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7"/>
  </p:notesMasterIdLst>
  <p:sldIdLst>
    <p:sldId id="256" r:id="rId5"/>
    <p:sldId id="259" r:id="rId6"/>
    <p:sldId id="303" r:id="rId7"/>
    <p:sldId id="432" r:id="rId8"/>
    <p:sldId id="431" r:id="rId9"/>
    <p:sldId id="430" r:id="rId10"/>
    <p:sldId id="306" r:id="rId11"/>
    <p:sldId id="304" r:id="rId12"/>
    <p:sldId id="423" r:id="rId13"/>
    <p:sldId id="424" r:id="rId14"/>
    <p:sldId id="426" r:id="rId15"/>
    <p:sldId id="429" r:id="rId16"/>
    <p:sldId id="428" r:id="rId17"/>
    <p:sldId id="427" r:id="rId18"/>
    <p:sldId id="425" r:id="rId19"/>
    <p:sldId id="433" r:id="rId20"/>
    <p:sldId id="422" r:id="rId21"/>
    <p:sldId id="413" r:id="rId22"/>
    <p:sldId id="264" r:id="rId23"/>
    <p:sldId id="305" r:id="rId24"/>
    <p:sldId id="435" r:id="rId25"/>
    <p:sldId id="437" r:id="rId26"/>
    <p:sldId id="438" r:id="rId27"/>
    <p:sldId id="439" r:id="rId28"/>
    <p:sldId id="414" r:id="rId29"/>
    <p:sldId id="436" r:id="rId30"/>
    <p:sldId id="415" r:id="rId31"/>
    <p:sldId id="440" r:id="rId32"/>
    <p:sldId id="441" r:id="rId33"/>
    <p:sldId id="442" r:id="rId34"/>
    <p:sldId id="416" r:id="rId35"/>
    <p:sldId id="421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54" autoAdjust="0"/>
    <p:restoredTop sz="52424" autoAdjust="0"/>
  </p:normalViewPr>
  <p:slideViewPr>
    <p:cSldViewPr snapToGrid="0">
      <p:cViewPr varScale="1">
        <p:scale>
          <a:sx n="39" d="100"/>
          <a:sy n="39" d="100"/>
        </p:scale>
        <p:origin x="211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p.college.police.uk/app-content/engagement-and-communication/media-relations/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55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97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7442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4200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477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714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070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911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306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689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8441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2951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5204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0768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1531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3688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81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3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876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0665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6559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9142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8263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17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5836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7198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4597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69829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60931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  <a:hlinkClick r:id="rId3"/>
            </a:endParaRPr>
          </a:p>
          <a:p>
            <a:endParaRPr lang="en-GB" dirty="0" smtClean="0">
              <a:hlinkClick r:id="rId3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97924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144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fulldisplay?docid=44UWTSD_ALMA51178759180002421&amp;context=L&amp;vid=44WHELF_UWTSD_VU1&amp;lang=en_US&amp;search_scope=CSCOP_EVERYTHING&amp;adaptor=Local%20Search%20Engine&amp;tab=tab1&amp;query=any,contains,social%20psychology%20of%20communication%20&amp;mode=basic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hel-primo.hosted.exlibrisgroup.com/primo-explore/fulldisplay?docid=44UWTSD_ALMA51194858760002421&amp;context=L&amp;vid=44WHELF_UWTSD_VU1&amp;lang=en_US&amp;search_scope=CSCOP_EVERYTHING&amp;adaptor=Local%20Search%20Engine&amp;tab=tab1&amp;query=any,contains,social%20psychology%20of%20communication%20&amp;mode=basi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0360" y="647720"/>
            <a:ext cx="5836920" cy="3208000"/>
          </a:xfrm>
        </p:spPr>
        <p:txBody>
          <a:bodyPr>
            <a:normAutofit/>
          </a:bodyPr>
          <a:lstStyle/>
          <a:p>
            <a:r>
              <a:rPr lang="en-GB" sz="4800" b="1" dirty="0" smtClean="0">
                <a:solidFill>
                  <a:schemeClr val="bg1"/>
                </a:solidFill>
              </a:rPr>
              <a:t>Communication Skills  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86407" y="648392"/>
            <a:ext cx="72312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en-GB" dirty="0"/>
          </a:p>
        </p:txBody>
      </p:sp>
      <p:pic>
        <p:nvPicPr>
          <p:cNvPr id="7172" name="Picture 4" descr="http://chchurches.org/wp-content/uploads/2018/08/Fotolia_164011906_Subscription_Monthly_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395" y="358452"/>
            <a:ext cx="7357248" cy="5202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05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The 4 Primary Principles of Communication</a:t>
            </a:r>
            <a:endParaRPr lang="en-GB" b="1" dirty="0"/>
          </a:p>
        </p:txBody>
      </p:sp>
      <p:sp>
        <p:nvSpPr>
          <p:cNvPr id="2" name="Rectangle 1"/>
          <p:cNvSpPr/>
          <p:nvPr/>
        </p:nvSpPr>
        <p:spPr>
          <a:xfrm>
            <a:off x="793102" y="2042145"/>
            <a:ext cx="762311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2C2D30"/>
                </a:solidFill>
                <a:latin typeface="Proxima Nova Bold"/>
              </a:rPr>
              <a:t>1. The message sent is not necessarily the message received</a:t>
            </a:r>
            <a:r>
              <a:rPr lang="en-GB" dirty="0">
                <a:solidFill>
                  <a:srgbClr val="2C2D30"/>
                </a:solidFill>
                <a:latin typeface="Proxima Nova Bold"/>
              </a:rPr>
              <a:t>.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b="7781"/>
          <a:stretch/>
        </p:blipFill>
        <p:spPr>
          <a:xfrm>
            <a:off x="3095377" y="3066762"/>
            <a:ext cx="3019401" cy="2211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70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The 4 Primary Principles of Communication</a:t>
            </a:r>
            <a:endParaRPr lang="en-GB" b="1" dirty="0"/>
          </a:p>
        </p:txBody>
      </p:sp>
      <p:sp>
        <p:nvSpPr>
          <p:cNvPr id="3" name="Rectangle 2"/>
          <p:cNvSpPr/>
          <p:nvPr/>
        </p:nvSpPr>
        <p:spPr>
          <a:xfrm>
            <a:off x="2312406" y="1925472"/>
            <a:ext cx="45191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000" dirty="0">
                <a:solidFill>
                  <a:srgbClr val="2C2D30"/>
                </a:solidFill>
                <a:latin typeface="Proxima Nova Bold"/>
              </a:rPr>
              <a:t>2. It is impossible to not communicate</a:t>
            </a:r>
            <a:r>
              <a:rPr lang="en-GB" dirty="0">
                <a:solidFill>
                  <a:srgbClr val="2C2D30"/>
                </a:solidFill>
                <a:latin typeface="Proxima Nova Bold"/>
              </a:rPr>
              <a:t>.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8481" y="2833417"/>
            <a:ext cx="3067037" cy="239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86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The 4 Primary Principles of Communication</a:t>
            </a:r>
            <a:endParaRPr lang="en-GB" b="1" dirty="0"/>
          </a:p>
        </p:txBody>
      </p:sp>
      <p:sp>
        <p:nvSpPr>
          <p:cNvPr id="4" name="Rectangle 3"/>
          <p:cNvSpPr/>
          <p:nvPr/>
        </p:nvSpPr>
        <p:spPr>
          <a:xfrm>
            <a:off x="760445" y="2066822"/>
            <a:ext cx="762311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2C2D30"/>
                </a:solidFill>
                <a:latin typeface="Proxima Nova Bold"/>
              </a:rPr>
              <a:t>3. Every message has both content and feeling</a:t>
            </a:r>
            <a:r>
              <a:rPr lang="en-GB" dirty="0">
                <a:solidFill>
                  <a:srgbClr val="2C2D30"/>
                </a:solidFill>
                <a:latin typeface="Proxima Nova Bold"/>
              </a:rPr>
              <a:t>.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6283" y="2883626"/>
            <a:ext cx="3311434" cy="234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5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The 4 Primary Principles of Communication</a:t>
            </a:r>
            <a:endParaRPr lang="en-GB" b="1" dirty="0"/>
          </a:p>
        </p:txBody>
      </p:sp>
      <p:sp>
        <p:nvSpPr>
          <p:cNvPr id="5" name="Rectangle 4"/>
          <p:cNvSpPr/>
          <p:nvPr/>
        </p:nvSpPr>
        <p:spPr>
          <a:xfrm>
            <a:off x="457200" y="1987721"/>
            <a:ext cx="762311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2C2D30"/>
                </a:solidFill>
                <a:latin typeface="Proxima Nova Bold"/>
              </a:rPr>
              <a:t>4. Nonverbal cues are more believable than verbal cues</a:t>
            </a:r>
            <a:r>
              <a:rPr lang="en-GB" dirty="0">
                <a:solidFill>
                  <a:srgbClr val="2C2D30"/>
                </a:solidFill>
                <a:latin typeface="Proxima Nova Bold"/>
              </a:rPr>
              <a:t>.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20884"/>
          <a:stretch/>
        </p:blipFill>
        <p:spPr>
          <a:xfrm>
            <a:off x="2526042" y="2957914"/>
            <a:ext cx="4091916" cy="2377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125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124131" y="1358762"/>
            <a:ext cx="334035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latin typeface="Open Sans"/>
              </a:rPr>
              <a:t>Parent</a:t>
            </a:r>
            <a:r>
              <a:rPr lang="en-GB" sz="2000" dirty="0">
                <a:latin typeface="Open Sans"/>
              </a:rPr>
              <a:t> - behaviours, thoughts and feelings copied from parents or parental figures.</a:t>
            </a:r>
          </a:p>
          <a:p>
            <a:r>
              <a:rPr lang="en-GB" sz="2000" b="1" dirty="0">
                <a:latin typeface="Open Sans"/>
              </a:rPr>
              <a:t>Adult</a:t>
            </a:r>
            <a:r>
              <a:rPr lang="en-GB" sz="2000" dirty="0">
                <a:latin typeface="Open Sans"/>
              </a:rPr>
              <a:t> – behaviours, thoughts and feelings which are direct responses to the here-and-now.</a:t>
            </a:r>
          </a:p>
          <a:p>
            <a:r>
              <a:rPr lang="en-GB" sz="2000" b="1" dirty="0">
                <a:latin typeface="Open Sans"/>
              </a:rPr>
              <a:t>Child</a:t>
            </a:r>
            <a:r>
              <a:rPr lang="en-GB" sz="2000" dirty="0">
                <a:latin typeface="Open Sans"/>
              </a:rPr>
              <a:t> – behaviours, thoughts and feelings replayed from childhood.</a:t>
            </a:r>
            <a:endParaRPr lang="en-GB" sz="2000" b="0" i="0" dirty="0">
              <a:effectLst/>
              <a:latin typeface="Open San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17242" y="391886"/>
            <a:ext cx="8080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Ego State Structural Model  </a:t>
            </a:r>
            <a:endParaRPr lang="en-GB" sz="2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2735" y="1358762"/>
            <a:ext cx="1200829" cy="360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15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6531" y="298579"/>
            <a:ext cx="81549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Ego State Functional Model  </a:t>
            </a:r>
            <a:endParaRPr lang="en-GB" sz="2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750906" y="1068212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Open Sans"/>
              </a:rPr>
              <a:t>Controlling Parent (CP)</a:t>
            </a:r>
            <a:r>
              <a:rPr lang="en-GB" dirty="0">
                <a:latin typeface="Open Sans"/>
              </a:rPr>
              <a:t> - behaviours promoting observation of rules, should and musts.</a:t>
            </a:r>
            <a:br>
              <a:rPr lang="en-GB" dirty="0">
                <a:latin typeface="Open Sans"/>
              </a:rPr>
            </a:br>
            <a:r>
              <a:rPr lang="en-GB" b="1" dirty="0">
                <a:latin typeface="Open Sans"/>
              </a:rPr>
              <a:t>Nurturing Parent (NP)</a:t>
            </a:r>
            <a:r>
              <a:rPr lang="en-GB" dirty="0">
                <a:latin typeface="Open Sans"/>
              </a:rPr>
              <a:t> – behaviours conveying acceptance, nurturing, caring.</a:t>
            </a:r>
          </a:p>
          <a:p>
            <a:r>
              <a:rPr lang="en-GB" b="1" dirty="0">
                <a:latin typeface="Open Sans"/>
              </a:rPr>
              <a:t>Adult</a:t>
            </a:r>
            <a:r>
              <a:rPr lang="en-GB" dirty="0">
                <a:latin typeface="Open Sans"/>
              </a:rPr>
              <a:t> – behaviours responding to the here-and now logically and rationally.</a:t>
            </a:r>
          </a:p>
          <a:p>
            <a:r>
              <a:rPr lang="en-GB" b="1" dirty="0">
                <a:latin typeface="Open Sans"/>
              </a:rPr>
              <a:t>Adapted Child (AC)</a:t>
            </a:r>
            <a:r>
              <a:rPr lang="en-GB" dirty="0">
                <a:latin typeface="Open Sans"/>
              </a:rPr>
              <a:t> – behaviours often replayed from childhood, that either comply or rebel to rules and expectations of parental figures.</a:t>
            </a:r>
            <a:br>
              <a:rPr lang="en-GB" dirty="0">
                <a:latin typeface="Open Sans"/>
              </a:rPr>
            </a:br>
            <a:r>
              <a:rPr lang="en-GB" b="1" dirty="0">
                <a:latin typeface="Open Sans"/>
              </a:rPr>
              <a:t>Free Child (FC)</a:t>
            </a:r>
            <a:r>
              <a:rPr lang="en-GB" dirty="0">
                <a:latin typeface="Open Sans"/>
              </a:rPr>
              <a:t> – behaviours that express spontaneity, creativity and are independent from others’ expectations</a:t>
            </a:r>
            <a:endParaRPr lang="en-GB" b="0" i="0" dirty="0">
              <a:effectLst/>
              <a:latin typeface="Open San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524" y="1095472"/>
            <a:ext cx="1314353" cy="3943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748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Emotional Intelligence 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6186" y="1417638"/>
            <a:ext cx="5471627" cy="3983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30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 Verbal Communication Skills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63081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smtClean="0"/>
              <a:t>Visual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1151" y="2645845"/>
            <a:ext cx="3313728" cy="257376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4974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 Verbal Communication Skills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5758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smtClean="0"/>
              <a:t>Proxemics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7194" y="2608522"/>
            <a:ext cx="3277759" cy="2448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86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 Verbal Communication Skills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44419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smtClean="0"/>
              <a:t>Haptic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3488" y="2444620"/>
            <a:ext cx="3937024" cy="269149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26142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 Verbal Communication Skills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07097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err="1" smtClean="0"/>
              <a:t>Vocalics</a:t>
            </a:r>
            <a:endParaRPr lang="en-GB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2109" y="2589861"/>
            <a:ext cx="2839782" cy="2894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72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 Verbal Communication Skills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620485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err="1" smtClean="0"/>
              <a:t>Chronemics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3192" y="2403249"/>
            <a:ext cx="2697616" cy="2993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40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318" y="895123"/>
            <a:ext cx="6715107" cy="3994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2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889686" y="1150927"/>
            <a:ext cx="7710616" cy="354871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39675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US" sz="32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cs typeface="Arial" panose="020B0604020202020204" pitchFamily="34" charset="0"/>
              </a:rPr>
            </a:b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cs typeface="Arial" panose="020B0604020202020204" pitchFamily="34" charset="0"/>
              </a:rPr>
              <a:t>“To effectively communicate, we must realize that we are all different in the way we perceive the world and use this understanding as a guide to our communication with others.” -- Anthony Robins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3200" dirty="0">
              <a:solidFill>
                <a:srgbClr val="333333"/>
              </a:solidFill>
              <a:cs typeface="Arial" panose="020B0604020202020204" pitchFamily="34" charset="0"/>
            </a:endParaRPr>
          </a:p>
          <a:p>
            <a:pPr lvl="0" algn="ctr"/>
            <a:r>
              <a:rPr lang="en-US" dirty="0">
                <a:solidFill>
                  <a:srgbClr val="6F3C1B"/>
                </a:solidFill>
                <a:cs typeface="Arial" panose="020B0604020202020204" pitchFamily="34" charset="0"/>
              </a:rPr>
              <a:t>The Benefits and Risks of Assumptions in Communication</a:t>
            </a:r>
          </a:p>
          <a:p>
            <a:pPr lvl="0" algn="ctr"/>
            <a:r>
              <a:rPr lang="en-US" b="1" dirty="0">
                <a:solidFill>
                  <a:srgbClr val="339999"/>
                </a:solidFill>
                <a:cs typeface="Arial" panose="020B0604020202020204" pitchFamily="34" charset="0"/>
              </a:rPr>
              <a:t>by Dr. Helen </a:t>
            </a:r>
            <a:r>
              <a:rPr lang="en-US" b="1" dirty="0" err="1">
                <a:solidFill>
                  <a:srgbClr val="339999"/>
                </a:solidFill>
                <a:cs typeface="Arial" panose="020B0604020202020204" pitchFamily="34" charset="0"/>
              </a:rPr>
              <a:t>Radovanovic</a:t>
            </a:r>
            <a:endParaRPr lang="en-US" b="1" dirty="0">
              <a:solidFill>
                <a:srgbClr val="339999"/>
              </a:solidFill>
              <a:cs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40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012659" y="201541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 descr="https://www.app.college.police.uk/wp-content/uploads/2013/08/Operations-Briefing-and-debriefing-proces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569" y="427717"/>
            <a:ext cx="6450499" cy="501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84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able showing the IIMARCH model under the headings: information, intention, method, administration, risk assessment, communications, human rights and other legal issues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892" y="413964"/>
            <a:ext cx="6525143" cy="5104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28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iagram providing information about the acronmym SAFCOM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422" y="305578"/>
            <a:ext cx="4408457" cy="5162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25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41177"/>
            <a:ext cx="8229600" cy="1866121"/>
          </a:xfrm>
        </p:spPr>
        <p:txBody>
          <a:bodyPr>
            <a:normAutofit/>
          </a:bodyPr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432" y="951722"/>
            <a:ext cx="7281133" cy="3778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30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41177"/>
            <a:ext cx="8229600" cy="1866121"/>
          </a:xfrm>
        </p:spPr>
        <p:txBody>
          <a:bodyPr>
            <a:normAutofit/>
          </a:bodyPr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9218" name="Picture 2" descr="Image result for faceboo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84" y="1231036"/>
            <a:ext cx="1552575" cy="155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2060" y="2893150"/>
            <a:ext cx="1733550" cy="17335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1179" y="1188174"/>
            <a:ext cx="1714500" cy="1638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2239" y="2893150"/>
            <a:ext cx="1828800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718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487" y="809368"/>
            <a:ext cx="8229600" cy="1587842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smtClean="0"/>
              <a:t>Social </a:t>
            </a:r>
            <a:r>
              <a:rPr lang="en-GB" b="1" dirty="0"/>
              <a:t>media platforms </a:t>
            </a:r>
            <a:r>
              <a:rPr lang="en-GB" b="1" dirty="0" smtClean="0"/>
              <a:t>used </a:t>
            </a:r>
            <a:r>
              <a:rPr lang="en-GB" b="1" dirty="0"/>
              <a:t>by the community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9474" y="2653613"/>
            <a:ext cx="3695626" cy="2387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37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35228"/>
            <a:ext cx="8229600" cy="720809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Engagement and communication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5243" y="1804087"/>
            <a:ext cx="4593513" cy="3317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393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834083"/>
            <a:ext cx="8229600" cy="121714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How to identify and evaluate social media platforms that are used by the community 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7285" y="2526698"/>
            <a:ext cx="5029429" cy="2045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33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Effects of social media 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t="12585" b="13402"/>
          <a:stretch/>
        </p:blipFill>
        <p:spPr>
          <a:xfrm>
            <a:off x="1629901" y="1790863"/>
            <a:ext cx="5884197" cy="3266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88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753" y="241389"/>
            <a:ext cx="1781175" cy="17811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0216" y="369977"/>
            <a:ext cx="2447925" cy="1524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1429" y="498564"/>
            <a:ext cx="1660479" cy="157630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0120" y="2123777"/>
            <a:ext cx="1800225" cy="16954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40482" y="2395885"/>
            <a:ext cx="1772602" cy="108158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3328" y="2234446"/>
            <a:ext cx="1375138" cy="133171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7006" y="2330570"/>
            <a:ext cx="1581150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5753" y="3819227"/>
            <a:ext cx="2269184" cy="170188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25652" y="3939480"/>
            <a:ext cx="1574863" cy="155588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68256" y="3932741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35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83" y="8158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to run a successful social media initiative: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8766" y="2164087"/>
            <a:ext cx="6898433" cy="292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98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773" y="438666"/>
            <a:ext cx="8229600" cy="116771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smtClean="0"/>
              <a:t>When </a:t>
            </a:r>
            <a:r>
              <a:rPr lang="en-GB" b="1" dirty="0"/>
              <a:t>a communication strategy would be required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326" y="2051221"/>
            <a:ext cx="4264494" cy="2866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81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275" y="1081217"/>
            <a:ext cx="8229600" cy="74758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Elements of a communication </a:t>
            </a:r>
            <a:r>
              <a:rPr lang="en-GB" b="1" dirty="0" smtClean="0"/>
              <a:t>strategy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121" y="2357352"/>
            <a:ext cx="3933908" cy="2660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551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834082"/>
            <a:ext cx="8229600" cy="599302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Methods of disseminating information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16689"/>
          <a:stretch/>
        </p:blipFill>
        <p:spPr>
          <a:xfrm>
            <a:off x="2273998" y="2321009"/>
            <a:ext cx="4596001" cy="2374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80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970" y="3339132"/>
            <a:ext cx="8499380" cy="75253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40970" y="1286816"/>
            <a:ext cx="8499380" cy="1384995"/>
          </a:xfrm>
          <a:prstGeom prst="rect">
            <a:avLst/>
          </a:prstGeom>
          <a:solidFill>
            <a:srgbClr val="002060"/>
          </a:solidFill>
          <a:ln>
            <a:noFill/>
          </a:ln>
          <a:effectLst>
            <a:outerShdw blurRad="107950" dist="12700" dir="5400000" algn="ctr">
              <a:srgbClr val="000000"/>
            </a:outerShdw>
            <a:softEdge rad="12700"/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8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role of the press office/Corporate Communications Department (CCD) </a:t>
            </a:r>
            <a:endParaRPr lang="en-GB" sz="28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96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 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457200" y="1649103"/>
            <a:ext cx="8229600" cy="8247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b="1" dirty="0">
                <a:solidFill>
                  <a:srgbClr val="44707B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3"/>
              </a:rPr>
              <a:t>The Social Psychology of Communication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0"/>
              </a:spcAft>
            </a:pPr>
            <a:r>
              <a:rPr lang="en-GB" dirty="0">
                <a:solidFill>
                  <a:srgbClr val="3A3A3A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 Hook editor.; B Franks editor.; M Bauer editor.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0"/>
              </a:spcAft>
            </a:pPr>
            <a:r>
              <a:rPr lang="en-GB" dirty="0">
                <a:solidFill>
                  <a:srgbClr val="3A3A3A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1st ed. 2011. London : Palgrave Macmillan UK : Imprint: Palgrave Macmillan 2011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2968464"/>
            <a:ext cx="8229600" cy="8247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b="1" dirty="0">
                <a:solidFill>
                  <a:srgbClr val="44707B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4"/>
              </a:rPr>
              <a:t>Kurt </a:t>
            </a:r>
            <a:r>
              <a:rPr lang="en-GB" b="1" dirty="0" err="1">
                <a:solidFill>
                  <a:srgbClr val="44707B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4"/>
              </a:rPr>
              <a:t>Baschwitz</a:t>
            </a:r>
            <a:r>
              <a:rPr lang="en-GB" b="1" dirty="0">
                <a:solidFill>
                  <a:srgbClr val="44707B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4"/>
              </a:rPr>
              <a:t> : pioneer of Communication Studies and Social Psychology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0"/>
              </a:spcAft>
            </a:pPr>
            <a:r>
              <a:rPr lang="en-GB" dirty="0" err="1">
                <a:solidFill>
                  <a:srgbClr val="3A3A3A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Jaap</a:t>
            </a:r>
            <a:r>
              <a:rPr lang="en-GB" dirty="0">
                <a:solidFill>
                  <a:srgbClr val="3A3A3A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van </a:t>
            </a:r>
            <a:r>
              <a:rPr lang="en-GB" dirty="0" err="1">
                <a:solidFill>
                  <a:srgbClr val="3A3A3A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Ginneken</a:t>
            </a:r>
            <a:r>
              <a:rPr lang="en-GB" dirty="0">
                <a:solidFill>
                  <a:srgbClr val="3A3A3A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1943- author.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0"/>
              </a:spcAft>
            </a:pPr>
            <a:r>
              <a:rPr lang="en-GB" dirty="0">
                <a:solidFill>
                  <a:srgbClr val="3A3A3A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Amsterdam, Netherland : Amsterdam University Press 2018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063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47BB3BC7CD6142BD04558DE981B893" ma:contentTypeVersion="12" ma:contentTypeDescription="Create a new document." ma:contentTypeScope="" ma:versionID="f3e79057454c99fdaca33b08046adc82">
  <xsd:schema xmlns:xsd="http://www.w3.org/2001/XMLSchema" xmlns:xs="http://www.w3.org/2001/XMLSchema" xmlns:p="http://schemas.microsoft.com/office/2006/metadata/properties" xmlns:ns3="5cce672a-2249-4bca-ab09-8f7b37c30eb2" xmlns:ns4="085339e8-869b-4c3a-a446-745e05ea898f" targetNamespace="http://schemas.microsoft.com/office/2006/metadata/properties" ma:root="true" ma:fieldsID="e478d7a493e3e434bb1194c86b894a0f" ns3:_="" ns4:_="">
    <xsd:import namespace="5cce672a-2249-4bca-ab09-8f7b37c30eb2"/>
    <xsd:import namespace="085339e8-869b-4c3a-a446-745e05ea898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ce672a-2249-4bca-ab09-8f7b37c30e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5339e8-869b-4c3a-a446-745e05ea898f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BFC7021-3ED2-404E-A200-4A9A696C59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ce672a-2249-4bca-ab09-8f7b37c30eb2"/>
    <ds:schemaRef ds:uri="085339e8-869b-4c3a-a446-745e05ea89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DA0CDED-E7C0-4778-89DC-F75DE928FF50}">
  <ds:schemaRefs>
    <ds:schemaRef ds:uri="http://schemas.microsoft.com/office/2006/metadata/properties"/>
    <ds:schemaRef ds:uri="http://purl.org/dc/terms/"/>
    <ds:schemaRef ds:uri="085339e8-869b-4c3a-a446-745e05ea898f"/>
    <ds:schemaRef ds:uri="http://schemas.microsoft.com/office/2006/documentManagement/types"/>
    <ds:schemaRef ds:uri="http://schemas.microsoft.com/office/infopath/2007/PartnerControls"/>
    <ds:schemaRef ds:uri="5cce672a-2249-4bca-ab09-8f7b37c30eb2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12352</TotalTime>
  <Words>213</Words>
  <Application>Microsoft Office PowerPoint</Application>
  <PresentationFormat>On-screen Show (4:3)</PresentationFormat>
  <Paragraphs>87</Paragraphs>
  <Slides>32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Arial</vt:lpstr>
      <vt:lpstr>Arial</vt:lpstr>
      <vt:lpstr>Calibri</vt:lpstr>
      <vt:lpstr>Myriad Pro</vt:lpstr>
      <vt:lpstr>Open Sans</vt:lpstr>
      <vt:lpstr>Proxima Nova Bold</vt:lpstr>
      <vt:lpstr>Times New Roman</vt:lpstr>
      <vt:lpstr>Theme1.thmx first page pp</vt:lpstr>
      <vt:lpstr>Communication Skills  </vt:lpstr>
      <vt:lpstr>PowerPoint Presentation</vt:lpstr>
      <vt:lpstr>The 4 Primary Principles of Communication</vt:lpstr>
      <vt:lpstr>The 4 Primary Principles of Communication</vt:lpstr>
      <vt:lpstr>The 4 Primary Principles of Communication</vt:lpstr>
      <vt:lpstr>The 4 Primary Principles of Communication</vt:lpstr>
      <vt:lpstr>PowerPoint Presentation</vt:lpstr>
      <vt:lpstr>PowerPoint Presentation</vt:lpstr>
      <vt:lpstr>Emotional Intelligence </vt:lpstr>
      <vt:lpstr>Non Verbal Communication Skills </vt:lpstr>
      <vt:lpstr>Non Verbal Communication Skills </vt:lpstr>
      <vt:lpstr>Non Verbal Communication Skills </vt:lpstr>
      <vt:lpstr>Non Verbal Communication Skills </vt:lpstr>
      <vt:lpstr>Non Verbal Communication Skills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PowerPoint Presentation</vt:lpstr>
      <vt:lpstr>PowerPoint Presentation</vt:lpstr>
      <vt:lpstr>PowerPoint Presentation</vt:lpstr>
      <vt:lpstr>Effects of social media </vt:lpstr>
      <vt:lpstr>PowerPoint Presentation</vt:lpstr>
      <vt:lpstr>How to run a successful social media initiative:  </vt:lpstr>
      <vt:lpstr>PowerPoint Presentation</vt:lpstr>
      <vt:lpstr>PowerPoint Presentation</vt:lpstr>
      <vt:lpstr>PowerPoint Presentation</vt:lpstr>
      <vt:lpstr>PowerPoint Presentation</vt:lpstr>
      <vt:lpstr>Further Reading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Lecuter</dc:title>
  <dc:creator>jane davies thomas</dc:creator>
  <cp:lastModifiedBy>Rhodri Fleming</cp:lastModifiedBy>
  <cp:revision>113</cp:revision>
  <dcterms:created xsi:type="dcterms:W3CDTF">2020-01-03T17:59:45Z</dcterms:created>
  <dcterms:modified xsi:type="dcterms:W3CDTF">2020-05-17T10:28:56Z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0x0101003847BB3BC7CD6142BD04558DE981B893</vt:lpwstr>
  </property>
</Properties>
</file>