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6" r:id="rId1"/>
  </p:sldMasterIdLst>
  <p:notesMasterIdLst>
    <p:notesMasterId r:id="rId5"/>
  </p:notesMasterIdLst>
  <p:sldIdLst>
    <p:sldId id="1021" r:id="rId2"/>
    <p:sldId id="894" r:id="rId3"/>
    <p:sldId id="89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853"/>
    <p:restoredTop sz="60285"/>
  </p:normalViewPr>
  <p:slideViewPr>
    <p:cSldViewPr snapToGrid="0" snapToObjects="1">
      <p:cViewPr varScale="1">
        <p:scale>
          <a:sx n="44" d="100"/>
          <a:sy n="44" d="100"/>
        </p:scale>
        <p:origin x="13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E04CEC-6C12-BC4C-AD10-1AE65CD74AD5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39C44E-5795-B346-A29C-6C0F2E20B3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2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39C44E-5795-B346-A29C-6C0F2E20B3B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2948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Mae Yan story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ADF2AD-6DE9-0143-9187-22B0A149940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642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9013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242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1668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482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72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844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278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186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056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748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348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 Teal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DC7C5F3-E7D5-7E44-8192-B93403F05D8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620872" y="1865878"/>
            <a:ext cx="10961528" cy="1563123"/>
          </a:xfrm>
          <a:prstGeom prst="rect">
            <a:avLst/>
          </a:prstGeom>
        </p:spPr>
        <p:txBody>
          <a:bodyPr rtlCol="0" anchor="t" anchorCtr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21389" y="5300272"/>
            <a:ext cx="10961011" cy="440241"/>
          </a:xfrm>
        </p:spPr>
        <p:txBody>
          <a:bodyPr anchor="b" anchorCtr="0"/>
          <a:lstStyle>
            <a:lvl1pPr marL="0" indent="0">
              <a:buNone/>
              <a:defRPr sz="22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2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1D679A0-6CF8-D242-9162-4CB7E8BEF77E}"/>
              </a:ext>
            </a:extLst>
          </p:cNvPr>
          <p:cNvSpPr/>
          <p:nvPr userDrawn="1"/>
        </p:nvSpPr>
        <p:spPr>
          <a:xfrm>
            <a:off x="463138" y="6258296"/>
            <a:ext cx="2814452" cy="5997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7189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C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924372" y="1865878"/>
            <a:ext cx="9343717" cy="1563123"/>
          </a:xfrm>
          <a:prstGeom prst="rect">
            <a:avLst/>
          </a:prstGeom>
        </p:spPr>
        <p:txBody>
          <a:bodyPr rtlCol="0" anchor="t" anchorCtr="0">
            <a:normAutofit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24985" y="4990598"/>
            <a:ext cx="9342967" cy="440241"/>
          </a:xfrm>
        </p:spPr>
        <p:txBody>
          <a:bodyPr anchor="b" anchorCtr="0"/>
          <a:lstStyle>
            <a:lvl1pPr marL="0" indent="0">
              <a:buNone/>
              <a:defRPr sz="2200" b="0">
                <a:latin typeface="+mj-lt"/>
              </a:defRPr>
            </a:lvl1pPr>
            <a:lvl2pPr marL="457200" indent="0">
              <a:buNone/>
              <a:defRPr sz="22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6AA8B9-8C78-CE40-A2E7-C326D4E4F0D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4373" y="610958"/>
            <a:ext cx="3959308" cy="880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5035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EBB9-C35B-2B41-B377-F29F7747DD5D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B3498-F169-E64D-B519-0A0F272215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46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05D233C5-6EFC-434D-9C01-7931C5108C97}" type="datetimeFigureOut">
              <a:rPr lang="en-US" smtClean="0"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00C6D34F-FC79-7341-B823-E14913E81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932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97C3D79-1B0E-9244-A0E8-DB81D37ABA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Your Leadership Shadow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0643AA94-754B-5244-B5E3-DA954D5D49A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475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12"/>
          <p:cNvSpPr>
            <a:spLocks noChangeArrowheads="1"/>
          </p:cNvSpPr>
          <p:nvPr/>
        </p:nvSpPr>
        <p:spPr bwMode="auto">
          <a:xfrm>
            <a:off x="6018214" y="184460"/>
            <a:ext cx="4649787" cy="32480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x-none" altLang="x-none" sz="1800" b="1">
              <a:solidFill>
                <a:srgbClr val="6F7071"/>
              </a:solidFill>
              <a:latin typeface="Arial" charset="0"/>
            </a:endParaRPr>
          </a:p>
        </p:txBody>
      </p:sp>
      <p:sp>
        <p:nvSpPr>
          <p:cNvPr id="125954" name="Rectangle 17"/>
          <p:cNvSpPr>
            <a:spLocks noChangeArrowheads="1"/>
          </p:cNvSpPr>
          <p:nvPr/>
        </p:nvSpPr>
        <p:spPr bwMode="auto">
          <a:xfrm>
            <a:off x="479685" y="209861"/>
            <a:ext cx="11232629" cy="32496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x-none" altLang="x-none" sz="1800" b="1">
              <a:solidFill>
                <a:srgbClr val="6F7071"/>
              </a:solidFill>
              <a:latin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5994401" y="209861"/>
            <a:ext cx="23813" cy="3222625"/>
          </a:xfrm>
          <a:prstGeom prst="line">
            <a:avLst/>
          </a:prstGeom>
          <a:solidFill>
            <a:schemeClr val="accent1"/>
          </a:solidFill>
          <a:ln w="53975" cap="flat" cmpd="sng" algn="ctr">
            <a:solidFill>
              <a:schemeClr val="accent5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Straight Connector 10"/>
          <p:cNvCxnSpPr/>
          <p:nvPr/>
        </p:nvCxnSpPr>
        <p:spPr bwMode="auto">
          <a:xfrm>
            <a:off x="1524000" y="3459473"/>
            <a:ext cx="9144000" cy="23812"/>
          </a:xfrm>
          <a:prstGeom prst="line">
            <a:avLst/>
          </a:prstGeom>
          <a:solidFill>
            <a:schemeClr val="accent1"/>
          </a:solidFill>
          <a:ln w="53975" cap="flat" cmpd="sng" algn="ctr">
            <a:solidFill>
              <a:schemeClr val="accent5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TextBox 13"/>
          <p:cNvSpPr txBox="1"/>
          <p:nvPr/>
        </p:nvSpPr>
        <p:spPr>
          <a:xfrm>
            <a:off x="597162" y="181285"/>
            <a:ext cx="5244838" cy="37544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x-none" b="1" dirty="0">
                <a:solidFill>
                  <a:srgbClr val="281102"/>
                </a:solidFill>
              </a:rPr>
              <a:t>The Shadow I Cast/How I am Seen/My Impression?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x-none" sz="2200" dirty="0">
                <a:solidFill>
                  <a:srgbClr val="281102"/>
                </a:solidFill>
              </a:rPr>
              <a:t>(the good/positive stuff)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r>
              <a:rPr lang="en-US" altLang="x-none" sz="1600" dirty="0">
                <a:solidFill>
                  <a:srgbClr val="281102"/>
                </a:solidFill>
              </a:rPr>
              <a:t>………………………………………………………</a:t>
            </a:r>
            <a:r>
              <a:rPr lang="mr-IN" altLang="x-none" sz="1600" dirty="0">
                <a:solidFill>
                  <a:srgbClr val="281102"/>
                </a:solidFill>
              </a:rPr>
              <a:t>……………………</a:t>
            </a:r>
            <a:r>
              <a:rPr lang="en-GB" altLang="x-none" sz="1600" dirty="0">
                <a:solidFill>
                  <a:srgbClr val="281102"/>
                </a:solidFill>
              </a:rPr>
              <a:t>.</a:t>
            </a:r>
            <a:r>
              <a:rPr lang="en-US" altLang="x-none" sz="1600" dirty="0">
                <a:solidFill>
                  <a:srgbClr val="281102"/>
                </a:solidFill>
              </a:rPr>
              <a:t>…….…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r>
              <a:rPr lang="en-US" altLang="x-none" sz="1600" dirty="0">
                <a:solidFill>
                  <a:srgbClr val="281102"/>
                </a:solidFill>
              </a:rPr>
              <a:t>………………………………………………………………</a:t>
            </a:r>
            <a:r>
              <a:rPr lang="mr-IN" altLang="x-none" sz="1600" dirty="0">
                <a:solidFill>
                  <a:srgbClr val="281102"/>
                </a:solidFill>
              </a:rPr>
              <a:t>……………………</a:t>
            </a:r>
            <a:r>
              <a:rPr lang="en-GB" altLang="x-none" sz="1600" dirty="0">
                <a:solidFill>
                  <a:srgbClr val="281102"/>
                </a:solidFill>
              </a:rPr>
              <a:t>.</a:t>
            </a: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r>
              <a:rPr lang="en-US" altLang="x-none" sz="1600" dirty="0">
                <a:solidFill>
                  <a:srgbClr val="281102"/>
                </a:solidFill>
              </a:rPr>
              <a:t>………………………………………………………………</a:t>
            </a:r>
            <a:r>
              <a:rPr lang="mr-IN" altLang="x-none" sz="1600" dirty="0">
                <a:solidFill>
                  <a:srgbClr val="281102"/>
                </a:solidFill>
              </a:rPr>
              <a:t>……………………</a:t>
            </a:r>
            <a:r>
              <a:rPr lang="en-GB" altLang="x-none" sz="1600" dirty="0">
                <a:solidFill>
                  <a:srgbClr val="281102"/>
                </a:solidFill>
              </a:rPr>
              <a:t>.</a:t>
            </a: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r>
              <a:rPr lang="en-US" altLang="x-none" sz="1600" dirty="0">
                <a:solidFill>
                  <a:srgbClr val="281102"/>
                </a:solidFill>
              </a:rPr>
              <a:t>………………………………………….……………………</a:t>
            </a:r>
            <a:r>
              <a:rPr lang="mr-IN" altLang="x-none" sz="1600" dirty="0">
                <a:solidFill>
                  <a:srgbClr val="281102"/>
                </a:solidFill>
              </a:rPr>
              <a:t>……………………</a:t>
            </a:r>
            <a:r>
              <a:rPr lang="en-GB" altLang="x-none" sz="1600" dirty="0">
                <a:solidFill>
                  <a:srgbClr val="281102"/>
                </a:solidFill>
              </a:rPr>
              <a:t>.</a:t>
            </a: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endParaRPr lang="en-US" altLang="x-none" sz="1600" dirty="0">
              <a:solidFill>
                <a:srgbClr val="28110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54737" y="159060"/>
            <a:ext cx="5557577" cy="35083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x-none" b="1" dirty="0">
                <a:solidFill>
                  <a:srgbClr val="281102"/>
                </a:solidFill>
              </a:rPr>
              <a:t>The Shadow I Cast/How I am Seen/My Impression?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x-none" sz="2200" dirty="0">
                <a:solidFill>
                  <a:srgbClr val="281102"/>
                </a:solidFill>
              </a:rPr>
              <a:t>(the less good/negative stuff)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r>
              <a:rPr lang="en-US" altLang="x-none" sz="1600" dirty="0">
                <a:solidFill>
                  <a:srgbClr val="281102"/>
                </a:solidFill>
              </a:rPr>
              <a:t>………………………………………………………………………</a:t>
            </a:r>
            <a:r>
              <a:rPr lang="mr-IN" altLang="x-none" sz="1600" dirty="0">
                <a:solidFill>
                  <a:srgbClr val="281102"/>
                </a:solidFill>
              </a:rPr>
              <a:t>………………………</a:t>
            </a: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r>
              <a:rPr lang="en-US" altLang="x-none" sz="1600" dirty="0">
                <a:solidFill>
                  <a:srgbClr val="281102"/>
                </a:solidFill>
              </a:rPr>
              <a:t>……………………………………………………….……………</a:t>
            </a:r>
            <a:r>
              <a:rPr lang="mr-IN" altLang="x-none" sz="1600" dirty="0">
                <a:solidFill>
                  <a:srgbClr val="281102"/>
                </a:solidFill>
              </a:rPr>
              <a:t>………………………</a:t>
            </a: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r>
              <a:rPr lang="en-US" altLang="x-none" sz="1600" dirty="0">
                <a:solidFill>
                  <a:srgbClr val="281102"/>
                </a:solidFill>
              </a:rPr>
              <a:t>……………………………………………………..………………</a:t>
            </a:r>
            <a:r>
              <a:rPr lang="mr-IN" altLang="x-none" sz="1600" dirty="0">
                <a:solidFill>
                  <a:srgbClr val="281102"/>
                </a:solidFill>
              </a:rPr>
              <a:t>……………………</a:t>
            </a:r>
            <a:r>
              <a:rPr lang="en-GB" altLang="x-none" sz="1600" dirty="0">
                <a:solidFill>
                  <a:srgbClr val="281102"/>
                </a:solidFill>
              </a:rPr>
              <a:t>..</a:t>
            </a: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AutoNum type="arabicPeriod"/>
            </a:pPr>
            <a:r>
              <a:rPr lang="en-US" altLang="x-none" sz="1600" dirty="0">
                <a:solidFill>
                  <a:srgbClr val="281102"/>
                </a:solidFill>
              </a:rPr>
              <a:t>……………………………………………………..………………</a:t>
            </a:r>
            <a:r>
              <a:rPr lang="mr-IN" altLang="x-none" sz="1600" dirty="0">
                <a:solidFill>
                  <a:srgbClr val="281102"/>
                </a:solidFill>
              </a:rPr>
              <a:t>……………………</a:t>
            </a:r>
            <a:r>
              <a:rPr lang="en-GB" altLang="x-none" sz="1600" dirty="0">
                <a:solidFill>
                  <a:srgbClr val="281102"/>
                </a:solidFill>
              </a:rPr>
              <a:t>..</a:t>
            </a:r>
            <a:endParaRPr lang="en-US" altLang="x-none" sz="1600" dirty="0">
              <a:solidFill>
                <a:srgbClr val="281102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endParaRPr lang="en-US" altLang="x-none" sz="1600" dirty="0">
              <a:solidFill>
                <a:srgbClr val="281102"/>
              </a:solidFill>
            </a:endParaRPr>
          </a:p>
        </p:txBody>
      </p:sp>
      <p:sp>
        <p:nvSpPr>
          <p:cNvPr id="2" name="Down Arrow 1"/>
          <p:cNvSpPr/>
          <p:nvPr/>
        </p:nvSpPr>
        <p:spPr bwMode="auto">
          <a:xfrm>
            <a:off x="3429000" y="3834333"/>
            <a:ext cx="635000" cy="615950"/>
          </a:xfrm>
          <a:prstGeom prst="downArrow">
            <a:avLst/>
          </a:prstGeom>
          <a:solidFill>
            <a:schemeClr val="accent5">
              <a:lumMod val="10000"/>
            </a:schemeClr>
          </a:solidFill>
          <a:ln w="9525" cap="flat" cmpd="sng" algn="ctr">
            <a:solidFill>
              <a:schemeClr val="accent5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b="1">
              <a:solidFill>
                <a:srgbClr val="6F7071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3" name="Down Arrow 12"/>
          <p:cNvSpPr/>
          <p:nvPr/>
        </p:nvSpPr>
        <p:spPr bwMode="auto">
          <a:xfrm>
            <a:off x="8139113" y="3834333"/>
            <a:ext cx="635000" cy="615950"/>
          </a:xfrm>
          <a:prstGeom prst="downArrow">
            <a:avLst/>
          </a:prstGeom>
          <a:solidFill>
            <a:schemeClr val="accent5">
              <a:lumMod val="10000"/>
            </a:schemeClr>
          </a:solidFill>
          <a:ln w="9525" cap="flat" cmpd="sng" algn="ctr">
            <a:solidFill>
              <a:schemeClr val="accent5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b="1">
              <a:solidFill>
                <a:srgbClr val="6F7071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25961" name="TextBox 2"/>
          <p:cNvSpPr txBox="1">
            <a:spLocks noChangeArrowheads="1"/>
          </p:cNvSpPr>
          <p:nvPr/>
        </p:nvSpPr>
        <p:spPr bwMode="auto">
          <a:xfrm>
            <a:off x="479685" y="3434284"/>
            <a:ext cx="11232629" cy="353943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x-none" sz="1700" dirty="0">
                <a:solidFill>
                  <a:srgbClr val="FFFFFF"/>
                </a:solidFill>
              </a:rPr>
              <a:t>What impact might this have on others around me, and what might I want to change about this?</a:t>
            </a:r>
          </a:p>
        </p:txBody>
      </p:sp>
    </p:spTree>
    <p:extLst>
      <p:ext uri="{BB962C8B-B14F-4D97-AF65-F5344CB8AC3E}">
        <p14:creationId xmlns:p14="http://schemas.microsoft.com/office/powerpoint/2010/main" val="3168875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Title 1"/>
          <p:cNvSpPr>
            <a:spLocks noGrp="1"/>
          </p:cNvSpPr>
          <p:nvPr>
            <p:ph type="title"/>
          </p:nvPr>
        </p:nvSpPr>
        <p:spPr>
          <a:xfrm>
            <a:off x="1981200" y="2159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latin typeface="Arial" charset="0"/>
                <a:cs typeface="Arial" charset="0"/>
              </a:rPr>
              <a:t>Claiming my ‘Shadow’</a:t>
            </a:r>
            <a:br>
              <a:rPr lang="en-US" sz="3600" b="1" dirty="0">
                <a:latin typeface="Arial" charset="0"/>
                <a:cs typeface="Arial" charset="0"/>
              </a:rPr>
            </a:br>
            <a:r>
              <a:rPr lang="en-US" sz="3200" dirty="0">
                <a:solidFill>
                  <a:srgbClr val="FF0000"/>
                </a:solidFill>
                <a:latin typeface="Arial" charset="0"/>
                <a:cs typeface="Arial" charset="0"/>
              </a:rPr>
              <a:t>UNDERTAKING A MINI-EXPERIMENT</a:t>
            </a:r>
          </a:p>
        </p:txBody>
      </p:sp>
      <p:pic>
        <p:nvPicPr>
          <p:cNvPr id="1648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691" y="2805113"/>
            <a:ext cx="3505922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867" name="TextBox 2"/>
          <p:cNvSpPr txBox="1">
            <a:spLocks noChangeArrowheads="1"/>
          </p:cNvSpPr>
          <p:nvPr/>
        </p:nvSpPr>
        <p:spPr bwMode="auto">
          <a:xfrm>
            <a:off x="559513" y="1647420"/>
            <a:ext cx="80799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b="1" dirty="0">
                <a:solidFill>
                  <a:schemeClr val="accent4"/>
                </a:solidFill>
              </a:rPr>
              <a:t>In the next 7 days, in order to be more authentic I will…</a:t>
            </a:r>
          </a:p>
        </p:txBody>
      </p:sp>
      <p:sp>
        <p:nvSpPr>
          <p:cNvPr id="164868" name="TextBox 3"/>
          <p:cNvSpPr txBox="1">
            <a:spLocks noChangeArrowheads="1"/>
          </p:cNvSpPr>
          <p:nvPr/>
        </p:nvSpPr>
        <p:spPr bwMode="auto">
          <a:xfrm>
            <a:off x="3245408" y="2220338"/>
            <a:ext cx="61170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200" b="1" dirty="0">
                <a:solidFill>
                  <a:srgbClr val="FF0000"/>
                </a:solidFill>
              </a:rPr>
              <a:t>STOP one thing </a:t>
            </a:r>
            <a:r>
              <a:rPr lang="en-US" sz="2800" dirty="0"/>
              <a:t>e.g. wearing a tie</a:t>
            </a:r>
          </a:p>
        </p:txBody>
      </p:sp>
      <p:sp>
        <p:nvSpPr>
          <p:cNvPr id="164869" name="TextBox 7"/>
          <p:cNvSpPr txBox="1">
            <a:spLocks noChangeArrowheads="1"/>
          </p:cNvSpPr>
          <p:nvPr/>
        </p:nvSpPr>
        <p:spPr bwMode="auto">
          <a:xfrm>
            <a:off x="8067278" y="4359511"/>
            <a:ext cx="3112954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200" b="1" dirty="0">
                <a:solidFill>
                  <a:srgbClr val="FF0000"/>
                </a:solidFill>
              </a:rPr>
              <a:t>SAY one thing </a:t>
            </a:r>
          </a:p>
          <a:p>
            <a:pPr eaLnBrk="1" hangingPunct="1"/>
            <a:r>
              <a:rPr lang="en-US" sz="2800" dirty="0"/>
              <a:t>e.g. something I’ve been meaning to say</a:t>
            </a:r>
          </a:p>
        </p:txBody>
      </p:sp>
      <p:sp>
        <p:nvSpPr>
          <p:cNvPr id="164870" name="TextBox 8"/>
          <p:cNvSpPr txBox="1">
            <a:spLocks noChangeArrowheads="1"/>
          </p:cNvSpPr>
          <p:nvPr/>
        </p:nvSpPr>
        <p:spPr bwMode="auto">
          <a:xfrm>
            <a:off x="650079" y="4359511"/>
            <a:ext cx="3949385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200" b="1" dirty="0">
                <a:solidFill>
                  <a:srgbClr val="FF0000"/>
                </a:solidFill>
              </a:rPr>
              <a:t>CHANGE one thing </a:t>
            </a:r>
          </a:p>
          <a:p>
            <a:pPr eaLnBrk="1" hangingPunct="1"/>
            <a:r>
              <a:rPr lang="en-US" sz="2800" dirty="0"/>
              <a:t>e.g. work in coffee shop for an hour, update your on-line photo</a:t>
            </a:r>
          </a:p>
        </p:txBody>
      </p:sp>
    </p:spTree>
    <p:extLst>
      <p:ext uri="{BB962C8B-B14F-4D97-AF65-F5344CB8AC3E}">
        <p14:creationId xmlns:p14="http://schemas.microsoft.com/office/powerpoint/2010/main" val="274537888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140</Words>
  <Application>Microsoft Office PowerPoint</Application>
  <PresentationFormat>Widescreen</PresentationFormat>
  <Paragraphs>32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ＭＳ Ｐゴシック</vt:lpstr>
      <vt:lpstr>Arial</vt:lpstr>
      <vt:lpstr>Calibri</vt:lpstr>
      <vt:lpstr>Gill Sans MT</vt:lpstr>
      <vt:lpstr>Mangal</vt:lpstr>
      <vt:lpstr>Parcel</vt:lpstr>
      <vt:lpstr>Your Leadership Shadow</vt:lpstr>
      <vt:lpstr>PowerPoint Presentation</vt:lpstr>
      <vt:lpstr>Claiming my ‘Shadow’ UNDERTAKING A MINI-EXPERIMENT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Croeso / Welcome</dc:title>
  <dc:creator>Gary Reed</dc:creator>
  <cp:lastModifiedBy>Sara Mills</cp:lastModifiedBy>
  <cp:revision>15</cp:revision>
  <cp:lastPrinted>2020-11-20T12:54:20Z</cp:lastPrinted>
  <dcterms:created xsi:type="dcterms:W3CDTF">2020-11-12T16:30:59Z</dcterms:created>
  <dcterms:modified xsi:type="dcterms:W3CDTF">2020-11-20T13:56:16Z</dcterms:modified>
</cp:coreProperties>
</file>