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441" r:id="rId3"/>
    <p:sldId id="470" r:id="rId4"/>
    <p:sldId id="471" r:id="rId5"/>
    <p:sldId id="444" r:id="rId6"/>
    <p:sldId id="492" r:id="rId7"/>
    <p:sldId id="478" r:id="rId8"/>
    <p:sldId id="479" r:id="rId9"/>
    <p:sldId id="480" r:id="rId10"/>
    <p:sldId id="481" r:id="rId11"/>
    <p:sldId id="486" r:id="rId12"/>
    <p:sldId id="457" r:id="rId13"/>
    <p:sldId id="466" r:id="rId14"/>
    <p:sldId id="445" r:id="rId15"/>
    <p:sldId id="446" r:id="rId16"/>
    <p:sldId id="447" r:id="rId17"/>
    <p:sldId id="448" r:id="rId18"/>
    <p:sldId id="449" r:id="rId19"/>
    <p:sldId id="450" r:id="rId20"/>
    <p:sldId id="465" r:id="rId21"/>
    <p:sldId id="456" r:id="rId22"/>
    <p:sldId id="485" r:id="rId23"/>
    <p:sldId id="421" r:id="rId24"/>
    <p:sldId id="483" r:id="rId25"/>
    <p:sldId id="493" r:id="rId26"/>
    <p:sldId id="494" r:id="rId27"/>
    <p:sldId id="417" r:id="rId28"/>
    <p:sldId id="438" r:id="rId29"/>
    <p:sldId id="487" r:id="rId30"/>
    <p:sldId id="501" r:id="rId31"/>
    <p:sldId id="502" r:id="rId32"/>
    <p:sldId id="503" r:id="rId33"/>
    <p:sldId id="504" r:id="rId34"/>
    <p:sldId id="50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061" autoAdjust="0"/>
  </p:normalViewPr>
  <p:slideViewPr>
    <p:cSldViewPr snapToGrid="0">
      <p:cViewPr varScale="1">
        <p:scale>
          <a:sx n="65" d="100"/>
          <a:sy n="65" d="100"/>
        </p:scale>
        <p:origin x="73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380F8F-DAF5-4A77-B753-6C92527AC98C}" type="doc">
      <dgm:prSet loTypeId="urn:microsoft.com/office/officeart/2017/3/layout/HorizontalLabelsTimeline" loCatId="process" qsTypeId="urn:microsoft.com/office/officeart/2005/8/quickstyle/simple4" qsCatId="simple" csTypeId="urn:microsoft.com/office/officeart/2005/8/colors/colorful5" csCatId="colorful" phldr="1"/>
      <dgm:spPr/>
      <dgm:t>
        <a:bodyPr/>
        <a:lstStyle/>
        <a:p>
          <a:endParaRPr lang="en-US"/>
        </a:p>
      </dgm:t>
    </dgm:pt>
    <dgm:pt modelId="{F702160C-7DE2-480F-9A39-D1F17004CC95}">
      <dgm:prSet/>
      <dgm:spPr/>
      <dgm:t>
        <a:bodyPr/>
        <a:lstStyle/>
        <a:p>
          <a:pPr>
            <a:defRPr b="1"/>
          </a:pPr>
          <a:r>
            <a:rPr lang="en-US"/>
            <a:t>1976</a:t>
          </a:r>
        </a:p>
      </dgm:t>
    </dgm:pt>
    <dgm:pt modelId="{8016B4E3-A9A8-4FA5-B261-0C2858570C97}" type="parTrans" cxnId="{2EB7DEB9-F663-4A8C-BEDC-DF5864C63621}">
      <dgm:prSet/>
      <dgm:spPr/>
      <dgm:t>
        <a:bodyPr/>
        <a:lstStyle/>
        <a:p>
          <a:endParaRPr lang="en-US"/>
        </a:p>
      </dgm:t>
    </dgm:pt>
    <dgm:pt modelId="{3A1DB056-CAA9-4F0C-A20D-E893012DB513}" type="sibTrans" cxnId="{2EB7DEB9-F663-4A8C-BEDC-DF5864C63621}">
      <dgm:prSet/>
      <dgm:spPr/>
      <dgm:t>
        <a:bodyPr/>
        <a:lstStyle/>
        <a:p>
          <a:endParaRPr lang="en-US"/>
        </a:p>
      </dgm:t>
    </dgm:pt>
    <dgm:pt modelId="{A1A557A1-BF67-411F-AF01-92490159D00F}">
      <dgm:prSet/>
      <dgm:spPr/>
      <dgm:t>
        <a:bodyPr/>
        <a:lstStyle/>
        <a:p>
          <a:r>
            <a:rPr lang="en-US"/>
            <a:t>Prevention of Terrorism (Temporary Provision) Act 1976</a:t>
          </a:r>
        </a:p>
      </dgm:t>
    </dgm:pt>
    <dgm:pt modelId="{9EC54F49-E741-466B-8BFB-29057263CD44}" type="parTrans" cxnId="{ECE1DAE3-FCA8-479F-8C6D-843E9B7290D6}">
      <dgm:prSet/>
      <dgm:spPr/>
      <dgm:t>
        <a:bodyPr/>
        <a:lstStyle/>
        <a:p>
          <a:endParaRPr lang="en-US"/>
        </a:p>
      </dgm:t>
    </dgm:pt>
    <dgm:pt modelId="{C73A6ABA-B56A-4963-AAF0-2853825CDC5D}" type="sibTrans" cxnId="{ECE1DAE3-FCA8-479F-8C6D-843E9B7290D6}">
      <dgm:prSet/>
      <dgm:spPr/>
      <dgm:t>
        <a:bodyPr/>
        <a:lstStyle/>
        <a:p>
          <a:endParaRPr lang="en-US"/>
        </a:p>
      </dgm:t>
    </dgm:pt>
    <dgm:pt modelId="{47C05071-E4D9-4F60-86DC-A7F1FFC630E1}">
      <dgm:prSet/>
      <dgm:spPr/>
      <dgm:t>
        <a:bodyPr/>
        <a:lstStyle/>
        <a:p>
          <a:pPr>
            <a:defRPr b="1"/>
          </a:pPr>
          <a:r>
            <a:rPr lang="en-US"/>
            <a:t>1984</a:t>
          </a:r>
        </a:p>
      </dgm:t>
    </dgm:pt>
    <dgm:pt modelId="{F7746FFF-2DB3-427B-84F5-E137D71551D8}" type="parTrans" cxnId="{9E7F87F8-A40D-40B0-B162-17D51B74225A}">
      <dgm:prSet/>
      <dgm:spPr/>
      <dgm:t>
        <a:bodyPr/>
        <a:lstStyle/>
        <a:p>
          <a:endParaRPr lang="en-US"/>
        </a:p>
      </dgm:t>
    </dgm:pt>
    <dgm:pt modelId="{5AC6756B-0F40-4B71-9BC8-A76D0DFBD789}" type="sibTrans" cxnId="{9E7F87F8-A40D-40B0-B162-17D51B74225A}">
      <dgm:prSet/>
      <dgm:spPr/>
      <dgm:t>
        <a:bodyPr/>
        <a:lstStyle/>
        <a:p>
          <a:endParaRPr lang="en-US"/>
        </a:p>
      </dgm:t>
    </dgm:pt>
    <dgm:pt modelId="{9D6D450B-8279-4FB3-95F2-31538C880B18}">
      <dgm:prSet/>
      <dgm:spPr/>
      <dgm:t>
        <a:bodyPr/>
        <a:lstStyle/>
        <a:p>
          <a:r>
            <a:rPr lang="en-US"/>
            <a:t>Prevention of Terrorism (Temporary Provision) Act 1984</a:t>
          </a:r>
        </a:p>
      </dgm:t>
    </dgm:pt>
    <dgm:pt modelId="{B327BDE9-B8C4-4054-B4C8-CAC76453BEE1}" type="parTrans" cxnId="{E080A4E6-C4AC-48B2-9A81-BA4A61D9555F}">
      <dgm:prSet/>
      <dgm:spPr/>
      <dgm:t>
        <a:bodyPr/>
        <a:lstStyle/>
        <a:p>
          <a:endParaRPr lang="en-US"/>
        </a:p>
      </dgm:t>
    </dgm:pt>
    <dgm:pt modelId="{EF01B52E-6C12-44A9-894D-1FE4B3FC06E2}" type="sibTrans" cxnId="{E080A4E6-C4AC-48B2-9A81-BA4A61D9555F}">
      <dgm:prSet/>
      <dgm:spPr/>
      <dgm:t>
        <a:bodyPr/>
        <a:lstStyle/>
        <a:p>
          <a:endParaRPr lang="en-US"/>
        </a:p>
      </dgm:t>
    </dgm:pt>
    <dgm:pt modelId="{43542E30-D60B-48A1-B2D2-E48540E57784}">
      <dgm:prSet/>
      <dgm:spPr/>
      <dgm:t>
        <a:bodyPr/>
        <a:lstStyle/>
        <a:p>
          <a:pPr>
            <a:defRPr b="1"/>
          </a:pPr>
          <a:r>
            <a:rPr lang="en-US"/>
            <a:t>1989</a:t>
          </a:r>
        </a:p>
      </dgm:t>
    </dgm:pt>
    <dgm:pt modelId="{816AC039-8C7B-4C51-8648-6A88C56A385C}" type="parTrans" cxnId="{69D4DE0C-4867-4788-9204-6E1B2B40EBBE}">
      <dgm:prSet/>
      <dgm:spPr/>
      <dgm:t>
        <a:bodyPr/>
        <a:lstStyle/>
        <a:p>
          <a:endParaRPr lang="en-US"/>
        </a:p>
      </dgm:t>
    </dgm:pt>
    <dgm:pt modelId="{603E23E5-8334-4480-A790-77D2041D3B3E}" type="sibTrans" cxnId="{69D4DE0C-4867-4788-9204-6E1B2B40EBBE}">
      <dgm:prSet/>
      <dgm:spPr/>
      <dgm:t>
        <a:bodyPr/>
        <a:lstStyle/>
        <a:p>
          <a:endParaRPr lang="en-US"/>
        </a:p>
      </dgm:t>
    </dgm:pt>
    <dgm:pt modelId="{FD3DB1A6-67A5-4E2A-9719-E4EE1000D323}">
      <dgm:prSet/>
      <dgm:spPr/>
      <dgm:t>
        <a:bodyPr/>
        <a:lstStyle/>
        <a:p>
          <a:r>
            <a:rPr lang="en-US"/>
            <a:t>Prevention of Terrorism (Temporary Provision) Act 1989</a:t>
          </a:r>
        </a:p>
      </dgm:t>
    </dgm:pt>
    <dgm:pt modelId="{273076D6-3041-45BA-B17D-2A0ECA37596F}" type="parTrans" cxnId="{BC7293CE-C425-405B-A844-583B800F3AE4}">
      <dgm:prSet/>
      <dgm:spPr/>
      <dgm:t>
        <a:bodyPr/>
        <a:lstStyle/>
        <a:p>
          <a:endParaRPr lang="en-US"/>
        </a:p>
      </dgm:t>
    </dgm:pt>
    <dgm:pt modelId="{F55B2B14-C54A-4AD3-BEB5-5CD10D15DD16}" type="sibTrans" cxnId="{BC7293CE-C425-405B-A844-583B800F3AE4}">
      <dgm:prSet/>
      <dgm:spPr/>
      <dgm:t>
        <a:bodyPr/>
        <a:lstStyle/>
        <a:p>
          <a:endParaRPr lang="en-US"/>
        </a:p>
      </dgm:t>
    </dgm:pt>
    <dgm:pt modelId="{78BDC83B-F344-4513-96A5-97BB98F05CDE}">
      <dgm:prSet/>
      <dgm:spPr/>
      <dgm:t>
        <a:bodyPr/>
        <a:lstStyle/>
        <a:p>
          <a:pPr>
            <a:defRPr b="1"/>
          </a:pPr>
          <a:r>
            <a:rPr lang="en-US"/>
            <a:t>1989</a:t>
          </a:r>
        </a:p>
      </dgm:t>
    </dgm:pt>
    <dgm:pt modelId="{0D974021-3938-4F3B-9D0D-B87C67F3A7EF}" type="parTrans" cxnId="{CE46EE4E-2426-477E-AEA2-F61BE8D19040}">
      <dgm:prSet/>
      <dgm:spPr/>
      <dgm:t>
        <a:bodyPr/>
        <a:lstStyle/>
        <a:p>
          <a:endParaRPr lang="en-US"/>
        </a:p>
      </dgm:t>
    </dgm:pt>
    <dgm:pt modelId="{3B0876EF-41E8-4662-9F90-DEBB29C1686A}" type="sibTrans" cxnId="{CE46EE4E-2426-477E-AEA2-F61BE8D19040}">
      <dgm:prSet/>
      <dgm:spPr/>
      <dgm:t>
        <a:bodyPr/>
        <a:lstStyle/>
        <a:p>
          <a:endParaRPr lang="en-US"/>
        </a:p>
      </dgm:t>
    </dgm:pt>
    <dgm:pt modelId="{9FB4061B-A22D-4D72-AB0F-39E45E5BA010}">
      <dgm:prSet/>
      <dgm:spPr/>
      <dgm:t>
        <a:bodyPr/>
        <a:lstStyle/>
        <a:p>
          <a:r>
            <a:rPr lang="en-US"/>
            <a:t>The 1989 Act was in force for 12 years more towards IRA activity</a:t>
          </a:r>
        </a:p>
      </dgm:t>
    </dgm:pt>
    <dgm:pt modelId="{157D80F6-2AA6-4C42-A757-ECAB28E039EB}" type="parTrans" cxnId="{BAE7AA77-FF09-4A3B-B204-BACFCA7601FB}">
      <dgm:prSet/>
      <dgm:spPr/>
      <dgm:t>
        <a:bodyPr/>
        <a:lstStyle/>
        <a:p>
          <a:endParaRPr lang="en-US"/>
        </a:p>
      </dgm:t>
    </dgm:pt>
    <dgm:pt modelId="{EEA481B3-9B51-4230-BF4B-4A1FB589A3E7}" type="sibTrans" cxnId="{BAE7AA77-FF09-4A3B-B204-BACFCA7601FB}">
      <dgm:prSet/>
      <dgm:spPr/>
      <dgm:t>
        <a:bodyPr/>
        <a:lstStyle/>
        <a:p>
          <a:endParaRPr lang="en-US"/>
        </a:p>
      </dgm:t>
    </dgm:pt>
    <dgm:pt modelId="{DE34250F-A0CD-4D76-8942-4F78631C6037}" type="pres">
      <dgm:prSet presAssocID="{A4380F8F-DAF5-4A77-B753-6C92527AC98C}" presName="root" presStyleCnt="0">
        <dgm:presLayoutVars>
          <dgm:chMax/>
          <dgm:chPref/>
          <dgm:animLvl val="lvl"/>
        </dgm:presLayoutVars>
      </dgm:prSet>
      <dgm:spPr/>
    </dgm:pt>
    <dgm:pt modelId="{53FDC61D-5DAD-4EFC-9964-C4855E56E80A}" type="pres">
      <dgm:prSet presAssocID="{A4380F8F-DAF5-4A77-B753-6C92527AC98C}" presName="divider" presStyleLbl="fgAcc1" presStyleIdx="0" presStyleCnt="1"/>
      <dgm:spPr/>
    </dgm:pt>
    <dgm:pt modelId="{EB36DE52-6D67-4222-9926-52B23BFFFBBA}" type="pres">
      <dgm:prSet presAssocID="{A4380F8F-DAF5-4A77-B753-6C92527AC98C}" presName="nodes" presStyleCnt="0">
        <dgm:presLayoutVars>
          <dgm:chMax/>
          <dgm:chPref/>
          <dgm:animLvl val="lvl"/>
        </dgm:presLayoutVars>
      </dgm:prSet>
      <dgm:spPr/>
    </dgm:pt>
    <dgm:pt modelId="{636FF9BA-93E7-420A-8F73-D0CA9D55BC6C}" type="pres">
      <dgm:prSet presAssocID="{F702160C-7DE2-480F-9A39-D1F17004CC95}" presName="composite" presStyleCnt="0"/>
      <dgm:spPr/>
    </dgm:pt>
    <dgm:pt modelId="{8CD8A78A-5075-4C05-8FB2-7F054DD71CAB}" type="pres">
      <dgm:prSet presAssocID="{F702160C-7DE2-480F-9A39-D1F17004CC95}" presName="L1TextContainer" presStyleLbl="alignNode1" presStyleIdx="0" presStyleCnt="4">
        <dgm:presLayoutVars>
          <dgm:chMax val="1"/>
          <dgm:chPref val="1"/>
          <dgm:bulletEnabled val="1"/>
        </dgm:presLayoutVars>
      </dgm:prSet>
      <dgm:spPr/>
    </dgm:pt>
    <dgm:pt modelId="{009AE4B3-B7ED-4F2E-A8A8-ECE6EEEDA4C2}" type="pres">
      <dgm:prSet presAssocID="{F702160C-7DE2-480F-9A39-D1F17004CC95}" presName="L2TextContainerWrapper" presStyleCnt="0">
        <dgm:presLayoutVars>
          <dgm:bulletEnabled val="1"/>
        </dgm:presLayoutVars>
      </dgm:prSet>
      <dgm:spPr/>
    </dgm:pt>
    <dgm:pt modelId="{A1813F3F-DCEB-4355-AF01-A6936BAECAEC}" type="pres">
      <dgm:prSet presAssocID="{F702160C-7DE2-480F-9A39-D1F17004CC95}" presName="L2TextContainer" presStyleLbl="bgAccFollowNode1" presStyleIdx="0" presStyleCnt="4"/>
      <dgm:spPr/>
    </dgm:pt>
    <dgm:pt modelId="{DDE92094-315E-479A-A18E-A56B99A33AEC}" type="pres">
      <dgm:prSet presAssocID="{F702160C-7DE2-480F-9A39-D1F17004CC95}" presName="FlexibleEmptyPlaceHolder" presStyleCnt="0"/>
      <dgm:spPr/>
    </dgm:pt>
    <dgm:pt modelId="{3BECF4C1-58B2-4D44-B6D4-A823648AD684}" type="pres">
      <dgm:prSet presAssocID="{F702160C-7DE2-480F-9A39-D1F17004CC95}" presName="ConnectLine" presStyleLbl="sibTrans1D1" presStyleIdx="0" presStyleCnt="4"/>
      <dgm:spPr/>
    </dgm:pt>
    <dgm:pt modelId="{4CF6EDBC-7AC0-4AEC-B30E-29BD523453E5}" type="pres">
      <dgm:prSet presAssocID="{F702160C-7DE2-480F-9A39-D1F17004CC95}" presName="ConnectorPoint" presStyleLbl="node1" presStyleIdx="0"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09400441-4719-43EA-A2D6-CD120F75E6DC}" type="pres">
      <dgm:prSet presAssocID="{F702160C-7DE2-480F-9A39-D1F17004CC95}" presName="EmptyPlaceHolder" presStyleCnt="0"/>
      <dgm:spPr/>
    </dgm:pt>
    <dgm:pt modelId="{969E865E-51DB-4695-9387-DF9791A7CA8B}" type="pres">
      <dgm:prSet presAssocID="{3A1DB056-CAA9-4F0C-A20D-E893012DB513}" presName="spaceBetweenRectangles" presStyleCnt="0"/>
      <dgm:spPr/>
    </dgm:pt>
    <dgm:pt modelId="{1478D834-17BD-49D1-BC60-1E6D84FF2448}" type="pres">
      <dgm:prSet presAssocID="{47C05071-E4D9-4F60-86DC-A7F1FFC630E1}" presName="composite" presStyleCnt="0"/>
      <dgm:spPr/>
    </dgm:pt>
    <dgm:pt modelId="{C2D746D7-03A0-4C2B-92DB-FF36362BAAA6}" type="pres">
      <dgm:prSet presAssocID="{47C05071-E4D9-4F60-86DC-A7F1FFC630E1}" presName="L1TextContainer" presStyleLbl="alignNode1" presStyleIdx="1" presStyleCnt="4">
        <dgm:presLayoutVars>
          <dgm:chMax val="1"/>
          <dgm:chPref val="1"/>
          <dgm:bulletEnabled val="1"/>
        </dgm:presLayoutVars>
      </dgm:prSet>
      <dgm:spPr/>
    </dgm:pt>
    <dgm:pt modelId="{A65E2F0E-DFD0-4F65-9C3C-98B22916241C}" type="pres">
      <dgm:prSet presAssocID="{47C05071-E4D9-4F60-86DC-A7F1FFC630E1}" presName="L2TextContainerWrapper" presStyleCnt="0">
        <dgm:presLayoutVars>
          <dgm:bulletEnabled val="1"/>
        </dgm:presLayoutVars>
      </dgm:prSet>
      <dgm:spPr/>
    </dgm:pt>
    <dgm:pt modelId="{A997AD04-330A-4A4A-B910-E08A6044B3FF}" type="pres">
      <dgm:prSet presAssocID="{47C05071-E4D9-4F60-86DC-A7F1FFC630E1}" presName="L2TextContainer" presStyleLbl="bgAccFollowNode1" presStyleIdx="1" presStyleCnt="4"/>
      <dgm:spPr/>
    </dgm:pt>
    <dgm:pt modelId="{FCC0A73A-884B-41F5-AF7D-31083474AA5B}" type="pres">
      <dgm:prSet presAssocID="{47C05071-E4D9-4F60-86DC-A7F1FFC630E1}" presName="FlexibleEmptyPlaceHolder" presStyleCnt="0"/>
      <dgm:spPr/>
    </dgm:pt>
    <dgm:pt modelId="{966AF9D2-81B4-4016-9330-7B03CC4D725B}" type="pres">
      <dgm:prSet presAssocID="{47C05071-E4D9-4F60-86DC-A7F1FFC630E1}" presName="ConnectLine" presStyleLbl="sibTrans1D1" presStyleIdx="1" presStyleCnt="4"/>
      <dgm:spPr/>
    </dgm:pt>
    <dgm:pt modelId="{D5B04F49-64E6-44CD-A391-11EA72258C30}" type="pres">
      <dgm:prSet presAssocID="{47C05071-E4D9-4F60-86DC-A7F1FFC630E1}" presName="ConnectorPoint" presStyleLbl="node1" presStyleIdx="1"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C1E642D7-F8E6-4D44-8E15-67C6C876B824}" type="pres">
      <dgm:prSet presAssocID="{47C05071-E4D9-4F60-86DC-A7F1FFC630E1}" presName="EmptyPlaceHolder" presStyleCnt="0"/>
      <dgm:spPr/>
    </dgm:pt>
    <dgm:pt modelId="{EECFD1FB-2076-4CDF-B557-82D728461B55}" type="pres">
      <dgm:prSet presAssocID="{5AC6756B-0F40-4B71-9BC8-A76D0DFBD789}" presName="spaceBetweenRectangles" presStyleCnt="0"/>
      <dgm:spPr/>
    </dgm:pt>
    <dgm:pt modelId="{99790AFB-D8BB-43B4-BFD2-A6D4F86EB27E}" type="pres">
      <dgm:prSet presAssocID="{43542E30-D60B-48A1-B2D2-E48540E57784}" presName="composite" presStyleCnt="0"/>
      <dgm:spPr/>
    </dgm:pt>
    <dgm:pt modelId="{191FF783-5684-47A6-A74A-79F9733461C3}" type="pres">
      <dgm:prSet presAssocID="{43542E30-D60B-48A1-B2D2-E48540E57784}" presName="L1TextContainer" presStyleLbl="alignNode1" presStyleIdx="2" presStyleCnt="4">
        <dgm:presLayoutVars>
          <dgm:chMax val="1"/>
          <dgm:chPref val="1"/>
          <dgm:bulletEnabled val="1"/>
        </dgm:presLayoutVars>
      </dgm:prSet>
      <dgm:spPr/>
    </dgm:pt>
    <dgm:pt modelId="{692B3371-8E47-4E98-8FCC-72A29BBC4B2C}" type="pres">
      <dgm:prSet presAssocID="{43542E30-D60B-48A1-B2D2-E48540E57784}" presName="L2TextContainerWrapper" presStyleCnt="0">
        <dgm:presLayoutVars>
          <dgm:bulletEnabled val="1"/>
        </dgm:presLayoutVars>
      </dgm:prSet>
      <dgm:spPr/>
    </dgm:pt>
    <dgm:pt modelId="{F56F239B-9D8D-40CD-8F00-5881CDF7093A}" type="pres">
      <dgm:prSet presAssocID="{43542E30-D60B-48A1-B2D2-E48540E57784}" presName="L2TextContainer" presStyleLbl="bgAccFollowNode1" presStyleIdx="2" presStyleCnt="4"/>
      <dgm:spPr/>
    </dgm:pt>
    <dgm:pt modelId="{6745F50A-B069-4E50-877C-5FB20B88130E}" type="pres">
      <dgm:prSet presAssocID="{43542E30-D60B-48A1-B2D2-E48540E57784}" presName="FlexibleEmptyPlaceHolder" presStyleCnt="0"/>
      <dgm:spPr/>
    </dgm:pt>
    <dgm:pt modelId="{11149296-80DD-4F8E-9EC2-993973A5F3C9}" type="pres">
      <dgm:prSet presAssocID="{43542E30-D60B-48A1-B2D2-E48540E57784}" presName="ConnectLine" presStyleLbl="sibTrans1D1" presStyleIdx="2" presStyleCnt="4"/>
      <dgm:spPr/>
    </dgm:pt>
    <dgm:pt modelId="{E731E7EE-A1AA-4992-9F6A-2EE6E35E65F9}" type="pres">
      <dgm:prSet presAssocID="{43542E30-D60B-48A1-B2D2-E48540E57784}" presName="ConnectorPoint" presStyleLbl="node1" presStyleIdx="2"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FA7EA19A-4032-4255-8DBC-BBEF61C5DCB9}" type="pres">
      <dgm:prSet presAssocID="{43542E30-D60B-48A1-B2D2-E48540E57784}" presName="EmptyPlaceHolder" presStyleCnt="0"/>
      <dgm:spPr/>
    </dgm:pt>
    <dgm:pt modelId="{64AADA6C-8E3A-4560-B671-0FFE007F4CEC}" type="pres">
      <dgm:prSet presAssocID="{603E23E5-8334-4480-A790-77D2041D3B3E}" presName="spaceBetweenRectangles" presStyleCnt="0"/>
      <dgm:spPr/>
    </dgm:pt>
    <dgm:pt modelId="{D0A27C7D-70D0-48F4-8EDD-E39846B7524C}" type="pres">
      <dgm:prSet presAssocID="{78BDC83B-F344-4513-96A5-97BB98F05CDE}" presName="composite" presStyleCnt="0"/>
      <dgm:spPr/>
    </dgm:pt>
    <dgm:pt modelId="{8A002243-5A87-45C0-9C0B-F13D2C6A1B83}" type="pres">
      <dgm:prSet presAssocID="{78BDC83B-F344-4513-96A5-97BB98F05CDE}" presName="L1TextContainer" presStyleLbl="alignNode1" presStyleIdx="3" presStyleCnt="4">
        <dgm:presLayoutVars>
          <dgm:chMax val="1"/>
          <dgm:chPref val="1"/>
          <dgm:bulletEnabled val="1"/>
        </dgm:presLayoutVars>
      </dgm:prSet>
      <dgm:spPr/>
    </dgm:pt>
    <dgm:pt modelId="{BAAF26E5-3016-4228-8479-4CE51C65584A}" type="pres">
      <dgm:prSet presAssocID="{78BDC83B-F344-4513-96A5-97BB98F05CDE}" presName="L2TextContainerWrapper" presStyleCnt="0">
        <dgm:presLayoutVars>
          <dgm:bulletEnabled val="1"/>
        </dgm:presLayoutVars>
      </dgm:prSet>
      <dgm:spPr/>
    </dgm:pt>
    <dgm:pt modelId="{B2819427-FA5D-4F61-9F00-A7DD5906C27B}" type="pres">
      <dgm:prSet presAssocID="{78BDC83B-F344-4513-96A5-97BB98F05CDE}" presName="L2TextContainer" presStyleLbl="bgAccFollowNode1" presStyleIdx="3" presStyleCnt="4"/>
      <dgm:spPr/>
    </dgm:pt>
    <dgm:pt modelId="{A8DB61D0-0D48-4FD0-849E-0A73DB39D780}" type="pres">
      <dgm:prSet presAssocID="{78BDC83B-F344-4513-96A5-97BB98F05CDE}" presName="FlexibleEmptyPlaceHolder" presStyleCnt="0"/>
      <dgm:spPr/>
    </dgm:pt>
    <dgm:pt modelId="{74494F56-3F45-4C46-97B8-3EF7FF19EE31}" type="pres">
      <dgm:prSet presAssocID="{78BDC83B-F344-4513-96A5-97BB98F05CDE}" presName="ConnectLine" presStyleLbl="sibTrans1D1" presStyleIdx="3" presStyleCnt="4"/>
      <dgm:spPr/>
    </dgm:pt>
    <dgm:pt modelId="{96C86F36-42B6-478B-AD89-2286FE93A2D0}" type="pres">
      <dgm:prSet presAssocID="{78BDC83B-F344-4513-96A5-97BB98F05CDE}" presName="ConnectorPoint" presStyleLbl="node1" presStyleIdx="3"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97B89E73-140E-4153-B46C-E83C7A34414C}" type="pres">
      <dgm:prSet presAssocID="{78BDC83B-F344-4513-96A5-97BB98F05CDE}" presName="EmptyPlaceHolder" presStyleCnt="0"/>
      <dgm:spPr/>
    </dgm:pt>
  </dgm:ptLst>
  <dgm:cxnLst>
    <dgm:cxn modelId="{69D4DE0C-4867-4788-9204-6E1B2B40EBBE}" srcId="{A4380F8F-DAF5-4A77-B753-6C92527AC98C}" destId="{43542E30-D60B-48A1-B2D2-E48540E57784}" srcOrd="2" destOrd="0" parTransId="{816AC039-8C7B-4C51-8648-6A88C56A385C}" sibTransId="{603E23E5-8334-4480-A790-77D2041D3B3E}"/>
    <dgm:cxn modelId="{DEF3E465-CD0C-417D-B0EE-1D058465DC96}" type="presOf" srcId="{FD3DB1A6-67A5-4E2A-9719-E4EE1000D323}" destId="{F56F239B-9D8D-40CD-8F00-5881CDF7093A}" srcOrd="0" destOrd="0" presId="urn:microsoft.com/office/officeart/2017/3/layout/HorizontalLabelsTimeline"/>
    <dgm:cxn modelId="{CE46EE4E-2426-477E-AEA2-F61BE8D19040}" srcId="{A4380F8F-DAF5-4A77-B753-6C92527AC98C}" destId="{78BDC83B-F344-4513-96A5-97BB98F05CDE}" srcOrd="3" destOrd="0" parTransId="{0D974021-3938-4F3B-9D0D-B87C67F3A7EF}" sibTransId="{3B0876EF-41E8-4662-9F90-DEBB29C1686A}"/>
    <dgm:cxn modelId="{21BFC852-8123-4D3F-A43F-34351EF9684D}" type="presOf" srcId="{F702160C-7DE2-480F-9A39-D1F17004CC95}" destId="{8CD8A78A-5075-4C05-8FB2-7F054DD71CAB}" srcOrd="0" destOrd="0" presId="urn:microsoft.com/office/officeart/2017/3/layout/HorizontalLabelsTimeline"/>
    <dgm:cxn modelId="{BAE7AA77-FF09-4A3B-B204-BACFCA7601FB}" srcId="{78BDC83B-F344-4513-96A5-97BB98F05CDE}" destId="{9FB4061B-A22D-4D72-AB0F-39E45E5BA010}" srcOrd="0" destOrd="0" parTransId="{157D80F6-2AA6-4C42-A757-ECAB28E039EB}" sibTransId="{EEA481B3-9B51-4230-BF4B-4A1FB589A3E7}"/>
    <dgm:cxn modelId="{B06B037D-213D-41FA-AA25-8E35DC8414FA}" type="presOf" srcId="{78BDC83B-F344-4513-96A5-97BB98F05CDE}" destId="{8A002243-5A87-45C0-9C0B-F13D2C6A1B83}" srcOrd="0" destOrd="0" presId="urn:microsoft.com/office/officeart/2017/3/layout/HorizontalLabelsTimeline"/>
    <dgm:cxn modelId="{2C563C84-3E4A-4EA1-9038-B56F8374523D}" type="presOf" srcId="{A4380F8F-DAF5-4A77-B753-6C92527AC98C}" destId="{DE34250F-A0CD-4D76-8942-4F78631C6037}" srcOrd="0" destOrd="0" presId="urn:microsoft.com/office/officeart/2017/3/layout/HorizontalLabelsTimeline"/>
    <dgm:cxn modelId="{2CEF37AD-A2A3-4748-9AC2-1340E97BBA97}" type="presOf" srcId="{43542E30-D60B-48A1-B2D2-E48540E57784}" destId="{191FF783-5684-47A6-A74A-79F9733461C3}" srcOrd="0" destOrd="0" presId="urn:microsoft.com/office/officeart/2017/3/layout/HorizontalLabelsTimeline"/>
    <dgm:cxn modelId="{2EB7DEB9-F663-4A8C-BEDC-DF5864C63621}" srcId="{A4380F8F-DAF5-4A77-B753-6C92527AC98C}" destId="{F702160C-7DE2-480F-9A39-D1F17004CC95}" srcOrd="0" destOrd="0" parTransId="{8016B4E3-A9A8-4FA5-B261-0C2858570C97}" sibTransId="{3A1DB056-CAA9-4F0C-A20D-E893012DB513}"/>
    <dgm:cxn modelId="{BC7293CE-C425-405B-A844-583B800F3AE4}" srcId="{43542E30-D60B-48A1-B2D2-E48540E57784}" destId="{FD3DB1A6-67A5-4E2A-9719-E4EE1000D323}" srcOrd="0" destOrd="0" parTransId="{273076D6-3041-45BA-B17D-2A0ECA37596F}" sibTransId="{F55B2B14-C54A-4AD3-BEB5-5CD10D15DD16}"/>
    <dgm:cxn modelId="{57A52CCF-BE9C-4C15-98FC-789FB5C16F17}" type="presOf" srcId="{9D6D450B-8279-4FB3-95F2-31538C880B18}" destId="{A997AD04-330A-4A4A-B910-E08A6044B3FF}" srcOrd="0" destOrd="0" presId="urn:microsoft.com/office/officeart/2017/3/layout/HorizontalLabelsTimeline"/>
    <dgm:cxn modelId="{AE8DA0D0-A1F6-4FF1-A37E-AB074210570B}" type="presOf" srcId="{47C05071-E4D9-4F60-86DC-A7F1FFC630E1}" destId="{C2D746D7-03A0-4C2B-92DB-FF36362BAAA6}" srcOrd="0" destOrd="0" presId="urn:microsoft.com/office/officeart/2017/3/layout/HorizontalLabelsTimeline"/>
    <dgm:cxn modelId="{ECE1DAE3-FCA8-479F-8C6D-843E9B7290D6}" srcId="{F702160C-7DE2-480F-9A39-D1F17004CC95}" destId="{A1A557A1-BF67-411F-AF01-92490159D00F}" srcOrd="0" destOrd="0" parTransId="{9EC54F49-E741-466B-8BFB-29057263CD44}" sibTransId="{C73A6ABA-B56A-4963-AAF0-2853825CDC5D}"/>
    <dgm:cxn modelId="{D12F51E6-AA64-44F6-9372-16C1E9163AF3}" type="presOf" srcId="{9FB4061B-A22D-4D72-AB0F-39E45E5BA010}" destId="{B2819427-FA5D-4F61-9F00-A7DD5906C27B}" srcOrd="0" destOrd="0" presId="urn:microsoft.com/office/officeart/2017/3/layout/HorizontalLabelsTimeline"/>
    <dgm:cxn modelId="{E080A4E6-C4AC-48B2-9A81-BA4A61D9555F}" srcId="{47C05071-E4D9-4F60-86DC-A7F1FFC630E1}" destId="{9D6D450B-8279-4FB3-95F2-31538C880B18}" srcOrd="0" destOrd="0" parTransId="{B327BDE9-B8C4-4054-B4C8-CAC76453BEE1}" sibTransId="{EF01B52E-6C12-44A9-894D-1FE4B3FC06E2}"/>
    <dgm:cxn modelId="{9E7F87F8-A40D-40B0-B162-17D51B74225A}" srcId="{A4380F8F-DAF5-4A77-B753-6C92527AC98C}" destId="{47C05071-E4D9-4F60-86DC-A7F1FFC630E1}" srcOrd="1" destOrd="0" parTransId="{F7746FFF-2DB3-427B-84F5-E137D71551D8}" sibTransId="{5AC6756B-0F40-4B71-9BC8-A76D0DFBD789}"/>
    <dgm:cxn modelId="{931BAEFC-8030-43C6-B834-B10F0F933EC5}" type="presOf" srcId="{A1A557A1-BF67-411F-AF01-92490159D00F}" destId="{A1813F3F-DCEB-4355-AF01-A6936BAECAEC}" srcOrd="0" destOrd="0" presId="urn:microsoft.com/office/officeart/2017/3/layout/HorizontalLabelsTimeline"/>
    <dgm:cxn modelId="{D700B8A8-B3D7-412C-AB6E-354F50ED6E12}" type="presParOf" srcId="{DE34250F-A0CD-4D76-8942-4F78631C6037}" destId="{53FDC61D-5DAD-4EFC-9964-C4855E56E80A}" srcOrd="0" destOrd="0" presId="urn:microsoft.com/office/officeart/2017/3/layout/HorizontalLabelsTimeline"/>
    <dgm:cxn modelId="{A8D549E8-9468-4936-B9E9-D95277EFCEE7}" type="presParOf" srcId="{DE34250F-A0CD-4D76-8942-4F78631C6037}" destId="{EB36DE52-6D67-4222-9926-52B23BFFFBBA}" srcOrd="1" destOrd="0" presId="urn:microsoft.com/office/officeart/2017/3/layout/HorizontalLabelsTimeline"/>
    <dgm:cxn modelId="{CC078A5E-0AA8-466E-A6A7-4A68EC15D0EF}" type="presParOf" srcId="{EB36DE52-6D67-4222-9926-52B23BFFFBBA}" destId="{636FF9BA-93E7-420A-8F73-D0CA9D55BC6C}" srcOrd="0" destOrd="0" presId="urn:microsoft.com/office/officeart/2017/3/layout/HorizontalLabelsTimeline"/>
    <dgm:cxn modelId="{48048A91-7055-42F4-AEE6-73CEBD46F461}" type="presParOf" srcId="{636FF9BA-93E7-420A-8F73-D0CA9D55BC6C}" destId="{8CD8A78A-5075-4C05-8FB2-7F054DD71CAB}" srcOrd="0" destOrd="0" presId="urn:microsoft.com/office/officeart/2017/3/layout/HorizontalLabelsTimeline"/>
    <dgm:cxn modelId="{B43E3C73-41E6-4A5D-9C5A-A44B39BC30FE}" type="presParOf" srcId="{636FF9BA-93E7-420A-8F73-D0CA9D55BC6C}" destId="{009AE4B3-B7ED-4F2E-A8A8-ECE6EEEDA4C2}" srcOrd="1" destOrd="0" presId="urn:microsoft.com/office/officeart/2017/3/layout/HorizontalLabelsTimeline"/>
    <dgm:cxn modelId="{9C3F2ACC-2EB9-43C3-BE67-F48A359F56F3}" type="presParOf" srcId="{009AE4B3-B7ED-4F2E-A8A8-ECE6EEEDA4C2}" destId="{A1813F3F-DCEB-4355-AF01-A6936BAECAEC}" srcOrd="0" destOrd="0" presId="urn:microsoft.com/office/officeart/2017/3/layout/HorizontalLabelsTimeline"/>
    <dgm:cxn modelId="{992B69BF-7E5C-46A6-B66F-177FD6B1E15F}" type="presParOf" srcId="{009AE4B3-B7ED-4F2E-A8A8-ECE6EEEDA4C2}" destId="{DDE92094-315E-479A-A18E-A56B99A33AEC}" srcOrd="1" destOrd="0" presId="urn:microsoft.com/office/officeart/2017/3/layout/HorizontalLabelsTimeline"/>
    <dgm:cxn modelId="{B692A425-002C-46C8-B39F-B0E0F3A8AC8F}" type="presParOf" srcId="{636FF9BA-93E7-420A-8F73-D0CA9D55BC6C}" destId="{3BECF4C1-58B2-4D44-B6D4-A823648AD684}" srcOrd="2" destOrd="0" presId="urn:microsoft.com/office/officeart/2017/3/layout/HorizontalLabelsTimeline"/>
    <dgm:cxn modelId="{47AA272B-6966-464B-A5CC-CC2219693A53}" type="presParOf" srcId="{636FF9BA-93E7-420A-8F73-D0CA9D55BC6C}" destId="{4CF6EDBC-7AC0-4AEC-B30E-29BD523453E5}" srcOrd="3" destOrd="0" presId="urn:microsoft.com/office/officeart/2017/3/layout/HorizontalLabelsTimeline"/>
    <dgm:cxn modelId="{32350D64-BB7C-4F57-A751-C9D85D9137F1}" type="presParOf" srcId="{636FF9BA-93E7-420A-8F73-D0CA9D55BC6C}" destId="{09400441-4719-43EA-A2D6-CD120F75E6DC}" srcOrd="4" destOrd="0" presId="urn:microsoft.com/office/officeart/2017/3/layout/HorizontalLabelsTimeline"/>
    <dgm:cxn modelId="{2700C781-4034-47B0-8ECF-4C8B50E7B8F5}" type="presParOf" srcId="{EB36DE52-6D67-4222-9926-52B23BFFFBBA}" destId="{969E865E-51DB-4695-9387-DF9791A7CA8B}" srcOrd="1" destOrd="0" presId="urn:microsoft.com/office/officeart/2017/3/layout/HorizontalLabelsTimeline"/>
    <dgm:cxn modelId="{95D0CB02-4556-4C6D-BA77-367B6C0613F4}" type="presParOf" srcId="{EB36DE52-6D67-4222-9926-52B23BFFFBBA}" destId="{1478D834-17BD-49D1-BC60-1E6D84FF2448}" srcOrd="2" destOrd="0" presId="urn:microsoft.com/office/officeart/2017/3/layout/HorizontalLabelsTimeline"/>
    <dgm:cxn modelId="{68E28DA8-68AC-40FF-839D-B3E3F6CE7B0F}" type="presParOf" srcId="{1478D834-17BD-49D1-BC60-1E6D84FF2448}" destId="{C2D746D7-03A0-4C2B-92DB-FF36362BAAA6}" srcOrd="0" destOrd="0" presId="urn:microsoft.com/office/officeart/2017/3/layout/HorizontalLabelsTimeline"/>
    <dgm:cxn modelId="{CB5F2135-9221-479F-B007-D0A3C331FB71}" type="presParOf" srcId="{1478D834-17BD-49D1-BC60-1E6D84FF2448}" destId="{A65E2F0E-DFD0-4F65-9C3C-98B22916241C}" srcOrd="1" destOrd="0" presId="urn:microsoft.com/office/officeart/2017/3/layout/HorizontalLabelsTimeline"/>
    <dgm:cxn modelId="{50AC2C75-6633-4162-806A-0772212051F7}" type="presParOf" srcId="{A65E2F0E-DFD0-4F65-9C3C-98B22916241C}" destId="{A997AD04-330A-4A4A-B910-E08A6044B3FF}" srcOrd="0" destOrd="0" presId="urn:microsoft.com/office/officeart/2017/3/layout/HorizontalLabelsTimeline"/>
    <dgm:cxn modelId="{A88798AF-F6C1-4502-85A8-09C8DB351D54}" type="presParOf" srcId="{A65E2F0E-DFD0-4F65-9C3C-98B22916241C}" destId="{FCC0A73A-884B-41F5-AF7D-31083474AA5B}" srcOrd="1" destOrd="0" presId="urn:microsoft.com/office/officeart/2017/3/layout/HorizontalLabelsTimeline"/>
    <dgm:cxn modelId="{804E4F91-EA2C-49AD-AE94-CDF69CC4EE88}" type="presParOf" srcId="{1478D834-17BD-49D1-BC60-1E6D84FF2448}" destId="{966AF9D2-81B4-4016-9330-7B03CC4D725B}" srcOrd="2" destOrd="0" presId="urn:microsoft.com/office/officeart/2017/3/layout/HorizontalLabelsTimeline"/>
    <dgm:cxn modelId="{BBF8945F-E4A3-43EA-A446-1419AE2B02F5}" type="presParOf" srcId="{1478D834-17BD-49D1-BC60-1E6D84FF2448}" destId="{D5B04F49-64E6-44CD-A391-11EA72258C30}" srcOrd="3" destOrd="0" presId="urn:microsoft.com/office/officeart/2017/3/layout/HorizontalLabelsTimeline"/>
    <dgm:cxn modelId="{B99C31DD-8ADA-4DDA-8195-5DB6BB673078}" type="presParOf" srcId="{1478D834-17BD-49D1-BC60-1E6D84FF2448}" destId="{C1E642D7-F8E6-4D44-8E15-67C6C876B824}" srcOrd="4" destOrd="0" presId="urn:microsoft.com/office/officeart/2017/3/layout/HorizontalLabelsTimeline"/>
    <dgm:cxn modelId="{B52BD4AF-A1FB-46FD-975C-A30615531439}" type="presParOf" srcId="{EB36DE52-6D67-4222-9926-52B23BFFFBBA}" destId="{EECFD1FB-2076-4CDF-B557-82D728461B55}" srcOrd="3" destOrd="0" presId="urn:microsoft.com/office/officeart/2017/3/layout/HorizontalLabelsTimeline"/>
    <dgm:cxn modelId="{163A147B-2E9F-4BCB-870B-BCCF21F34C23}" type="presParOf" srcId="{EB36DE52-6D67-4222-9926-52B23BFFFBBA}" destId="{99790AFB-D8BB-43B4-BFD2-A6D4F86EB27E}" srcOrd="4" destOrd="0" presId="urn:microsoft.com/office/officeart/2017/3/layout/HorizontalLabelsTimeline"/>
    <dgm:cxn modelId="{E6C652D8-B636-4CF3-8C07-A427EDD9B24C}" type="presParOf" srcId="{99790AFB-D8BB-43B4-BFD2-A6D4F86EB27E}" destId="{191FF783-5684-47A6-A74A-79F9733461C3}" srcOrd="0" destOrd="0" presId="urn:microsoft.com/office/officeart/2017/3/layout/HorizontalLabelsTimeline"/>
    <dgm:cxn modelId="{3EB52A8F-153E-487F-A6F1-3D4C445C9C55}" type="presParOf" srcId="{99790AFB-D8BB-43B4-BFD2-A6D4F86EB27E}" destId="{692B3371-8E47-4E98-8FCC-72A29BBC4B2C}" srcOrd="1" destOrd="0" presId="urn:microsoft.com/office/officeart/2017/3/layout/HorizontalLabelsTimeline"/>
    <dgm:cxn modelId="{321ABEA4-0C11-4E41-93A9-4594FEBAFE42}" type="presParOf" srcId="{692B3371-8E47-4E98-8FCC-72A29BBC4B2C}" destId="{F56F239B-9D8D-40CD-8F00-5881CDF7093A}" srcOrd="0" destOrd="0" presId="urn:microsoft.com/office/officeart/2017/3/layout/HorizontalLabelsTimeline"/>
    <dgm:cxn modelId="{BBA81FC2-27DB-4D1F-B012-329B552BDBE3}" type="presParOf" srcId="{692B3371-8E47-4E98-8FCC-72A29BBC4B2C}" destId="{6745F50A-B069-4E50-877C-5FB20B88130E}" srcOrd="1" destOrd="0" presId="urn:microsoft.com/office/officeart/2017/3/layout/HorizontalLabelsTimeline"/>
    <dgm:cxn modelId="{B00BCE22-0A1D-486A-9851-7EAF37DA217E}" type="presParOf" srcId="{99790AFB-D8BB-43B4-BFD2-A6D4F86EB27E}" destId="{11149296-80DD-4F8E-9EC2-993973A5F3C9}" srcOrd="2" destOrd="0" presId="urn:microsoft.com/office/officeart/2017/3/layout/HorizontalLabelsTimeline"/>
    <dgm:cxn modelId="{1D76B7DD-9D1A-4F5D-8FED-F9B8971723E0}" type="presParOf" srcId="{99790AFB-D8BB-43B4-BFD2-A6D4F86EB27E}" destId="{E731E7EE-A1AA-4992-9F6A-2EE6E35E65F9}" srcOrd="3" destOrd="0" presId="urn:microsoft.com/office/officeart/2017/3/layout/HorizontalLabelsTimeline"/>
    <dgm:cxn modelId="{8A22D76C-CBE2-4944-840F-C9A60DD4E2BD}" type="presParOf" srcId="{99790AFB-D8BB-43B4-BFD2-A6D4F86EB27E}" destId="{FA7EA19A-4032-4255-8DBC-BBEF61C5DCB9}" srcOrd="4" destOrd="0" presId="urn:microsoft.com/office/officeart/2017/3/layout/HorizontalLabelsTimeline"/>
    <dgm:cxn modelId="{EBC5F766-4E4C-41B4-B843-5C6793DA61D6}" type="presParOf" srcId="{EB36DE52-6D67-4222-9926-52B23BFFFBBA}" destId="{64AADA6C-8E3A-4560-B671-0FFE007F4CEC}" srcOrd="5" destOrd="0" presId="urn:microsoft.com/office/officeart/2017/3/layout/HorizontalLabelsTimeline"/>
    <dgm:cxn modelId="{1092C6A2-29DA-4B1C-B8D7-18F7A687CA28}" type="presParOf" srcId="{EB36DE52-6D67-4222-9926-52B23BFFFBBA}" destId="{D0A27C7D-70D0-48F4-8EDD-E39846B7524C}" srcOrd="6" destOrd="0" presId="urn:microsoft.com/office/officeart/2017/3/layout/HorizontalLabelsTimeline"/>
    <dgm:cxn modelId="{038B313A-CAFF-4AC2-A6A3-58FC13DFB5CE}" type="presParOf" srcId="{D0A27C7D-70D0-48F4-8EDD-E39846B7524C}" destId="{8A002243-5A87-45C0-9C0B-F13D2C6A1B83}" srcOrd="0" destOrd="0" presId="urn:microsoft.com/office/officeart/2017/3/layout/HorizontalLabelsTimeline"/>
    <dgm:cxn modelId="{E7307E86-A919-464F-BCA0-1B532D3C9F02}" type="presParOf" srcId="{D0A27C7D-70D0-48F4-8EDD-E39846B7524C}" destId="{BAAF26E5-3016-4228-8479-4CE51C65584A}" srcOrd="1" destOrd="0" presId="urn:microsoft.com/office/officeart/2017/3/layout/HorizontalLabelsTimeline"/>
    <dgm:cxn modelId="{29C0C08F-244A-4089-B80A-33F22BBB500D}" type="presParOf" srcId="{BAAF26E5-3016-4228-8479-4CE51C65584A}" destId="{B2819427-FA5D-4F61-9F00-A7DD5906C27B}" srcOrd="0" destOrd="0" presId="urn:microsoft.com/office/officeart/2017/3/layout/HorizontalLabelsTimeline"/>
    <dgm:cxn modelId="{C231CB56-B300-435F-9DBF-BFAE88C8684C}" type="presParOf" srcId="{BAAF26E5-3016-4228-8479-4CE51C65584A}" destId="{A8DB61D0-0D48-4FD0-849E-0A73DB39D780}" srcOrd="1" destOrd="0" presId="urn:microsoft.com/office/officeart/2017/3/layout/HorizontalLabelsTimeline"/>
    <dgm:cxn modelId="{866C93A8-015B-46B0-B6D3-D349C4A1FE49}" type="presParOf" srcId="{D0A27C7D-70D0-48F4-8EDD-E39846B7524C}" destId="{74494F56-3F45-4C46-97B8-3EF7FF19EE31}" srcOrd="2" destOrd="0" presId="urn:microsoft.com/office/officeart/2017/3/layout/HorizontalLabelsTimeline"/>
    <dgm:cxn modelId="{ECD5E4ED-57E4-47CB-9C20-D749289D5BF6}" type="presParOf" srcId="{D0A27C7D-70D0-48F4-8EDD-E39846B7524C}" destId="{96C86F36-42B6-478B-AD89-2286FE93A2D0}" srcOrd="3" destOrd="0" presId="urn:microsoft.com/office/officeart/2017/3/layout/HorizontalLabelsTimeline"/>
    <dgm:cxn modelId="{7AB4FA3D-3E60-4DD1-B82E-C8FB78EC08E2}" type="presParOf" srcId="{D0A27C7D-70D0-48F4-8EDD-E39846B7524C}" destId="{97B89E73-140E-4153-B46C-E83C7A34414C}"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DC61D-5DAD-4EFC-9964-C4855E56E80A}">
      <dsp:nvSpPr>
        <dsp:cNvPr id="0" name=""/>
        <dsp:cNvSpPr/>
      </dsp:nvSpPr>
      <dsp:spPr>
        <a:xfrm>
          <a:off x="0" y="2726960"/>
          <a:ext cx="6666833" cy="0"/>
        </a:xfrm>
        <a:prstGeom prst="lin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CD8A78A-5075-4C05-8FB2-7F054DD71CAB}">
      <dsp:nvSpPr>
        <dsp:cNvPr id="0" name=""/>
        <dsp:cNvSpPr/>
      </dsp:nvSpPr>
      <dsp:spPr>
        <a:xfrm>
          <a:off x="160778" y="1690715"/>
          <a:ext cx="2346152" cy="65447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1976</a:t>
          </a:r>
        </a:p>
      </dsp:txBody>
      <dsp:txXfrm>
        <a:off x="160778" y="1690715"/>
        <a:ext cx="2346152" cy="654470"/>
      </dsp:txXfrm>
    </dsp:sp>
    <dsp:sp modelId="{A1813F3F-DCEB-4355-AF01-A6936BAECAEC}">
      <dsp:nvSpPr>
        <dsp:cNvPr id="0" name=""/>
        <dsp:cNvSpPr/>
      </dsp:nvSpPr>
      <dsp:spPr>
        <a:xfrm>
          <a:off x="160778" y="639830"/>
          <a:ext cx="2346152" cy="105088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Prevention of Terrorism (Temporary Provision) Act 1976</a:t>
          </a:r>
        </a:p>
      </dsp:txBody>
      <dsp:txXfrm>
        <a:off x="160778" y="639830"/>
        <a:ext cx="2346152" cy="1050885"/>
      </dsp:txXfrm>
    </dsp:sp>
    <dsp:sp modelId="{3BECF4C1-58B2-4D44-B6D4-A823648AD684}">
      <dsp:nvSpPr>
        <dsp:cNvPr id="0" name=""/>
        <dsp:cNvSpPr/>
      </dsp:nvSpPr>
      <dsp:spPr>
        <a:xfrm>
          <a:off x="1333854" y="2345185"/>
          <a:ext cx="0" cy="381774"/>
        </a:xfrm>
        <a:prstGeom prst="line">
          <a:avLst/>
        </a:pr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2D746D7-03A0-4C2B-92DB-FF36362BAAA6}">
      <dsp:nvSpPr>
        <dsp:cNvPr id="0" name=""/>
        <dsp:cNvSpPr/>
      </dsp:nvSpPr>
      <dsp:spPr>
        <a:xfrm>
          <a:off x="1493819" y="3108734"/>
          <a:ext cx="2346152" cy="654470"/>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1984</a:t>
          </a:r>
        </a:p>
      </dsp:txBody>
      <dsp:txXfrm>
        <a:off x="1493819" y="3108734"/>
        <a:ext cx="2346152" cy="654470"/>
      </dsp:txXfrm>
    </dsp:sp>
    <dsp:sp modelId="{A997AD04-330A-4A4A-B910-E08A6044B3FF}">
      <dsp:nvSpPr>
        <dsp:cNvPr id="0" name=""/>
        <dsp:cNvSpPr/>
      </dsp:nvSpPr>
      <dsp:spPr>
        <a:xfrm>
          <a:off x="1493819" y="3763204"/>
          <a:ext cx="2346152" cy="1050885"/>
        </a:xfrm>
        <a:prstGeom prst="rect">
          <a:avLst/>
        </a:prstGeom>
        <a:solidFill>
          <a:schemeClr val="accent5">
            <a:tint val="40000"/>
            <a:alpha val="90000"/>
            <a:hueOff val="-3981555"/>
            <a:satOff val="889"/>
            <a:lumOff val="134"/>
            <a:alphaOff val="0"/>
          </a:schemeClr>
        </a:solidFill>
        <a:ln w="12700" cap="flat" cmpd="sng" algn="ctr">
          <a:solidFill>
            <a:schemeClr val="accent5">
              <a:tint val="40000"/>
              <a:alpha val="90000"/>
              <a:hueOff val="-3981555"/>
              <a:satOff val="889"/>
              <a:lumOff val="13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Prevention of Terrorism (Temporary Provision) Act 1984</a:t>
          </a:r>
        </a:p>
      </dsp:txBody>
      <dsp:txXfrm>
        <a:off x="1493819" y="3763204"/>
        <a:ext cx="2346152" cy="1050885"/>
      </dsp:txXfrm>
    </dsp:sp>
    <dsp:sp modelId="{966AF9D2-81B4-4016-9330-7B03CC4D725B}">
      <dsp:nvSpPr>
        <dsp:cNvPr id="0" name=""/>
        <dsp:cNvSpPr/>
      </dsp:nvSpPr>
      <dsp:spPr>
        <a:xfrm>
          <a:off x="2666895" y="2726959"/>
          <a:ext cx="0" cy="381774"/>
        </a:xfrm>
        <a:prstGeom prst="line">
          <a:avLst/>
        </a:prstGeom>
        <a:noFill/>
        <a:ln w="12700" cap="flat" cmpd="sng" algn="ctr">
          <a:solidFill>
            <a:schemeClr val="accent5">
              <a:hueOff val="-4050717"/>
              <a:satOff val="-275"/>
              <a:lumOff val="654"/>
              <a:alphaOff val="0"/>
            </a:schemeClr>
          </a:solidFill>
          <a:prstDash val="solid"/>
          <a:miter lim="800000"/>
        </a:ln>
        <a:effectLst/>
      </dsp:spPr>
      <dsp:style>
        <a:lnRef idx="1">
          <a:scrgbClr r="0" g="0" b="0"/>
        </a:lnRef>
        <a:fillRef idx="0">
          <a:scrgbClr r="0" g="0" b="0"/>
        </a:fillRef>
        <a:effectRef idx="0">
          <a:scrgbClr r="0" g="0" b="0"/>
        </a:effectRef>
        <a:fontRef idx="minor"/>
      </dsp:style>
    </dsp:sp>
    <dsp:sp modelId="{4CF6EDBC-7AC0-4AEC-B30E-29BD523453E5}">
      <dsp:nvSpPr>
        <dsp:cNvPr id="0" name=""/>
        <dsp:cNvSpPr/>
      </dsp:nvSpPr>
      <dsp:spPr>
        <a:xfrm rot="2700000">
          <a:off x="1291433"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 modelId="{D5B04F49-64E6-44CD-A391-11EA72258C30}">
      <dsp:nvSpPr>
        <dsp:cNvPr id="0" name=""/>
        <dsp:cNvSpPr/>
      </dsp:nvSpPr>
      <dsp:spPr>
        <a:xfrm rot="2700000">
          <a:off x="2624474"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 modelId="{191FF783-5684-47A6-A74A-79F9733461C3}">
      <dsp:nvSpPr>
        <dsp:cNvPr id="0" name=""/>
        <dsp:cNvSpPr/>
      </dsp:nvSpPr>
      <dsp:spPr>
        <a:xfrm>
          <a:off x="2826860" y="1690715"/>
          <a:ext cx="2346152" cy="654470"/>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1989</a:t>
          </a:r>
        </a:p>
      </dsp:txBody>
      <dsp:txXfrm>
        <a:off x="2826860" y="1690715"/>
        <a:ext cx="2346152" cy="654470"/>
      </dsp:txXfrm>
    </dsp:sp>
    <dsp:sp modelId="{F56F239B-9D8D-40CD-8F00-5881CDF7093A}">
      <dsp:nvSpPr>
        <dsp:cNvPr id="0" name=""/>
        <dsp:cNvSpPr/>
      </dsp:nvSpPr>
      <dsp:spPr>
        <a:xfrm>
          <a:off x="2826860" y="639830"/>
          <a:ext cx="2346152" cy="1050885"/>
        </a:xfrm>
        <a:prstGeom prst="rect">
          <a:avLst/>
        </a:prstGeom>
        <a:solidFill>
          <a:schemeClr val="accent5">
            <a:tint val="40000"/>
            <a:alpha val="90000"/>
            <a:hueOff val="-7963110"/>
            <a:satOff val="1778"/>
            <a:lumOff val="267"/>
            <a:alphaOff val="0"/>
          </a:schemeClr>
        </a:solidFill>
        <a:ln w="12700" cap="flat" cmpd="sng" algn="ctr">
          <a:solidFill>
            <a:schemeClr val="accent5">
              <a:tint val="40000"/>
              <a:alpha val="90000"/>
              <a:hueOff val="-7963110"/>
              <a:satOff val="1778"/>
              <a:lumOff val="26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Prevention of Terrorism (Temporary Provision) Act 1989</a:t>
          </a:r>
        </a:p>
      </dsp:txBody>
      <dsp:txXfrm>
        <a:off x="2826860" y="639830"/>
        <a:ext cx="2346152" cy="1050885"/>
      </dsp:txXfrm>
    </dsp:sp>
    <dsp:sp modelId="{11149296-80DD-4F8E-9EC2-993973A5F3C9}">
      <dsp:nvSpPr>
        <dsp:cNvPr id="0" name=""/>
        <dsp:cNvSpPr/>
      </dsp:nvSpPr>
      <dsp:spPr>
        <a:xfrm>
          <a:off x="3999937" y="2345185"/>
          <a:ext cx="0" cy="381774"/>
        </a:xfrm>
        <a:prstGeom prst="line">
          <a:avLst/>
        </a:prstGeom>
        <a:noFill/>
        <a:ln w="12700" cap="flat" cmpd="sng" algn="ctr">
          <a:solidFill>
            <a:schemeClr val="accent5">
              <a:hueOff val="-8101434"/>
              <a:satOff val="-551"/>
              <a:lumOff val="1307"/>
              <a:alphaOff val="0"/>
            </a:schemeClr>
          </a:solidFill>
          <a:prstDash val="solid"/>
          <a:miter lim="800000"/>
        </a:ln>
        <a:effectLst/>
      </dsp:spPr>
      <dsp:style>
        <a:lnRef idx="1">
          <a:scrgbClr r="0" g="0" b="0"/>
        </a:lnRef>
        <a:fillRef idx="0">
          <a:scrgbClr r="0" g="0" b="0"/>
        </a:fillRef>
        <a:effectRef idx="0">
          <a:scrgbClr r="0" g="0" b="0"/>
        </a:effectRef>
        <a:fontRef idx="minor"/>
      </dsp:style>
    </dsp:sp>
    <dsp:sp modelId="{8A002243-5A87-45C0-9C0B-F13D2C6A1B83}">
      <dsp:nvSpPr>
        <dsp:cNvPr id="0" name=""/>
        <dsp:cNvSpPr/>
      </dsp:nvSpPr>
      <dsp:spPr>
        <a:xfrm>
          <a:off x="4159901" y="3108734"/>
          <a:ext cx="2346152" cy="654470"/>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1989</a:t>
          </a:r>
        </a:p>
      </dsp:txBody>
      <dsp:txXfrm>
        <a:off x="4159901" y="3108734"/>
        <a:ext cx="2346152" cy="654470"/>
      </dsp:txXfrm>
    </dsp:sp>
    <dsp:sp modelId="{B2819427-FA5D-4F61-9F00-A7DD5906C27B}">
      <dsp:nvSpPr>
        <dsp:cNvPr id="0" name=""/>
        <dsp:cNvSpPr/>
      </dsp:nvSpPr>
      <dsp:spPr>
        <a:xfrm>
          <a:off x="4159901" y="3763204"/>
          <a:ext cx="2346152" cy="1277546"/>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1989 Act was in force for 12 years more towards IRA activity</a:t>
          </a:r>
        </a:p>
      </dsp:txBody>
      <dsp:txXfrm>
        <a:off x="4159901" y="3763204"/>
        <a:ext cx="2346152" cy="1277546"/>
      </dsp:txXfrm>
    </dsp:sp>
    <dsp:sp modelId="{74494F56-3F45-4C46-97B8-3EF7FF19EE31}">
      <dsp:nvSpPr>
        <dsp:cNvPr id="0" name=""/>
        <dsp:cNvSpPr/>
      </dsp:nvSpPr>
      <dsp:spPr>
        <a:xfrm>
          <a:off x="5332978" y="2726959"/>
          <a:ext cx="0" cy="381774"/>
        </a:xfrm>
        <a:prstGeom prst="line">
          <a:avLst/>
        </a:prstGeom>
        <a:noFill/>
        <a:ln w="12700" cap="flat" cmpd="sng" algn="ctr">
          <a:solidFill>
            <a:schemeClr val="accent5">
              <a:hueOff val="-12152150"/>
              <a:satOff val="-826"/>
              <a:lumOff val="1961"/>
              <a:alphaOff val="0"/>
            </a:schemeClr>
          </a:solidFill>
          <a:prstDash val="solid"/>
          <a:miter lim="800000"/>
        </a:ln>
        <a:effectLst/>
      </dsp:spPr>
      <dsp:style>
        <a:lnRef idx="1">
          <a:scrgbClr r="0" g="0" b="0"/>
        </a:lnRef>
        <a:fillRef idx="0">
          <a:scrgbClr r="0" g="0" b="0"/>
        </a:fillRef>
        <a:effectRef idx="0">
          <a:scrgbClr r="0" g="0" b="0"/>
        </a:effectRef>
        <a:fontRef idx="minor"/>
      </dsp:style>
    </dsp:sp>
    <dsp:sp modelId="{E731E7EE-A1AA-4992-9F6A-2EE6E35E65F9}">
      <dsp:nvSpPr>
        <dsp:cNvPr id="0" name=""/>
        <dsp:cNvSpPr/>
      </dsp:nvSpPr>
      <dsp:spPr>
        <a:xfrm rot="2700000">
          <a:off x="3957515"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 modelId="{96C86F36-42B6-478B-AD89-2286FE93A2D0}">
      <dsp:nvSpPr>
        <dsp:cNvPr id="0" name=""/>
        <dsp:cNvSpPr/>
      </dsp:nvSpPr>
      <dsp:spPr>
        <a:xfrm rot="2700000">
          <a:off x="5290556"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2F1B68-0EF9-4DCD-803C-051D58D6F5B3}" type="datetimeFigureOut">
              <a:rPr lang="en-US" smtClean="0"/>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381910-3248-4467-A1B1-04485AAE5D6D}" type="slidenum">
              <a:rPr lang="en-US" smtClean="0"/>
              <a:t>‹#›</a:t>
            </a:fld>
            <a:endParaRPr lang="en-US"/>
          </a:p>
        </p:txBody>
      </p:sp>
    </p:spTree>
    <p:extLst>
      <p:ext uri="{BB962C8B-B14F-4D97-AF65-F5344CB8AC3E}">
        <p14:creationId xmlns:p14="http://schemas.microsoft.com/office/powerpoint/2010/main" val="3150545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assets.publishing.service.gov.uk/media/68907502486754ec2887839f/Lessons_for_Prevent_13_July.pdf"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gov.uk/government/publications/prevent-learning-review-southport-attack/prevent-learning-review-axel-muganwa-rudakubana-accessible#introduction"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v.uk/government/statistics/individuals-referred-to-and-supported-through-the-prevent-programme-april-2021-to-march-2022/individuals-referred-to-and-supported-through-the-prevent-programme-april-2021-to-march-2022"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theguardian.com/uk-news/2025/oct/02/mi5-and-counter-terror-police-on-heightened-alert-after-synagogue-attack"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legislation.gov.uk/ukpga/2000/11/content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Contest is the name for the overall UK counterterrorism strategy</a:t>
            </a:r>
          </a:p>
          <a:p>
            <a:r>
              <a:rPr lang="en-GB"/>
              <a:t>The UK's counter terrorism strategy known as contest it was developed in 2002 and became an active strategy in 2003. </a:t>
            </a:r>
          </a:p>
          <a:p>
            <a:r>
              <a:rPr lang="en-GB"/>
              <a:t>Following the London bombings of July the 7th 2005 it was decided to push the strategy to demonstrate to the public what was being done to combat terrorist activities from the by the government therefore in 2006 contest was published by the Home Office </a:t>
            </a:r>
          </a:p>
          <a:p>
            <a:r>
              <a:rPr lang="en-GB"/>
              <a:t>the strategy was updated in 2009, 2011 and 2018 all focusing on the contemporary threat levels and the developing threat levels at the time and it also looked at improving on the terrorist activities in the past.</a:t>
            </a:r>
          </a:p>
          <a:p>
            <a:r>
              <a:rPr lang="en-GB"/>
              <a:t>A new versions of the strategy is being developed which will continue addressing the potential threat that we have within the UK </a:t>
            </a:r>
          </a:p>
          <a:p>
            <a:r>
              <a:rPr lang="en-GB"/>
              <a:t>there are 4 components to contest the four P’s prevent pursue protect and prepare </a:t>
            </a:r>
          </a:p>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014786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Within it the four P’s are part of the UK's counter terrorism strategy prevent pursue protect and prepare. </a:t>
            </a:r>
          </a:p>
          <a:p>
            <a:r>
              <a:rPr lang="en-GB"/>
              <a:t>Therefore, prevent is about stopping people from becoming terrorists or supporting terrorist groups</a:t>
            </a:r>
          </a:p>
          <a:p>
            <a:r>
              <a:rPr lang="en-GB"/>
              <a:t>Pursue is focused on disrupting those who are actively involved in plotting an attack. </a:t>
            </a:r>
          </a:p>
          <a:p>
            <a:r>
              <a:rPr lang="en-GB"/>
              <a:t>protect is about strengthening our defences when attacks or potential attacks happen </a:t>
            </a:r>
          </a:p>
          <a:p>
            <a:r>
              <a:rPr lang="en-GB"/>
              <a:t> prepare is making sure that if an attack does happen that there's a plan in place to respond effectively and efficiently. </a:t>
            </a:r>
          </a:p>
          <a:p>
            <a:endParaRPr lang="en-GB"/>
          </a:p>
          <a:p>
            <a:r>
              <a:rPr lang="en-GB"/>
              <a:t>Prevent aims to stop people becoming terrorists or supporting terrorism it is primarily focused on individuals who have not committed crime but have been identified to being vulnerable to radicalization. </a:t>
            </a:r>
          </a:p>
          <a:p>
            <a:r>
              <a:rPr lang="en-GB"/>
              <a:t>most people who become radicalised never carry out an attack however criminality can be present along the way various steps and there are number of objectives of prevent aspires to meet through safeguarding processes </a:t>
            </a:r>
          </a:p>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4142340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cs typeface="Calibri"/>
              </a:rPr>
              <a:t>Cause of radicalisation</a:t>
            </a:r>
          </a:p>
          <a:p>
            <a:pPr marL="171450" indent="-171450">
              <a:buFont typeface="Arial"/>
              <a:buChar char="•"/>
            </a:pPr>
            <a:r>
              <a:rPr lang="en-GB">
                <a:cs typeface="Calibri"/>
              </a:rPr>
              <a:t>Strong partnerships working with communities, civil society groups, public sector institutions</a:t>
            </a:r>
            <a:endParaRPr lang="en-GB" b="1" u="sng">
              <a:cs typeface="Calibri"/>
            </a:endParaRPr>
          </a:p>
          <a:p>
            <a:pPr marL="171450" indent="-171450">
              <a:buFont typeface="Arial"/>
              <a:buChar char="•"/>
            </a:pPr>
            <a:r>
              <a:rPr lang="en-GB">
                <a:cs typeface="Calibri"/>
              </a:rPr>
              <a:t>Industry is critical to tackling the causes</a:t>
            </a:r>
          </a:p>
          <a:p>
            <a:r>
              <a:rPr lang="en-GB" b="1" u="sng">
                <a:cs typeface="Calibri"/>
              </a:rPr>
              <a:t>Early intervention</a:t>
            </a:r>
          </a:p>
          <a:p>
            <a:pPr marL="171450" indent="-171450">
              <a:buFont typeface="Arial"/>
              <a:buChar char="•"/>
            </a:pPr>
            <a:r>
              <a:rPr lang="en-GB">
                <a:cs typeface="Calibri"/>
              </a:rPr>
              <a:t>Prevent duty</a:t>
            </a:r>
            <a:endParaRPr lang="en-GB" b="1" u="sng">
              <a:cs typeface="Calibri"/>
            </a:endParaRPr>
          </a:p>
          <a:p>
            <a:pPr marL="171450" indent="-171450">
              <a:buFont typeface="Arial"/>
              <a:buChar char="•"/>
            </a:pPr>
            <a:r>
              <a:rPr lang="en-GB">
                <a:cs typeface="Calibri"/>
              </a:rPr>
              <a:t>Local authorities</a:t>
            </a:r>
          </a:p>
          <a:p>
            <a:pPr marL="171450" indent="-171450">
              <a:buFont typeface="Arial"/>
              <a:buChar char="•"/>
            </a:pPr>
            <a:r>
              <a:rPr lang="en-GB">
                <a:cs typeface="Calibri"/>
              </a:rPr>
              <a:t>Health</a:t>
            </a:r>
          </a:p>
          <a:p>
            <a:pPr marL="171450" indent="-171450">
              <a:buFont typeface="Arial"/>
              <a:buChar char="•"/>
            </a:pPr>
            <a:r>
              <a:rPr lang="en-GB">
                <a:cs typeface="Calibri"/>
              </a:rPr>
              <a:t>Education</a:t>
            </a:r>
          </a:p>
          <a:p>
            <a:pPr marL="171450" indent="-171450">
              <a:buFont typeface="Arial"/>
              <a:buChar char="•"/>
            </a:pPr>
            <a:r>
              <a:rPr lang="en-GB">
                <a:cs typeface="Calibri"/>
              </a:rPr>
              <a:t>Police</a:t>
            </a:r>
          </a:p>
          <a:p>
            <a:pPr marL="171450" indent="-171450">
              <a:buFont typeface="Arial"/>
              <a:buChar char="•"/>
            </a:pPr>
            <a:r>
              <a:rPr lang="en-GB">
                <a:cs typeface="Calibri"/>
              </a:rPr>
              <a:t>Prevent referrals</a:t>
            </a:r>
          </a:p>
          <a:p>
            <a:pPr marL="171450" indent="-171450">
              <a:buFont typeface="Arial"/>
              <a:buChar char="•"/>
            </a:pPr>
            <a:r>
              <a:rPr lang="en-GB">
                <a:cs typeface="Calibri"/>
              </a:rPr>
              <a:t>channel</a:t>
            </a:r>
          </a:p>
          <a:p>
            <a:r>
              <a:rPr lang="en-GB" b="1" u="sng">
                <a:cs typeface="Calibri"/>
              </a:rPr>
              <a:t>Rehabilitation</a:t>
            </a:r>
          </a:p>
          <a:p>
            <a:pPr marL="171450" indent="-171450">
              <a:buFont typeface="Arial"/>
              <a:buChar char="•"/>
            </a:pPr>
            <a:r>
              <a:rPr lang="en-GB">
                <a:cs typeface="Calibri"/>
              </a:rPr>
              <a:t>Increasing emphasis on this</a:t>
            </a:r>
          </a:p>
          <a:p>
            <a:pPr marL="171450" indent="-171450">
              <a:buFont typeface="Arial"/>
              <a:buChar char="•"/>
            </a:pPr>
            <a:r>
              <a:rPr lang="en-GB">
                <a:cs typeface="Calibri"/>
              </a:rPr>
              <a:t>Aims to reduce recidivism</a:t>
            </a:r>
          </a:p>
          <a:p>
            <a:pPr marL="171450" indent="-171450">
              <a:buFont typeface="Arial"/>
              <a:buChar char="•"/>
            </a:pPr>
            <a:r>
              <a:rPr lang="en-GB">
                <a:cs typeface="Calibri"/>
              </a:rPr>
              <a:t>Improve reintegration of those who engaged in terrorism or who support it</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2528415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Stop people becoming terrorists or supporting terrorism there are various steps and a number of directives that prevent aspires to meet to work in safeguarding process the first one is to focus our activity and resources in those locations where the threat from terrorism and radicalisation is highest. </a:t>
            </a:r>
          </a:p>
          <a:p>
            <a:endParaRPr lang="en-GB"/>
          </a:p>
          <a:p>
            <a:r>
              <a:rPr lang="en-GB"/>
              <a:t>Expand our disengagement programme - rehabilitation interventions.</a:t>
            </a:r>
          </a:p>
          <a:p>
            <a:r>
              <a:rPr lang="en-GB"/>
              <a:t>Multi agency plots to try and methods to improve our understanding of those risks involved in terrorism and terrorism and enable early intervention . </a:t>
            </a:r>
          </a:p>
          <a:p>
            <a:r>
              <a:rPr lang="en-GB"/>
              <a:t>Build stronger partnership with communities groups public sector institutions industries to improve prevent delivery . Reinforce safeguarding at the heart of prevent to ensure communities and families are not exploited or groomed into a path of violent extremism </a:t>
            </a:r>
          </a:p>
          <a:p>
            <a:endParaRPr lang="en-GB"/>
          </a:p>
          <a:p>
            <a:r>
              <a:rPr lang="en-GB"/>
              <a:t>2025 on the desistance and disengagement programme under prevent it's basically designed to help people who might be drifting into terrorism or extremism to move away from those ideologies the Home Office recently updated the programme and it's all about using 1:1 rehabilitative support will specialist intervention providers</a:t>
            </a:r>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524143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prevent duty in 2025 has some fresh updates basically prevent is still about stopping people from getting involved in terrorism or supporting it</a:t>
            </a:r>
          </a:p>
          <a:p>
            <a:r>
              <a:rPr lang="en-GB"/>
              <a:t>updated self-assessment tools and new resource is for schools and further education </a:t>
            </a:r>
          </a:p>
          <a:p>
            <a:r>
              <a:rPr lang="en-GB"/>
              <a:t>focus on addressing newer issues like online harms and extremist ideologies popping up social media </a:t>
            </a:r>
          </a:p>
          <a:p>
            <a:r>
              <a:rPr lang="en-GB"/>
              <a:t>prevent is basically a part of the UK's counter terrorism strategy in a nutshell that requires certain institutions like schools universities and local authorities to help stop people from being drawn into terrorism</a:t>
            </a:r>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760089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Lessons_for_Prevent_13_July.pdf</a:t>
            </a:r>
            <a:endParaRPr lang="en-US"/>
          </a:p>
          <a:p>
            <a:r>
              <a:rPr lang="en-US">
                <a:hlinkClick r:id="rId4"/>
              </a:rPr>
              <a:t>Prevent learning review: Axel </a:t>
            </a:r>
            <a:r>
              <a:rPr lang="en-US" err="1">
                <a:hlinkClick r:id="rId4"/>
              </a:rPr>
              <a:t>Muganwa</a:t>
            </a:r>
            <a:r>
              <a:rPr lang="en-US">
                <a:hlinkClick r:id="rId4"/>
              </a:rPr>
              <a:t> </a:t>
            </a:r>
            <a:r>
              <a:rPr lang="en-US" err="1">
                <a:hlinkClick r:id="rId4"/>
              </a:rPr>
              <a:t>Rudakubana</a:t>
            </a:r>
            <a:r>
              <a:rPr lang="en-US">
                <a:hlinkClick r:id="rId4"/>
              </a:rPr>
              <a:t> (accessible) - GOV.UK</a:t>
            </a:r>
            <a:endParaRPr lang="en-US"/>
          </a:p>
          <a:p>
            <a:endParaRPr lang="en-US"/>
          </a:p>
          <a:p>
            <a:r>
              <a:rPr lang="en-GB"/>
              <a:t>Has been criticism of prevent and William Shawcross was tasked with carrying out an independent review of prevent and his report was published in February 2023.</a:t>
            </a:r>
          </a:p>
          <a:p>
            <a:r>
              <a:rPr lang="en-GB"/>
              <a:t>Report was controversial and outlined 34 recommendations for the improvement of prevent and they are being integrated into next version of contest.</a:t>
            </a:r>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8928096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main element of prevent is the channel programme this is a multi agency panel that reviews cases of individuals who've been referred to wet through a range of agencies under the prevent duty should an individual's case make it through the referral process to the channel panel a targeted support system is implemented to assist the individual with the aim of steering them away from the extremism track. </a:t>
            </a:r>
            <a:endParaRPr lang="en-US"/>
          </a:p>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31633555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Any new referral into Prevent will go through an initial triage assessment which must be completed in 5 days.</a:t>
            </a:r>
          </a:p>
          <a:p>
            <a:endParaRPr lang="en-GB">
              <a:cs typeface="Calibri"/>
            </a:endParaRPr>
          </a:p>
          <a:p>
            <a:r>
              <a:rPr lang="en-GB" u="sng">
                <a:cs typeface="Calibri"/>
              </a:rPr>
              <a:t>Closure/ Re-direct</a:t>
            </a:r>
          </a:p>
          <a:p>
            <a:pPr marL="171450" indent="-171450">
              <a:buFont typeface="Arial"/>
              <a:buChar char="•"/>
            </a:pPr>
            <a:r>
              <a:rPr lang="en-GB">
                <a:cs typeface="Calibri"/>
              </a:rPr>
              <a:t>The referral could be malicious or misinformed or it could be redirected to another department/ partner agency who are better placed to deal with the issues raised</a:t>
            </a:r>
          </a:p>
          <a:p>
            <a:pPr marL="171450" indent="-171450">
              <a:buFont typeface="Arial"/>
              <a:buChar char="•"/>
            </a:pPr>
            <a:endParaRPr lang="en-GB">
              <a:cs typeface="Calibri"/>
            </a:endParaRPr>
          </a:p>
          <a:p>
            <a:r>
              <a:rPr lang="en-GB" b="1" u="sng">
                <a:cs typeface="Calibri"/>
              </a:rPr>
              <a:t>Multi Agency Led</a:t>
            </a:r>
          </a:p>
          <a:p>
            <a:pPr marL="171450" indent="-171450">
              <a:buFont typeface="Arial"/>
              <a:buChar char="•"/>
            </a:pPr>
            <a:r>
              <a:rPr lang="en-GB">
                <a:cs typeface="Calibri"/>
              </a:rPr>
              <a:t>Channel is a confidential, voluntary multi-agency safeguarding programme that supports people who are vulnerable to radicalisation</a:t>
            </a:r>
          </a:p>
          <a:p>
            <a:pPr marL="171450" indent="-171450">
              <a:buFont typeface="Arial"/>
              <a:buChar char="•"/>
            </a:pPr>
            <a:r>
              <a:rPr lang="en-GB">
                <a:cs typeface="Calibri"/>
              </a:rPr>
              <a:t>It is run in every local authority in England and Wales, addresses all the types of extremism including the extreme-right and Islamist related.</a:t>
            </a:r>
          </a:p>
          <a:p>
            <a:pPr marL="571500" lvl="1" indent="-171450">
              <a:buFont typeface="Courier New"/>
              <a:buChar char="o"/>
            </a:pPr>
            <a:r>
              <a:rPr lang="en-GB">
                <a:cs typeface="Calibri"/>
              </a:rPr>
              <a:t>It is about early intervention to protect vulnerable children and adults who might be susceptible to being radicalised</a:t>
            </a:r>
          </a:p>
          <a:p>
            <a:pPr lvl="2" indent="-171450">
              <a:buFont typeface="Wingdings"/>
              <a:buChar char="§"/>
            </a:pPr>
            <a:r>
              <a:rPr lang="en-GB">
                <a:cs typeface="Calibri"/>
              </a:rPr>
              <a:t>If left unsupported, it could lead to involvement in terrorist – related activity</a:t>
            </a:r>
          </a:p>
          <a:p>
            <a:pPr marL="171450" indent="-171450">
              <a:buFont typeface="Arial"/>
              <a:buChar char="•"/>
            </a:pPr>
            <a:r>
              <a:rPr lang="en-GB">
                <a:cs typeface="Calibri"/>
              </a:rPr>
              <a:t>Anyone can make a referral if they are concerned about someone being radicalised. Referrals from the general public can be made to the local authority or the local police</a:t>
            </a:r>
          </a:p>
          <a:p>
            <a:pPr marL="571500" lvl="1" indent="-171450">
              <a:buFont typeface="Courier New"/>
              <a:buChar char="o"/>
            </a:pPr>
            <a:r>
              <a:rPr lang="en-GB">
                <a:cs typeface="Calibri"/>
              </a:rPr>
              <a:t>The Channel panel- which is chaired by the local authority and made of representatives from different safeguarding areas including health, education and the police- will meet to discuss the nature and extent of the potential vulnerability of the individual.</a:t>
            </a:r>
          </a:p>
          <a:p>
            <a:pPr marL="171450" indent="-171450">
              <a:buFont typeface="Arial"/>
              <a:buChar char="•"/>
            </a:pPr>
            <a:r>
              <a:rPr lang="en-GB">
                <a:cs typeface="Calibri"/>
              </a:rPr>
              <a:t>All referrals are carefully assessed. Sometimes the person doesn't need any help at all and referral is closed. In other cases, the panel will offer the individual an appropriate support package tailored to their needs.</a:t>
            </a:r>
          </a:p>
          <a:p>
            <a:pPr marL="171450" indent="-171450">
              <a:buFont typeface="Arial"/>
              <a:buChar char="•"/>
            </a:pPr>
            <a:r>
              <a:rPr lang="en-GB">
                <a:cs typeface="Calibri"/>
              </a:rPr>
              <a:t>Support could include assistance with education or employment, health support and ideological mentoring to provide vulnerable individuals with the skills to protect themselves from being drawn into committing terrorist-related activity or supporting terrorism.</a:t>
            </a:r>
          </a:p>
          <a:p>
            <a:pPr marL="171450" indent="-171450">
              <a:buFont typeface="Arial"/>
              <a:buChar char="•"/>
            </a:pPr>
            <a:r>
              <a:rPr lang="en-GB">
                <a:cs typeface="Calibri"/>
              </a:rPr>
              <a:t>Remember this multi-agency approach requires consent, should consent not be granted then it will need to be managed in the police led space.</a:t>
            </a:r>
          </a:p>
          <a:p>
            <a:pPr marL="171450" indent="-171450">
              <a:buFont typeface="Arial"/>
              <a:buChar char="•"/>
            </a:pPr>
            <a:endParaRPr lang="en-GB">
              <a:cs typeface="Calibri"/>
            </a:endParaRPr>
          </a:p>
          <a:p>
            <a:r>
              <a:rPr lang="en-GB" b="1" u="sng">
                <a:cs typeface="Calibri"/>
              </a:rPr>
              <a:t>Police Led</a:t>
            </a:r>
            <a:endParaRPr lang="en-GB">
              <a:cs typeface="Calibri"/>
            </a:endParaRPr>
          </a:p>
          <a:p>
            <a:pPr marL="171450" indent="-171450">
              <a:buFont typeface="Arial"/>
              <a:buChar char="•"/>
            </a:pPr>
            <a:r>
              <a:rPr lang="en-GB">
                <a:cs typeface="Calibri"/>
              </a:rPr>
              <a:t>This process is for those who don't give consent or for those who following assessment would not meet the criteria for multi-agency. Partner agencies will also be involved and work with the police. Various muti agency meetings can be held but this won't be under the guise of CHANNEL.</a:t>
            </a:r>
            <a:endParaRPr lang="en-GB" b="1" u="sng">
              <a:cs typeface="Calibri"/>
            </a:endParaRPr>
          </a:p>
          <a:p>
            <a:pPr marL="742950" lvl="2"/>
            <a:endParaRPr lang="en-GB">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987603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Shamima Begum was born in the UK to Bangladeshi parents</a:t>
            </a:r>
          </a:p>
          <a:p>
            <a:pPr marL="171450" indent="-171450">
              <a:buFont typeface="Wingdings" panose="05000000000000000000" pitchFamily="2" charset="2"/>
              <a:buChar char="Ø"/>
            </a:pPr>
            <a:r>
              <a:rPr lang="en-GB"/>
              <a:t>She was raised as a Muslim in East London</a:t>
            </a:r>
          </a:p>
          <a:p>
            <a:pPr marL="171450" indent="-171450">
              <a:buFont typeface="Wingdings" panose="05000000000000000000" pitchFamily="2" charset="2"/>
              <a:buChar char="Ø"/>
            </a:pPr>
            <a:r>
              <a:rPr lang="en-GB"/>
              <a:t>With two of her friends (</a:t>
            </a:r>
            <a:r>
              <a:rPr lang="it-IT"/>
              <a:t>Amira Abase (15) and Kadiza Sultana (16)), the then 15 year old traveld to Turkey and then Syria in 2015</a:t>
            </a:r>
          </a:p>
          <a:p>
            <a:pPr marL="171450" indent="-171450">
              <a:buFont typeface="Wingdings" panose="05000000000000000000" pitchFamily="2" charset="2"/>
              <a:buChar char="Ø"/>
            </a:pPr>
            <a:r>
              <a:rPr lang="it-IT"/>
              <a:t>They would join IS and marry fighters, Begum would have three children (none have survived)</a:t>
            </a:r>
          </a:p>
          <a:p>
            <a:pPr marL="171450" indent="-171450">
              <a:buFont typeface="Wingdings" panose="05000000000000000000" pitchFamily="2" charset="2"/>
              <a:buChar char="Ø"/>
            </a:pPr>
            <a:r>
              <a:rPr lang="it-IT"/>
              <a:t>This is an example where Prevent could have been used (school) but also failed has they still went and joined IS</a:t>
            </a:r>
          </a:p>
          <a:p>
            <a:pPr marL="171450" indent="-171450">
              <a:buFont typeface="Wingdings" panose="05000000000000000000" pitchFamily="2" charset="2"/>
              <a:buChar char="Ø"/>
            </a:pPr>
            <a:r>
              <a:rPr lang="it-IT"/>
              <a:t>Held in a refugee camp in Syria, been qouted as saying that she does not regret joining IS</a:t>
            </a:r>
          </a:p>
          <a:p>
            <a:pPr marL="171450" indent="-171450">
              <a:buFont typeface="Wingdings" panose="05000000000000000000" pitchFamily="2" charset="2"/>
              <a:buChar char="Ø"/>
            </a:pPr>
            <a:r>
              <a:rPr lang="it-IT"/>
              <a:t>Her citizenship was revoked, which means that she can not return to the UK (an example of Protect)</a:t>
            </a:r>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61120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Purpose</a:t>
            </a:r>
          </a:p>
          <a:p>
            <a:pPr marL="171450" indent="-171450">
              <a:buFont typeface="Arial"/>
              <a:buChar char="•"/>
            </a:pPr>
            <a:r>
              <a:rPr lang="en-GB">
                <a:cs typeface="Calibri"/>
              </a:rPr>
              <a:t>Stop terrorists' attacks from happening within the UK and also against overseas interests</a:t>
            </a:r>
          </a:p>
          <a:p>
            <a:pPr marL="171450" indent="-171450">
              <a:buFont typeface="Arial"/>
              <a:buChar char="•"/>
            </a:pPr>
            <a:r>
              <a:rPr lang="en-GB">
                <a:cs typeface="Calibri"/>
              </a:rPr>
              <a:t>Convictions are most effective way to stop but also deter terrorists</a:t>
            </a:r>
          </a:p>
          <a:p>
            <a:pPr marL="171450" indent="-171450">
              <a:buFont typeface="Arial"/>
              <a:buChar char="•"/>
            </a:pPr>
            <a:endParaRPr lang="en-GB">
              <a:cs typeface="Calibri"/>
            </a:endParaRPr>
          </a:p>
          <a:p>
            <a:r>
              <a:rPr lang="en-GB" b="1" u="sng">
                <a:cs typeface="Calibri"/>
              </a:rPr>
              <a:t>Objectives</a:t>
            </a:r>
            <a:endParaRPr lang="en-GB">
              <a:cs typeface="Calibri"/>
            </a:endParaRPr>
          </a:p>
          <a:p>
            <a:pPr marL="171450" indent="-171450">
              <a:buFont typeface="Arial"/>
              <a:buChar char="•"/>
            </a:pPr>
            <a:r>
              <a:rPr lang="en-GB">
                <a:cs typeface="Calibri"/>
              </a:rPr>
              <a:t>Detect and understand terrorist activity</a:t>
            </a:r>
          </a:p>
          <a:p>
            <a:pPr marL="171450" indent="-171450">
              <a:buFont typeface="Arial"/>
              <a:buChar char="•"/>
            </a:pPr>
            <a:r>
              <a:rPr lang="en-GB">
                <a:cs typeface="Calibri"/>
              </a:rPr>
              <a:t>Investigate terrorist activity</a:t>
            </a:r>
          </a:p>
          <a:p>
            <a:pPr marL="171450" indent="-171450">
              <a:buFont typeface="Arial"/>
              <a:buChar char="•"/>
            </a:pPr>
            <a:r>
              <a:rPr lang="en-GB">
                <a:cs typeface="Calibri"/>
              </a:rPr>
              <a:t>Disrupt terrorist activity including through </a:t>
            </a:r>
            <a:r>
              <a:rPr lang="en-GB" err="1">
                <a:cs typeface="Calibri"/>
              </a:rPr>
              <a:t>prosectutions</a:t>
            </a:r>
            <a:endParaRPr lang="en-GB">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4812281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Detect and understand</a:t>
            </a:r>
          </a:p>
          <a:p>
            <a:pPr marL="171450" indent="-171450">
              <a:buFont typeface="Arial"/>
              <a:buChar char="•"/>
            </a:pPr>
            <a:r>
              <a:rPr lang="en-US">
                <a:cs typeface="Calibri"/>
              </a:rPr>
              <a:t>Primary objective: effectively discover and identify terrorist threats in the UK and overseas. </a:t>
            </a:r>
            <a:endParaRPr lang="en-US" b="1" u="sng">
              <a:cs typeface="Calibri"/>
            </a:endParaRPr>
          </a:p>
          <a:p>
            <a:pPr marL="171450" indent="-171450">
              <a:buFont typeface="Arial"/>
              <a:buChar char="•"/>
            </a:pPr>
            <a:r>
              <a:rPr lang="en-US">
                <a:cs typeface="Calibri"/>
              </a:rPr>
              <a:t>Crucial to keeping the public safe</a:t>
            </a:r>
          </a:p>
          <a:p>
            <a:pPr marL="171450" indent="-171450">
              <a:buFont typeface="Arial"/>
              <a:buChar char="•"/>
            </a:pPr>
            <a:endParaRPr lang="en-US">
              <a:cs typeface="Calibri"/>
            </a:endParaRPr>
          </a:p>
          <a:p>
            <a:r>
              <a:rPr lang="en-US" b="1" u="sng">
                <a:cs typeface="Calibri"/>
              </a:rPr>
              <a:t>Investigate terrorist activity</a:t>
            </a:r>
          </a:p>
          <a:p>
            <a:pPr marL="171450" indent="-171450">
              <a:buFont typeface="Arial"/>
              <a:buChar char="•"/>
            </a:pPr>
            <a:r>
              <a:rPr lang="en-US">
                <a:cs typeface="Calibri"/>
              </a:rPr>
              <a:t>Once activity has been detected and understood</a:t>
            </a:r>
          </a:p>
          <a:p>
            <a:pPr marL="171450" indent="-171450">
              <a:buFont typeface="Arial"/>
              <a:buChar char="•"/>
            </a:pPr>
            <a:r>
              <a:rPr lang="en-US">
                <a:cs typeface="Calibri"/>
              </a:rPr>
              <a:t>Police</a:t>
            </a:r>
          </a:p>
          <a:p>
            <a:pPr marL="171450" indent="-171450">
              <a:buFont typeface="Arial"/>
              <a:buChar char="•"/>
            </a:pPr>
            <a:r>
              <a:rPr lang="en-US">
                <a:cs typeface="Calibri"/>
              </a:rPr>
              <a:t>Security and intelligence agencies</a:t>
            </a:r>
          </a:p>
          <a:p>
            <a:pPr marL="171450" indent="-171450">
              <a:buFont typeface="Arial"/>
              <a:buChar char="•"/>
            </a:pPr>
            <a:r>
              <a:rPr lang="en-US">
                <a:cs typeface="Calibri"/>
              </a:rPr>
              <a:t>Nature and severity of threat posed to the public</a:t>
            </a:r>
          </a:p>
          <a:p>
            <a:pPr marL="171450" indent="-171450">
              <a:buFont typeface="Arial"/>
              <a:buChar char="•"/>
            </a:pPr>
            <a:endParaRPr lang="en-US">
              <a:cs typeface="Calibri"/>
            </a:endParaRPr>
          </a:p>
          <a:p>
            <a:r>
              <a:rPr lang="en-US" b="1" u="sng">
                <a:cs typeface="Calibri"/>
              </a:rPr>
              <a:t>Disrupt terrorist activity</a:t>
            </a:r>
          </a:p>
          <a:p>
            <a:pPr marL="171450" indent="-171450">
              <a:buFont typeface="Arial"/>
              <a:buChar char="•"/>
            </a:pPr>
            <a:r>
              <a:rPr lang="en-US">
                <a:cs typeface="Calibri"/>
              </a:rPr>
              <a:t>Collective outcome of pursue work is to disrupt terrorist activity</a:t>
            </a:r>
          </a:p>
          <a:p>
            <a:pPr marL="171450" indent="-171450">
              <a:buFont typeface="Arial"/>
              <a:buChar char="•"/>
            </a:pPr>
            <a:r>
              <a:rPr lang="en-US">
                <a:cs typeface="Calibri"/>
              </a:rPr>
              <a:t>This is before an attack could occur in the UK or overseas</a:t>
            </a:r>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748602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Purpose</a:t>
            </a:r>
          </a:p>
          <a:p>
            <a:pPr marL="171450" indent="-171450">
              <a:buFont typeface="Arial"/>
              <a:buChar char="•"/>
            </a:pPr>
            <a:r>
              <a:rPr lang="en-US">
                <a:cs typeface="Calibri"/>
              </a:rPr>
              <a:t>Keep the public safe by strengthen the protection against</a:t>
            </a:r>
          </a:p>
          <a:p>
            <a:pPr marL="171450" indent="-171450">
              <a:buFont typeface="Arial"/>
              <a:buChar char="•"/>
            </a:pPr>
            <a:r>
              <a:rPr lang="en-US">
                <a:cs typeface="Calibri"/>
              </a:rPr>
              <a:t>Protect against an attack and illicit access to material needed for an attack</a:t>
            </a:r>
          </a:p>
          <a:p>
            <a:pPr marL="171450" indent="-171450">
              <a:buFont typeface="Arial"/>
              <a:buChar char="•"/>
            </a:pPr>
            <a:endParaRPr lang="en-US" b="1" u="sng">
              <a:cs typeface="Calibri"/>
            </a:endParaRPr>
          </a:p>
          <a:p>
            <a:r>
              <a:rPr lang="en-US" b="1" u="sng">
                <a:cs typeface="Calibri"/>
              </a:rPr>
              <a:t>Objectives</a:t>
            </a:r>
          </a:p>
          <a:p>
            <a:pPr marL="171450" indent="-171450">
              <a:buFont typeface="Arial"/>
              <a:buChar char="•"/>
            </a:pPr>
            <a:r>
              <a:rPr lang="en-US">
                <a:cs typeface="Calibri"/>
              </a:rPr>
              <a:t>Detect and deal with suspected terrorists and harmful materials at the border</a:t>
            </a:r>
          </a:p>
          <a:p>
            <a:pPr marL="171450" indent="-171450">
              <a:buFont typeface="Arial"/>
              <a:buChar char="•"/>
            </a:pPr>
            <a:r>
              <a:rPr lang="en-US">
                <a:cs typeface="Calibri"/>
              </a:rPr>
              <a:t>Reduce the risk to and improve the resilience of global aviation, other transport sectors and critical infrastructure most at risk</a:t>
            </a:r>
          </a:p>
          <a:p>
            <a:pPr marL="171450" indent="-171450">
              <a:buFont typeface="Arial"/>
              <a:buChar char="•"/>
            </a:pPr>
            <a:r>
              <a:rPr lang="en-US">
                <a:cs typeface="Calibri"/>
              </a:rPr>
              <a:t>Reduce the vulnerability of crowded places, specific vulnerable groups and high profile individuals</a:t>
            </a:r>
          </a:p>
          <a:p>
            <a:pPr marL="171450" indent="-171450">
              <a:buFont typeface="Arial"/>
              <a:buChar char="•"/>
            </a:pPr>
            <a:r>
              <a:rPr lang="en-US">
                <a:cs typeface="Calibri"/>
              </a:rPr>
              <a:t>Detect and prevent terrorist access to and use of materials of concern, knowledge and information that could be used to conduct attacks</a:t>
            </a:r>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2653541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Detect and deal with suspected terrorists and harmful material at the border</a:t>
            </a:r>
          </a:p>
          <a:p>
            <a:pPr marL="571500" lvl="1" indent="-285750">
              <a:buFont typeface="Courier New"/>
              <a:buChar char="o"/>
            </a:pPr>
            <a:r>
              <a:rPr lang="en-US">
                <a:cs typeface="Calibri"/>
              </a:rPr>
              <a:t>Starts overseas</a:t>
            </a:r>
          </a:p>
          <a:p>
            <a:pPr marL="1028700" lvl="2" indent="-285750">
              <a:buFont typeface="Wingdings"/>
              <a:buChar char="§"/>
            </a:pPr>
            <a:r>
              <a:rPr lang="en-US">
                <a:cs typeface="Calibri"/>
              </a:rPr>
              <a:t>Includes checks and intervention in advance of travel</a:t>
            </a:r>
          </a:p>
          <a:p>
            <a:pPr marL="285750" indent="-285750">
              <a:buFont typeface="Arial"/>
              <a:buChar char="•"/>
            </a:pPr>
            <a:r>
              <a:rPr lang="en-GB">
                <a:cs typeface="Calibri"/>
              </a:rPr>
              <a:t>Reduce the risk and improve resilience</a:t>
            </a:r>
          </a:p>
          <a:p>
            <a:pPr marL="571500" lvl="1" indent="-285750">
              <a:buFont typeface="Courier New"/>
              <a:buChar char="o"/>
            </a:pPr>
            <a:r>
              <a:rPr lang="en-GB">
                <a:cs typeface="Calibri"/>
              </a:rPr>
              <a:t>Disrupt the infrastructure</a:t>
            </a:r>
          </a:p>
          <a:p>
            <a:pPr marL="571500" lvl="1" indent="-285750">
              <a:buFont typeface="Courier New"/>
              <a:buChar char="o"/>
            </a:pPr>
            <a:r>
              <a:rPr lang="en-GB">
                <a:cs typeface="Calibri"/>
              </a:rPr>
              <a:t>Protect the economy and public</a:t>
            </a:r>
          </a:p>
          <a:p>
            <a:pPr marL="285750" indent="-285750">
              <a:buFont typeface="Arial"/>
              <a:buChar char="•"/>
            </a:pPr>
            <a:r>
              <a:rPr lang="en-GB">
                <a:cs typeface="Calibri"/>
              </a:rPr>
              <a:t>Reduce vulnerability of crowded places</a:t>
            </a:r>
          </a:p>
          <a:p>
            <a:pPr marL="571500" lvl="1" indent="-285750">
              <a:buFont typeface="Courier New"/>
              <a:buChar char="o"/>
            </a:pPr>
            <a:r>
              <a:rPr lang="en-GB">
                <a:cs typeface="Calibri"/>
              </a:rPr>
              <a:t>Engage more responsible authorities to achieve effective and consistent security</a:t>
            </a:r>
          </a:p>
          <a:p>
            <a:pPr marL="285750" indent="-285750">
              <a:buFont typeface="Arial"/>
              <a:buChar char="•"/>
            </a:pPr>
            <a:r>
              <a:rPr lang="en-GB">
                <a:cs typeface="Calibri"/>
              </a:rPr>
              <a:t>Detect and prevent terrorist access to use of materials</a:t>
            </a:r>
          </a:p>
          <a:p>
            <a:pPr marL="571500" lvl="1" indent="-285750">
              <a:buFont typeface="Courier New"/>
              <a:buChar char="o"/>
            </a:pPr>
            <a:r>
              <a:rPr lang="en-GB">
                <a:cs typeface="Calibri"/>
              </a:rPr>
              <a:t>Reduce availability of the most concerning materials</a:t>
            </a:r>
          </a:p>
          <a:p>
            <a:pPr marL="1028700" lvl="2" indent="-285750">
              <a:buFont typeface="Wingdings"/>
              <a:buChar char="§"/>
            </a:pPr>
            <a:r>
              <a:rPr lang="en-GB">
                <a:cs typeface="Calibri"/>
              </a:rPr>
              <a:t>Fertiliser</a:t>
            </a:r>
          </a:p>
          <a:p>
            <a:pPr marL="571500" lvl="1" indent="-285750">
              <a:buFont typeface="Courier New"/>
              <a:buChar char="o"/>
            </a:pPr>
            <a:r>
              <a:rPr lang="en-GB">
                <a:cs typeface="Calibri"/>
              </a:rPr>
              <a:t>Obviously not impact people's ability to go about their lives freely and with confidence </a:t>
            </a:r>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2769147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cs typeface="Calibri"/>
              </a:rPr>
              <a:t>Prepare does not set out to prevent or stop an attack from happening but rather to mitigate the impact of a terrorist attack very different from the other 3 streams but it is there to ensure that investment in emergency services are undertaken and cuckoo coordinate and respond to a terror attack you making sure that UK is resilient and ready to respond in the correct manner that we are in the UK resilient and ready to respond and improve support arrangements of victims of terrorism and ensure that they have the right response </a:t>
            </a:r>
          </a:p>
          <a:p>
            <a:r>
              <a:rPr lang="en-GB" b="1" u="sng">
                <a:cs typeface="Calibri"/>
              </a:rPr>
              <a:t>Prepare</a:t>
            </a:r>
          </a:p>
          <a:p>
            <a:pPr marL="171450" indent="-171450">
              <a:buFont typeface="Arial"/>
              <a:buChar char="•"/>
            </a:pPr>
            <a:r>
              <a:rPr lang="en-GB">
                <a:cs typeface="Calibri"/>
              </a:rPr>
              <a:t>Save lives</a:t>
            </a:r>
          </a:p>
          <a:p>
            <a:pPr marL="171450" indent="-171450">
              <a:buFont typeface="Arial"/>
              <a:buChar char="•"/>
            </a:pPr>
            <a:r>
              <a:rPr lang="en-GB">
                <a:cs typeface="Calibri"/>
              </a:rPr>
              <a:t>Reduce harm</a:t>
            </a:r>
          </a:p>
          <a:p>
            <a:pPr marL="171450" indent="-171450">
              <a:buFont typeface="Arial"/>
              <a:buChar char="•"/>
            </a:pPr>
            <a:r>
              <a:rPr lang="en-GB">
                <a:cs typeface="Calibri"/>
              </a:rPr>
              <a:t>Recover quickly in the event of a terrorist attacks</a:t>
            </a:r>
          </a:p>
          <a:p>
            <a:pPr marL="171450" indent="-171450">
              <a:buFont typeface="Arial"/>
              <a:buChar char="•"/>
            </a:pPr>
            <a:r>
              <a:rPr lang="en-GB">
                <a:cs typeface="Calibri"/>
              </a:rPr>
              <a:t>Raid response to end an attack</a:t>
            </a:r>
          </a:p>
          <a:p>
            <a:pPr marL="171450" indent="-171450">
              <a:buFont typeface="Arial"/>
              <a:buChar char="•"/>
            </a:pPr>
            <a:r>
              <a:rPr lang="en-GB">
                <a:cs typeface="Calibri"/>
              </a:rPr>
              <a:t>Impact on local communities</a:t>
            </a:r>
          </a:p>
          <a:p>
            <a:pPr marL="171450" indent="-171450">
              <a:buFont typeface="Arial"/>
              <a:buChar char="•"/>
            </a:pPr>
            <a:r>
              <a:rPr lang="en-GB">
                <a:cs typeface="Calibri"/>
              </a:rPr>
              <a:t>Those affected by the attack is minimised</a:t>
            </a:r>
          </a:p>
          <a:p>
            <a:endParaRPr lang="en-GB">
              <a:cs typeface="Calibri"/>
            </a:endParaRPr>
          </a:p>
          <a:p>
            <a:r>
              <a:rPr lang="en-GB" b="1" u="sng">
                <a:cs typeface="Calibri"/>
              </a:rPr>
              <a:t>Objectives</a:t>
            </a:r>
          </a:p>
          <a:p>
            <a:pPr marL="171450" indent="-171450">
              <a:buFont typeface="Arial"/>
              <a:buChar char="•"/>
            </a:pPr>
            <a:r>
              <a:rPr lang="en-GB">
                <a:cs typeface="Calibri"/>
              </a:rPr>
              <a:t>Deliver a coordinated response to all types of terrorist attacks</a:t>
            </a:r>
          </a:p>
          <a:p>
            <a:pPr marL="171450" indent="-171450">
              <a:buFont typeface="Arial"/>
              <a:buChar char="•"/>
            </a:pPr>
            <a:r>
              <a:rPr lang="en-GB">
                <a:cs typeface="Calibri"/>
              </a:rPr>
              <a:t>Ensure the UK has a full range of capabilities to respond to current and future attacks</a:t>
            </a:r>
          </a:p>
          <a:p>
            <a:pPr marL="171450" indent="-171450">
              <a:buFont typeface="Arial"/>
              <a:buChar char="•"/>
            </a:pPr>
            <a:r>
              <a:rPr lang="en-GB">
                <a:cs typeface="Calibri"/>
              </a:rPr>
              <a:t>Minimise the impact of terrorist attacks on people, services and communities</a:t>
            </a:r>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3567635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a:cs typeface="Calibri"/>
              </a:rPr>
              <a:t>Deliver a coordinated multi agency response</a:t>
            </a:r>
          </a:p>
          <a:p>
            <a:pPr marL="571500" lvl="1" indent="-285750">
              <a:buFont typeface="Courier New"/>
              <a:buChar char="o"/>
            </a:pPr>
            <a:r>
              <a:rPr lang="en-GB">
                <a:cs typeface="Calibri"/>
              </a:rPr>
              <a:t>Improve ability to save lives</a:t>
            </a:r>
          </a:p>
          <a:p>
            <a:pPr marL="571500" lvl="1" indent="-285750">
              <a:buFont typeface="Courier New"/>
              <a:buChar char="o"/>
            </a:pPr>
            <a:r>
              <a:rPr lang="en-GB">
                <a:cs typeface="Calibri"/>
              </a:rPr>
              <a:t>Reduce harm by risk based planning by rigorous national assessments</a:t>
            </a:r>
          </a:p>
          <a:p>
            <a:pPr marL="571500" lvl="1" indent="-285750">
              <a:buFont typeface="Courier New"/>
              <a:buChar char="o"/>
            </a:pPr>
            <a:r>
              <a:rPr lang="en-GB">
                <a:cs typeface="Calibri"/>
              </a:rPr>
              <a:t>Improve the way responders work together</a:t>
            </a:r>
          </a:p>
          <a:p>
            <a:pPr marL="571500" lvl="1" indent="-285750">
              <a:buFont typeface="Courier New"/>
              <a:buChar char="o"/>
            </a:pPr>
            <a:r>
              <a:rPr lang="en-GB">
                <a:cs typeface="Calibri"/>
              </a:rPr>
              <a:t>Identify gaps in the response</a:t>
            </a:r>
          </a:p>
          <a:p>
            <a:pPr marL="285750" indent="-285750">
              <a:buFont typeface="Arial"/>
              <a:buChar char="•"/>
            </a:pPr>
            <a:r>
              <a:rPr lang="en-GB">
                <a:cs typeface="Calibri"/>
              </a:rPr>
              <a:t>Ensure that the UK has a full range of capabilities to respond to threats</a:t>
            </a:r>
          </a:p>
          <a:p>
            <a:pPr marL="571500" lvl="1" indent="-285750">
              <a:buFont typeface="Courier New"/>
              <a:buChar char="o"/>
            </a:pPr>
            <a:r>
              <a:rPr lang="en-GB">
                <a:cs typeface="Calibri"/>
              </a:rPr>
              <a:t>Ensure emergency service and other responders have what they need – JESIP</a:t>
            </a:r>
          </a:p>
          <a:p>
            <a:pPr marL="285750" indent="-285750">
              <a:buFont typeface="Arial"/>
              <a:buChar char="•"/>
            </a:pPr>
            <a:r>
              <a:rPr lang="en-GB">
                <a:cs typeface="Calibri"/>
              </a:rPr>
              <a:t>Minimise the impact of terrorist attacks on people, services and communities</a:t>
            </a:r>
          </a:p>
          <a:p>
            <a:pPr marL="571500" lvl="1" indent="-285750">
              <a:buFont typeface="Courier New"/>
              <a:buChar char="o"/>
            </a:pPr>
            <a:r>
              <a:rPr lang="en-GB">
                <a:cs typeface="Calibri"/>
              </a:rPr>
              <a:t>To recover with support they need from terrorist attacks</a:t>
            </a:r>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5116491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Run hide and tell campaign is there to prepare individuals if they are involved in any incident and it goes like this:</a:t>
            </a:r>
          </a:p>
          <a:p>
            <a:r>
              <a:rPr lang="en-GB"/>
              <a:t>Run hide tell run to a place of safety this is better option than surrendering, if there's nowhere to go then </a:t>
            </a:r>
            <a:endParaRPr lang="en-GB">
              <a:ea typeface="Calibri"/>
              <a:cs typeface="Calibri"/>
            </a:endParaRPr>
          </a:p>
          <a:p>
            <a:r>
              <a:rPr lang="en-GB"/>
              <a:t>hide remember to turn your phone to silent turn off to alternative vibrate and barricade yourself in if you can </a:t>
            </a:r>
            <a:endParaRPr lang="en-GB">
              <a:ea typeface="Calibri"/>
              <a:cs typeface="Calibri"/>
            </a:endParaRPr>
          </a:p>
          <a:p>
            <a:r>
              <a:rPr lang="en-GB"/>
              <a:t>then tell - tell the police by calling 999 when it's safe to do so this is the message with regards from the counter terrorism policing </a:t>
            </a:r>
            <a:endParaRPr lang="en-GB">
              <a:ea typeface="Calibri"/>
              <a:cs typeface="Calibri"/>
            </a:endParaRPr>
          </a:p>
          <a:p>
            <a:r>
              <a:rPr lang="en-GB"/>
              <a:t>There are many campaigns that become common in public places you'll see posters and information on Internet that inform individuals </a:t>
            </a:r>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40334982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What organisations can refer people to PREVENT?</a:t>
            </a:r>
          </a:p>
          <a:p>
            <a:pPr marL="171450" indent="-171450">
              <a:buFont typeface="Arial"/>
              <a:buChar char="•"/>
            </a:pPr>
            <a:r>
              <a:rPr lang="en-GB">
                <a:cs typeface="Calibri"/>
              </a:rPr>
              <a:t>The ones displayed are main organisations who can refer people to Prevent</a:t>
            </a:r>
          </a:p>
          <a:p>
            <a:pPr marL="171450" indent="-171450">
              <a:buFont typeface="Arial"/>
              <a:buChar char="•"/>
            </a:pPr>
            <a:r>
              <a:rPr lang="en-GB">
                <a:cs typeface="Calibri"/>
              </a:rPr>
              <a:t>However anyone could make a referral</a:t>
            </a:r>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34018993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Individuals referred to and supported through the Prevent </a:t>
            </a:r>
            <a:r>
              <a:rPr lang="en-US" err="1">
                <a:hlinkClick r:id="rId3"/>
              </a:rPr>
              <a:t>Programme</a:t>
            </a:r>
            <a:r>
              <a:rPr lang="en-US">
                <a:hlinkClick r:id="rId3"/>
              </a:rPr>
              <a:t>, April 2021 to March 2022 - GOV.UK</a:t>
            </a:r>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1756509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The UK level alternates between severe and substantial</a:t>
            </a:r>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MI5 and counter-terror police on heightened alert after synagogue attack | UK security and counter-terrorism | The Guardian</a:t>
            </a:r>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18344234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GB">
                <a:cs typeface="Calibri" panose="020F0502020204030204"/>
              </a:rPr>
              <a:t>Prevent led to increase in surveillance- 100s of cameras in high Muslim areas</a:t>
            </a:r>
          </a:p>
          <a:p>
            <a:pPr marL="171450" indent="-171450">
              <a:buFont typeface="Wingdings"/>
              <a:buChar char="Ø"/>
            </a:pPr>
            <a:r>
              <a:rPr lang="en-GB">
                <a:cs typeface="Calibri" panose="020F0502020204030204"/>
              </a:rPr>
              <a:t>Targeting Muslims unfairly and criminalising them</a:t>
            </a:r>
          </a:p>
          <a:p>
            <a:pPr marL="171450" indent="-171450">
              <a:buFont typeface="Wingdings"/>
              <a:buChar char="Ø"/>
            </a:pPr>
            <a:r>
              <a:rPr lang="en-GB">
                <a:cs typeface="Calibri" panose="020F0502020204030204"/>
              </a:rPr>
              <a:t>Channel referrals are predominately Muslim – 68% in 2015/16</a:t>
            </a:r>
          </a:p>
          <a:p>
            <a:pPr marL="171450" indent="-171450">
              <a:buFont typeface="Wingdings"/>
              <a:buChar char="Ø"/>
            </a:pPr>
            <a:r>
              <a:rPr lang="en-GB">
                <a:cs typeface="Calibri" panose="020F0502020204030204"/>
              </a:rPr>
              <a:t>Lack differentiation between good/ bad Muslims</a:t>
            </a:r>
          </a:p>
          <a:p>
            <a:pPr marL="171450" indent="-171450">
              <a:buFont typeface="Wingdings"/>
              <a:buChar char="Ø"/>
            </a:pPr>
            <a:r>
              <a:rPr lang="en-GB">
                <a:cs typeface="Calibri" panose="020F0502020204030204"/>
              </a:rPr>
              <a:t>Creates a toxic narrative – makes suspects</a:t>
            </a:r>
          </a:p>
          <a:p>
            <a:pPr marL="171450" indent="-171450">
              <a:buFont typeface="Wingdings"/>
              <a:buChar char="Ø"/>
            </a:pPr>
            <a:r>
              <a:rPr lang="en-GB">
                <a:cs typeface="Calibri" panose="020F0502020204030204"/>
              </a:rPr>
              <a:t>Far right parties focus on Muslims as a problem</a:t>
            </a:r>
          </a:p>
          <a:p>
            <a:pPr marL="171450" indent="-171450">
              <a:buFont typeface="Wingdings"/>
              <a:buChar char="Ø"/>
            </a:pPr>
            <a:endParaRPr lang="en-GB">
              <a:cs typeface="Calibri" panose="020F0502020204030204"/>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Terrorism Act 2000</a:t>
            </a:r>
            <a:endParaRPr lang="en-US" dirty="0"/>
          </a:p>
        </p:txBody>
      </p:sp>
      <p:sp>
        <p:nvSpPr>
          <p:cNvPr id="4" name="Slide Number Placeholder 3"/>
          <p:cNvSpPr>
            <a:spLocks noGrp="1"/>
          </p:cNvSpPr>
          <p:nvPr>
            <p:ph type="sldNum" sz="quarter" idx="5"/>
          </p:nvPr>
        </p:nvSpPr>
        <p:spPr/>
        <p:txBody>
          <a:bodyPr/>
          <a:lstStyle/>
          <a:p>
            <a:fld id="{AB081377-D5B8-4383-9F81-996F6EF0F065}" type="slidenum">
              <a:rPr lang="en-US" smtClean="0"/>
              <a:t>30</a:t>
            </a:fld>
            <a:endParaRPr lang="en-US"/>
          </a:p>
        </p:txBody>
      </p:sp>
    </p:spTree>
    <p:extLst>
      <p:ext uri="{BB962C8B-B14F-4D97-AF65-F5344CB8AC3E}">
        <p14:creationId xmlns:p14="http://schemas.microsoft.com/office/powerpoint/2010/main" val="811171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I6SjX2ZXMnY?feature=oembed" TargetMode="External"/><Relationship Id="rId4" Type="http://schemas.openxmlformats.org/officeDocument/2006/relationships/image" Target="../media/image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bc.co.uk/news/uk-england-london-40165169" TargetMode="External"/><Relationship Id="rId2" Type="http://schemas.openxmlformats.org/officeDocument/2006/relationships/hyperlink" Target="https://www.theguardian.com/world/2015/feb/05/uk-mentors-steer-youth-away-from-radicalisatio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hyperlink" Target="https://pixabay.com/fr/photos/birmingham-rivi%C3%A8re-royaume-uni-2675655/" TargetMode="Externa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Week 4</a:t>
            </a:r>
          </a:p>
        </p:txBody>
      </p:sp>
      <p:sp>
        <p:nvSpPr>
          <p:cNvPr id="3" name="Subtitle 2"/>
          <p:cNvSpPr>
            <a:spLocks noGrp="1"/>
          </p:cNvSpPr>
          <p:nvPr>
            <p:ph type="subTitle" idx="1"/>
          </p:nvPr>
        </p:nvSpPr>
        <p:spPr/>
        <p:txBody>
          <a:bodyPr/>
          <a:lstStyle/>
          <a:p>
            <a:r>
              <a:rPr lang="en-GB" dirty="0"/>
              <a:t>Recap</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8568-DD4F-608C-B84C-4C85493B2EDB}"/>
              </a:ext>
            </a:extLst>
          </p:cNvPr>
          <p:cNvSpPr>
            <a:spLocks noGrp="1"/>
          </p:cNvSpPr>
          <p:nvPr>
            <p:ph type="title"/>
          </p:nvPr>
        </p:nvSpPr>
        <p:spPr/>
        <p:txBody>
          <a:bodyPr/>
          <a:lstStyle/>
          <a:p>
            <a:r>
              <a:rPr lang="en-GB"/>
              <a:t>Assignment 1</a:t>
            </a:r>
          </a:p>
        </p:txBody>
      </p:sp>
      <p:sp>
        <p:nvSpPr>
          <p:cNvPr id="3" name="Content Placeholder 2">
            <a:extLst>
              <a:ext uri="{FF2B5EF4-FFF2-40B4-BE49-F238E27FC236}">
                <a16:creationId xmlns:a16="http://schemas.microsoft.com/office/drawing/2014/main" id="{F94FB579-F591-7013-A489-0D716147C695}"/>
              </a:ext>
            </a:extLst>
          </p:cNvPr>
          <p:cNvSpPr>
            <a:spLocks noGrp="1"/>
          </p:cNvSpPr>
          <p:nvPr>
            <p:ph idx="1"/>
          </p:nvPr>
        </p:nvSpPr>
        <p:spPr/>
        <p:txBody>
          <a:bodyPr vert="horz" lIns="91440" tIns="45720" rIns="91440" bIns="45720" rtlCol="0" anchor="t">
            <a:normAutofit/>
          </a:bodyPr>
          <a:lstStyle/>
          <a:p>
            <a:pPr>
              <a:buFont typeface="Arial"/>
              <a:buChar char="•"/>
            </a:pPr>
            <a:r>
              <a:rPr lang="en-GB" sz="2000" dirty="0">
                <a:latin typeface="Calibri"/>
                <a:ea typeface="Calibri"/>
                <a:cs typeface="Calibri"/>
              </a:rPr>
              <a:t>Conduct a literature review on how UK police forces support the Prevent strand of the CONTEST counter-terrorism strategy, and what challenges do they face in implementing it effectively in today’s society?</a:t>
            </a:r>
            <a:endParaRPr lang="en-US" sz="2000" dirty="0">
              <a:latin typeface="Calibri"/>
              <a:ea typeface="Calibri"/>
              <a:cs typeface="Calibri"/>
            </a:endParaRPr>
          </a:p>
          <a:p>
            <a:pPr indent="0">
              <a:buNone/>
            </a:pPr>
            <a:endParaRPr lang="en-GB" sz="2000" dirty="0">
              <a:latin typeface="Calibri"/>
              <a:ea typeface="Calibri"/>
              <a:cs typeface="Calibri"/>
            </a:endParaRPr>
          </a:p>
          <a:p>
            <a:pPr>
              <a:buNone/>
            </a:pPr>
            <a:r>
              <a:rPr lang="en-GB" sz="2000" dirty="0">
                <a:latin typeface="Calibri"/>
                <a:ea typeface="Calibri"/>
                <a:cs typeface="Calibri"/>
              </a:rPr>
              <a:t>OR</a:t>
            </a:r>
            <a:endParaRPr lang="en-US" sz="2000" dirty="0">
              <a:latin typeface="Calibri"/>
              <a:ea typeface="Calibri"/>
              <a:cs typeface="Calibri"/>
            </a:endParaRPr>
          </a:p>
          <a:p>
            <a:pPr>
              <a:buFont typeface="Arial"/>
            </a:pPr>
            <a:r>
              <a:rPr lang="en-GB" sz="2000" dirty="0">
                <a:latin typeface="Calibri"/>
                <a:ea typeface="Calibri"/>
                <a:cs typeface="Calibri"/>
              </a:rPr>
              <a:t>Conduct a literature review that critically examines academic and policy-based perspectives on key UK counter-terrorism legislation and concepts. Use a real-life event such as Manchester Arena bombing or the 7/7 London bombings as a case study to explore how these frameworks have been applied in practice.</a:t>
            </a:r>
          </a:p>
          <a:p>
            <a:pPr marL="0" indent="0">
              <a:buNone/>
            </a:pPr>
            <a:endParaRPr lang="en-GB" sz="2000" dirty="0">
              <a:latin typeface="Calibri"/>
              <a:ea typeface="Calibri"/>
              <a:cs typeface="Calibri"/>
            </a:endParaRPr>
          </a:p>
        </p:txBody>
      </p:sp>
    </p:spTree>
    <p:extLst>
      <p:ext uri="{BB962C8B-B14F-4D97-AF65-F5344CB8AC3E}">
        <p14:creationId xmlns:p14="http://schemas.microsoft.com/office/powerpoint/2010/main" val="1087707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65D88-7C81-278E-FAC9-409589E71524}"/>
              </a:ext>
            </a:extLst>
          </p:cNvPr>
          <p:cNvSpPr>
            <a:spLocks noGrp="1"/>
          </p:cNvSpPr>
          <p:nvPr>
            <p:ph type="title"/>
          </p:nvPr>
        </p:nvSpPr>
        <p:spPr>
          <a:xfrm>
            <a:off x="1981200" y="274638"/>
            <a:ext cx="8229600" cy="617460"/>
          </a:xfrm>
        </p:spPr>
        <p:txBody>
          <a:bodyPr>
            <a:normAutofit fontScale="90000"/>
          </a:bodyPr>
          <a:lstStyle/>
          <a:p>
            <a:r>
              <a:rPr lang="en-GB"/>
              <a:t>UK Government - CONTEST</a:t>
            </a:r>
            <a:endParaRPr lang="en-US"/>
          </a:p>
        </p:txBody>
      </p:sp>
      <p:sp>
        <p:nvSpPr>
          <p:cNvPr id="3" name="Content Placeholder 2">
            <a:extLst>
              <a:ext uri="{FF2B5EF4-FFF2-40B4-BE49-F238E27FC236}">
                <a16:creationId xmlns:a16="http://schemas.microsoft.com/office/drawing/2014/main" id="{81911B38-02C2-7CC1-F392-AE2159388B22}"/>
              </a:ext>
            </a:extLst>
          </p:cNvPr>
          <p:cNvSpPr>
            <a:spLocks noGrp="1"/>
          </p:cNvSpPr>
          <p:nvPr>
            <p:ph idx="1"/>
          </p:nvPr>
        </p:nvSpPr>
        <p:spPr>
          <a:xfrm>
            <a:off x="1981200" y="1182029"/>
            <a:ext cx="8229600" cy="4335204"/>
          </a:xfrm>
        </p:spPr>
        <p:txBody>
          <a:bodyPr>
            <a:normAutofit/>
          </a:bodyPr>
          <a:lstStyle/>
          <a:p>
            <a:pPr marL="285750" indent="-285750">
              <a:buFont typeface="Wingdings" panose="05000000000000000000" pitchFamily="2" charset="2"/>
              <a:buChar char="Ø"/>
            </a:pPr>
            <a:r>
              <a:rPr lang="en-GB">
                <a:latin typeface="Calibri" panose="020F0502020204030204" pitchFamily="34" charset="0"/>
                <a:cs typeface="Calibri" panose="020F0502020204030204" pitchFamily="34" charset="0"/>
              </a:rPr>
              <a:t>CONTEST – a strategy introduced in 2003 to counter the issue of terrorism. </a:t>
            </a:r>
          </a:p>
          <a:p>
            <a:endParaRPr lang="en-GB">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latin typeface="Calibri" panose="020F0502020204030204" pitchFamily="34" charset="0"/>
                <a:cs typeface="Calibri" panose="020F0502020204030204" pitchFamily="34" charset="0"/>
              </a:rPr>
              <a:t>Developed as part of an overall post 9/11 counter-terrorism approach.</a:t>
            </a:r>
          </a:p>
          <a:p>
            <a:endParaRPr lang="en-GB">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latin typeface="Calibri" panose="020F0502020204030204" pitchFamily="34" charset="0"/>
                <a:cs typeface="Calibri" panose="020F0502020204030204" pitchFamily="34" charset="0"/>
              </a:rPr>
              <a:t>’The aim of CONTEST is to reduce the risk to the UK and its interests overseas from terrorism </a:t>
            </a:r>
          </a:p>
          <a:p>
            <a:endParaRPr lang="en-US"/>
          </a:p>
        </p:txBody>
      </p:sp>
    </p:spTree>
    <p:extLst>
      <p:ext uri="{BB962C8B-B14F-4D97-AF65-F5344CB8AC3E}">
        <p14:creationId xmlns:p14="http://schemas.microsoft.com/office/powerpoint/2010/main" val="375467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1277-C49D-8BD7-7630-712A02751D70}"/>
              </a:ext>
            </a:extLst>
          </p:cNvPr>
          <p:cNvSpPr>
            <a:spLocks noGrp="1"/>
          </p:cNvSpPr>
          <p:nvPr>
            <p:ph type="title"/>
          </p:nvPr>
        </p:nvSpPr>
        <p:spPr>
          <a:xfrm>
            <a:off x="1981200" y="274639"/>
            <a:ext cx="8229600" cy="684367"/>
          </a:xfrm>
        </p:spPr>
        <p:txBody>
          <a:bodyPr>
            <a:normAutofit fontScale="90000"/>
          </a:bodyPr>
          <a:lstStyle/>
          <a:p>
            <a:br>
              <a:rPr lang="en-GB"/>
            </a:br>
            <a:r>
              <a:rPr lang="en-GB"/>
              <a:t>Prevent Principles  - The 4 P’s</a:t>
            </a:r>
            <a:br>
              <a:rPr lang="en-GB"/>
            </a:br>
            <a:endParaRPr lang="en-US"/>
          </a:p>
        </p:txBody>
      </p:sp>
      <p:sp>
        <p:nvSpPr>
          <p:cNvPr id="3" name="Content Placeholder 2">
            <a:extLst>
              <a:ext uri="{FF2B5EF4-FFF2-40B4-BE49-F238E27FC236}">
                <a16:creationId xmlns:a16="http://schemas.microsoft.com/office/drawing/2014/main" id="{14DFC69D-1FA1-AAD0-91EB-1E3862BF5CC6}"/>
              </a:ext>
            </a:extLst>
          </p:cNvPr>
          <p:cNvSpPr>
            <a:spLocks noGrp="1"/>
          </p:cNvSpPr>
          <p:nvPr>
            <p:ph idx="1"/>
          </p:nvPr>
        </p:nvSpPr>
        <p:spPr>
          <a:xfrm>
            <a:off x="1981200" y="1338147"/>
            <a:ext cx="8229600" cy="4179087"/>
          </a:xfrm>
        </p:spPr>
        <p:txBody>
          <a:bodyPr>
            <a:normAutofit fontScale="85000" lnSpcReduction="10000"/>
          </a:bodyPr>
          <a:lstStyle/>
          <a:p>
            <a:r>
              <a:rPr lang="en-GB" b="1">
                <a:latin typeface="Calibri" panose="020F0502020204030204" pitchFamily="34" charset="0"/>
                <a:cs typeface="Calibri" panose="020F0502020204030204" pitchFamily="34" charset="0"/>
              </a:rPr>
              <a:t>Prevent</a:t>
            </a:r>
            <a:r>
              <a:rPr lang="en-GB">
                <a:latin typeface="Calibri" panose="020F0502020204030204" pitchFamily="34" charset="0"/>
                <a:cs typeface="Calibri" panose="020F0502020204030204" pitchFamily="34" charset="0"/>
              </a:rPr>
              <a:t> – safeguard and support those vulnerable to radicalisation, to stop them becoming/supporting terrorists</a:t>
            </a:r>
          </a:p>
          <a:p>
            <a:endParaRPr lang="en-GB">
              <a:latin typeface="Calibri" panose="020F0502020204030204" pitchFamily="34" charset="0"/>
              <a:cs typeface="Calibri" panose="020F0502020204030204" pitchFamily="34" charset="0"/>
            </a:endParaRPr>
          </a:p>
          <a:p>
            <a:r>
              <a:rPr lang="en-GB" b="1">
                <a:latin typeface="Calibri" panose="020F0502020204030204" pitchFamily="34" charset="0"/>
                <a:cs typeface="Calibri" panose="020F0502020204030204" pitchFamily="34" charset="0"/>
              </a:rPr>
              <a:t>Pursue</a:t>
            </a:r>
            <a:r>
              <a:rPr lang="en-GB">
                <a:latin typeface="Calibri" panose="020F0502020204030204" pitchFamily="34" charset="0"/>
                <a:cs typeface="Calibri" panose="020F0502020204030204" pitchFamily="34" charset="0"/>
              </a:rPr>
              <a:t> – stop terrorist attacks happening in this country and against UK interests overseas</a:t>
            </a:r>
          </a:p>
          <a:p>
            <a:endParaRPr lang="en-GB">
              <a:latin typeface="Calibri" panose="020F0502020204030204" pitchFamily="34" charset="0"/>
              <a:cs typeface="Calibri" panose="020F0502020204030204" pitchFamily="34" charset="0"/>
            </a:endParaRPr>
          </a:p>
          <a:p>
            <a:r>
              <a:rPr lang="en-GB" b="1">
                <a:latin typeface="Calibri" panose="020F0502020204030204" pitchFamily="34" charset="0"/>
                <a:cs typeface="Calibri" panose="020F0502020204030204" pitchFamily="34" charset="0"/>
              </a:rPr>
              <a:t>Protect </a:t>
            </a:r>
            <a:r>
              <a:rPr lang="en-GB">
                <a:latin typeface="Calibri" panose="020F0502020204030204" pitchFamily="34" charset="0"/>
                <a:cs typeface="Calibri" panose="020F0502020204030204" pitchFamily="34" charset="0"/>
              </a:rPr>
              <a:t>– strengthen protection against terrorist attacks in the UK and against interests overseas</a:t>
            </a:r>
          </a:p>
          <a:p>
            <a:endParaRPr lang="en-GB">
              <a:latin typeface="Calibri" panose="020F0502020204030204" pitchFamily="34" charset="0"/>
              <a:cs typeface="Calibri" panose="020F0502020204030204" pitchFamily="34" charset="0"/>
            </a:endParaRPr>
          </a:p>
          <a:p>
            <a:r>
              <a:rPr lang="en-GB" b="1">
                <a:latin typeface="Calibri" panose="020F0502020204030204" pitchFamily="34" charset="0"/>
                <a:cs typeface="Calibri" panose="020F0502020204030204" pitchFamily="34" charset="0"/>
              </a:rPr>
              <a:t>Prepare</a:t>
            </a:r>
            <a:r>
              <a:rPr lang="en-GB">
                <a:latin typeface="Calibri" panose="020F0502020204030204" pitchFamily="34" charset="0"/>
                <a:cs typeface="Calibri" panose="020F0502020204030204" pitchFamily="34" charset="0"/>
              </a:rPr>
              <a:t> – mitigate  the impact of terrorist incidents, by bringing the attack to an end rapidly</a:t>
            </a:r>
          </a:p>
          <a:p>
            <a:endParaRPr lang="en-US" b="1"/>
          </a:p>
        </p:txBody>
      </p:sp>
    </p:spTree>
    <p:extLst>
      <p:ext uri="{BB962C8B-B14F-4D97-AF65-F5344CB8AC3E}">
        <p14:creationId xmlns:p14="http://schemas.microsoft.com/office/powerpoint/2010/main" val="4072293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CFCD-8D21-28F5-CE5B-D2BB07AB85B3}"/>
              </a:ext>
            </a:extLst>
          </p:cNvPr>
          <p:cNvSpPr>
            <a:spLocks noGrp="1"/>
          </p:cNvSpPr>
          <p:nvPr>
            <p:ph type="title"/>
          </p:nvPr>
        </p:nvSpPr>
        <p:spPr>
          <a:xfrm>
            <a:off x="1981200" y="274638"/>
            <a:ext cx="8229600" cy="749490"/>
          </a:xfrm>
        </p:spPr>
        <p:txBody>
          <a:bodyPr>
            <a:normAutofit/>
          </a:bodyPr>
          <a:lstStyle/>
          <a:p>
            <a:r>
              <a:rPr lang="en-GB">
                <a:latin typeface="Calibri" panose="020F0502020204030204" pitchFamily="34" charset="0"/>
                <a:cs typeface="Calibri" panose="020F0502020204030204" pitchFamily="34" charset="0"/>
              </a:rPr>
              <a:t>How is PREVENT done</a:t>
            </a:r>
          </a:p>
        </p:txBody>
      </p:sp>
      <p:sp>
        <p:nvSpPr>
          <p:cNvPr id="3" name="Content Placeholder 2">
            <a:extLst>
              <a:ext uri="{FF2B5EF4-FFF2-40B4-BE49-F238E27FC236}">
                <a16:creationId xmlns:a16="http://schemas.microsoft.com/office/drawing/2014/main" id="{B4DC61EB-C2C7-1B06-7A85-A84CFE15A307}"/>
              </a:ext>
            </a:extLst>
          </p:cNvPr>
          <p:cNvSpPr>
            <a:spLocks noGrp="1"/>
          </p:cNvSpPr>
          <p:nvPr>
            <p:ph idx="1"/>
          </p:nvPr>
        </p:nvSpPr>
        <p:spPr>
          <a:xfrm>
            <a:off x="1981200" y="1316737"/>
            <a:ext cx="8229600" cy="4200497"/>
          </a:xfrm>
        </p:spPr>
        <p:txBody>
          <a:bodyPr vert="horz" lIns="91440" tIns="45720" rIns="91440" bIns="45720" rtlCol="0" anchor="t">
            <a:normAutofit/>
          </a:bodyPr>
          <a:lstStyle/>
          <a:p>
            <a:r>
              <a:rPr lang="en-GB" b="1" u="sng">
                <a:latin typeface="Calibri" panose="020F0502020204030204" pitchFamily="34" charset="0"/>
                <a:cs typeface="Calibri" panose="020F0502020204030204" pitchFamily="34" charset="0"/>
              </a:rPr>
              <a:t>Cause of radicalisation</a:t>
            </a:r>
            <a:r>
              <a:rPr lang="en-GB">
                <a:latin typeface="Calibri" panose="020F0502020204030204" pitchFamily="34" charset="0"/>
                <a:cs typeface="Calibri" panose="020F0502020204030204" pitchFamily="34" charset="0"/>
              </a:rPr>
              <a:t>: strong partnerships working with communities, civil society groups, public sector institutions and industry is critical to tackling the causes</a:t>
            </a:r>
          </a:p>
          <a:p>
            <a:r>
              <a:rPr lang="en-GB" b="1" u="sng">
                <a:latin typeface="Calibri" panose="020F0502020204030204" pitchFamily="34" charset="0"/>
                <a:cs typeface="Calibri" panose="020F0502020204030204" pitchFamily="34" charset="0"/>
              </a:rPr>
              <a:t>Early intervention:</a:t>
            </a:r>
            <a:r>
              <a:rPr lang="en-GB">
                <a:latin typeface="Calibri" panose="020F0502020204030204" pitchFamily="34" charset="0"/>
                <a:cs typeface="Calibri" panose="020F0502020204030204" pitchFamily="34" charset="0"/>
              </a:rPr>
              <a:t> Prevent duty, local authorities, health, education, police, prevent referrals and channel</a:t>
            </a:r>
          </a:p>
          <a:p>
            <a:r>
              <a:rPr lang="en-GB" b="1" u="sng">
                <a:latin typeface="Calibri" panose="020F0502020204030204" pitchFamily="34" charset="0"/>
                <a:cs typeface="Calibri" panose="020F0502020204030204" pitchFamily="34" charset="0"/>
              </a:rPr>
              <a:t>Rehabilitation:</a:t>
            </a:r>
            <a:r>
              <a:rPr lang="en-GB">
                <a:latin typeface="Calibri" panose="020F0502020204030204" pitchFamily="34" charset="0"/>
                <a:cs typeface="Calibri" panose="020F0502020204030204" pitchFamily="34" charset="0"/>
              </a:rPr>
              <a:t> increasing emphasis on this objective: aims to reduce recidivism and improve reintegration of those engaged in terrorism or who support it</a:t>
            </a:r>
          </a:p>
        </p:txBody>
      </p:sp>
    </p:spTree>
    <p:extLst>
      <p:ext uri="{BB962C8B-B14F-4D97-AF65-F5344CB8AC3E}">
        <p14:creationId xmlns:p14="http://schemas.microsoft.com/office/powerpoint/2010/main" val="3985021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A668495-9BB8-2881-AD29-1A0B78E69D5C}"/>
              </a:ext>
            </a:extLst>
          </p:cNvPr>
          <p:cNvPicPr>
            <a:picLocks noChangeAspect="1"/>
          </p:cNvPicPr>
          <p:nvPr/>
        </p:nvPicPr>
        <p:blipFill>
          <a:blip r:embed="rId2"/>
          <a:stretch>
            <a:fillRect/>
          </a:stretch>
        </p:blipFill>
        <p:spPr>
          <a:xfrm>
            <a:off x="1979846" y="321396"/>
            <a:ext cx="8232309" cy="5026458"/>
          </a:xfrm>
          <a:prstGeom prst="rect">
            <a:avLst/>
          </a:prstGeom>
        </p:spPr>
      </p:pic>
    </p:spTree>
    <p:extLst>
      <p:ext uri="{BB962C8B-B14F-4D97-AF65-F5344CB8AC3E}">
        <p14:creationId xmlns:p14="http://schemas.microsoft.com/office/powerpoint/2010/main" val="71894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89861-B11A-800E-198C-97D758E0193D}"/>
              </a:ext>
            </a:extLst>
          </p:cNvPr>
          <p:cNvSpPr>
            <a:spLocks noGrp="1"/>
          </p:cNvSpPr>
          <p:nvPr>
            <p:ph type="title"/>
          </p:nvPr>
        </p:nvSpPr>
        <p:spPr>
          <a:xfrm>
            <a:off x="1981200" y="274638"/>
            <a:ext cx="8229600" cy="662064"/>
          </a:xfrm>
        </p:spPr>
        <p:txBody>
          <a:bodyPr>
            <a:normAutofit fontScale="90000"/>
          </a:bodyPr>
          <a:lstStyle/>
          <a:p>
            <a:r>
              <a:rPr lang="en-GB"/>
              <a:t>PREVENT – Safeguarding process</a:t>
            </a:r>
            <a:endParaRPr lang="en-US"/>
          </a:p>
        </p:txBody>
      </p:sp>
      <p:sp>
        <p:nvSpPr>
          <p:cNvPr id="3" name="Content Placeholder 2">
            <a:extLst>
              <a:ext uri="{FF2B5EF4-FFF2-40B4-BE49-F238E27FC236}">
                <a16:creationId xmlns:a16="http://schemas.microsoft.com/office/drawing/2014/main" id="{BB758922-919D-3977-2B5A-428F898675A4}"/>
              </a:ext>
            </a:extLst>
          </p:cNvPr>
          <p:cNvSpPr>
            <a:spLocks noGrp="1"/>
          </p:cNvSpPr>
          <p:nvPr>
            <p:ph idx="1"/>
          </p:nvPr>
        </p:nvSpPr>
        <p:spPr/>
        <p:txBody>
          <a:bodyPr>
            <a:normAutofit/>
          </a:bodyPr>
          <a:lstStyle/>
          <a:p>
            <a:r>
              <a:rPr lang="en-GB">
                <a:latin typeface="Calibri" panose="020F0502020204030204" pitchFamily="34" charset="0"/>
                <a:cs typeface="Calibri" panose="020F0502020204030204" pitchFamily="34" charset="0"/>
              </a:rPr>
              <a:t>Focus on activities &amp; resources in those locations where the threat from terrorism and radicalisation is highest. </a:t>
            </a:r>
          </a:p>
          <a:p>
            <a:r>
              <a:rPr lang="en-GB">
                <a:latin typeface="Calibri" panose="020F0502020204030204" pitchFamily="34" charset="0"/>
                <a:cs typeface="Calibri" panose="020F0502020204030204" pitchFamily="34" charset="0"/>
              </a:rPr>
              <a:t>Expand Disengagement programme</a:t>
            </a:r>
          </a:p>
          <a:p>
            <a:r>
              <a:rPr lang="en-GB">
                <a:latin typeface="Calibri" panose="020F0502020204030204" pitchFamily="34" charset="0"/>
                <a:cs typeface="Calibri" panose="020F0502020204030204" pitchFamily="34" charset="0"/>
              </a:rPr>
              <a:t>Multi agency work to improve &amp; understanding those risks involved in terrorism and terrorism and enable early intervention</a:t>
            </a:r>
          </a:p>
          <a:p>
            <a:r>
              <a:rPr lang="en-GB">
                <a:latin typeface="Calibri" panose="020F0502020204030204" pitchFamily="34" charset="0"/>
                <a:cs typeface="Calibri" panose="020F0502020204030204" pitchFamily="34" charset="0"/>
              </a:rPr>
              <a:t>Build stronger partnership with community groups, public sector institutions, industries to improve prevent delivery </a:t>
            </a:r>
          </a:p>
          <a:p>
            <a:endParaRPr lang="en-GB"/>
          </a:p>
          <a:p>
            <a:endParaRPr lang="en-GB"/>
          </a:p>
          <a:p>
            <a:endParaRPr lang="en-US"/>
          </a:p>
        </p:txBody>
      </p:sp>
    </p:spTree>
    <p:extLst>
      <p:ext uri="{BB962C8B-B14F-4D97-AF65-F5344CB8AC3E}">
        <p14:creationId xmlns:p14="http://schemas.microsoft.com/office/powerpoint/2010/main" val="1741236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06489-0088-DF93-29CD-8D5E25674D4E}"/>
              </a:ext>
            </a:extLst>
          </p:cNvPr>
          <p:cNvSpPr>
            <a:spLocks noGrp="1"/>
          </p:cNvSpPr>
          <p:nvPr>
            <p:ph type="title"/>
          </p:nvPr>
        </p:nvSpPr>
        <p:spPr>
          <a:xfrm>
            <a:off x="1981200" y="274638"/>
            <a:ext cx="8229600" cy="712914"/>
          </a:xfrm>
        </p:spPr>
        <p:txBody>
          <a:bodyPr>
            <a:normAutofit/>
          </a:bodyPr>
          <a:lstStyle/>
          <a:p>
            <a:r>
              <a:rPr lang="en-GB" noProof="0"/>
              <a:t>Why this Process?</a:t>
            </a:r>
          </a:p>
        </p:txBody>
      </p:sp>
      <p:sp>
        <p:nvSpPr>
          <p:cNvPr id="3" name="Content Placeholder 2">
            <a:extLst>
              <a:ext uri="{FF2B5EF4-FFF2-40B4-BE49-F238E27FC236}">
                <a16:creationId xmlns:a16="http://schemas.microsoft.com/office/drawing/2014/main" id="{D02E026E-7FCB-E593-03CC-D4A6369CC05D}"/>
              </a:ext>
            </a:extLst>
          </p:cNvPr>
          <p:cNvSpPr>
            <a:spLocks noGrp="1"/>
          </p:cNvSpPr>
          <p:nvPr>
            <p:ph idx="1"/>
          </p:nvPr>
        </p:nvSpPr>
        <p:spPr>
          <a:xfrm>
            <a:off x="1981200" y="1261873"/>
            <a:ext cx="8229600" cy="4255361"/>
          </a:xfrm>
        </p:spPr>
        <p:txBody>
          <a:bodyPr>
            <a:normAutofit/>
          </a:bodyPr>
          <a:lstStyle/>
          <a:p>
            <a:r>
              <a:rPr lang="en-GB" noProof="0">
                <a:latin typeface="Calibri" panose="020F0502020204030204" pitchFamily="34" charset="0"/>
                <a:cs typeface="Calibri" panose="020F0502020204030204" pitchFamily="34" charset="0"/>
              </a:rPr>
              <a:t>The objectives on the previous side are important to understand what takes place under PREVENT</a:t>
            </a:r>
          </a:p>
          <a:p>
            <a:r>
              <a:rPr lang="en-GB" noProof="0">
                <a:latin typeface="Calibri" panose="020F0502020204030204" pitchFamily="34" charset="0"/>
                <a:cs typeface="Calibri" panose="020F0502020204030204" pitchFamily="34" charset="0"/>
              </a:rPr>
              <a:t>Must work across many agencies such as police local authority, education, social welfare &amp; health</a:t>
            </a:r>
          </a:p>
          <a:p>
            <a:r>
              <a:rPr lang="en-GB" noProof="0">
                <a:latin typeface="Calibri" panose="020F0502020204030204" pitchFamily="34" charset="0"/>
                <a:cs typeface="Calibri" panose="020F0502020204030204" pitchFamily="34" charset="0"/>
              </a:rPr>
              <a:t> PREVENT Duty  - enquires public sector organisations in the UK to take reasonable steps to prevent people from being drawn into terrorism</a:t>
            </a:r>
          </a:p>
          <a:p>
            <a:r>
              <a:rPr lang="en-GB" noProof="0">
                <a:latin typeface="Calibri" panose="020F0502020204030204" pitchFamily="34" charset="0"/>
                <a:cs typeface="Calibri" panose="020F0502020204030204" pitchFamily="34" charset="0"/>
              </a:rPr>
              <a:t>PREVENT is complex and of often misunderstood strategy – Failings along the way</a:t>
            </a:r>
          </a:p>
          <a:p>
            <a:pPr marL="0" indent="0">
              <a:buNone/>
            </a:pPr>
            <a:endParaRPr lang="en-GB" noProof="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68898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89CAD-E3A1-031A-B732-8BFD900EDFCF}"/>
              </a:ext>
            </a:extLst>
          </p:cNvPr>
          <p:cNvSpPr>
            <a:spLocks noGrp="1"/>
          </p:cNvSpPr>
          <p:nvPr>
            <p:ph type="title"/>
          </p:nvPr>
        </p:nvSpPr>
        <p:spPr>
          <a:xfrm>
            <a:off x="1981200" y="274638"/>
            <a:ext cx="5815584" cy="767778"/>
          </a:xfrm>
        </p:spPr>
        <p:txBody>
          <a:bodyPr/>
          <a:lstStyle/>
          <a:p>
            <a:r>
              <a:rPr lang="en-GB"/>
              <a:t>Southport Murders  </a:t>
            </a:r>
            <a:endParaRPr lang="en-US"/>
          </a:p>
        </p:txBody>
      </p:sp>
      <p:sp>
        <p:nvSpPr>
          <p:cNvPr id="3" name="Content Placeholder 2">
            <a:extLst>
              <a:ext uri="{FF2B5EF4-FFF2-40B4-BE49-F238E27FC236}">
                <a16:creationId xmlns:a16="http://schemas.microsoft.com/office/drawing/2014/main" id="{6216CE67-681A-EF45-3812-EAE3C4990091}"/>
              </a:ext>
            </a:extLst>
          </p:cNvPr>
          <p:cNvSpPr>
            <a:spLocks noGrp="1"/>
          </p:cNvSpPr>
          <p:nvPr>
            <p:ph idx="1"/>
          </p:nvPr>
        </p:nvSpPr>
        <p:spPr>
          <a:xfrm>
            <a:off x="1981200" y="1389889"/>
            <a:ext cx="8229600" cy="4127345"/>
          </a:xfrm>
        </p:spPr>
        <p:txBody>
          <a:bodyPr vert="horz" lIns="91440" tIns="45720" rIns="91440" bIns="45720" rtlCol="0" anchor="t">
            <a:normAutofit fontScale="92500" lnSpcReduction="10000"/>
          </a:bodyPr>
          <a:lstStyle/>
          <a:p>
            <a:r>
              <a:rPr lang="en-GB">
                <a:latin typeface="Calibri"/>
                <a:ea typeface="Calibri"/>
                <a:cs typeface="Calibri"/>
              </a:rPr>
              <a:t>17 yr old Axel </a:t>
            </a:r>
            <a:r>
              <a:rPr lang="en-GB" err="1">
                <a:latin typeface="Calibri"/>
                <a:ea typeface="Calibri"/>
                <a:cs typeface="Calibri"/>
              </a:rPr>
              <a:t>Rudakubana</a:t>
            </a:r>
            <a:r>
              <a:rPr lang="en-GB">
                <a:latin typeface="Calibri"/>
                <a:ea typeface="Calibri"/>
                <a:cs typeface="Calibri"/>
              </a:rPr>
              <a:t> (AMR) </a:t>
            </a:r>
          </a:p>
          <a:p>
            <a:r>
              <a:rPr lang="en-GB">
                <a:latin typeface="Calibri"/>
                <a:ea typeface="Calibri"/>
                <a:cs typeface="Calibri"/>
              </a:rPr>
              <a:t>Murdered 3 children and injured 10 in July 2024 </a:t>
            </a:r>
          </a:p>
          <a:p>
            <a:r>
              <a:rPr lang="en-GB">
                <a:latin typeface="Calibri"/>
                <a:ea typeface="Calibri"/>
                <a:cs typeface="Calibri"/>
              </a:rPr>
              <a:t>Was under the PREVENT</a:t>
            </a:r>
          </a:p>
          <a:p>
            <a:r>
              <a:rPr lang="en-GB">
                <a:latin typeface="Calibri"/>
                <a:ea typeface="Calibri"/>
                <a:cs typeface="Calibri"/>
              </a:rPr>
              <a:t>1</a:t>
            </a:r>
            <a:r>
              <a:rPr lang="en-GB" baseline="30000">
                <a:latin typeface="Calibri"/>
                <a:ea typeface="Calibri"/>
                <a:cs typeface="Calibri"/>
              </a:rPr>
              <a:t>st referral</a:t>
            </a:r>
            <a:r>
              <a:rPr lang="en-GB">
                <a:latin typeface="Calibri"/>
                <a:ea typeface="Calibri"/>
                <a:cs typeface="Calibri"/>
              </a:rPr>
              <a:t> by teacher on 05/12/2019 – looking at mass shootings on school computer closed 2020 no CT but vulnerable</a:t>
            </a:r>
          </a:p>
          <a:p>
            <a:r>
              <a:rPr lang="en-GB">
                <a:latin typeface="Calibri"/>
                <a:ea typeface="Calibri"/>
                <a:cs typeface="Calibri"/>
              </a:rPr>
              <a:t>2</a:t>
            </a:r>
            <a:r>
              <a:rPr lang="en-GB" baseline="30000">
                <a:latin typeface="Calibri"/>
                <a:ea typeface="Calibri"/>
                <a:cs typeface="Calibri"/>
              </a:rPr>
              <a:t>nd</a:t>
            </a:r>
            <a:r>
              <a:rPr lang="en-GB">
                <a:latin typeface="Calibri"/>
                <a:ea typeface="Calibri"/>
                <a:cs typeface="Calibri"/>
              </a:rPr>
              <a:t> School referral 2021 concerned being radicalised – closed 02/21 not CT relevant</a:t>
            </a:r>
          </a:p>
          <a:p>
            <a:r>
              <a:rPr lang="en-GB">
                <a:latin typeface="Calibri"/>
                <a:ea typeface="Calibri"/>
                <a:cs typeface="Calibri"/>
              </a:rPr>
              <a:t>3</a:t>
            </a:r>
            <a:r>
              <a:rPr lang="en-GB" baseline="30000">
                <a:latin typeface="Calibri"/>
                <a:ea typeface="Calibri"/>
                <a:cs typeface="Calibri"/>
              </a:rPr>
              <a:t>rd</a:t>
            </a:r>
            <a:r>
              <a:rPr lang="en-GB">
                <a:latin typeface="Calibri"/>
                <a:ea typeface="Calibri"/>
                <a:cs typeface="Calibri"/>
              </a:rPr>
              <a:t> referral – teacher 04/21 London bombing/MI5/IRA/ Israel and Palestine conflict - case is closed 05/21</a:t>
            </a:r>
          </a:p>
        </p:txBody>
      </p:sp>
      <p:pic>
        <p:nvPicPr>
          <p:cNvPr id="7" name="Picture 6">
            <a:extLst>
              <a:ext uri="{FF2B5EF4-FFF2-40B4-BE49-F238E27FC236}">
                <a16:creationId xmlns:a16="http://schemas.microsoft.com/office/drawing/2014/main" id="{9FD657D0-5309-228D-6B70-AF731930B211}"/>
              </a:ext>
            </a:extLst>
          </p:cNvPr>
          <p:cNvPicPr>
            <a:picLocks noChangeAspect="1"/>
          </p:cNvPicPr>
          <p:nvPr/>
        </p:nvPicPr>
        <p:blipFill>
          <a:blip r:embed="rId3"/>
          <a:stretch>
            <a:fillRect/>
          </a:stretch>
        </p:blipFill>
        <p:spPr>
          <a:xfrm>
            <a:off x="9065514" y="232791"/>
            <a:ext cx="1409700" cy="1619250"/>
          </a:xfrm>
          <a:prstGeom prst="rect">
            <a:avLst/>
          </a:prstGeom>
        </p:spPr>
      </p:pic>
    </p:spTree>
    <p:extLst>
      <p:ext uri="{BB962C8B-B14F-4D97-AF65-F5344CB8AC3E}">
        <p14:creationId xmlns:p14="http://schemas.microsoft.com/office/powerpoint/2010/main" val="2016450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38B22-AFE0-DE09-7A97-22F8908A296C}"/>
              </a:ext>
            </a:extLst>
          </p:cNvPr>
          <p:cNvSpPr>
            <a:spLocks noGrp="1"/>
          </p:cNvSpPr>
          <p:nvPr>
            <p:ph type="title"/>
          </p:nvPr>
        </p:nvSpPr>
        <p:spPr/>
        <p:txBody>
          <a:bodyPr/>
          <a:lstStyle/>
          <a:p>
            <a:r>
              <a:rPr lang="en-GB"/>
              <a:t>Channel Programme </a:t>
            </a:r>
            <a:endParaRPr lang="en-US"/>
          </a:p>
        </p:txBody>
      </p:sp>
      <p:sp>
        <p:nvSpPr>
          <p:cNvPr id="3" name="Content Placeholder 2">
            <a:extLst>
              <a:ext uri="{FF2B5EF4-FFF2-40B4-BE49-F238E27FC236}">
                <a16:creationId xmlns:a16="http://schemas.microsoft.com/office/drawing/2014/main" id="{CB4D9528-F87C-BAC0-75BB-A2326CDC7D11}"/>
              </a:ext>
            </a:extLst>
          </p:cNvPr>
          <p:cNvSpPr>
            <a:spLocks noGrp="1"/>
          </p:cNvSpPr>
          <p:nvPr>
            <p:ph idx="1"/>
          </p:nvPr>
        </p:nvSpPr>
        <p:spPr/>
        <p:txBody>
          <a:bodyPr>
            <a:normAutofit/>
          </a:bodyPr>
          <a:lstStyle/>
          <a:p>
            <a:r>
              <a:rPr lang="en-GB"/>
              <a:t>The channel programme this is a multi agency panel </a:t>
            </a:r>
          </a:p>
          <a:p>
            <a:r>
              <a:rPr lang="en-GB"/>
              <a:t>Reviews cases of individuals who've been referred </a:t>
            </a:r>
          </a:p>
          <a:p>
            <a:r>
              <a:rPr lang="en-GB"/>
              <a:t>Individual's case make it through the referral process to the channel panel a targeted support system is implemented</a:t>
            </a:r>
            <a:endParaRPr lang="en-US"/>
          </a:p>
        </p:txBody>
      </p:sp>
    </p:spTree>
    <p:extLst>
      <p:ext uri="{BB962C8B-B14F-4D97-AF65-F5344CB8AC3E}">
        <p14:creationId xmlns:p14="http://schemas.microsoft.com/office/powerpoint/2010/main" val="983098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3D4F24-748F-E9A8-E365-E894C24173D6}"/>
              </a:ext>
            </a:extLst>
          </p:cNvPr>
          <p:cNvPicPr>
            <a:picLocks noChangeAspect="1"/>
          </p:cNvPicPr>
          <p:nvPr/>
        </p:nvPicPr>
        <p:blipFill>
          <a:blip r:embed="rId2"/>
          <a:stretch>
            <a:fillRect/>
          </a:stretch>
        </p:blipFill>
        <p:spPr>
          <a:xfrm>
            <a:off x="1614489" y="146292"/>
            <a:ext cx="8963025" cy="6565416"/>
          </a:xfrm>
          <a:prstGeom prst="rect">
            <a:avLst/>
          </a:prstGeom>
          <a:noFill/>
        </p:spPr>
      </p:pic>
    </p:spTree>
    <p:extLst>
      <p:ext uri="{BB962C8B-B14F-4D97-AF65-F5344CB8AC3E}">
        <p14:creationId xmlns:p14="http://schemas.microsoft.com/office/powerpoint/2010/main" val="3637929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3334-8A72-9990-A591-B1B02C43CB8B}"/>
              </a:ext>
            </a:extLst>
          </p:cNvPr>
          <p:cNvSpPr>
            <a:spLocks noGrp="1"/>
          </p:cNvSpPr>
          <p:nvPr>
            <p:ph type="title"/>
          </p:nvPr>
        </p:nvSpPr>
        <p:spPr/>
        <p:txBody>
          <a:bodyPr/>
          <a:lstStyle/>
          <a:p>
            <a:r>
              <a:rPr lang="en-GB"/>
              <a:t>PREVENT Referral Process</a:t>
            </a:r>
          </a:p>
        </p:txBody>
      </p:sp>
      <p:sp>
        <p:nvSpPr>
          <p:cNvPr id="3" name="Content Placeholder 2">
            <a:extLst>
              <a:ext uri="{FF2B5EF4-FFF2-40B4-BE49-F238E27FC236}">
                <a16:creationId xmlns:a16="http://schemas.microsoft.com/office/drawing/2014/main" id="{141891AF-328B-83F2-3137-5677C766C4BD}"/>
              </a:ext>
            </a:extLst>
          </p:cNvPr>
          <p:cNvSpPr>
            <a:spLocks noGrp="1"/>
          </p:cNvSpPr>
          <p:nvPr>
            <p:ph idx="1"/>
          </p:nvPr>
        </p:nvSpPr>
        <p:spPr>
          <a:xfrm>
            <a:off x="1981200" y="1600202"/>
            <a:ext cx="8229600" cy="695851"/>
          </a:xfrm>
        </p:spPr>
        <p:txBody>
          <a:bodyPr vert="horz" lIns="91440" tIns="45720" rIns="91440" bIns="45720" rtlCol="0" anchor="t">
            <a:normAutofit/>
          </a:bodyPr>
          <a:lstStyle/>
          <a:p>
            <a:pPr marL="0" indent="0" algn="ctr">
              <a:buNone/>
            </a:pPr>
            <a:r>
              <a:rPr lang="en-GB"/>
              <a:t>What happens once a referral reaches Prevent?</a:t>
            </a:r>
            <a:endParaRPr lang="en-US"/>
          </a:p>
        </p:txBody>
      </p:sp>
      <p:sp>
        <p:nvSpPr>
          <p:cNvPr id="4" name="TextBox 3">
            <a:extLst>
              <a:ext uri="{FF2B5EF4-FFF2-40B4-BE49-F238E27FC236}">
                <a16:creationId xmlns:a16="http://schemas.microsoft.com/office/drawing/2014/main" id="{1602D3D8-22BB-6ACA-0894-29ACBDBE7D23}"/>
              </a:ext>
            </a:extLst>
          </p:cNvPr>
          <p:cNvSpPr txBox="1"/>
          <p:nvPr/>
        </p:nvSpPr>
        <p:spPr>
          <a:xfrm>
            <a:off x="3964660" y="2583653"/>
            <a:ext cx="3998842" cy="584775"/>
          </a:xfrm>
          <a:prstGeom prst="rect">
            <a:avLst/>
          </a:prstGeom>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t>Closure</a:t>
            </a:r>
            <a:endParaRPr lang="en-US" sz="3200" dirty="0"/>
          </a:p>
        </p:txBody>
      </p:sp>
      <p:sp>
        <p:nvSpPr>
          <p:cNvPr id="5" name="TextBox 4">
            <a:extLst>
              <a:ext uri="{FF2B5EF4-FFF2-40B4-BE49-F238E27FC236}">
                <a16:creationId xmlns:a16="http://schemas.microsoft.com/office/drawing/2014/main" id="{3ADF2459-BBA9-463D-DFEA-F75BF1B90202}"/>
              </a:ext>
            </a:extLst>
          </p:cNvPr>
          <p:cNvSpPr txBox="1"/>
          <p:nvPr/>
        </p:nvSpPr>
        <p:spPr>
          <a:xfrm>
            <a:off x="3964709" y="3427576"/>
            <a:ext cx="3990084" cy="58477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t>Multi Agency Led</a:t>
            </a:r>
            <a:endParaRPr lang="en-US" sz="3200"/>
          </a:p>
        </p:txBody>
      </p:sp>
      <p:sp>
        <p:nvSpPr>
          <p:cNvPr id="6" name="TextBox 5">
            <a:extLst>
              <a:ext uri="{FF2B5EF4-FFF2-40B4-BE49-F238E27FC236}">
                <a16:creationId xmlns:a16="http://schemas.microsoft.com/office/drawing/2014/main" id="{2AFADBB9-2C99-E913-3D68-D28D2CA68589}"/>
              </a:ext>
            </a:extLst>
          </p:cNvPr>
          <p:cNvSpPr txBox="1"/>
          <p:nvPr/>
        </p:nvSpPr>
        <p:spPr>
          <a:xfrm>
            <a:off x="3968984" y="4288917"/>
            <a:ext cx="3985626" cy="584775"/>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t>Police Led</a:t>
            </a:r>
            <a:endParaRPr lang="en-US" sz="3200"/>
          </a:p>
        </p:txBody>
      </p:sp>
    </p:spTree>
    <p:extLst>
      <p:ext uri="{BB962C8B-B14F-4D97-AF65-F5344CB8AC3E}">
        <p14:creationId xmlns:p14="http://schemas.microsoft.com/office/powerpoint/2010/main" val="1128034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BBA0-DB4A-C619-3B3D-B1EAF7A89E67}"/>
              </a:ext>
            </a:extLst>
          </p:cNvPr>
          <p:cNvSpPr>
            <a:spLocks noGrp="1"/>
          </p:cNvSpPr>
          <p:nvPr>
            <p:ph type="title"/>
          </p:nvPr>
        </p:nvSpPr>
        <p:spPr>
          <a:xfrm>
            <a:off x="1981200" y="274638"/>
            <a:ext cx="8229600" cy="1143000"/>
          </a:xfrm>
        </p:spPr>
        <p:txBody>
          <a:bodyPr anchor="ctr">
            <a:normAutofit/>
          </a:bodyPr>
          <a:lstStyle/>
          <a:p>
            <a:r>
              <a:rPr lang="en-GB"/>
              <a:t>Shamima Begum</a:t>
            </a:r>
          </a:p>
        </p:txBody>
      </p:sp>
      <p:sp>
        <p:nvSpPr>
          <p:cNvPr id="5" name="Content Placeholder 4">
            <a:extLst>
              <a:ext uri="{FF2B5EF4-FFF2-40B4-BE49-F238E27FC236}">
                <a16:creationId xmlns:a16="http://schemas.microsoft.com/office/drawing/2014/main" id="{2E29CACB-236A-3F98-1E26-ED6C7B2F3629}"/>
              </a:ext>
            </a:extLst>
          </p:cNvPr>
          <p:cNvSpPr>
            <a:spLocks noGrp="1"/>
          </p:cNvSpPr>
          <p:nvPr>
            <p:ph sz="half" idx="1"/>
          </p:nvPr>
        </p:nvSpPr>
        <p:spPr>
          <a:xfrm>
            <a:off x="1981200" y="1600201"/>
            <a:ext cx="4038600" cy="3989040"/>
          </a:xfrm>
        </p:spPr>
        <p:txBody>
          <a:bodyPr>
            <a:normAutofit/>
          </a:bodyPr>
          <a:lstStyle/>
          <a:p>
            <a:pPr>
              <a:lnSpc>
                <a:spcPct val="90000"/>
              </a:lnSpc>
            </a:pPr>
            <a:r>
              <a:rPr lang="en-GB" sz="2200"/>
              <a:t>Born in Britain, to Bangladeshi parents</a:t>
            </a:r>
          </a:p>
          <a:p>
            <a:pPr>
              <a:lnSpc>
                <a:spcPct val="90000"/>
              </a:lnSpc>
            </a:pPr>
            <a:r>
              <a:rPr lang="en-GB" sz="2200"/>
              <a:t>Raised Muslim</a:t>
            </a:r>
          </a:p>
          <a:p>
            <a:pPr>
              <a:lnSpc>
                <a:spcPct val="90000"/>
              </a:lnSpc>
            </a:pPr>
            <a:r>
              <a:rPr lang="en-GB" sz="2200"/>
              <a:t>At the age of 15, her and 2 other friends travelled to Syria</a:t>
            </a:r>
          </a:p>
          <a:p>
            <a:pPr>
              <a:lnSpc>
                <a:spcPct val="90000"/>
              </a:lnSpc>
            </a:pPr>
            <a:r>
              <a:rPr lang="en-GB" sz="2200"/>
              <a:t>Joined IS and became wife of an IS fighter.</a:t>
            </a:r>
          </a:p>
          <a:p>
            <a:pPr>
              <a:lnSpc>
                <a:spcPct val="90000"/>
              </a:lnSpc>
            </a:pPr>
            <a:r>
              <a:rPr lang="en-GB" sz="2200"/>
              <a:t>When do you think Prevent could have been used?</a:t>
            </a:r>
          </a:p>
          <a:p>
            <a:pPr>
              <a:lnSpc>
                <a:spcPct val="90000"/>
              </a:lnSpc>
            </a:pPr>
            <a:endParaRPr lang="en-GB" sz="2200"/>
          </a:p>
        </p:txBody>
      </p:sp>
      <p:pic>
        <p:nvPicPr>
          <p:cNvPr id="1026" name="Picture 2" descr="Shamima Begum bid to regain UK citizenship rejected - BBC News">
            <a:extLst>
              <a:ext uri="{FF2B5EF4-FFF2-40B4-BE49-F238E27FC236}">
                <a16:creationId xmlns:a16="http://schemas.microsoft.com/office/drawing/2014/main" id="{B4E85B5D-F135-D657-416B-13E1C22A7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26" r="26525"/>
          <a:stretch/>
        </p:blipFill>
        <p:spPr bwMode="auto">
          <a:xfrm>
            <a:off x="6172200" y="1600201"/>
            <a:ext cx="4038600" cy="3989040"/>
          </a:xfrm>
          <a:prstGeom prst="rect">
            <a:avLst/>
          </a:prstGeom>
          <a:solidFill>
            <a:srgbClr val="FFFFFF"/>
          </a:solidFill>
        </p:spPr>
      </p:pic>
    </p:spTree>
    <p:extLst>
      <p:ext uri="{BB962C8B-B14F-4D97-AF65-F5344CB8AC3E}">
        <p14:creationId xmlns:p14="http://schemas.microsoft.com/office/powerpoint/2010/main" val="2100489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7CC3-A701-3EAB-257A-14ED07550023}"/>
              </a:ext>
            </a:extLst>
          </p:cNvPr>
          <p:cNvSpPr>
            <a:spLocks noGrp="1"/>
          </p:cNvSpPr>
          <p:nvPr>
            <p:ph type="title"/>
          </p:nvPr>
        </p:nvSpPr>
        <p:spPr>
          <a:xfrm>
            <a:off x="1981200" y="274638"/>
            <a:ext cx="8229600" cy="731202"/>
          </a:xfrm>
        </p:spPr>
        <p:txBody>
          <a:bodyPr>
            <a:normAutofit/>
          </a:bodyPr>
          <a:lstStyle/>
          <a:p>
            <a:r>
              <a:rPr lang="en-GB"/>
              <a:t>PURSUE</a:t>
            </a:r>
          </a:p>
        </p:txBody>
      </p:sp>
      <p:sp>
        <p:nvSpPr>
          <p:cNvPr id="3" name="Content Placeholder 2">
            <a:extLst>
              <a:ext uri="{FF2B5EF4-FFF2-40B4-BE49-F238E27FC236}">
                <a16:creationId xmlns:a16="http://schemas.microsoft.com/office/drawing/2014/main" id="{9CAEC7E5-0441-C3B3-A6B2-5E171C17483C}"/>
              </a:ext>
            </a:extLst>
          </p:cNvPr>
          <p:cNvSpPr>
            <a:spLocks noGrp="1"/>
          </p:cNvSpPr>
          <p:nvPr>
            <p:ph idx="1"/>
          </p:nvPr>
        </p:nvSpPr>
        <p:spPr/>
        <p:txBody>
          <a:bodyPr vert="horz" lIns="91440" tIns="45720" rIns="91440" bIns="45720" rtlCol="0" anchor="t">
            <a:normAutofit/>
          </a:bodyPr>
          <a:lstStyle/>
          <a:p>
            <a:pPr marL="0" indent="0">
              <a:buNone/>
            </a:pPr>
            <a:r>
              <a:rPr lang="en-GB" b="1" u="sng">
                <a:latin typeface="Calibri" panose="020F0502020204030204" pitchFamily="34" charset="0"/>
                <a:cs typeface="Calibri" panose="020F0502020204030204" pitchFamily="34" charset="0"/>
              </a:rPr>
              <a:t>Purpose:</a:t>
            </a:r>
            <a:r>
              <a:rPr lang="en-GB">
                <a:latin typeface="Calibri" panose="020F0502020204030204" pitchFamily="34" charset="0"/>
                <a:cs typeface="Calibri" panose="020F0502020204030204" pitchFamily="34" charset="0"/>
              </a:rPr>
              <a:t> stop terrorists attacks from happening within the UK and against overseas interests</a:t>
            </a:r>
            <a:endParaRPr lang="en-US" err="1">
              <a:latin typeface="Calibri" panose="020F0502020204030204" pitchFamily="34" charset="0"/>
              <a:cs typeface="Calibri" panose="020F0502020204030204" pitchFamily="34" charset="0"/>
            </a:endParaRPr>
          </a:p>
          <a:p>
            <a:pPr marL="0" indent="0">
              <a:buNone/>
            </a:pPr>
            <a:r>
              <a:rPr lang="en-GB">
                <a:latin typeface="Calibri" panose="020F0502020204030204" pitchFamily="34" charset="0"/>
                <a:cs typeface="Calibri" panose="020F0502020204030204" pitchFamily="34" charset="0"/>
              </a:rPr>
              <a:t>Convictions: is the most effective way to stop but also deter terrorists and to deliver justice</a:t>
            </a:r>
          </a:p>
          <a:p>
            <a:pPr marL="0" indent="0">
              <a:buNone/>
            </a:pPr>
            <a:r>
              <a:rPr lang="en-GB" b="1" u="sng">
                <a:latin typeface="Calibri" panose="020F0502020204030204" pitchFamily="34" charset="0"/>
                <a:cs typeface="Calibri" panose="020F0502020204030204" pitchFamily="34" charset="0"/>
              </a:rPr>
              <a:t>Objectives:</a:t>
            </a:r>
          </a:p>
          <a:p>
            <a:pPr marL="514350" indent="-514350">
              <a:buAutoNum type="arabicParenR"/>
            </a:pPr>
            <a:r>
              <a:rPr lang="en-GB">
                <a:latin typeface="Calibri" panose="020F0502020204030204" pitchFamily="34" charset="0"/>
                <a:cs typeface="Calibri" panose="020F0502020204030204" pitchFamily="34" charset="0"/>
              </a:rPr>
              <a:t>Detect and understand terrorist activity</a:t>
            </a:r>
          </a:p>
          <a:p>
            <a:pPr marL="514350" indent="-514350">
              <a:buAutoNum type="arabicParenR"/>
            </a:pPr>
            <a:r>
              <a:rPr lang="en-GB">
                <a:latin typeface="Calibri" panose="020F0502020204030204" pitchFamily="34" charset="0"/>
                <a:cs typeface="Calibri" panose="020F0502020204030204" pitchFamily="34" charset="0"/>
              </a:rPr>
              <a:t>Investigate terrorist activity</a:t>
            </a:r>
          </a:p>
          <a:p>
            <a:pPr marL="514350" indent="-514350">
              <a:buAutoNum type="arabicParenR"/>
            </a:pPr>
            <a:r>
              <a:rPr lang="en-GB">
                <a:latin typeface="Calibri" panose="020F0502020204030204" pitchFamily="34" charset="0"/>
                <a:cs typeface="Calibri" panose="020F0502020204030204" pitchFamily="34" charset="0"/>
              </a:rPr>
              <a:t>Disrupt terrorist activity, including through prosecutions</a:t>
            </a:r>
          </a:p>
          <a:p>
            <a:pPr marL="0" indent="0">
              <a:buNone/>
            </a:pPr>
            <a:endParaRPr lang="en-GB"/>
          </a:p>
        </p:txBody>
      </p:sp>
    </p:spTree>
    <p:extLst>
      <p:ext uri="{BB962C8B-B14F-4D97-AF65-F5344CB8AC3E}">
        <p14:creationId xmlns:p14="http://schemas.microsoft.com/office/powerpoint/2010/main" val="3569712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7F3B-A006-3E4A-F604-AD324E9C07D5}"/>
              </a:ext>
            </a:extLst>
          </p:cNvPr>
          <p:cNvSpPr>
            <a:spLocks noGrp="1"/>
          </p:cNvSpPr>
          <p:nvPr>
            <p:ph type="title"/>
          </p:nvPr>
        </p:nvSpPr>
        <p:spPr/>
        <p:txBody>
          <a:bodyPr/>
          <a:lstStyle/>
          <a:p>
            <a:r>
              <a:rPr lang="en-GB"/>
              <a:t>PURSUE cont.</a:t>
            </a:r>
          </a:p>
        </p:txBody>
      </p:sp>
      <p:sp>
        <p:nvSpPr>
          <p:cNvPr id="3" name="Content Placeholder 2">
            <a:extLst>
              <a:ext uri="{FF2B5EF4-FFF2-40B4-BE49-F238E27FC236}">
                <a16:creationId xmlns:a16="http://schemas.microsoft.com/office/drawing/2014/main" id="{A0289E2F-0843-32FA-888A-AF82BD3F923A}"/>
              </a:ext>
            </a:extLst>
          </p:cNvPr>
          <p:cNvSpPr>
            <a:spLocks noGrp="1"/>
          </p:cNvSpPr>
          <p:nvPr>
            <p:ph idx="1"/>
          </p:nvPr>
        </p:nvSpPr>
        <p:spPr/>
        <p:txBody>
          <a:bodyPr vert="horz" lIns="91440" tIns="45720" rIns="91440" bIns="45720" rtlCol="0" anchor="t">
            <a:normAutofit/>
          </a:bodyPr>
          <a:lstStyle/>
          <a:p>
            <a:r>
              <a:rPr lang="en-GB" b="1" u="sng">
                <a:solidFill>
                  <a:srgbClr val="000000"/>
                </a:solidFill>
                <a:latin typeface="Calibri" panose="020F0502020204030204" pitchFamily="34" charset="0"/>
                <a:cs typeface="Calibri" panose="020F0502020204030204" pitchFamily="34" charset="0"/>
              </a:rPr>
              <a:t>Detect and understand terrorist activity</a:t>
            </a:r>
            <a:r>
              <a:rPr lang="en-GB">
                <a:solidFill>
                  <a:srgbClr val="000000"/>
                </a:solidFill>
                <a:latin typeface="Calibri" panose="020F0502020204030204" pitchFamily="34" charset="0"/>
                <a:cs typeface="Calibri" panose="020F0502020204030204" pitchFamily="34" charset="0"/>
              </a:rPr>
              <a:t>: primary objective: effectively discover and identify terrorist threats in the UK &amp; overseas. Crucial to keeping the public safe.</a:t>
            </a:r>
          </a:p>
          <a:p>
            <a:r>
              <a:rPr lang="en-GB" b="1" u="sng">
                <a:solidFill>
                  <a:srgbClr val="000000"/>
                </a:solidFill>
                <a:latin typeface="Calibri" panose="020F0502020204030204" pitchFamily="34" charset="0"/>
                <a:cs typeface="Calibri" panose="020F0502020204030204" pitchFamily="34" charset="0"/>
              </a:rPr>
              <a:t>Investigate terrorist activity:</a:t>
            </a:r>
            <a:r>
              <a:rPr lang="en-GB">
                <a:solidFill>
                  <a:srgbClr val="000000"/>
                </a:solidFill>
                <a:latin typeface="Calibri" panose="020F0502020204030204" pitchFamily="34" charset="0"/>
                <a:cs typeface="Calibri" panose="020F0502020204030204" pitchFamily="34" charset="0"/>
              </a:rPr>
              <a:t> once terrorist activity has been detected and understood: Police, security and intelligence agencies will investigate the activity to determine the nature and severity of threat posed to the public.</a:t>
            </a:r>
          </a:p>
          <a:p>
            <a:r>
              <a:rPr lang="en-GB" b="1" u="sng">
                <a:solidFill>
                  <a:srgbClr val="000000"/>
                </a:solidFill>
                <a:latin typeface="Calibri" panose="020F0502020204030204" pitchFamily="34" charset="0"/>
                <a:cs typeface="Calibri" panose="020F0502020204030204" pitchFamily="34" charset="0"/>
              </a:rPr>
              <a:t>Disrupt terrorist activity:</a:t>
            </a:r>
            <a:r>
              <a:rPr lang="en-GB">
                <a:solidFill>
                  <a:srgbClr val="000000"/>
                </a:solidFill>
                <a:latin typeface="Calibri" panose="020F0502020204030204" pitchFamily="34" charset="0"/>
                <a:cs typeface="Calibri" panose="020F0502020204030204" pitchFamily="34" charset="0"/>
              </a:rPr>
              <a:t> collective outcome of pursue work is to disrupt terrorist activity before an attack occurs in the UK and overseas.</a:t>
            </a:r>
          </a:p>
        </p:txBody>
      </p:sp>
    </p:spTree>
    <p:extLst>
      <p:ext uri="{BB962C8B-B14F-4D97-AF65-F5344CB8AC3E}">
        <p14:creationId xmlns:p14="http://schemas.microsoft.com/office/powerpoint/2010/main" val="248846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B3C38-5534-C3EE-A1E4-D32ABF898C4D}"/>
              </a:ext>
            </a:extLst>
          </p:cNvPr>
          <p:cNvSpPr>
            <a:spLocks noGrp="1"/>
          </p:cNvSpPr>
          <p:nvPr>
            <p:ph type="title"/>
          </p:nvPr>
        </p:nvSpPr>
        <p:spPr>
          <a:xfrm>
            <a:off x="1981200" y="274638"/>
            <a:ext cx="8229600" cy="741362"/>
          </a:xfrm>
        </p:spPr>
        <p:txBody>
          <a:bodyPr>
            <a:normAutofit/>
          </a:bodyPr>
          <a:lstStyle/>
          <a:p>
            <a:r>
              <a:rPr lang="en-GB"/>
              <a:t>PROTECT</a:t>
            </a:r>
          </a:p>
        </p:txBody>
      </p:sp>
      <p:sp>
        <p:nvSpPr>
          <p:cNvPr id="3" name="Content Placeholder 2">
            <a:extLst>
              <a:ext uri="{FF2B5EF4-FFF2-40B4-BE49-F238E27FC236}">
                <a16:creationId xmlns:a16="http://schemas.microsoft.com/office/drawing/2014/main" id="{C6B073AB-C623-33FF-39ED-0535E541FD78}"/>
              </a:ext>
            </a:extLst>
          </p:cNvPr>
          <p:cNvSpPr>
            <a:spLocks noGrp="1"/>
          </p:cNvSpPr>
          <p:nvPr>
            <p:ph idx="1"/>
          </p:nvPr>
        </p:nvSpPr>
        <p:spPr/>
        <p:txBody>
          <a:bodyPr vert="horz" lIns="91440" tIns="45720" rIns="91440" bIns="45720" rtlCol="0" anchor="t">
            <a:noAutofit/>
          </a:bodyPr>
          <a:lstStyle/>
          <a:p>
            <a:r>
              <a:rPr lang="en-GB" sz="2000" b="1" u="sng">
                <a:solidFill>
                  <a:srgbClr val="404040"/>
                </a:solidFill>
                <a:latin typeface="Gill Sans MT"/>
              </a:rPr>
              <a:t>Purpose</a:t>
            </a:r>
            <a:r>
              <a:rPr lang="en-GB" sz="2000">
                <a:solidFill>
                  <a:srgbClr val="404040"/>
                </a:solidFill>
                <a:latin typeface="Gill Sans MT"/>
              </a:rPr>
              <a:t> - keep the public safe by strengthening protection against a terrorist attack.</a:t>
            </a:r>
            <a:endParaRPr lang="en-US" sz="2000">
              <a:latin typeface="Gill Sans MT"/>
            </a:endParaRPr>
          </a:p>
          <a:p>
            <a:r>
              <a:rPr lang="en-GB" sz="2000">
                <a:solidFill>
                  <a:srgbClr val="404040"/>
                </a:solidFill>
                <a:latin typeface="Gill Sans MT"/>
              </a:rPr>
              <a:t>Protect against an attack and illicit access to material needed for an attack.</a:t>
            </a:r>
            <a:endParaRPr lang="en-US" sz="2000">
              <a:latin typeface="Gill Sans MT"/>
            </a:endParaRPr>
          </a:p>
          <a:p>
            <a:r>
              <a:rPr lang="en-GB" sz="2000" b="1" u="sng">
                <a:solidFill>
                  <a:srgbClr val="404040"/>
                </a:solidFill>
                <a:latin typeface="Gill Sans MT"/>
              </a:rPr>
              <a:t>Objectives:</a:t>
            </a:r>
            <a:br>
              <a:rPr lang="en-GB" sz="2000" u="sng">
                <a:latin typeface="Gill Sans MT"/>
              </a:rPr>
            </a:br>
            <a:r>
              <a:rPr lang="en-GB" sz="2000" u="sng">
                <a:solidFill>
                  <a:srgbClr val="404040"/>
                </a:solidFill>
                <a:latin typeface="Gill Sans MT"/>
              </a:rPr>
              <a:t>1. Detect and deal with suspected terrorists and harmful </a:t>
            </a:r>
            <a:r>
              <a:rPr lang="en-GB" sz="2000">
                <a:solidFill>
                  <a:srgbClr val="404040"/>
                </a:solidFill>
                <a:latin typeface="Gill Sans MT"/>
              </a:rPr>
              <a:t>materials at the border.</a:t>
            </a:r>
            <a:br>
              <a:rPr lang="en-GB" sz="2000">
                <a:latin typeface="Gill Sans MT"/>
              </a:rPr>
            </a:br>
            <a:r>
              <a:rPr lang="en-GB" sz="2000">
                <a:solidFill>
                  <a:srgbClr val="404040"/>
                </a:solidFill>
                <a:latin typeface="Gill Sans MT"/>
              </a:rPr>
              <a:t>2. Reduce the risk to and improve the resilience of global aviation, other transport sectors and critical infrastructure most at risk. </a:t>
            </a:r>
            <a:br>
              <a:rPr lang="en-GB" sz="2000">
                <a:latin typeface="Gill Sans MT"/>
              </a:rPr>
            </a:br>
            <a:r>
              <a:rPr lang="en-GB" sz="2000">
                <a:solidFill>
                  <a:srgbClr val="404040"/>
                </a:solidFill>
                <a:latin typeface="Gill Sans MT"/>
              </a:rPr>
              <a:t>3. Reduce the vulnerability of crowded places, specific vulnerable groups and high profile individuals.</a:t>
            </a:r>
            <a:br>
              <a:rPr lang="en-GB" sz="2000">
                <a:latin typeface="Gill Sans MT"/>
              </a:rPr>
            </a:br>
            <a:r>
              <a:rPr lang="en-GB" sz="2000">
                <a:solidFill>
                  <a:srgbClr val="404040"/>
                </a:solidFill>
                <a:latin typeface="Gill Sans MT"/>
              </a:rPr>
              <a:t>4. Detect and prevent terrorist access to and use of materials of concern, knowledge and information that could be used to conduct attacks.</a:t>
            </a:r>
            <a:endParaRPr lang="en-GB" sz="2000"/>
          </a:p>
        </p:txBody>
      </p:sp>
    </p:spTree>
    <p:extLst>
      <p:ext uri="{BB962C8B-B14F-4D97-AF65-F5344CB8AC3E}">
        <p14:creationId xmlns:p14="http://schemas.microsoft.com/office/powerpoint/2010/main" val="1825479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A9DD9-0E24-D801-20AE-2DA83B20960B}"/>
              </a:ext>
            </a:extLst>
          </p:cNvPr>
          <p:cNvSpPr>
            <a:spLocks noGrp="1"/>
          </p:cNvSpPr>
          <p:nvPr>
            <p:ph type="title"/>
          </p:nvPr>
        </p:nvSpPr>
        <p:spPr/>
        <p:txBody>
          <a:bodyPr/>
          <a:lstStyle/>
          <a:p>
            <a:r>
              <a:rPr lang="en-GB"/>
              <a:t>PROTECT cont.</a:t>
            </a:r>
          </a:p>
        </p:txBody>
      </p:sp>
      <p:sp>
        <p:nvSpPr>
          <p:cNvPr id="3" name="Content Placeholder 2">
            <a:extLst>
              <a:ext uri="{FF2B5EF4-FFF2-40B4-BE49-F238E27FC236}">
                <a16:creationId xmlns:a16="http://schemas.microsoft.com/office/drawing/2014/main" id="{C69B8D6F-D919-EA32-24DD-050DC48EB05A}"/>
              </a:ext>
            </a:extLst>
          </p:cNvPr>
          <p:cNvSpPr>
            <a:spLocks noGrp="1"/>
          </p:cNvSpPr>
          <p:nvPr>
            <p:ph idx="1"/>
          </p:nvPr>
        </p:nvSpPr>
        <p:spPr/>
        <p:txBody>
          <a:bodyPr vert="horz" lIns="91440" tIns="45720" rIns="91440" bIns="45720" rtlCol="0" anchor="t">
            <a:noAutofit/>
          </a:bodyPr>
          <a:lstStyle/>
          <a:p>
            <a:r>
              <a:rPr lang="en-GB" sz="2000" b="1" i="1">
                <a:solidFill>
                  <a:srgbClr val="404040"/>
                </a:solidFill>
                <a:latin typeface="Gill Sans MT"/>
              </a:rPr>
              <a:t>Detect and deal with suspected terrorists and harmful materials at the border </a:t>
            </a:r>
            <a:r>
              <a:rPr lang="en-GB" sz="2000">
                <a:solidFill>
                  <a:srgbClr val="404040"/>
                </a:solidFill>
                <a:latin typeface="Gill Sans MT"/>
              </a:rPr>
              <a:t>– starts overseas, including checks and intervention in advance of travel. </a:t>
            </a:r>
            <a:endParaRPr lang="en-US" sz="2000">
              <a:latin typeface="Gill Sans MT"/>
            </a:endParaRPr>
          </a:p>
          <a:p>
            <a:r>
              <a:rPr lang="en-GB" sz="2000" b="1" i="1">
                <a:solidFill>
                  <a:srgbClr val="404040"/>
                </a:solidFill>
                <a:latin typeface="Gill Sans MT"/>
              </a:rPr>
              <a:t>Reduce risk and improve resilience </a:t>
            </a:r>
            <a:r>
              <a:rPr lang="en-GB" sz="2000">
                <a:solidFill>
                  <a:srgbClr val="404040"/>
                </a:solidFill>
                <a:latin typeface="Gill Sans MT"/>
              </a:rPr>
              <a:t>- disrupting the infrastructure and essential services upon which the UK relies to safeguard the economy and public.</a:t>
            </a:r>
            <a:endParaRPr lang="en-US" sz="2000">
              <a:latin typeface="Gill Sans MT"/>
            </a:endParaRPr>
          </a:p>
          <a:p>
            <a:r>
              <a:rPr lang="en-GB" sz="2000" b="1" i="1">
                <a:solidFill>
                  <a:srgbClr val="404040"/>
                </a:solidFill>
                <a:latin typeface="Gill Sans MT"/>
              </a:rPr>
              <a:t>Reduce vulnerability of crowded places </a:t>
            </a:r>
            <a:r>
              <a:rPr lang="en-GB" sz="2000">
                <a:solidFill>
                  <a:srgbClr val="404040"/>
                </a:solidFill>
                <a:latin typeface="Gill Sans MT"/>
              </a:rPr>
              <a:t>– engage more responsible authorities to achieve effective and consistent security.</a:t>
            </a:r>
            <a:endParaRPr lang="en-US" sz="2000">
              <a:latin typeface="Gill Sans MT"/>
            </a:endParaRPr>
          </a:p>
          <a:p>
            <a:r>
              <a:rPr lang="en-GB" sz="2000" b="1" i="1">
                <a:solidFill>
                  <a:srgbClr val="404040"/>
                </a:solidFill>
                <a:latin typeface="Gill Sans MT"/>
              </a:rPr>
              <a:t>Detect and prevent terrorist access to use of materials </a:t>
            </a:r>
            <a:r>
              <a:rPr lang="en-GB" sz="2000">
                <a:solidFill>
                  <a:srgbClr val="404040"/>
                </a:solidFill>
                <a:latin typeface="Gill Sans MT"/>
              </a:rPr>
              <a:t>– reduce availability of the most concerning materials without unnecessarily impacting on people’s ability to go about their lives freely and with confidence.</a:t>
            </a:r>
            <a:endParaRPr lang="en-GB" sz="2400"/>
          </a:p>
        </p:txBody>
      </p:sp>
    </p:spTree>
    <p:extLst>
      <p:ext uri="{BB962C8B-B14F-4D97-AF65-F5344CB8AC3E}">
        <p14:creationId xmlns:p14="http://schemas.microsoft.com/office/powerpoint/2010/main" val="2750965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C00F-488E-24D4-E2E6-D2179DE19FAA}"/>
              </a:ext>
            </a:extLst>
          </p:cNvPr>
          <p:cNvSpPr>
            <a:spLocks noGrp="1"/>
          </p:cNvSpPr>
          <p:nvPr>
            <p:ph type="title"/>
          </p:nvPr>
        </p:nvSpPr>
        <p:spPr/>
        <p:txBody>
          <a:bodyPr/>
          <a:lstStyle/>
          <a:p>
            <a:r>
              <a:rPr lang="en-GB"/>
              <a:t>PREPARE</a:t>
            </a:r>
          </a:p>
        </p:txBody>
      </p:sp>
      <p:sp>
        <p:nvSpPr>
          <p:cNvPr id="3" name="Content Placeholder 2">
            <a:extLst>
              <a:ext uri="{FF2B5EF4-FFF2-40B4-BE49-F238E27FC236}">
                <a16:creationId xmlns:a16="http://schemas.microsoft.com/office/drawing/2014/main" id="{0C9BA4DD-95A1-038D-FADA-46FD24D38BE0}"/>
              </a:ext>
            </a:extLst>
          </p:cNvPr>
          <p:cNvSpPr>
            <a:spLocks noGrp="1"/>
          </p:cNvSpPr>
          <p:nvPr>
            <p:ph idx="1"/>
          </p:nvPr>
        </p:nvSpPr>
        <p:spPr>
          <a:xfrm>
            <a:off x="1981200" y="1417639"/>
            <a:ext cx="8229600" cy="4099595"/>
          </a:xfrm>
        </p:spPr>
        <p:txBody>
          <a:bodyPr vert="horz" lIns="91440" tIns="45720" rIns="91440" bIns="45720" rtlCol="0" anchor="t">
            <a:noAutofit/>
          </a:bodyPr>
          <a:lstStyle/>
          <a:p>
            <a:r>
              <a:rPr lang="en-GB" sz="2000" u="sng">
                <a:solidFill>
                  <a:srgbClr val="404040"/>
                </a:solidFill>
                <a:latin typeface="Gill Sans MT"/>
              </a:rPr>
              <a:t>Prepare</a:t>
            </a:r>
            <a:r>
              <a:rPr lang="en-GB" sz="2000">
                <a:solidFill>
                  <a:srgbClr val="404040"/>
                </a:solidFill>
                <a:latin typeface="Gill Sans MT"/>
              </a:rPr>
              <a:t> – Save lives, reduce harm and aid recovery quickly in the event of a terrorist attack.</a:t>
            </a:r>
            <a:endParaRPr lang="en-US" sz="2000">
              <a:latin typeface="Gill Sans MT"/>
            </a:endParaRPr>
          </a:p>
          <a:p>
            <a:r>
              <a:rPr lang="en-GB" sz="2000">
                <a:solidFill>
                  <a:srgbClr val="404040"/>
                </a:solidFill>
                <a:latin typeface="Gill Sans MT"/>
              </a:rPr>
              <a:t>Ensuring there is rapid response to end any attack and that the impact on local communities and those affected by the attack is minimised.</a:t>
            </a:r>
            <a:endParaRPr lang="en-US" sz="2000">
              <a:latin typeface="Gill Sans MT"/>
            </a:endParaRPr>
          </a:p>
          <a:p>
            <a:r>
              <a:rPr lang="en-GB" sz="2000" u="sng">
                <a:solidFill>
                  <a:srgbClr val="404040"/>
                </a:solidFill>
                <a:latin typeface="Gill Sans MT"/>
              </a:rPr>
              <a:t>Objectives:</a:t>
            </a:r>
            <a:br>
              <a:rPr lang="en-GB" sz="2000" u="sng">
                <a:latin typeface="Gill Sans MT"/>
              </a:rPr>
            </a:br>
            <a:r>
              <a:rPr lang="en-GB" sz="2000" u="sng">
                <a:solidFill>
                  <a:srgbClr val="404040"/>
                </a:solidFill>
                <a:latin typeface="Gill Sans MT"/>
              </a:rPr>
              <a:t>1. Deliver a coordinated multi-agency response to all </a:t>
            </a:r>
            <a:r>
              <a:rPr lang="en-GB" sz="2000">
                <a:solidFill>
                  <a:srgbClr val="404040"/>
                </a:solidFill>
                <a:latin typeface="Gill Sans MT"/>
              </a:rPr>
              <a:t>types of terrorist attacks.</a:t>
            </a:r>
            <a:br>
              <a:rPr lang="en-GB" sz="2000">
                <a:latin typeface="Gill Sans MT"/>
              </a:rPr>
            </a:br>
            <a:r>
              <a:rPr lang="en-GB" sz="2000">
                <a:solidFill>
                  <a:srgbClr val="404040"/>
                </a:solidFill>
                <a:latin typeface="Gill Sans MT"/>
              </a:rPr>
              <a:t>2. Ensure the UK has a full range of capabilities to respond to current and future attacks.</a:t>
            </a:r>
            <a:br>
              <a:rPr lang="en-GB" sz="2000">
                <a:latin typeface="Gill Sans MT"/>
              </a:rPr>
            </a:br>
            <a:r>
              <a:rPr lang="en-GB" sz="2000">
                <a:solidFill>
                  <a:srgbClr val="404040"/>
                </a:solidFill>
                <a:latin typeface="Gill Sans MT"/>
              </a:rPr>
              <a:t>3. Minimise the impact of terrorist attacks on people, services and communities.</a:t>
            </a:r>
            <a:endParaRPr lang="en-GB" sz="2000"/>
          </a:p>
        </p:txBody>
      </p:sp>
    </p:spTree>
    <p:extLst>
      <p:ext uri="{BB962C8B-B14F-4D97-AF65-F5344CB8AC3E}">
        <p14:creationId xmlns:p14="http://schemas.microsoft.com/office/powerpoint/2010/main" val="3413975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0E622-508F-7CD6-3339-012D9F71EFA1}"/>
              </a:ext>
            </a:extLst>
          </p:cNvPr>
          <p:cNvSpPr>
            <a:spLocks noGrp="1"/>
          </p:cNvSpPr>
          <p:nvPr>
            <p:ph type="title"/>
          </p:nvPr>
        </p:nvSpPr>
        <p:spPr/>
        <p:txBody>
          <a:bodyPr/>
          <a:lstStyle/>
          <a:p>
            <a:r>
              <a:rPr lang="en-GB"/>
              <a:t>PREPARE cont.</a:t>
            </a:r>
          </a:p>
        </p:txBody>
      </p:sp>
      <p:sp>
        <p:nvSpPr>
          <p:cNvPr id="3" name="Content Placeholder 2">
            <a:extLst>
              <a:ext uri="{FF2B5EF4-FFF2-40B4-BE49-F238E27FC236}">
                <a16:creationId xmlns:a16="http://schemas.microsoft.com/office/drawing/2014/main" id="{FED53A27-2FFB-7E25-D9C5-66963393D3E1}"/>
              </a:ext>
            </a:extLst>
          </p:cNvPr>
          <p:cNvSpPr>
            <a:spLocks noGrp="1"/>
          </p:cNvSpPr>
          <p:nvPr>
            <p:ph idx="1"/>
          </p:nvPr>
        </p:nvSpPr>
        <p:spPr/>
        <p:txBody>
          <a:bodyPr vert="horz" lIns="91440" tIns="45720" rIns="91440" bIns="45720" rtlCol="0" anchor="t">
            <a:noAutofit/>
          </a:bodyPr>
          <a:lstStyle/>
          <a:p>
            <a:r>
              <a:rPr lang="en-GB" sz="2000" b="1" i="1">
                <a:solidFill>
                  <a:srgbClr val="404040"/>
                </a:solidFill>
                <a:latin typeface="Gill Sans MT"/>
              </a:rPr>
              <a:t>Deliver a coordinated multi-agency response –</a:t>
            </a:r>
            <a:r>
              <a:rPr lang="en-GB" sz="2000" i="1">
                <a:solidFill>
                  <a:srgbClr val="404040"/>
                </a:solidFill>
                <a:latin typeface="Gill Sans MT"/>
              </a:rPr>
              <a:t> </a:t>
            </a:r>
            <a:r>
              <a:rPr lang="en-GB" sz="2000">
                <a:solidFill>
                  <a:srgbClr val="404040"/>
                </a:solidFill>
                <a:latin typeface="Gill Sans MT"/>
              </a:rPr>
              <a:t>improve ability to save lives and reduce harm by risk-based planning by rigorous national assessments, improving the way responders work together and identifying gaps in response.</a:t>
            </a:r>
            <a:endParaRPr lang="en-US" sz="2000">
              <a:latin typeface="Gill Sans MT"/>
            </a:endParaRPr>
          </a:p>
          <a:p>
            <a:r>
              <a:rPr lang="en-GB" sz="2000" b="1" i="1">
                <a:solidFill>
                  <a:srgbClr val="404040"/>
                </a:solidFill>
                <a:latin typeface="Gill Sans MT"/>
              </a:rPr>
              <a:t>Ensure that the UK has a full range of capabilities to respond to threats –</a:t>
            </a:r>
            <a:r>
              <a:rPr lang="en-GB" sz="2000" i="1">
                <a:solidFill>
                  <a:srgbClr val="404040"/>
                </a:solidFill>
                <a:latin typeface="Gill Sans MT"/>
              </a:rPr>
              <a:t> </a:t>
            </a:r>
            <a:r>
              <a:rPr lang="en-GB" sz="2000">
                <a:solidFill>
                  <a:srgbClr val="404040"/>
                </a:solidFill>
                <a:latin typeface="Gill Sans MT"/>
              </a:rPr>
              <a:t>ensure emergency service and other responders have what they need – JESIP.</a:t>
            </a:r>
            <a:endParaRPr lang="en-US" sz="2000">
              <a:latin typeface="Gill Sans MT"/>
            </a:endParaRPr>
          </a:p>
          <a:p>
            <a:r>
              <a:rPr lang="en-GB" sz="2000" b="1" i="1">
                <a:solidFill>
                  <a:srgbClr val="404040"/>
                </a:solidFill>
                <a:latin typeface="Gill Sans MT"/>
              </a:rPr>
              <a:t>Minimise the impact of terrorist attacks on people, services and communities – </a:t>
            </a:r>
            <a:r>
              <a:rPr lang="en-GB" sz="2000">
                <a:solidFill>
                  <a:srgbClr val="404040"/>
                </a:solidFill>
                <a:latin typeface="Gill Sans MT"/>
              </a:rPr>
              <a:t>how quickly and effectively individuals, communities and businesses are able to recover with support they need from terrorist attacks.</a:t>
            </a:r>
            <a:endParaRPr lang="en-GB" sz="2000"/>
          </a:p>
        </p:txBody>
      </p:sp>
    </p:spTree>
    <p:extLst>
      <p:ext uri="{BB962C8B-B14F-4D97-AF65-F5344CB8AC3E}">
        <p14:creationId xmlns:p14="http://schemas.microsoft.com/office/powerpoint/2010/main" val="278151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0DF5C-7986-7408-DB59-D40ABE085924}"/>
              </a:ext>
            </a:extLst>
          </p:cNvPr>
          <p:cNvSpPr>
            <a:spLocks noGrp="1"/>
          </p:cNvSpPr>
          <p:nvPr>
            <p:ph type="title"/>
          </p:nvPr>
        </p:nvSpPr>
        <p:spPr/>
        <p:txBody>
          <a:bodyPr/>
          <a:lstStyle/>
          <a:p>
            <a:r>
              <a:rPr lang="en-GB"/>
              <a:t>Run, Hide and Tell</a:t>
            </a:r>
          </a:p>
        </p:txBody>
      </p:sp>
      <p:pic>
        <p:nvPicPr>
          <p:cNvPr id="4" name="Online Media 3" title="Communities Defeat Terrorism">
            <a:hlinkClick r:id="" action="ppaction://media"/>
            <a:extLst>
              <a:ext uri="{FF2B5EF4-FFF2-40B4-BE49-F238E27FC236}">
                <a16:creationId xmlns:a16="http://schemas.microsoft.com/office/drawing/2014/main" id="{98B5AECD-DF2B-3EA9-A5C0-06B6E19C501E}"/>
              </a:ext>
            </a:extLst>
          </p:cNvPr>
          <p:cNvPicPr>
            <a:picLocks noGrp="1" noRot="1" noChangeAspect="1"/>
          </p:cNvPicPr>
          <p:nvPr>
            <p:ph idx="1"/>
            <a:videoFile r:link="rId1"/>
          </p:nvPr>
        </p:nvPicPr>
        <p:blipFill>
          <a:blip r:embed="rId4"/>
          <a:stretch>
            <a:fillRect/>
          </a:stretch>
        </p:blipFill>
        <p:spPr>
          <a:xfrm>
            <a:off x="2628901" y="1600201"/>
            <a:ext cx="6932613" cy="3916363"/>
          </a:xfrm>
          <a:prstGeom prst="rect">
            <a:avLst/>
          </a:prstGeom>
        </p:spPr>
      </p:pic>
    </p:spTree>
    <p:extLst>
      <p:ext uri="{BB962C8B-B14F-4D97-AF65-F5344CB8AC3E}">
        <p14:creationId xmlns:p14="http://schemas.microsoft.com/office/powerpoint/2010/main" val="170431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CF35-8710-D74A-98CD-CE6DBC941209}"/>
              </a:ext>
            </a:extLst>
          </p:cNvPr>
          <p:cNvSpPr>
            <a:spLocks noGrp="1"/>
          </p:cNvSpPr>
          <p:nvPr>
            <p:ph type="title"/>
          </p:nvPr>
        </p:nvSpPr>
        <p:spPr>
          <a:xfrm>
            <a:off x="1981200" y="274638"/>
            <a:ext cx="8229600" cy="1143000"/>
          </a:xfrm>
        </p:spPr>
        <p:txBody>
          <a:bodyPr anchor="ctr">
            <a:normAutofit/>
          </a:bodyPr>
          <a:lstStyle/>
          <a:p>
            <a:r>
              <a:rPr lang="en-GB"/>
              <a:t>PREVENT Referral Process</a:t>
            </a:r>
          </a:p>
        </p:txBody>
      </p:sp>
      <p:sp>
        <p:nvSpPr>
          <p:cNvPr id="10" name="Content Placeholder 3">
            <a:extLst>
              <a:ext uri="{FF2B5EF4-FFF2-40B4-BE49-F238E27FC236}">
                <a16:creationId xmlns:a16="http://schemas.microsoft.com/office/drawing/2014/main" id="{8F804E8F-42D4-C77B-49D7-2AEADFFCB2CE}"/>
              </a:ext>
            </a:extLst>
          </p:cNvPr>
          <p:cNvSpPr>
            <a:spLocks noGrp="1"/>
          </p:cNvSpPr>
          <p:nvPr>
            <p:ph sz="half" idx="2"/>
          </p:nvPr>
        </p:nvSpPr>
        <p:spPr>
          <a:xfrm>
            <a:off x="1981200" y="1455891"/>
            <a:ext cx="4040188" cy="2764934"/>
          </a:xfrm>
        </p:spPr>
        <p:txBody>
          <a:bodyPr vert="horz" lIns="91440" tIns="45720" rIns="91440" bIns="45720" rtlCol="0" anchor="t">
            <a:normAutofit fontScale="92500" lnSpcReduction="10000"/>
          </a:bodyPr>
          <a:lstStyle/>
          <a:p>
            <a:r>
              <a:rPr lang="en-US"/>
              <a:t>Schools</a:t>
            </a:r>
          </a:p>
          <a:p>
            <a:r>
              <a:rPr lang="en-US"/>
              <a:t>College</a:t>
            </a:r>
          </a:p>
          <a:p>
            <a:r>
              <a:rPr lang="en-US"/>
              <a:t>Universities</a:t>
            </a:r>
          </a:p>
          <a:p>
            <a:r>
              <a:rPr lang="en-US"/>
              <a:t>Doctors/Nurses</a:t>
            </a:r>
          </a:p>
          <a:p>
            <a:r>
              <a:rPr lang="en-US"/>
              <a:t>Health Visitors</a:t>
            </a:r>
          </a:p>
          <a:p>
            <a:r>
              <a:rPr lang="en-US"/>
              <a:t>Carers</a:t>
            </a:r>
          </a:p>
        </p:txBody>
      </p:sp>
      <p:sp>
        <p:nvSpPr>
          <p:cNvPr id="14" name="Content Placeholder 5">
            <a:extLst>
              <a:ext uri="{FF2B5EF4-FFF2-40B4-BE49-F238E27FC236}">
                <a16:creationId xmlns:a16="http://schemas.microsoft.com/office/drawing/2014/main" id="{58AB3DCC-A899-070B-4D0F-322A21973AFE}"/>
              </a:ext>
            </a:extLst>
          </p:cNvPr>
          <p:cNvSpPr>
            <a:spLocks noGrp="1"/>
          </p:cNvSpPr>
          <p:nvPr>
            <p:ph sz="quarter" idx="4"/>
          </p:nvPr>
        </p:nvSpPr>
        <p:spPr>
          <a:xfrm>
            <a:off x="6169026" y="1455891"/>
            <a:ext cx="4041775" cy="2764934"/>
          </a:xfrm>
        </p:spPr>
        <p:txBody>
          <a:bodyPr vert="horz" lIns="91440" tIns="45720" rIns="91440" bIns="45720" rtlCol="0" anchor="t">
            <a:normAutofit fontScale="92500" lnSpcReduction="10000"/>
          </a:bodyPr>
          <a:lstStyle/>
          <a:p>
            <a:r>
              <a:rPr lang="en-US"/>
              <a:t>Social Workers</a:t>
            </a:r>
          </a:p>
          <a:p>
            <a:r>
              <a:rPr lang="en-US"/>
              <a:t>Prison Officers</a:t>
            </a:r>
          </a:p>
          <a:p>
            <a:r>
              <a:rPr lang="en-US"/>
              <a:t>Probation Officers</a:t>
            </a:r>
          </a:p>
          <a:p>
            <a:r>
              <a:rPr lang="en-US"/>
              <a:t>Community Members</a:t>
            </a:r>
          </a:p>
          <a:p>
            <a:r>
              <a:rPr lang="en-US"/>
              <a:t>Family</a:t>
            </a:r>
          </a:p>
          <a:p>
            <a:r>
              <a:rPr lang="en-US"/>
              <a:t>Police</a:t>
            </a:r>
          </a:p>
        </p:txBody>
      </p:sp>
      <p:sp>
        <p:nvSpPr>
          <p:cNvPr id="4" name="TextBox 3">
            <a:extLst>
              <a:ext uri="{FF2B5EF4-FFF2-40B4-BE49-F238E27FC236}">
                <a16:creationId xmlns:a16="http://schemas.microsoft.com/office/drawing/2014/main" id="{0E4A1DAC-5799-CAD7-C290-001E0C29EF36}"/>
              </a:ext>
            </a:extLst>
          </p:cNvPr>
          <p:cNvSpPr txBox="1"/>
          <p:nvPr/>
        </p:nvSpPr>
        <p:spPr>
          <a:xfrm>
            <a:off x="3588217" y="4167382"/>
            <a:ext cx="445299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rgbClr val="FF0000"/>
                </a:solidFill>
              </a:rPr>
              <a:t>Anyone!</a:t>
            </a:r>
            <a:endParaRPr lang="en-US"/>
          </a:p>
        </p:txBody>
      </p:sp>
    </p:spTree>
    <p:extLst>
      <p:ext uri="{BB962C8B-B14F-4D97-AF65-F5344CB8AC3E}">
        <p14:creationId xmlns:p14="http://schemas.microsoft.com/office/powerpoint/2010/main" val="249968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458F-441B-16C5-05A7-01CB4253AE32}"/>
              </a:ext>
            </a:extLst>
          </p:cNvPr>
          <p:cNvSpPr>
            <a:spLocks noGrp="1"/>
          </p:cNvSpPr>
          <p:nvPr>
            <p:ph type="title"/>
          </p:nvPr>
        </p:nvSpPr>
        <p:spPr>
          <a:xfrm>
            <a:off x="1981200" y="274639"/>
            <a:ext cx="8229600" cy="425753"/>
          </a:xfrm>
        </p:spPr>
        <p:txBody>
          <a:bodyPr>
            <a:normAutofit fontScale="90000"/>
          </a:bodyPr>
          <a:lstStyle/>
          <a:p>
            <a:r>
              <a:rPr lang="en-GB"/>
              <a:t>PREVENT Results </a:t>
            </a:r>
            <a:endParaRPr lang="en-US"/>
          </a:p>
        </p:txBody>
      </p:sp>
      <p:sp>
        <p:nvSpPr>
          <p:cNvPr id="3" name="Content Placeholder 2">
            <a:extLst>
              <a:ext uri="{FF2B5EF4-FFF2-40B4-BE49-F238E27FC236}">
                <a16:creationId xmlns:a16="http://schemas.microsoft.com/office/drawing/2014/main" id="{8627434A-DA19-D8A2-C8F9-695D8766D426}"/>
              </a:ext>
            </a:extLst>
          </p:cNvPr>
          <p:cNvSpPr>
            <a:spLocks noGrp="1"/>
          </p:cNvSpPr>
          <p:nvPr>
            <p:ph idx="1"/>
          </p:nvPr>
        </p:nvSpPr>
        <p:spPr>
          <a:xfrm>
            <a:off x="1981200" y="1108953"/>
            <a:ext cx="8229600" cy="4408280"/>
          </a:xfrm>
        </p:spPr>
        <p:txBody>
          <a:bodyPr>
            <a:normAutofit/>
          </a:bodyPr>
          <a:lstStyle/>
          <a:p>
            <a:r>
              <a:rPr lang="en-GB"/>
              <a:t>Year ending March 2022 there were 6,406 referrals to prevent + of 30% compared to the year ending March 2021 where there were 4,915 </a:t>
            </a:r>
          </a:p>
          <a:p>
            <a:r>
              <a:rPr lang="en-GB"/>
              <a:t>Education sector made the highest number referrals 2,305</a:t>
            </a:r>
          </a:p>
          <a:p>
            <a:r>
              <a:rPr lang="en-GB"/>
              <a:t>Police 1,808</a:t>
            </a:r>
          </a:p>
          <a:p>
            <a:r>
              <a:rPr lang="en-GB"/>
              <a:t>Most referrals were of males</a:t>
            </a:r>
          </a:p>
          <a:p>
            <a:r>
              <a:rPr lang="en-GB"/>
              <a:t>15 to 20 Yrs 1,902</a:t>
            </a:r>
          </a:p>
          <a:p>
            <a:r>
              <a:rPr lang="en-GB"/>
              <a:t>Under 15 Yrs 1,829</a:t>
            </a:r>
          </a:p>
          <a:p>
            <a:endParaRPr lang="en-US"/>
          </a:p>
        </p:txBody>
      </p:sp>
    </p:spTree>
    <p:extLst>
      <p:ext uri="{BB962C8B-B14F-4D97-AF65-F5344CB8AC3E}">
        <p14:creationId xmlns:p14="http://schemas.microsoft.com/office/powerpoint/2010/main" val="3245259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4428" y="2362397"/>
            <a:ext cx="8229600" cy="1143000"/>
          </a:xfrm>
        </p:spPr>
        <p:txBody>
          <a:bodyPr/>
          <a:lstStyle/>
          <a:p>
            <a:r>
              <a:rPr lang="en-GB"/>
              <a:t>Threat Levels</a:t>
            </a:r>
          </a:p>
        </p:txBody>
      </p:sp>
      <p:pic>
        <p:nvPicPr>
          <p:cNvPr id="2" name="Picture 1">
            <a:extLst>
              <a:ext uri="{FF2B5EF4-FFF2-40B4-BE49-F238E27FC236}">
                <a16:creationId xmlns:a16="http://schemas.microsoft.com/office/drawing/2014/main" id="{D33FE28F-AD39-30A3-92C6-E6158822D78E}"/>
              </a:ext>
            </a:extLst>
          </p:cNvPr>
          <p:cNvPicPr>
            <a:picLocks noChangeAspect="1"/>
          </p:cNvPicPr>
          <p:nvPr/>
        </p:nvPicPr>
        <p:blipFill>
          <a:blip r:embed="rId3"/>
          <a:stretch>
            <a:fillRect/>
          </a:stretch>
        </p:blipFill>
        <p:spPr>
          <a:xfrm>
            <a:off x="6389716" y="110096"/>
            <a:ext cx="3330072" cy="5423759"/>
          </a:xfrm>
          <a:prstGeom prst="rect">
            <a:avLst/>
          </a:prstGeom>
        </p:spPr>
      </p:pic>
    </p:spTree>
    <p:extLst>
      <p:ext uri="{BB962C8B-B14F-4D97-AF65-F5344CB8AC3E}">
        <p14:creationId xmlns:p14="http://schemas.microsoft.com/office/powerpoint/2010/main" val="1430630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8DEF-7325-1143-48FD-E45447D9C23D}"/>
              </a:ext>
            </a:extLst>
          </p:cNvPr>
          <p:cNvSpPr>
            <a:spLocks noGrp="1"/>
          </p:cNvSpPr>
          <p:nvPr>
            <p:ph type="title"/>
          </p:nvPr>
        </p:nvSpPr>
        <p:spPr/>
        <p:txBody>
          <a:bodyPr/>
          <a:lstStyle/>
          <a:p>
            <a:r>
              <a:rPr lang="en-GB"/>
              <a:t>Thursday 02/10/25 </a:t>
            </a:r>
            <a:endParaRPr lang="en-US"/>
          </a:p>
        </p:txBody>
      </p:sp>
      <p:sp>
        <p:nvSpPr>
          <p:cNvPr id="3" name="Content Placeholder 2">
            <a:extLst>
              <a:ext uri="{FF2B5EF4-FFF2-40B4-BE49-F238E27FC236}">
                <a16:creationId xmlns:a16="http://schemas.microsoft.com/office/drawing/2014/main" id="{182DA7B6-4997-F99A-2DBF-1B39310A4C01}"/>
              </a:ext>
            </a:extLst>
          </p:cNvPr>
          <p:cNvSpPr>
            <a:spLocks noGrp="1"/>
          </p:cNvSpPr>
          <p:nvPr>
            <p:ph idx="1"/>
          </p:nvPr>
        </p:nvSpPr>
        <p:spPr/>
        <p:txBody>
          <a:bodyPr>
            <a:normAutofit/>
          </a:bodyPr>
          <a:lstStyle/>
          <a:p>
            <a:r>
              <a:rPr lang="en-US">
                <a:latin typeface="Calibri" panose="020F0502020204030204" pitchFamily="34" charset="0"/>
                <a:cs typeface="Calibri" panose="020F0502020204030204" pitchFamily="34" charset="0"/>
              </a:rPr>
              <a:t>MI5 and counter-terrorism police will operate at a heightened state of alert in the coming weeks, reflecting concern that Manchester Synagogue attack may be followed by others during the period around the second anniversary of the 7 October attack by Hamas on Israel</a:t>
            </a:r>
            <a:r>
              <a:rPr lang="en-US"/>
              <a:t>.</a:t>
            </a:r>
          </a:p>
        </p:txBody>
      </p:sp>
      <p:pic>
        <p:nvPicPr>
          <p:cNvPr id="5" name="Picture 4">
            <a:extLst>
              <a:ext uri="{FF2B5EF4-FFF2-40B4-BE49-F238E27FC236}">
                <a16:creationId xmlns:a16="http://schemas.microsoft.com/office/drawing/2014/main" id="{F01FB05E-0A9F-BF4F-BADD-DDFD15AEF66F}"/>
              </a:ext>
            </a:extLst>
          </p:cNvPr>
          <p:cNvPicPr>
            <a:picLocks noChangeAspect="1"/>
          </p:cNvPicPr>
          <p:nvPr/>
        </p:nvPicPr>
        <p:blipFill>
          <a:blip r:embed="rId3"/>
          <a:stretch>
            <a:fillRect/>
          </a:stretch>
        </p:blipFill>
        <p:spPr>
          <a:xfrm>
            <a:off x="4024718" y="4885949"/>
            <a:ext cx="6010275" cy="733425"/>
          </a:xfrm>
          <a:prstGeom prst="rect">
            <a:avLst/>
          </a:prstGeom>
        </p:spPr>
      </p:pic>
    </p:spTree>
    <p:extLst>
      <p:ext uri="{BB962C8B-B14F-4D97-AF65-F5344CB8AC3E}">
        <p14:creationId xmlns:p14="http://schemas.microsoft.com/office/powerpoint/2010/main" val="1155186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3EA09-93D5-40A1-3E56-2642E57BA3D3}"/>
              </a:ext>
            </a:extLst>
          </p:cNvPr>
          <p:cNvSpPr>
            <a:spLocks noGrp="1"/>
          </p:cNvSpPr>
          <p:nvPr>
            <p:ph type="title"/>
          </p:nvPr>
        </p:nvSpPr>
        <p:spPr/>
        <p:txBody>
          <a:bodyPr/>
          <a:lstStyle/>
          <a:p>
            <a:r>
              <a:rPr lang="en-GB"/>
              <a:t>Manchester 02/10/25</a:t>
            </a:r>
            <a:r>
              <a:rPr lang="en-GB">
                <a:ea typeface="+mj-lt"/>
                <a:cs typeface="+mj-lt"/>
              </a:rPr>
              <a:t> </a:t>
            </a:r>
            <a:endParaRPr lang="en-GB"/>
          </a:p>
        </p:txBody>
      </p:sp>
      <p:sp>
        <p:nvSpPr>
          <p:cNvPr id="3" name="Content Placeholder 2">
            <a:extLst>
              <a:ext uri="{FF2B5EF4-FFF2-40B4-BE49-F238E27FC236}">
                <a16:creationId xmlns:a16="http://schemas.microsoft.com/office/drawing/2014/main" id="{A9FA4BEF-87A5-DC3C-6147-9DA3AEDA533F}"/>
              </a:ext>
            </a:extLst>
          </p:cNvPr>
          <p:cNvSpPr>
            <a:spLocks noGrp="1"/>
          </p:cNvSpPr>
          <p:nvPr>
            <p:ph idx="1"/>
          </p:nvPr>
        </p:nvSpPr>
        <p:spPr/>
        <p:txBody>
          <a:bodyPr vert="horz" lIns="91440" tIns="45720" rIns="91440" bIns="45720" rtlCol="0" anchor="t">
            <a:normAutofit/>
          </a:bodyPr>
          <a:lstStyle/>
          <a:p>
            <a:r>
              <a:rPr lang="en-GB" sz="2400">
                <a:solidFill>
                  <a:srgbClr val="141414"/>
                </a:solidFill>
                <a:latin typeface="Calibri"/>
                <a:ea typeface="+mn-lt"/>
                <a:cs typeface="+mn-lt"/>
              </a:rPr>
              <a:t>Greater Manchester Police:</a:t>
            </a:r>
            <a:endParaRPr lang="en-GB" sz="2400">
              <a:latin typeface="Calibri"/>
              <a:ea typeface="+mn-lt"/>
              <a:cs typeface="+mn-lt"/>
            </a:endParaRPr>
          </a:p>
          <a:p>
            <a:r>
              <a:rPr lang="en-GB" sz="2400">
                <a:solidFill>
                  <a:srgbClr val="141414"/>
                </a:solidFill>
                <a:latin typeface="Calibri"/>
                <a:ea typeface="+mn-lt"/>
                <a:cs typeface="+mn-lt"/>
              </a:rPr>
              <a:t>The head of Counter Terrorism Policing says they believe the attacker, Jihad Al-Shamie may have been "influenced by extreme Islamist ideology".</a:t>
            </a:r>
            <a:endParaRPr lang="en-GB" sz="2400">
              <a:latin typeface="Calibri"/>
              <a:ea typeface="+mn-lt"/>
              <a:cs typeface="+mn-lt"/>
            </a:endParaRPr>
          </a:p>
          <a:p>
            <a:r>
              <a:rPr lang="en-GB" sz="2400">
                <a:solidFill>
                  <a:srgbClr val="141414"/>
                </a:solidFill>
                <a:latin typeface="Calibri"/>
                <a:ea typeface="+mn-lt"/>
                <a:cs typeface="+mn-lt"/>
              </a:rPr>
              <a:t> arrested three more people, bringing the total number of people in custody to six. </a:t>
            </a:r>
            <a:r>
              <a:rPr lang="en-GB" sz="2400" b="1">
                <a:solidFill>
                  <a:srgbClr val="141414"/>
                </a:solidFill>
                <a:latin typeface="Calibri"/>
                <a:ea typeface="+mn-lt"/>
                <a:cs typeface="+mn-lt"/>
              </a:rPr>
              <a:t>Arrested on suspicion of commission, preparation and instigation of acts of terrorism</a:t>
            </a:r>
          </a:p>
          <a:p>
            <a:r>
              <a:rPr lang="en-GB" sz="2400">
                <a:solidFill>
                  <a:srgbClr val="141414"/>
                </a:solidFill>
                <a:latin typeface="Calibri"/>
                <a:ea typeface="+mn-lt"/>
                <a:cs typeface="+mn-lt"/>
              </a:rPr>
              <a:t>was on bail after being arrested on suspicion of rape</a:t>
            </a:r>
            <a:endParaRPr lang="en-GB" sz="2400">
              <a:solidFill>
                <a:srgbClr val="141414"/>
              </a:solidFill>
              <a:latin typeface="Calibri"/>
              <a:ea typeface="Calibri"/>
              <a:cs typeface="Calibri"/>
            </a:endParaRPr>
          </a:p>
          <a:p>
            <a:r>
              <a:rPr lang="en-GB" sz="2400">
                <a:solidFill>
                  <a:srgbClr val="141414"/>
                </a:solidFill>
                <a:latin typeface="Calibri"/>
                <a:ea typeface="Calibri"/>
                <a:cs typeface="Calibri"/>
              </a:rPr>
              <a:t>Not know to CT police</a:t>
            </a:r>
          </a:p>
          <a:p>
            <a:r>
              <a:rPr lang="en-GB" sz="2400">
                <a:solidFill>
                  <a:srgbClr val="141414"/>
                </a:solidFill>
                <a:latin typeface="Calibri"/>
                <a:ea typeface="Calibri"/>
                <a:cs typeface="Calibri"/>
              </a:rPr>
              <a:t>Entered UK 2006 </a:t>
            </a:r>
          </a:p>
        </p:txBody>
      </p:sp>
    </p:spTree>
    <p:extLst>
      <p:ext uri="{BB962C8B-B14F-4D97-AF65-F5344CB8AC3E}">
        <p14:creationId xmlns:p14="http://schemas.microsoft.com/office/powerpoint/2010/main" val="2857840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9573-CE2A-791F-80E3-12791687C518}"/>
              </a:ext>
            </a:extLst>
          </p:cNvPr>
          <p:cNvSpPr>
            <a:spLocks noGrp="1"/>
          </p:cNvSpPr>
          <p:nvPr>
            <p:ph type="title"/>
          </p:nvPr>
        </p:nvSpPr>
        <p:spPr/>
        <p:txBody>
          <a:bodyPr/>
          <a:lstStyle/>
          <a:p>
            <a:r>
              <a:rPr lang="en-GB" dirty="0"/>
              <a:t>PREVENT examples</a:t>
            </a:r>
          </a:p>
        </p:txBody>
      </p:sp>
      <p:sp>
        <p:nvSpPr>
          <p:cNvPr id="3" name="Content Placeholder 2">
            <a:extLst>
              <a:ext uri="{FF2B5EF4-FFF2-40B4-BE49-F238E27FC236}">
                <a16:creationId xmlns:a16="http://schemas.microsoft.com/office/drawing/2014/main" id="{5BA66BC9-1042-17F4-2B52-FE036DB4CFC3}"/>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Talking and walking – UK mentors steer young people away from radicalisation | UK security and counter-terrorism | The Guardian</a:t>
            </a:r>
          </a:p>
          <a:p>
            <a:r>
              <a:rPr lang="en-GB">
                <a:ea typeface="+mn-lt"/>
                <a:cs typeface="+mn-lt"/>
                <a:hlinkClick r:id="rId3"/>
              </a:rPr>
              <a:t>Building barriers - a new normal for London? - BBC News</a:t>
            </a:r>
            <a:endParaRPr lang="en-GB"/>
          </a:p>
        </p:txBody>
      </p:sp>
    </p:spTree>
    <p:extLst>
      <p:ext uri="{BB962C8B-B14F-4D97-AF65-F5344CB8AC3E}">
        <p14:creationId xmlns:p14="http://schemas.microsoft.com/office/powerpoint/2010/main" val="23498981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nal with boats in the water&#10;&#10;Description automatically generated with medium confidence">
            <a:extLst>
              <a:ext uri="{FF2B5EF4-FFF2-40B4-BE49-F238E27FC236}">
                <a16:creationId xmlns:a16="http://schemas.microsoft.com/office/drawing/2014/main" id="{5E1154A5-DFC5-9670-413E-F7B581CFEA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660" r="8368" b="-2"/>
          <a:stretch/>
        </p:blipFill>
        <p:spPr>
          <a:xfrm>
            <a:off x="6134220" y="273051"/>
            <a:ext cx="4076581" cy="5172173"/>
          </a:xfrm>
          <a:prstGeom prst="rect">
            <a:avLst/>
          </a:prstGeom>
          <a:noFill/>
        </p:spPr>
      </p:pic>
      <p:sp>
        <p:nvSpPr>
          <p:cNvPr id="3" name="TextBox 2">
            <a:extLst>
              <a:ext uri="{FF2B5EF4-FFF2-40B4-BE49-F238E27FC236}">
                <a16:creationId xmlns:a16="http://schemas.microsoft.com/office/drawing/2014/main" id="{931B703A-C2F3-9AFE-E664-1BB4622FCEA0}"/>
              </a:ext>
            </a:extLst>
          </p:cNvPr>
          <p:cNvSpPr txBox="1"/>
          <p:nvPr/>
        </p:nvSpPr>
        <p:spPr>
          <a:xfrm>
            <a:off x="1697737" y="273051"/>
            <a:ext cx="4350531" cy="5172173"/>
          </a:xfrm>
          <a:prstGeom prst="rect">
            <a:avLst/>
          </a:prstGeom>
        </p:spPr>
        <p:txBody>
          <a:bodyPr vert="horz" lIns="91440" tIns="45720" rIns="91440" bIns="45720" rtlCol="0" anchor="t">
            <a:normAutofit/>
          </a:bodyPr>
          <a:lstStyle/>
          <a:p>
            <a:pPr>
              <a:lnSpc>
                <a:spcPct val="90000"/>
              </a:lnSpc>
              <a:spcBef>
                <a:spcPct val="20000"/>
              </a:spcBef>
            </a:pPr>
            <a:r>
              <a:rPr lang="en-US" sz="1600">
                <a:latin typeface="Calibri"/>
                <a:ea typeface="Calibri"/>
                <a:cs typeface="Calibri"/>
              </a:rPr>
              <a:t>Prevent led to increased surveillance – where 100 of surveillance cameras were put up in high Muslim areas of Birmingham tracking movements of people leaving and entering. Therefore, targeting Muslims unfairly and </a:t>
            </a:r>
            <a:r>
              <a:rPr lang="en-GB" sz="1600">
                <a:latin typeface="Calibri"/>
                <a:ea typeface="Calibri"/>
                <a:cs typeface="Calibri"/>
              </a:rPr>
              <a:t>criminalising</a:t>
            </a:r>
            <a:r>
              <a:rPr lang="en-US" sz="1600">
                <a:latin typeface="Calibri"/>
                <a:ea typeface="Calibri"/>
                <a:cs typeface="Calibri"/>
              </a:rPr>
              <a:t> them in a way.</a:t>
            </a:r>
          </a:p>
          <a:p>
            <a:pPr>
              <a:lnSpc>
                <a:spcPct val="90000"/>
              </a:lnSpc>
              <a:spcBef>
                <a:spcPct val="20000"/>
              </a:spcBef>
            </a:pPr>
            <a:endParaRPr lang="en-US" sz="1600">
              <a:latin typeface="Calibri"/>
              <a:ea typeface="Calibri"/>
              <a:cs typeface="Calibri"/>
            </a:endParaRPr>
          </a:p>
          <a:p>
            <a:pPr>
              <a:lnSpc>
                <a:spcPct val="90000"/>
              </a:lnSpc>
              <a:spcBef>
                <a:spcPct val="20000"/>
              </a:spcBef>
            </a:pPr>
            <a:r>
              <a:rPr lang="en-US" sz="1600">
                <a:latin typeface="Calibri"/>
                <a:ea typeface="Calibri"/>
                <a:cs typeface="Calibri"/>
              </a:rPr>
              <a:t>Channel referrals are predominately Muslim – between 2015/16 68% of referrals comprised of Muslims.</a:t>
            </a:r>
          </a:p>
          <a:p>
            <a:pPr>
              <a:lnSpc>
                <a:spcPct val="90000"/>
              </a:lnSpc>
              <a:spcBef>
                <a:spcPct val="20000"/>
              </a:spcBef>
            </a:pPr>
            <a:endParaRPr lang="en-US" sz="1600">
              <a:latin typeface="Calibri"/>
              <a:ea typeface="Calibri"/>
              <a:cs typeface="Calibri"/>
            </a:endParaRPr>
          </a:p>
          <a:p>
            <a:pPr>
              <a:lnSpc>
                <a:spcPct val="90000"/>
              </a:lnSpc>
              <a:spcBef>
                <a:spcPct val="20000"/>
              </a:spcBef>
            </a:pPr>
            <a:r>
              <a:rPr lang="en-US" sz="1600">
                <a:latin typeface="Calibri"/>
                <a:ea typeface="Calibri"/>
                <a:cs typeface="Calibri"/>
              </a:rPr>
              <a:t>The lack of differentiation between good and bad Muslims/Islamic followers creates a toxic narrative and makes Muslims a suspect community.</a:t>
            </a:r>
          </a:p>
          <a:p>
            <a:pPr>
              <a:lnSpc>
                <a:spcPct val="90000"/>
              </a:lnSpc>
              <a:spcBef>
                <a:spcPct val="20000"/>
              </a:spcBef>
            </a:pPr>
            <a:r>
              <a:rPr lang="en-US" sz="1600">
                <a:latin typeface="Calibri"/>
                <a:ea typeface="Calibri"/>
                <a:cs typeface="Calibri"/>
              </a:rPr>
              <a:t>Has caused a retaliation - ’’significant increase in far-right terrorism...’’  (Institute for Peace &amp; Economics, 2019, p. 46).</a:t>
            </a:r>
          </a:p>
          <a:p>
            <a:pPr>
              <a:lnSpc>
                <a:spcPct val="90000"/>
              </a:lnSpc>
              <a:spcBef>
                <a:spcPct val="20000"/>
              </a:spcBef>
            </a:pPr>
            <a:endParaRPr lang="en-US" sz="1600">
              <a:latin typeface="Calibri"/>
              <a:ea typeface="Calibri"/>
              <a:cs typeface="Calibri"/>
            </a:endParaRPr>
          </a:p>
          <a:p>
            <a:pPr>
              <a:lnSpc>
                <a:spcPct val="90000"/>
              </a:lnSpc>
              <a:spcBef>
                <a:spcPct val="20000"/>
              </a:spcBef>
            </a:pPr>
            <a:r>
              <a:rPr lang="en-US" sz="1600">
                <a:latin typeface="Calibri"/>
                <a:ea typeface="Calibri"/>
                <a:cs typeface="Calibri"/>
              </a:rPr>
              <a:t>Burke 2018 highlights how far right parties focus on Muslims as a problem.</a:t>
            </a:r>
          </a:p>
        </p:txBody>
      </p:sp>
    </p:spTree>
    <p:extLst>
      <p:ext uri="{BB962C8B-B14F-4D97-AF65-F5344CB8AC3E}">
        <p14:creationId xmlns:p14="http://schemas.microsoft.com/office/powerpoint/2010/main" val="192411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CCF6-A374-C49D-1231-C31946B3A4D7}"/>
              </a:ext>
            </a:extLst>
          </p:cNvPr>
          <p:cNvSpPr>
            <a:spLocks noGrp="1"/>
          </p:cNvSpPr>
          <p:nvPr>
            <p:ph type="title"/>
          </p:nvPr>
        </p:nvSpPr>
        <p:spPr>
          <a:xfrm>
            <a:off x="586478" y="1683756"/>
            <a:ext cx="3115265" cy="2396359"/>
          </a:xfrm>
        </p:spPr>
        <p:txBody>
          <a:bodyPr anchor="b">
            <a:normAutofit/>
          </a:bodyPr>
          <a:lstStyle/>
          <a:p>
            <a:pPr algn="r"/>
            <a:r>
              <a:rPr lang="en-GB" sz="4000" dirty="0"/>
              <a:t>Legislation</a:t>
            </a:r>
            <a:r>
              <a:rPr lang="en-GB" sz="4000" dirty="0">
                <a:solidFill>
                  <a:srgbClr val="FFFFFF"/>
                </a:solidFill>
              </a:rPr>
              <a:t> </a:t>
            </a:r>
          </a:p>
        </p:txBody>
      </p:sp>
      <p:graphicFrame>
        <p:nvGraphicFramePr>
          <p:cNvPr id="5" name="Content Placeholder 2">
            <a:extLst>
              <a:ext uri="{FF2B5EF4-FFF2-40B4-BE49-F238E27FC236}">
                <a16:creationId xmlns:a16="http://schemas.microsoft.com/office/drawing/2014/main" id="{8E25BC07-77CE-EB3A-7EC3-60BE5D291A2E}"/>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7609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BD99F-9E24-A49B-750E-40B4E0FFF116}"/>
              </a:ext>
            </a:extLst>
          </p:cNvPr>
          <p:cNvSpPr>
            <a:spLocks noGrp="1"/>
          </p:cNvSpPr>
          <p:nvPr>
            <p:ph type="title"/>
          </p:nvPr>
        </p:nvSpPr>
        <p:spPr>
          <a:xfrm>
            <a:off x="838200" y="365126"/>
            <a:ext cx="10515600" cy="990146"/>
          </a:xfrm>
        </p:spPr>
        <p:txBody>
          <a:bodyPr/>
          <a:lstStyle/>
          <a:p>
            <a:r>
              <a:rPr lang="en-GB" dirty="0"/>
              <a:t>UK CT Legislation </a:t>
            </a:r>
            <a:endParaRPr lang="en-US" dirty="0"/>
          </a:p>
        </p:txBody>
      </p:sp>
      <p:sp>
        <p:nvSpPr>
          <p:cNvPr id="3" name="Content Placeholder 2">
            <a:extLst>
              <a:ext uri="{FF2B5EF4-FFF2-40B4-BE49-F238E27FC236}">
                <a16:creationId xmlns:a16="http://schemas.microsoft.com/office/drawing/2014/main" id="{7F92125C-1389-3B60-2206-E03615AB54F2}"/>
              </a:ext>
            </a:extLst>
          </p:cNvPr>
          <p:cNvSpPr>
            <a:spLocks noGrp="1"/>
          </p:cNvSpPr>
          <p:nvPr>
            <p:ph idx="1"/>
          </p:nvPr>
        </p:nvSpPr>
        <p:spPr>
          <a:xfrm>
            <a:off x="838200" y="1355272"/>
            <a:ext cx="10515600" cy="4821691"/>
          </a:xfrm>
        </p:spPr>
        <p:txBody>
          <a:bodyPr>
            <a:normAutofit lnSpcReduction="10000"/>
          </a:bodyPr>
          <a:lstStyle/>
          <a:p>
            <a:r>
              <a:rPr lang="en-GB" dirty="0"/>
              <a:t>Terrorism Act 2000 </a:t>
            </a:r>
          </a:p>
          <a:p>
            <a:r>
              <a:rPr lang="en-GB" dirty="0"/>
              <a:t>The Anti Terrorism Crime and Security Act 2001</a:t>
            </a:r>
          </a:p>
          <a:p>
            <a:r>
              <a:rPr lang="en-GB" dirty="0"/>
              <a:t>Prevention of Terrorism Act 2005 </a:t>
            </a:r>
          </a:p>
          <a:p>
            <a:r>
              <a:rPr lang="en-GB" dirty="0"/>
              <a:t>Terrorism Act 2006 </a:t>
            </a:r>
          </a:p>
          <a:p>
            <a:r>
              <a:rPr lang="en-GB" dirty="0"/>
              <a:t>Terrorist Anti Freezing Act 2010 </a:t>
            </a:r>
          </a:p>
          <a:p>
            <a:r>
              <a:rPr lang="en-GB" dirty="0"/>
              <a:t>Terrorism Prevention and Investigation Measures Act 2011 </a:t>
            </a:r>
          </a:p>
          <a:p>
            <a:r>
              <a:rPr lang="en-GB" dirty="0"/>
              <a:t>Counter Terrorism and Security Act 2015 </a:t>
            </a:r>
          </a:p>
          <a:p>
            <a:r>
              <a:rPr lang="en-GB" dirty="0"/>
              <a:t>Counterterrorism and Border Security Act 2019 </a:t>
            </a:r>
          </a:p>
          <a:p>
            <a:r>
              <a:rPr lang="en-GB" dirty="0"/>
              <a:t>The Counter Terrorism and Sentencing Act 2021 </a:t>
            </a:r>
          </a:p>
          <a:p>
            <a:r>
              <a:rPr lang="en-GB" dirty="0"/>
              <a:t>Police Crime Sentencing and Court Act 2022</a:t>
            </a:r>
          </a:p>
          <a:p>
            <a:endParaRPr lang="en-US" dirty="0"/>
          </a:p>
        </p:txBody>
      </p:sp>
    </p:spTree>
    <p:extLst>
      <p:ext uri="{BB962C8B-B14F-4D97-AF65-F5344CB8AC3E}">
        <p14:creationId xmlns:p14="http://schemas.microsoft.com/office/powerpoint/2010/main" val="21859743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A54F-7D22-3133-F750-9DCC5145710F}"/>
              </a:ext>
            </a:extLst>
          </p:cNvPr>
          <p:cNvSpPr>
            <a:spLocks noGrp="1"/>
          </p:cNvSpPr>
          <p:nvPr>
            <p:ph type="title"/>
          </p:nvPr>
        </p:nvSpPr>
        <p:spPr>
          <a:xfrm>
            <a:off x="838200" y="365125"/>
            <a:ext cx="10515600" cy="777875"/>
          </a:xfrm>
        </p:spPr>
        <p:txBody>
          <a:bodyPr>
            <a:normAutofit fontScale="90000"/>
          </a:bodyPr>
          <a:lstStyle/>
          <a:p>
            <a:br>
              <a:rPr lang="en-GB" dirty="0"/>
            </a:br>
            <a:r>
              <a:rPr lang="en-GB" dirty="0"/>
              <a:t>Terrorism Act 2000 TACT</a:t>
            </a:r>
            <a:br>
              <a:rPr lang="en-GB" dirty="0"/>
            </a:br>
            <a:endParaRPr lang="en-US" dirty="0"/>
          </a:p>
        </p:txBody>
      </p:sp>
      <p:sp>
        <p:nvSpPr>
          <p:cNvPr id="3" name="Content Placeholder 2">
            <a:extLst>
              <a:ext uri="{FF2B5EF4-FFF2-40B4-BE49-F238E27FC236}">
                <a16:creationId xmlns:a16="http://schemas.microsoft.com/office/drawing/2014/main" id="{3CD902CD-3F63-866A-3AFF-B5B73F04036A}"/>
              </a:ext>
            </a:extLst>
          </p:cNvPr>
          <p:cNvSpPr>
            <a:spLocks noGrp="1"/>
          </p:cNvSpPr>
          <p:nvPr>
            <p:ph idx="1"/>
          </p:nvPr>
        </p:nvSpPr>
        <p:spPr>
          <a:xfrm>
            <a:off x="838200" y="1295400"/>
            <a:ext cx="10515600" cy="4881563"/>
          </a:xfrm>
        </p:spPr>
        <p:txBody>
          <a:bodyPr>
            <a:normAutofit fontScale="92500"/>
          </a:bodyPr>
          <a:lstStyle/>
          <a:p>
            <a:r>
              <a:rPr lang="en-GB" dirty="0"/>
              <a:t>Created to the response to the changing nature of the Terrorist threat to the UK</a:t>
            </a:r>
          </a:p>
          <a:p>
            <a:r>
              <a:rPr lang="en-GB" dirty="0"/>
              <a:t>1990’s global activities of Al Qaeda – Government approved the law</a:t>
            </a:r>
          </a:p>
          <a:p>
            <a:r>
              <a:rPr lang="en-GB" dirty="0"/>
              <a:t>Provides the definition of terrorism </a:t>
            </a:r>
          </a:p>
          <a:p>
            <a:r>
              <a:rPr lang="en-GB" dirty="0"/>
              <a:t>Including ‘making it an offence to collect or make a record of information of a kind likely to be u</a:t>
            </a:r>
            <a:r>
              <a:rPr lang="en-IN" dirty="0" err="1"/>
              <a:t>seful</a:t>
            </a:r>
            <a:r>
              <a:rPr lang="en-IN" dirty="0"/>
              <a:t> to a person committing of a preparing an act of terrorism or to process document or record containing information of that kind.</a:t>
            </a:r>
          </a:p>
          <a:p>
            <a:r>
              <a:rPr lang="en-IN" dirty="0"/>
              <a:t>And possession of an article in circumstances which give rise to reasonable suspicion that that possession is from the purpose connected with Commission preparing instigation of an act of terrorism </a:t>
            </a:r>
            <a:endParaRPr lang="en-US" dirty="0"/>
          </a:p>
        </p:txBody>
      </p:sp>
    </p:spTree>
    <p:extLst>
      <p:ext uri="{BB962C8B-B14F-4D97-AF65-F5344CB8AC3E}">
        <p14:creationId xmlns:p14="http://schemas.microsoft.com/office/powerpoint/2010/main" val="6153552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539FA-493D-B720-714F-7953FF76CC52}"/>
              </a:ext>
            </a:extLst>
          </p:cNvPr>
          <p:cNvSpPr>
            <a:spLocks noGrp="1"/>
          </p:cNvSpPr>
          <p:nvPr>
            <p:ph type="title"/>
          </p:nvPr>
        </p:nvSpPr>
        <p:spPr/>
        <p:txBody>
          <a:bodyPr/>
          <a:lstStyle/>
          <a:p>
            <a:r>
              <a:rPr lang="en-IN" dirty="0"/>
              <a:t>The </a:t>
            </a:r>
            <a:r>
              <a:rPr lang="en-GB" dirty="0"/>
              <a:t>Anti-T</a:t>
            </a:r>
            <a:r>
              <a:rPr lang="en-IN" dirty="0"/>
              <a:t>terrorism </a:t>
            </a:r>
            <a:r>
              <a:rPr lang="en-GB" dirty="0"/>
              <a:t>C</a:t>
            </a:r>
            <a:r>
              <a:rPr lang="en-IN" dirty="0"/>
              <a:t>rime and Security Act 2021 </a:t>
            </a:r>
            <a:endParaRPr lang="en-US" dirty="0"/>
          </a:p>
        </p:txBody>
      </p:sp>
      <p:sp>
        <p:nvSpPr>
          <p:cNvPr id="3" name="Content Placeholder 2">
            <a:extLst>
              <a:ext uri="{FF2B5EF4-FFF2-40B4-BE49-F238E27FC236}">
                <a16:creationId xmlns:a16="http://schemas.microsoft.com/office/drawing/2014/main" id="{63B3AE11-E868-4798-2247-08CE934DE0FE}"/>
              </a:ext>
            </a:extLst>
          </p:cNvPr>
          <p:cNvSpPr>
            <a:spLocks noGrp="1"/>
          </p:cNvSpPr>
          <p:nvPr>
            <p:ph idx="1"/>
          </p:nvPr>
        </p:nvSpPr>
        <p:spPr/>
        <p:txBody>
          <a:bodyPr>
            <a:normAutofit fontScale="92500"/>
          </a:bodyPr>
          <a:lstStyle/>
          <a:p>
            <a:r>
              <a:rPr lang="en-IN" dirty="0"/>
              <a:t>Due to this t</a:t>
            </a:r>
            <a:r>
              <a:rPr lang="en-GB" dirty="0"/>
              <a:t>threat within UK and</a:t>
            </a:r>
            <a:r>
              <a:rPr lang="en-IN" dirty="0"/>
              <a:t> Europe The UN wanted to ensure that legislation was in place</a:t>
            </a:r>
          </a:p>
          <a:p>
            <a:r>
              <a:rPr lang="en-IN" dirty="0"/>
              <a:t>Uk response was this act it brought UK terrorism legislation in line with what was perceived as urgent development to tackle terrorism, including freezing of financial sources believed to be supported support in terrorist groups extension of disclose powers.</a:t>
            </a:r>
          </a:p>
          <a:p>
            <a:r>
              <a:rPr lang="en-IN" dirty="0"/>
              <a:t>Many believe that this act was not in line with you EU Convention of Human Rights as one part of the legislation is that the a person can be held without trial which was applied to 8 foreign individuals which was found to be unlawful it remained in place until the prevention of Terrorism Act 2005 </a:t>
            </a:r>
            <a:endParaRPr lang="en-US" dirty="0"/>
          </a:p>
        </p:txBody>
      </p:sp>
    </p:spTree>
    <p:extLst>
      <p:ext uri="{BB962C8B-B14F-4D97-AF65-F5344CB8AC3E}">
        <p14:creationId xmlns:p14="http://schemas.microsoft.com/office/powerpoint/2010/main" val="37873093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63A61-BAB6-D5B2-6EE8-B268AA6552B4}"/>
              </a:ext>
            </a:extLst>
          </p:cNvPr>
          <p:cNvSpPr>
            <a:spLocks noGrp="1"/>
          </p:cNvSpPr>
          <p:nvPr>
            <p:ph type="title"/>
          </p:nvPr>
        </p:nvSpPr>
        <p:spPr/>
        <p:txBody>
          <a:bodyPr/>
          <a:lstStyle/>
          <a:p>
            <a:r>
              <a:rPr lang="en-IN" dirty="0"/>
              <a:t>Prevention of Terrorism Act 2005 </a:t>
            </a:r>
            <a:endParaRPr lang="en-US" dirty="0"/>
          </a:p>
        </p:txBody>
      </p:sp>
      <p:sp>
        <p:nvSpPr>
          <p:cNvPr id="3" name="Content Placeholder 2">
            <a:extLst>
              <a:ext uri="{FF2B5EF4-FFF2-40B4-BE49-F238E27FC236}">
                <a16:creationId xmlns:a16="http://schemas.microsoft.com/office/drawing/2014/main" id="{F2741315-930E-ED2A-FEAA-801BE6E547D8}"/>
              </a:ext>
            </a:extLst>
          </p:cNvPr>
          <p:cNvSpPr>
            <a:spLocks noGrp="1"/>
          </p:cNvSpPr>
          <p:nvPr>
            <p:ph idx="1"/>
          </p:nvPr>
        </p:nvSpPr>
        <p:spPr/>
        <p:txBody>
          <a:bodyPr>
            <a:normAutofit/>
          </a:bodyPr>
          <a:lstStyle/>
          <a:p>
            <a:r>
              <a:rPr lang="en-GB" dirty="0"/>
              <a:t>T</a:t>
            </a:r>
            <a:r>
              <a:rPr lang="en-IN" dirty="0"/>
              <a:t>his address the</a:t>
            </a:r>
            <a:r>
              <a:rPr lang="en-GB" dirty="0"/>
              <a:t> Prevention of those potential involved in </a:t>
            </a:r>
            <a:r>
              <a:rPr lang="en-IN" dirty="0"/>
              <a:t>terrorism </a:t>
            </a:r>
            <a:endParaRPr lang="en-GB" dirty="0"/>
          </a:p>
          <a:p>
            <a:r>
              <a:rPr lang="en-IN" dirty="0"/>
              <a:t>The legislation controls and gives </a:t>
            </a:r>
            <a:r>
              <a:rPr lang="en-IN" dirty="0" err="1"/>
              <a:t>ignificant</a:t>
            </a:r>
            <a:r>
              <a:rPr lang="en-IN" dirty="0"/>
              <a:t> restriction of freedom of those who suspected to be involved in terrorist attacks</a:t>
            </a:r>
          </a:p>
          <a:p>
            <a:r>
              <a:rPr lang="en-IN" dirty="0"/>
              <a:t>restriction such as Internet access</a:t>
            </a:r>
          </a:p>
          <a:p>
            <a:r>
              <a:rPr lang="en-IN" dirty="0"/>
              <a:t>Access to technology such as mobile phones computers</a:t>
            </a:r>
          </a:p>
          <a:p>
            <a:r>
              <a:rPr lang="en-IN" dirty="0"/>
              <a:t>Interactions with other individuals</a:t>
            </a:r>
          </a:p>
          <a:p>
            <a:r>
              <a:rPr lang="en-IN" dirty="0"/>
              <a:t>Removal from one town/city to another force to live elsewhere</a:t>
            </a:r>
          </a:p>
        </p:txBody>
      </p:sp>
    </p:spTree>
    <p:extLst>
      <p:ext uri="{BB962C8B-B14F-4D97-AF65-F5344CB8AC3E}">
        <p14:creationId xmlns:p14="http://schemas.microsoft.com/office/powerpoint/2010/main" val="1665315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34C08-EF78-3C59-8A89-FA0CED0FBF8A}"/>
              </a:ext>
            </a:extLst>
          </p:cNvPr>
          <p:cNvSpPr>
            <a:spLocks noGrp="1"/>
          </p:cNvSpPr>
          <p:nvPr>
            <p:ph type="title"/>
          </p:nvPr>
        </p:nvSpPr>
        <p:spPr/>
        <p:txBody>
          <a:bodyPr/>
          <a:lstStyle/>
          <a:p>
            <a:r>
              <a:rPr lang="en-GB" dirty="0"/>
              <a:t>Terrorism Act 2006</a:t>
            </a:r>
            <a:endParaRPr lang="en-US" dirty="0"/>
          </a:p>
        </p:txBody>
      </p:sp>
      <p:sp>
        <p:nvSpPr>
          <p:cNvPr id="3" name="Content Placeholder 2">
            <a:extLst>
              <a:ext uri="{FF2B5EF4-FFF2-40B4-BE49-F238E27FC236}">
                <a16:creationId xmlns:a16="http://schemas.microsoft.com/office/drawing/2014/main" id="{392EF029-1015-981C-88D8-E5923C5DDA47}"/>
              </a:ext>
            </a:extLst>
          </p:cNvPr>
          <p:cNvSpPr>
            <a:spLocks noGrp="1"/>
          </p:cNvSpPr>
          <p:nvPr>
            <p:ph idx="1"/>
          </p:nvPr>
        </p:nvSpPr>
        <p:spPr/>
        <p:txBody>
          <a:bodyPr/>
          <a:lstStyle/>
          <a:p>
            <a:r>
              <a:rPr lang="en-GB" dirty="0"/>
              <a:t>Introduced after the 7/7 bombings </a:t>
            </a:r>
          </a:p>
          <a:p>
            <a:r>
              <a:rPr lang="en-GB" dirty="0"/>
              <a:t>Highly controversial –</a:t>
            </a:r>
          </a:p>
          <a:p>
            <a:r>
              <a:rPr lang="en-GB" dirty="0"/>
              <a:t>Encouragement of Terrorism – Significant increase of what a terrorism offence could be</a:t>
            </a:r>
          </a:p>
          <a:p>
            <a:r>
              <a:rPr lang="en-GB" dirty="0"/>
              <a:t>Terrorism publications, Preparing to carry out act of terrorism, materials to use in an attack</a:t>
            </a:r>
          </a:p>
          <a:p>
            <a:r>
              <a:rPr lang="en-GB" dirty="0"/>
              <a:t>Maximum period of 14 days detention without charge</a:t>
            </a:r>
          </a:p>
          <a:p>
            <a:pPr marL="0" indent="0">
              <a:buNone/>
            </a:pPr>
            <a:r>
              <a:rPr lang="en-GB" dirty="0"/>
              <a:t>Govt wanted 90 days</a:t>
            </a:r>
          </a:p>
          <a:p>
            <a:endParaRPr lang="en-US" dirty="0"/>
          </a:p>
        </p:txBody>
      </p:sp>
    </p:spTree>
    <p:extLst>
      <p:ext uri="{BB962C8B-B14F-4D97-AF65-F5344CB8AC3E}">
        <p14:creationId xmlns:p14="http://schemas.microsoft.com/office/powerpoint/2010/main" val="3594748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A016-7AA6-B740-E38C-0280C02F9E8A}"/>
              </a:ext>
            </a:extLst>
          </p:cNvPr>
          <p:cNvSpPr>
            <a:spLocks noGrp="1"/>
          </p:cNvSpPr>
          <p:nvPr>
            <p:ph type="title"/>
          </p:nvPr>
        </p:nvSpPr>
        <p:spPr/>
        <p:txBody>
          <a:bodyPr/>
          <a:lstStyle/>
          <a:p>
            <a:r>
              <a:rPr lang="en-GB" dirty="0"/>
              <a:t>Terrorism Act 2000</a:t>
            </a:r>
            <a:endParaRPr lang="en-US" dirty="0"/>
          </a:p>
        </p:txBody>
      </p:sp>
      <p:sp>
        <p:nvSpPr>
          <p:cNvPr id="3" name="Content Placeholder 2">
            <a:extLst>
              <a:ext uri="{FF2B5EF4-FFF2-40B4-BE49-F238E27FC236}">
                <a16:creationId xmlns:a16="http://schemas.microsoft.com/office/drawing/2014/main" id="{7B2F3FD4-2517-776A-91FC-96D93BE27D55}"/>
              </a:ext>
            </a:extLst>
          </p:cNvPr>
          <p:cNvSpPr>
            <a:spLocks noGrp="1"/>
          </p:cNvSpPr>
          <p:nvPr>
            <p:ph idx="1"/>
          </p:nvPr>
        </p:nvSpPr>
        <p:spPr/>
        <p:txBody>
          <a:bodyPr/>
          <a:lstStyle/>
          <a:p>
            <a:r>
              <a:rPr lang="en-GB" dirty="0"/>
              <a:t>Person can be detained without charge for up to 14 days under Schedule 8 </a:t>
            </a:r>
          </a:p>
          <a:p>
            <a:r>
              <a:rPr lang="en-GB" dirty="0"/>
              <a:t>How it works</a:t>
            </a:r>
          </a:p>
          <a:p>
            <a:r>
              <a:rPr lang="en-GB" dirty="0"/>
              <a:t>Initial detention up to 48 hours without judicial authorisation</a:t>
            </a:r>
          </a:p>
          <a:p>
            <a:r>
              <a:rPr lang="en-GB" dirty="0"/>
              <a:t>Extension by a judge – up to max of 14 days, this can be through stages</a:t>
            </a:r>
          </a:p>
          <a:p>
            <a:r>
              <a:rPr lang="en-GB" dirty="0"/>
              <a:t>Extended time allows CT police/ intelligence agencies  to gather and analyse complex evidence such as digital data,  International links, complex links to other people. </a:t>
            </a:r>
          </a:p>
          <a:p>
            <a:endParaRPr lang="en-US" dirty="0"/>
          </a:p>
        </p:txBody>
      </p:sp>
    </p:spTree>
    <p:extLst>
      <p:ext uri="{BB962C8B-B14F-4D97-AF65-F5344CB8AC3E}">
        <p14:creationId xmlns:p14="http://schemas.microsoft.com/office/powerpoint/2010/main" val="8671313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272</TotalTime>
  <Words>4053</Words>
  <Application>Microsoft Office PowerPoint</Application>
  <PresentationFormat>Widescreen</PresentationFormat>
  <Paragraphs>354</Paragraphs>
  <Slides>34</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Aptos</vt:lpstr>
      <vt:lpstr>Aptos Display</vt:lpstr>
      <vt:lpstr>Arial</vt:lpstr>
      <vt:lpstr>Calibri</vt:lpstr>
      <vt:lpstr>Courier New</vt:lpstr>
      <vt:lpstr>Gill Sans MT</vt:lpstr>
      <vt:lpstr>Wingdings</vt:lpstr>
      <vt:lpstr>office theme</vt:lpstr>
      <vt:lpstr>Week 4</vt:lpstr>
      <vt:lpstr>Assignment 1</vt:lpstr>
      <vt:lpstr>UK Government - CONTEST</vt:lpstr>
      <vt:lpstr> Prevent Principles  - The 4 P’s </vt:lpstr>
      <vt:lpstr>How is PREVENT done</vt:lpstr>
      <vt:lpstr>PowerPoint Presentation</vt:lpstr>
      <vt:lpstr>PREVENT – Safeguarding process</vt:lpstr>
      <vt:lpstr>Why this Process?</vt:lpstr>
      <vt:lpstr>Southport Murders  </vt:lpstr>
      <vt:lpstr>Channel Programme </vt:lpstr>
      <vt:lpstr>PowerPoint Presentation</vt:lpstr>
      <vt:lpstr>PREVENT Referral Process</vt:lpstr>
      <vt:lpstr>Shamima Begum</vt:lpstr>
      <vt:lpstr>PURSUE</vt:lpstr>
      <vt:lpstr>PURSUE cont.</vt:lpstr>
      <vt:lpstr>PROTECT</vt:lpstr>
      <vt:lpstr>PROTECT cont.</vt:lpstr>
      <vt:lpstr>PREPARE</vt:lpstr>
      <vt:lpstr>PREPARE cont.</vt:lpstr>
      <vt:lpstr>Run, Hide and Tell</vt:lpstr>
      <vt:lpstr>PREVENT Referral Process</vt:lpstr>
      <vt:lpstr>PREVENT Results </vt:lpstr>
      <vt:lpstr>Threat Levels</vt:lpstr>
      <vt:lpstr>Thursday 02/10/25 </vt:lpstr>
      <vt:lpstr>Manchester 02/10/25 </vt:lpstr>
      <vt:lpstr>PREVENT examples</vt:lpstr>
      <vt:lpstr>PowerPoint Presentation</vt:lpstr>
      <vt:lpstr>Legislation </vt:lpstr>
      <vt:lpstr>UK CT Legislation </vt:lpstr>
      <vt:lpstr> Terrorism Act 2000 TACT </vt:lpstr>
      <vt:lpstr>The Anti-Tterrorism Crime and Security Act 2021 </vt:lpstr>
      <vt:lpstr>Prevention of Terrorism Act 2005 </vt:lpstr>
      <vt:lpstr>Terrorism Act 2006</vt:lpstr>
      <vt:lpstr>Terrorism Act 2000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3</cp:revision>
  <dcterms:created xsi:type="dcterms:W3CDTF">2025-10-13T14:24:03Z</dcterms:created>
  <dcterms:modified xsi:type="dcterms:W3CDTF">2025-10-23T12:11:48Z</dcterms:modified>
</cp:coreProperties>
</file>