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64" r:id="rId6"/>
    <p:sldId id="257" r:id="rId7"/>
    <p:sldId id="258" r:id="rId8"/>
    <p:sldId id="259" r:id="rId9"/>
    <p:sldId id="260" r:id="rId10"/>
    <p:sldId id="261" r:id="rId11"/>
    <p:sldId id="262" r:id="rId12"/>
    <p:sldId id="265" r:id="rId13"/>
    <p:sldId id="263" r:id="rId14"/>
    <p:sldId id="266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A82277-71F6-8C5E-2237-EF6C7C3C7E07}" v="535" dt="2025-12-05T23:34:07.0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720" y="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1A9DA1-C17D-4890-B917-95C59738031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C57C94B-B9EB-43F9-B777-92C969AC9B7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Political:</a:t>
          </a:r>
          <a:r>
            <a:rPr lang="en-GB" dirty="0"/>
            <a:t> UK start-up support and mandatory FSA registration (DBT, </a:t>
          </a:r>
          <a:r>
            <a:rPr lang="en-GB" dirty="0">
              <a:latin typeface="Calibri"/>
            </a:rPr>
            <a:t>2025</a:t>
          </a:r>
          <a:r>
            <a:rPr lang="en-GB" dirty="0"/>
            <a:t>). UK small business support, food rules</a:t>
          </a:r>
          <a:endParaRPr lang="en-US" dirty="0"/>
        </a:p>
      </dgm:t>
    </dgm:pt>
    <dgm:pt modelId="{E23DA840-084B-4BAE-ACA6-97F5037ACA41}" type="parTrans" cxnId="{1DE58FC1-E50F-4D08-8849-F9B8AACD1E26}">
      <dgm:prSet/>
      <dgm:spPr/>
      <dgm:t>
        <a:bodyPr/>
        <a:lstStyle/>
        <a:p>
          <a:endParaRPr lang="en-US"/>
        </a:p>
      </dgm:t>
    </dgm:pt>
    <dgm:pt modelId="{0585998D-E8A0-4CF1-A22C-42D8F1329C1A}" type="sibTrans" cxnId="{1DE58FC1-E50F-4D08-8849-F9B8AACD1E26}">
      <dgm:prSet/>
      <dgm:spPr/>
      <dgm:t>
        <a:bodyPr/>
        <a:lstStyle/>
        <a:p>
          <a:endParaRPr lang="en-US"/>
        </a:p>
      </dgm:t>
    </dgm:pt>
    <dgm:pt modelId="{6CF93C0D-9EDE-47AB-9BE3-07C9B37D40B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Economic:</a:t>
          </a:r>
          <a:r>
            <a:rPr lang="en-GB" dirty="0"/>
            <a:t> Food inflation peaked at 19.2% in 2023 (ONS, </a:t>
          </a:r>
          <a:r>
            <a:rPr lang="en-GB" dirty="0">
              <a:latin typeface="Calibri"/>
            </a:rPr>
            <a:t>2023</a:t>
          </a:r>
          <a:r>
            <a:rPr lang="en-GB" dirty="0"/>
            <a:t>).</a:t>
          </a:r>
          <a:r>
            <a:rPr lang="en-GB" dirty="0">
              <a:latin typeface="Calibri"/>
            </a:rPr>
            <a:t> </a:t>
          </a:r>
          <a:r>
            <a:rPr lang="en-US" dirty="0">
              <a:latin typeface="Calibri"/>
            </a:rPr>
            <a:t>Inflation, steady catering demand</a:t>
          </a:r>
          <a:endParaRPr lang="en-US" dirty="0"/>
        </a:p>
      </dgm:t>
    </dgm:pt>
    <dgm:pt modelId="{B6BE7265-9CD0-4109-BD80-B63FDF433A4F}" type="parTrans" cxnId="{EE544C66-2D5F-40A7-B276-ED99EF5C85E0}">
      <dgm:prSet/>
      <dgm:spPr/>
      <dgm:t>
        <a:bodyPr/>
        <a:lstStyle/>
        <a:p>
          <a:endParaRPr lang="en-US"/>
        </a:p>
      </dgm:t>
    </dgm:pt>
    <dgm:pt modelId="{C6ED57FF-C6B8-414B-8BBA-92BDEFA0BC14}" type="sibTrans" cxnId="{EE544C66-2D5F-40A7-B276-ED99EF5C85E0}">
      <dgm:prSet/>
      <dgm:spPr/>
      <dgm:t>
        <a:bodyPr/>
        <a:lstStyle/>
        <a:p>
          <a:endParaRPr lang="en-US"/>
        </a:p>
      </dgm:t>
    </dgm:pt>
    <dgm:pt modelId="{0441F816-591E-4DDF-AD1F-83D1E48317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Social:</a:t>
          </a:r>
          <a:r>
            <a:rPr lang="en-GB" dirty="0"/>
            <a:t> Growing demand for multicultural homemade food (Statista, </a:t>
          </a:r>
          <a:r>
            <a:rPr lang="en-GB" dirty="0">
              <a:latin typeface="Calibri"/>
            </a:rPr>
            <a:t>2025</a:t>
          </a:r>
          <a:r>
            <a:rPr lang="en-GB" dirty="0"/>
            <a:t>).</a:t>
          </a:r>
          <a:br>
            <a:rPr lang="en-GB" dirty="0"/>
          </a:br>
          <a:r>
            <a:rPr lang="en-GB" dirty="0"/>
            <a:t> </a:t>
          </a:r>
          <a:r>
            <a:rPr lang="en-US" dirty="0"/>
            <a:t>Popularity of homemade multicultural food</a:t>
          </a:r>
        </a:p>
      </dgm:t>
    </dgm:pt>
    <dgm:pt modelId="{C1CCC108-F867-478C-BEB8-02E4363784AF}" type="parTrans" cxnId="{E890CDBD-C234-49CF-B1CA-F0E708EEDC1F}">
      <dgm:prSet/>
      <dgm:spPr/>
      <dgm:t>
        <a:bodyPr/>
        <a:lstStyle/>
        <a:p>
          <a:endParaRPr lang="en-US"/>
        </a:p>
      </dgm:t>
    </dgm:pt>
    <dgm:pt modelId="{9C63E41E-ED0C-4787-84CA-2D8670873B7D}" type="sibTrans" cxnId="{E890CDBD-C234-49CF-B1CA-F0E708EEDC1F}">
      <dgm:prSet/>
      <dgm:spPr/>
      <dgm:t>
        <a:bodyPr/>
        <a:lstStyle/>
        <a:p>
          <a:endParaRPr lang="en-US"/>
        </a:p>
      </dgm:t>
    </dgm:pt>
    <dgm:pt modelId="{245D1AA9-7291-4BC5-83A7-A3195D3F87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Technological:</a:t>
          </a:r>
          <a:r>
            <a:rPr lang="en-GB" dirty="0"/>
            <a:t> 78% of UK consumers search for catering online (Statista, </a:t>
          </a:r>
          <a:r>
            <a:rPr lang="en-GB" dirty="0">
              <a:latin typeface="Calibri"/>
            </a:rPr>
            <a:t>2025</a:t>
          </a:r>
          <a:r>
            <a:rPr lang="en-GB" dirty="0"/>
            <a:t>). </a:t>
          </a:r>
          <a:r>
            <a:rPr lang="en-US" dirty="0"/>
            <a:t>Social media, online orders</a:t>
          </a:r>
        </a:p>
      </dgm:t>
    </dgm:pt>
    <dgm:pt modelId="{5E4FA494-6697-48A2-B242-52E430AFFDF8}" type="parTrans" cxnId="{9B3F8054-ED89-4EF4-AA2C-EF2B33A42A50}">
      <dgm:prSet/>
      <dgm:spPr/>
      <dgm:t>
        <a:bodyPr/>
        <a:lstStyle/>
        <a:p>
          <a:endParaRPr lang="en-US"/>
        </a:p>
      </dgm:t>
    </dgm:pt>
    <dgm:pt modelId="{C75FF803-C5EF-4395-A8A7-7A5774159508}" type="sibTrans" cxnId="{9B3F8054-ED89-4EF4-AA2C-EF2B33A42A50}">
      <dgm:prSet/>
      <dgm:spPr/>
      <dgm:t>
        <a:bodyPr/>
        <a:lstStyle/>
        <a:p>
          <a:endParaRPr lang="en-US"/>
        </a:p>
      </dgm:t>
    </dgm:pt>
    <dgm:pt modelId="{EB005679-A11A-461E-BD90-1081C499541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Environmental:</a:t>
          </a:r>
          <a:r>
            <a:rPr lang="en-GB" dirty="0"/>
            <a:t> UK push for reduced plastic use (Gov.uk, </a:t>
          </a:r>
          <a:r>
            <a:rPr lang="en-GB" dirty="0">
              <a:latin typeface="Calibri"/>
            </a:rPr>
            <a:t>2025</a:t>
          </a:r>
          <a:r>
            <a:rPr lang="en-GB" dirty="0"/>
            <a:t>). </a:t>
          </a:r>
          <a:r>
            <a:rPr lang="en-US" dirty="0"/>
            <a:t>Recyclable packaging</a:t>
          </a:r>
        </a:p>
      </dgm:t>
    </dgm:pt>
    <dgm:pt modelId="{503A02BC-AF94-4C9A-BDF1-72FAA631C826}" type="parTrans" cxnId="{A52025C1-693C-4DE9-8B3E-0D1921FA030B}">
      <dgm:prSet/>
      <dgm:spPr/>
      <dgm:t>
        <a:bodyPr/>
        <a:lstStyle/>
        <a:p>
          <a:endParaRPr lang="en-US"/>
        </a:p>
      </dgm:t>
    </dgm:pt>
    <dgm:pt modelId="{07222E26-F789-45EE-84BE-DDC5E6DC68B8}" type="sibTrans" cxnId="{A52025C1-693C-4DE9-8B3E-0D1921FA030B}">
      <dgm:prSet/>
      <dgm:spPr/>
      <dgm:t>
        <a:bodyPr/>
        <a:lstStyle/>
        <a:p>
          <a:endParaRPr lang="en-US"/>
        </a:p>
      </dgm:t>
    </dgm:pt>
    <dgm:pt modelId="{09BAA42D-2D88-46EF-B7B5-7229F4CC425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Legal:</a:t>
          </a:r>
          <a:r>
            <a:rPr lang="en-GB" dirty="0"/>
            <a:t> HACCP, allergen law, hygiene requirements (FSA, </a:t>
          </a:r>
          <a:r>
            <a:rPr lang="en-GB" dirty="0">
              <a:latin typeface="Calibri"/>
            </a:rPr>
            <a:t>2025</a:t>
          </a:r>
          <a:r>
            <a:rPr lang="en-GB" dirty="0"/>
            <a:t>). </a:t>
          </a:r>
          <a:r>
            <a:rPr lang="en-US" dirty="0"/>
            <a:t>Hygiene certification</a:t>
          </a:r>
          <a:r>
            <a:rPr lang="en-GB" dirty="0"/>
            <a:t>  </a:t>
          </a:r>
          <a:endParaRPr lang="en-US" dirty="0"/>
        </a:p>
      </dgm:t>
    </dgm:pt>
    <dgm:pt modelId="{5031093B-4801-4431-9AF7-D01089FBD281}" type="parTrans" cxnId="{E0E28239-B8F2-473C-B148-0F7FFB18790B}">
      <dgm:prSet/>
      <dgm:spPr/>
      <dgm:t>
        <a:bodyPr/>
        <a:lstStyle/>
        <a:p>
          <a:endParaRPr lang="en-US"/>
        </a:p>
      </dgm:t>
    </dgm:pt>
    <dgm:pt modelId="{CA547780-F27B-42AB-A802-A7E2A45E1FA3}" type="sibTrans" cxnId="{E0E28239-B8F2-473C-B148-0F7FFB18790B}">
      <dgm:prSet/>
      <dgm:spPr/>
      <dgm:t>
        <a:bodyPr/>
        <a:lstStyle/>
        <a:p>
          <a:endParaRPr lang="en-US"/>
        </a:p>
      </dgm:t>
    </dgm:pt>
    <dgm:pt modelId="{7504C49A-DF2F-4226-AE94-D4E767037463}" type="pres">
      <dgm:prSet presAssocID="{CC1A9DA1-C17D-4890-B917-95C597380318}" presName="root" presStyleCnt="0">
        <dgm:presLayoutVars>
          <dgm:dir/>
          <dgm:resizeHandles val="exact"/>
        </dgm:presLayoutVars>
      </dgm:prSet>
      <dgm:spPr/>
    </dgm:pt>
    <dgm:pt modelId="{15A88F20-4CA4-45FF-87DD-7346D369C599}" type="pres">
      <dgm:prSet presAssocID="{EC57C94B-B9EB-43F9-B777-92C969AC9B70}" presName="compNode" presStyleCnt="0"/>
      <dgm:spPr/>
    </dgm:pt>
    <dgm:pt modelId="{B3FF6F89-7382-47DE-AD82-E64E18409FD8}" type="pres">
      <dgm:prSet presAssocID="{EC57C94B-B9EB-43F9-B777-92C969AC9B70}" presName="bgRect" presStyleLbl="bgShp" presStyleIdx="0" presStyleCnt="6"/>
      <dgm:spPr/>
    </dgm:pt>
    <dgm:pt modelId="{D498EA0A-FB5A-4CA3-BC57-20E1A685266D}" type="pres">
      <dgm:prSet presAssocID="{EC57C94B-B9EB-43F9-B777-92C969AC9B7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49FBEF7C-B05A-46FB-910C-74B612116989}" type="pres">
      <dgm:prSet presAssocID="{EC57C94B-B9EB-43F9-B777-92C969AC9B70}" presName="spaceRect" presStyleCnt="0"/>
      <dgm:spPr/>
    </dgm:pt>
    <dgm:pt modelId="{A95D0E5D-EAC6-49E5-B06C-55BEC886A7D8}" type="pres">
      <dgm:prSet presAssocID="{EC57C94B-B9EB-43F9-B777-92C969AC9B70}" presName="parTx" presStyleLbl="revTx" presStyleIdx="0" presStyleCnt="6">
        <dgm:presLayoutVars>
          <dgm:chMax val="0"/>
          <dgm:chPref val="0"/>
        </dgm:presLayoutVars>
      </dgm:prSet>
      <dgm:spPr/>
    </dgm:pt>
    <dgm:pt modelId="{0729DD50-8EF1-4499-9135-5F19431E1774}" type="pres">
      <dgm:prSet presAssocID="{0585998D-E8A0-4CF1-A22C-42D8F1329C1A}" presName="sibTrans" presStyleCnt="0"/>
      <dgm:spPr/>
    </dgm:pt>
    <dgm:pt modelId="{C3B8D9B5-3745-4950-A4E5-BED5F58D62E3}" type="pres">
      <dgm:prSet presAssocID="{6CF93C0D-9EDE-47AB-9BE3-07C9B37D40B9}" presName="compNode" presStyleCnt="0"/>
      <dgm:spPr/>
    </dgm:pt>
    <dgm:pt modelId="{4F2169B2-1E40-4BC1-80CB-0684FF2E045A}" type="pres">
      <dgm:prSet presAssocID="{6CF93C0D-9EDE-47AB-9BE3-07C9B37D40B9}" presName="bgRect" presStyleLbl="bgShp" presStyleIdx="1" presStyleCnt="6"/>
      <dgm:spPr/>
    </dgm:pt>
    <dgm:pt modelId="{4ED7A900-6F64-4188-B139-859B9B01D220}" type="pres">
      <dgm:prSet presAssocID="{6CF93C0D-9EDE-47AB-9BE3-07C9B37D40B9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D413CF40-6E3F-4E12-9F80-7EB2D0245BF7}" type="pres">
      <dgm:prSet presAssocID="{6CF93C0D-9EDE-47AB-9BE3-07C9B37D40B9}" presName="spaceRect" presStyleCnt="0"/>
      <dgm:spPr/>
    </dgm:pt>
    <dgm:pt modelId="{6AA5C923-77DC-4C8A-AB11-A02DFA092779}" type="pres">
      <dgm:prSet presAssocID="{6CF93C0D-9EDE-47AB-9BE3-07C9B37D40B9}" presName="parTx" presStyleLbl="revTx" presStyleIdx="1" presStyleCnt="6">
        <dgm:presLayoutVars>
          <dgm:chMax val="0"/>
          <dgm:chPref val="0"/>
        </dgm:presLayoutVars>
      </dgm:prSet>
      <dgm:spPr/>
    </dgm:pt>
    <dgm:pt modelId="{92C2E490-F221-4330-A159-1BBAA22FCC4F}" type="pres">
      <dgm:prSet presAssocID="{C6ED57FF-C6B8-414B-8BBA-92BDEFA0BC14}" presName="sibTrans" presStyleCnt="0"/>
      <dgm:spPr/>
    </dgm:pt>
    <dgm:pt modelId="{95FE128D-CC15-4320-835E-86DD4F63987E}" type="pres">
      <dgm:prSet presAssocID="{0441F816-591E-4DDF-AD1F-83D1E4831741}" presName="compNode" presStyleCnt="0"/>
      <dgm:spPr/>
    </dgm:pt>
    <dgm:pt modelId="{08417645-D49A-45F3-AC96-06842B02F02F}" type="pres">
      <dgm:prSet presAssocID="{0441F816-591E-4DDF-AD1F-83D1E4831741}" presName="bgRect" presStyleLbl="bgShp" presStyleIdx="2" presStyleCnt="6"/>
      <dgm:spPr/>
    </dgm:pt>
    <dgm:pt modelId="{DAADED99-8F3F-4FD1-AE0A-23123B97F95C}" type="pres">
      <dgm:prSet presAssocID="{0441F816-591E-4DDF-AD1F-83D1E483174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ize"/>
        </a:ext>
      </dgm:extLst>
    </dgm:pt>
    <dgm:pt modelId="{484CCB5C-EA62-4D2B-B7B6-4F3B9706D9EB}" type="pres">
      <dgm:prSet presAssocID="{0441F816-591E-4DDF-AD1F-83D1E4831741}" presName="spaceRect" presStyleCnt="0"/>
      <dgm:spPr/>
    </dgm:pt>
    <dgm:pt modelId="{5757427A-3DEC-4AFD-BC91-76B55644E7A2}" type="pres">
      <dgm:prSet presAssocID="{0441F816-591E-4DDF-AD1F-83D1E4831741}" presName="parTx" presStyleLbl="revTx" presStyleIdx="2" presStyleCnt="6">
        <dgm:presLayoutVars>
          <dgm:chMax val="0"/>
          <dgm:chPref val="0"/>
        </dgm:presLayoutVars>
      </dgm:prSet>
      <dgm:spPr/>
    </dgm:pt>
    <dgm:pt modelId="{5038834C-2871-4173-8376-8B40E0D17BCE}" type="pres">
      <dgm:prSet presAssocID="{9C63E41E-ED0C-4787-84CA-2D8670873B7D}" presName="sibTrans" presStyleCnt="0"/>
      <dgm:spPr/>
    </dgm:pt>
    <dgm:pt modelId="{7248C046-1BC9-461E-AA57-35AD0E44B03F}" type="pres">
      <dgm:prSet presAssocID="{245D1AA9-7291-4BC5-83A7-A3195D3F8768}" presName="compNode" presStyleCnt="0"/>
      <dgm:spPr/>
    </dgm:pt>
    <dgm:pt modelId="{B39816FA-A550-4E2C-8247-A16C775BC484}" type="pres">
      <dgm:prSet presAssocID="{245D1AA9-7291-4BC5-83A7-A3195D3F8768}" presName="bgRect" presStyleLbl="bgShp" presStyleIdx="3" presStyleCnt="6"/>
      <dgm:spPr/>
    </dgm:pt>
    <dgm:pt modelId="{81CED0DB-A382-4431-962B-A269B85343C9}" type="pres">
      <dgm:prSet presAssocID="{245D1AA9-7291-4BC5-83A7-A3195D3F876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ty Mask"/>
        </a:ext>
      </dgm:extLst>
    </dgm:pt>
    <dgm:pt modelId="{901C2533-0E45-4CDE-9E66-CE5900BF6847}" type="pres">
      <dgm:prSet presAssocID="{245D1AA9-7291-4BC5-83A7-A3195D3F8768}" presName="spaceRect" presStyleCnt="0"/>
      <dgm:spPr/>
    </dgm:pt>
    <dgm:pt modelId="{C9A88374-A95A-4FC5-9EC9-3B9247E47BAA}" type="pres">
      <dgm:prSet presAssocID="{245D1AA9-7291-4BC5-83A7-A3195D3F8768}" presName="parTx" presStyleLbl="revTx" presStyleIdx="3" presStyleCnt="6">
        <dgm:presLayoutVars>
          <dgm:chMax val="0"/>
          <dgm:chPref val="0"/>
        </dgm:presLayoutVars>
      </dgm:prSet>
      <dgm:spPr/>
    </dgm:pt>
    <dgm:pt modelId="{66D473F8-028D-4CA9-BDEB-439C2FBBEE5B}" type="pres">
      <dgm:prSet presAssocID="{C75FF803-C5EF-4395-A8A7-7A5774159508}" presName="sibTrans" presStyleCnt="0"/>
      <dgm:spPr/>
    </dgm:pt>
    <dgm:pt modelId="{19A472B5-A179-4F0D-95CD-A2B98CAF0DC5}" type="pres">
      <dgm:prSet presAssocID="{EB005679-A11A-461E-BD90-1081C499541F}" presName="compNode" presStyleCnt="0"/>
      <dgm:spPr/>
    </dgm:pt>
    <dgm:pt modelId="{3D162D82-E944-4105-B829-B969220069B2}" type="pres">
      <dgm:prSet presAssocID="{EB005679-A11A-461E-BD90-1081C499541F}" presName="bgRect" presStyleLbl="bgShp" presStyleIdx="4" presStyleCnt="6"/>
      <dgm:spPr/>
    </dgm:pt>
    <dgm:pt modelId="{ACB67025-663B-48CE-82BD-2E7513F57496}" type="pres">
      <dgm:prSet presAssocID="{EB005679-A11A-461E-BD90-1081C499541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1339AA75-79DD-468F-AEC8-4F694AD0D213}" type="pres">
      <dgm:prSet presAssocID="{EB005679-A11A-461E-BD90-1081C499541F}" presName="spaceRect" presStyleCnt="0"/>
      <dgm:spPr/>
    </dgm:pt>
    <dgm:pt modelId="{B9ADDAF7-1A50-48BF-A30E-4FFE63214C0B}" type="pres">
      <dgm:prSet presAssocID="{EB005679-A11A-461E-BD90-1081C499541F}" presName="parTx" presStyleLbl="revTx" presStyleIdx="4" presStyleCnt="6">
        <dgm:presLayoutVars>
          <dgm:chMax val="0"/>
          <dgm:chPref val="0"/>
        </dgm:presLayoutVars>
      </dgm:prSet>
      <dgm:spPr/>
    </dgm:pt>
    <dgm:pt modelId="{91796739-E611-4119-A1E9-8A8F39E40F4D}" type="pres">
      <dgm:prSet presAssocID="{07222E26-F789-45EE-84BE-DDC5E6DC68B8}" presName="sibTrans" presStyleCnt="0"/>
      <dgm:spPr/>
    </dgm:pt>
    <dgm:pt modelId="{5D4E317B-BAF0-45C8-850F-07685B413631}" type="pres">
      <dgm:prSet presAssocID="{09BAA42D-2D88-46EF-B7B5-7229F4CC425B}" presName="compNode" presStyleCnt="0"/>
      <dgm:spPr/>
    </dgm:pt>
    <dgm:pt modelId="{BCE098FC-AF3D-48A8-B069-332DB76825C0}" type="pres">
      <dgm:prSet presAssocID="{09BAA42D-2D88-46EF-B7B5-7229F4CC425B}" presName="bgRect" presStyleLbl="bgShp" presStyleIdx="5" presStyleCnt="6"/>
      <dgm:spPr/>
    </dgm:pt>
    <dgm:pt modelId="{282A9510-3D5F-48C4-A52B-68055C225ECE}" type="pres">
      <dgm:prSet presAssocID="{09BAA42D-2D88-46EF-B7B5-7229F4CC425B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ACA26FBE-A0A8-4BCB-8E81-8EBD1814C8B8}" type="pres">
      <dgm:prSet presAssocID="{09BAA42D-2D88-46EF-B7B5-7229F4CC425B}" presName="spaceRect" presStyleCnt="0"/>
      <dgm:spPr/>
    </dgm:pt>
    <dgm:pt modelId="{6AC50977-6443-4B2F-996A-975F5C9AD80F}" type="pres">
      <dgm:prSet presAssocID="{09BAA42D-2D88-46EF-B7B5-7229F4CC425B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B8A9F41A-8712-4B9E-886E-4449CA2929F5}" type="presOf" srcId="{09BAA42D-2D88-46EF-B7B5-7229F4CC425B}" destId="{6AC50977-6443-4B2F-996A-975F5C9AD80F}" srcOrd="0" destOrd="0" presId="urn:microsoft.com/office/officeart/2018/2/layout/IconVerticalSolidList"/>
    <dgm:cxn modelId="{CDD7211C-1C19-4BBC-BFDC-02A1452B556D}" type="presOf" srcId="{0441F816-591E-4DDF-AD1F-83D1E4831741}" destId="{5757427A-3DEC-4AFD-BC91-76B55644E7A2}" srcOrd="0" destOrd="0" presId="urn:microsoft.com/office/officeart/2018/2/layout/IconVerticalSolidList"/>
    <dgm:cxn modelId="{395CD92B-B9F3-4F8E-90EF-45FAD4332B89}" type="presOf" srcId="{6CF93C0D-9EDE-47AB-9BE3-07C9B37D40B9}" destId="{6AA5C923-77DC-4C8A-AB11-A02DFA092779}" srcOrd="0" destOrd="0" presId="urn:microsoft.com/office/officeart/2018/2/layout/IconVerticalSolidList"/>
    <dgm:cxn modelId="{E0E28239-B8F2-473C-B148-0F7FFB18790B}" srcId="{CC1A9DA1-C17D-4890-B917-95C597380318}" destId="{09BAA42D-2D88-46EF-B7B5-7229F4CC425B}" srcOrd="5" destOrd="0" parTransId="{5031093B-4801-4431-9AF7-D01089FBD281}" sibTransId="{CA547780-F27B-42AB-A802-A7E2A45E1FA3}"/>
    <dgm:cxn modelId="{6003E33F-D12F-4ECE-95EA-A3F817EB5210}" type="presOf" srcId="{245D1AA9-7291-4BC5-83A7-A3195D3F8768}" destId="{C9A88374-A95A-4FC5-9EC9-3B9247E47BAA}" srcOrd="0" destOrd="0" presId="urn:microsoft.com/office/officeart/2018/2/layout/IconVerticalSolidList"/>
    <dgm:cxn modelId="{26B27F5F-B255-4213-8BF7-1880CEAAF55A}" type="presOf" srcId="{CC1A9DA1-C17D-4890-B917-95C597380318}" destId="{7504C49A-DF2F-4226-AE94-D4E767037463}" srcOrd="0" destOrd="0" presId="urn:microsoft.com/office/officeart/2018/2/layout/IconVerticalSolidList"/>
    <dgm:cxn modelId="{EE544C66-2D5F-40A7-B276-ED99EF5C85E0}" srcId="{CC1A9DA1-C17D-4890-B917-95C597380318}" destId="{6CF93C0D-9EDE-47AB-9BE3-07C9B37D40B9}" srcOrd="1" destOrd="0" parTransId="{B6BE7265-9CD0-4109-BD80-B63FDF433A4F}" sibTransId="{C6ED57FF-C6B8-414B-8BBA-92BDEFA0BC14}"/>
    <dgm:cxn modelId="{9B3F8054-ED89-4EF4-AA2C-EF2B33A42A50}" srcId="{CC1A9DA1-C17D-4890-B917-95C597380318}" destId="{245D1AA9-7291-4BC5-83A7-A3195D3F8768}" srcOrd="3" destOrd="0" parTransId="{5E4FA494-6697-48A2-B242-52E430AFFDF8}" sibTransId="{C75FF803-C5EF-4395-A8A7-7A5774159508}"/>
    <dgm:cxn modelId="{859F7F57-B3FF-45F7-954C-A9386CEEA8BB}" type="presOf" srcId="{EB005679-A11A-461E-BD90-1081C499541F}" destId="{B9ADDAF7-1A50-48BF-A30E-4FFE63214C0B}" srcOrd="0" destOrd="0" presId="urn:microsoft.com/office/officeart/2018/2/layout/IconVerticalSolidList"/>
    <dgm:cxn modelId="{27D3B7AC-8C77-47E1-B4C7-734126123D49}" type="presOf" srcId="{EC57C94B-B9EB-43F9-B777-92C969AC9B70}" destId="{A95D0E5D-EAC6-49E5-B06C-55BEC886A7D8}" srcOrd="0" destOrd="0" presId="urn:microsoft.com/office/officeart/2018/2/layout/IconVerticalSolidList"/>
    <dgm:cxn modelId="{E890CDBD-C234-49CF-B1CA-F0E708EEDC1F}" srcId="{CC1A9DA1-C17D-4890-B917-95C597380318}" destId="{0441F816-591E-4DDF-AD1F-83D1E4831741}" srcOrd="2" destOrd="0" parTransId="{C1CCC108-F867-478C-BEB8-02E4363784AF}" sibTransId="{9C63E41E-ED0C-4787-84CA-2D8670873B7D}"/>
    <dgm:cxn modelId="{A52025C1-693C-4DE9-8B3E-0D1921FA030B}" srcId="{CC1A9DA1-C17D-4890-B917-95C597380318}" destId="{EB005679-A11A-461E-BD90-1081C499541F}" srcOrd="4" destOrd="0" parTransId="{503A02BC-AF94-4C9A-BDF1-72FAA631C826}" sibTransId="{07222E26-F789-45EE-84BE-DDC5E6DC68B8}"/>
    <dgm:cxn modelId="{1DE58FC1-E50F-4D08-8849-F9B8AACD1E26}" srcId="{CC1A9DA1-C17D-4890-B917-95C597380318}" destId="{EC57C94B-B9EB-43F9-B777-92C969AC9B70}" srcOrd="0" destOrd="0" parTransId="{E23DA840-084B-4BAE-ACA6-97F5037ACA41}" sibTransId="{0585998D-E8A0-4CF1-A22C-42D8F1329C1A}"/>
    <dgm:cxn modelId="{FFA78DCA-87DF-4B6D-BC70-735C22CDE1DA}" type="presParOf" srcId="{7504C49A-DF2F-4226-AE94-D4E767037463}" destId="{15A88F20-4CA4-45FF-87DD-7346D369C599}" srcOrd="0" destOrd="0" presId="urn:microsoft.com/office/officeart/2018/2/layout/IconVerticalSolidList"/>
    <dgm:cxn modelId="{4D83FABD-E03F-4897-A98A-E155D7B7D733}" type="presParOf" srcId="{15A88F20-4CA4-45FF-87DD-7346D369C599}" destId="{B3FF6F89-7382-47DE-AD82-E64E18409FD8}" srcOrd="0" destOrd="0" presId="urn:microsoft.com/office/officeart/2018/2/layout/IconVerticalSolidList"/>
    <dgm:cxn modelId="{D8D48DC0-06BC-42BA-AFBC-95EBAF371493}" type="presParOf" srcId="{15A88F20-4CA4-45FF-87DD-7346D369C599}" destId="{D498EA0A-FB5A-4CA3-BC57-20E1A685266D}" srcOrd="1" destOrd="0" presId="urn:microsoft.com/office/officeart/2018/2/layout/IconVerticalSolidList"/>
    <dgm:cxn modelId="{99D36E84-6D84-4335-B707-ABE119664107}" type="presParOf" srcId="{15A88F20-4CA4-45FF-87DD-7346D369C599}" destId="{49FBEF7C-B05A-46FB-910C-74B612116989}" srcOrd="2" destOrd="0" presId="urn:microsoft.com/office/officeart/2018/2/layout/IconVerticalSolidList"/>
    <dgm:cxn modelId="{683C26A7-32F1-49CC-AB30-CB76F4B7494F}" type="presParOf" srcId="{15A88F20-4CA4-45FF-87DD-7346D369C599}" destId="{A95D0E5D-EAC6-49E5-B06C-55BEC886A7D8}" srcOrd="3" destOrd="0" presId="urn:microsoft.com/office/officeart/2018/2/layout/IconVerticalSolidList"/>
    <dgm:cxn modelId="{92F6348F-D955-4BF5-9B51-3202BDDEA0BB}" type="presParOf" srcId="{7504C49A-DF2F-4226-AE94-D4E767037463}" destId="{0729DD50-8EF1-4499-9135-5F19431E1774}" srcOrd="1" destOrd="0" presId="urn:microsoft.com/office/officeart/2018/2/layout/IconVerticalSolidList"/>
    <dgm:cxn modelId="{34A42911-F523-4C55-B22D-707519F21CF3}" type="presParOf" srcId="{7504C49A-DF2F-4226-AE94-D4E767037463}" destId="{C3B8D9B5-3745-4950-A4E5-BED5F58D62E3}" srcOrd="2" destOrd="0" presId="urn:microsoft.com/office/officeart/2018/2/layout/IconVerticalSolidList"/>
    <dgm:cxn modelId="{784736AA-DC61-4868-BFDD-AB581BBFCA7D}" type="presParOf" srcId="{C3B8D9B5-3745-4950-A4E5-BED5F58D62E3}" destId="{4F2169B2-1E40-4BC1-80CB-0684FF2E045A}" srcOrd="0" destOrd="0" presId="urn:microsoft.com/office/officeart/2018/2/layout/IconVerticalSolidList"/>
    <dgm:cxn modelId="{A0931279-6C73-43E3-A45C-E1DCB776DD6C}" type="presParOf" srcId="{C3B8D9B5-3745-4950-A4E5-BED5F58D62E3}" destId="{4ED7A900-6F64-4188-B139-859B9B01D220}" srcOrd="1" destOrd="0" presId="urn:microsoft.com/office/officeart/2018/2/layout/IconVerticalSolidList"/>
    <dgm:cxn modelId="{EECEF524-79D3-485A-BAD9-83713248ECEC}" type="presParOf" srcId="{C3B8D9B5-3745-4950-A4E5-BED5F58D62E3}" destId="{D413CF40-6E3F-4E12-9F80-7EB2D0245BF7}" srcOrd="2" destOrd="0" presId="urn:microsoft.com/office/officeart/2018/2/layout/IconVerticalSolidList"/>
    <dgm:cxn modelId="{3B3B758A-9FE6-4B95-8F74-AA6A477C2910}" type="presParOf" srcId="{C3B8D9B5-3745-4950-A4E5-BED5F58D62E3}" destId="{6AA5C923-77DC-4C8A-AB11-A02DFA092779}" srcOrd="3" destOrd="0" presId="urn:microsoft.com/office/officeart/2018/2/layout/IconVerticalSolidList"/>
    <dgm:cxn modelId="{395D5662-7CB3-4621-B26E-1CEE69741178}" type="presParOf" srcId="{7504C49A-DF2F-4226-AE94-D4E767037463}" destId="{92C2E490-F221-4330-A159-1BBAA22FCC4F}" srcOrd="3" destOrd="0" presId="urn:microsoft.com/office/officeart/2018/2/layout/IconVerticalSolidList"/>
    <dgm:cxn modelId="{804C3E26-7485-4391-BB78-B2AFCA2C05B8}" type="presParOf" srcId="{7504C49A-DF2F-4226-AE94-D4E767037463}" destId="{95FE128D-CC15-4320-835E-86DD4F63987E}" srcOrd="4" destOrd="0" presId="urn:microsoft.com/office/officeart/2018/2/layout/IconVerticalSolidList"/>
    <dgm:cxn modelId="{1FEC7688-86AE-4D47-9431-2F40A4028692}" type="presParOf" srcId="{95FE128D-CC15-4320-835E-86DD4F63987E}" destId="{08417645-D49A-45F3-AC96-06842B02F02F}" srcOrd="0" destOrd="0" presId="urn:microsoft.com/office/officeart/2018/2/layout/IconVerticalSolidList"/>
    <dgm:cxn modelId="{DAFD9DCD-9B66-4091-8DA0-92A0BE390363}" type="presParOf" srcId="{95FE128D-CC15-4320-835E-86DD4F63987E}" destId="{DAADED99-8F3F-4FD1-AE0A-23123B97F95C}" srcOrd="1" destOrd="0" presId="urn:microsoft.com/office/officeart/2018/2/layout/IconVerticalSolidList"/>
    <dgm:cxn modelId="{2BC40606-1003-404B-82D5-C24A0E7649E1}" type="presParOf" srcId="{95FE128D-CC15-4320-835E-86DD4F63987E}" destId="{484CCB5C-EA62-4D2B-B7B6-4F3B9706D9EB}" srcOrd="2" destOrd="0" presId="urn:microsoft.com/office/officeart/2018/2/layout/IconVerticalSolidList"/>
    <dgm:cxn modelId="{3C8892E3-627D-4315-AA21-55A437A6FED8}" type="presParOf" srcId="{95FE128D-CC15-4320-835E-86DD4F63987E}" destId="{5757427A-3DEC-4AFD-BC91-76B55644E7A2}" srcOrd="3" destOrd="0" presId="urn:microsoft.com/office/officeart/2018/2/layout/IconVerticalSolidList"/>
    <dgm:cxn modelId="{B35FB3A4-E8D4-4845-9D80-786091A6A9C8}" type="presParOf" srcId="{7504C49A-DF2F-4226-AE94-D4E767037463}" destId="{5038834C-2871-4173-8376-8B40E0D17BCE}" srcOrd="5" destOrd="0" presId="urn:microsoft.com/office/officeart/2018/2/layout/IconVerticalSolidList"/>
    <dgm:cxn modelId="{F30A9FE9-D05B-4317-B96B-07E47DDCB181}" type="presParOf" srcId="{7504C49A-DF2F-4226-AE94-D4E767037463}" destId="{7248C046-1BC9-461E-AA57-35AD0E44B03F}" srcOrd="6" destOrd="0" presId="urn:microsoft.com/office/officeart/2018/2/layout/IconVerticalSolidList"/>
    <dgm:cxn modelId="{F96D0FB4-C722-4A47-BC8D-DC8BABEA3125}" type="presParOf" srcId="{7248C046-1BC9-461E-AA57-35AD0E44B03F}" destId="{B39816FA-A550-4E2C-8247-A16C775BC484}" srcOrd="0" destOrd="0" presId="urn:microsoft.com/office/officeart/2018/2/layout/IconVerticalSolidList"/>
    <dgm:cxn modelId="{85D3E9A7-B3E0-49BF-8049-C0ED018F9FCE}" type="presParOf" srcId="{7248C046-1BC9-461E-AA57-35AD0E44B03F}" destId="{81CED0DB-A382-4431-962B-A269B85343C9}" srcOrd="1" destOrd="0" presId="urn:microsoft.com/office/officeart/2018/2/layout/IconVerticalSolidList"/>
    <dgm:cxn modelId="{EB7B28F3-E892-4DB7-AF13-9FA2706229F3}" type="presParOf" srcId="{7248C046-1BC9-461E-AA57-35AD0E44B03F}" destId="{901C2533-0E45-4CDE-9E66-CE5900BF6847}" srcOrd="2" destOrd="0" presId="urn:microsoft.com/office/officeart/2018/2/layout/IconVerticalSolidList"/>
    <dgm:cxn modelId="{7583791D-6F00-4C0A-AAC0-DA69655D60FB}" type="presParOf" srcId="{7248C046-1BC9-461E-AA57-35AD0E44B03F}" destId="{C9A88374-A95A-4FC5-9EC9-3B9247E47BAA}" srcOrd="3" destOrd="0" presId="urn:microsoft.com/office/officeart/2018/2/layout/IconVerticalSolidList"/>
    <dgm:cxn modelId="{6C35614F-5D4E-45F1-BDBC-CAA628D053FA}" type="presParOf" srcId="{7504C49A-DF2F-4226-AE94-D4E767037463}" destId="{66D473F8-028D-4CA9-BDEB-439C2FBBEE5B}" srcOrd="7" destOrd="0" presId="urn:microsoft.com/office/officeart/2018/2/layout/IconVerticalSolidList"/>
    <dgm:cxn modelId="{BD5095CF-580C-4C64-8E09-11C99E3D0B84}" type="presParOf" srcId="{7504C49A-DF2F-4226-AE94-D4E767037463}" destId="{19A472B5-A179-4F0D-95CD-A2B98CAF0DC5}" srcOrd="8" destOrd="0" presId="urn:microsoft.com/office/officeart/2018/2/layout/IconVerticalSolidList"/>
    <dgm:cxn modelId="{9FB752C0-45DB-4B8F-94A2-20C45E1F46EE}" type="presParOf" srcId="{19A472B5-A179-4F0D-95CD-A2B98CAF0DC5}" destId="{3D162D82-E944-4105-B829-B969220069B2}" srcOrd="0" destOrd="0" presId="urn:microsoft.com/office/officeart/2018/2/layout/IconVerticalSolidList"/>
    <dgm:cxn modelId="{802BA7F4-0A53-4228-BDF0-45465368D6CE}" type="presParOf" srcId="{19A472B5-A179-4F0D-95CD-A2B98CAF0DC5}" destId="{ACB67025-663B-48CE-82BD-2E7513F57496}" srcOrd="1" destOrd="0" presId="urn:microsoft.com/office/officeart/2018/2/layout/IconVerticalSolidList"/>
    <dgm:cxn modelId="{F042AE76-8FD2-4D57-A931-E0CC9E4EA84E}" type="presParOf" srcId="{19A472B5-A179-4F0D-95CD-A2B98CAF0DC5}" destId="{1339AA75-79DD-468F-AEC8-4F694AD0D213}" srcOrd="2" destOrd="0" presId="urn:microsoft.com/office/officeart/2018/2/layout/IconVerticalSolidList"/>
    <dgm:cxn modelId="{C3E5AB55-8592-4AD3-BA8F-9D58C98473D0}" type="presParOf" srcId="{19A472B5-A179-4F0D-95CD-A2B98CAF0DC5}" destId="{B9ADDAF7-1A50-48BF-A30E-4FFE63214C0B}" srcOrd="3" destOrd="0" presId="urn:microsoft.com/office/officeart/2018/2/layout/IconVerticalSolidList"/>
    <dgm:cxn modelId="{777D5AD0-926A-4CF5-AC67-71E1D4C668C3}" type="presParOf" srcId="{7504C49A-DF2F-4226-AE94-D4E767037463}" destId="{91796739-E611-4119-A1E9-8A8F39E40F4D}" srcOrd="9" destOrd="0" presId="urn:microsoft.com/office/officeart/2018/2/layout/IconVerticalSolidList"/>
    <dgm:cxn modelId="{EFE112DD-A47A-4CC1-928B-A1211C2FD465}" type="presParOf" srcId="{7504C49A-DF2F-4226-AE94-D4E767037463}" destId="{5D4E317B-BAF0-45C8-850F-07685B413631}" srcOrd="10" destOrd="0" presId="urn:microsoft.com/office/officeart/2018/2/layout/IconVerticalSolidList"/>
    <dgm:cxn modelId="{87F52858-334D-49AD-B4B8-7DD7D5B799B1}" type="presParOf" srcId="{5D4E317B-BAF0-45C8-850F-07685B413631}" destId="{BCE098FC-AF3D-48A8-B069-332DB76825C0}" srcOrd="0" destOrd="0" presId="urn:microsoft.com/office/officeart/2018/2/layout/IconVerticalSolidList"/>
    <dgm:cxn modelId="{A09B2AC7-3176-48FE-A17B-03FD4E708372}" type="presParOf" srcId="{5D4E317B-BAF0-45C8-850F-07685B413631}" destId="{282A9510-3D5F-48C4-A52B-68055C225ECE}" srcOrd="1" destOrd="0" presId="urn:microsoft.com/office/officeart/2018/2/layout/IconVerticalSolidList"/>
    <dgm:cxn modelId="{DF51C4BF-A358-45AA-A568-E62E19343B5D}" type="presParOf" srcId="{5D4E317B-BAF0-45C8-850F-07685B413631}" destId="{ACA26FBE-A0A8-4BCB-8E81-8EBD1814C8B8}" srcOrd="2" destOrd="0" presId="urn:microsoft.com/office/officeart/2018/2/layout/IconVerticalSolidList"/>
    <dgm:cxn modelId="{5F092845-A6D5-46D6-A206-6AB1D1116279}" type="presParOf" srcId="{5D4E317B-BAF0-45C8-850F-07685B413631}" destId="{6AC50977-6443-4B2F-996A-975F5C9AD80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FF6F89-7382-47DE-AD82-E64E18409FD8}">
      <dsp:nvSpPr>
        <dsp:cNvPr id="0" name=""/>
        <dsp:cNvSpPr/>
      </dsp:nvSpPr>
      <dsp:spPr>
        <a:xfrm>
          <a:off x="0" y="2216"/>
          <a:ext cx="5545163" cy="9445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98EA0A-FB5A-4CA3-BC57-20E1A685266D}">
      <dsp:nvSpPr>
        <dsp:cNvPr id="0" name=""/>
        <dsp:cNvSpPr/>
      </dsp:nvSpPr>
      <dsp:spPr>
        <a:xfrm>
          <a:off x="285725" y="214739"/>
          <a:ext cx="519500" cy="519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5D0E5D-EAC6-49E5-B06C-55BEC886A7D8}">
      <dsp:nvSpPr>
        <dsp:cNvPr id="0" name=""/>
        <dsp:cNvSpPr/>
      </dsp:nvSpPr>
      <dsp:spPr>
        <a:xfrm>
          <a:off x="1090952" y="2216"/>
          <a:ext cx="4454210" cy="9445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965" tIns="99965" rIns="99965" bIns="9996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Political:</a:t>
          </a:r>
          <a:r>
            <a:rPr lang="en-GB" sz="1600" kern="1200" dirty="0"/>
            <a:t> UK start-up support and mandatory FSA registration (DBT, </a:t>
          </a:r>
          <a:r>
            <a:rPr lang="en-GB" sz="1600" kern="1200" dirty="0">
              <a:latin typeface="Calibri"/>
            </a:rPr>
            <a:t>2025</a:t>
          </a:r>
          <a:r>
            <a:rPr lang="en-GB" sz="1600" kern="1200" dirty="0"/>
            <a:t>). UK small business support, food rules</a:t>
          </a:r>
          <a:endParaRPr lang="en-US" sz="1600" kern="1200" dirty="0"/>
        </a:p>
      </dsp:txBody>
      <dsp:txXfrm>
        <a:off x="1090952" y="2216"/>
        <a:ext cx="4454210" cy="944547"/>
      </dsp:txXfrm>
    </dsp:sp>
    <dsp:sp modelId="{4F2169B2-1E40-4BC1-80CB-0684FF2E045A}">
      <dsp:nvSpPr>
        <dsp:cNvPr id="0" name=""/>
        <dsp:cNvSpPr/>
      </dsp:nvSpPr>
      <dsp:spPr>
        <a:xfrm>
          <a:off x="0" y="1182900"/>
          <a:ext cx="5545163" cy="9445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D7A900-6F64-4188-B139-859B9B01D220}">
      <dsp:nvSpPr>
        <dsp:cNvPr id="0" name=""/>
        <dsp:cNvSpPr/>
      </dsp:nvSpPr>
      <dsp:spPr>
        <a:xfrm>
          <a:off x="285725" y="1395423"/>
          <a:ext cx="519500" cy="519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A5C923-77DC-4C8A-AB11-A02DFA092779}">
      <dsp:nvSpPr>
        <dsp:cNvPr id="0" name=""/>
        <dsp:cNvSpPr/>
      </dsp:nvSpPr>
      <dsp:spPr>
        <a:xfrm>
          <a:off x="1090952" y="1182900"/>
          <a:ext cx="4454210" cy="9445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965" tIns="99965" rIns="99965" bIns="9996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Economic:</a:t>
          </a:r>
          <a:r>
            <a:rPr lang="en-GB" sz="1600" kern="1200" dirty="0"/>
            <a:t> Food inflation peaked at 19.2% in 2023 (ONS, </a:t>
          </a:r>
          <a:r>
            <a:rPr lang="en-GB" sz="1600" kern="1200" dirty="0">
              <a:latin typeface="Calibri"/>
            </a:rPr>
            <a:t>2023</a:t>
          </a:r>
          <a:r>
            <a:rPr lang="en-GB" sz="1600" kern="1200" dirty="0"/>
            <a:t>).</a:t>
          </a:r>
          <a:r>
            <a:rPr lang="en-GB" sz="1600" kern="1200" dirty="0">
              <a:latin typeface="Calibri"/>
            </a:rPr>
            <a:t> </a:t>
          </a:r>
          <a:r>
            <a:rPr lang="en-US" sz="1600" kern="1200" dirty="0">
              <a:latin typeface="Calibri"/>
            </a:rPr>
            <a:t>Inflation, steady catering demand</a:t>
          </a:r>
          <a:endParaRPr lang="en-US" sz="1600" kern="1200" dirty="0"/>
        </a:p>
      </dsp:txBody>
      <dsp:txXfrm>
        <a:off x="1090952" y="1182900"/>
        <a:ext cx="4454210" cy="944547"/>
      </dsp:txXfrm>
    </dsp:sp>
    <dsp:sp modelId="{08417645-D49A-45F3-AC96-06842B02F02F}">
      <dsp:nvSpPr>
        <dsp:cNvPr id="0" name=""/>
        <dsp:cNvSpPr/>
      </dsp:nvSpPr>
      <dsp:spPr>
        <a:xfrm>
          <a:off x="0" y="2363584"/>
          <a:ext cx="5545163" cy="9445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ADED99-8F3F-4FD1-AE0A-23123B97F95C}">
      <dsp:nvSpPr>
        <dsp:cNvPr id="0" name=""/>
        <dsp:cNvSpPr/>
      </dsp:nvSpPr>
      <dsp:spPr>
        <a:xfrm>
          <a:off x="285725" y="2576107"/>
          <a:ext cx="519500" cy="519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57427A-3DEC-4AFD-BC91-76B55644E7A2}">
      <dsp:nvSpPr>
        <dsp:cNvPr id="0" name=""/>
        <dsp:cNvSpPr/>
      </dsp:nvSpPr>
      <dsp:spPr>
        <a:xfrm>
          <a:off x="1090952" y="2363584"/>
          <a:ext cx="4454210" cy="9445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965" tIns="99965" rIns="99965" bIns="9996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Social:</a:t>
          </a:r>
          <a:r>
            <a:rPr lang="en-GB" sz="1600" kern="1200" dirty="0"/>
            <a:t> Growing demand for multicultural homemade food (Statista, </a:t>
          </a:r>
          <a:r>
            <a:rPr lang="en-GB" sz="1600" kern="1200" dirty="0">
              <a:latin typeface="Calibri"/>
            </a:rPr>
            <a:t>2025</a:t>
          </a:r>
          <a:r>
            <a:rPr lang="en-GB" sz="1600" kern="1200" dirty="0"/>
            <a:t>).</a:t>
          </a:r>
          <a:br>
            <a:rPr lang="en-GB" sz="1600" kern="1200" dirty="0"/>
          </a:br>
          <a:r>
            <a:rPr lang="en-GB" sz="1600" kern="1200" dirty="0"/>
            <a:t> </a:t>
          </a:r>
          <a:r>
            <a:rPr lang="en-US" sz="1600" kern="1200" dirty="0"/>
            <a:t>Popularity of homemade multicultural food</a:t>
          </a:r>
        </a:p>
      </dsp:txBody>
      <dsp:txXfrm>
        <a:off x="1090952" y="2363584"/>
        <a:ext cx="4454210" cy="944547"/>
      </dsp:txXfrm>
    </dsp:sp>
    <dsp:sp modelId="{B39816FA-A550-4E2C-8247-A16C775BC484}">
      <dsp:nvSpPr>
        <dsp:cNvPr id="0" name=""/>
        <dsp:cNvSpPr/>
      </dsp:nvSpPr>
      <dsp:spPr>
        <a:xfrm>
          <a:off x="0" y="3544268"/>
          <a:ext cx="5545163" cy="9445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CED0DB-A382-4431-962B-A269B85343C9}">
      <dsp:nvSpPr>
        <dsp:cNvPr id="0" name=""/>
        <dsp:cNvSpPr/>
      </dsp:nvSpPr>
      <dsp:spPr>
        <a:xfrm>
          <a:off x="285725" y="3756792"/>
          <a:ext cx="519500" cy="5195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A88374-A95A-4FC5-9EC9-3B9247E47BAA}">
      <dsp:nvSpPr>
        <dsp:cNvPr id="0" name=""/>
        <dsp:cNvSpPr/>
      </dsp:nvSpPr>
      <dsp:spPr>
        <a:xfrm>
          <a:off x="1090952" y="3544268"/>
          <a:ext cx="4454210" cy="9445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965" tIns="99965" rIns="99965" bIns="9996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Technological:</a:t>
          </a:r>
          <a:r>
            <a:rPr lang="en-GB" sz="1600" kern="1200" dirty="0"/>
            <a:t> 78% of UK consumers search for catering online (Statista, </a:t>
          </a:r>
          <a:r>
            <a:rPr lang="en-GB" sz="1600" kern="1200" dirty="0">
              <a:latin typeface="Calibri"/>
            </a:rPr>
            <a:t>2025</a:t>
          </a:r>
          <a:r>
            <a:rPr lang="en-GB" sz="1600" kern="1200" dirty="0"/>
            <a:t>). </a:t>
          </a:r>
          <a:r>
            <a:rPr lang="en-US" sz="1600" kern="1200" dirty="0"/>
            <a:t>Social media, online orders</a:t>
          </a:r>
        </a:p>
      </dsp:txBody>
      <dsp:txXfrm>
        <a:off x="1090952" y="3544268"/>
        <a:ext cx="4454210" cy="944547"/>
      </dsp:txXfrm>
    </dsp:sp>
    <dsp:sp modelId="{3D162D82-E944-4105-B829-B969220069B2}">
      <dsp:nvSpPr>
        <dsp:cNvPr id="0" name=""/>
        <dsp:cNvSpPr/>
      </dsp:nvSpPr>
      <dsp:spPr>
        <a:xfrm>
          <a:off x="0" y="4724952"/>
          <a:ext cx="5545163" cy="9445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B67025-663B-48CE-82BD-2E7513F57496}">
      <dsp:nvSpPr>
        <dsp:cNvPr id="0" name=""/>
        <dsp:cNvSpPr/>
      </dsp:nvSpPr>
      <dsp:spPr>
        <a:xfrm>
          <a:off x="285725" y="4937476"/>
          <a:ext cx="519500" cy="5195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ADDAF7-1A50-48BF-A30E-4FFE63214C0B}">
      <dsp:nvSpPr>
        <dsp:cNvPr id="0" name=""/>
        <dsp:cNvSpPr/>
      </dsp:nvSpPr>
      <dsp:spPr>
        <a:xfrm>
          <a:off x="1090952" y="4724952"/>
          <a:ext cx="4454210" cy="9445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965" tIns="99965" rIns="99965" bIns="9996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Environmental:</a:t>
          </a:r>
          <a:r>
            <a:rPr lang="en-GB" sz="1600" kern="1200" dirty="0"/>
            <a:t> UK push for reduced plastic use (Gov.uk, </a:t>
          </a:r>
          <a:r>
            <a:rPr lang="en-GB" sz="1600" kern="1200" dirty="0">
              <a:latin typeface="Calibri"/>
            </a:rPr>
            <a:t>2025</a:t>
          </a:r>
          <a:r>
            <a:rPr lang="en-GB" sz="1600" kern="1200" dirty="0"/>
            <a:t>). </a:t>
          </a:r>
          <a:r>
            <a:rPr lang="en-US" sz="1600" kern="1200" dirty="0"/>
            <a:t>Recyclable packaging</a:t>
          </a:r>
        </a:p>
      </dsp:txBody>
      <dsp:txXfrm>
        <a:off x="1090952" y="4724952"/>
        <a:ext cx="4454210" cy="944547"/>
      </dsp:txXfrm>
    </dsp:sp>
    <dsp:sp modelId="{BCE098FC-AF3D-48A8-B069-332DB76825C0}">
      <dsp:nvSpPr>
        <dsp:cNvPr id="0" name=""/>
        <dsp:cNvSpPr/>
      </dsp:nvSpPr>
      <dsp:spPr>
        <a:xfrm>
          <a:off x="0" y="5905637"/>
          <a:ext cx="5545163" cy="9445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2A9510-3D5F-48C4-A52B-68055C225ECE}">
      <dsp:nvSpPr>
        <dsp:cNvPr id="0" name=""/>
        <dsp:cNvSpPr/>
      </dsp:nvSpPr>
      <dsp:spPr>
        <a:xfrm>
          <a:off x="285725" y="6118160"/>
          <a:ext cx="519500" cy="51950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C50977-6443-4B2F-996A-975F5C9AD80F}">
      <dsp:nvSpPr>
        <dsp:cNvPr id="0" name=""/>
        <dsp:cNvSpPr/>
      </dsp:nvSpPr>
      <dsp:spPr>
        <a:xfrm>
          <a:off x="1090952" y="5905637"/>
          <a:ext cx="4454210" cy="9445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965" tIns="99965" rIns="99965" bIns="9996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Legal:</a:t>
          </a:r>
          <a:r>
            <a:rPr lang="en-GB" sz="1600" kern="1200" dirty="0"/>
            <a:t> HACCP, allergen law, hygiene requirements (FSA, </a:t>
          </a:r>
          <a:r>
            <a:rPr lang="en-GB" sz="1600" kern="1200" dirty="0">
              <a:latin typeface="Calibri"/>
            </a:rPr>
            <a:t>2025</a:t>
          </a:r>
          <a:r>
            <a:rPr lang="en-GB" sz="1600" kern="1200" dirty="0"/>
            <a:t>). </a:t>
          </a:r>
          <a:r>
            <a:rPr lang="en-US" sz="1600" kern="1200" dirty="0"/>
            <a:t>Hygiene certification</a:t>
          </a:r>
          <a:r>
            <a:rPr lang="en-GB" sz="1600" kern="1200" dirty="0"/>
            <a:t>  </a:t>
          </a:r>
          <a:endParaRPr lang="en-US" sz="1600" kern="1200" dirty="0"/>
        </a:p>
      </dsp:txBody>
      <dsp:txXfrm>
        <a:off x="1090952" y="5905637"/>
        <a:ext cx="4454210" cy="9445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atista.com/statistics/281929/catering-consumer-spending-in-the-united-kingdom-uk-since-2005/" TargetMode="External"/><Relationship Id="rId3" Type="http://schemas.openxmlformats.org/officeDocument/2006/relationships/hyperlink" Target="https://www.food.gov.uk/business-guidance/getting-ready-to-start-your-food-business" TargetMode="External"/><Relationship Id="rId7" Type="http://schemas.openxmlformats.org/officeDocument/2006/relationships/hyperlink" Target="https://tradingeconomics.com/united-kingdom/food-inflation" TargetMode="External"/><Relationship Id="rId2" Type="http://schemas.openxmlformats.org/officeDocument/2006/relationships/hyperlink" Target="https://www.gov.uk/government/publications/backing-your-business-our-plan-for-small-and-medium-sized-business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rates-and-allowances-corporation-tax/rates-and-allowances-corporation-tax" TargetMode="External"/><Relationship Id="rId5" Type="http://schemas.openxmlformats.org/officeDocument/2006/relationships/hyperlink" Target="https://www.gov.uk/limited-company-formation/register-your-company" TargetMode="External"/><Relationship Id="rId4" Type="http://schemas.openxmlformats.org/officeDocument/2006/relationships/hyperlink" Target="https://www.food.gov.uk/business-guidance/food-hygiene-for-your-busines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B8B49ED-6693-497D-8823-F50F891E8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8DCD3BD4-4F32-431E-A9C3-8D2DA60CD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: Shape 15">
            <a:extLst>
              <a:ext uri="{FF2B5EF4-FFF2-40B4-BE49-F238E27FC236}">
                <a16:creationId xmlns:a16="http://schemas.microsoft.com/office/drawing/2014/main" id="{336AAC24-A98C-465E-AFEE-69D698E773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custGeom>
            <a:avLst/>
            <a:gdLst>
              <a:gd name="connsiteX0" fmla="*/ 9149158 w 12192000"/>
              <a:gd name="connsiteY0" fmla="*/ 2038490 h 6858000"/>
              <a:gd name="connsiteX1" fmla="*/ 9164184 w 12192000"/>
              <a:gd name="connsiteY1" fmla="*/ 2044026 h 6858000"/>
              <a:gd name="connsiteX2" fmla="*/ 9172532 w 12192000"/>
              <a:gd name="connsiteY2" fmla="*/ 2045543 h 6858000"/>
              <a:gd name="connsiteX3" fmla="*/ 9171580 w 12192000"/>
              <a:gd name="connsiteY3" fmla="*/ 2056997 h 6858000"/>
              <a:gd name="connsiteX4" fmla="*/ 9161257 w 12192000"/>
              <a:gd name="connsiteY4" fmla="*/ 2098605 h 6858000"/>
              <a:gd name="connsiteX5" fmla="*/ 9138232 w 12192000"/>
              <a:gd name="connsiteY5" fmla="*/ 2059518 h 6858000"/>
              <a:gd name="connsiteX6" fmla="*/ 9149158 w 12192000"/>
              <a:gd name="connsiteY6" fmla="*/ 2038490 h 6858000"/>
              <a:gd name="connsiteX7" fmla="*/ 9177606 w 12192000"/>
              <a:gd name="connsiteY7" fmla="*/ 1977215 h 6858000"/>
              <a:gd name="connsiteX8" fmla="*/ 9181592 w 12192000"/>
              <a:gd name="connsiteY8" fmla="*/ 1987782 h 6858000"/>
              <a:gd name="connsiteX9" fmla="*/ 9181923 w 12192000"/>
              <a:gd name="connsiteY9" fmla="*/ 1998627 h 6858000"/>
              <a:gd name="connsiteX10" fmla="*/ 9182316 w 12192000"/>
              <a:gd name="connsiteY10" fmla="*/ 2031066 h 6858000"/>
              <a:gd name="connsiteX11" fmla="*/ 9182278 w 12192000"/>
              <a:gd name="connsiteY11" fmla="*/ 2047313 h 6858000"/>
              <a:gd name="connsiteX12" fmla="*/ 9172532 w 12192000"/>
              <a:gd name="connsiteY12" fmla="*/ 2045543 h 6858000"/>
              <a:gd name="connsiteX13" fmla="*/ 9173842 w 12192000"/>
              <a:gd name="connsiteY13" fmla="*/ 2029805 h 6858000"/>
              <a:gd name="connsiteX14" fmla="*/ 9177334 w 12192000"/>
              <a:gd name="connsiteY14" fmla="*/ 1979903 h 6858000"/>
              <a:gd name="connsiteX15" fmla="*/ 3696300 w 12192000"/>
              <a:gd name="connsiteY15" fmla="*/ 1578900 h 6858000"/>
              <a:gd name="connsiteX16" fmla="*/ 3738823 w 12192000"/>
              <a:gd name="connsiteY16" fmla="*/ 1596298 h 6858000"/>
              <a:gd name="connsiteX17" fmla="*/ 3714409 w 12192000"/>
              <a:gd name="connsiteY17" fmla="*/ 1593618 h 6858000"/>
              <a:gd name="connsiteX18" fmla="*/ 3693161 w 12192000"/>
              <a:gd name="connsiteY18" fmla="*/ 1582501 h 6858000"/>
              <a:gd name="connsiteX19" fmla="*/ 3696300 w 12192000"/>
              <a:gd name="connsiteY19" fmla="*/ 1578900 h 6858000"/>
              <a:gd name="connsiteX20" fmla="*/ 3918454 w 12192000"/>
              <a:gd name="connsiteY20" fmla="*/ 1175387 h 6858000"/>
              <a:gd name="connsiteX21" fmla="*/ 4173607 w 12192000"/>
              <a:gd name="connsiteY21" fmla="*/ 1280040 h 6858000"/>
              <a:gd name="connsiteX22" fmla="*/ 4170135 w 12192000"/>
              <a:gd name="connsiteY22" fmla="*/ 1283683 h 6858000"/>
              <a:gd name="connsiteX23" fmla="*/ 3918454 w 12192000"/>
              <a:gd name="connsiteY23" fmla="*/ 1175387 h 6858000"/>
              <a:gd name="connsiteX24" fmla="*/ 8109090 w 12192000"/>
              <a:gd name="connsiteY24" fmla="*/ 602108 h 6858000"/>
              <a:gd name="connsiteX25" fmla="*/ 8113034 w 12192000"/>
              <a:gd name="connsiteY25" fmla="*/ 602645 h 6858000"/>
              <a:gd name="connsiteX26" fmla="*/ 8111220 w 12192000"/>
              <a:gd name="connsiteY26" fmla="*/ 603405 h 6858000"/>
              <a:gd name="connsiteX27" fmla="*/ 8489536 w 12192000"/>
              <a:gd name="connsiteY27" fmla="*/ 389280 h 6858000"/>
              <a:gd name="connsiteX28" fmla="*/ 8470194 w 12192000"/>
              <a:gd name="connsiteY28" fmla="*/ 397527 h 6858000"/>
              <a:gd name="connsiteX29" fmla="*/ 8373511 w 12192000"/>
              <a:gd name="connsiteY29" fmla="*/ 465608 h 6858000"/>
              <a:gd name="connsiteX30" fmla="*/ 8231753 w 12192000"/>
              <a:gd name="connsiteY30" fmla="*/ 560890 h 6858000"/>
              <a:gd name="connsiteX31" fmla="*/ 8199967 w 12192000"/>
              <a:gd name="connsiteY31" fmla="*/ 553465 h 6858000"/>
              <a:gd name="connsiteX32" fmla="*/ 8175616 w 12192000"/>
              <a:gd name="connsiteY32" fmla="*/ 546483 h 6858000"/>
              <a:gd name="connsiteX33" fmla="*/ 8128578 w 12192000"/>
              <a:gd name="connsiteY33" fmla="*/ 563992 h 6858000"/>
              <a:gd name="connsiteX34" fmla="*/ 8104845 w 12192000"/>
              <a:gd name="connsiteY34" fmla="*/ 593172 h 6858000"/>
              <a:gd name="connsiteX35" fmla="*/ 8105615 w 12192000"/>
              <a:gd name="connsiteY35" fmla="*/ 599991 h 6858000"/>
              <a:gd name="connsiteX36" fmla="*/ 8109090 w 12192000"/>
              <a:gd name="connsiteY36" fmla="*/ 602108 h 6858000"/>
              <a:gd name="connsiteX37" fmla="*/ 8092049 w 12192000"/>
              <a:gd name="connsiteY37" fmla="*/ 599788 h 6858000"/>
              <a:gd name="connsiteX38" fmla="*/ 8047646 w 12192000"/>
              <a:gd name="connsiteY38" fmla="*/ 588557 h 6858000"/>
              <a:gd name="connsiteX39" fmla="*/ 7793637 w 12192000"/>
              <a:gd name="connsiteY39" fmla="*/ 681868 h 6858000"/>
              <a:gd name="connsiteX40" fmla="*/ 6007741 w 12192000"/>
              <a:gd name="connsiteY40" fmla="*/ 1095470 h 6858000"/>
              <a:gd name="connsiteX41" fmla="*/ 5902533 w 12192000"/>
              <a:gd name="connsiteY41" fmla="*/ 1103650 h 6858000"/>
              <a:gd name="connsiteX42" fmla="*/ 5164222 w 12192000"/>
              <a:gd name="connsiteY42" fmla="*/ 1163546 h 6858000"/>
              <a:gd name="connsiteX43" fmla="*/ 4395075 w 12192000"/>
              <a:gd name="connsiteY43" fmla="*/ 1082763 h 6858000"/>
              <a:gd name="connsiteX44" fmla="*/ 3939440 w 12192000"/>
              <a:gd name="connsiteY44" fmla="*/ 891265 h 6858000"/>
              <a:gd name="connsiteX45" fmla="*/ 3747894 w 12192000"/>
              <a:gd name="connsiteY45" fmla="*/ 801994 h 6858000"/>
              <a:gd name="connsiteX46" fmla="*/ 3569553 w 12192000"/>
              <a:gd name="connsiteY46" fmla="*/ 697970 h 6858000"/>
              <a:gd name="connsiteX47" fmla="*/ 3507813 w 12192000"/>
              <a:gd name="connsiteY47" fmla="*/ 680216 h 6858000"/>
              <a:gd name="connsiteX48" fmla="*/ 3490455 w 12192000"/>
              <a:gd name="connsiteY48" fmla="*/ 682587 h 6858000"/>
              <a:gd name="connsiteX49" fmla="*/ 3477246 w 12192000"/>
              <a:gd name="connsiteY49" fmla="*/ 691971 h 6858000"/>
              <a:gd name="connsiteX50" fmla="*/ 3484273 w 12192000"/>
              <a:gd name="connsiteY50" fmla="*/ 701857 h 6858000"/>
              <a:gd name="connsiteX51" fmla="*/ 3495638 w 12192000"/>
              <a:gd name="connsiteY51" fmla="*/ 705849 h 6858000"/>
              <a:gd name="connsiteX52" fmla="*/ 3548914 w 12192000"/>
              <a:gd name="connsiteY52" fmla="*/ 733487 h 6858000"/>
              <a:gd name="connsiteX53" fmla="*/ 3551504 w 12192000"/>
              <a:gd name="connsiteY53" fmla="*/ 753036 h 6858000"/>
              <a:gd name="connsiteX54" fmla="*/ 3562075 w 12192000"/>
              <a:gd name="connsiteY54" fmla="*/ 765715 h 6858000"/>
              <a:gd name="connsiteX55" fmla="*/ 3605942 w 12192000"/>
              <a:gd name="connsiteY55" fmla="*/ 772481 h 6858000"/>
              <a:gd name="connsiteX56" fmla="*/ 3499309 w 12192000"/>
              <a:gd name="connsiteY56" fmla="*/ 737079 h 6858000"/>
              <a:gd name="connsiteX57" fmla="*/ 3473788 w 12192000"/>
              <a:gd name="connsiteY57" fmla="*/ 711717 h 6858000"/>
              <a:gd name="connsiteX58" fmla="*/ 3437248 w 12192000"/>
              <a:gd name="connsiteY58" fmla="*/ 714263 h 6858000"/>
              <a:gd name="connsiteX59" fmla="*/ 3413254 w 12192000"/>
              <a:gd name="connsiteY59" fmla="*/ 712874 h 6858000"/>
              <a:gd name="connsiteX60" fmla="*/ 3362511 w 12192000"/>
              <a:gd name="connsiteY60" fmla="*/ 677414 h 6858000"/>
              <a:gd name="connsiteX61" fmla="*/ 3344467 w 12192000"/>
              <a:gd name="connsiteY61" fmla="*/ 679599 h 6858000"/>
              <a:gd name="connsiteX62" fmla="*/ 3347971 w 12192000"/>
              <a:gd name="connsiteY62" fmla="*/ 692328 h 6858000"/>
              <a:gd name="connsiteX63" fmla="*/ 3363008 w 12192000"/>
              <a:gd name="connsiteY63" fmla="*/ 711713 h 6858000"/>
              <a:gd name="connsiteX64" fmla="*/ 3362637 w 12192000"/>
              <a:gd name="connsiteY64" fmla="*/ 727058 h 6858000"/>
              <a:gd name="connsiteX65" fmla="*/ 3376167 w 12192000"/>
              <a:gd name="connsiteY65" fmla="*/ 759779 h 6858000"/>
              <a:gd name="connsiteX66" fmla="*/ 3406203 w 12192000"/>
              <a:gd name="connsiteY66" fmla="*/ 808483 h 6858000"/>
              <a:gd name="connsiteX67" fmla="*/ 3420116 w 12192000"/>
              <a:gd name="connsiteY67" fmla="*/ 820757 h 6858000"/>
              <a:gd name="connsiteX68" fmla="*/ 3429194 w 12192000"/>
              <a:gd name="connsiteY68" fmla="*/ 825831 h 6858000"/>
              <a:gd name="connsiteX69" fmla="*/ 3619149 w 12192000"/>
              <a:gd name="connsiteY69" fmla="*/ 1006561 h 6858000"/>
              <a:gd name="connsiteX70" fmla="*/ 3818654 w 12192000"/>
              <a:gd name="connsiteY70" fmla="*/ 1120369 h 6858000"/>
              <a:gd name="connsiteX71" fmla="*/ 3824021 w 12192000"/>
              <a:gd name="connsiteY71" fmla="*/ 1125355 h 6858000"/>
              <a:gd name="connsiteX72" fmla="*/ 3736668 w 12192000"/>
              <a:gd name="connsiteY72" fmla="*/ 1107215 h 6858000"/>
              <a:gd name="connsiteX73" fmla="*/ 3540174 w 12192000"/>
              <a:gd name="connsiteY73" fmla="*/ 1014247 h 6858000"/>
              <a:gd name="connsiteX74" fmla="*/ 3421640 w 12192000"/>
              <a:gd name="connsiteY74" fmla="*/ 955861 h 6858000"/>
              <a:gd name="connsiteX75" fmla="*/ 3404753 w 12192000"/>
              <a:gd name="connsiteY75" fmla="*/ 944484 h 6858000"/>
              <a:gd name="connsiteX76" fmla="*/ 3393138 w 12192000"/>
              <a:gd name="connsiteY76" fmla="*/ 941865 h 6858000"/>
              <a:gd name="connsiteX77" fmla="*/ 3385712 w 12192000"/>
              <a:gd name="connsiteY77" fmla="*/ 952159 h 6858000"/>
              <a:gd name="connsiteX78" fmla="*/ 3398641 w 12192000"/>
              <a:gd name="connsiteY78" fmla="*/ 986025 h 6858000"/>
              <a:gd name="connsiteX79" fmla="*/ 3489975 w 12192000"/>
              <a:gd name="connsiteY79" fmla="*/ 1045560 h 6858000"/>
              <a:gd name="connsiteX80" fmla="*/ 3617273 w 12192000"/>
              <a:gd name="connsiteY80" fmla="*/ 1114697 h 6858000"/>
              <a:gd name="connsiteX81" fmla="*/ 3623898 w 12192000"/>
              <a:gd name="connsiteY81" fmla="*/ 1123556 h 6858000"/>
              <a:gd name="connsiteX82" fmla="*/ 3552438 w 12192000"/>
              <a:gd name="connsiteY82" fmla="*/ 1090606 h 6858000"/>
              <a:gd name="connsiteX83" fmla="*/ 3482417 w 12192000"/>
              <a:gd name="connsiteY83" fmla="*/ 1059092 h 6858000"/>
              <a:gd name="connsiteX84" fmla="*/ 3463468 w 12192000"/>
              <a:gd name="connsiteY84" fmla="*/ 1057629 h 6858000"/>
              <a:gd name="connsiteX85" fmla="*/ 3459472 w 12192000"/>
              <a:gd name="connsiteY85" fmla="*/ 1074217 h 6858000"/>
              <a:gd name="connsiteX86" fmla="*/ 3494211 w 12192000"/>
              <a:gd name="connsiteY86" fmla="*/ 1112153 h 6858000"/>
              <a:gd name="connsiteX87" fmla="*/ 3663137 w 12192000"/>
              <a:gd name="connsiteY87" fmla="*/ 1205775 h 6858000"/>
              <a:gd name="connsiteX88" fmla="*/ 3748466 w 12192000"/>
              <a:gd name="connsiteY88" fmla="*/ 1260936 h 6858000"/>
              <a:gd name="connsiteX89" fmla="*/ 3753142 w 12192000"/>
              <a:gd name="connsiteY89" fmla="*/ 1276208 h 6858000"/>
              <a:gd name="connsiteX90" fmla="*/ 3791960 w 12192000"/>
              <a:gd name="connsiteY90" fmla="*/ 1298886 h 6858000"/>
              <a:gd name="connsiteX91" fmla="*/ 3816039 w 12192000"/>
              <a:gd name="connsiteY91" fmla="*/ 1301606 h 6858000"/>
              <a:gd name="connsiteX92" fmla="*/ 4094439 w 12192000"/>
              <a:gd name="connsiteY92" fmla="*/ 1448806 h 6858000"/>
              <a:gd name="connsiteX93" fmla="*/ 4222870 w 12192000"/>
              <a:gd name="connsiteY93" fmla="*/ 1493379 h 6858000"/>
              <a:gd name="connsiteX94" fmla="*/ 4223141 w 12192000"/>
              <a:gd name="connsiteY94" fmla="*/ 1497641 h 6858000"/>
              <a:gd name="connsiteX95" fmla="*/ 4222428 w 12192000"/>
              <a:gd name="connsiteY95" fmla="*/ 1502292 h 6858000"/>
              <a:gd name="connsiteX96" fmla="*/ 4039973 w 12192000"/>
              <a:gd name="connsiteY96" fmla="*/ 1434198 h 6858000"/>
              <a:gd name="connsiteX97" fmla="*/ 3564773 w 12192000"/>
              <a:gd name="connsiteY97" fmla="*/ 1226279 h 6858000"/>
              <a:gd name="connsiteX98" fmla="*/ 3420650 w 12192000"/>
              <a:gd name="connsiteY98" fmla="*/ 1141464 h 6858000"/>
              <a:gd name="connsiteX99" fmla="*/ 3320669 w 12192000"/>
              <a:gd name="connsiteY99" fmla="*/ 1088883 h 6858000"/>
              <a:gd name="connsiteX100" fmla="*/ 3270102 w 12192000"/>
              <a:gd name="connsiteY100" fmla="*/ 1082659 h 6858000"/>
              <a:gd name="connsiteX101" fmla="*/ 3251648 w 12192000"/>
              <a:gd name="connsiteY101" fmla="*/ 1094290 h 6858000"/>
              <a:gd name="connsiteX102" fmla="*/ 3263506 w 12192000"/>
              <a:gd name="connsiteY102" fmla="*/ 1106005 h 6858000"/>
              <a:gd name="connsiteX103" fmla="*/ 3268636 w 12192000"/>
              <a:gd name="connsiteY103" fmla="*/ 1107265 h 6858000"/>
              <a:gd name="connsiteX104" fmla="*/ 3325089 w 12192000"/>
              <a:gd name="connsiteY104" fmla="*/ 1137201 h 6858000"/>
              <a:gd name="connsiteX105" fmla="*/ 3326003 w 12192000"/>
              <a:gd name="connsiteY105" fmla="*/ 1151585 h 6858000"/>
              <a:gd name="connsiteX106" fmla="*/ 3336410 w 12192000"/>
              <a:gd name="connsiteY106" fmla="*/ 1166967 h 6858000"/>
              <a:gd name="connsiteX107" fmla="*/ 3375112 w 12192000"/>
              <a:gd name="connsiteY107" fmla="*/ 1171943 h 6858000"/>
              <a:gd name="connsiteX108" fmla="*/ 3326222 w 12192000"/>
              <a:gd name="connsiteY108" fmla="*/ 1170885 h 6858000"/>
              <a:gd name="connsiteX109" fmla="*/ 3254679 w 12192000"/>
              <a:gd name="connsiteY109" fmla="*/ 1120765 h 6858000"/>
              <a:gd name="connsiteX110" fmla="*/ 3242188 w 12192000"/>
              <a:gd name="connsiteY110" fmla="*/ 1109662 h 6858000"/>
              <a:gd name="connsiteX111" fmla="*/ 3211499 w 12192000"/>
              <a:gd name="connsiteY111" fmla="*/ 1114184 h 6858000"/>
              <a:gd name="connsiteX112" fmla="*/ 3185849 w 12192000"/>
              <a:gd name="connsiteY112" fmla="*/ 1113265 h 6858000"/>
              <a:gd name="connsiteX113" fmla="*/ 3135843 w 12192000"/>
              <a:gd name="connsiteY113" fmla="*/ 1078789 h 6858000"/>
              <a:gd name="connsiteX114" fmla="*/ 3119118 w 12192000"/>
              <a:gd name="connsiteY114" fmla="*/ 1080546 h 6858000"/>
              <a:gd name="connsiteX115" fmla="*/ 3120198 w 12192000"/>
              <a:gd name="connsiteY115" fmla="*/ 1092226 h 6858000"/>
              <a:gd name="connsiteX116" fmla="*/ 3131691 w 12192000"/>
              <a:gd name="connsiteY116" fmla="*/ 1108819 h 6858000"/>
              <a:gd name="connsiteX117" fmla="*/ 3129914 w 12192000"/>
              <a:gd name="connsiteY117" fmla="*/ 1139097 h 6858000"/>
              <a:gd name="connsiteX118" fmla="*/ 3133955 w 12192000"/>
              <a:gd name="connsiteY118" fmla="*/ 1154983 h 6858000"/>
              <a:gd name="connsiteX119" fmla="*/ 3178170 w 12192000"/>
              <a:gd name="connsiteY119" fmla="*/ 1214855 h 6858000"/>
              <a:gd name="connsiteX120" fmla="*/ 3185378 w 12192000"/>
              <a:gd name="connsiteY120" fmla="*/ 1222303 h 6858000"/>
              <a:gd name="connsiteX121" fmla="*/ 3206608 w 12192000"/>
              <a:gd name="connsiteY121" fmla="*/ 1233153 h 6858000"/>
              <a:gd name="connsiteX122" fmla="*/ 3379140 w 12192000"/>
              <a:gd name="connsiteY122" fmla="*/ 1399351 h 6858000"/>
              <a:gd name="connsiteX123" fmla="*/ 3603118 w 12192000"/>
              <a:gd name="connsiteY123" fmla="*/ 1527375 h 6858000"/>
              <a:gd name="connsiteX124" fmla="*/ 3524809 w 12192000"/>
              <a:gd name="connsiteY124" fmla="*/ 1513774 h 6858000"/>
              <a:gd name="connsiteX125" fmla="*/ 3327498 w 12192000"/>
              <a:gd name="connsiteY125" fmla="*/ 1423859 h 6858000"/>
              <a:gd name="connsiteX126" fmla="*/ 3192949 w 12192000"/>
              <a:gd name="connsiteY126" fmla="*/ 1357211 h 6858000"/>
              <a:gd name="connsiteX127" fmla="*/ 3180259 w 12192000"/>
              <a:gd name="connsiteY127" fmla="*/ 1348280 h 6858000"/>
              <a:gd name="connsiteX128" fmla="*/ 3166204 w 12192000"/>
              <a:gd name="connsiteY128" fmla="*/ 1344345 h 6858000"/>
              <a:gd name="connsiteX129" fmla="*/ 3159212 w 12192000"/>
              <a:gd name="connsiteY129" fmla="*/ 1356197 h 6858000"/>
              <a:gd name="connsiteX130" fmla="*/ 3181004 w 12192000"/>
              <a:gd name="connsiteY130" fmla="*/ 1397043 h 6858000"/>
              <a:gd name="connsiteX131" fmla="*/ 3273385 w 12192000"/>
              <a:gd name="connsiteY131" fmla="*/ 1451888 h 6858000"/>
              <a:gd name="connsiteX132" fmla="*/ 3401776 w 12192000"/>
              <a:gd name="connsiteY132" fmla="*/ 1527602 h 6858000"/>
              <a:gd name="connsiteX133" fmla="*/ 3318130 w 12192000"/>
              <a:gd name="connsiteY133" fmla="*/ 1488342 h 6858000"/>
              <a:gd name="connsiteX134" fmla="*/ 3253694 w 12192000"/>
              <a:gd name="connsiteY134" fmla="*/ 1459909 h 6858000"/>
              <a:gd name="connsiteX135" fmla="*/ 3236182 w 12192000"/>
              <a:gd name="connsiteY135" fmla="*/ 1459882 h 6858000"/>
              <a:gd name="connsiteX136" fmla="*/ 3233020 w 12192000"/>
              <a:gd name="connsiteY136" fmla="*/ 1473687 h 6858000"/>
              <a:gd name="connsiteX137" fmla="*/ 3272474 w 12192000"/>
              <a:gd name="connsiteY137" fmla="*/ 1516958 h 6858000"/>
              <a:gd name="connsiteX138" fmla="*/ 3341300 w 12192000"/>
              <a:gd name="connsiteY138" fmla="*/ 1556133 h 6858000"/>
              <a:gd name="connsiteX139" fmla="*/ 3267359 w 12192000"/>
              <a:gd name="connsiteY139" fmla="*/ 1553009 h 6858000"/>
              <a:gd name="connsiteX140" fmla="*/ 3329832 w 12192000"/>
              <a:gd name="connsiteY140" fmla="*/ 1587586 h 6858000"/>
              <a:gd name="connsiteX141" fmla="*/ 3421490 w 12192000"/>
              <a:gd name="connsiteY141" fmla="*/ 1599301 h 6858000"/>
              <a:gd name="connsiteX142" fmla="*/ 3459923 w 12192000"/>
              <a:gd name="connsiteY142" fmla="*/ 1621220 h 6858000"/>
              <a:gd name="connsiteX143" fmla="*/ 3497490 w 12192000"/>
              <a:gd name="connsiteY143" fmla="*/ 1645392 h 6858000"/>
              <a:gd name="connsiteX144" fmla="*/ 3507803 w 12192000"/>
              <a:gd name="connsiteY144" fmla="*/ 1669911 h 6858000"/>
              <a:gd name="connsiteX145" fmla="*/ 3543290 w 12192000"/>
              <a:gd name="connsiteY145" fmla="*/ 1703729 h 6858000"/>
              <a:gd name="connsiteX146" fmla="*/ 3546999 w 12192000"/>
              <a:gd name="connsiteY146" fmla="*/ 1703818 h 6858000"/>
              <a:gd name="connsiteX147" fmla="*/ 3572295 w 12192000"/>
              <a:gd name="connsiteY147" fmla="*/ 1720349 h 6858000"/>
              <a:gd name="connsiteX148" fmla="*/ 3596922 w 12192000"/>
              <a:gd name="connsiteY148" fmla="*/ 1736961 h 6858000"/>
              <a:gd name="connsiteX149" fmla="*/ 3602119 w 12192000"/>
              <a:gd name="connsiteY149" fmla="*/ 1739285 h 6858000"/>
              <a:gd name="connsiteX150" fmla="*/ 3734798 w 12192000"/>
              <a:gd name="connsiteY150" fmla="*/ 1845349 h 6858000"/>
              <a:gd name="connsiteX151" fmla="*/ 3743174 w 12192000"/>
              <a:gd name="connsiteY151" fmla="*/ 1849972 h 6858000"/>
              <a:gd name="connsiteX152" fmla="*/ 3478101 w 12192000"/>
              <a:gd name="connsiteY152" fmla="*/ 1864630 h 6858000"/>
              <a:gd name="connsiteX153" fmla="*/ 3135293 w 12192000"/>
              <a:gd name="connsiteY153" fmla="*/ 1816496 h 6858000"/>
              <a:gd name="connsiteX154" fmla="*/ 3158510 w 12192000"/>
              <a:gd name="connsiteY154" fmla="*/ 1863880 h 6858000"/>
              <a:gd name="connsiteX155" fmla="*/ 3148907 w 12192000"/>
              <a:gd name="connsiteY155" fmla="*/ 1908797 h 6858000"/>
              <a:gd name="connsiteX156" fmla="*/ 3150229 w 12192000"/>
              <a:gd name="connsiteY156" fmla="*/ 2003660 h 6858000"/>
              <a:gd name="connsiteX157" fmla="*/ 3154219 w 12192000"/>
              <a:gd name="connsiteY157" fmla="*/ 2018746 h 6858000"/>
              <a:gd name="connsiteX158" fmla="*/ 3079313 w 12192000"/>
              <a:gd name="connsiteY158" fmla="*/ 2037482 h 6858000"/>
              <a:gd name="connsiteX159" fmla="*/ 3545961 w 12192000"/>
              <a:gd name="connsiteY159" fmla="*/ 2248584 h 6858000"/>
              <a:gd name="connsiteX160" fmla="*/ 3242382 w 12192000"/>
              <a:gd name="connsiteY160" fmla="*/ 2234890 h 6858000"/>
              <a:gd name="connsiteX161" fmla="*/ 3206852 w 12192000"/>
              <a:gd name="connsiteY161" fmla="*/ 2322137 h 6858000"/>
              <a:gd name="connsiteX162" fmla="*/ 3352854 w 12192000"/>
              <a:gd name="connsiteY162" fmla="*/ 2378270 h 6858000"/>
              <a:gd name="connsiteX163" fmla="*/ 3414532 w 12192000"/>
              <a:gd name="connsiteY163" fmla="*/ 2516826 h 6858000"/>
              <a:gd name="connsiteX164" fmla="*/ 3397577 w 12192000"/>
              <a:gd name="connsiteY164" fmla="*/ 2652556 h 6858000"/>
              <a:gd name="connsiteX165" fmla="*/ 3339773 w 12192000"/>
              <a:gd name="connsiteY165" fmla="*/ 2701969 h 6858000"/>
              <a:gd name="connsiteX166" fmla="*/ 3257041 w 12192000"/>
              <a:gd name="connsiteY166" fmla="*/ 2788223 h 6858000"/>
              <a:gd name="connsiteX167" fmla="*/ 3205892 w 12192000"/>
              <a:gd name="connsiteY167" fmla="*/ 2841661 h 6858000"/>
              <a:gd name="connsiteX168" fmla="*/ 3016267 w 12192000"/>
              <a:gd name="connsiteY168" fmla="*/ 2846107 h 6858000"/>
              <a:gd name="connsiteX169" fmla="*/ 3275450 w 12192000"/>
              <a:gd name="connsiteY169" fmla="*/ 2934701 h 6858000"/>
              <a:gd name="connsiteX170" fmla="*/ 3071009 w 12192000"/>
              <a:gd name="connsiteY170" fmla="*/ 2944432 h 6858000"/>
              <a:gd name="connsiteX171" fmla="*/ 3005039 w 12192000"/>
              <a:gd name="connsiteY171" fmla="*/ 2960743 h 6858000"/>
              <a:gd name="connsiteX172" fmla="*/ 3045255 w 12192000"/>
              <a:gd name="connsiteY172" fmla="*/ 2994795 h 6858000"/>
              <a:gd name="connsiteX173" fmla="*/ 3198769 w 12192000"/>
              <a:gd name="connsiteY173" fmla="*/ 3041966 h 6858000"/>
              <a:gd name="connsiteX174" fmla="*/ 3518098 w 12192000"/>
              <a:gd name="connsiteY174" fmla="*/ 3181525 h 6858000"/>
              <a:gd name="connsiteX175" fmla="*/ 3214876 w 12192000"/>
              <a:gd name="connsiteY175" fmla="*/ 3136382 h 6858000"/>
              <a:gd name="connsiteX176" fmla="*/ 3540876 w 12192000"/>
              <a:gd name="connsiteY176" fmla="*/ 3280232 h 6858000"/>
              <a:gd name="connsiteX177" fmla="*/ 3614558 w 12192000"/>
              <a:gd name="connsiteY177" fmla="*/ 3332242 h 6858000"/>
              <a:gd name="connsiteX178" fmla="*/ 3765439 w 12192000"/>
              <a:gd name="connsiteY178" fmla="*/ 3465091 h 6858000"/>
              <a:gd name="connsiteX179" fmla="*/ 3759506 w 12192000"/>
              <a:gd name="connsiteY179" fmla="*/ 3482990 h 6858000"/>
              <a:gd name="connsiteX180" fmla="*/ 3594905 w 12192000"/>
              <a:gd name="connsiteY180" fmla="*/ 3478499 h 6858000"/>
              <a:gd name="connsiteX181" fmla="*/ 3814430 w 12192000"/>
              <a:gd name="connsiteY181" fmla="*/ 3578876 h 6858000"/>
              <a:gd name="connsiteX182" fmla="*/ 4039126 w 12192000"/>
              <a:gd name="connsiteY182" fmla="*/ 3649369 h 6858000"/>
              <a:gd name="connsiteX183" fmla="*/ 3883152 w 12192000"/>
              <a:gd name="connsiteY183" fmla="*/ 3653497 h 6858000"/>
              <a:gd name="connsiteX184" fmla="*/ 3666446 w 12192000"/>
              <a:gd name="connsiteY184" fmla="*/ 3623911 h 6858000"/>
              <a:gd name="connsiteX185" fmla="*/ 3593589 w 12192000"/>
              <a:gd name="connsiteY185" fmla="*/ 3653674 h 6858000"/>
              <a:gd name="connsiteX186" fmla="*/ 3801238 w 12192000"/>
              <a:gd name="connsiteY186" fmla="*/ 3720862 h 6858000"/>
              <a:gd name="connsiteX187" fmla="*/ 3919545 w 12192000"/>
              <a:gd name="connsiteY187" fmla="*/ 3749213 h 6858000"/>
              <a:gd name="connsiteX188" fmla="*/ 3968059 w 12192000"/>
              <a:gd name="connsiteY188" fmla="*/ 3776085 h 6858000"/>
              <a:gd name="connsiteX189" fmla="*/ 4107750 w 12192000"/>
              <a:gd name="connsiteY189" fmla="*/ 3875932 h 6858000"/>
              <a:gd name="connsiteX190" fmla="*/ 4504087 w 12192000"/>
              <a:gd name="connsiteY190" fmla="*/ 3955698 h 6858000"/>
              <a:gd name="connsiteX191" fmla="*/ 5880284 w 12192000"/>
              <a:gd name="connsiteY191" fmla="*/ 3998656 h 6858000"/>
              <a:gd name="connsiteX192" fmla="*/ 8461494 w 12192000"/>
              <a:gd name="connsiteY192" fmla="*/ 3007971 h 6858000"/>
              <a:gd name="connsiteX193" fmla="*/ 8587378 w 12192000"/>
              <a:gd name="connsiteY193" fmla="*/ 2896089 h 6858000"/>
              <a:gd name="connsiteX194" fmla="*/ 8693826 w 12192000"/>
              <a:gd name="connsiteY194" fmla="*/ 2796225 h 6858000"/>
              <a:gd name="connsiteX195" fmla="*/ 8633488 w 12192000"/>
              <a:gd name="connsiteY195" fmla="*/ 2774007 h 6858000"/>
              <a:gd name="connsiteX196" fmla="*/ 8707444 w 12192000"/>
              <a:gd name="connsiteY196" fmla="*/ 2682105 h 6858000"/>
              <a:gd name="connsiteX197" fmla="*/ 8942552 w 12192000"/>
              <a:gd name="connsiteY197" fmla="*/ 2397549 h 6858000"/>
              <a:gd name="connsiteX198" fmla="*/ 9049260 w 12192000"/>
              <a:gd name="connsiteY198" fmla="*/ 2328253 h 6858000"/>
              <a:gd name="connsiteX199" fmla="*/ 9174304 w 12192000"/>
              <a:gd name="connsiteY199" fmla="*/ 2171379 h 6858000"/>
              <a:gd name="connsiteX200" fmla="*/ 9182228 w 12192000"/>
              <a:gd name="connsiteY200" fmla="*/ 2067678 h 6858000"/>
              <a:gd name="connsiteX201" fmla="*/ 9182278 w 12192000"/>
              <a:gd name="connsiteY201" fmla="*/ 2047313 h 6858000"/>
              <a:gd name="connsiteX202" fmla="*/ 9184334 w 12192000"/>
              <a:gd name="connsiteY202" fmla="*/ 2047686 h 6858000"/>
              <a:gd name="connsiteX203" fmla="*/ 9185124 w 12192000"/>
              <a:gd name="connsiteY203" fmla="*/ 1997142 h 6858000"/>
              <a:gd name="connsiteX204" fmla="*/ 9181592 w 12192000"/>
              <a:gd name="connsiteY204" fmla="*/ 1987782 h 6858000"/>
              <a:gd name="connsiteX205" fmla="*/ 9181190 w 12192000"/>
              <a:gd name="connsiteY205" fmla="*/ 1974586 h 6858000"/>
              <a:gd name="connsiteX206" fmla="*/ 9180252 w 12192000"/>
              <a:gd name="connsiteY206" fmla="*/ 1963164 h 6858000"/>
              <a:gd name="connsiteX207" fmla="*/ 9178804 w 12192000"/>
              <a:gd name="connsiteY207" fmla="*/ 1965349 h 6858000"/>
              <a:gd name="connsiteX208" fmla="*/ 9177606 w 12192000"/>
              <a:gd name="connsiteY208" fmla="*/ 1977215 h 6858000"/>
              <a:gd name="connsiteX209" fmla="*/ 9169614 w 12192000"/>
              <a:gd name="connsiteY209" fmla="*/ 1956030 h 6858000"/>
              <a:gd name="connsiteX210" fmla="*/ 9046406 w 12192000"/>
              <a:gd name="connsiteY210" fmla="*/ 1838718 h 6858000"/>
              <a:gd name="connsiteX211" fmla="*/ 8960873 w 12192000"/>
              <a:gd name="connsiteY211" fmla="*/ 1764524 h 6858000"/>
              <a:gd name="connsiteX212" fmla="*/ 8946755 w 12192000"/>
              <a:gd name="connsiteY212" fmla="*/ 1690806 h 6858000"/>
              <a:gd name="connsiteX213" fmla="*/ 8786897 w 12192000"/>
              <a:gd name="connsiteY213" fmla="*/ 1665607 h 6858000"/>
              <a:gd name="connsiteX214" fmla="*/ 8924505 w 12192000"/>
              <a:gd name="connsiteY214" fmla="*/ 1489227 h 6858000"/>
              <a:gd name="connsiteX215" fmla="*/ 8937122 w 12192000"/>
              <a:gd name="connsiteY215" fmla="*/ 1454681 h 6858000"/>
              <a:gd name="connsiteX216" fmla="*/ 8841119 w 12192000"/>
              <a:gd name="connsiteY216" fmla="*/ 1348202 h 6858000"/>
              <a:gd name="connsiteX217" fmla="*/ 8825548 w 12192000"/>
              <a:gd name="connsiteY217" fmla="*/ 1331028 h 6858000"/>
              <a:gd name="connsiteX218" fmla="*/ 8790413 w 12192000"/>
              <a:gd name="connsiteY218" fmla="*/ 1297436 h 6858000"/>
              <a:gd name="connsiteX219" fmla="*/ 8695944 w 12192000"/>
              <a:gd name="connsiteY219" fmla="*/ 1299752 h 6858000"/>
              <a:gd name="connsiteX220" fmla="*/ 8743050 w 12192000"/>
              <a:gd name="connsiteY220" fmla="*/ 1267471 h 6858000"/>
              <a:gd name="connsiteX221" fmla="*/ 8831902 w 12192000"/>
              <a:gd name="connsiteY221" fmla="*/ 1166250 h 6858000"/>
              <a:gd name="connsiteX222" fmla="*/ 8763628 w 12192000"/>
              <a:gd name="connsiteY222" fmla="*/ 1088084 h 6858000"/>
              <a:gd name="connsiteX223" fmla="*/ 8744052 w 12192000"/>
              <a:gd name="connsiteY223" fmla="*/ 1076766 h 6858000"/>
              <a:gd name="connsiteX224" fmla="*/ 8767977 w 12192000"/>
              <a:gd name="connsiteY224" fmla="*/ 1055883 h 6858000"/>
              <a:gd name="connsiteX225" fmla="*/ 8815418 w 12192000"/>
              <a:gd name="connsiteY225" fmla="*/ 986519 h 6858000"/>
              <a:gd name="connsiteX226" fmla="*/ 8839356 w 12192000"/>
              <a:gd name="connsiteY226" fmla="*/ 939330 h 6858000"/>
              <a:gd name="connsiteX227" fmla="*/ 8869964 w 12192000"/>
              <a:gd name="connsiteY227" fmla="*/ 917639 h 6858000"/>
              <a:gd name="connsiteX228" fmla="*/ 8876013 w 12192000"/>
              <a:gd name="connsiteY228" fmla="*/ 901606 h 6858000"/>
              <a:gd name="connsiteX229" fmla="*/ 8855230 w 12192000"/>
              <a:gd name="connsiteY229" fmla="*/ 828963 h 6858000"/>
              <a:gd name="connsiteX230" fmla="*/ 8844988 w 12192000"/>
              <a:gd name="connsiteY230" fmla="*/ 810876 h 6858000"/>
              <a:gd name="connsiteX231" fmla="*/ 8768255 w 12192000"/>
              <a:gd name="connsiteY231" fmla="*/ 747963 h 6858000"/>
              <a:gd name="connsiteX232" fmla="*/ 8692953 w 12192000"/>
              <a:gd name="connsiteY232" fmla="*/ 638707 h 6858000"/>
              <a:gd name="connsiteX233" fmla="*/ 8674423 w 12192000"/>
              <a:gd name="connsiteY233" fmla="*/ 564449 h 6858000"/>
              <a:gd name="connsiteX234" fmla="*/ 8667642 w 12192000"/>
              <a:gd name="connsiteY234" fmla="*/ 547822 h 6858000"/>
              <a:gd name="connsiteX235" fmla="*/ 8661198 w 12192000"/>
              <a:gd name="connsiteY235" fmla="*/ 478275 h 6858000"/>
              <a:gd name="connsiteX236" fmla="*/ 8645813 w 12192000"/>
              <a:gd name="connsiteY236" fmla="*/ 464032 h 6858000"/>
              <a:gd name="connsiteX237" fmla="*/ 8512338 w 12192000"/>
              <a:gd name="connsiteY237" fmla="*/ 477784 h 6858000"/>
              <a:gd name="connsiteX238" fmla="*/ 8481050 w 12192000"/>
              <a:gd name="connsiteY238" fmla="*/ 430572 h 6858000"/>
              <a:gd name="connsiteX239" fmla="*/ 8498220 w 12192000"/>
              <a:gd name="connsiteY239" fmla="*/ 404064 h 6858000"/>
              <a:gd name="connsiteX240" fmla="*/ 8489536 w 12192000"/>
              <a:gd name="connsiteY240" fmla="*/ 389280 h 6858000"/>
              <a:gd name="connsiteX241" fmla="*/ 0 w 12192000"/>
              <a:gd name="connsiteY241" fmla="*/ 0 h 6858000"/>
              <a:gd name="connsiteX242" fmla="*/ 12192000 w 12192000"/>
              <a:gd name="connsiteY242" fmla="*/ 0 h 6858000"/>
              <a:gd name="connsiteX243" fmla="*/ 12192000 w 12192000"/>
              <a:gd name="connsiteY243" fmla="*/ 6858000 h 6858000"/>
              <a:gd name="connsiteX244" fmla="*/ 0 w 12192000"/>
              <a:gd name="connsiteY2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</a:cxnLst>
            <a:rect l="l" t="t" r="r" b="b"/>
            <a:pathLst>
              <a:path w="12192000" h="6858000">
                <a:moveTo>
                  <a:pt x="9149158" y="2038490"/>
                </a:moveTo>
                <a:cubicBezTo>
                  <a:pt x="9152630" y="2038396"/>
                  <a:pt x="9157442" y="2039945"/>
                  <a:pt x="9164184" y="2044026"/>
                </a:cubicBezTo>
                <a:lnTo>
                  <a:pt x="9172532" y="2045543"/>
                </a:lnTo>
                <a:lnTo>
                  <a:pt x="9171580" y="2056997"/>
                </a:lnTo>
                <a:cubicBezTo>
                  <a:pt x="9169082" y="2082897"/>
                  <a:pt x="9165822" y="2102884"/>
                  <a:pt x="9161257" y="2098605"/>
                </a:cubicBezTo>
                <a:cubicBezTo>
                  <a:pt x="9149066" y="2086928"/>
                  <a:pt x="9130962" y="2077578"/>
                  <a:pt x="9138232" y="2059518"/>
                </a:cubicBezTo>
                <a:cubicBezTo>
                  <a:pt x="9140394" y="2053821"/>
                  <a:pt x="9138743" y="2038771"/>
                  <a:pt x="9149158" y="2038490"/>
                </a:cubicBezTo>
                <a:close/>
                <a:moveTo>
                  <a:pt x="9177606" y="1977215"/>
                </a:moveTo>
                <a:lnTo>
                  <a:pt x="9181592" y="1987782"/>
                </a:lnTo>
                <a:lnTo>
                  <a:pt x="9181923" y="1998627"/>
                </a:lnTo>
                <a:cubicBezTo>
                  <a:pt x="9182120" y="2008276"/>
                  <a:pt x="9182258" y="2019324"/>
                  <a:pt x="9182316" y="2031066"/>
                </a:cubicBezTo>
                <a:lnTo>
                  <a:pt x="9182278" y="2047313"/>
                </a:lnTo>
                <a:lnTo>
                  <a:pt x="9172532" y="2045543"/>
                </a:lnTo>
                <a:lnTo>
                  <a:pt x="9173842" y="2029805"/>
                </a:lnTo>
                <a:cubicBezTo>
                  <a:pt x="9175210" y="2011268"/>
                  <a:pt x="9176320" y="1992822"/>
                  <a:pt x="9177334" y="1979903"/>
                </a:cubicBezTo>
                <a:close/>
                <a:moveTo>
                  <a:pt x="3696300" y="1578900"/>
                </a:moveTo>
                <a:cubicBezTo>
                  <a:pt x="3710474" y="1584699"/>
                  <a:pt x="3724648" y="1590499"/>
                  <a:pt x="3738823" y="1596298"/>
                </a:cubicBezTo>
                <a:cubicBezTo>
                  <a:pt x="3731018" y="1595365"/>
                  <a:pt x="3722545" y="1594511"/>
                  <a:pt x="3714409" y="1593618"/>
                </a:cubicBezTo>
                <a:cubicBezTo>
                  <a:pt x="3707437" y="1589899"/>
                  <a:pt x="3700149" y="1586487"/>
                  <a:pt x="3693161" y="1582501"/>
                </a:cubicBezTo>
                <a:cubicBezTo>
                  <a:pt x="3694096" y="1581313"/>
                  <a:pt x="3695364" y="1580088"/>
                  <a:pt x="3696300" y="1578900"/>
                </a:cubicBezTo>
                <a:close/>
                <a:moveTo>
                  <a:pt x="3918454" y="1175387"/>
                </a:moveTo>
                <a:cubicBezTo>
                  <a:pt x="4003499" y="1210184"/>
                  <a:pt x="4088562" y="1245245"/>
                  <a:pt x="4173607" y="1280040"/>
                </a:cubicBezTo>
                <a:cubicBezTo>
                  <a:pt x="4172338" y="1281268"/>
                  <a:pt x="4171404" y="1282454"/>
                  <a:pt x="4170135" y="1283683"/>
                </a:cubicBezTo>
                <a:cubicBezTo>
                  <a:pt x="4077511" y="1256783"/>
                  <a:pt x="3989628" y="1225016"/>
                  <a:pt x="3918454" y="1175387"/>
                </a:cubicBezTo>
                <a:close/>
                <a:moveTo>
                  <a:pt x="8109090" y="602108"/>
                </a:moveTo>
                <a:lnTo>
                  <a:pt x="8113034" y="602645"/>
                </a:lnTo>
                <a:cubicBezTo>
                  <a:pt x="8117145" y="603257"/>
                  <a:pt x="8117456" y="603522"/>
                  <a:pt x="8111220" y="603405"/>
                </a:cubicBezTo>
                <a:close/>
                <a:moveTo>
                  <a:pt x="8489536" y="389280"/>
                </a:moveTo>
                <a:cubicBezTo>
                  <a:pt x="8479909" y="386150"/>
                  <a:pt x="8475270" y="392618"/>
                  <a:pt x="8470194" y="397527"/>
                </a:cubicBezTo>
                <a:cubicBezTo>
                  <a:pt x="8442581" y="423957"/>
                  <a:pt x="8407160" y="444085"/>
                  <a:pt x="8373511" y="465608"/>
                </a:cubicBezTo>
                <a:cubicBezTo>
                  <a:pt x="8325315" y="496678"/>
                  <a:pt x="8274262" y="525140"/>
                  <a:pt x="8231753" y="560890"/>
                </a:cubicBezTo>
                <a:cubicBezTo>
                  <a:pt x="8220884" y="569991"/>
                  <a:pt x="8202133" y="566357"/>
                  <a:pt x="8199967" y="553465"/>
                </a:cubicBezTo>
                <a:cubicBezTo>
                  <a:pt x="8197799" y="540575"/>
                  <a:pt x="8188778" y="541668"/>
                  <a:pt x="8175616" y="546483"/>
                </a:cubicBezTo>
                <a:cubicBezTo>
                  <a:pt x="8159813" y="552155"/>
                  <a:pt x="8144012" y="557828"/>
                  <a:pt x="8128578" y="563992"/>
                </a:cubicBezTo>
                <a:cubicBezTo>
                  <a:pt x="8112493" y="570503"/>
                  <a:pt x="8105752" y="580983"/>
                  <a:pt x="8104845" y="593172"/>
                </a:cubicBezTo>
                <a:cubicBezTo>
                  <a:pt x="8104654" y="595478"/>
                  <a:pt x="8104732" y="598018"/>
                  <a:pt x="8105615" y="599991"/>
                </a:cubicBezTo>
                <a:lnTo>
                  <a:pt x="8109090" y="602108"/>
                </a:lnTo>
                <a:lnTo>
                  <a:pt x="8092049" y="599788"/>
                </a:lnTo>
                <a:cubicBezTo>
                  <a:pt x="8074125" y="597229"/>
                  <a:pt x="8051995" y="593399"/>
                  <a:pt x="8047646" y="588557"/>
                </a:cubicBezTo>
                <a:cubicBezTo>
                  <a:pt x="8047278" y="588065"/>
                  <a:pt x="7852240" y="650342"/>
                  <a:pt x="7793637" y="681868"/>
                </a:cubicBezTo>
                <a:cubicBezTo>
                  <a:pt x="7757179" y="701583"/>
                  <a:pt x="7034011" y="1031296"/>
                  <a:pt x="6007741" y="1095470"/>
                </a:cubicBezTo>
                <a:cubicBezTo>
                  <a:pt x="5971519" y="1097710"/>
                  <a:pt x="5937353" y="1100506"/>
                  <a:pt x="5902533" y="1103650"/>
                </a:cubicBezTo>
                <a:cubicBezTo>
                  <a:pt x="5594429" y="1129961"/>
                  <a:pt x="5292360" y="1161179"/>
                  <a:pt x="5164222" y="1163546"/>
                </a:cubicBezTo>
                <a:cubicBezTo>
                  <a:pt x="5063988" y="1165217"/>
                  <a:pt x="4549164" y="1138992"/>
                  <a:pt x="4395075" y="1082763"/>
                </a:cubicBezTo>
                <a:cubicBezTo>
                  <a:pt x="4237527" y="1025076"/>
                  <a:pt x="4088158" y="958345"/>
                  <a:pt x="3939440" y="891265"/>
                </a:cubicBezTo>
                <a:cubicBezTo>
                  <a:pt x="3874968" y="862299"/>
                  <a:pt x="3806689" y="837016"/>
                  <a:pt x="3747894" y="801994"/>
                </a:cubicBezTo>
                <a:cubicBezTo>
                  <a:pt x="3689082" y="766706"/>
                  <a:pt x="3632839" y="729495"/>
                  <a:pt x="3569553" y="697970"/>
                </a:cubicBezTo>
                <a:cubicBezTo>
                  <a:pt x="3551464" y="688887"/>
                  <a:pt x="3533327" y="679005"/>
                  <a:pt x="3507813" y="680216"/>
                </a:cubicBezTo>
                <a:cubicBezTo>
                  <a:pt x="3502099" y="680371"/>
                  <a:pt x="3496101" y="681365"/>
                  <a:pt x="3490455" y="682587"/>
                </a:cubicBezTo>
                <a:cubicBezTo>
                  <a:pt x="3484140" y="683888"/>
                  <a:pt x="3479298" y="687159"/>
                  <a:pt x="3477246" y="691971"/>
                </a:cubicBezTo>
                <a:cubicBezTo>
                  <a:pt x="3475230" y="697315"/>
                  <a:pt x="3479426" y="699760"/>
                  <a:pt x="3484273" y="701857"/>
                </a:cubicBezTo>
                <a:cubicBezTo>
                  <a:pt x="3487733" y="703316"/>
                  <a:pt x="3491260" y="705843"/>
                  <a:pt x="3495638" y="705849"/>
                </a:cubicBezTo>
                <a:cubicBezTo>
                  <a:pt x="3523576" y="705686"/>
                  <a:pt x="3534967" y="720681"/>
                  <a:pt x="3548914" y="733487"/>
                </a:cubicBezTo>
                <a:cubicBezTo>
                  <a:pt x="3554984" y="738925"/>
                  <a:pt x="3561304" y="742991"/>
                  <a:pt x="3551504" y="753036"/>
                </a:cubicBezTo>
                <a:cubicBezTo>
                  <a:pt x="3542974" y="761854"/>
                  <a:pt x="3552584" y="764716"/>
                  <a:pt x="3562075" y="765715"/>
                </a:cubicBezTo>
                <a:cubicBezTo>
                  <a:pt x="3575293" y="767067"/>
                  <a:pt x="3590630" y="764672"/>
                  <a:pt x="3605942" y="772481"/>
                </a:cubicBezTo>
                <a:cubicBezTo>
                  <a:pt x="3550860" y="779958"/>
                  <a:pt x="3525860" y="757484"/>
                  <a:pt x="3499309" y="737079"/>
                </a:cubicBezTo>
                <a:cubicBezTo>
                  <a:pt x="3489410" y="729689"/>
                  <a:pt x="3482419" y="720334"/>
                  <a:pt x="3473788" y="711717"/>
                </a:cubicBezTo>
                <a:cubicBezTo>
                  <a:pt x="3463019" y="701211"/>
                  <a:pt x="3451290" y="702093"/>
                  <a:pt x="3437248" y="714263"/>
                </a:cubicBezTo>
                <a:cubicBezTo>
                  <a:pt x="3424810" y="725164"/>
                  <a:pt x="3418411" y="725135"/>
                  <a:pt x="3413254" y="712874"/>
                </a:cubicBezTo>
                <a:cubicBezTo>
                  <a:pt x="3405299" y="693706"/>
                  <a:pt x="3389031" y="681450"/>
                  <a:pt x="3362511" y="677414"/>
                </a:cubicBezTo>
                <a:cubicBezTo>
                  <a:pt x="3356728" y="676504"/>
                  <a:pt x="3349492" y="673891"/>
                  <a:pt x="3344467" y="679599"/>
                </a:cubicBezTo>
                <a:cubicBezTo>
                  <a:pt x="3340061" y="684428"/>
                  <a:pt x="3344392" y="689004"/>
                  <a:pt x="3347971" y="692328"/>
                </a:cubicBezTo>
                <a:cubicBezTo>
                  <a:pt x="3354407" y="698260"/>
                  <a:pt x="3360162" y="704004"/>
                  <a:pt x="3363008" y="711713"/>
                </a:cubicBezTo>
                <a:cubicBezTo>
                  <a:pt x="3365019" y="716838"/>
                  <a:pt x="3367062" y="722495"/>
                  <a:pt x="3362637" y="727058"/>
                </a:cubicBezTo>
                <a:cubicBezTo>
                  <a:pt x="3344342" y="746453"/>
                  <a:pt x="3358884" y="752745"/>
                  <a:pt x="3376167" y="759779"/>
                </a:cubicBezTo>
                <a:cubicBezTo>
                  <a:pt x="3400002" y="769239"/>
                  <a:pt x="3410177" y="786259"/>
                  <a:pt x="3406203" y="808483"/>
                </a:cubicBezTo>
                <a:cubicBezTo>
                  <a:pt x="3404757" y="817516"/>
                  <a:pt x="3406433" y="822682"/>
                  <a:pt x="3420116" y="820757"/>
                </a:cubicBezTo>
                <a:cubicBezTo>
                  <a:pt x="3425463" y="820110"/>
                  <a:pt x="3426984" y="822878"/>
                  <a:pt x="3429194" y="825831"/>
                </a:cubicBezTo>
                <a:cubicBezTo>
                  <a:pt x="3476758" y="896035"/>
                  <a:pt x="3542778" y="954609"/>
                  <a:pt x="3619149" y="1006561"/>
                </a:cubicBezTo>
                <a:cubicBezTo>
                  <a:pt x="3681093" y="1048718"/>
                  <a:pt x="3748746" y="1085351"/>
                  <a:pt x="3818654" y="1120369"/>
                </a:cubicBezTo>
                <a:cubicBezTo>
                  <a:pt x="3820742" y="1121458"/>
                  <a:pt x="3822850" y="1122813"/>
                  <a:pt x="3824021" y="1125355"/>
                </a:cubicBezTo>
                <a:cubicBezTo>
                  <a:pt x="3791940" y="1123873"/>
                  <a:pt x="3763844" y="1116270"/>
                  <a:pt x="3736668" y="1107215"/>
                </a:cubicBezTo>
                <a:cubicBezTo>
                  <a:pt x="3664431" y="1083216"/>
                  <a:pt x="3602610" y="1048291"/>
                  <a:pt x="3540174" y="1014247"/>
                </a:cubicBezTo>
                <a:cubicBezTo>
                  <a:pt x="3502142" y="993353"/>
                  <a:pt x="3463159" y="973379"/>
                  <a:pt x="3421640" y="955861"/>
                </a:cubicBezTo>
                <a:cubicBezTo>
                  <a:pt x="3414719" y="952940"/>
                  <a:pt x="3409737" y="948712"/>
                  <a:pt x="3404753" y="944484"/>
                </a:cubicBezTo>
                <a:cubicBezTo>
                  <a:pt x="3401911" y="942144"/>
                  <a:pt x="3398417" y="940152"/>
                  <a:pt x="3393138" y="941865"/>
                </a:cubicBezTo>
                <a:cubicBezTo>
                  <a:pt x="3386540" y="944006"/>
                  <a:pt x="3386126" y="948083"/>
                  <a:pt x="3385712" y="952159"/>
                </a:cubicBezTo>
                <a:cubicBezTo>
                  <a:pt x="3384520" y="965187"/>
                  <a:pt x="3389594" y="976116"/>
                  <a:pt x="3398641" y="986025"/>
                </a:cubicBezTo>
                <a:cubicBezTo>
                  <a:pt x="3422140" y="1011364"/>
                  <a:pt x="3455589" y="1029056"/>
                  <a:pt x="3489975" y="1045560"/>
                </a:cubicBezTo>
                <a:cubicBezTo>
                  <a:pt x="3534421" y="1066751"/>
                  <a:pt x="3577600" y="1089169"/>
                  <a:pt x="3617273" y="1114697"/>
                </a:cubicBezTo>
                <a:cubicBezTo>
                  <a:pt x="3620082" y="1116503"/>
                  <a:pt x="3625178" y="1117229"/>
                  <a:pt x="3623898" y="1123556"/>
                </a:cubicBezTo>
                <a:cubicBezTo>
                  <a:pt x="3599276" y="1112313"/>
                  <a:pt x="3576007" y="1101173"/>
                  <a:pt x="3552438" y="1090606"/>
                </a:cubicBezTo>
                <a:cubicBezTo>
                  <a:pt x="3529203" y="1079998"/>
                  <a:pt x="3505634" y="1069432"/>
                  <a:pt x="3482417" y="1059092"/>
                </a:cubicBezTo>
                <a:cubicBezTo>
                  <a:pt x="3476868" y="1056543"/>
                  <a:pt x="3470899" y="1052702"/>
                  <a:pt x="3463468" y="1057629"/>
                </a:cubicBezTo>
                <a:cubicBezTo>
                  <a:pt x="3455703" y="1062595"/>
                  <a:pt x="3457128" y="1069134"/>
                  <a:pt x="3459472" y="1074217"/>
                </a:cubicBezTo>
                <a:cubicBezTo>
                  <a:pt x="3466821" y="1089165"/>
                  <a:pt x="3478729" y="1101681"/>
                  <a:pt x="3494211" y="1112153"/>
                </a:cubicBezTo>
                <a:cubicBezTo>
                  <a:pt x="3546907" y="1146573"/>
                  <a:pt x="3606933" y="1174465"/>
                  <a:pt x="3663137" y="1205775"/>
                </a:cubicBezTo>
                <a:cubicBezTo>
                  <a:pt x="3693512" y="1222766"/>
                  <a:pt x="3721631" y="1241370"/>
                  <a:pt x="3748466" y="1260936"/>
                </a:cubicBezTo>
                <a:cubicBezTo>
                  <a:pt x="3754470" y="1265310"/>
                  <a:pt x="3754440" y="1270144"/>
                  <a:pt x="3753142" y="1276208"/>
                </a:cubicBezTo>
                <a:cubicBezTo>
                  <a:pt x="3747968" y="1300726"/>
                  <a:pt x="3758834" y="1307462"/>
                  <a:pt x="3791960" y="1298886"/>
                </a:cubicBezTo>
                <a:cubicBezTo>
                  <a:pt x="3802234" y="1296299"/>
                  <a:pt x="3809336" y="1296782"/>
                  <a:pt x="3816039" y="1301606"/>
                </a:cubicBezTo>
                <a:cubicBezTo>
                  <a:pt x="3897299" y="1361555"/>
                  <a:pt x="3991895" y="1408883"/>
                  <a:pt x="4094439" y="1448806"/>
                </a:cubicBezTo>
                <a:cubicBezTo>
                  <a:pt x="4136210" y="1464953"/>
                  <a:pt x="4179249" y="1479874"/>
                  <a:pt x="4222870" y="1493379"/>
                </a:cubicBezTo>
                <a:cubicBezTo>
                  <a:pt x="4222955" y="1494711"/>
                  <a:pt x="4223057" y="1496309"/>
                  <a:pt x="4223141" y="1497641"/>
                </a:cubicBezTo>
                <a:cubicBezTo>
                  <a:pt x="4222925" y="1499546"/>
                  <a:pt x="4222659" y="1500653"/>
                  <a:pt x="4222428" y="1502292"/>
                </a:cubicBezTo>
                <a:cubicBezTo>
                  <a:pt x="4160784" y="1480767"/>
                  <a:pt x="4099761" y="1458363"/>
                  <a:pt x="4039973" y="1434198"/>
                </a:cubicBezTo>
                <a:cubicBezTo>
                  <a:pt x="3877889" y="1368737"/>
                  <a:pt x="3722432" y="1296301"/>
                  <a:pt x="3564773" y="1226279"/>
                </a:cubicBezTo>
                <a:cubicBezTo>
                  <a:pt x="3511752" y="1202636"/>
                  <a:pt x="3468897" y="1169442"/>
                  <a:pt x="3420650" y="1141464"/>
                </a:cubicBezTo>
                <a:cubicBezTo>
                  <a:pt x="3388486" y="1122812"/>
                  <a:pt x="3357590" y="1102932"/>
                  <a:pt x="3320669" y="1088883"/>
                </a:cubicBezTo>
                <a:cubicBezTo>
                  <a:pt x="3305491" y="1083205"/>
                  <a:pt x="3289697" y="1078406"/>
                  <a:pt x="3270102" y="1082659"/>
                </a:cubicBezTo>
                <a:cubicBezTo>
                  <a:pt x="3262467" y="1084389"/>
                  <a:pt x="3253881" y="1087040"/>
                  <a:pt x="3251648" y="1094290"/>
                </a:cubicBezTo>
                <a:cubicBezTo>
                  <a:pt x="3249750" y="1101498"/>
                  <a:pt x="3256970" y="1103846"/>
                  <a:pt x="3263506" y="1106005"/>
                </a:cubicBezTo>
                <a:cubicBezTo>
                  <a:pt x="3265227" y="1106604"/>
                  <a:pt x="3266966" y="1107467"/>
                  <a:pt x="3268636" y="1107265"/>
                </a:cubicBezTo>
                <a:cubicBezTo>
                  <a:pt x="3300482" y="1105018"/>
                  <a:pt x="3309121" y="1124372"/>
                  <a:pt x="3325089" y="1137201"/>
                </a:cubicBezTo>
                <a:cubicBezTo>
                  <a:pt x="3330055" y="1141164"/>
                  <a:pt x="3330677" y="1145651"/>
                  <a:pt x="3326003" y="1151585"/>
                </a:cubicBezTo>
                <a:cubicBezTo>
                  <a:pt x="3317592" y="1162266"/>
                  <a:pt x="3324211" y="1165760"/>
                  <a:pt x="3336410" y="1166967"/>
                </a:cubicBezTo>
                <a:cubicBezTo>
                  <a:pt x="3348608" y="1168175"/>
                  <a:pt x="3361690" y="1167395"/>
                  <a:pt x="3375112" y="1171943"/>
                </a:cubicBezTo>
                <a:cubicBezTo>
                  <a:pt x="3354718" y="1179513"/>
                  <a:pt x="3340011" y="1175927"/>
                  <a:pt x="3326222" y="1170885"/>
                </a:cubicBezTo>
                <a:cubicBezTo>
                  <a:pt x="3295216" y="1159877"/>
                  <a:pt x="3274464" y="1140648"/>
                  <a:pt x="3254679" y="1120765"/>
                </a:cubicBezTo>
                <a:cubicBezTo>
                  <a:pt x="3250733" y="1116948"/>
                  <a:pt x="3247420" y="1112518"/>
                  <a:pt x="3242188" y="1109662"/>
                </a:cubicBezTo>
                <a:cubicBezTo>
                  <a:pt x="3232391" y="1103869"/>
                  <a:pt x="3222316" y="1104284"/>
                  <a:pt x="3211499" y="1114184"/>
                </a:cubicBezTo>
                <a:cubicBezTo>
                  <a:pt x="3197173" y="1127194"/>
                  <a:pt x="3191777" y="1127042"/>
                  <a:pt x="3185849" y="1113265"/>
                </a:cubicBezTo>
                <a:cubicBezTo>
                  <a:pt x="3177929" y="1094629"/>
                  <a:pt x="3162028" y="1082865"/>
                  <a:pt x="3135843" y="1078789"/>
                </a:cubicBezTo>
                <a:cubicBezTo>
                  <a:pt x="3130396" y="1077837"/>
                  <a:pt x="3124578" y="1076395"/>
                  <a:pt x="3119118" y="1080546"/>
                </a:cubicBezTo>
                <a:cubicBezTo>
                  <a:pt x="3113359" y="1085269"/>
                  <a:pt x="3117622" y="1088780"/>
                  <a:pt x="3120198" y="1092226"/>
                </a:cubicBezTo>
                <a:cubicBezTo>
                  <a:pt x="3123912" y="1097682"/>
                  <a:pt x="3128295" y="1103057"/>
                  <a:pt x="3131691" y="1108819"/>
                </a:cubicBezTo>
                <a:cubicBezTo>
                  <a:pt x="3137665" y="1118027"/>
                  <a:pt x="3139328" y="1128295"/>
                  <a:pt x="3129914" y="1139097"/>
                </a:cubicBezTo>
                <a:cubicBezTo>
                  <a:pt x="3123003" y="1146915"/>
                  <a:pt x="3123960" y="1151361"/>
                  <a:pt x="3133955" y="1154983"/>
                </a:cubicBezTo>
                <a:cubicBezTo>
                  <a:pt x="3165979" y="1166136"/>
                  <a:pt x="3186931" y="1183194"/>
                  <a:pt x="3178170" y="1214855"/>
                </a:cubicBezTo>
                <a:cubicBezTo>
                  <a:pt x="3176770" y="1219320"/>
                  <a:pt x="3179046" y="1223338"/>
                  <a:pt x="3185378" y="1222303"/>
                </a:cubicBezTo>
                <a:cubicBezTo>
                  <a:pt x="3199361" y="1219805"/>
                  <a:pt x="3202140" y="1226447"/>
                  <a:pt x="3206608" y="1233153"/>
                </a:cubicBezTo>
                <a:cubicBezTo>
                  <a:pt x="3250090" y="1297409"/>
                  <a:pt x="3310389" y="1350771"/>
                  <a:pt x="3379140" y="1399351"/>
                </a:cubicBezTo>
                <a:cubicBezTo>
                  <a:pt x="3447189" y="1447479"/>
                  <a:pt x="3522881" y="1488775"/>
                  <a:pt x="3603118" y="1527375"/>
                </a:cubicBezTo>
                <a:cubicBezTo>
                  <a:pt x="3581296" y="1528405"/>
                  <a:pt x="3552602" y="1521951"/>
                  <a:pt x="3524809" y="1513774"/>
                </a:cubicBezTo>
                <a:cubicBezTo>
                  <a:pt x="3451354" y="1491802"/>
                  <a:pt x="3389901" y="1457369"/>
                  <a:pt x="3327498" y="1423859"/>
                </a:cubicBezTo>
                <a:cubicBezTo>
                  <a:pt x="3283917" y="1400416"/>
                  <a:pt x="3241288" y="1376052"/>
                  <a:pt x="3192949" y="1357211"/>
                </a:cubicBezTo>
                <a:cubicBezTo>
                  <a:pt x="3187434" y="1355196"/>
                  <a:pt x="3183538" y="1352177"/>
                  <a:pt x="3180259" y="1348280"/>
                </a:cubicBezTo>
                <a:cubicBezTo>
                  <a:pt x="3177348" y="1344874"/>
                  <a:pt x="3173119" y="1341896"/>
                  <a:pt x="3166204" y="1344345"/>
                </a:cubicBezTo>
                <a:cubicBezTo>
                  <a:pt x="3159306" y="1347059"/>
                  <a:pt x="3158942" y="1351935"/>
                  <a:pt x="3159212" y="1356197"/>
                </a:cubicBezTo>
                <a:cubicBezTo>
                  <a:pt x="3161232" y="1372059"/>
                  <a:pt x="3167827" y="1385754"/>
                  <a:pt x="3181004" y="1397043"/>
                </a:cubicBezTo>
                <a:cubicBezTo>
                  <a:pt x="3206688" y="1419701"/>
                  <a:pt x="3240037" y="1435794"/>
                  <a:pt x="3273385" y="1451888"/>
                </a:cubicBezTo>
                <a:cubicBezTo>
                  <a:pt x="3319573" y="1473941"/>
                  <a:pt x="3362569" y="1498797"/>
                  <a:pt x="3401776" y="1527602"/>
                </a:cubicBezTo>
                <a:cubicBezTo>
                  <a:pt x="3374012" y="1514591"/>
                  <a:pt x="3346230" y="1501313"/>
                  <a:pt x="3318130" y="1488342"/>
                </a:cubicBezTo>
                <a:cubicBezTo>
                  <a:pt x="3296969" y="1478558"/>
                  <a:pt x="3275173" y="1469387"/>
                  <a:pt x="3253694" y="1459909"/>
                </a:cubicBezTo>
                <a:cubicBezTo>
                  <a:pt x="3248495" y="1457587"/>
                  <a:pt x="3242945" y="1455038"/>
                  <a:pt x="3236182" y="1459882"/>
                </a:cubicBezTo>
                <a:cubicBezTo>
                  <a:pt x="3230053" y="1464115"/>
                  <a:pt x="3231378" y="1469055"/>
                  <a:pt x="3233020" y="1473687"/>
                </a:cubicBezTo>
                <a:cubicBezTo>
                  <a:pt x="3239235" y="1491993"/>
                  <a:pt x="3254236" y="1505477"/>
                  <a:pt x="3272474" y="1516958"/>
                </a:cubicBezTo>
                <a:cubicBezTo>
                  <a:pt x="3294559" y="1530657"/>
                  <a:pt x="3317595" y="1543436"/>
                  <a:pt x="3341300" y="1556133"/>
                </a:cubicBezTo>
                <a:cubicBezTo>
                  <a:pt x="3316637" y="1554825"/>
                  <a:pt x="3291973" y="1553517"/>
                  <a:pt x="3267359" y="1553009"/>
                </a:cubicBezTo>
                <a:cubicBezTo>
                  <a:pt x="3280352" y="1582573"/>
                  <a:pt x="3306470" y="1585584"/>
                  <a:pt x="3329832" y="1587586"/>
                </a:cubicBezTo>
                <a:cubicBezTo>
                  <a:pt x="3361297" y="1589949"/>
                  <a:pt x="3391527" y="1594072"/>
                  <a:pt x="3421490" y="1599301"/>
                </a:cubicBezTo>
                <a:cubicBezTo>
                  <a:pt x="3434412" y="1606594"/>
                  <a:pt x="3447319" y="1613621"/>
                  <a:pt x="3459923" y="1621220"/>
                </a:cubicBezTo>
                <a:cubicBezTo>
                  <a:pt x="3472880" y="1629046"/>
                  <a:pt x="3485168" y="1636952"/>
                  <a:pt x="3497490" y="1645392"/>
                </a:cubicBezTo>
                <a:cubicBezTo>
                  <a:pt x="3506301" y="1651572"/>
                  <a:pt x="3516714" y="1656484"/>
                  <a:pt x="3507803" y="1669911"/>
                </a:cubicBezTo>
                <a:cubicBezTo>
                  <a:pt x="3503816" y="1676032"/>
                  <a:pt x="3534148" y="1702959"/>
                  <a:pt x="3543290" y="1703729"/>
                </a:cubicBezTo>
                <a:cubicBezTo>
                  <a:pt x="3544644" y="1703834"/>
                  <a:pt x="3545996" y="1703940"/>
                  <a:pt x="3546999" y="1703818"/>
                </a:cubicBezTo>
                <a:cubicBezTo>
                  <a:pt x="3566312" y="1700405"/>
                  <a:pt x="3571232" y="1708935"/>
                  <a:pt x="3572295" y="1720349"/>
                </a:cubicBezTo>
                <a:cubicBezTo>
                  <a:pt x="3573341" y="1731497"/>
                  <a:pt x="3570880" y="1745753"/>
                  <a:pt x="3596922" y="1736961"/>
                </a:cubicBezTo>
                <a:cubicBezTo>
                  <a:pt x="3599895" y="1736064"/>
                  <a:pt x="3600664" y="1737582"/>
                  <a:pt x="3602119" y="1739285"/>
                </a:cubicBezTo>
                <a:cubicBezTo>
                  <a:pt x="3633888" y="1783486"/>
                  <a:pt x="3684678" y="1814377"/>
                  <a:pt x="3734798" y="1845349"/>
                </a:cubicBezTo>
                <a:cubicBezTo>
                  <a:pt x="3737590" y="1846890"/>
                  <a:pt x="3740383" y="1848430"/>
                  <a:pt x="3743174" y="1849972"/>
                </a:cubicBezTo>
                <a:cubicBezTo>
                  <a:pt x="3692460" y="1846720"/>
                  <a:pt x="3526297" y="1854765"/>
                  <a:pt x="3478101" y="1864630"/>
                </a:cubicBezTo>
                <a:cubicBezTo>
                  <a:pt x="3435216" y="1873314"/>
                  <a:pt x="3187933" y="1844748"/>
                  <a:pt x="3135293" y="1816496"/>
                </a:cubicBezTo>
                <a:cubicBezTo>
                  <a:pt x="3129987" y="1844249"/>
                  <a:pt x="3145700" y="1853084"/>
                  <a:pt x="3158510" y="1863880"/>
                </a:cubicBezTo>
                <a:cubicBezTo>
                  <a:pt x="3176652" y="1879130"/>
                  <a:pt x="3180104" y="1891061"/>
                  <a:pt x="3148907" y="1908797"/>
                </a:cubicBezTo>
                <a:cubicBezTo>
                  <a:pt x="3059526" y="1959351"/>
                  <a:pt x="3060614" y="1960561"/>
                  <a:pt x="3150229" y="2003660"/>
                </a:cubicBezTo>
                <a:cubicBezTo>
                  <a:pt x="3154391" y="2005572"/>
                  <a:pt x="3152878" y="2013539"/>
                  <a:pt x="3154219" y="2018746"/>
                </a:cubicBezTo>
                <a:cubicBezTo>
                  <a:pt x="3132340" y="2029448"/>
                  <a:pt x="3104621" y="2011868"/>
                  <a:pt x="3079313" y="2037482"/>
                </a:cubicBezTo>
                <a:cubicBezTo>
                  <a:pt x="3200844" y="2121812"/>
                  <a:pt x="3382216" y="2194063"/>
                  <a:pt x="3545961" y="2248584"/>
                </a:cubicBezTo>
                <a:cubicBezTo>
                  <a:pt x="3418859" y="2288406"/>
                  <a:pt x="3336249" y="2212515"/>
                  <a:pt x="3242382" y="2234890"/>
                </a:cubicBezTo>
                <a:cubicBezTo>
                  <a:pt x="3196963" y="2267233"/>
                  <a:pt x="3340047" y="2293389"/>
                  <a:pt x="3206852" y="2322137"/>
                </a:cubicBezTo>
                <a:cubicBezTo>
                  <a:pt x="3266485" y="2338535"/>
                  <a:pt x="3311047" y="2356223"/>
                  <a:pt x="3352854" y="2378270"/>
                </a:cubicBezTo>
                <a:cubicBezTo>
                  <a:pt x="3427094" y="2417864"/>
                  <a:pt x="3443161" y="2448130"/>
                  <a:pt x="3414532" y="2516826"/>
                </a:cubicBezTo>
                <a:cubicBezTo>
                  <a:pt x="3395525" y="2562076"/>
                  <a:pt x="3366606" y="2605038"/>
                  <a:pt x="3397577" y="2652556"/>
                </a:cubicBezTo>
                <a:cubicBezTo>
                  <a:pt x="3418842" y="2685144"/>
                  <a:pt x="3412947" y="2708944"/>
                  <a:pt x="3339773" y="2701969"/>
                </a:cubicBezTo>
                <a:cubicBezTo>
                  <a:pt x="3260852" y="2694617"/>
                  <a:pt x="3233446" y="2729610"/>
                  <a:pt x="3257041" y="2788223"/>
                </a:cubicBezTo>
                <a:cubicBezTo>
                  <a:pt x="3272229" y="2825841"/>
                  <a:pt x="3259642" y="2839714"/>
                  <a:pt x="3205892" y="2841661"/>
                </a:cubicBezTo>
                <a:cubicBezTo>
                  <a:pt x="3146428" y="2843763"/>
                  <a:pt x="3088665" y="2824990"/>
                  <a:pt x="3016267" y="2846107"/>
                </a:cubicBezTo>
                <a:cubicBezTo>
                  <a:pt x="3079284" y="2910414"/>
                  <a:pt x="3202965" y="2875032"/>
                  <a:pt x="3275450" y="2934701"/>
                </a:cubicBezTo>
                <a:cubicBezTo>
                  <a:pt x="3194271" y="2944802"/>
                  <a:pt x="3132104" y="2952064"/>
                  <a:pt x="3071009" y="2944432"/>
                </a:cubicBezTo>
                <a:cubicBezTo>
                  <a:pt x="3045559" y="2941340"/>
                  <a:pt x="3017770" y="2938533"/>
                  <a:pt x="3005039" y="2960743"/>
                </a:cubicBezTo>
                <a:cubicBezTo>
                  <a:pt x="2989910" y="2987540"/>
                  <a:pt x="3024584" y="2992735"/>
                  <a:pt x="3045255" y="2994795"/>
                </a:cubicBezTo>
                <a:cubicBezTo>
                  <a:pt x="3103524" y="3000354"/>
                  <a:pt x="3149512" y="3024578"/>
                  <a:pt x="3198769" y="3041966"/>
                </a:cubicBezTo>
                <a:cubicBezTo>
                  <a:pt x="3306591" y="3080177"/>
                  <a:pt x="3424230" y="3108608"/>
                  <a:pt x="3518098" y="3181525"/>
                </a:cubicBezTo>
                <a:cubicBezTo>
                  <a:pt x="3405474" y="3173693"/>
                  <a:pt x="3319103" y="3133957"/>
                  <a:pt x="3214876" y="3136382"/>
                </a:cubicBezTo>
                <a:cubicBezTo>
                  <a:pt x="3309623" y="3201944"/>
                  <a:pt x="3428070" y="3237794"/>
                  <a:pt x="3540876" y="3280232"/>
                </a:cubicBezTo>
                <a:cubicBezTo>
                  <a:pt x="3572951" y="3292185"/>
                  <a:pt x="3605372" y="3298995"/>
                  <a:pt x="3614558" y="3332242"/>
                </a:cubicBezTo>
                <a:cubicBezTo>
                  <a:pt x="3632460" y="3396643"/>
                  <a:pt x="3676382" y="3446619"/>
                  <a:pt x="3765439" y="3465091"/>
                </a:cubicBezTo>
                <a:cubicBezTo>
                  <a:pt x="3766125" y="3465276"/>
                  <a:pt x="3762072" y="3475699"/>
                  <a:pt x="3759506" y="3482990"/>
                </a:cubicBezTo>
                <a:cubicBezTo>
                  <a:pt x="3706514" y="3491555"/>
                  <a:pt x="3662256" y="3457457"/>
                  <a:pt x="3594905" y="3478499"/>
                </a:cubicBezTo>
                <a:cubicBezTo>
                  <a:pt x="3663098" y="3523656"/>
                  <a:pt x="3720597" y="3564741"/>
                  <a:pt x="3814430" y="3578876"/>
                </a:cubicBezTo>
                <a:cubicBezTo>
                  <a:pt x="3889563" y="3590177"/>
                  <a:pt x="3981512" y="3590582"/>
                  <a:pt x="4039126" y="3649369"/>
                </a:cubicBezTo>
                <a:cubicBezTo>
                  <a:pt x="3977790" y="3669682"/>
                  <a:pt x="3930328" y="3659325"/>
                  <a:pt x="3883152" y="3653497"/>
                </a:cubicBezTo>
                <a:cubicBezTo>
                  <a:pt x="3810528" y="3644576"/>
                  <a:pt x="3739087" y="3633097"/>
                  <a:pt x="3666446" y="3623911"/>
                </a:cubicBezTo>
                <a:cubicBezTo>
                  <a:pt x="3638957" y="3620530"/>
                  <a:pt x="3608896" y="3619071"/>
                  <a:pt x="3593589" y="3653674"/>
                </a:cubicBezTo>
                <a:cubicBezTo>
                  <a:pt x="3684581" y="3649631"/>
                  <a:pt x="3741824" y="3686720"/>
                  <a:pt x="3801238" y="3720862"/>
                </a:cubicBezTo>
                <a:cubicBezTo>
                  <a:pt x="3834791" y="3740152"/>
                  <a:pt x="3862819" y="3767894"/>
                  <a:pt x="3919545" y="3749213"/>
                </a:cubicBezTo>
                <a:cubicBezTo>
                  <a:pt x="3949563" y="3739403"/>
                  <a:pt x="3970044" y="3754371"/>
                  <a:pt x="3968059" y="3776085"/>
                </a:cubicBezTo>
                <a:cubicBezTo>
                  <a:pt x="3961477" y="3852579"/>
                  <a:pt x="4033657" y="3870411"/>
                  <a:pt x="4107750" y="3875932"/>
                </a:cubicBezTo>
                <a:cubicBezTo>
                  <a:pt x="4247829" y="3886613"/>
                  <a:pt x="4367192" y="3936847"/>
                  <a:pt x="4504087" y="3955698"/>
                </a:cubicBezTo>
                <a:cubicBezTo>
                  <a:pt x="4637239" y="3973931"/>
                  <a:pt x="5630348" y="4013091"/>
                  <a:pt x="5880284" y="3998656"/>
                </a:cubicBezTo>
                <a:cubicBezTo>
                  <a:pt x="7409751" y="3910310"/>
                  <a:pt x="8457142" y="3018967"/>
                  <a:pt x="8461494" y="3007971"/>
                </a:cubicBezTo>
                <a:cubicBezTo>
                  <a:pt x="8481448" y="2956432"/>
                  <a:pt x="8537247" y="2928466"/>
                  <a:pt x="8587378" y="2896089"/>
                </a:cubicBezTo>
                <a:cubicBezTo>
                  <a:pt x="8631032" y="2867717"/>
                  <a:pt x="8677604" y="2837649"/>
                  <a:pt x="8693826" y="2796225"/>
                </a:cubicBezTo>
                <a:cubicBezTo>
                  <a:pt x="8715249" y="2741288"/>
                  <a:pt x="8647790" y="2792407"/>
                  <a:pt x="8633488" y="2774007"/>
                </a:cubicBezTo>
                <a:cubicBezTo>
                  <a:pt x="8658507" y="2743865"/>
                  <a:pt x="8698366" y="2714075"/>
                  <a:pt x="8707444" y="2682105"/>
                </a:cubicBezTo>
                <a:cubicBezTo>
                  <a:pt x="8739824" y="2566518"/>
                  <a:pt x="8819561" y="2475526"/>
                  <a:pt x="8942552" y="2397549"/>
                </a:cubicBezTo>
                <a:cubicBezTo>
                  <a:pt x="8977822" y="2375023"/>
                  <a:pt x="8999812" y="2339612"/>
                  <a:pt x="9049260" y="2328253"/>
                </a:cubicBezTo>
                <a:cubicBezTo>
                  <a:pt x="9159134" y="2303404"/>
                  <a:pt x="9118356" y="2218151"/>
                  <a:pt x="9174304" y="2171379"/>
                </a:cubicBezTo>
                <a:cubicBezTo>
                  <a:pt x="9179581" y="2166982"/>
                  <a:pt x="9181728" y="2117398"/>
                  <a:pt x="9182228" y="2067678"/>
                </a:cubicBezTo>
                <a:lnTo>
                  <a:pt x="9182278" y="2047313"/>
                </a:lnTo>
                <a:lnTo>
                  <a:pt x="9184334" y="2047686"/>
                </a:lnTo>
                <a:cubicBezTo>
                  <a:pt x="9192950" y="2042242"/>
                  <a:pt x="9192359" y="2022485"/>
                  <a:pt x="9185124" y="1997142"/>
                </a:cubicBezTo>
                <a:lnTo>
                  <a:pt x="9181592" y="1987782"/>
                </a:lnTo>
                <a:lnTo>
                  <a:pt x="9181190" y="1974586"/>
                </a:lnTo>
                <a:cubicBezTo>
                  <a:pt x="9180902" y="1968441"/>
                  <a:pt x="9180584" y="1964399"/>
                  <a:pt x="9180252" y="1963164"/>
                </a:cubicBezTo>
                <a:cubicBezTo>
                  <a:pt x="9179760" y="1961378"/>
                  <a:pt x="9179284" y="1962333"/>
                  <a:pt x="9178804" y="1965349"/>
                </a:cubicBezTo>
                <a:lnTo>
                  <a:pt x="9177606" y="1977215"/>
                </a:lnTo>
                <a:lnTo>
                  <a:pt x="9169614" y="1956030"/>
                </a:lnTo>
                <a:cubicBezTo>
                  <a:pt x="9143144" y="1898537"/>
                  <a:pt x="9095234" y="1836160"/>
                  <a:pt x="9046406" y="1838718"/>
                </a:cubicBezTo>
                <a:cubicBezTo>
                  <a:pt x="9077129" y="1760642"/>
                  <a:pt x="9077129" y="1760642"/>
                  <a:pt x="8960873" y="1764524"/>
                </a:cubicBezTo>
                <a:cubicBezTo>
                  <a:pt x="9002330" y="1712259"/>
                  <a:pt x="9001568" y="1700272"/>
                  <a:pt x="8946755" y="1690806"/>
                </a:cubicBezTo>
                <a:cubicBezTo>
                  <a:pt x="8893980" y="1681628"/>
                  <a:pt x="8836186" y="1683529"/>
                  <a:pt x="8786897" y="1665607"/>
                </a:cubicBezTo>
                <a:cubicBezTo>
                  <a:pt x="8827191" y="1600331"/>
                  <a:pt x="8835148" y="1529576"/>
                  <a:pt x="8924505" y="1489227"/>
                </a:cubicBezTo>
                <a:cubicBezTo>
                  <a:pt x="8938584" y="1482958"/>
                  <a:pt x="8947122" y="1463671"/>
                  <a:pt x="8937122" y="1454681"/>
                </a:cubicBezTo>
                <a:cubicBezTo>
                  <a:pt x="8901654" y="1421129"/>
                  <a:pt x="8944526" y="1343460"/>
                  <a:pt x="8841119" y="1348202"/>
                </a:cubicBezTo>
                <a:cubicBezTo>
                  <a:pt x="8828354" y="1348673"/>
                  <a:pt x="8816185" y="1342631"/>
                  <a:pt x="8825548" y="1331028"/>
                </a:cubicBezTo>
                <a:cubicBezTo>
                  <a:pt x="8857711" y="1291432"/>
                  <a:pt x="8816096" y="1298887"/>
                  <a:pt x="8790413" y="1297436"/>
                </a:cubicBezTo>
                <a:cubicBezTo>
                  <a:pt x="8759333" y="1295832"/>
                  <a:pt x="8725565" y="1315490"/>
                  <a:pt x="8695944" y="1299752"/>
                </a:cubicBezTo>
                <a:cubicBezTo>
                  <a:pt x="8701338" y="1278697"/>
                  <a:pt x="8726082" y="1275968"/>
                  <a:pt x="8743050" y="1267471"/>
                </a:cubicBezTo>
                <a:cubicBezTo>
                  <a:pt x="8792636" y="1242406"/>
                  <a:pt x="8832648" y="1215014"/>
                  <a:pt x="8831902" y="1166250"/>
                </a:cubicBezTo>
                <a:cubicBezTo>
                  <a:pt x="8831416" y="1126849"/>
                  <a:pt x="8834560" y="1091573"/>
                  <a:pt x="8763628" y="1088084"/>
                </a:cubicBezTo>
                <a:cubicBezTo>
                  <a:pt x="8752484" y="1087556"/>
                  <a:pt x="8746480" y="1083182"/>
                  <a:pt x="8744052" y="1076766"/>
                </a:cubicBezTo>
                <a:cubicBezTo>
                  <a:pt x="8751664" y="1069402"/>
                  <a:pt x="8758926" y="1061811"/>
                  <a:pt x="8767977" y="1055883"/>
                </a:cubicBezTo>
                <a:cubicBezTo>
                  <a:pt x="8798386" y="1036363"/>
                  <a:pt x="8807604" y="1011893"/>
                  <a:pt x="8815418" y="986519"/>
                </a:cubicBezTo>
                <a:cubicBezTo>
                  <a:pt x="8820450" y="970342"/>
                  <a:pt x="8826500" y="954308"/>
                  <a:pt x="8839356" y="939330"/>
                </a:cubicBezTo>
                <a:cubicBezTo>
                  <a:pt x="8847184" y="930060"/>
                  <a:pt x="8857152" y="922680"/>
                  <a:pt x="8869964" y="917639"/>
                </a:cubicBezTo>
                <a:cubicBezTo>
                  <a:pt x="8881119" y="913066"/>
                  <a:pt x="8884190" y="908399"/>
                  <a:pt x="8876013" y="901606"/>
                </a:cubicBezTo>
                <a:cubicBezTo>
                  <a:pt x="8852888" y="882126"/>
                  <a:pt x="8842659" y="858937"/>
                  <a:pt x="8855230" y="828963"/>
                </a:cubicBezTo>
                <a:cubicBezTo>
                  <a:pt x="8859032" y="819911"/>
                  <a:pt x="8855550" y="812818"/>
                  <a:pt x="8844988" y="810876"/>
                </a:cubicBezTo>
                <a:cubicBezTo>
                  <a:pt x="8801020" y="802512"/>
                  <a:pt x="8788328" y="772374"/>
                  <a:pt x="8768255" y="747963"/>
                </a:cubicBezTo>
                <a:cubicBezTo>
                  <a:pt x="8739786" y="713294"/>
                  <a:pt x="8713605" y="677543"/>
                  <a:pt x="8692953" y="638707"/>
                </a:cubicBezTo>
                <a:cubicBezTo>
                  <a:pt x="8680700" y="615495"/>
                  <a:pt x="8668800" y="592509"/>
                  <a:pt x="8674423" y="564449"/>
                </a:cubicBezTo>
                <a:cubicBezTo>
                  <a:pt x="8675670" y="557588"/>
                  <a:pt x="8672308" y="552358"/>
                  <a:pt x="8667642" y="547822"/>
                </a:cubicBezTo>
                <a:cubicBezTo>
                  <a:pt x="8647856" y="527939"/>
                  <a:pt x="8648704" y="504214"/>
                  <a:pt x="8661198" y="478275"/>
                </a:cubicBezTo>
                <a:cubicBezTo>
                  <a:pt x="8668953" y="462573"/>
                  <a:pt x="8667832" y="460828"/>
                  <a:pt x="8645813" y="464032"/>
                </a:cubicBezTo>
                <a:cubicBezTo>
                  <a:pt x="8601088" y="470255"/>
                  <a:pt x="8556732" y="476969"/>
                  <a:pt x="8512338" y="477784"/>
                </a:cubicBezTo>
                <a:cubicBezTo>
                  <a:pt x="8462562" y="478712"/>
                  <a:pt x="8445778" y="468934"/>
                  <a:pt x="8481050" y="430572"/>
                </a:cubicBezTo>
                <a:cubicBezTo>
                  <a:pt x="8488612" y="422408"/>
                  <a:pt x="8495122" y="413567"/>
                  <a:pt x="8498220" y="404064"/>
                </a:cubicBezTo>
                <a:cubicBezTo>
                  <a:pt x="8500436" y="396549"/>
                  <a:pt x="8497776" y="391771"/>
                  <a:pt x="8489536" y="38928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4063296"/>
            <a:ext cx="6858000" cy="115266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/>
              <a:t>SoulDish Catering</a:t>
            </a:r>
          </a:p>
          <a:p>
            <a:pPr>
              <a:lnSpc>
                <a:spcPct val="90000"/>
              </a:lnSpc>
            </a:pPr>
            <a:r>
              <a:rPr lang="en-GB" sz="3800"/>
              <a:t>Business Plan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5329534"/>
            <a:ext cx="6858000" cy="64678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2000" err="1">
                <a:latin typeface="Arial"/>
                <a:cs typeface="Arial"/>
              </a:rPr>
              <a:t>Taisiia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err="1">
                <a:latin typeface="Arial"/>
                <a:cs typeface="Arial"/>
              </a:rPr>
              <a:t>Pavliukova</a:t>
            </a:r>
            <a:endParaRPr lang="en-GB" sz="2000">
              <a:latin typeface="Arial"/>
              <a:ea typeface="Calibri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/>
                <a:cs typeface="Arial"/>
              </a:rPr>
              <a:t>Module: </a:t>
            </a:r>
            <a:r>
              <a:rPr lang="en-GB" sz="2000" i="1" dirty="0">
                <a:latin typeface="Arial"/>
                <a:cs typeface="Arial"/>
              </a:rPr>
              <a:t>Enterprise and Entrepreneurship (LCLM4006)</a:t>
            </a:r>
            <a:endParaRPr lang="en-GB" sz="2000" i="1">
              <a:latin typeface="Arial"/>
              <a:ea typeface="Calibri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/>
                <a:cs typeface="Arial"/>
              </a:rPr>
              <a:t>Lecturer: </a:t>
            </a:r>
            <a:r>
              <a:rPr lang="en-GB" sz="2000" i="1" dirty="0">
                <a:latin typeface="Arial"/>
                <a:cs typeface="Arial"/>
              </a:rPr>
              <a:t>Dr Charles A.C. </a:t>
            </a:r>
            <a:r>
              <a:rPr lang="en-GB" sz="2000" i="1" err="1">
                <a:latin typeface="Arial"/>
                <a:cs typeface="Arial"/>
              </a:rPr>
              <a:t>Oham</a:t>
            </a:r>
            <a:endParaRPr lang="en-GB" sz="2000">
              <a:latin typeface="Arial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C68617-39BB-BB02-D671-F1A842140E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2929" y="1233786"/>
            <a:ext cx="2633792" cy="2210538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54DDAA6D-E0E7-CAD8-57A8-E53F65ACB1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61637"/>
            <a:ext cx="184731" cy="72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AC7F5A5C-E5E9-E2CA-B723-D5B8781A3D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-322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9E8031F7-29E8-76AE-6D00-7FCBD4716B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278" y="218457"/>
            <a:ext cx="119953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133778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60F97B-BEF0-D3CD-D79B-128D23C69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713312"/>
            <a:ext cx="3028950" cy="5431376"/>
          </a:xfrm>
        </p:spPr>
        <p:txBody>
          <a:bodyPr>
            <a:normAutofit/>
          </a:bodyPr>
          <a:lstStyle/>
          <a:p>
            <a:r>
              <a:rPr lang="en-GB">
                <a:latin typeface="Arial"/>
                <a:ea typeface="+mj-lt"/>
                <a:cs typeface="+mj-lt"/>
              </a:rPr>
              <a:t>Overview / Table of Contents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DCEB1282-9BE7-9D24-0E63-A856DD9C61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6053" y="826583"/>
            <a:ext cx="4602079" cy="566045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800" dirty="0">
                <a:latin typeface="Arial"/>
                <a:ea typeface="+mn-lt"/>
                <a:cs typeface="Arial"/>
              </a:rPr>
              <a:t>Overview of Business Idea</a:t>
            </a:r>
          </a:p>
          <a:p>
            <a:r>
              <a:rPr lang="en-GB" sz="2800" dirty="0">
                <a:latin typeface="Arial"/>
                <a:ea typeface="+mn-lt"/>
                <a:cs typeface="+mn-lt"/>
              </a:rPr>
              <a:t>PESTEL Analysis</a:t>
            </a:r>
            <a:endParaRPr lang="en-GB" sz="2800">
              <a:latin typeface="Arial"/>
              <a:cs typeface="Arial"/>
            </a:endParaRPr>
          </a:p>
          <a:p>
            <a:r>
              <a:rPr lang="en-GB" sz="2800" dirty="0">
                <a:latin typeface="Arial"/>
                <a:ea typeface="+mn-lt"/>
                <a:cs typeface="+mn-lt"/>
              </a:rPr>
              <a:t>Marketing Strategy (4Ps)</a:t>
            </a:r>
            <a:endParaRPr lang="en-GB" sz="2800">
              <a:latin typeface="Arial"/>
              <a:cs typeface="Arial"/>
            </a:endParaRPr>
          </a:p>
          <a:p>
            <a:r>
              <a:rPr lang="en-US" sz="2800" dirty="0">
                <a:latin typeface="Arial"/>
                <a:ea typeface="+mn-lt"/>
                <a:cs typeface="Arial"/>
              </a:rPr>
              <a:t>Funding &amp; Initial Costs</a:t>
            </a:r>
            <a:endParaRPr lang="en-US" sz="2800" dirty="0">
              <a:latin typeface="Arial"/>
              <a:cs typeface="Arial"/>
            </a:endParaRPr>
          </a:p>
          <a:p>
            <a:r>
              <a:rPr lang="en-GB" sz="2800" dirty="0">
                <a:latin typeface="Arial"/>
                <a:ea typeface="+mn-lt"/>
                <a:cs typeface="+mn-lt"/>
              </a:rPr>
              <a:t>Break-Even Analysis</a:t>
            </a:r>
            <a:endParaRPr lang="en-GB" sz="2800">
              <a:latin typeface="Arial"/>
              <a:cs typeface="Arial"/>
            </a:endParaRPr>
          </a:p>
          <a:p>
            <a:r>
              <a:rPr lang="en-GB" sz="2800" dirty="0">
                <a:latin typeface="Arial"/>
                <a:ea typeface="+mn-lt"/>
                <a:cs typeface="+mn-lt"/>
              </a:rPr>
              <a:t>Key Milestones</a:t>
            </a:r>
            <a:endParaRPr lang="en-GB" sz="2800" dirty="0">
              <a:latin typeface="Arial"/>
              <a:cs typeface="Arial"/>
            </a:endParaRPr>
          </a:p>
          <a:p>
            <a:r>
              <a:rPr lang="en-GB" sz="2800" dirty="0">
                <a:latin typeface="Arial"/>
                <a:ea typeface="+mn-lt"/>
                <a:cs typeface="+mn-lt"/>
              </a:rPr>
              <a:t>Exit Strategy</a:t>
            </a:r>
            <a:endParaRPr lang="en-GB" sz="2800">
              <a:latin typeface="Arial"/>
              <a:cs typeface="Arial"/>
            </a:endParaRPr>
          </a:p>
          <a:p>
            <a:r>
              <a:rPr lang="en-GB" sz="2800" dirty="0">
                <a:latin typeface="Arial"/>
                <a:ea typeface="+mn-lt"/>
                <a:cs typeface="+mn-lt"/>
              </a:rPr>
              <a:t>Conclusion</a:t>
            </a:r>
            <a:endParaRPr lang="en-GB" sz="2800">
              <a:latin typeface="Arial"/>
              <a:cs typeface="Arial"/>
            </a:endParaRPr>
          </a:p>
          <a:p>
            <a:r>
              <a:rPr lang="en-GB" sz="2800" dirty="0">
                <a:latin typeface="Arial"/>
                <a:ea typeface="+mn-lt"/>
                <a:cs typeface="+mn-lt"/>
              </a:rPr>
              <a:t>References</a:t>
            </a:r>
            <a:endParaRPr lang="en-GB" sz="2800" dirty="0">
              <a:latin typeface="Arial"/>
            </a:endParaRPr>
          </a:p>
          <a:p>
            <a:pPr marL="0" indent="0">
              <a:buNone/>
            </a:pPr>
            <a:endParaRPr lang="en-GB" sz="17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353895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72088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035"/>
            <a:ext cx="7200070" cy="832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dirty="0">
                <a:latin typeface="Arial"/>
                <a:cs typeface="Arial"/>
              </a:rPr>
              <a:t>Overview of Business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839" y="2762866"/>
            <a:ext cx="3297396" cy="389279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2400" dirty="0">
              <a:latin typeface="Arial"/>
              <a:ea typeface="Calibri"/>
              <a:cs typeface="Calibri"/>
            </a:endParaRPr>
          </a:p>
          <a:p>
            <a:r>
              <a:rPr lang="en-GB" sz="2400" dirty="0">
                <a:latin typeface="Arial"/>
                <a:ea typeface="Calibri"/>
                <a:cs typeface="Arial"/>
              </a:rPr>
              <a:t>Fresh multicultural catering service in Peterborough</a:t>
            </a:r>
          </a:p>
          <a:p>
            <a:r>
              <a:rPr lang="en-GB" sz="2400" dirty="0">
                <a:latin typeface="Arial"/>
                <a:ea typeface="Calibri"/>
                <a:cs typeface="Arial"/>
              </a:rPr>
              <a:t>LTD structure; manager + chef + assistant + driver</a:t>
            </a:r>
          </a:p>
          <a:p>
            <a:r>
              <a:rPr lang="en-GB" sz="2400" dirty="0">
                <a:latin typeface="Arial"/>
                <a:ea typeface="Calibri"/>
                <a:cs typeface="Arial"/>
              </a:rPr>
              <a:t>Fusion menu: Ukrainian, European, British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DBCB89-9512-0844-EDFF-BA3F33CAAB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523" y="3330172"/>
            <a:ext cx="4827226" cy="332548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DD22C2-80CE-C12A-07B0-114E4BB6189B}"/>
              </a:ext>
            </a:extLst>
          </p:cNvPr>
          <p:cNvSpPr txBox="1"/>
          <p:nvPr/>
        </p:nvSpPr>
        <p:spPr>
          <a:xfrm>
            <a:off x="294010" y="848652"/>
            <a:ext cx="854769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 err="1">
                <a:latin typeface="Arial"/>
                <a:ea typeface="+mn-lt"/>
                <a:cs typeface="+mn-lt"/>
              </a:rPr>
              <a:t>SoulDish</a:t>
            </a:r>
            <a:r>
              <a:rPr lang="en-GB" sz="2400" b="1" dirty="0">
                <a:latin typeface="Arial"/>
                <a:ea typeface="+mn-lt"/>
                <a:cs typeface="+mn-lt"/>
              </a:rPr>
              <a:t> Catering</a:t>
            </a:r>
            <a:r>
              <a:rPr lang="en-GB" sz="2400" dirty="0">
                <a:latin typeface="Arial"/>
                <a:ea typeface="+mn-lt"/>
                <a:cs typeface="+mn-lt"/>
              </a:rPr>
              <a:t> is LTD business operating with a part-time flexible team.</a:t>
            </a:r>
            <a:br>
              <a:rPr lang="en-GB" sz="2400" dirty="0">
                <a:latin typeface="Arial"/>
                <a:ea typeface="+mn-lt"/>
                <a:cs typeface="+mn-lt"/>
              </a:rPr>
            </a:br>
            <a:r>
              <a:rPr lang="en-GB" sz="2400" dirty="0">
                <a:latin typeface="Arial"/>
                <a:ea typeface="+mn-lt"/>
                <a:cs typeface="+mn-lt"/>
              </a:rPr>
              <a:t> We offer personalised menus, eco-friendly packaging, and reliable delivery for events of all sizes.</a:t>
            </a:r>
            <a:br>
              <a:rPr lang="en-GB" sz="2400" dirty="0">
                <a:latin typeface="Arial"/>
                <a:ea typeface="+mn-lt"/>
                <a:cs typeface="+mn-lt"/>
              </a:rPr>
            </a:br>
            <a:r>
              <a:rPr lang="en-GB" sz="2400" dirty="0">
                <a:latin typeface="Arial"/>
                <a:ea typeface="+mn-lt"/>
                <a:cs typeface="+mn-lt"/>
              </a:rPr>
              <a:t> Our mission is to bring people together through honest flavours, warm presentation and culturally inspired dishes.</a:t>
            </a:r>
            <a:endParaRPr lang="en-US" sz="2400" dirty="0">
              <a:latin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A7E003E-EE76-4207-A774-A645C37F1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133778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713312"/>
            <a:ext cx="2971800" cy="5431376"/>
          </a:xfrm>
        </p:spPr>
        <p:txBody>
          <a:bodyPr>
            <a:normAutofit/>
          </a:bodyPr>
          <a:lstStyle/>
          <a:p>
            <a:r>
              <a:rPr lang="en-GB">
                <a:latin typeface="Arial"/>
                <a:cs typeface="Arial"/>
              </a:rPr>
              <a:t>PESTEL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502A79-2682-9BCB-9C17-B27ABE7CBB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2499161"/>
              </p:ext>
            </p:extLst>
          </p:nvPr>
        </p:nvGraphicFramePr>
        <p:xfrm>
          <a:off x="3588023" y="2801"/>
          <a:ext cx="5545163" cy="68524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133778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219" y="-235974"/>
            <a:ext cx="3566381" cy="2762863"/>
          </a:xfrm>
        </p:spPr>
        <p:txBody>
          <a:bodyPr>
            <a:normAutofit/>
          </a:bodyPr>
          <a:lstStyle/>
          <a:p>
            <a:r>
              <a:rPr dirty="0">
                <a:latin typeface="Arial"/>
                <a:cs typeface="Arial"/>
              </a:rPr>
              <a:t>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4608" y="2126877"/>
            <a:ext cx="5058742" cy="461415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2800" b="1" dirty="0">
                <a:latin typeface="Arial"/>
                <a:ea typeface="+mn-lt"/>
                <a:cs typeface="+mn-lt"/>
              </a:rPr>
              <a:t>  </a:t>
            </a:r>
            <a:r>
              <a:rPr lang="en-US" sz="2600" b="1" dirty="0">
                <a:latin typeface="Arial"/>
                <a:ea typeface="+mn-lt"/>
                <a:cs typeface="+mn-lt"/>
              </a:rPr>
              <a:t> </a:t>
            </a:r>
            <a:r>
              <a:rPr lang="en-US" sz="2200" b="1" dirty="0">
                <a:latin typeface="Arial"/>
                <a:ea typeface="+mn-lt"/>
                <a:cs typeface="+mn-lt"/>
              </a:rPr>
              <a:t>Product:</a:t>
            </a:r>
            <a:r>
              <a:rPr lang="en-US" sz="2200" dirty="0">
                <a:latin typeface="Arial"/>
                <a:ea typeface="+mn-lt"/>
                <a:cs typeface="+mn-lt"/>
              </a:rPr>
              <a:t> Ukrainian, European, British &amp; Eastern dishes, homemade style.</a:t>
            </a:r>
            <a:endParaRPr lang="en-US" sz="2200" dirty="0">
              <a:latin typeface="Arial"/>
              <a:ea typeface="Calibri"/>
              <a:cs typeface="Calibri"/>
            </a:endParaRPr>
          </a:p>
          <a:p>
            <a:pPr marL="0" indent="0">
              <a:buNone/>
            </a:pPr>
            <a:br>
              <a:rPr lang="en-US" sz="2200" dirty="0">
                <a:latin typeface="Arial"/>
                <a:ea typeface="+mn-lt"/>
                <a:cs typeface="+mn-lt"/>
              </a:rPr>
            </a:br>
            <a:r>
              <a:rPr lang="en-US" sz="2200" dirty="0">
                <a:latin typeface="Arial"/>
                <a:ea typeface="+mn-lt"/>
                <a:cs typeface="+mn-lt"/>
              </a:rPr>
              <a:t>   </a:t>
            </a:r>
            <a:r>
              <a:rPr lang="en-US" sz="2200" b="1" dirty="0">
                <a:latin typeface="Arial"/>
                <a:ea typeface="+mn-lt"/>
                <a:cs typeface="+mn-lt"/>
              </a:rPr>
              <a:t>Price:</a:t>
            </a:r>
            <a:r>
              <a:rPr lang="en-US" sz="2200" dirty="0">
                <a:latin typeface="Arial"/>
                <a:ea typeface="+mn-lt"/>
                <a:cs typeface="+mn-lt"/>
              </a:rPr>
              <a:t> £300 per event; flexible menus; value-based pricing.</a:t>
            </a:r>
          </a:p>
          <a:p>
            <a:pPr marL="0" indent="0">
              <a:buNone/>
            </a:pPr>
            <a:br>
              <a:rPr lang="en-US" sz="2200" dirty="0">
                <a:latin typeface="Arial"/>
                <a:ea typeface="+mn-lt"/>
                <a:cs typeface="+mn-lt"/>
              </a:rPr>
            </a:br>
            <a:r>
              <a:rPr lang="en-US" sz="2200" b="1" dirty="0">
                <a:latin typeface="Arial"/>
                <a:ea typeface="+mn-lt"/>
                <a:cs typeface="+mn-lt"/>
              </a:rPr>
              <a:t>   Place:</a:t>
            </a:r>
            <a:r>
              <a:rPr lang="en-US" sz="2200" dirty="0">
                <a:latin typeface="Arial"/>
                <a:ea typeface="+mn-lt"/>
                <a:cs typeface="+mn-lt"/>
              </a:rPr>
              <a:t> Delivery model in Peterborough; Website and online booking. </a:t>
            </a:r>
            <a:endParaRPr lang="en-US" sz="2200" dirty="0">
              <a:latin typeface="Arial"/>
              <a:ea typeface="Calibri"/>
              <a:cs typeface="Calibri"/>
            </a:endParaRPr>
          </a:p>
          <a:p>
            <a:pPr marL="0" indent="0">
              <a:buNone/>
            </a:pPr>
            <a:endParaRPr lang="en-US" sz="22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200" b="1" dirty="0">
                <a:latin typeface="Arial"/>
                <a:ea typeface="+mn-lt"/>
                <a:cs typeface="+mn-lt"/>
              </a:rPr>
              <a:t>   Promotion:</a:t>
            </a:r>
            <a:r>
              <a:rPr lang="en-US" sz="2200" dirty="0">
                <a:latin typeface="Arial"/>
                <a:ea typeface="+mn-lt"/>
                <a:cs typeface="+mn-lt"/>
              </a:rPr>
              <a:t> Social media advertising (Instagram, Facebook), Flyers across Peterborough businesses, Partnerships with event venues, seasonal offers and promotions, Introductory discounts for new clients, Seasonal themed menus</a:t>
            </a:r>
          </a:p>
          <a:p>
            <a:pPr marL="0" indent="0">
              <a:buNone/>
            </a:pPr>
            <a:endParaRPr lang="en-US" sz="26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sz="26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sz="2600" dirty="0">
              <a:latin typeface="Arial"/>
              <a:ea typeface="Calibri"/>
              <a:cs typeface="Calibri"/>
            </a:endParaRPr>
          </a:p>
          <a:p>
            <a:pPr marL="0" indent="0">
              <a:buNone/>
            </a:pPr>
            <a:endParaRPr lang="en-US" sz="1700" dirty="0">
              <a:latin typeface="Calibri"/>
              <a:ea typeface="Calibri"/>
              <a:cs typeface="Calibri"/>
            </a:endParaRPr>
          </a:p>
          <a:p>
            <a:endParaRPr lang="en-US" sz="1700" dirty="0">
              <a:ea typeface="Calibri"/>
              <a:cs typeface="Calibri"/>
            </a:endParaRPr>
          </a:p>
        </p:txBody>
      </p:sp>
      <p:pic>
        <p:nvPicPr>
          <p:cNvPr id="1026" name="Picture 2" descr="Professional square diagram of the Marketing Mix (4Ps) for SoulDish Catering. Four quadrants labeled Product, Price, Place, Promotion. Product: Ukrainian, European, British &amp; Eastern homemade dishes. Price: £300 per event, flexible menus, value-based pricing. Place: Delivery in Peterborough, website and online booking. Promotion: Social media ads (Instagram, Facebook), flyers, venue partnerships, seasonal offers. Clean design with icons (food, money, location pin, megaphone), modern colors.">
            <a:extLst>
              <a:ext uri="{FF2B5EF4-FFF2-40B4-BE49-F238E27FC236}">
                <a16:creationId xmlns:a16="http://schemas.microsoft.com/office/drawing/2014/main" id="{ABD1B8AF-009E-8C3A-4CC8-F9EED9D392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19" y="2320412"/>
            <a:ext cx="3774361" cy="4295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D02DCDED-2B35-3DE1-F1E6-741A57BEDC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7601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6911" y="243647"/>
            <a:ext cx="8593482" cy="795476"/>
          </a:xfrm>
        </p:spPr>
        <p:txBody>
          <a:bodyPr>
            <a:normAutofit/>
          </a:bodyPr>
          <a:lstStyle/>
          <a:p>
            <a:r>
              <a:rPr dirty="0">
                <a:latin typeface="Arial"/>
                <a:cs typeface="Arial"/>
              </a:rPr>
              <a:t>Funding &amp; Initial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019452"/>
            <a:ext cx="8516178" cy="57207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2800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2800" b="1" dirty="0">
                <a:latin typeface="Arial"/>
                <a:cs typeface="Arial"/>
              </a:rPr>
              <a:t>Start-Up Cost Required: </a:t>
            </a:r>
            <a:r>
              <a:rPr lang="en-US" sz="2800" dirty="0">
                <a:latin typeface="Arial"/>
                <a:cs typeface="Arial"/>
              </a:rPr>
              <a:t> £9,760</a:t>
            </a:r>
            <a:endParaRPr lang="en-US" sz="2800" dirty="0">
              <a:latin typeface="Arial"/>
              <a:ea typeface="Calibri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2800" dirty="0">
                <a:latin typeface="Arial"/>
                <a:cs typeface="Arial"/>
              </a:rPr>
              <a:t>£4,760 savings + £5,000 start-up loan</a:t>
            </a:r>
            <a:endParaRPr lang="en-US" sz="2800" dirty="0">
              <a:latin typeface="Arial"/>
              <a:ea typeface="Calibri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2800" b="1" dirty="0">
                <a:latin typeface="Arial"/>
                <a:cs typeface="Arial"/>
              </a:rPr>
              <a:t>Costs:</a:t>
            </a:r>
            <a:endParaRPr lang="en-US" sz="2800" b="1" dirty="0">
              <a:latin typeface="Arial"/>
              <a:ea typeface="Calibri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2800" dirty="0">
                <a:latin typeface="Arial"/>
                <a:ea typeface="+mn-lt"/>
                <a:cs typeface="+mn-lt"/>
              </a:rPr>
              <a:t>Equipment &amp; utensils </a:t>
            </a:r>
            <a:endParaRPr lang="en-US" sz="2800" dirty="0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2800" dirty="0">
                <a:latin typeface="Arial"/>
                <a:ea typeface="+mn-lt"/>
                <a:cs typeface="+mn-lt"/>
              </a:rPr>
              <a:t>Initial ingredients </a:t>
            </a:r>
            <a:endParaRPr lang="en-US" sz="2800" dirty="0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2800" dirty="0">
                <a:latin typeface="Arial"/>
                <a:ea typeface="+mn-lt"/>
                <a:cs typeface="+mn-lt"/>
              </a:rPr>
              <a:t>Marketing materials </a:t>
            </a:r>
            <a:endParaRPr lang="en-US" sz="2800" dirty="0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2800" dirty="0">
                <a:latin typeface="Arial"/>
                <a:ea typeface="+mn-lt"/>
                <a:cs typeface="+mn-lt"/>
              </a:rPr>
              <a:t>Packaging &amp; eco supplies</a:t>
            </a:r>
            <a:endParaRPr lang="en-US" sz="2800" dirty="0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2800" dirty="0">
                <a:latin typeface="Arial"/>
                <a:ea typeface="+mn-lt"/>
                <a:cs typeface="+mn-lt"/>
              </a:rPr>
              <a:t>Website &amp; system setup, marketing</a:t>
            </a:r>
            <a:endParaRPr lang="en-US" sz="2800" dirty="0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2800" dirty="0" err="1">
                <a:latin typeface="Arial"/>
                <a:ea typeface="+mn-lt"/>
                <a:cs typeface="+mn-lt"/>
              </a:rPr>
              <a:t>Licences</a:t>
            </a:r>
            <a:r>
              <a:rPr lang="en-US" sz="2800" dirty="0">
                <a:latin typeface="Arial"/>
                <a:ea typeface="+mn-lt"/>
                <a:cs typeface="+mn-lt"/>
              </a:rPr>
              <a:t> &amp; permits</a:t>
            </a:r>
            <a:endParaRPr lang="en-US" sz="2800" dirty="0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2800" dirty="0">
                <a:latin typeface="Arial"/>
                <a:ea typeface="+mn-lt"/>
                <a:cs typeface="+mn-lt"/>
              </a:rPr>
              <a:t>Working capital (first months)</a:t>
            </a:r>
            <a:endParaRPr lang="en-US" sz="2800" dirty="0">
              <a:latin typeface="Arial"/>
            </a:endParaRPr>
          </a:p>
          <a:p>
            <a:pPr>
              <a:lnSpc>
                <a:spcPct val="90000"/>
              </a:lnSpc>
            </a:pPr>
            <a:endParaRPr lang="en-US" sz="2200"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72088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737" y="2946"/>
            <a:ext cx="3181439" cy="2253308"/>
          </a:xfrm>
        </p:spPr>
        <p:txBody>
          <a:bodyPr>
            <a:normAutofit/>
          </a:bodyPr>
          <a:lstStyle/>
          <a:p>
            <a:r>
              <a:rPr dirty="0">
                <a:latin typeface="Arial"/>
                <a:cs typeface="Arial"/>
              </a:rPr>
              <a:t>Break-Even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737" y="1897626"/>
            <a:ext cx="3402309" cy="4554145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2800" dirty="0">
              <a:latin typeface="Arial"/>
              <a:cs typeface="Arial"/>
            </a:endParaRPr>
          </a:p>
          <a:p>
            <a:r>
              <a:rPr lang="en-GB" sz="2800" dirty="0" err="1">
                <a:latin typeface="Arial"/>
                <a:cs typeface="Arial"/>
              </a:rPr>
              <a:t>Avg</a:t>
            </a:r>
            <a:r>
              <a:rPr lang="en-GB" sz="2800" dirty="0">
                <a:latin typeface="Arial"/>
                <a:cs typeface="Arial"/>
              </a:rPr>
              <a:t> order £150–£200; variable £70–£80</a:t>
            </a:r>
          </a:p>
          <a:p>
            <a:r>
              <a:rPr lang="en-GB" sz="2800" dirty="0">
                <a:latin typeface="Arial"/>
                <a:cs typeface="Arial"/>
              </a:rPr>
              <a:t>Kitchen equipment excluded</a:t>
            </a:r>
          </a:p>
          <a:p>
            <a:r>
              <a:rPr lang="en-GB" sz="2800" dirty="0">
                <a:latin typeface="Arial"/>
                <a:cs typeface="Arial"/>
              </a:rPr>
              <a:t>Break-even ≈ 71 orders per month</a:t>
            </a:r>
          </a:p>
        </p:txBody>
      </p:sp>
      <p:pic>
        <p:nvPicPr>
          <p:cNvPr id="4" name="Picture 3" descr="A bar chart with blue bars&#10;&#10;AI-generated content may be incorrect.">
            <a:extLst>
              <a:ext uri="{FF2B5EF4-FFF2-40B4-BE49-F238E27FC236}">
                <a16:creationId xmlns:a16="http://schemas.microsoft.com/office/drawing/2014/main" id="{33105189-7D94-2D2C-4107-6DB311AE78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44219" y="401442"/>
            <a:ext cx="5703092" cy="605032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133778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713312"/>
            <a:ext cx="3028950" cy="5431376"/>
          </a:xfrm>
        </p:spPr>
        <p:txBody>
          <a:bodyPr>
            <a:normAutofit/>
          </a:bodyPr>
          <a:lstStyle/>
          <a:p>
            <a:r>
              <a:rPr dirty="0">
                <a:latin typeface="Arial"/>
                <a:cs typeface="Arial"/>
              </a:rPr>
              <a:t>Key Milestones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0" y="-181208"/>
            <a:ext cx="5323784" cy="72093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endParaRPr lang="en-GB" sz="2400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latin typeface="Arial"/>
                <a:ea typeface="+mn-lt"/>
                <a:cs typeface="+mn-lt"/>
              </a:rPr>
              <a:t> Key Milestones</a:t>
            </a:r>
          </a:p>
          <a:p>
            <a:pPr>
              <a:lnSpc>
                <a:spcPct val="90000"/>
              </a:lnSpc>
            </a:pPr>
            <a:r>
              <a:rPr lang="en-GB" sz="2400" b="1" dirty="0">
                <a:latin typeface="Arial"/>
                <a:ea typeface="+mn-lt"/>
                <a:cs typeface="+mn-lt"/>
              </a:rPr>
              <a:t>2026: Launch </a:t>
            </a:r>
            <a:r>
              <a:rPr lang="en-GB" sz="2400" dirty="0">
                <a:latin typeface="Arial"/>
                <a:ea typeface="+mn-lt"/>
                <a:cs typeface="+mn-lt"/>
              </a:rPr>
              <a:t> – Starting operations from a home-based location and developing our core products.</a:t>
            </a:r>
            <a:endParaRPr lang="en-GB" sz="2400" dirty="0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GB" sz="2400" b="1" dirty="0">
                <a:latin typeface="Arial"/>
                <a:ea typeface="+mn-lt"/>
                <a:cs typeface="+mn-lt"/>
              </a:rPr>
              <a:t>2027: Corporate Growth + City-Centre Space </a:t>
            </a:r>
            <a:r>
              <a:rPr lang="en-GB" sz="2400" dirty="0">
                <a:latin typeface="Arial"/>
                <a:ea typeface="+mn-lt"/>
                <a:cs typeface="+mn-lt"/>
              </a:rPr>
              <a:t> – Expanding corporate clients and opening a central city space for meetings and sales.</a:t>
            </a:r>
            <a:endParaRPr lang="en-GB" sz="2400" dirty="0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GB" sz="2400" b="1" dirty="0">
                <a:latin typeface="Arial"/>
                <a:ea typeface="+mn-lt"/>
                <a:cs typeface="+mn-lt"/>
              </a:rPr>
              <a:t>2029: Expansion &amp; New Staff </a:t>
            </a:r>
            <a:r>
              <a:rPr lang="en-GB" sz="2400" dirty="0">
                <a:latin typeface="Arial"/>
                <a:ea typeface="+mn-lt"/>
                <a:cs typeface="+mn-lt"/>
              </a:rPr>
              <a:t>– Growing the team, scaling production, and broadening our customer base.</a:t>
            </a:r>
            <a:endParaRPr lang="en-GB" sz="2400" dirty="0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GB" sz="2400" b="1" dirty="0">
                <a:latin typeface="Arial"/>
                <a:ea typeface="+mn-lt"/>
                <a:cs typeface="+mn-lt"/>
              </a:rPr>
              <a:t>2030: Tastings &amp; Masterclasses </a:t>
            </a:r>
            <a:r>
              <a:rPr lang="en-GB" sz="2400" dirty="0">
                <a:latin typeface="Arial"/>
                <a:ea typeface="+mn-lt"/>
                <a:cs typeface="+mn-lt"/>
              </a:rPr>
              <a:t> – Hosting tastings and masterclasses to engage customers and strengthen brand image.</a:t>
            </a:r>
            <a:endParaRPr lang="en-GB" sz="2400" dirty="0">
              <a:latin typeface="Arial"/>
            </a:endParaRPr>
          </a:p>
          <a:p>
            <a:pPr>
              <a:lnSpc>
                <a:spcPct val="90000"/>
              </a:lnSpc>
            </a:pPr>
            <a:endParaRPr lang="en-GB" sz="170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72088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2A1946-D5D5-AB35-D997-059BF9026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28" y="290076"/>
            <a:ext cx="3700481" cy="180052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b="1" dirty="0">
                <a:latin typeface="Arial"/>
                <a:ea typeface="Calibri"/>
                <a:cs typeface="Arial"/>
              </a:rPr>
              <a:t>Plan B &amp; </a:t>
            </a:r>
            <a:r>
              <a:rPr lang="en-GB" sz="4000" b="1" dirty="0">
                <a:latin typeface="Arial"/>
                <a:ea typeface="Calibri"/>
                <a:cs typeface="Calibri"/>
              </a:rPr>
              <a:t>Exit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BC5DA-3DCA-4B9B-79A3-80B3D0F85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0825" y="-4968"/>
            <a:ext cx="5423262" cy="686662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2000" b="1" dirty="0">
              <a:latin typeface="Arial"/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latin typeface="Arial"/>
                <a:ea typeface="+mn-lt"/>
                <a:cs typeface="+mn-lt"/>
              </a:rPr>
              <a:t>If challenges occur, </a:t>
            </a:r>
            <a:r>
              <a:rPr lang="en-GB" sz="2000" b="1" err="1">
                <a:latin typeface="Arial"/>
                <a:ea typeface="+mn-lt"/>
                <a:cs typeface="+mn-lt"/>
              </a:rPr>
              <a:t>SoulDish</a:t>
            </a:r>
            <a:r>
              <a:rPr lang="en-GB" sz="2000" b="1" dirty="0">
                <a:latin typeface="Arial"/>
                <a:ea typeface="+mn-lt"/>
                <a:cs typeface="+mn-lt"/>
              </a:rPr>
              <a:t> will apply the following Plan B before considering exit:</a:t>
            </a:r>
            <a:endParaRPr lang="en-GB" sz="2000" dirty="0">
              <a:latin typeface="Arial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/>
                <a:ea typeface="+mn-lt"/>
                <a:cs typeface="+mn-lt"/>
              </a:rPr>
              <a:t>Adjust menu to reduce costs and increase high-margin dishes</a:t>
            </a:r>
            <a:endParaRPr lang="en-GB" sz="2000" dirty="0">
              <a:latin typeface="Arial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/>
                <a:ea typeface="+mn-lt"/>
                <a:cs typeface="+mn-lt"/>
              </a:rPr>
              <a:t>Expand target segments (corporate lunches, community events, weddings)</a:t>
            </a:r>
            <a:endParaRPr lang="en-GB" sz="2000" dirty="0">
              <a:latin typeface="Arial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/>
                <a:ea typeface="+mn-lt"/>
                <a:cs typeface="+mn-lt"/>
              </a:rPr>
              <a:t>Strengthen digital marketing and referral promotions</a:t>
            </a:r>
            <a:endParaRPr lang="en-GB" sz="2000" dirty="0">
              <a:latin typeface="Arial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/>
                <a:ea typeface="+mn-lt"/>
                <a:cs typeface="+mn-lt"/>
              </a:rPr>
              <a:t>Reduce operating costs through flexible staffing and supplier negotiations</a:t>
            </a:r>
            <a:endParaRPr lang="en-GB" sz="2000" dirty="0">
              <a:latin typeface="Arial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/>
                <a:ea typeface="+mn-lt"/>
                <a:cs typeface="+mn-lt"/>
              </a:rPr>
              <a:t>Introduce weekly meal-prep services to increase stable income</a:t>
            </a:r>
            <a:endParaRPr lang="en-GB" sz="2000" dirty="0">
              <a:latin typeface="Arial"/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latin typeface="Arial"/>
                <a:ea typeface="+mn-lt"/>
                <a:cs typeface="+mn-lt"/>
              </a:rPr>
              <a:t>If recovery is not successful:</a:t>
            </a:r>
            <a:endParaRPr lang="en-GB" sz="2000" dirty="0">
              <a:latin typeface="Arial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/>
                <a:ea typeface="+mn-lt"/>
                <a:cs typeface="+mn-lt"/>
              </a:rPr>
              <a:t>Sell company assets (equipment, branding, client list)</a:t>
            </a:r>
            <a:endParaRPr lang="en-GB" sz="2000" dirty="0">
              <a:latin typeface="Arial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/>
                <a:ea typeface="+mn-lt"/>
                <a:cs typeface="+mn-lt"/>
              </a:rPr>
              <a:t>Complete existing bookings professionally</a:t>
            </a:r>
            <a:endParaRPr lang="en-GB" sz="2000" dirty="0">
              <a:latin typeface="Arial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/>
                <a:ea typeface="+mn-lt"/>
                <a:cs typeface="+mn-lt"/>
              </a:rPr>
              <a:t>Settle outstanding liabilities</a:t>
            </a:r>
            <a:endParaRPr lang="en-GB" sz="2000" dirty="0">
              <a:latin typeface="Arial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/>
                <a:ea typeface="+mn-lt"/>
                <a:cs typeface="+mn-lt"/>
              </a:rPr>
              <a:t>Submit final accounts &amp; Corporation Tax</a:t>
            </a:r>
            <a:endParaRPr lang="en-GB" sz="2000" dirty="0">
              <a:latin typeface="Arial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/>
                <a:ea typeface="+mn-lt"/>
                <a:cs typeface="+mn-lt"/>
              </a:rPr>
              <a:t>Close the company via voluntary strike-off (LTD protection remains)</a:t>
            </a:r>
            <a:endParaRPr lang="en-GB" sz="2000" dirty="0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endParaRPr lang="en-GB" sz="900">
              <a:ea typeface="Calibri"/>
              <a:cs typeface="Calibri"/>
            </a:endParaRPr>
          </a:p>
        </p:txBody>
      </p:sp>
      <p:pic>
        <p:nvPicPr>
          <p:cNvPr id="29" name="Graphic 28" descr="Fork and knife">
            <a:extLst>
              <a:ext uri="{FF2B5EF4-FFF2-40B4-BE49-F238E27FC236}">
                <a16:creationId xmlns:a16="http://schemas.microsoft.com/office/drawing/2014/main" id="{BA9A6DAB-CB63-E1D0-5012-EA70D74EA5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07869" y="2965972"/>
            <a:ext cx="3560660" cy="3560660"/>
          </a:xfrm>
          <a:prstGeom prst="rect">
            <a:avLst/>
          </a:prstGeom>
        </p:spPr>
      </p:pic>
      <p:pic>
        <p:nvPicPr>
          <p:cNvPr id="4" name="Picture 3" descr="A blue and white circle with a fork and knife&#10;&#10;AI-generated content may be incorrect.">
            <a:extLst>
              <a:ext uri="{FF2B5EF4-FFF2-40B4-BE49-F238E27FC236}">
                <a16:creationId xmlns:a16="http://schemas.microsoft.com/office/drawing/2014/main" id="{706DF8B9-3CB2-BC37-03E1-6DB919AE95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003" y="2444820"/>
            <a:ext cx="3729658" cy="4408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5642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133778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9052"/>
            <a:ext cx="7899123" cy="1179636"/>
          </a:xfrm>
        </p:spPr>
        <p:txBody>
          <a:bodyPr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782" y="1552617"/>
            <a:ext cx="8835610" cy="50558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b="1" dirty="0" err="1"/>
              <a:t>SoulDish</a:t>
            </a:r>
            <a:r>
              <a:rPr lang="en-US" b="1" dirty="0"/>
              <a:t> Catering – Ready to Grow in Peterborough and the Surrounding Areas!</a:t>
            </a:r>
          </a:p>
          <a:p>
            <a:pPr marL="0" indent="0">
              <a:buNone/>
            </a:pPr>
            <a:endParaRPr lang="en-US" sz="3000" b="1" dirty="0">
              <a:latin typeface="Arial"/>
              <a:ea typeface="+mn-lt"/>
              <a:cs typeface="+mn-lt"/>
            </a:endParaRPr>
          </a:p>
          <a:p>
            <a:r>
              <a:rPr lang="en-US" sz="3000" b="1" dirty="0">
                <a:latin typeface="Arial"/>
                <a:ea typeface="+mn-lt"/>
                <a:cs typeface="+mn-lt"/>
              </a:rPr>
              <a:t>Delicious</a:t>
            </a:r>
            <a:r>
              <a:rPr lang="en-US" sz="3000" dirty="0">
                <a:latin typeface="Arial"/>
                <a:ea typeface="+mn-lt"/>
                <a:cs typeface="+mn-lt"/>
              </a:rPr>
              <a:t> multicultural dishes for every occasion</a:t>
            </a:r>
          </a:p>
          <a:p>
            <a:r>
              <a:rPr lang="en-US" sz="3000" b="1" dirty="0">
                <a:latin typeface="Arial"/>
                <a:ea typeface="+mn-lt"/>
                <a:cs typeface="+mn-lt"/>
              </a:rPr>
              <a:t>Stress-free</a:t>
            </a:r>
            <a:r>
              <a:rPr lang="en-US" sz="3000" dirty="0">
                <a:latin typeface="Arial"/>
                <a:ea typeface="+mn-lt"/>
                <a:cs typeface="+mn-lt"/>
              </a:rPr>
              <a:t> celebrations and important events</a:t>
            </a:r>
            <a:endParaRPr lang="en-US" sz="3000" dirty="0">
              <a:latin typeface="Arial"/>
              <a:cs typeface="Arial"/>
            </a:endParaRPr>
          </a:p>
          <a:p>
            <a:r>
              <a:rPr lang="en-US" sz="3000" b="1" dirty="0">
                <a:latin typeface="Arial"/>
                <a:ea typeface="+mn-lt"/>
                <a:cs typeface="+mn-lt"/>
              </a:rPr>
              <a:t>Flexible</a:t>
            </a:r>
            <a:r>
              <a:rPr lang="en-US" sz="3000" dirty="0">
                <a:latin typeface="Arial"/>
                <a:ea typeface="+mn-lt"/>
                <a:cs typeface="+mn-lt"/>
              </a:rPr>
              <a:t> service and prices everyone loves</a:t>
            </a:r>
          </a:p>
          <a:p>
            <a:r>
              <a:rPr lang="en-US" sz="3000" b="1" dirty="0">
                <a:latin typeface="Arial"/>
                <a:ea typeface="+mn-lt"/>
                <a:cs typeface="+mn-lt"/>
              </a:rPr>
              <a:t>Smart &amp; scalable</a:t>
            </a:r>
            <a:r>
              <a:rPr lang="en-US" sz="3000" dirty="0">
                <a:latin typeface="Arial"/>
                <a:ea typeface="+mn-lt"/>
                <a:cs typeface="+mn-lt"/>
              </a:rPr>
              <a:t> business model</a:t>
            </a:r>
            <a:endParaRPr lang="en-US" sz="3000" dirty="0">
              <a:latin typeface="Arial"/>
              <a:cs typeface="Arial"/>
            </a:endParaRPr>
          </a:p>
          <a:p>
            <a:r>
              <a:rPr lang="en-US" sz="3000" b="1" dirty="0">
                <a:latin typeface="Arial"/>
                <a:ea typeface="+mn-lt"/>
                <a:cs typeface="+mn-lt"/>
              </a:rPr>
              <a:t>Fresh, tasty, memorable</a:t>
            </a:r>
            <a:r>
              <a:rPr lang="en-US" sz="3000" dirty="0">
                <a:latin typeface="Arial"/>
                <a:ea typeface="+mn-lt"/>
                <a:cs typeface="+mn-lt"/>
              </a:rPr>
              <a:t> – that’s </a:t>
            </a:r>
            <a:r>
              <a:rPr lang="en-US" sz="3000" dirty="0" err="1">
                <a:latin typeface="Arial"/>
                <a:ea typeface="+mn-lt"/>
                <a:cs typeface="+mn-lt"/>
              </a:rPr>
              <a:t>SoulDish</a:t>
            </a:r>
            <a:r>
              <a:rPr lang="en-US" sz="3000" dirty="0">
                <a:latin typeface="Arial"/>
                <a:ea typeface="+mn-lt"/>
                <a:cs typeface="+mn-lt"/>
              </a:rPr>
              <a:t>!</a:t>
            </a:r>
          </a:p>
          <a:p>
            <a:endParaRPr lang="en-US" sz="1700" dirty="0">
              <a:ea typeface="+mn-lt"/>
              <a:cs typeface="+mn-lt"/>
            </a:endParaRPr>
          </a:p>
          <a:p>
            <a:endParaRPr lang="en-US" sz="1700" b="1" dirty="0">
              <a:ea typeface="Calibri"/>
              <a:cs typeface="Calibri"/>
            </a:endParaRPr>
          </a:p>
          <a:p>
            <a:endParaRPr lang="en-US" sz="1700"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0602A9-BF06-4F1F-E164-EAECE8460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448"/>
            <a:ext cx="8229600" cy="756478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/>
                <a:ea typeface="+mj-lt"/>
                <a:cs typeface="+mj-lt"/>
              </a:rPr>
              <a:t>References</a:t>
            </a:r>
            <a:endParaRPr lang="en-US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2E3E2-7D77-DDED-B18A-2A4790EAD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157" y="738810"/>
            <a:ext cx="8560903" cy="584013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dirty="0">
                <a:latin typeface="Arial"/>
                <a:ea typeface="+mn-lt"/>
                <a:cs typeface="+mn-lt"/>
              </a:rPr>
              <a:t>Department for Business &amp; Trade (2025) </a:t>
            </a:r>
            <a:r>
              <a:rPr lang="en-GB" sz="1600" i="1" dirty="0">
                <a:latin typeface="Arial"/>
                <a:ea typeface="+mn-lt"/>
                <a:cs typeface="+mn-lt"/>
              </a:rPr>
              <a:t>Backing your business: our plan for small and medium-sized businesses</a:t>
            </a:r>
            <a:r>
              <a:rPr lang="en-GB" sz="1600" dirty="0">
                <a:latin typeface="Arial"/>
                <a:ea typeface="+mn-lt"/>
                <a:cs typeface="+mn-lt"/>
              </a:rPr>
              <a:t>. GOV.UK. Available at: </a:t>
            </a:r>
            <a:r>
              <a:rPr lang="en-GB" sz="1600" dirty="0">
                <a:latin typeface="Arial"/>
                <a:ea typeface="+mn-lt"/>
                <a:cs typeface="+mn-lt"/>
                <a:hlinkClick r:id="rId2"/>
              </a:rPr>
              <a:t>https://www.gov.uk/government/publications/backing-your-business-our-plan-for-small-and-medium-sized-businesses</a:t>
            </a:r>
            <a:r>
              <a:rPr lang="en-GB" sz="1600" dirty="0">
                <a:latin typeface="Arial"/>
                <a:ea typeface="+mn-lt"/>
                <a:cs typeface="+mn-lt"/>
              </a:rPr>
              <a:t> (Accessed: 1 December 2025)</a:t>
            </a:r>
          </a:p>
          <a:p>
            <a:r>
              <a:rPr lang="en-GB" sz="1600" dirty="0">
                <a:latin typeface="Arial"/>
                <a:ea typeface="+mn-lt"/>
                <a:cs typeface="+mn-lt"/>
              </a:rPr>
              <a:t>Food Standards Agency (2025) </a:t>
            </a:r>
            <a:r>
              <a:rPr lang="en-GB" sz="1600" i="1" dirty="0">
                <a:latin typeface="Arial"/>
                <a:ea typeface="+mn-lt"/>
                <a:cs typeface="+mn-lt"/>
              </a:rPr>
              <a:t>Getting ready to start your food business</a:t>
            </a:r>
            <a:r>
              <a:rPr lang="en-GB" sz="1600" dirty="0">
                <a:latin typeface="Arial"/>
                <a:ea typeface="+mn-lt"/>
                <a:cs typeface="+mn-lt"/>
              </a:rPr>
              <a:t>. Food.gov.uk.  Available at: </a:t>
            </a:r>
            <a:r>
              <a:rPr lang="en-GB" sz="1600" dirty="0">
                <a:latin typeface="Arial"/>
                <a:ea typeface="+mn-lt"/>
                <a:cs typeface="+mn-lt"/>
                <a:hlinkClick r:id="rId3"/>
              </a:rPr>
              <a:t>https://www.food.gov.uk/business-guidance/getting-ready-to-start-your-food-business</a:t>
            </a:r>
            <a:r>
              <a:rPr lang="en-GB" sz="1600" dirty="0">
                <a:latin typeface="Arial"/>
                <a:ea typeface="+mn-lt"/>
                <a:cs typeface="+mn-lt"/>
              </a:rPr>
              <a:t> (Accessed: 2 December 2025)</a:t>
            </a:r>
            <a:endParaRPr lang="en-GB" sz="1600" dirty="0">
              <a:latin typeface="Arial"/>
              <a:cs typeface="Arial"/>
            </a:endParaRPr>
          </a:p>
          <a:p>
            <a:r>
              <a:rPr lang="en-GB" sz="1600" dirty="0">
                <a:latin typeface="Arial"/>
                <a:ea typeface="+mn-lt"/>
                <a:cs typeface="+mn-lt"/>
              </a:rPr>
              <a:t>Food Standards Agency (2025) </a:t>
            </a:r>
            <a:r>
              <a:rPr lang="en-GB" sz="1600" i="1" dirty="0">
                <a:latin typeface="Arial"/>
                <a:ea typeface="+mn-lt"/>
                <a:cs typeface="+mn-lt"/>
              </a:rPr>
              <a:t>Food hygiene for your business</a:t>
            </a:r>
            <a:r>
              <a:rPr lang="en-GB" sz="1600" dirty="0">
                <a:latin typeface="Arial"/>
                <a:ea typeface="+mn-lt"/>
                <a:cs typeface="+mn-lt"/>
              </a:rPr>
              <a:t>. Food.gov.uk.  Available at: </a:t>
            </a:r>
            <a:r>
              <a:rPr lang="en-GB" sz="1600" dirty="0">
                <a:latin typeface="Arial"/>
                <a:ea typeface="+mn-lt"/>
                <a:cs typeface="+mn-lt"/>
                <a:hlinkClick r:id="rId4"/>
              </a:rPr>
              <a:t>https://www.food.gov.uk/business-guidance/food-hygiene-for-your-business</a:t>
            </a:r>
            <a:r>
              <a:rPr lang="en-GB" sz="1600" dirty="0">
                <a:latin typeface="Arial"/>
                <a:ea typeface="+mn-lt"/>
                <a:cs typeface="+mn-lt"/>
              </a:rPr>
              <a:t> (Accessed: 5 December 2025)</a:t>
            </a:r>
            <a:endParaRPr lang="en-GB" sz="1600">
              <a:latin typeface="Arial"/>
              <a:cs typeface="Arial"/>
            </a:endParaRPr>
          </a:p>
          <a:p>
            <a:r>
              <a:rPr lang="en-GB" sz="1600" dirty="0">
                <a:latin typeface="Arial"/>
                <a:ea typeface="+mn-lt"/>
                <a:cs typeface="+mn-lt"/>
              </a:rPr>
              <a:t>Gov.uk (2025) </a:t>
            </a:r>
            <a:r>
              <a:rPr lang="en-GB" sz="1600" i="1" dirty="0">
                <a:latin typeface="Arial"/>
                <a:ea typeface="+mn-lt"/>
                <a:cs typeface="+mn-lt"/>
              </a:rPr>
              <a:t>Set up a private limited company: Register your company</a:t>
            </a:r>
            <a:r>
              <a:rPr lang="en-GB" sz="1600" dirty="0">
                <a:latin typeface="Arial"/>
                <a:ea typeface="+mn-lt"/>
                <a:cs typeface="+mn-lt"/>
              </a:rPr>
              <a:t>. GOV.UK. Available at: </a:t>
            </a:r>
            <a:r>
              <a:rPr lang="en-GB" sz="1600" dirty="0">
                <a:latin typeface="Arial"/>
                <a:ea typeface="+mn-lt"/>
                <a:cs typeface="+mn-lt"/>
                <a:hlinkClick r:id="rId5"/>
              </a:rPr>
              <a:t>https://www.gov.uk/limited-company-formation/register-your-company</a:t>
            </a:r>
            <a:r>
              <a:rPr lang="en-GB" sz="1600" dirty="0">
                <a:latin typeface="Arial"/>
                <a:ea typeface="+mn-lt"/>
                <a:cs typeface="+mn-lt"/>
              </a:rPr>
              <a:t> (Accessed: 2 December 2025)</a:t>
            </a:r>
            <a:endParaRPr lang="en-GB" sz="1600" dirty="0">
              <a:latin typeface="Arial"/>
              <a:cs typeface="Arial"/>
            </a:endParaRPr>
          </a:p>
          <a:p>
            <a:r>
              <a:rPr lang="en-GB" sz="1600" dirty="0">
                <a:latin typeface="Arial"/>
                <a:ea typeface="+mn-lt"/>
                <a:cs typeface="+mn-lt"/>
              </a:rPr>
              <a:t>HM Revenue &amp; Customs (2025) </a:t>
            </a:r>
            <a:r>
              <a:rPr lang="en-GB" sz="1600" i="1" dirty="0">
                <a:latin typeface="Arial"/>
                <a:ea typeface="+mn-lt"/>
                <a:cs typeface="+mn-lt"/>
              </a:rPr>
              <a:t>Corporation Tax rates and allowances</a:t>
            </a:r>
            <a:r>
              <a:rPr lang="en-GB" sz="1600" dirty="0">
                <a:latin typeface="Arial"/>
                <a:ea typeface="+mn-lt"/>
                <a:cs typeface="+mn-lt"/>
              </a:rPr>
              <a:t>. GOV.UK. Available at: </a:t>
            </a:r>
            <a:r>
              <a:rPr lang="en-GB" sz="1600" dirty="0">
                <a:latin typeface="Arial"/>
                <a:ea typeface="+mn-lt"/>
                <a:cs typeface="+mn-lt"/>
                <a:hlinkClick r:id="rId6"/>
              </a:rPr>
              <a:t>https://www.gov.uk/government/publications/rates-and-allowances-corporation-tax/rates-and-allowances-corporation-tax</a:t>
            </a:r>
            <a:r>
              <a:rPr lang="en-GB" sz="1600" dirty="0">
                <a:latin typeface="Arial"/>
                <a:ea typeface="+mn-lt"/>
                <a:cs typeface="+mn-lt"/>
              </a:rPr>
              <a:t> (Accessed: 2 December 2025)</a:t>
            </a:r>
            <a:endParaRPr lang="en-GB" sz="1600" dirty="0">
              <a:latin typeface="Arial"/>
              <a:cs typeface="Arial"/>
            </a:endParaRPr>
          </a:p>
          <a:p>
            <a:r>
              <a:rPr lang="en-GB" sz="1600" dirty="0">
                <a:latin typeface="Arial"/>
                <a:ea typeface="+mn-lt"/>
                <a:cs typeface="+mn-lt"/>
              </a:rPr>
              <a:t>Office for National Statistics (2023) </a:t>
            </a:r>
            <a:r>
              <a:rPr lang="en-GB" sz="1600" i="1" dirty="0">
                <a:latin typeface="Arial"/>
                <a:ea typeface="+mn-lt"/>
                <a:cs typeface="+mn-lt"/>
              </a:rPr>
              <a:t>UK food price inflation</a:t>
            </a:r>
            <a:r>
              <a:rPr lang="en-GB" sz="1600" dirty="0">
                <a:latin typeface="Arial"/>
                <a:ea typeface="+mn-lt"/>
                <a:cs typeface="+mn-lt"/>
              </a:rPr>
              <a:t>. Trading Economics (source: ONS). Available at: </a:t>
            </a:r>
            <a:r>
              <a:rPr lang="en-GB" sz="1600" dirty="0">
                <a:latin typeface="Arial"/>
                <a:ea typeface="+mn-lt"/>
                <a:cs typeface="+mn-lt"/>
                <a:hlinkClick r:id="rId7"/>
              </a:rPr>
              <a:t>https://tradingeconomics.com/united-kingdom/food-inflation</a:t>
            </a:r>
            <a:r>
              <a:rPr lang="en-GB" sz="1600" dirty="0">
                <a:latin typeface="Arial"/>
                <a:ea typeface="+mn-lt"/>
                <a:cs typeface="+mn-lt"/>
              </a:rPr>
              <a:t> (Accessed: 1 December 2025)</a:t>
            </a:r>
            <a:endParaRPr lang="en-GB" sz="1600" dirty="0">
              <a:latin typeface="Arial"/>
              <a:cs typeface="Arial"/>
            </a:endParaRPr>
          </a:p>
          <a:p>
            <a:r>
              <a:rPr lang="en-GB" sz="1600" dirty="0">
                <a:latin typeface="Arial"/>
                <a:ea typeface="+mn-lt"/>
                <a:cs typeface="+mn-lt"/>
              </a:rPr>
              <a:t>Statista (2025) </a:t>
            </a:r>
            <a:r>
              <a:rPr lang="en-GB" sz="1600" i="1" dirty="0">
                <a:latin typeface="Arial"/>
                <a:ea typeface="+mn-lt"/>
                <a:cs typeface="+mn-lt"/>
              </a:rPr>
              <a:t>Catering consumer spending in the United Kingdom 1997–2024</a:t>
            </a:r>
            <a:r>
              <a:rPr lang="en-GB" sz="1600" dirty="0">
                <a:latin typeface="Arial"/>
                <a:ea typeface="+mn-lt"/>
                <a:cs typeface="+mn-lt"/>
              </a:rPr>
              <a:t>. Statista.com.  Available at: </a:t>
            </a:r>
            <a:r>
              <a:rPr lang="en-GB" sz="1600" dirty="0">
                <a:latin typeface="Arial"/>
                <a:ea typeface="+mn-lt"/>
                <a:cs typeface="+mn-lt"/>
                <a:hlinkClick r:id="rId8"/>
              </a:rPr>
              <a:t>https://www.statista.com/statistics/281929/catering-consumer-spending-in-the-united-kingdom-uk-since-2005/</a:t>
            </a:r>
            <a:r>
              <a:rPr lang="en-GB" sz="1600" dirty="0">
                <a:latin typeface="Arial"/>
                <a:ea typeface="+mn-lt"/>
                <a:cs typeface="+mn-lt"/>
              </a:rPr>
              <a:t> (Accessed: 2 December 2025)</a:t>
            </a:r>
            <a:endParaRPr lang="en-GB" sz="1600" dirty="0">
              <a:latin typeface="Arial"/>
            </a:endParaRPr>
          </a:p>
          <a:p>
            <a:endParaRPr lang="en-GB" dirty="0"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452379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a0acea-1511-41cc-bfdb-5619dd373231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10" ma:contentTypeDescription="Create a new document." ma:contentTypeScope="" ma:versionID="0f666ee87ca6c39319199bd79dd1eb04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ee3c69b008575d04c4cf0ac053277847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16CC8C6-2C39-4F8D-8378-828E45FC0614}">
  <ds:schemaRefs>
    <ds:schemaRef ds:uri="http://purl.org/dc/elements/1.1/"/>
    <ds:schemaRef ds:uri="http://purl.org/dc/dcmitype/"/>
    <ds:schemaRef ds:uri="37a0acea-1511-41cc-bfdb-5619dd373231"/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A24A6B91-A4B5-45B6-8324-38B24A30A4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7a0acea-1511-41cc-bfdb-5619dd3732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FBDF178-FA3A-41D1-AA4E-BD574FA3A75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924</Words>
  <Application>Microsoft Office PowerPoint</Application>
  <PresentationFormat>On-screen Show (4:3)</PresentationFormat>
  <Paragraphs>92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SoulDish Catering Business Plan Presentation</vt:lpstr>
      <vt:lpstr>Overview / Table of Contents</vt:lpstr>
      <vt:lpstr>Overview of Business Idea</vt:lpstr>
      <vt:lpstr>PESTEL Analysis</vt:lpstr>
      <vt:lpstr>Marketing Strategy</vt:lpstr>
      <vt:lpstr>Funding &amp; Initial Costs</vt:lpstr>
      <vt:lpstr>Break-Even Analysis</vt:lpstr>
      <vt:lpstr>Key Milestones</vt:lpstr>
      <vt:lpstr>Plan B &amp; Exit Strategy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UWTSD</dc:creator>
  <cp:keywords/>
  <dc:description>generated using python-pptx</dc:description>
  <cp:lastModifiedBy>Taisiia Pavliukova</cp:lastModifiedBy>
  <cp:revision>382</cp:revision>
  <dcterms:created xsi:type="dcterms:W3CDTF">2013-01-27T09:14:16Z</dcterms:created>
  <dcterms:modified xsi:type="dcterms:W3CDTF">2025-12-06T15:11:24Z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