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1"/>
  </p:sldMasterIdLst>
  <p:notesMasterIdLst>
    <p:notesMasterId r:id="rId16"/>
  </p:notesMasterIdLst>
  <p:sldIdLst>
    <p:sldId id="256" r:id="rId2"/>
    <p:sldId id="257" r:id="rId3"/>
    <p:sldId id="258" r:id="rId4"/>
    <p:sldId id="259" r:id="rId5"/>
    <p:sldId id="273" r:id="rId6"/>
    <p:sldId id="260" r:id="rId7"/>
    <p:sldId id="261" r:id="rId8"/>
    <p:sldId id="262" r:id="rId9"/>
    <p:sldId id="263" r:id="rId10"/>
    <p:sldId id="272" r:id="rId11"/>
    <p:sldId id="274" r:id="rId12"/>
    <p:sldId id="269" r:id="rId13"/>
    <p:sldId id="270" r:id="rId14"/>
    <p:sldId id="271"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86275" autoAdjust="0"/>
  </p:normalViewPr>
  <p:slideViewPr>
    <p:cSldViewPr snapToGrid="0">
      <p:cViewPr varScale="1">
        <p:scale>
          <a:sx n="67" d="100"/>
          <a:sy n="67" d="100"/>
        </p:scale>
        <p:origin x="1296" y="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CB0AEBA-9F15-40D4-8EC5-5C5DB80DF114}" type="datetimeFigureOut">
              <a:rPr lang="en-GB" smtClean="0"/>
              <a:t>07/11/2025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333DBBB-5839-4FDA-BCE6-7CC7CB50E9D4}" type="slidenum">
              <a:rPr lang="en-GB" smtClean="0"/>
              <a:t>‹#›</a:t>
            </a:fld>
            <a:endParaRPr lang="en-GB"/>
          </a:p>
        </p:txBody>
      </p:sp>
    </p:spTree>
    <p:extLst>
      <p:ext uri="{BB962C8B-B14F-4D97-AF65-F5344CB8AC3E}">
        <p14:creationId xmlns:p14="http://schemas.microsoft.com/office/powerpoint/2010/main" val="1820752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Introduction of Burberry</a:t>
            </a:r>
          </a:p>
          <a:p>
            <a:r>
              <a:rPr lang="en-US" sz="1200" kern="1200" dirty="0">
                <a:solidFill>
                  <a:schemeClr val="tx1"/>
                </a:solidFill>
                <a:effectLst/>
                <a:latin typeface="+mn-lt"/>
                <a:ea typeface="+mn-ea"/>
                <a:cs typeface="+mn-cs"/>
              </a:rPr>
              <a:t>Barberry is a London-based luxury fashion retailer which is known for trench coats and a worldwide presence. It was founded in 1856 and operates globally through its manufactured items, such as tartan patterns and classic British style apparel. Its business model employs retail, wholesale, and licensing and products are sold through its flagship stores, digital platforms as well as franchisees. Its annual revenue in March 2025 was £2.46 billion worldwide (</a:t>
            </a:r>
            <a:r>
              <a:rPr lang="en-US" sz="1200" kern="1200" dirty="0" err="1">
                <a:solidFill>
                  <a:schemeClr val="tx1"/>
                </a:solidFill>
                <a:effectLst/>
                <a:latin typeface="+mn-lt"/>
                <a:ea typeface="+mn-ea"/>
                <a:cs typeface="+mn-cs"/>
              </a:rPr>
              <a:t>Londonstockexchange</a:t>
            </a:r>
            <a:r>
              <a:rPr lang="en-US" sz="1200" kern="1200" dirty="0">
                <a:solidFill>
                  <a:schemeClr val="tx1"/>
                </a:solidFill>
                <a:effectLst/>
                <a:latin typeface="+mn-lt"/>
                <a:ea typeface="+mn-ea"/>
                <a:cs typeface="+mn-cs"/>
              </a:rPr>
              <a:t>, 2025). Most of its revenue comes from Asia Pacific markets and the company ensure growth through maintaining consistency in service provision and strategic incorporation. Burberry invest significantly in its sustainability approaches, digital innovation and creative practices. All of these have helped the firm to present itself as one of the renowned luxurious brands globally. The company's emphasis on business transformation to adjust to changing preferences. Its V&amp;A partnership, Burberry Forward and cost-saving plans are some of the recent transformations (Burberry Plc, 2025a). </a:t>
            </a:r>
          </a:p>
          <a:p>
            <a:endParaRPr lang="en-US" dirty="0"/>
          </a:p>
        </p:txBody>
      </p:sp>
      <p:sp>
        <p:nvSpPr>
          <p:cNvPr id="4" name="Slide Number Placeholder 3"/>
          <p:cNvSpPr>
            <a:spLocks noGrp="1"/>
          </p:cNvSpPr>
          <p:nvPr>
            <p:ph type="sldNum" sz="quarter" idx="5"/>
          </p:nvPr>
        </p:nvSpPr>
        <p:spPr/>
        <p:txBody>
          <a:bodyPr/>
          <a:lstStyle/>
          <a:p>
            <a:fld id="{7333DBBB-5839-4FDA-BCE6-7CC7CB50E9D4}" type="slidenum">
              <a:rPr lang="en-GB" smtClean="0"/>
              <a:t>3</a:t>
            </a:fld>
            <a:endParaRPr lang="en-GB"/>
          </a:p>
        </p:txBody>
      </p:sp>
    </p:spTree>
    <p:extLst>
      <p:ext uri="{BB962C8B-B14F-4D97-AF65-F5344CB8AC3E}">
        <p14:creationId xmlns:p14="http://schemas.microsoft.com/office/powerpoint/2010/main" val="350853576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Recruitment process </a:t>
            </a:r>
          </a:p>
          <a:p>
            <a:r>
              <a:rPr lang="en-US" sz="1200" b="1" i="1" kern="1200" dirty="0">
                <a:solidFill>
                  <a:schemeClr val="tx1"/>
                </a:solidFill>
                <a:effectLst/>
                <a:latin typeface="+mn-lt"/>
                <a:ea typeface="+mn-ea"/>
                <a:cs typeface="+mn-cs"/>
              </a:rPr>
              <a:t>Job analysis</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Job analysis is a part of recruitment which involves identifying skills, responsibilities and outcomes of a specific job role (BBC, 2025a). The process starts with reviewing </a:t>
            </a:r>
            <a:r>
              <a:rPr lang="en-US" sz="1200" kern="1200" dirty="0" err="1">
                <a:solidFill>
                  <a:schemeClr val="tx1"/>
                </a:solidFill>
                <a:effectLst/>
                <a:latin typeface="+mn-lt"/>
                <a:ea typeface="+mn-ea"/>
                <a:cs typeface="+mn-cs"/>
              </a:rPr>
              <a:t>organisational</a:t>
            </a:r>
            <a:r>
              <a:rPr lang="en-US" sz="1200" kern="1200" dirty="0">
                <a:solidFill>
                  <a:schemeClr val="tx1"/>
                </a:solidFill>
                <a:effectLst/>
                <a:latin typeface="+mn-lt"/>
                <a:ea typeface="+mn-ea"/>
                <a:cs typeface="+mn-cs"/>
              </a:rPr>
              <a:t> goals and financial reporting. HR assistants are in charge of </a:t>
            </a:r>
            <a:r>
              <a:rPr lang="en-US" sz="1200" kern="1200" dirty="0" err="1">
                <a:solidFill>
                  <a:schemeClr val="tx1"/>
                </a:solidFill>
                <a:effectLst/>
                <a:latin typeface="+mn-lt"/>
                <a:ea typeface="+mn-ea"/>
                <a:cs typeface="+mn-cs"/>
              </a:rPr>
              <a:t>analysing</a:t>
            </a:r>
            <a:r>
              <a:rPr lang="en-US" sz="1200" kern="1200" dirty="0">
                <a:solidFill>
                  <a:schemeClr val="tx1"/>
                </a:solidFill>
                <a:effectLst/>
                <a:latin typeface="+mn-lt"/>
                <a:ea typeface="+mn-ea"/>
                <a:cs typeface="+mn-cs"/>
              </a:rPr>
              <a:t> the budgeting, demand forecasting, interpretation of variances and monetary modelling. Information is gathered regarding previous job descriptions to attract eligible candidates. Job analysis procedures support recruiters by aiding HR professionals in creating clear and accurate descriptions for a job. It also ensures that compliance is maintained and the right candidates are attracted by aligning role requirements and individuals' capabilities. For the job role of financial analyst in a transformation project, it is necessary to mention the responsibilities of the candidate in a concise and clear format. The collected data is </a:t>
            </a:r>
            <a:r>
              <a:rPr lang="en-US" sz="1200" kern="1200" dirty="0" err="1">
                <a:solidFill>
                  <a:schemeClr val="tx1"/>
                </a:solidFill>
                <a:effectLst/>
                <a:latin typeface="+mn-lt"/>
                <a:ea typeface="+mn-ea"/>
                <a:cs typeface="+mn-cs"/>
              </a:rPr>
              <a:t>analysed</a:t>
            </a:r>
            <a:r>
              <a:rPr lang="en-US" sz="1200" kern="1200" dirty="0">
                <a:solidFill>
                  <a:schemeClr val="tx1"/>
                </a:solidFill>
                <a:effectLst/>
                <a:latin typeface="+mn-lt"/>
                <a:ea typeface="+mn-ea"/>
                <a:cs typeface="+mn-cs"/>
              </a:rPr>
              <a:t> critically to facilitate the entire hiring procedure, starting from advertising to recruitment.</a:t>
            </a:r>
          </a:p>
          <a:p>
            <a:endParaRPr lang="en-US" dirty="0"/>
          </a:p>
        </p:txBody>
      </p:sp>
      <p:sp>
        <p:nvSpPr>
          <p:cNvPr id="4" name="Slide Number Placeholder 3"/>
          <p:cNvSpPr>
            <a:spLocks noGrp="1"/>
          </p:cNvSpPr>
          <p:nvPr>
            <p:ph type="sldNum" sz="quarter" idx="5"/>
          </p:nvPr>
        </p:nvSpPr>
        <p:spPr/>
        <p:txBody>
          <a:bodyPr/>
          <a:lstStyle/>
          <a:p>
            <a:fld id="{7333DBBB-5839-4FDA-BCE6-7CC7CB50E9D4}" type="slidenum">
              <a:rPr lang="en-GB" smtClean="0"/>
              <a:t>4</a:t>
            </a:fld>
            <a:endParaRPr lang="en-GB"/>
          </a:p>
        </p:txBody>
      </p:sp>
    </p:spTree>
    <p:extLst>
      <p:ext uri="{BB962C8B-B14F-4D97-AF65-F5344CB8AC3E}">
        <p14:creationId xmlns:p14="http://schemas.microsoft.com/office/powerpoint/2010/main" val="111879616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US" sz="1200" b="1" i="1" kern="1200" dirty="0">
                <a:solidFill>
                  <a:schemeClr val="tx1"/>
                </a:solidFill>
                <a:effectLst/>
                <a:latin typeface="+mn-lt"/>
                <a:ea typeface="+mn-ea"/>
                <a:cs typeface="+mn-cs"/>
              </a:rPr>
              <a:t>Person specification</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The process of person specification involves proper candidate profiling for a particular job designation, for example, a financial analyst. Qualifications for a role such as a Bachelor’s degree in finance, economics or accounting, an MBA or CFA and other essentials are included in the profile. This process highlights the ideal skills, experiences and personal attributes of the applicant. The profile acts as a blueprint for recruiting aspirants and helping employers to assess candidates properly (Danoch, 2024). The structured ways of matching the requirements for the designation and personnel’s capabilities allow HR professionals to hire the right talent. A Person specification gives potential candidates a clear understanding of the job criteria that help them to make a decision regarding the application. However, avoiding bias, </a:t>
            </a:r>
            <a:r>
              <a:rPr lang="en-US" sz="1200" kern="1200" dirty="0" err="1">
                <a:solidFill>
                  <a:schemeClr val="tx1"/>
                </a:solidFill>
                <a:effectLst/>
                <a:latin typeface="+mn-lt"/>
                <a:ea typeface="+mn-ea"/>
                <a:cs typeface="+mn-cs"/>
              </a:rPr>
              <a:t>emphasising</a:t>
            </a:r>
            <a:r>
              <a:rPr lang="en-US" sz="1200" kern="1200" dirty="0">
                <a:solidFill>
                  <a:schemeClr val="tx1"/>
                </a:solidFill>
                <a:effectLst/>
                <a:latin typeface="+mn-lt"/>
                <a:ea typeface="+mn-ea"/>
                <a:cs typeface="+mn-cs"/>
              </a:rPr>
              <a:t> realistic factors and keeping the entire profiling form concise is mandatory to </a:t>
            </a:r>
            <a:r>
              <a:rPr lang="en-US" sz="1200" kern="1200" dirty="0" err="1">
                <a:solidFill>
                  <a:schemeClr val="tx1"/>
                </a:solidFill>
                <a:effectLst/>
                <a:latin typeface="+mn-lt"/>
                <a:ea typeface="+mn-ea"/>
                <a:cs typeface="+mn-cs"/>
              </a:rPr>
              <a:t>maximise</a:t>
            </a:r>
            <a:r>
              <a:rPr lang="en-US" sz="1200" kern="1200" dirty="0">
                <a:solidFill>
                  <a:schemeClr val="tx1"/>
                </a:solidFill>
                <a:effectLst/>
                <a:latin typeface="+mn-lt"/>
                <a:ea typeface="+mn-ea"/>
                <a:cs typeface="+mn-cs"/>
              </a:rPr>
              <a:t> the potential of the system.</a:t>
            </a:r>
          </a:p>
          <a:p>
            <a:endParaRPr lang="en-US" dirty="0"/>
          </a:p>
        </p:txBody>
      </p:sp>
      <p:sp>
        <p:nvSpPr>
          <p:cNvPr id="4" name="Slide Number Placeholder 3"/>
          <p:cNvSpPr>
            <a:spLocks noGrp="1"/>
          </p:cNvSpPr>
          <p:nvPr>
            <p:ph type="sldNum" sz="quarter" idx="5"/>
          </p:nvPr>
        </p:nvSpPr>
        <p:spPr/>
        <p:txBody>
          <a:bodyPr/>
          <a:lstStyle/>
          <a:p>
            <a:fld id="{7333DBBB-5839-4FDA-BCE6-7CC7CB50E9D4}" type="slidenum">
              <a:rPr lang="en-GB" smtClean="0"/>
              <a:t>5</a:t>
            </a:fld>
            <a:endParaRPr lang="en-GB"/>
          </a:p>
        </p:txBody>
      </p:sp>
    </p:spTree>
    <p:extLst>
      <p:ext uri="{BB962C8B-B14F-4D97-AF65-F5344CB8AC3E}">
        <p14:creationId xmlns:p14="http://schemas.microsoft.com/office/powerpoint/2010/main" val="416074373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algn="just">
              <a:lnSpc>
                <a:spcPct val="200000"/>
              </a:lnSpc>
            </a:pPr>
            <a:r>
              <a:rPr lang="en-GB" sz="1800" b="1" dirty="0">
                <a:effectLst/>
                <a:latin typeface="Arial" panose="020B0604020202020204" pitchFamily="34" charset="0"/>
              </a:rPr>
              <a:t>Job description</a:t>
            </a:r>
          </a:p>
          <a:p>
            <a:pPr algn="just">
              <a:lnSpc>
                <a:spcPct val="200000"/>
              </a:lnSpc>
            </a:pPr>
            <a:r>
              <a:rPr lang="en-GB" sz="1800" dirty="0">
                <a:effectLst/>
                <a:latin typeface="Arial" panose="020B0604020202020204" pitchFamily="34" charset="0"/>
                <a:ea typeface="Times New Roman" panose="02020603050405020304" pitchFamily="18" charset="0"/>
              </a:rPr>
              <a:t>A job description is a formal document that is used to describe the main duties, responsibilities, and reporting connection of a specific designation</a:t>
            </a:r>
            <a:r>
              <a:rPr lang="en-IN" sz="1800" dirty="0">
                <a:effectLst/>
                <a:latin typeface="Arial" panose="020B0604020202020204" pitchFamily="34" charset="0"/>
                <a:ea typeface="Times New Roman" panose="02020603050405020304" pitchFamily="18" charset="0"/>
              </a:rPr>
              <a:t> (</a:t>
            </a:r>
            <a:r>
              <a:rPr lang="en-IN" sz="1800" dirty="0" err="1">
                <a:effectLst/>
                <a:latin typeface="Arial" panose="020B0604020202020204" pitchFamily="34" charset="0"/>
                <a:ea typeface="Times New Roman" panose="02020603050405020304" pitchFamily="18" charset="0"/>
              </a:rPr>
              <a:t>Caramela</a:t>
            </a:r>
            <a:r>
              <a:rPr lang="en-IN" sz="1800" dirty="0">
                <a:effectLst/>
                <a:latin typeface="Arial" panose="020B0604020202020204" pitchFamily="34" charset="0"/>
                <a:ea typeface="Times New Roman" panose="02020603050405020304" pitchFamily="18" charset="0"/>
              </a:rPr>
              <a:t>, 2024)</a:t>
            </a:r>
            <a:r>
              <a:rPr lang="en-GB" sz="1800" dirty="0">
                <a:effectLst/>
                <a:latin typeface="Arial" panose="020B0604020202020204" pitchFamily="34" charset="0"/>
                <a:ea typeface="Times New Roman" panose="02020603050405020304" pitchFamily="18" charset="0"/>
              </a:rPr>
              <a:t>. For the job role of financial analyst in Burberry, job description is a communication approach that interprets exactly the requirements of the staff. It also includes a description of the role they significantly play in achieving the overall success of the company. The designation is concentrated on providing financial insights which can be utilised in decision-making, profitability, and overall efficiency in operations within the international markets. The major roles involve preparing comprehensive financial projections, variance analysis, assisting in quarterly and annual budgeting, and generating analytical reports for the top management. The Financial Analyst also has the duty of appraising the investment opportunities, tracking performance measures, and enforcing the corporate finance policies</a:t>
            </a:r>
            <a:r>
              <a:rPr lang="en-IN" sz="1800" dirty="0">
                <a:effectLst/>
                <a:latin typeface="Arial" panose="020B0604020202020204" pitchFamily="34" charset="0"/>
                <a:ea typeface="Times New Roman" panose="02020603050405020304" pitchFamily="18" charset="0"/>
              </a:rPr>
              <a:t> (Chron, 2024)</a:t>
            </a:r>
            <a:r>
              <a:rPr lang="en-GB" sz="1800" dirty="0">
                <a:effectLst/>
                <a:latin typeface="Arial" panose="020B0604020202020204" pitchFamily="34" charset="0"/>
                <a:ea typeface="Times New Roman" panose="02020603050405020304" pitchFamily="18" charset="0"/>
              </a:rPr>
              <a:t>. The organisational culture can also be seen through the job description of Burberry, as it focuses on innovation, cooperation and constant improvement. By providing clear and brief information in the job description, it is possible to ensure that the applicants get to know the scope and expectations of the position.</a:t>
            </a:r>
            <a:endParaRPr lang="en-GB" sz="1800" dirty="0">
              <a:effectLst/>
              <a:latin typeface="Arial" panose="020B0604020202020204" pitchFamily="34" charset="0"/>
              <a:ea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7333DBBB-5839-4FDA-BCE6-7CC7CB50E9D4}" type="slidenum">
              <a:rPr lang="en-GB" smtClean="0"/>
              <a:t>6</a:t>
            </a:fld>
            <a:endParaRPr lang="en-GB"/>
          </a:p>
        </p:txBody>
      </p:sp>
    </p:spTree>
    <p:extLst>
      <p:ext uri="{BB962C8B-B14F-4D97-AF65-F5344CB8AC3E}">
        <p14:creationId xmlns:p14="http://schemas.microsoft.com/office/powerpoint/2010/main" val="91777477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Various kinds of interviews for the team members </a:t>
            </a:r>
          </a:p>
          <a:p>
            <a:r>
              <a:rPr lang="en-US" sz="1200" kern="1200" dirty="0">
                <a:solidFill>
                  <a:schemeClr val="tx1"/>
                </a:solidFill>
                <a:effectLst/>
                <a:latin typeface="+mn-lt"/>
                <a:ea typeface="+mn-ea"/>
                <a:cs typeface="+mn-cs"/>
              </a:rPr>
              <a:t>Recruitment of the team member for the business transformation project must be done following a rigid interview process. There are various options to communicate with applicants to judge them before hiring. The core patterns of interviews will be discussed below, among which one may be suitable for the hiring of a financial analyst. </a:t>
            </a:r>
          </a:p>
          <a:p>
            <a:r>
              <a:rPr lang="en-US" sz="1200" b="1" i="1" kern="1200" dirty="0">
                <a:solidFill>
                  <a:schemeClr val="tx1"/>
                </a:solidFill>
                <a:effectLst/>
                <a:latin typeface="+mn-lt"/>
                <a:ea typeface="+mn-ea"/>
                <a:cs typeface="+mn-cs"/>
              </a:rPr>
              <a:t>Structured interview </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One significant way of hiring candidates is through a structured interview where standardised questions are set for applicants. The same set of questions is used for all the participants in the same order. This format is less complicated and useful in ensuring fairness and maintaining consistency of the process (Fahey, 2023).  Its purpose is to assess the specific competence, qualifications and experiences of the candidates. Here, questions are generally made based on </a:t>
            </a:r>
            <a:r>
              <a:rPr lang="en-US" sz="1200" kern="1200" dirty="0" err="1">
                <a:solidFill>
                  <a:schemeClr val="tx1"/>
                </a:solidFill>
                <a:effectLst/>
                <a:latin typeface="+mn-lt"/>
                <a:ea typeface="+mn-ea"/>
                <a:cs typeface="+mn-cs"/>
              </a:rPr>
              <a:t>behavioural</a:t>
            </a:r>
            <a:r>
              <a:rPr lang="en-US" sz="1200" kern="1200" dirty="0">
                <a:solidFill>
                  <a:schemeClr val="tx1"/>
                </a:solidFill>
                <a:effectLst/>
                <a:latin typeface="+mn-lt"/>
                <a:ea typeface="+mn-ea"/>
                <a:cs typeface="+mn-cs"/>
              </a:rPr>
              <a:t> aspects, including strengths, weaknesses, special attributes, handling challenging situations and so on. Advantages of the structured interview process include the lack of bias, and it is easier to compare candidates based on similar aspects. In the business transformation project, hiring candidates based on their ability to deal with tough situations and previous experience is required (</a:t>
            </a:r>
            <a:r>
              <a:rPr lang="en-US" sz="1200" kern="1200" dirty="0" err="1">
                <a:solidFill>
                  <a:schemeClr val="tx1"/>
                </a:solidFill>
                <a:effectLst/>
                <a:latin typeface="+mn-lt"/>
                <a:ea typeface="+mn-ea"/>
                <a:cs typeface="+mn-cs"/>
              </a:rPr>
              <a:t>Makushkin</a:t>
            </a:r>
            <a:r>
              <a:rPr lang="en-US" sz="1200" kern="1200" dirty="0">
                <a:solidFill>
                  <a:schemeClr val="tx1"/>
                </a:solidFill>
                <a:effectLst/>
                <a:latin typeface="+mn-lt"/>
                <a:ea typeface="+mn-ea"/>
                <a:cs typeface="+mn-cs"/>
              </a:rPr>
              <a:t>, 2021). </a:t>
            </a:r>
          </a:p>
          <a:p>
            <a:endParaRPr lang="en-US" dirty="0"/>
          </a:p>
        </p:txBody>
      </p:sp>
      <p:sp>
        <p:nvSpPr>
          <p:cNvPr id="4" name="Slide Number Placeholder 3"/>
          <p:cNvSpPr>
            <a:spLocks noGrp="1"/>
          </p:cNvSpPr>
          <p:nvPr>
            <p:ph type="sldNum" sz="quarter" idx="5"/>
          </p:nvPr>
        </p:nvSpPr>
        <p:spPr/>
        <p:txBody>
          <a:bodyPr/>
          <a:lstStyle/>
          <a:p>
            <a:fld id="{7333DBBB-5839-4FDA-BCE6-7CC7CB50E9D4}" type="slidenum">
              <a:rPr lang="en-GB" smtClean="0"/>
              <a:t>7</a:t>
            </a:fld>
            <a:endParaRPr lang="en-GB"/>
          </a:p>
        </p:txBody>
      </p:sp>
    </p:spTree>
    <p:extLst>
      <p:ext uri="{BB962C8B-B14F-4D97-AF65-F5344CB8AC3E}">
        <p14:creationId xmlns:p14="http://schemas.microsoft.com/office/powerpoint/2010/main" val="122549406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US" sz="1200" b="1" i="1" kern="1200" dirty="0">
                <a:solidFill>
                  <a:schemeClr val="tx1"/>
                </a:solidFill>
                <a:effectLst/>
                <a:latin typeface="+mn-lt"/>
                <a:ea typeface="+mn-ea"/>
                <a:cs typeface="+mn-cs"/>
              </a:rPr>
              <a:t>Panel interview </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A panel interview involves multiple interviewees from various departments. Here, candidates are asked questions simultaneously, and this format is useful in providing a detailed view of the individual and their competencies in various aspects can be understood (BBC, 2025b). The main purpose of this kind of interview is to gather diverse perspectives of interviewers about an applicant regarding skills, communication styles and cultural alignment. Individuals in the panel focus on different areas, including technical abilities, leadership potential and intention to team collaboration. This is advantageous for high-stakes roles where significant responsibility is involved and interpersonal skills are needed. </a:t>
            </a:r>
          </a:p>
          <a:p>
            <a:endParaRPr lang="en-US" dirty="0"/>
          </a:p>
        </p:txBody>
      </p:sp>
      <p:sp>
        <p:nvSpPr>
          <p:cNvPr id="4" name="Slide Number Placeholder 3"/>
          <p:cNvSpPr>
            <a:spLocks noGrp="1"/>
          </p:cNvSpPr>
          <p:nvPr>
            <p:ph type="sldNum" sz="quarter" idx="5"/>
          </p:nvPr>
        </p:nvSpPr>
        <p:spPr/>
        <p:txBody>
          <a:bodyPr/>
          <a:lstStyle/>
          <a:p>
            <a:fld id="{7333DBBB-5839-4FDA-BCE6-7CC7CB50E9D4}" type="slidenum">
              <a:rPr lang="en-GB" smtClean="0"/>
              <a:t>8</a:t>
            </a:fld>
            <a:endParaRPr lang="en-GB"/>
          </a:p>
        </p:txBody>
      </p:sp>
    </p:spTree>
    <p:extLst>
      <p:ext uri="{BB962C8B-B14F-4D97-AF65-F5344CB8AC3E}">
        <p14:creationId xmlns:p14="http://schemas.microsoft.com/office/powerpoint/2010/main" val="174308941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US" sz="1200" b="1" i="1" kern="1200" dirty="0">
                <a:solidFill>
                  <a:schemeClr val="tx1"/>
                </a:solidFill>
                <a:effectLst/>
                <a:latin typeface="+mn-lt"/>
                <a:ea typeface="+mn-ea"/>
                <a:cs typeface="+mn-cs"/>
              </a:rPr>
              <a:t>Case or task-based interview</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A task-oriented interview is a significant one in fields such as project management and leadership. Real-world problems are created for candidates to understand their potency in dealing with the issue and their ability to control nervousness. This also highlights the applicants' problem-solving skills that are necessary for a financial analyst and their working capability under pressure. The format of task–based interview is assignments or presentations on a given scenario (Landau, 2024). This can significantly test the practical applications of the applicant’s skills and knowledge. Their analytical thinking can be assessed deeply, which helps interviewers to select the right one for a job role. This is highly effective for them to make strategic decisions regarding hiring a financial analyst for the transformation project in Burberry. </a:t>
            </a:r>
          </a:p>
          <a:p>
            <a:endParaRPr lang="en-US" dirty="0"/>
          </a:p>
        </p:txBody>
      </p:sp>
      <p:sp>
        <p:nvSpPr>
          <p:cNvPr id="4" name="Slide Number Placeholder 3"/>
          <p:cNvSpPr>
            <a:spLocks noGrp="1"/>
          </p:cNvSpPr>
          <p:nvPr>
            <p:ph type="sldNum" sz="quarter" idx="5"/>
          </p:nvPr>
        </p:nvSpPr>
        <p:spPr/>
        <p:txBody>
          <a:bodyPr/>
          <a:lstStyle/>
          <a:p>
            <a:fld id="{7333DBBB-5839-4FDA-BCE6-7CC7CB50E9D4}" type="slidenum">
              <a:rPr lang="en-GB" smtClean="0"/>
              <a:t>9</a:t>
            </a:fld>
            <a:endParaRPr lang="en-GB"/>
          </a:p>
        </p:txBody>
      </p:sp>
    </p:spTree>
    <p:extLst>
      <p:ext uri="{BB962C8B-B14F-4D97-AF65-F5344CB8AC3E}">
        <p14:creationId xmlns:p14="http://schemas.microsoft.com/office/powerpoint/2010/main" val="199109503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Different types of questioning techniques are used for interview purposes within an organisation. Effective communication tactics can help employers to ask the right questions to candidates. The UK-based retailers such as Burberry use diverse patterns of questions in the interview session for evaluating cultural fit, skills and knowledge levels as well. Four major types of questions have been discussed in the following section. </a:t>
            </a:r>
            <a:endParaRPr lang="en-IN" sz="1200" kern="1200" dirty="0">
              <a:solidFill>
                <a:schemeClr val="tx1"/>
              </a:solidFill>
              <a:effectLst/>
              <a:latin typeface="+mn-lt"/>
              <a:ea typeface="+mn-ea"/>
              <a:cs typeface="+mn-cs"/>
            </a:endParaRPr>
          </a:p>
          <a:p>
            <a:r>
              <a:rPr lang="en-GB" sz="1200" b="1" i="1" kern="1200" dirty="0">
                <a:solidFill>
                  <a:schemeClr val="tx1"/>
                </a:solidFill>
                <a:effectLst/>
                <a:latin typeface="+mn-lt"/>
                <a:ea typeface="+mn-ea"/>
                <a:cs typeface="+mn-cs"/>
              </a:rPr>
              <a:t>Open questions: </a:t>
            </a:r>
            <a:r>
              <a:rPr lang="en-GB" sz="1200" kern="1200" dirty="0">
                <a:solidFill>
                  <a:schemeClr val="tx1"/>
                </a:solidFill>
                <a:effectLst/>
                <a:latin typeface="+mn-lt"/>
                <a:ea typeface="+mn-ea"/>
                <a:cs typeface="+mn-cs"/>
              </a:rPr>
              <a:t>Employers ask open-ended questions to respondents for elaborating their answers. The key purpose of this question is to acquire more details regarding the particular situations (Robinson, 2023). Open questions start with several words such as how, why, when explain or describe and others. With the assistance of this questioning type, interviewers can explore the point of views of each candidate. Organisations like Burberry can build positive and healthy relationships with individuals through prioritising the opinions and perspectives of a single employee within the workplace.</a:t>
            </a:r>
            <a:endParaRPr lang="en-IN" sz="1200" kern="1200" dirty="0">
              <a:solidFill>
                <a:schemeClr val="tx1"/>
              </a:solidFill>
              <a:effectLst/>
              <a:latin typeface="+mn-lt"/>
              <a:ea typeface="+mn-ea"/>
              <a:cs typeface="+mn-cs"/>
            </a:endParaRPr>
          </a:p>
          <a:p>
            <a:r>
              <a:rPr lang="en-GB" sz="1200" b="1" i="1" kern="1200" dirty="0">
                <a:solidFill>
                  <a:schemeClr val="tx1"/>
                </a:solidFill>
                <a:effectLst/>
                <a:latin typeface="+mn-lt"/>
                <a:ea typeface="+mn-ea"/>
                <a:cs typeface="+mn-cs"/>
              </a:rPr>
              <a:t>Closed question:</a:t>
            </a:r>
            <a:r>
              <a:rPr lang="en-GB" sz="1200" kern="1200" dirty="0">
                <a:solidFill>
                  <a:schemeClr val="tx1"/>
                </a:solidFill>
                <a:effectLst/>
                <a:latin typeface="+mn-lt"/>
                <a:ea typeface="+mn-ea"/>
                <a:cs typeface="+mn-cs"/>
              </a:rPr>
              <a:t> It is suitable for saving time and obtaining direct responses within the limited time. Closed questions involve keywords such as yes or no. The managers ask closed questions to resolve queries through simple answers. Several essential words involved are, did, could and do are associated with closed-ended questions.  </a:t>
            </a:r>
            <a:endParaRPr lang="en-IN" sz="1200" kern="1200" dirty="0">
              <a:solidFill>
                <a:schemeClr val="tx1"/>
              </a:solidFill>
              <a:effectLst/>
              <a:latin typeface="+mn-lt"/>
              <a:ea typeface="+mn-ea"/>
              <a:cs typeface="+mn-cs"/>
            </a:endParaRPr>
          </a:p>
          <a:p>
            <a:r>
              <a:rPr lang="en-GB" sz="1200" b="1" i="1" kern="1200" dirty="0">
                <a:solidFill>
                  <a:schemeClr val="tx1"/>
                </a:solidFill>
                <a:effectLst/>
                <a:latin typeface="+mn-lt"/>
                <a:ea typeface="+mn-ea"/>
                <a:cs typeface="+mn-cs"/>
              </a:rPr>
              <a:t>Probing: </a:t>
            </a:r>
            <a:r>
              <a:rPr lang="en-GB" sz="1200" kern="1200" dirty="0">
                <a:solidFill>
                  <a:schemeClr val="tx1"/>
                </a:solidFill>
                <a:effectLst/>
                <a:latin typeface="+mn-lt"/>
                <a:ea typeface="+mn-ea"/>
                <a:cs typeface="+mn-cs"/>
              </a:rPr>
              <a:t>The respective question type is used to encourage candidates to share more detailed, specific and relevant information. Interviewers use a probing system for clarifying vague responses and further details of the particular topic. These questions can enable individuals to extract a wide range of information from candidates and continue the conversation process (Robinson, 2023). Many recruiters use probing questions along with open-ended questions to extend discussion sessions related to the topic.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ABD3F492-D1BB-405D-8193-C0795ED67E55}" type="slidenum">
              <a:rPr lang="en-IN" smtClean="0"/>
              <a:t>10</a:t>
            </a:fld>
            <a:endParaRPr lang="en-IN"/>
          </a:p>
        </p:txBody>
      </p:sp>
    </p:spTree>
    <p:extLst>
      <p:ext uri="{BB962C8B-B14F-4D97-AF65-F5344CB8AC3E}">
        <p14:creationId xmlns:p14="http://schemas.microsoft.com/office/powerpoint/2010/main" val="327633799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1" kern="1200" dirty="0">
                <a:solidFill>
                  <a:schemeClr val="tx1"/>
                </a:solidFill>
                <a:effectLst/>
                <a:latin typeface="+mn-lt"/>
                <a:ea typeface="+mn-ea"/>
                <a:cs typeface="+mn-cs"/>
              </a:rPr>
              <a:t>Leading: </a:t>
            </a:r>
            <a:r>
              <a:rPr lang="en-GB" sz="1200" kern="1200" dirty="0">
                <a:solidFill>
                  <a:schemeClr val="tx1"/>
                </a:solidFill>
                <a:effectLst/>
                <a:latin typeface="+mn-lt"/>
                <a:ea typeface="+mn-ea"/>
                <a:cs typeface="+mn-cs"/>
              </a:rPr>
              <a:t>Leading questions are influential in the decision-making process. This type is also known as a reflective question as it enables candidates to reflect past information and experiences before making a strategic decision. Sales representatives of Burberry can ask leading questions to influence others to understand and agree with their perspectives and ideas (Cairns-Lee </a:t>
            </a:r>
            <a:r>
              <a:rPr lang="en-GB" sz="1200" i="1" kern="1200" dirty="0">
                <a:solidFill>
                  <a:schemeClr val="tx1"/>
                </a:solidFill>
                <a:effectLst/>
                <a:latin typeface="+mn-lt"/>
                <a:ea typeface="+mn-ea"/>
                <a:cs typeface="+mn-cs"/>
              </a:rPr>
              <a:t>et al., </a:t>
            </a:r>
            <a:r>
              <a:rPr lang="en-GB" sz="1200" kern="1200" dirty="0">
                <a:solidFill>
                  <a:schemeClr val="tx1"/>
                </a:solidFill>
                <a:effectLst/>
                <a:latin typeface="+mn-lt"/>
                <a:ea typeface="+mn-ea"/>
                <a:cs typeface="+mn-cs"/>
              </a:rPr>
              <a:t>2022). The starting phase of this question involves a claim of the interviewers. Employers can end the conversation filled with leading questions when candidates agree with the respective statement. </a:t>
            </a:r>
            <a:endParaRPr lang="en-IN" sz="1200" kern="1200" dirty="0">
              <a:solidFill>
                <a:schemeClr val="tx1"/>
              </a:solidFill>
              <a:effectLst/>
              <a:latin typeface="+mn-lt"/>
              <a:ea typeface="+mn-ea"/>
              <a:cs typeface="+mn-cs"/>
            </a:endParaRPr>
          </a:p>
          <a:p>
            <a:r>
              <a:rPr lang="en-GB" sz="1200" b="1" i="1" kern="1200" dirty="0">
                <a:solidFill>
                  <a:schemeClr val="tx1"/>
                </a:solidFill>
                <a:effectLst/>
                <a:latin typeface="+mn-lt"/>
                <a:ea typeface="+mn-ea"/>
                <a:cs typeface="+mn-cs"/>
              </a:rPr>
              <a:t>Socratic: </a:t>
            </a:r>
            <a:r>
              <a:rPr lang="en-GB" sz="1200" kern="1200" dirty="0">
                <a:solidFill>
                  <a:schemeClr val="tx1"/>
                </a:solidFill>
                <a:effectLst/>
                <a:latin typeface="+mn-lt"/>
                <a:ea typeface="+mn-ea"/>
                <a:cs typeface="+mn-cs"/>
              </a:rPr>
              <a:t>This technique is significant to challenge and strengthen understanding of the topic by using open-ended and thoughtful questions. The particular method helps individuals to clarify thoughts, explore underlying assumptions and foster self-reflection. By asking </a:t>
            </a:r>
            <a:r>
              <a:rPr lang="en-GB" sz="1200" kern="1200" dirty="0" err="1">
                <a:solidFill>
                  <a:schemeClr val="tx1"/>
                </a:solidFill>
                <a:effectLst/>
                <a:latin typeface="+mn-lt"/>
                <a:ea typeface="+mn-ea"/>
                <a:cs typeface="+mn-cs"/>
              </a:rPr>
              <a:t>socratic</a:t>
            </a:r>
            <a:r>
              <a:rPr lang="en-GB" sz="1200" kern="1200" dirty="0">
                <a:solidFill>
                  <a:schemeClr val="tx1"/>
                </a:solidFill>
                <a:effectLst/>
                <a:latin typeface="+mn-lt"/>
                <a:ea typeface="+mn-ea"/>
                <a:cs typeface="+mn-cs"/>
              </a:rPr>
              <a:t> questions, a recruiter can understand whether candidates have critical thinking skills or not. The utilisation of this questionable method in conversation may lead to greater problem-solving and personal insights </a:t>
            </a:r>
            <a:r>
              <a:rPr lang="en-US" sz="1200" kern="1200" dirty="0">
                <a:solidFill>
                  <a:schemeClr val="tx1"/>
                </a:solidFill>
                <a:effectLst/>
                <a:latin typeface="+mn-lt"/>
                <a:ea typeface="+mn-ea"/>
                <a:cs typeface="+mn-cs"/>
              </a:rPr>
              <a:t>(Resnick, 2023)</a:t>
            </a:r>
            <a:r>
              <a:rPr lang="en-GB" sz="1200" kern="1200" dirty="0">
                <a:solidFill>
                  <a:schemeClr val="tx1"/>
                </a:solidFill>
                <a:effectLst/>
                <a:latin typeface="+mn-lt"/>
                <a:ea typeface="+mn-ea"/>
                <a:cs typeface="+mn-cs"/>
              </a:rPr>
              <a:t>. Socratic questions act as the more disciplined approach to discover complex ideas. Within the interview session, the recruitment professionals of Burberry can apply this technique to understand the mindsets, beliefs and perceptions of candidates.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7333DBBB-5839-4FDA-BCE6-7CC7CB50E9D4}" type="slidenum">
              <a:rPr lang="en-GB" smtClean="0"/>
              <a:t>11</a:t>
            </a:fld>
            <a:endParaRPr lang="en-GB"/>
          </a:p>
        </p:txBody>
      </p:sp>
    </p:spTree>
    <p:extLst>
      <p:ext uri="{BB962C8B-B14F-4D97-AF65-F5344CB8AC3E}">
        <p14:creationId xmlns:p14="http://schemas.microsoft.com/office/powerpoint/2010/main" val="251705789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algn="just">
              <a:lnSpc>
                <a:spcPct val="200000"/>
              </a:lnSpc>
            </a:pPr>
            <a:r>
              <a:rPr lang="en-GB" sz="1800" b="1" kern="0" dirty="0">
                <a:effectLst/>
                <a:latin typeface="Arial" panose="020B0604020202020204" pitchFamily="34" charset="0"/>
              </a:rPr>
              <a:t>Comparison between the online and face-to-face interview processes </a:t>
            </a:r>
          </a:p>
          <a:p>
            <a:pPr algn="ctr">
              <a:lnSpc>
                <a:spcPct val="200000"/>
              </a:lnSpc>
            </a:pPr>
            <a:r>
              <a:rPr lang="en-GB" sz="1800" b="1" i="1" dirty="0">
                <a:effectLst/>
                <a:latin typeface="Arial" panose="020B0604020202020204" pitchFamily="34" charset="0"/>
                <a:ea typeface="Times New Roman" panose="02020603050405020304" pitchFamily="18" charset="0"/>
              </a:rPr>
              <a:t>Factors </a:t>
            </a:r>
            <a:endParaRPr lang="en-GB" sz="1800" dirty="0">
              <a:effectLst/>
              <a:latin typeface="Arial" panose="020B0604020202020204" pitchFamily="34" charset="0"/>
              <a:ea typeface="Arial" panose="020B0604020202020204" pitchFamily="34" charset="0"/>
            </a:endParaRPr>
          </a:p>
          <a:p>
            <a:pPr algn="ctr">
              <a:lnSpc>
                <a:spcPct val="200000"/>
              </a:lnSpc>
            </a:pPr>
            <a:r>
              <a:rPr lang="en-GB" sz="1800" b="1" i="1" dirty="0">
                <a:effectLst/>
                <a:latin typeface="Arial" panose="020B0604020202020204" pitchFamily="34" charset="0"/>
                <a:ea typeface="Times New Roman" panose="02020603050405020304" pitchFamily="18" charset="0"/>
              </a:rPr>
              <a:t>Face-to-face interview </a:t>
            </a:r>
            <a:endParaRPr lang="en-GB" sz="1800" dirty="0">
              <a:effectLst/>
              <a:latin typeface="Arial" panose="020B0604020202020204" pitchFamily="34" charset="0"/>
              <a:ea typeface="Arial" panose="020B0604020202020204" pitchFamily="34" charset="0"/>
            </a:endParaRPr>
          </a:p>
          <a:p>
            <a:pPr algn="ctr">
              <a:lnSpc>
                <a:spcPct val="200000"/>
              </a:lnSpc>
            </a:pPr>
            <a:r>
              <a:rPr lang="en-GB" sz="1800" b="1" i="1" dirty="0">
                <a:effectLst/>
                <a:latin typeface="Arial" panose="020B0604020202020204" pitchFamily="34" charset="0"/>
                <a:ea typeface="Times New Roman" panose="02020603050405020304" pitchFamily="18" charset="0"/>
              </a:rPr>
              <a:t>Online interview </a:t>
            </a:r>
            <a:endParaRPr lang="en-GB" sz="1800" dirty="0">
              <a:effectLst/>
              <a:latin typeface="Arial" panose="020B0604020202020204" pitchFamily="34" charset="0"/>
              <a:ea typeface="Arial" panose="020B0604020202020204" pitchFamily="34" charset="0"/>
            </a:endParaRPr>
          </a:p>
          <a:p>
            <a:pPr algn="just">
              <a:lnSpc>
                <a:spcPct val="200000"/>
              </a:lnSpc>
            </a:pPr>
            <a:r>
              <a:rPr lang="en-GB" sz="1800" dirty="0">
                <a:effectLst/>
                <a:latin typeface="Arial" panose="020B0604020202020204" pitchFamily="34" charset="0"/>
                <a:ea typeface="Times New Roman" panose="02020603050405020304" pitchFamily="18" charset="0"/>
              </a:rPr>
              <a:t>Interaction procedure </a:t>
            </a:r>
            <a:endParaRPr lang="en-GB" sz="1800" dirty="0">
              <a:effectLst/>
              <a:latin typeface="Arial" panose="020B0604020202020204" pitchFamily="34" charset="0"/>
              <a:ea typeface="Arial" panose="020B0604020202020204" pitchFamily="34" charset="0"/>
            </a:endParaRPr>
          </a:p>
          <a:p>
            <a:pPr algn="just">
              <a:lnSpc>
                <a:spcPct val="200000"/>
              </a:lnSpc>
            </a:pPr>
            <a:r>
              <a:rPr lang="en-GB" sz="1800" dirty="0">
                <a:effectLst/>
                <a:latin typeface="Arial" panose="020B0604020202020204" pitchFamily="34" charset="0"/>
                <a:ea typeface="Times New Roman" panose="02020603050405020304" pitchFamily="18" charset="0"/>
              </a:rPr>
              <a:t>Communication is critical when it comes to screening candidates for jobs requiring analytical and client-facing skills, such as the Financial Analyst job opportunity at Burberry. Communication in a face-to-face interview is more intimate and interactive. Non-verbal behavioural cues that the interviewer can observe include facial expressions, body language, and tones of voice (</a:t>
            </a:r>
            <a:r>
              <a:rPr lang="en-GB" sz="1800" dirty="0" err="1">
                <a:effectLst/>
                <a:latin typeface="Arial" panose="020B0604020202020204" pitchFamily="34" charset="0"/>
                <a:ea typeface="Times New Roman" panose="02020603050405020304" pitchFamily="18" charset="0"/>
              </a:rPr>
              <a:t>Peasgood</a:t>
            </a:r>
            <a:r>
              <a:rPr lang="en-GB" sz="1800" dirty="0">
                <a:effectLst/>
                <a:latin typeface="Arial" panose="020B0604020202020204" pitchFamily="34" charset="0"/>
                <a:ea typeface="Times New Roman" panose="02020603050405020304" pitchFamily="18" charset="0"/>
              </a:rPr>
              <a:t> et al., 2023). These are some of the factors that can be used to identify the confidence, attentiveness, and capability of the candidate to manage professional discussions. </a:t>
            </a:r>
            <a:endParaRPr lang="en-GB" sz="1800" dirty="0">
              <a:effectLst/>
              <a:latin typeface="Arial" panose="020B0604020202020204" pitchFamily="34" charset="0"/>
              <a:ea typeface="Arial" panose="020B0604020202020204" pitchFamily="34" charset="0"/>
            </a:endParaRPr>
          </a:p>
          <a:p>
            <a:pPr algn="just">
              <a:lnSpc>
                <a:spcPct val="200000"/>
              </a:lnSpc>
            </a:pPr>
            <a:r>
              <a:rPr lang="en-GB" sz="1800" dirty="0">
                <a:effectLst/>
                <a:latin typeface="Arial" panose="020B0604020202020204" pitchFamily="34" charset="0"/>
                <a:ea typeface="Times New Roman" panose="02020603050405020304" pitchFamily="18" charset="0"/>
              </a:rPr>
              <a:t>Conversely, an online interview relies mainly on the use of verbal communication and minimal visual assistance using a camera. Although this approach assists immediate communication, non-verbal communication is usually more difficult to comprehend due to the camera angles, lighting, or the quality of the connection. This is likely to cause miscommunication in case of sound delays or technical interruptions. Nonetheless, web-based applications, such as Microsoft Teams or Zoom, can be used to share the screen, which will enable applicants to illustrate their financial modelling or data presentation capabilities</a:t>
            </a:r>
            <a:r>
              <a:rPr lang="en-IN" sz="1800" dirty="0">
                <a:effectLst/>
                <a:latin typeface="Arial" panose="020B0604020202020204" pitchFamily="34" charset="0"/>
                <a:ea typeface="Times New Roman" panose="02020603050405020304" pitchFamily="18" charset="0"/>
              </a:rPr>
              <a:t> (Hankel, 2022)</a:t>
            </a:r>
            <a:r>
              <a:rPr lang="en-GB" sz="1800" dirty="0">
                <a:effectLst/>
                <a:latin typeface="Arial" panose="020B0604020202020204" pitchFamily="34" charset="0"/>
                <a:ea typeface="Times New Roman" panose="02020603050405020304" pitchFamily="18" charset="0"/>
              </a:rPr>
              <a:t>.</a:t>
            </a:r>
            <a:endParaRPr lang="en-GB" sz="1800" dirty="0">
              <a:effectLst/>
              <a:latin typeface="Arial" panose="020B0604020202020204" pitchFamily="34" charset="0"/>
              <a:ea typeface="Arial" panose="020B0604020202020204" pitchFamily="34" charset="0"/>
            </a:endParaRPr>
          </a:p>
          <a:p>
            <a:pPr algn="just">
              <a:lnSpc>
                <a:spcPct val="200000"/>
              </a:lnSpc>
            </a:pPr>
            <a:r>
              <a:rPr lang="en-GB" sz="1800" dirty="0">
                <a:effectLst/>
                <a:latin typeface="Arial" panose="020B0604020202020204" pitchFamily="34" charset="0"/>
                <a:ea typeface="Times New Roman" panose="02020603050405020304" pitchFamily="18" charset="0"/>
              </a:rPr>
              <a:t>Cost, time, and efficiency</a:t>
            </a:r>
            <a:endParaRPr lang="en-GB" sz="1800" dirty="0">
              <a:effectLst/>
              <a:latin typeface="Arial" panose="020B0604020202020204" pitchFamily="34" charset="0"/>
              <a:ea typeface="Arial" panose="020B0604020202020204" pitchFamily="34" charset="0"/>
            </a:endParaRPr>
          </a:p>
          <a:p>
            <a:pPr algn="just">
              <a:lnSpc>
                <a:spcPct val="200000"/>
              </a:lnSpc>
            </a:pPr>
            <a:r>
              <a:rPr lang="en-GB" sz="1800" dirty="0">
                <a:effectLst/>
                <a:latin typeface="Arial" panose="020B0604020202020204" pitchFamily="34" charset="0"/>
                <a:ea typeface="Times New Roman" panose="02020603050405020304" pitchFamily="18" charset="0"/>
              </a:rPr>
              <a:t>Face-to-face interviews are more expensive and time-consuming to prepare. The cost of travel, accommodation of long-distance applicants and reservation of appropriate meeting rooms are some of the expenses that add to the total expenses. Interviews also require more time as both parties will have to organise their time and place. </a:t>
            </a:r>
            <a:endParaRPr lang="en-GB" sz="1800" dirty="0">
              <a:effectLst/>
              <a:latin typeface="Arial" panose="020B0604020202020204" pitchFamily="34" charset="0"/>
              <a:ea typeface="Arial" panose="020B0604020202020204" pitchFamily="34" charset="0"/>
            </a:endParaRPr>
          </a:p>
          <a:p>
            <a:pPr algn="just">
              <a:lnSpc>
                <a:spcPct val="200000"/>
              </a:lnSpc>
            </a:pPr>
            <a:r>
              <a:rPr lang="en-GB" sz="1800" dirty="0">
                <a:effectLst/>
                <a:latin typeface="Arial" panose="020B0604020202020204" pitchFamily="34" charset="0"/>
                <a:ea typeface="Times New Roman" panose="02020603050405020304" pitchFamily="18" charset="0"/>
              </a:rPr>
              <a:t>On the contrary, an online interview is very affordable and time-saving. The travel and physical setup are not necessary, and the interviewing of several candidates can be done in a single day and geographically as well</a:t>
            </a:r>
            <a:r>
              <a:rPr lang="en-IN" sz="1800" dirty="0">
                <a:effectLst/>
                <a:latin typeface="Arial" panose="020B0604020202020204" pitchFamily="34" charset="0"/>
                <a:ea typeface="Times New Roman" panose="02020603050405020304" pitchFamily="18" charset="0"/>
              </a:rPr>
              <a:t> (Steele, 2022)</a:t>
            </a:r>
            <a:r>
              <a:rPr lang="en-GB" sz="1800" dirty="0">
                <a:effectLst/>
                <a:latin typeface="Arial" panose="020B0604020202020204" pitchFamily="34" charset="0"/>
                <a:ea typeface="Times New Roman" panose="02020603050405020304" pitchFamily="18" charset="0"/>
              </a:rPr>
              <a:t>. This is particularly beneficial to the global operations of Burberry, whereby the teams involved in finance might consist of those who are based in other regions. Online interviews also save time on recruitment and minimise the workload, thus improving decision-making. </a:t>
            </a:r>
            <a:endParaRPr lang="en-GB" sz="1800" dirty="0">
              <a:effectLst/>
              <a:latin typeface="Arial" panose="020B0604020202020204" pitchFamily="34" charset="0"/>
              <a:ea typeface="Arial" panose="020B0604020202020204" pitchFamily="34" charset="0"/>
            </a:endParaRPr>
          </a:p>
          <a:p>
            <a:pPr algn="just">
              <a:lnSpc>
                <a:spcPct val="200000"/>
              </a:lnSpc>
            </a:pPr>
            <a:r>
              <a:rPr lang="en-GB" sz="1800" dirty="0">
                <a:effectLst/>
                <a:latin typeface="Arial" panose="020B0604020202020204" pitchFamily="34" charset="0"/>
                <a:ea typeface="Times New Roman" panose="02020603050405020304" pitchFamily="18" charset="0"/>
              </a:rPr>
              <a:t>Accuracy of assessment </a:t>
            </a:r>
            <a:endParaRPr lang="en-GB" sz="1800" dirty="0">
              <a:effectLst/>
              <a:latin typeface="Arial" panose="020B0604020202020204" pitchFamily="34" charset="0"/>
              <a:ea typeface="Arial" panose="020B0604020202020204" pitchFamily="34" charset="0"/>
            </a:endParaRPr>
          </a:p>
          <a:p>
            <a:pPr algn="just">
              <a:lnSpc>
                <a:spcPct val="200000"/>
              </a:lnSpc>
            </a:pPr>
            <a:r>
              <a:rPr lang="en-GB" sz="1800" dirty="0">
                <a:effectLst/>
                <a:latin typeface="Arial" panose="020B0604020202020204" pitchFamily="34" charset="0"/>
                <a:ea typeface="Times New Roman" panose="02020603050405020304" pitchFamily="18" charset="0"/>
              </a:rPr>
              <a:t>Assessment accuracy in face-to-face interviews is usually more accurate due to the ability of the interviewer to measure both technical and interpersonal skills. In the case of the Financial Analyst job, it is worthwhile to evaluate how a candidate presents themself with regards to composure, calmness and professionalism face to face (Anthony et al., 2025). Practical tests, case studies, or a discussion of the financial report are practical tests that the interviewer can use to assess the analytical skills during the session. </a:t>
            </a:r>
            <a:endParaRPr lang="en-GB" sz="1800" dirty="0">
              <a:effectLst/>
              <a:latin typeface="Arial" panose="020B0604020202020204" pitchFamily="34" charset="0"/>
              <a:ea typeface="Arial" panose="020B0604020202020204" pitchFamily="34" charset="0"/>
            </a:endParaRPr>
          </a:p>
          <a:p>
            <a:pPr algn="just">
              <a:lnSpc>
                <a:spcPct val="200000"/>
              </a:lnSpc>
            </a:pPr>
            <a:r>
              <a:rPr lang="en-GB" sz="1800" dirty="0">
                <a:effectLst/>
                <a:latin typeface="Arial" panose="020B0604020202020204" pitchFamily="34" charset="0"/>
                <a:ea typeface="Times New Roman" panose="02020603050405020304" pitchFamily="18" charset="0"/>
              </a:rPr>
              <a:t>During online interviews, the accuracy of the assessment can be affected by technology and other environmental aspects. Even though online platforms permit the application of digital tools, including spreadsheets, data models, or financial dashboards, the interview experience might become less natural. The interviewer may not be able to fully understand the interpersonal nature of the candidate and their capacity to operate in a team-based culture in Burberry. </a:t>
            </a:r>
            <a:endParaRPr lang="en-GB" sz="1800" dirty="0">
              <a:effectLst/>
              <a:latin typeface="Arial" panose="020B0604020202020204" pitchFamily="34" charset="0"/>
              <a:ea typeface="Arial" panose="020B0604020202020204" pitchFamily="34" charset="0"/>
            </a:endParaRPr>
          </a:p>
          <a:p>
            <a:pPr algn="just">
              <a:lnSpc>
                <a:spcPct val="200000"/>
              </a:lnSpc>
            </a:pPr>
            <a:r>
              <a:rPr lang="en-GB" sz="1800" dirty="0">
                <a:effectLst/>
                <a:latin typeface="Arial" panose="020B0604020202020204" pitchFamily="34" charset="0"/>
                <a:ea typeface="Times New Roman" panose="02020603050405020304" pitchFamily="18" charset="0"/>
              </a:rPr>
              <a:t>Candidate experience </a:t>
            </a:r>
            <a:endParaRPr lang="en-GB" sz="1800" dirty="0">
              <a:effectLst/>
              <a:latin typeface="Arial" panose="020B0604020202020204" pitchFamily="34" charset="0"/>
              <a:ea typeface="Arial" panose="020B0604020202020204" pitchFamily="34" charset="0"/>
            </a:endParaRPr>
          </a:p>
          <a:p>
            <a:pPr algn="just">
              <a:lnSpc>
                <a:spcPct val="200000"/>
              </a:lnSpc>
            </a:pPr>
            <a:r>
              <a:rPr lang="en-GB" sz="1800" dirty="0">
                <a:effectLst/>
                <a:latin typeface="Arial" panose="020B0604020202020204" pitchFamily="34" charset="0"/>
                <a:ea typeface="Times New Roman" panose="02020603050405020304" pitchFamily="18" charset="0"/>
              </a:rPr>
              <a:t> </a:t>
            </a:r>
            <a:endParaRPr lang="en-GB" sz="1800" dirty="0">
              <a:effectLst/>
              <a:latin typeface="Arial" panose="020B0604020202020204" pitchFamily="34" charset="0"/>
              <a:ea typeface="Arial" panose="020B0604020202020204" pitchFamily="34" charset="0"/>
            </a:endParaRPr>
          </a:p>
          <a:p>
            <a:pPr algn="just">
              <a:lnSpc>
                <a:spcPct val="200000"/>
              </a:lnSpc>
            </a:pPr>
            <a:r>
              <a:rPr lang="en-GB" sz="1800" dirty="0">
                <a:effectLst/>
                <a:latin typeface="Arial" panose="020B0604020202020204" pitchFamily="34" charset="0"/>
                <a:ea typeface="Times New Roman" panose="02020603050405020304" pitchFamily="18" charset="0"/>
              </a:rPr>
              <a:t>The experience of candidates is a significant aspect that determines the reputation of Burberry. The face-to-face interviews are usually a better experience and more unforgettable as the candidates get to visit the office setting, see the culture of the company, and meet the potential colleagues (</a:t>
            </a:r>
            <a:r>
              <a:rPr lang="en-GB" sz="1800" dirty="0" err="1">
                <a:effectLst/>
                <a:latin typeface="Arial" panose="020B0604020202020204" pitchFamily="34" charset="0"/>
                <a:ea typeface="Times New Roman" panose="02020603050405020304" pitchFamily="18" charset="0"/>
              </a:rPr>
              <a:t>Peasgood</a:t>
            </a:r>
            <a:r>
              <a:rPr lang="en-GB" sz="1800" dirty="0">
                <a:effectLst/>
                <a:latin typeface="Arial" panose="020B0604020202020204" pitchFamily="34" charset="0"/>
                <a:ea typeface="Times New Roman" panose="02020603050405020304" pitchFamily="18" charset="0"/>
              </a:rPr>
              <a:t> et al., 2023). This personal exposure enhances the perception of the candidate in terms of professionalism and quality of commitment towards Burberry. It also allows the candidates to ask in-person questions regarding the financial practices, sustainability goals and long-term strategy of the company. </a:t>
            </a:r>
            <a:endParaRPr lang="en-GB" sz="1800" dirty="0">
              <a:effectLst/>
              <a:latin typeface="Arial" panose="020B0604020202020204" pitchFamily="34" charset="0"/>
              <a:ea typeface="Arial" panose="020B0604020202020204" pitchFamily="34" charset="0"/>
            </a:endParaRPr>
          </a:p>
          <a:p>
            <a:pPr algn="just">
              <a:lnSpc>
                <a:spcPct val="200000"/>
              </a:lnSpc>
            </a:pPr>
            <a:r>
              <a:rPr lang="en-GB" sz="1800" dirty="0">
                <a:effectLst/>
                <a:latin typeface="Arial" panose="020B0604020202020204" pitchFamily="34" charset="0"/>
                <a:ea typeface="Times New Roman" panose="02020603050405020304" pitchFamily="18" charset="0"/>
              </a:rPr>
              <a:t>The candidates are able to attend the interview activity at home or other places as per their convenience without need to travel. This benefit can improve the process of recruitment process to be more inclusive and efficient</a:t>
            </a:r>
            <a:r>
              <a:rPr lang="en-IN" sz="1800" dirty="0">
                <a:effectLst/>
                <a:latin typeface="Arial" panose="020B0604020202020204" pitchFamily="34" charset="0"/>
                <a:ea typeface="Times New Roman" panose="02020603050405020304" pitchFamily="18" charset="0"/>
              </a:rPr>
              <a:t> (Steele, 2022)</a:t>
            </a:r>
            <a:r>
              <a:rPr lang="en-GB" sz="1800" dirty="0">
                <a:effectLst/>
                <a:latin typeface="Arial" panose="020B0604020202020204" pitchFamily="34" charset="0"/>
                <a:ea typeface="Times New Roman" panose="02020603050405020304" pitchFamily="18" charset="0"/>
              </a:rPr>
              <a:t>. Nonetheless, online interviews are not as engaging as visiting the workplace of Burberry and experiencing its culture. The candidates might experience difficulties in creating a personal interest with the interviewers, which will impact engagement and enthusiasm.</a:t>
            </a:r>
            <a:endParaRPr lang="en-GB" sz="1800" dirty="0">
              <a:effectLst/>
              <a:latin typeface="Arial" panose="020B0604020202020204" pitchFamily="34" charset="0"/>
              <a:ea typeface="Arial" panose="020B0604020202020204" pitchFamily="34" charset="0"/>
            </a:endParaRPr>
          </a:p>
          <a:p>
            <a:pPr algn="just">
              <a:lnSpc>
                <a:spcPct val="200000"/>
              </a:lnSpc>
            </a:pPr>
            <a:r>
              <a:rPr lang="en-GB" sz="1800" dirty="0">
                <a:effectLst/>
                <a:latin typeface="Arial" panose="020B0604020202020204" pitchFamily="34" charset="0"/>
                <a:ea typeface="Times New Roman" panose="02020603050405020304" pitchFamily="18" charset="0"/>
              </a:rPr>
              <a:t> </a:t>
            </a:r>
            <a:endParaRPr lang="en-GB" sz="1800" dirty="0">
              <a:effectLst/>
              <a:latin typeface="Arial" panose="020B0604020202020204" pitchFamily="34" charset="0"/>
              <a:ea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7333DBBB-5839-4FDA-BCE6-7CC7CB50E9D4}" type="slidenum">
              <a:rPr lang="en-GB" smtClean="0"/>
              <a:t>12</a:t>
            </a:fld>
            <a:endParaRPr lang="en-GB"/>
          </a:p>
        </p:txBody>
      </p:sp>
    </p:spTree>
    <p:extLst>
      <p:ext uri="{BB962C8B-B14F-4D97-AF65-F5344CB8AC3E}">
        <p14:creationId xmlns:p14="http://schemas.microsoft.com/office/powerpoint/2010/main" val="263498941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Conclusion </a:t>
            </a:r>
          </a:p>
          <a:p>
            <a:r>
              <a:rPr lang="en-US" sz="1200" kern="1200" dirty="0">
                <a:solidFill>
                  <a:schemeClr val="tx1"/>
                </a:solidFill>
                <a:effectLst/>
                <a:latin typeface="+mn-lt"/>
                <a:ea typeface="+mn-ea"/>
                <a:cs typeface="+mn-cs"/>
              </a:rPr>
              <a:t>Developing and managing teams within a workplace necessitates a deeper understanding of members' perspectives, and hiring the right talent is the first step of this. Burberry is a luxury brand that intends to undergo a business transformation, and for that, a group of eligible candidates is required. The presentation has included a concise overview of the company, highlighting its products, revenue, current initiatives and reasons for popularity. Job analysis, job description and person specification have been demonstrated as the core recruitment procedures. Then, different categories of interviews, such as structured, task-oriented and panel, have been discussed, indicating each of their advantages. Various techniques for questioning candidates are present; among them, a few have been outlined in this presentation. Comparison and contrast between face-to-face and online interviews for financial analysts have been illustrated in this context.</a:t>
            </a:r>
          </a:p>
          <a:p>
            <a:endParaRPr lang="en-US" dirty="0"/>
          </a:p>
        </p:txBody>
      </p:sp>
      <p:sp>
        <p:nvSpPr>
          <p:cNvPr id="4" name="Slide Number Placeholder 3"/>
          <p:cNvSpPr>
            <a:spLocks noGrp="1"/>
          </p:cNvSpPr>
          <p:nvPr>
            <p:ph type="sldNum" sz="quarter" idx="5"/>
          </p:nvPr>
        </p:nvSpPr>
        <p:spPr/>
        <p:txBody>
          <a:bodyPr/>
          <a:lstStyle/>
          <a:p>
            <a:fld id="{7333DBBB-5839-4FDA-BCE6-7CC7CB50E9D4}" type="slidenum">
              <a:rPr lang="en-GB" smtClean="0"/>
              <a:t>13</a:t>
            </a:fld>
            <a:endParaRPr lang="en-GB"/>
          </a:p>
        </p:txBody>
      </p:sp>
    </p:spTree>
    <p:extLst>
      <p:ext uri="{BB962C8B-B14F-4D97-AF65-F5344CB8AC3E}">
        <p14:creationId xmlns:p14="http://schemas.microsoft.com/office/powerpoint/2010/main" val="347104714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References </a:t>
            </a:r>
          </a:p>
          <a:p>
            <a:r>
              <a:rPr lang="en-US" sz="1200" kern="1200" dirty="0">
                <a:solidFill>
                  <a:schemeClr val="tx1"/>
                </a:solidFill>
                <a:effectLst/>
                <a:latin typeface="+mn-lt"/>
                <a:ea typeface="+mn-ea"/>
                <a:cs typeface="+mn-cs"/>
              </a:rPr>
              <a:t>Anthony, K., Miller-Day, M., Dupuy, M., Ventura, J., Hodges, A.L., Alonso-Pecora, D. and Dimas, H., (2025). Is There Really a Difference? A Comparison of In-Person and Online Qualitative Interviews. </a:t>
            </a:r>
            <a:r>
              <a:rPr lang="en-US" sz="1200" i="1" kern="1200" dirty="0">
                <a:solidFill>
                  <a:schemeClr val="tx1"/>
                </a:solidFill>
                <a:effectLst/>
                <a:latin typeface="+mn-lt"/>
                <a:ea typeface="+mn-ea"/>
                <a:cs typeface="+mn-cs"/>
              </a:rPr>
              <a:t>International Journal of Qualitative Methods</a:t>
            </a:r>
            <a:r>
              <a:rPr lang="en-US" sz="1200" kern="1200" dirty="0">
                <a:solidFill>
                  <a:schemeClr val="tx1"/>
                </a:solidFill>
                <a:effectLst/>
                <a:latin typeface="+mn-lt"/>
                <a:ea typeface="+mn-ea"/>
                <a:cs typeface="+mn-cs"/>
              </a:rPr>
              <a:t>, </a:t>
            </a:r>
            <a:r>
              <a:rPr lang="en-US" sz="1200" i="1" kern="1200" dirty="0">
                <a:solidFill>
                  <a:schemeClr val="tx1"/>
                </a:solidFill>
                <a:effectLst/>
                <a:latin typeface="+mn-lt"/>
                <a:ea typeface="+mn-ea"/>
                <a:cs typeface="+mn-cs"/>
              </a:rPr>
              <a:t>24</a:t>
            </a:r>
            <a:r>
              <a:rPr lang="en-US" sz="1200" kern="1200" dirty="0">
                <a:solidFill>
                  <a:schemeClr val="tx1"/>
                </a:solidFill>
                <a:effectLst/>
                <a:latin typeface="+mn-lt"/>
                <a:ea typeface="+mn-ea"/>
                <a:cs typeface="+mn-cs"/>
              </a:rPr>
              <a:t>, p.16094069251349580.</a:t>
            </a:r>
          </a:p>
          <a:p>
            <a:r>
              <a:rPr lang="en-US" sz="1200" kern="1200" dirty="0">
                <a:solidFill>
                  <a:schemeClr val="tx1"/>
                </a:solidFill>
                <a:effectLst/>
                <a:latin typeface="+mn-lt"/>
                <a:ea typeface="+mn-ea"/>
                <a:cs typeface="+mn-cs"/>
              </a:rPr>
              <a:t>BBC, (2025a). </a:t>
            </a:r>
            <a:r>
              <a:rPr lang="en-US" sz="1200" i="1" kern="1200" dirty="0">
                <a:solidFill>
                  <a:schemeClr val="tx1"/>
                </a:solidFill>
                <a:effectLst/>
                <a:latin typeface="+mn-lt"/>
                <a:ea typeface="+mn-ea"/>
                <a:cs typeface="+mn-cs"/>
              </a:rPr>
              <a:t>Methods of recruitment and selection of employees. </a:t>
            </a:r>
            <a:r>
              <a:rPr lang="en-US" sz="1200" kern="1200" dirty="0">
                <a:solidFill>
                  <a:schemeClr val="tx1"/>
                </a:solidFill>
                <a:effectLst/>
                <a:latin typeface="+mn-lt"/>
                <a:ea typeface="+mn-ea"/>
                <a:cs typeface="+mn-cs"/>
              </a:rPr>
              <a:t>[Online] Available at: https://www.bbc.co.uk/bitesize/guides/zvfw8xs/revision/2 [Accessed 23 October 2025].</a:t>
            </a:r>
          </a:p>
          <a:p>
            <a:r>
              <a:rPr lang="en-US" sz="1200" kern="1200" dirty="0">
                <a:solidFill>
                  <a:schemeClr val="tx1"/>
                </a:solidFill>
                <a:effectLst/>
                <a:latin typeface="+mn-lt"/>
                <a:ea typeface="+mn-ea"/>
                <a:cs typeface="+mn-cs"/>
              </a:rPr>
              <a:t>BBC, (2025b). </a:t>
            </a:r>
            <a:r>
              <a:rPr lang="en-US" sz="1200" i="1" kern="1200" dirty="0">
                <a:solidFill>
                  <a:schemeClr val="tx1"/>
                </a:solidFill>
                <a:effectLst/>
                <a:latin typeface="+mn-lt"/>
                <a:ea typeface="+mn-ea"/>
                <a:cs typeface="+mn-cs"/>
              </a:rPr>
              <a:t>Recruitment and selection. </a:t>
            </a:r>
            <a:r>
              <a:rPr lang="en-US" sz="1200" kern="1200" dirty="0">
                <a:solidFill>
                  <a:schemeClr val="tx1"/>
                </a:solidFill>
                <a:effectLst/>
                <a:latin typeface="+mn-lt"/>
                <a:ea typeface="+mn-ea"/>
                <a:cs typeface="+mn-cs"/>
              </a:rPr>
              <a:t>[Online] Available at: https://www.bbc.co.uk/bitesize/guides/z3s9fcw/revision/3 [Accessed 24 October 2025].</a:t>
            </a:r>
          </a:p>
          <a:p>
            <a:r>
              <a:rPr lang="en-US" sz="1200" kern="1200" dirty="0">
                <a:solidFill>
                  <a:schemeClr val="tx1"/>
                </a:solidFill>
                <a:effectLst/>
                <a:latin typeface="+mn-lt"/>
                <a:ea typeface="+mn-ea"/>
                <a:cs typeface="+mn-cs"/>
              </a:rPr>
              <a:t>Burberry Plc, (2025a). </a:t>
            </a:r>
            <a:r>
              <a:rPr lang="en-US" sz="1200" i="1" kern="1200" dirty="0">
                <a:solidFill>
                  <a:schemeClr val="tx1"/>
                </a:solidFill>
                <a:effectLst/>
                <a:latin typeface="+mn-lt"/>
                <a:ea typeface="+mn-ea"/>
                <a:cs typeface="+mn-cs"/>
              </a:rPr>
              <a:t>Burberry Partners with V&amp;A Museum on Transformation of the Fashion Gallery, to Reopen as The Burberry Gallery. </a:t>
            </a:r>
            <a:r>
              <a:rPr lang="en-US" sz="1200" kern="1200" dirty="0">
                <a:solidFill>
                  <a:schemeClr val="tx1"/>
                </a:solidFill>
                <a:effectLst/>
                <a:latin typeface="+mn-lt"/>
                <a:ea typeface="+mn-ea"/>
                <a:cs typeface="+mn-cs"/>
              </a:rPr>
              <a:t>[Online] Available at: https://www.burberryplc.com/news/brand/2025/burberry-partners-with-victoria-and-albert-museum-on-transformat#:~:text=31%20Mar%202025-,Burberry%20partners%20with%20Victoria%20and%20Albert%20Museum%20on%20transformation%20of,for%20British%20arts%20and%20cul [Accessed 23 October 2025].</a:t>
            </a:r>
          </a:p>
          <a:p>
            <a:r>
              <a:rPr lang="en-US" sz="1200" kern="1200" dirty="0">
                <a:solidFill>
                  <a:schemeClr val="tx1"/>
                </a:solidFill>
                <a:effectLst/>
                <a:latin typeface="+mn-lt"/>
                <a:ea typeface="+mn-ea"/>
                <a:cs typeface="+mn-cs"/>
              </a:rPr>
              <a:t>Cairns-Lee, H., Lawley, J. and </a:t>
            </a:r>
            <a:r>
              <a:rPr lang="en-US" sz="1200" kern="1200" dirty="0" err="1">
                <a:solidFill>
                  <a:schemeClr val="tx1"/>
                </a:solidFill>
                <a:effectLst/>
                <a:latin typeface="+mn-lt"/>
                <a:ea typeface="+mn-ea"/>
                <a:cs typeface="+mn-cs"/>
              </a:rPr>
              <a:t>Tosey</a:t>
            </a:r>
            <a:r>
              <a:rPr lang="en-US" sz="1200" kern="1200" dirty="0">
                <a:solidFill>
                  <a:schemeClr val="tx1"/>
                </a:solidFill>
                <a:effectLst/>
                <a:latin typeface="+mn-lt"/>
                <a:ea typeface="+mn-ea"/>
                <a:cs typeface="+mn-cs"/>
              </a:rPr>
              <a:t>, P., (2022). Enhancing researcher reflexivity about the influence of leading questions in interviews. </a:t>
            </a:r>
            <a:r>
              <a:rPr lang="en-US" sz="1200" i="1" kern="1200" dirty="0">
                <a:solidFill>
                  <a:schemeClr val="tx1"/>
                </a:solidFill>
                <a:effectLst/>
                <a:latin typeface="+mn-lt"/>
                <a:ea typeface="+mn-ea"/>
                <a:cs typeface="+mn-cs"/>
              </a:rPr>
              <a:t>The Journal of Applied Behavioral Science</a:t>
            </a:r>
            <a:r>
              <a:rPr lang="en-US" sz="1200" kern="1200" dirty="0">
                <a:solidFill>
                  <a:schemeClr val="tx1"/>
                </a:solidFill>
                <a:effectLst/>
                <a:latin typeface="+mn-lt"/>
                <a:ea typeface="+mn-ea"/>
                <a:cs typeface="+mn-cs"/>
              </a:rPr>
              <a:t>, </a:t>
            </a:r>
            <a:r>
              <a:rPr lang="en-US" sz="1200" i="1" kern="1200" dirty="0">
                <a:solidFill>
                  <a:schemeClr val="tx1"/>
                </a:solidFill>
                <a:effectLst/>
                <a:latin typeface="+mn-lt"/>
                <a:ea typeface="+mn-ea"/>
                <a:cs typeface="+mn-cs"/>
              </a:rPr>
              <a:t>58</a:t>
            </a:r>
            <a:r>
              <a:rPr lang="en-US" sz="1200" kern="1200" dirty="0">
                <a:solidFill>
                  <a:schemeClr val="tx1"/>
                </a:solidFill>
                <a:effectLst/>
                <a:latin typeface="+mn-lt"/>
                <a:ea typeface="+mn-ea"/>
                <a:cs typeface="+mn-cs"/>
              </a:rPr>
              <a:t>(1), pp.164-188.</a:t>
            </a:r>
          </a:p>
          <a:p>
            <a:r>
              <a:rPr lang="en-US" sz="1200" kern="1200" dirty="0" err="1">
                <a:solidFill>
                  <a:schemeClr val="tx1"/>
                </a:solidFill>
                <a:effectLst/>
                <a:latin typeface="+mn-lt"/>
                <a:ea typeface="+mn-ea"/>
                <a:cs typeface="+mn-cs"/>
              </a:rPr>
              <a:t>Caramela</a:t>
            </a:r>
            <a:r>
              <a:rPr lang="en-US" sz="1200" kern="1200" dirty="0">
                <a:solidFill>
                  <a:schemeClr val="tx1"/>
                </a:solidFill>
                <a:effectLst/>
                <a:latin typeface="+mn-lt"/>
                <a:ea typeface="+mn-ea"/>
                <a:cs typeface="+mn-cs"/>
              </a:rPr>
              <a:t>, S., (2024). </a:t>
            </a:r>
            <a:r>
              <a:rPr lang="en-US" sz="1200" i="1" kern="1200" dirty="0">
                <a:solidFill>
                  <a:schemeClr val="tx1"/>
                </a:solidFill>
                <a:effectLst/>
                <a:latin typeface="+mn-lt"/>
                <a:ea typeface="+mn-ea"/>
                <a:cs typeface="+mn-cs"/>
              </a:rPr>
              <a:t>How to Write Better Job Descriptions. </a:t>
            </a:r>
            <a:r>
              <a:rPr lang="en-US" sz="1200" kern="1200" dirty="0">
                <a:solidFill>
                  <a:schemeClr val="tx1"/>
                </a:solidFill>
                <a:effectLst/>
                <a:latin typeface="+mn-lt"/>
                <a:ea typeface="+mn-ea"/>
                <a:cs typeface="+mn-cs"/>
              </a:rPr>
              <a:t>[Online] Available at: https://www.businessnewsdaily.com/7899-better-job-description.html [Accessed 23 October 2025].</a:t>
            </a:r>
          </a:p>
          <a:p>
            <a:r>
              <a:rPr lang="en-US" sz="1200" kern="1200" dirty="0">
                <a:solidFill>
                  <a:schemeClr val="tx1"/>
                </a:solidFill>
                <a:effectLst/>
                <a:latin typeface="+mn-lt"/>
                <a:ea typeface="+mn-ea"/>
                <a:cs typeface="+mn-cs"/>
              </a:rPr>
              <a:t>Chron, (2024). </a:t>
            </a:r>
            <a:r>
              <a:rPr lang="en-US" sz="1200" i="1" kern="1200" dirty="0">
                <a:solidFill>
                  <a:schemeClr val="tx1"/>
                </a:solidFill>
                <a:effectLst/>
                <a:latin typeface="+mn-lt"/>
                <a:ea typeface="+mn-ea"/>
                <a:cs typeface="+mn-cs"/>
              </a:rPr>
              <a:t>Financial Analyst Work Conditions. </a:t>
            </a:r>
            <a:r>
              <a:rPr lang="en-US" sz="1200" kern="1200" dirty="0">
                <a:solidFill>
                  <a:schemeClr val="tx1"/>
                </a:solidFill>
                <a:effectLst/>
                <a:latin typeface="+mn-lt"/>
                <a:ea typeface="+mn-ea"/>
                <a:cs typeface="+mn-cs"/>
              </a:rPr>
              <a:t>[Online] Available at: https://work.chron.com/financial-analyst-work-conditions-16062.html#:~:text=Financial%20Analyst%20Job%20Description&amp;text=They%20analyze%20the%20results%20of,side%20or%20sell%2Dside%20analysts. [Accessed 23 October 2025].</a:t>
            </a:r>
          </a:p>
          <a:p>
            <a:r>
              <a:rPr lang="en-US" sz="1200" kern="1200" dirty="0">
                <a:solidFill>
                  <a:schemeClr val="tx1"/>
                </a:solidFill>
                <a:effectLst/>
                <a:latin typeface="+mn-lt"/>
                <a:ea typeface="+mn-ea"/>
                <a:cs typeface="+mn-cs"/>
              </a:rPr>
              <a:t>Danoch, S., (2024). </a:t>
            </a:r>
            <a:r>
              <a:rPr lang="en-US" sz="1200" i="1" kern="1200" dirty="0">
                <a:solidFill>
                  <a:schemeClr val="tx1"/>
                </a:solidFill>
                <a:effectLst/>
                <a:latin typeface="+mn-lt"/>
                <a:ea typeface="+mn-ea"/>
                <a:cs typeface="+mn-cs"/>
              </a:rPr>
              <a:t>Job Profiles Are A Strategic Edge For Hiring Success. </a:t>
            </a:r>
            <a:r>
              <a:rPr lang="en-US" sz="1200" kern="1200" dirty="0">
                <a:solidFill>
                  <a:schemeClr val="tx1"/>
                </a:solidFill>
                <a:effectLst/>
                <a:latin typeface="+mn-lt"/>
                <a:ea typeface="+mn-ea"/>
                <a:cs typeface="+mn-cs"/>
              </a:rPr>
              <a:t>[Online] Available at: https://www.forbes.com/councils/forbeshumanresourcescouncil/2024/10/09/job-profiles-are-a-strategic-edge-for-hiring-success/ [Accessed 23 October 2025].</a:t>
            </a:r>
          </a:p>
          <a:p>
            <a:r>
              <a:rPr lang="en-US" sz="1200" kern="1200" dirty="0">
                <a:solidFill>
                  <a:schemeClr val="tx1"/>
                </a:solidFill>
                <a:effectLst/>
                <a:latin typeface="+mn-lt"/>
                <a:ea typeface="+mn-ea"/>
                <a:cs typeface="+mn-cs"/>
              </a:rPr>
              <a:t>Fahey, S., (2023). </a:t>
            </a:r>
            <a:r>
              <a:rPr lang="en-US" sz="1200" i="1" kern="1200" dirty="0">
                <a:solidFill>
                  <a:schemeClr val="tx1"/>
                </a:solidFill>
                <a:effectLst/>
                <a:latin typeface="+mn-lt"/>
                <a:ea typeface="+mn-ea"/>
                <a:cs typeface="+mn-cs"/>
              </a:rPr>
              <a:t>Improve The Candidate Experience With Structured Interviewing. </a:t>
            </a:r>
            <a:r>
              <a:rPr lang="en-US" sz="1200" kern="1200" dirty="0">
                <a:solidFill>
                  <a:schemeClr val="tx1"/>
                </a:solidFill>
                <a:effectLst/>
                <a:latin typeface="+mn-lt"/>
                <a:ea typeface="+mn-ea"/>
                <a:cs typeface="+mn-cs"/>
              </a:rPr>
              <a:t>[Online] Available at: https://www.forbes.com/councils/forbeshumanresourcescouncil/2023/04/12/improve-the-candidate-experience-with-structured-interviewing/ [Accessed 24 October 2025].</a:t>
            </a:r>
          </a:p>
          <a:p>
            <a:r>
              <a:rPr lang="en-US" sz="1200" kern="1200" dirty="0">
                <a:solidFill>
                  <a:schemeClr val="tx1"/>
                </a:solidFill>
                <a:effectLst/>
                <a:latin typeface="+mn-lt"/>
                <a:ea typeface="+mn-ea"/>
                <a:cs typeface="+mn-cs"/>
              </a:rPr>
              <a:t>Hankel, I., (2022). </a:t>
            </a:r>
            <a:r>
              <a:rPr lang="en-US" sz="1200" i="1" kern="1200" dirty="0">
                <a:solidFill>
                  <a:schemeClr val="tx1"/>
                </a:solidFill>
                <a:effectLst/>
                <a:latin typeface="+mn-lt"/>
                <a:ea typeface="+mn-ea"/>
                <a:cs typeface="+mn-cs"/>
              </a:rPr>
              <a:t>The Virtual Interview Is The New Resume: What You Need To Know. </a:t>
            </a:r>
            <a:r>
              <a:rPr lang="en-US" sz="1200" kern="1200" dirty="0">
                <a:solidFill>
                  <a:schemeClr val="tx1"/>
                </a:solidFill>
                <a:effectLst/>
                <a:latin typeface="+mn-lt"/>
                <a:ea typeface="+mn-ea"/>
                <a:cs typeface="+mn-cs"/>
              </a:rPr>
              <a:t>[Online] Available at: https://www.forbes.com/councils/forbesbusinesscouncil/2022/05/05/the-virtual-interview-is-the-new-resume-what-you-need-to-know/ [Accessed 27 October 2025].</a:t>
            </a:r>
          </a:p>
          <a:p>
            <a:r>
              <a:rPr lang="en-US" sz="1200" kern="1200" dirty="0">
                <a:solidFill>
                  <a:schemeClr val="tx1"/>
                </a:solidFill>
                <a:effectLst/>
                <a:latin typeface="+mn-lt"/>
                <a:ea typeface="+mn-ea"/>
                <a:cs typeface="+mn-cs"/>
              </a:rPr>
              <a:t>Landau, P., (2024). </a:t>
            </a:r>
            <a:r>
              <a:rPr lang="en-US" sz="1200" i="1" kern="1200" dirty="0">
                <a:solidFill>
                  <a:schemeClr val="tx1"/>
                </a:solidFill>
                <a:effectLst/>
                <a:latin typeface="+mn-lt"/>
                <a:ea typeface="+mn-ea"/>
                <a:cs typeface="+mn-cs"/>
              </a:rPr>
              <a:t>Best 30 Project Manager Interview Questions and Answers (2025). </a:t>
            </a:r>
            <a:r>
              <a:rPr lang="en-US" sz="1200" kern="1200" dirty="0">
                <a:solidFill>
                  <a:schemeClr val="tx1"/>
                </a:solidFill>
                <a:effectLst/>
                <a:latin typeface="+mn-lt"/>
                <a:ea typeface="+mn-ea"/>
                <a:cs typeface="+mn-cs"/>
              </a:rPr>
              <a:t>[Online] Available at: https://www.projectmanager.com/blog/the-23-best-project-manager-interview-questions [Accessed 24 October 2025].</a:t>
            </a:r>
          </a:p>
          <a:p>
            <a:r>
              <a:rPr lang="en-US" sz="1200" kern="1200" dirty="0" err="1">
                <a:solidFill>
                  <a:schemeClr val="tx1"/>
                </a:solidFill>
                <a:effectLst/>
                <a:latin typeface="+mn-lt"/>
                <a:ea typeface="+mn-ea"/>
                <a:cs typeface="+mn-cs"/>
              </a:rPr>
              <a:t>Londonstockexchange</a:t>
            </a:r>
            <a:r>
              <a:rPr lang="en-US" sz="1200" kern="1200" dirty="0">
                <a:solidFill>
                  <a:schemeClr val="tx1"/>
                </a:solidFill>
                <a:effectLst/>
                <a:latin typeface="+mn-lt"/>
                <a:ea typeface="+mn-ea"/>
                <a:cs typeface="+mn-cs"/>
              </a:rPr>
              <a:t>, (2025). </a:t>
            </a:r>
            <a:r>
              <a:rPr lang="en-US" sz="1200" i="1" kern="1200" dirty="0">
                <a:solidFill>
                  <a:schemeClr val="tx1"/>
                </a:solidFill>
                <a:effectLst/>
                <a:latin typeface="+mn-lt"/>
                <a:ea typeface="+mn-ea"/>
                <a:cs typeface="+mn-cs"/>
              </a:rPr>
              <a:t>Burberry FY25 Preliminary Results. </a:t>
            </a:r>
            <a:r>
              <a:rPr lang="en-US" sz="1200" kern="1200" dirty="0">
                <a:solidFill>
                  <a:schemeClr val="tx1"/>
                </a:solidFill>
                <a:effectLst/>
                <a:latin typeface="+mn-lt"/>
                <a:ea typeface="+mn-ea"/>
                <a:cs typeface="+mn-cs"/>
              </a:rPr>
              <a:t>[Online] Available at: https://www.londonstockexchange.com/news-article/BRBY/burberry-fy25-preliminary-results/17034733 [Accessed 23 October 2025].</a:t>
            </a:r>
          </a:p>
          <a:p>
            <a:r>
              <a:rPr lang="en-US" sz="1200" kern="1200" dirty="0" err="1">
                <a:solidFill>
                  <a:schemeClr val="tx1"/>
                </a:solidFill>
                <a:effectLst/>
                <a:latin typeface="+mn-lt"/>
                <a:ea typeface="+mn-ea"/>
                <a:cs typeface="+mn-cs"/>
              </a:rPr>
              <a:t>Makushkin</a:t>
            </a:r>
            <a:r>
              <a:rPr lang="en-US" sz="1200" kern="1200" dirty="0">
                <a:solidFill>
                  <a:schemeClr val="tx1"/>
                </a:solidFill>
                <a:effectLst/>
                <a:latin typeface="+mn-lt"/>
                <a:ea typeface="+mn-ea"/>
                <a:cs typeface="+mn-cs"/>
              </a:rPr>
              <a:t>, S.A., (2021). Methods for recruiting and interviewing corporate staff. </a:t>
            </a:r>
            <a:r>
              <a:rPr lang="en-US" sz="1200" i="1" kern="1200" dirty="0">
                <a:solidFill>
                  <a:schemeClr val="tx1"/>
                </a:solidFill>
                <a:effectLst/>
                <a:latin typeface="+mn-lt"/>
                <a:ea typeface="+mn-ea"/>
                <a:cs typeface="+mn-cs"/>
              </a:rPr>
              <a:t>Linguistics and Culture Review</a:t>
            </a:r>
            <a:r>
              <a:rPr lang="en-US" sz="1200" kern="1200" dirty="0">
                <a:solidFill>
                  <a:schemeClr val="tx1"/>
                </a:solidFill>
                <a:effectLst/>
                <a:latin typeface="+mn-lt"/>
                <a:ea typeface="+mn-ea"/>
                <a:cs typeface="+mn-cs"/>
              </a:rPr>
              <a:t>, </a:t>
            </a:r>
            <a:r>
              <a:rPr lang="en-US" sz="1200" i="1" kern="1200" dirty="0">
                <a:solidFill>
                  <a:schemeClr val="tx1"/>
                </a:solidFill>
                <a:effectLst/>
                <a:latin typeface="+mn-lt"/>
                <a:ea typeface="+mn-ea"/>
                <a:cs typeface="+mn-cs"/>
              </a:rPr>
              <a:t>5</a:t>
            </a:r>
            <a:r>
              <a:rPr lang="en-US" sz="1200" kern="1200" dirty="0">
                <a:solidFill>
                  <a:schemeClr val="tx1"/>
                </a:solidFill>
                <a:effectLst/>
                <a:latin typeface="+mn-lt"/>
                <a:ea typeface="+mn-ea"/>
                <a:cs typeface="+mn-cs"/>
              </a:rPr>
              <a:t>(S2), pp.805-816.</a:t>
            </a:r>
          </a:p>
          <a:p>
            <a:r>
              <a:rPr lang="en-US" sz="1200" kern="1200" dirty="0" err="1">
                <a:solidFill>
                  <a:schemeClr val="tx1"/>
                </a:solidFill>
                <a:effectLst/>
                <a:latin typeface="+mn-lt"/>
                <a:ea typeface="+mn-ea"/>
                <a:cs typeface="+mn-cs"/>
              </a:rPr>
              <a:t>Peasgood</a:t>
            </a:r>
            <a:r>
              <a:rPr lang="en-US" sz="1200" kern="1200" dirty="0">
                <a:solidFill>
                  <a:schemeClr val="tx1"/>
                </a:solidFill>
                <a:effectLst/>
                <a:latin typeface="+mn-lt"/>
                <a:ea typeface="+mn-ea"/>
                <a:cs typeface="+mn-cs"/>
              </a:rPr>
              <a:t>, T., Bourke, M., Devlin, N., Rowen, D., Yang, Y. and Dalziel, K., (2023). </a:t>
            </a:r>
            <a:r>
              <a:rPr lang="en-US" sz="1200" kern="1200" dirty="0" err="1">
                <a:solidFill>
                  <a:schemeClr val="tx1"/>
                </a:solidFill>
                <a:effectLst/>
                <a:latin typeface="+mn-lt"/>
                <a:ea typeface="+mn-ea"/>
                <a:cs typeface="+mn-cs"/>
              </a:rPr>
              <a:t>Randomised</a:t>
            </a:r>
            <a:r>
              <a:rPr lang="en-US" sz="1200" kern="1200" dirty="0">
                <a:solidFill>
                  <a:schemeClr val="tx1"/>
                </a:solidFill>
                <a:effectLst/>
                <a:latin typeface="+mn-lt"/>
                <a:ea typeface="+mn-ea"/>
                <a:cs typeface="+mn-cs"/>
              </a:rPr>
              <a:t> comparison of online interviews versus face-to-face interviews to value health states. </a:t>
            </a:r>
            <a:r>
              <a:rPr lang="en-US" sz="1200" i="1" kern="1200" dirty="0">
                <a:solidFill>
                  <a:schemeClr val="tx1"/>
                </a:solidFill>
                <a:effectLst/>
                <a:latin typeface="+mn-lt"/>
                <a:ea typeface="+mn-ea"/>
                <a:cs typeface="+mn-cs"/>
              </a:rPr>
              <a:t>Social Science &amp; Medicine</a:t>
            </a:r>
            <a:r>
              <a:rPr lang="en-US" sz="1200" kern="1200" dirty="0">
                <a:solidFill>
                  <a:schemeClr val="tx1"/>
                </a:solidFill>
                <a:effectLst/>
                <a:latin typeface="+mn-lt"/>
                <a:ea typeface="+mn-ea"/>
                <a:cs typeface="+mn-cs"/>
              </a:rPr>
              <a:t>, </a:t>
            </a:r>
            <a:r>
              <a:rPr lang="en-US" sz="1200" i="1" kern="1200" dirty="0">
                <a:solidFill>
                  <a:schemeClr val="tx1"/>
                </a:solidFill>
                <a:effectLst/>
                <a:latin typeface="+mn-lt"/>
                <a:ea typeface="+mn-ea"/>
                <a:cs typeface="+mn-cs"/>
              </a:rPr>
              <a:t>323</a:t>
            </a:r>
            <a:r>
              <a:rPr lang="en-US" sz="1200" kern="1200" dirty="0">
                <a:solidFill>
                  <a:schemeClr val="tx1"/>
                </a:solidFill>
                <a:effectLst/>
                <a:latin typeface="+mn-lt"/>
                <a:ea typeface="+mn-ea"/>
                <a:cs typeface="+mn-cs"/>
              </a:rPr>
              <a:t>, p.115818.</a:t>
            </a:r>
          </a:p>
          <a:p>
            <a:r>
              <a:rPr lang="en-US" sz="1200" kern="1200" dirty="0">
                <a:solidFill>
                  <a:schemeClr val="tx1"/>
                </a:solidFill>
                <a:effectLst/>
                <a:latin typeface="+mn-lt"/>
                <a:ea typeface="+mn-ea"/>
                <a:cs typeface="+mn-cs"/>
              </a:rPr>
              <a:t>Resnick, A., (2023). </a:t>
            </a:r>
            <a:r>
              <a:rPr lang="en-US" sz="1200" i="1" kern="1200" dirty="0">
                <a:solidFill>
                  <a:schemeClr val="tx1"/>
                </a:solidFill>
                <a:effectLst/>
                <a:latin typeface="+mn-lt"/>
                <a:ea typeface="+mn-ea"/>
                <a:cs typeface="+mn-cs"/>
              </a:rPr>
              <a:t>Socratic Questioning in Psychology: Examples and Techniques. </a:t>
            </a:r>
            <a:r>
              <a:rPr lang="en-US" sz="1200" kern="1200" dirty="0">
                <a:solidFill>
                  <a:schemeClr val="tx1"/>
                </a:solidFill>
                <a:effectLst/>
                <a:latin typeface="+mn-lt"/>
                <a:ea typeface="+mn-ea"/>
                <a:cs typeface="+mn-cs"/>
              </a:rPr>
              <a:t>[Online] Available at: https://www.verywellmind.com/socratic-questioning-8350838 [Accessed 22 October 2025].</a:t>
            </a:r>
          </a:p>
          <a:p>
            <a:r>
              <a:rPr lang="en-US" sz="1200" kern="1200" dirty="0">
                <a:solidFill>
                  <a:schemeClr val="tx1"/>
                </a:solidFill>
                <a:effectLst/>
                <a:latin typeface="+mn-lt"/>
                <a:ea typeface="+mn-ea"/>
                <a:cs typeface="+mn-cs"/>
              </a:rPr>
              <a:t>Robinson, O.C., (2023). Probing in qualitative research interviews: Theory and practice. </a:t>
            </a:r>
            <a:r>
              <a:rPr lang="en-US" sz="1200" i="1" kern="1200" dirty="0">
                <a:solidFill>
                  <a:schemeClr val="tx1"/>
                </a:solidFill>
                <a:effectLst/>
                <a:latin typeface="+mn-lt"/>
                <a:ea typeface="+mn-ea"/>
                <a:cs typeface="+mn-cs"/>
              </a:rPr>
              <a:t>Qualitative Research in Psychology</a:t>
            </a:r>
            <a:r>
              <a:rPr lang="en-US" sz="1200" kern="1200" dirty="0">
                <a:solidFill>
                  <a:schemeClr val="tx1"/>
                </a:solidFill>
                <a:effectLst/>
                <a:latin typeface="+mn-lt"/>
                <a:ea typeface="+mn-ea"/>
                <a:cs typeface="+mn-cs"/>
              </a:rPr>
              <a:t>, </a:t>
            </a:r>
            <a:r>
              <a:rPr lang="en-US" sz="1200" i="1" kern="1200" dirty="0">
                <a:solidFill>
                  <a:schemeClr val="tx1"/>
                </a:solidFill>
                <a:effectLst/>
                <a:latin typeface="+mn-lt"/>
                <a:ea typeface="+mn-ea"/>
                <a:cs typeface="+mn-cs"/>
              </a:rPr>
              <a:t>20</a:t>
            </a:r>
            <a:r>
              <a:rPr lang="en-US" sz="1200" kern="1200" dirty="0">
                <a:solidFill>
                  <a:schemeClr val="tx1"/>
                </a:solidFill>
                <a:effectLst/>
                <a:latin typeface="+mn-lt"/>
                <a:ea typeface="+mn-ea"/>
                <a:cs typeface="+mn-cs"/>
              </a:rPr>
              <a:t>(3), pp.382-397.</a:t>
            </a:r>
          </a:p>
          <a:p>
            <a:r>
              <a:rPr lang="en-US" sz="1200" kern="1200" dirty="0">
                <a:solidFill>
                  <a:schemeClr val="tx1"/>
                </a:solidFill>
                <a:effectLst/>
                <a:latin typeface="+mn-lt"/>
                <a:ea typeface="+mn-ea"/>
                <a:cs typeface="+mn-cs"/>
              </a:rPr>
              <a:t>Steele, T. N., (2022). </a:t>
            </a:r>
            <a:r>
              <a:rPr lang="en-US" sz="1200" i="1" kern="1200" dirty="0">
                <a:solidFill>
                  <a:schemeClr val="tx1"/>
                </a:solidFill>
                <a:effectLst/>
                <a:latin typeface="+mn-lt"/>
                <a:ea typeface="+mn-ea"/>
                <a:cs typeface="+mn-cs"/>
              </a:rPr>
              <a:t>The Virtual Interview Experience: Advantages, Disadvantages, and Trends in Applicant Behavior. </a:t>
            </a:r>
            <a:r>
              <a:rPr lang="en-US" sz="1200" kern="1200" dirty="0">
                <a:solidFill>
                  <a:schemeClr val="tx1"/>
                </a:solidFill>
                <a:effectLst/>
                <a:latin typeface="+mn-lt"/>
                <a:ea typeface="+mn-ea"/>
                <a:cs typeface="+mn-cs"/>
              </a:rPr>
              <a:t>[Online] Available at: https://pmc.ncbi.nlm.nih.gov/articles/PMC9681621/ [Accessed 27 October 2025].</a:t>
            </a:r>
          </a:p>
          <a:p>
            <a:endParaRPr lang="en-US" dirty="0"/>
          </a:p>
        </p:txBody>
      </p:sp>
      <p:sp>
        <p:nvSpPr>
          <p:cNvPr id="4" name="Slide Number Placeholder 3"/>
          <p:cNvSpPr>
            <a:spLocks noGrp="1"/>
          </p:cNvSpPr>
          <p:nvPr>
            <p:ph type="sldNum" sz="quarter" idx="5"/>
          </p:nvPr>
        </p:nvSpPr>
        <p:spPr/>
        <p:txBody>
          <a:bodyPr/>
          <a:lstStyle/>
          <a:p>
            <a:fld id="{7333DBBB-5839-4FDA-BCE6-7CC7CB50E9D4}" type="slidenum">
              <a:rPr lang="en-GB" smtClean="0"/>
              <a:t>14</a:t>
            </a:fld>
            <a:endParaRPr lang="en-GB"/>
          </a:p>
        </p:txBody>
      </p:sp>
    </p:spTree>
    <p:extLst>
      <p:ext uri="{BB962C8B-B14F-4D97-AF65-F5344CB8AC3E}">
        <p14:creationId xmlns:p14="http://schemas.microsoft.com/office/powerpoint/2010/main" val="55469873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DF154E-4CF6-4106-A5EA-16BD8E1DCF4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88B1593-6F64-4AA2-9BCF-15E5B86A575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19AE979-30E4-4F68-B57A-4D5F7B1FEF65}"/>
              </a:ext>
            </a:extLst>
          </p:cNvPr>
          <p:cNvSpPr>
            <a:spLocks noGrp="1"/>
          </p:cNvSpPr>
          <p:nvPr>
            <p:ph type="dt" sz="half" idx="10"/>
          </p:nvPr>
        </p:nvSpPr>
        <p:spPr/>
        <p:txBody>
          <a:bodyPr/>
          <a:lstStyle/>
          <a:p>
            <a:fld id="{C5306BCB-3C12-4E4E-8AC9-7B2593952FF5}" type="datetimeFigureOut">
              <a:rPr lang="en-GB" smtClean="0"/>
              <a:t>07/11/2025</a:t>
            </a:fld>
            <a:endParaRPr lang="en-GB"/>
          </a:p>
        </p:txBody>
      </p:sp>
      <p:sp>
        <p:nvSpPr>
          <p:cNvPr id="5" name="Footer Placeholder 4">
            <a:extLst>
              <a:ext uri="{FF2B5EF4-FFF2-40B4-BE49-F238E27FC236}">
                <a16:creationId xmlns:a16="http://schemas.microsoft.com/office/drawing/2014/main" id="{255C9B86-36E1-4190-8860-ABBFC23721B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BE3AE4-800A-467B-8248-0B333FA18C34}"/>
              </a:ext>
            </a:extLst>
          </p:cNvPr>
          <p:cNvSpPr>
            <a:spLocks noGrp="1"/>
          </p:cNvSpPr>
          <p:nvPr>
            <p:ph type="sldNum" sz="quarter" idx="12"/>
          </p:nvPr>
        </p:nvSpPr>
        <p:spPr/>
        <p:txBody>
          <a:bodyPr/>
          <a:lstStyle/>
          <a:p>
            <a:fld id="{76B02EEF-D3A8-4305-B617-441990B618AE}" type="slidenum">
              <a:rPr lang="en-GB" smtClean="0"/>
              <a:t>‹#›</a:t>
            </a:fld>
            <a:endParaRPr lang="en-GB"/>
          </a:p>
        </p:txBody>
      </p:sp>
    </p:spTree>
    <p:extLst>
      <p:ext uri="{BB962C8B-B14F-4D97-AF65-F5344CB8AC3E}">
        <p14:creationId xmlns:p14="http://schemas.microsoft.com/office/powerpoint/2010/main" val="2331456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F705F4-B040-4868-A1D5-08B38F2BDC8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C138DEF-8298-4863-B852-F4C3D34C28A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2B14BF5-6865-4988-AC65-5A7EEAAFF880}"/>
              </a:ext>
            </a:extLst>
          </p:cNvPr>
          <p:cNvSpPr>
            <a:spLocks noGrp="1"/>
          </p:cNvSpPr>
          <p:nvPr>
            <p:ph type="dt" sz="half" idx="10"/>
          </p:nvPr>
        </p:nvSpPr>
        <p:spPr/>
        <p:txBody>
          <a:bodyPr/>
          <a:lstStyle/>
          <a:p>
            <a:fld id="{C5306BCB-3C12-4E4E-8AC9-7B2593952FF5}" type="datetimeFigureOut">
              <a:rPr lang="en-GB" smtClean="0"/>
              <a:t>07/11/2025</a:t>
            </a:fld>
            <a:endParaRPr lang="en-GB"/>
          </a:p>
        </p:txBody>
      </p:sp>
      <p:sp>
        <p:nvSpPr>
          <p:cNvPr id="5" name="Footer Placeholder 4">
            <a:extLst>
              <a:ext uri="{FF2B5EF4-FFF2-40B4-BE49-F238E27FC236}">
                <a16:creationId xmlns:a16="http://schemas.microsoft.com/office/drawing/2014/main" id="{A258B9BC-099E-4BD9-BB4B-9D657678583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13BF650-9A04-4FE6-9770-9C8CC7A34E71}"/>
              </a:ext>
            </a:extLst>
          </p:cNvPr>
          <p:cNvSpPr>
            <a:spLocks noGrp="1"/>
          </p:cNvSpPr>
          <p:nvPr>
            <p:ph type="sldNum" sz="quarter" idx="12"/>
          </p:nvPr>
        </p:nvSpPr>
        <p:spPr/>
        <p:txBody>
          <a:bodyPr/>
          <a:lstStyle/>
          <a:p>
            <a:fld id="{76B02EEF-D3A8-4305-B617-441990B618AE}" type="slidenum">
              <a:rPr lang="en-GB" smtClean="0"/>
              <a:t>‹#›</a:t>
            </a:fld>
            <a:endParaRPr lang="en-GB"/>
          </a:p>
        </p:txBody>
      </p:sp>
    </p:spTree>
    <p:extLst>
      <p:ext uri="{BB962C8B-B14F-4D97-AF65-F5344CB8AC3E}">
        <p14:creationId xmlns:p14="http://schemas.microsoft.com/office/powerpoint/2010/main" val="420884003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4CDD7-B7DF-4FAE-9FFC-AC36E511274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40B4AC0-2D45-407E-95BF-FAEA764F596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C2469DA-D82A-4285-BB4A-E38E97AEFD4C}"/>
              </a:ext>
            </a:extLst>
          </p:cNvPr>
          <p:cNvSpPr>
            <a:spLocks noGrp="1"/>
          </p:cNvSpPr>
          <p:nvPr>
            <p:ph type="dt" sz="half" idx="10"/>
          </p:nvPr>
        </p:nvSpPr>
        <p:spPr/>
        <p:txBody>
          <a:bodyPr/>
          <a:lstStyle/>
          <a:p>
            <a:fld id="{C5306BCB-3C12-4E4E-8AC9-7B2593952FF5}" type="datetimeFigureOut">
              <a:rPr lang="en-GB" smtClean="0"/>
              <a:t>07/11/2025</a:t>
            </a:fld>
            <a:endParaRPr lang="en-GB"/>
          </a:p>
        </p:txBody>
      </p:sp>
      <p:sp>
        <p:nvSpPr>
          <p:cNvPr id="5" name="Footer Placeholder 4">
            <a:extLst>
              <a:ext uri="{FF2B5EF4-FFF2-40B4-BE49-F238E27FC236}">
                <a16:creationId xmlns:a16="http://schemas.microsoft.com/office/drawing/2014/main" id="{CFCA0D96-2BA3-4635-81C7-4982C6D57A9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9102127-8D96-486D-A273-40FFABAF6566}"/>
              </a:ext>
            </a:extLst>
          </p:cNvPr>
          <p:cNvSpPr>
            <a:spLocks noGrp="1"/>
          </p:cNvSpPr>
          <p:nvPr>
            <p:ph type="sldNum" sz="quarter" idx="12"/>
          </p:nvPr>
        </p:nvSpPr>
        <p:spPr/>
        <p:txBody>
          <a:bodyPr/>
          <a:lstStyle/>
          <a:p>
            <a:fld id="{76B02EEF-D3A8-4305-B617-441990B618AE}" type="slidenum">
              <a:rPr lang="en-GB" smtClean="0"/>
              <a:t>‹#›</a:t>
            </a:fld>
            <a:endParaRPr lang="en-GB"/>
          </a:p>
        </p:txBody>
      </p:sp>
    </p:spTree>
    <p:extLst>
      <p:ext uri="{BB962C8B-B14F-4D97-AF65-F5344CB8AC3E}">
        <p14:creationId xmlns:p14="http://schemas.microsoft.com/office/powerpoint/2010/main" val="38562352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76E62A-C0BF-4B18-9D55-CE6FBFEBD57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EE1E23F-682A-4A1B-B0AC-636FB85434E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A288D4B-AD20-4A63-BB26-EBF28321396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852B315-F949-47C1-B49F-17EFD5F3AD7F}"/>
              </a:ext>
            </a:extLst>
          </p:cNvPr>
          <p:cNvSpPr>
            <a:spLocks noGrp="1"/>
          </p:cNvSpPr>
          <p:nvPr>
            <p:ph type="dt" sz="half" idx="10"/>
          </p:nvPr>
        </p:nvSpPr>
        <p:spPr/>
        <p:txBody>
          <a:bodyPr/>
          <a:lstStyle/>
          <a:p>
            <a:fld id="{C5306BCB-3C12-4E4E-8AC9-7B2593952FF5}" type="datetimeFigureOut">
              <a:rPr lang="en-GB" smtClean="0"/>
              <a:t>07/11/2025</a:t>
            </a:fld>
            <a:endParaRPr lang="en-GB"/>
          </a:p>
        </p:txBody>
      </p:sp>
      <p:sp>
        <p:nvSpPr>
          <p:cNvPr id="6" name="Footer Placeholder 5">
            <a:extLst>
              <a:ext uri="{FF2B5EF4-FFF2-40B4-BE49-F238E27FC236}">
                <a16:creationId xmlns:a16="http://schemas.microsoft.com/office/drawing/2014/main" id="{9D081817-D9E2-4373-B4E3-D7919D8284D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4DC4545-05B6-4092-8AF6-4DBE7C030279}"/>
              </a:ext>
            </a:extLst>
          </p:cNvPr>
          <p:cNvSpPr>
            <a:spLocks noGrp="1"/>
          </p:cNvSpPr>
          <p:nvPr>
            <p:ph type="sldNum" sz="quarter" idx="12"/>
          </p:nvPr>
        </p:nvSpPr>
        <p:spPr/>
        <p:txBody>
          <a:bodyPr/>
          <a:lstStyle/>
          <a:p>
            <a:fld id="{76B02EEF-D3A8-4305-B617-441990B618AE}" type="slidenum">
              <a:rPr lang="en-GB" smtClean="0"/>
              <a:t>‹#›</a:t>
            </a:fld>
            <a:endParaRPr lang="en-GB"/>
          </a:p>
        </p:txBody>
      </p:sp>
    </p:spTree>
    <p:extLst>
      <p:ext uri="{BB962C8B-B14F-4D97-AF65-F5344CB8AC3E}">
        <p14:creationId xmlns:p14="http://schemas.microsoft.com/office/powerpoint/2010/main" val="34043438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977C13-BF58-4715-8E16-97108238283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E49E46C-123E-406A-A8E5-5CDCB535AC9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AEA9FAD-AAEE-47F3-AB4E-811D14F6FBD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B16F11C-E94A-40C8-8256-22CD9428BDD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2AB8DE8-5229-48BC-A371-CE6422A41D3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EA594AE-72BB-4207-967C-E5C3D464E092}"/>
              </a:ext>
            </a:extLst>
          </p:cNvPr>
          <p:cNvSpPr>
            <a:spLocks noGrp="1"/>
          </p:cNvSpPr>
          <p:nvPr>
            <p:ph type="dt" sz="half" idx="10"/>
          </p:nvPr>
        </p:nvSpPr>
        <p:spPr/>
        <p:txBody>
          <a:bodyPr/>
          <a:lstStyle/>
          <a:p>
            <a:fld id="{C5306BCB-3C12-4E4E-8AC9-7B2593952FF5}" type="datetimeFigureOut">
              <a:rPr lang="en-GB" smtClean="0"/>
              <a:t>07/11/2025</a:t>
            </a:fld>
            <a:endParaRPr lang="en-GB"/>
          </a:p>
        </p:txBody>
      </p:sp>
      <p:sp>
        <p:nvSpPr>
          <p:cNvPr id="8" name="Footer Placeholder 7">
            <a:extLst>
              <a:ext uri="{FF2B5EF4-FFF2-40B4-BE49-F238E27FC236}">
                <a16:creationId xmlns:a16="http://schemas.microsoft.com/office/drawing/2014/main" id="{EA6CC333-A69B-41D9-A9DC-E0ED2E1092F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1FAFC05-3FD3-46D5-AFBE-AF07111B7330}"/>
              </a:ext>
            </a:extLst>
          </p:cNvPr>
          <p:cNvSpPr>
            <a:spLocks noGrp="1"/>
          </p:cNvSpPr>
          <p:nvPr>
            <p:ph type="sldNum" sz="quarter" idx="12"/>
          </p:nvPr>
        </p:nvSpPr>
        <p:spPr/>
        <p:txBody>
          <a:bodyPr/>
          <a:lstStyle/>
          <a:p>
            <a:fld id="{76B02EEF-D3A8-4305-B617-441990B618AE}" type="slidenum">
              <a:rPr lang="en-GB" smtClean="0"/>
              <a:t>‹#›</a:t>
            </a:fld>
            <a:endParaRPr lang="en-GB"/>
          </a:p>
        </p:txBody>
      </p:sp>
    </p:spTree>
    <p:extLst>
      <p:ext uri="{BB962C8B-B14F-4D97-AF65-F5344CB8AC3E}">
        <p14:creationId xmlns:p14="http://schemas.microsoft.com/office/powerpoint/2010/main" val="30096597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322DBD-2490-4AB3-891E-284DFE1844B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CA8711E-675B-4445-9EF7-52EA662A0B74}"/>
              </a:ext>
            </a:extLst>
          </p:cNvPr>
          <p:cNvSpPr>
            <a:spLocks noGrp="1"/>
          </p:cNvSpPr>
          <p:nvPr>
            <p:ph type="dt" sz="half" idx="10"/>
          </p:nvPr>
        </p:nvSpPr>
        <p:spPr/>
        <p:txBody>
          <a:bodyPr/>
          <a:lstStyle/>
          <a:p>
            <a:fld id="{C5306BCB-3C12-4E4E-8AC9-7B2593952FF5}" type="datetimeFigureOut">
              <a:rPr lang="en-GB" smtClean="0"/>
              <a:t>07/11/2025</a:t>
            </a:fld>
            <a:endParaRPr lang="en-GB"/>
          </a:p>
        </p:txBody>
      </p:sp>
      <p:sp>
        <p:nvSpPr>
          <p:cNvPr id="4" name="Footer Placeholder 3">
            <a:extLst>
              <a:ext uri="{FF2B5EF4-FFF2-40B4-BE49-F238E27FC236}">
                <a16:creationId xmlns:a16="http://schemas.microsoft.com/office/drawing/2014/main" id="{3682B5A4-AA43-4F15-A322-34D501111B4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11ED2EF-5DF5-429C-84B5-2AB5BB82B4C0}"/>
              </a:ext>
            </a:extLst>
          </p:cNvPr>
          <p:cNvSpPr>
            <a:spLocks noGrp="1"/>
          </p:cNvSpPr>
          <p:nvPr>
            <p:ph type="sldNum" sz="quarter" idx="12"/>
          </p:nvPr>
        </p:nvSpPr>
        <p:spPr/>
        <p:txBody>
          <a:bodyPr/>
          <a:lstStyle/>
          <a:p>
            <a:fld id="{76B02EEF-D3A8-4305-B617-441990B618AE}" type="slidenum">
              <a:rPr lang="en-GB" smtClean="0"/>
              <a:t>‹#›</a:t>
            </a:fld>
            <a:endParaRPr lang="en-GB"/>
          </a:p>
        </p:txBody>
      </p:sp>
    </p:spTree>
    <p:extLst>
      <p:ext uri="{BB962C8B-B14F-4D97-AF65-F5344CB8AC3E}">
        <p14:creationId xmlns:p14="http://schemas.microsoft.com/office/powerpoint/2010/main" val="7232755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00D4096-5A0C-4B05-9946-49E193A70521}"/>
              </a:ext>
            </a:extLst>
          </p:cNvPr>
          <p:cNvSpPr>
            <a:spLocks noGrp="1"/>
          </p:cNvSpPr>
          <p:nvPr>
            <p:ph type="dt" sz="half" idx="10"/>
          </p:nvPr>
        </p:nvSpPr>
        <p:spPr/>
        <p:txBody>
          <a:bodyPr/>
          <a:lstStyle/>
          <a:p>
            <a:fld id="{C5306BCB-3C12-4E4E-8AC9-7B2593952FF5}" type="datetimeFigureOut">
              <a:rPr lang="en-GB" smtClean="0"/>
              <a:t>07/11/2025</a:t>
            </a:fld>
            <a:endParaRPr lang="en-GB"/>
          </a:p>
        </p:txBody>
      </p:sp>
      <p:sp>
        <p:nvSpPr>
          <p:cNvPr id="3" name="Footer Placeholder 2">
            <a:extLst>
              <a:ext uri="{FF2B5EF4-FFF2-40B4-BE49-F238E27FC236}">
                <a16:creationId xmlns:a16="http://schemas.microsoft.com/office/drawing/2014/main" id="{4858BE56-30DF-4FFB-91DB-2537FA9BD6B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D500191-EA19-44B9-A40D-EB1EF73D1A60}"/>
              </a:ext>
            </a:extLst>
          </p:cNvPr>
          <p:cNvSpPr>
            <a:spLocks noGrp="1"/>
          </p:cNvSpPr>
          <p:nvPr>
            <p:ph type="sldNum" sz="quarter" idx="12"/>
          </p:nvPr>
        </p:nvSpPr>
        <p:spPr/>
        <p:txBody>
          <a:bodyPr/>
          <a:lstStyle/>
          <a:p>
            <a:fld id="{76B02EEF-D3A8-4305-B617-441990B618AE}" type="slidenum">
              <a:rPr lang="en-GB" smtClean="0"/>
              <a:t>‹#›</a:t>
            </a:fld>
            <a:endParaRPr lang="en-GB"/>
          </a:p>
        </p:txBody>
      </p:sp>
    </p:spTree>
    <p:extLst>
      <p:ext uri="{BB962C8B-B14F-4D97-AF65-F5344CB8AC3E}">
        <p14:creationId xmlns:p14="http://schemas.microsoft.com/office/powerpoint/2010/main" val="122030463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A76A3B-37E6-4568-BAEE-0029ABD66E9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429B539-7290-4B55-A010-C334C0E231D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6B9FF3D-0568-4580-A292-695AC5BE33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B66404D-F449-4352-9A86-F3C38A80ECEA}"/>
              </a:ext>
            </a:extLst>
          </p:cNvPr>
          <p:cNvSpPr>
            <a:spLocks noGrp="1"/>
          </p:cNvSpPr>
          <p:nvPr>
            <p:ph type="dt" sz="half" idx="10"/>
          </p:nvPr>
        </p:nvSpPr>
        <p:spPr/>
        <p:txBody>
          <a:bodyPr/>
          <a:lstStyle/>
          <a:p>
            <a:fld id="{C5306BCB-3C12-4E4E-8AC9-7B2593952FF5}" type="datetimeFigureOut">
              <a:rPr lang="en-GB" smtClean="0"/>
              <a:t>07/11/2025</a:t>
            </a:fld>
            <a:endParaRPr lang="en-GB"/>
          </a:p>
        </p:txBody>
      </p:sp>
      <p:sp>
        <p:nvSpPr>
          <p:cNvPr id="6" name="Footer Placeholder 5">
            <a:extLst>
              <a:ext uri="{FF2B5EF4-FFF2-40B4-BE49-F238E27FC236}">
                <a16:creationId xmlns:a16="http://schemas.microsoft.com/office/drawing/2014/main" id="{339EA384-6A18-48FC-AB07-709FB998D99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0C72B50-E872-4FA0-AC37-0108C480768C}"/>
              </a:ext>
            </a:extLst>
          </p:cNvPr>
          <p:cNvSpPr>
            <a:spLocks noGrp="1"/>
          </p:cNvSpPr>
          <p:nvPr>
            <p:ph type="sldNum" sz="quarter" idx="12"/>
          </p:nvPr>
        </p:nvSpPr>
        <p:spPr/>
        <p:txBody>
          <a:bodyPr/>
          <a:lstStyle/>
          <a:p>
            <a:fld id="{76B02EEF-D3A8-4305-B617-441990B618AE}" type="slidenum">
              <a:rPr lang="en-GB" smtClean="0"/>
              <a:t>‹#›</a:t>
            </a:fld>
            <a:endParaRPr lang="en-GB"/>
          </a:p>
        </p:txBody>
      </p:sp>
    </p:spTree>
    <p:extLst>
      <p:ext uri="{BB962C8B-B14F-4D97-AF65-F5344CB8AC3E}">
        <p14:creationId xmlns:p14="http://schemas.microsoft.com/office/powerpoint/2010/main" val="39120881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94E65C-4D47-440D-8D27-6B18B2FD922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0B87B38-8053-4C8E-9684-7737A85CAAB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421E23C-F0F6-4366-ACC3-02979201C74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AEF6817-7C4D-42D4-913D-0F9A90B9C291}"/>
              </a:ext>
            </a:extLst>
          </p:cNvPr>
          <p:cNvSpPr>
            <a:spLocks noGrp="1"/>
          </p:cNvSpPr>
          <p:nvPr>
            <p:ph type="dt" sz="half" idx="10"/>
          </p:nvPr>
        </p:nvSpPr>
        <p:spPr/>
        <p:txBody>
          <a:bodyPr/>
          <a:lstStyle/>
          <a:p>
            <a:fld id="{C5306BCB-3C12-4E4E-8AC9-7B2593952FF5}" type="datetimeFigureOut">
              <a:rPr lang="en-GB" smtClean="0"/>
              <a:t>07/11/2025</a:t>
            </a:fld>
            <a:endParaRPr lang="en-GB"/>
          </a:p>
        </p:txBody>
      </p:sp>
      <p:sp>
        <p:nvSpPr>
          <p:cNvPr id="6" name="Footer Placeholder 5">
            <a:extLst>
              <a:ext uri="{FF2B5EF4-FFF2-40B4-BE49-F238E27FC236}">
                <a16:creationId xmlns:a16="http://schemas.microsoft.com/office/drawing/2014/main" id="{4BE347EB-3320-464D-8F88-76DD797F1BE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5FADAED-9073-484A-9207-792B9C114F7A}"/>
              </a:ext>
            </a:extLst>
          </p:cNvPr>
          <p:cNvSpPr>
            <a:spLocks noGrp="1"/>
          </p:cNvSpPr>
          <p:nvPr>
            <p:ph type="sldNum" sz="quarter" idx="12"/>
          </p:nvPr>
        </p:nvSpPr>
        <p:spPr/>
        <p:txBody>
          <a:bodyPr/>
          <a:lstStyle/>
          <a:p>
            <a:fld id="{76B02EEF-D3A8-4305-B617-441990B618AE}" type="slidenum">
              <a:rPr lang="en-GB" smtClean="0"/>
              <a:t>‹#›</a:t>
            </a:fld>
            <a:endParaRPr lang="en-GB"/>
          </a:p>
        </p:txBody>
      </p:sp>
    </p:spTree>
    <p:extLst>
      <p:ext uri="{BB962C8B-B14F-4D97-AF65-F5344CB8AC3E}">
        <p14:creationId xmlns:p14="http://schemas.microsoft.com/office/powerpoint/2010/main" val="12151916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C164EE-DE0C-4D5B-9BEA-FD32725A393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29BC67B-25D7-4FDC-8A74-076F6B067ED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9BB96B4-04BE-4AFB-B505-FB94AC10AB46}"/>
              </a:ext>
            </a:extLst>
          </p:cNvPr>
          <p:cNvSpPr>
            <a:spLocks noGrp="1"/>
          </p:cNvSpPr>
          <p:nvPr>
            <p:ph type="dt" sz="half" idx="10"/>
          </p:nvPr>
        </p:nvSpPr>
        <p:spPr/>
        <p:txBody>
          <a:bodyPr/>
          <a:lstStyle/>
          <a:p>
            <a:fld id="{C5306BCB-3C12-4E4E-8AC9-7B2593952FF5}" type="datetimeFigureOut">
              <a:rPr lang="en-GB" smtClean="0"/>
              <a:t>07/11/2025</a:t>
            </a:fld>
            <a:endParaRPr lang="en-GB"/>
          </a:p>
        </p:txBody>
      </p:sp>
      <p:sp>
        <p:nvSpPr>
          <p:cNvPr id="5" name="Footer Placeholder 4">
            <a:extLst>
              <a:ext uri="{FF2B5EF4-FFF2-40B4-BE49-F238E27FC236}">
                <a16:creationId xmlns:a16="http://schemas.microsoft.com/office/drawing/2014/main" id="{EC1530D0-5B62-480D-BE72-5F4A33B2CA5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68A1B4A-6F31-4016-BCE3-648CCDE3C20D}"/>
              </a:ext>
            </a:extLst>
          </p:cNvPr>
          <p:cNvSpPr>
            <a:spLocks noGrp="1"/>
          </p:cNvSpPr>
          <p:nvPr>
            <p:ph type="sldNum" sz="quarter" idx="12"/>
          </p:nvPr>
        </p:nvSpPr>
        <p:spPr/>
        <p:txBody>
          <a:bodyPr/>
          <a:lstStyle/>
          <a:p>
            <a:fld id="{76B02EEF-D3A8-4305-B617-441990B618AE}" type="slidenum">
              <a:rPr lang="en-GB" smtClean="0"/>
              <a:t>‹#›</a:t>
            </a:fld>
            <a:endParaRPr lang="en-GB"/>
          </a:p>
        </p:txBody>
      </p:sp>
    </p:spTree>
    <p:extLst>
      <p:ext uri="{BB962C8B-B14F-4D97-AF65-F5344CB8AC3E}">
        <p14:creationId xmlns:p14="http://schemas.microsoft.com/office/powerpoint/2010/main" val="30895588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F49CEFC-B247-4310-9EAA-5122F276C50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DE8095D-B2FC-4489-BC7D-8BACDEB0D80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D193EAB-D209-42BF-B05F-2C92E64A098E}"/>
              </a:ext>
            </a:extLst>
          </p:cNvPr>
          <p:cNvSpPr>
            <a:spLocks noGrp="1"/>
          </p:cNvSpPr>
          <p:nvPr>
            <p:ph type="dt" sz="half" idx="10"/>
          </p:nvPr>
        </p:nvSpPr>
        <p:spPr/>
        <p:txBody>
          <a:bodyPr/>
          <a:lstStyle/>
          <a:p>
            <a:fld id="{C5306BCB-3C12-4E4E-8AC9-7B2593952FF5}" type="datetimeFigureOut">
              <a:rPr lang="en-GB" smtClean="0"/>
              <a:t>07/11/2025</a:t>
            </a:fld>
            <a:endParaRPr lang="en-GB"/>
          </a:p>
        </p:txBody>
      </p:sp>
      <p:sp>
        <p:nvSpPr>
          <p:cNvPr id="5" name="Footer Placeholder 4">
            <a:extLst>
              <a:ext uri="{FF2B5EF4-FFF2-40B4-BE49-F238E27FC236}">
                <a16:creationId xmlns:a16="http://schemas.microsoft.com/office/drawing/2014/main" id="{71393604-06DA-40BA-8DB2-C1F325C7CA2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DDF8BE6-FAB0-45CA-B094-1200B72F2C47}"/>
              </a:ext>
            </a:extLst>
          </p:cNvPr>
          <p:cNvSpPr>
            <a:spLocks noGrp="1"/>
          </p:cNvSpPr>
          <p:nvPr>
            <p:ph type="sldNum" sz="quarter" idx="12"/>
          </p:nvPr>
        </p:nvSpPr>
        <p:spPr/>
        <p:txBody>
          <a:bodyPr/>
          <a:lstStyle/>
          <a:p>
            <a:fld id="{76B02EEF-D3A8-4305-B617-441990B618AE}" type="slidenum">
              <a:rPr lang="en-GB" smtClean="0"/>
              <a:t>‹#›</a:t>
            </a:fld>
            <a:endParaRPr lang="en-GB"/>
          </a:p>
        </p:txBody>
      </p:sp>
    </p:spTree>
    <p:extLst>
      <p:ext uri="{BB962C8B-B14F-4D97-AF65-F5344CB8AC3E}">
        <p14:creationId xmlns:p14="http://schemas.microsoft.com/office/powerpoint/2010/main" val="7667140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36000"/>
            <a:lum/>
          </a:blip>
          <a:srcRect/>
          <a:stretch>
            <a:fillRect t="-9000" b="-9000"/>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2EB6F79-02C1-4BC4-B351-CEEA86BEC23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225917E-4452-4568-AAA4-0E06C8436E7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E83B0A6-14BD-4183-A438-39F02A7A03E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5306BCB-3C12-4E4E-8AC9-7B2593952FF5}" type="datetimeFigureOut">
              <a:rPr lang="en-GB" smtClean="0"/>
              <a:t>07/11/2025</a:t>
            </a:fld>
            <a:endParaRPr lang="en-GB"/>
          </a:p>
        </p:txBody>
      </p:sp>
      <p:sp>
        <p:nvSpPr>
          <p:cNvPr id="5" name="Footer Placeholder 4">
            <a:extLst>
              <a:ext uri="{FF2B5EF4-FFF2-40B4-BE49-F238E27FC236}">
                <a16:creationId xmlns:a16="http://schemas.microsoft.com/office/drawing/2014/main" id="{B932B132-5709-4D49-B78E-C6191ABE860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FEC878E-49CB-4D53-933A-8DD22A41E1B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6B02EEF-D3A8-4305-B617-441990B618AE}" type="slidenum">
              <a:rPr lang="en-GB" smtClean="0"/>
              <a:t>‹#›</a:t>
            </a:fld>
            <a:endParaRPr lang="en-GB"/>
          </a:p>
        </p:txBody>
      </p:sp>
    </p:spTree>
    <p:extLst>
      <p:ext uri="{BB962C8B-B14F-4D97-AF65-F5344CB8AC3E}">
        <p14:creationId xmlns:p14="http://schemas.microsoft.com/office/powerpoint/2010/main" val="141838584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83F0368D-1F6B-4441-B3EA-70C41C25CAD8}"/>
              </a:ext>
            </a:extLst>
          </p:cNvPr>
          <p:cNvSpPr>
            <a:spLocks noGrp="1"/>
          </p:cNvSpPr>
          <p:nvPr>
            <p:ph type="subTitle" idx="1"/>
          </p:nvPr>
        </p:nvSpPr>
        <p:spPr>
          <a:xfrm>
            <a:off x="1524000" y="1017104"/>
            <a:ext cx="9144000" cy="4823791"/>
          </a:xfrm>
        </p:spPr>
        <p:txBody>
          <a:bodyPr>
            <a:normAutofit/>
          </a:bodyPr>
          <a:lstStyle/>
          <a:p>
            <a:pPr algn="ctr">
              <a:lnSpc>
                <a:spcPct val="200000"/>
              </a:lnSpc>
            </a:pPr>
            <a:r>
              <a:rPr lang="en-GB" sz="2800" b="1" dirty="0">
                <a:effectLst/>
                <a:latin typeface="Arial" panose="020B0604020202020204" pitchFamily="34" charset="0"/>
                <a:ea typeface="Arial" panose="020B0604020202020204" pitchFamily="34" charset="0"/>
              </a:rPr>
              <a:t>Module: Developing and Managing Individuals and Teams</a:t>
            </a:r>
            <a:endParaRPr lang="en-GB" sz="2800" dirty="0">
              <a:effectLst/>
              <a:latin typeface="Arial" panose="020B0604020202020204" pitchFamily="34" charset="0"/>
              <a:ea typeface="Arial" panose="020B0604020202020204" pitchFamily="34" charset="0"/>
            </a:endParaRPr>
          </a:p>
          <a:p>
            <a:pPr algn="ctr">
              <a:lnSpc>
                <a:spcPct val="200000"/>
              </a:lnSpc>
            </a:pPr>
            <a:r>
              <a:rPr lang="en-GB" b="1" dirty="0">
                <a:effectLst/>
                <a:latin typeface="Arial" panose="020B0604020202020204" pitchFamily="34" charset="0"/>
                <a:ea typeface="Arial" panose="020B0604020202020204" pitchFamily="34" charset="0"/>
              </a:rPr>
              <a:t>Module code: LCLM5002</a:t>
            </a:r>
            <a:endParaRPr lang="en-GB" dirty="0">
              <a:effectLst/>
              <a:latin typeface="Arial" panose="020B0604020202020204" pitchFamily="34" charset="0"/>
              <a:ea typeface="Arial" panose="020B0604020202020204" pitchFamily="34" charset="0"/>
            </a:endParaRPr>
          </a:p>
          <a:p>
            <a:pPr algn="ctr">
              <a:lnSpc>
                <a:spcPct val="200000"/>
              </a:lnSpc>
            </a:pPr>
            <a:r>
              <a:rPr lang="en-GB" sz="2000" b="1" dirty="0">
                <a:effectLst/>
                <a:latin typeface="Arial" panose="020B0604020202020204" pitchFamily="34" charset="0"/>
                <a:ea typeface="Arial" panose="020B0604020202020204" pitchFamily="34" charset="0"/>
              </a:rPr>
              <a:t>Assignment Title: Component 1- Individual Presentation</a:t>
            </a:r>
            <a:endParaRPr lang="en-GB" sz="2000" dirty="0">
              <a:effectLst/>
              <a:latin typeface="Arial" panose="020B0604020202020204" pitchFamily="34" charset="0"/>
              <a:ea typeface="Arial" panose="020B0604020202020204" pitchFamily="34" charset="0"/>
            </a:endParaRPr>
          </a:p>
          <a:p>
            <a:pPr algn="ctr">
              <a:lnSpc>
                <a:spcPct val="200000"/>
              </a:lnSpc>
            </a:pPr>
            <a:r>
              <a:rPr lang="en-GB" sz="1800" dirty="0">
                <a:effectLst/>
                <a:latin typeface="Arial" panose="020B0604020202020204" pitchFamily="34" charset="0"/>
                <a:ea typeface="Arial" panose="020B0604020202020204" pitchFamily="34" charset="0"/>
              </a:rPr>
              <a:t>Student Name: Elena </a:t>
            </a:r>
            <a:r>
              <a:rPr lang="en-GB" sz="1800" dirty="0" err="1">
                <a:effectLst/>
                <a:latin typeface="Arial" panose="020B0604020202020204" pitchFamily="34" charset="0"/>
                <a:ea typeface="Arial" panose="020B0604020202020204" pitchFamily="34" charset="0"/>
              </a:rPr>
              <a:t>Georgieva</a:t>
            </a:r>
            <a:r>
              <a:rPr lang="en-GB" sz="1800" dirty="0">
                <a:effectLst/>
                <a:latin typeface="Arial" panose="020B0604020202020204" pitchFamily="34" charset="0"/>
                <a:ea typeface="Arial" panose="020B0604020202020204" pitchFamily="34" charset="0"/>
              </a:rPr>
              <a:t> Goranova</a:t>
            </a:r>
          </a:p>
          <a:p>
            <a:r>
              <a:rPr lang="en-GB" sz="1800" dirty="0">
                <a:effectLst/>
                <a:latin typeface="Arial" panose="020B0604020202020204" pitchFamily="34" charset="0"/>
                <a:ea typeface="Arial" panose="020B0604020202020204" pitchFamily="34" charset="0"/>
              </a:rPr>
              <a:t>Student ID</a:t>
            </a:r>
            <a:r>
              <a:rPr lang="en-GB" sz="1800">
                <a:effectLst/>
                <a:latin typeface="Arial" panose="020B0604020202020204" pitchFamily="34" charset="0"/>
                <a:ea typeface="Arial" panose="020B0604020202020204" pitchFamily="34" charset="0"/>
              </a:rPr>
              <a:t>: 2246479</a:t>
            </a:r>
            <a:endParaRPr lang="en-GB" dirty="0"/>
          </a:p>
        </p:txBody>
      </p:sp>
    </p:spTree>
    <p:extLst>
      <p:ext uri="{BB962C8B-B14F-4D97-AF65-F5344CB8AC3E}">
        <p14:creationId xmlns:p14="http://schemas.microsoft.com/office/powerpoint/2010/main" val="152134740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263177-9E79-4CD7-A07B-CF32D3144D71}"/>
              </a:ext>
            </a:extLst>
          </p:cNvPr>
          <p:cNvSpPr>
            <a:spLocks noGrp="1"/>
          </p:cNvSpPr>
          <p:nvPr>
            <p:ph type="title"/>
          </p:nvPr>
        </p:nvSpPr>
        <p:spPr>
          <a:xfrm>
            <a:off x="838200" y="365126"/>
            <a:ext cx="10515600" cy="787814"/>
          </a:xfrm>
        </p:spPr>
        <p:txBody>
          <a:bodyPr>
            <a:normAutofit/>
          </a:bodyPr>
          <a:lstStyle/>
          <a:p>
            <a:r>
              <a:rPr lang="en-IN" sz="3200" b="1" dirty="0">
                <a:latin typeface="Arial" panose="020B0604020202020204" pitchFamily="34" charset="0"/>
                <a:cs typeface="Arial" panose="020B0604020202020204" pitchFamily="34" charset="0"/>
              </a:rPr>
              <a:t>Table of content </a:t>
            </a:r>
            <a:endParaRPr lang="en-GB" sz="3200" b="1"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4D3BEAE9-13B5-49F7-9AFE-10C1DB167B38}"/>
              </a:ext>
            </a:extLst>
          </p:cNvPr>
          <p:cNvSpPr txBox="1"/>
          <p:nvPr/>
        </p:nvSpPr>
        <p:spPr>
          <a:xfrm>
            <a:off x="1664459" y="1822382"/>
            <a:ext cx="9104243" cy="3884397"/>
          </a:xfrm>
          <a:prstGeom prst="rect">
            <a:avLst/>
          </a:prstGeom>
          <a:noFill/>
        </p:spPr>
        <p:txBody>
          <a:bodyPr wrap="square">
            <a:spAutoFit/>
          </a:bodyPr>
          <a:lstStyle/>
          <a:p>
            <a:pPr marL="285750" indent="-285750">
              <a:lnSpc>
                <a:spcPct val="200000"/>
              </a:lnSpc>
              <a:buFont typeface="Arial" panose="020B0604020202020204" pitchFamily="34" charset="0"/>
              <a:buChar char="•"/>
            </a:pPr>
            <a:r>
              <a:rPr lang="en-US" sz="1800" dirty="0">
                <a:latin typeface="Arial" panose="020B0604020202020204" pitchFamily="34" charset="0"/>
                <a:cs typeface="Arial" panose="020B0604020202020204" pitchFamily="34" charset="0"/>
              </a:rPr>
              <a:t>Introduction of Burberry……………………………………………………………………03</a:t>
            </a:r>
          </a:p>
          <a:p>
            <a:pPr marL="285750" indent="-285750">
              <a:lnSpc>
                <a:spcPct val="200000"/>
              </a:lnSpc>
              <a:buFont typeface="Arial" panose="020B0604020202020204" pitchFamily="34" charset="0"/>
              <a:buChar char="•"/>
            </a:pPr>
            <a:r>
              <a:rPr lang="en-US" dirty="0">
                <a:latin typeface="Arial" panose="020B0604020202020204" pitchFamily="34" charset="0"/>
                <a:cs typeface="Arial" panose="020B0604020202020204" pitchFamily="34" charset="0"/>
              </a:rPr>
              <a:t>Recruitment process……………………………………………………………………04-06</a:t>
            </a:r>
          </a:p>
          <a:p>
            <a:pPr marL="285750" indent="-285750">
              <a:lnSpc>
                <a:spcPct val="200000"/>
              </a:lnSpc>
              <a:buFont typeface="Arial" panose="020B0604020202020204" pitchFamily="34" charset="0"/>
              <a:buChar char="•"/>
            </a:pPr>
            <a:r>
              <a:rPr lang="en-US" dirty="0">
                <a:latin typeface="Arial" panose="020B0604020202020204" pitchFamily="34" charset="0"/>
                <a:cs typeface="Arial" panose="020B0604020202020204" pitchFamily="34" charset="0"/>
              </a:rPr>
              <a:t>Various kinds of interviews for the team members………………………………….07-09</a:t>
            </a:r>
          </a:p>
          <a:p>
            <a:pPr marL="285750" indent="-285750">
              <a:lnSpc>
                <a:spcPct val="200000"/>
              </a:lnSpc>
              <a:buFont typeface="Arial" panose="020B0604020202020204" pitchFamily="34" charset="0"/>
              <a:buChar char="•"/>
            </a:pPr>
            <a:r>
              <a:rPr lang="en-US" sz="1800" dirty="0">
                <a:latin typeface="Arial" panose="020B0604020202020204" pitchFamily="34" charset="0"/>
                <a:cs typeface="Arial" panose="020B0604020202020204" pitchFamily="34" charset="0"/>
              </a:rPr>
              <a:t>Justification of the appropriate questioning techniques…………………………….</a:t>
            </a:r>
            <a:r>
              <a:rPr lang="en-US" dirty="0">
                <a:latin typeface="Arial" panose="020B0604020202020204" pitchFamily="34" charset="0"/>
                <a:cs typeface="Arial" panose="020B0604020202020204" pitchFamily="34" charset="0"/>
              </a:rPr>
              <a:t>10-11</a:t>
            </a:r>
            <a:endParaRPr lang="en-US" sz="1800" dirty="0">
              <a:latin typeface="Arial" panose="020B0604020202020204" pitchFamily="34" charset="0"/>
              <a:cs typeface="Arial" panose="020B0604020202020204" pitchFamily="34" charset="0"/>
            </a:endParaRPr>
          </a:p>
          <a:p>
            <a:pPr marL="285750" indent="-285750">
              <a:lnSpc>
                <a:spcPct val="200000"/>
              </a:lnSpc>
              <a:buFont typeface="Arial" panose="020B0604020202020204" pitchFamily="34" charset="0"/>
              <a:buChar char="•"/>
            </a:pPr>
            <a:r>
              <a:rPr lang="en-US" sz="1800" dirty="0">
                <a:latin typeface="Arial" panose="020B0604020202020204" pitchFamily="34" charset="0"/>
                <a:cs typeface="Arial" panose="020B0604020202020204" pitchFamily="34" charset="0"/>
              </a:rPr>
              <a:t>Comparison between the online and face-to-face interview processes………………12</a:t>
            </a:r>
          </a:p>
          <a:p>
            <a:pPr marL="285750" indent="-285750">
              <a:lnSpc>
                <a:spcPct val="200000"/>
              </a:lnSpc>
              <a:buFont typeface="Arial" panose="020B0604020202020204" pitchFamily="34" charset="0"/>
              <a:buChar char="•"/>
            </a:pPr>
            <a:r>
              <a:rPr lang="en-US" dirty="0">
                <a:latin typeface="Arial" panose="020B0604020202020204" pitchFamily="34" charset="0"/>
                <a:cs typeface="Arial" panose="020B0604020202020204" pitchFamily="34" charset="0"/>
              </a:rPr>
              <a:t>Conclusion………………………………………………………………………………......13</a:t>
            </a:r>
          </a:p>
          <a:p>
            <a:pPr marL="285750" indent="-285750">
              <a:lnSpc>
                <a:spcPct val="200000"/>
              </a:lnSpc>
              <a:buFont typeface="Arial" panose="020B0604020202020204" pitchFamily="34" charset="0"/>
              <a:buChar char="•"/>
            </a:pPr>
            <a:r>
              <a:rPr lang="en-US" dirty="0">
                <a:latin typeface="Arial" panose="020B0604020202020204" pitchFamily="34" charset="0"/>
                <a:cs typeface="Arial" panose="020B0604020202020204" pitchFamily="34" charset="0"/>
              </a:rPr>
              <a:t>References</a:t>
            </a:r>
            <a:r>
              <a:rPr lang="en-US">
                <a:latin typeface="Arial" panose="020B0604020202020204" pitchFamily="34" charset="0"/>
                <a:cs typeface="Arial" panose="020B0604020202020204" pitchFamily="34" charset="0"/>
              </a:rPr>
              <a:t>……………………………………………………………………………….…14</a:t>
            </a: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762865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263177-9E79-4CD7-A07B-CF32D3144D71}"/>
              </a:ext>
            </a:extLst>
          </p:cNvPr>
          <p:cNvSpPr>
            <a:spLocks noGrp="1"/>
          </p:cNvSpPr>
          <p:nvPr>
            <p:ph type="title"/>
          </p:nvPr>
        </p:nvSpPr>
        <p:spPr/>
        <p:txBody>
          <a:bodyPr>
            <a:normAutofit/>
          </a:bodyPr>
          <a:lstStyle/>
          <a:p>
            <a:r>
              <a:rPr lang="en-GB" sz="3200" b="1" dirty="0">
                <a:latin typeface="Arial" panose="020B0604020202020204" pitchFamily="34" charset="0"/>
                <a:cs typeface="Arial" panose="020B0604020202020204" pitchFamily="34" charset="0"/>
              </a:rPr>
              <a:t>Introduction of Burberry</a:t>
            </a:r>
          </a:p>
        </p:txBody>
      </p:sp>
      <p:sp>
        <p:nvSpPr>
          <p:cNvPr id="4" name="TextBox 3">
            <a:extLst>
              <a:ext uri="{FF2B5EF4-FFF2-40B4-BE49-F238E27FC236}">
                <a16:creationId xmlns:a16="http://schemas.microsoft.com/office/drawing/2014/main" id="{D22EAB4B-1770-B10A-5424-5800EFAF03E3}"/>
              </a:ext>
            </a:extLst>
          </p:cNvPr>
          <p:cNvSpPr txBox="1"/>
          <p:nvPr/>
        </p:nvSpPr>
        <p:spPr>
          <a:xfrm>
            <a:off x="838200" y="1547199"/>
            <a:ext cx="9469582" cy="646331"/>
          </a:xfrm>
          <a:prstGeom prst="rect">
            <a:avLst/>
          </a:prstGeom>
          <a:noFill/>
        </p:spPr>
        <p:txBody>
          <a:bodyPr wrap="square">
            <a:spAutoFit/>
          </a:bodyPr>
          <a:lstStyle/>
          <a:p>
            <a:pPr marL="285750" indent="-285750" algn="just">
              <a:buFont typeface="Arial" panose="020B0604020202020204" pitchFamily="34" charset="0"/>
              <a:buChar char="•"/>
            </a:pPr>
            <a:r>
              <a:rPr lang="en-US" sz="1800" dirty="0">
                <a:effectLst/>
                <a:latin typeface="Arial" panose="020B0604020202020204" pitchFamily="34" charset="0"/>
                <a:ea typeface="Arial" panose="020B0604020202020204" pitchFamily="34" charset="0"/>
              </a:rPr>
              <a:t>Barberry is a London-based luxury fashion retailer which is known for trench coats and a worldwide presence. </a:t>
            </a:r>
            <a:endParaRPr lang="en-US" dirty="0"/>
          </a:p>
        </p:txBody>
      </p:sp>
      <p:sp>
        <p:nvSpPr>
          <p:cNvPr id="6" name="TextBox 5">
            <a:extLst>
              <a:ext uri="{FF2B5EF4-FFF2-40B4-BE49-F238E27FC236}">
                <a16:creationId xmlns:a16="http://schemas.microsoft.com/office/drawing/2014/main" id="{73FEB903-F8E0-E9F6-ECF6-DB84BACB160C}"/>
              </a:ext>
            </a:extLst>
          </p:cNvPr>
          <p:cNvSpPr txBox="1"/>
          <p:nvPr/>
        </p:nvSpPr>
        <p:spPr>
          <a:xfrm>
            <a:off x="4831772" y="3741141"/>
            <a:ext cx="7221681" cy="923330"/>
          </a:xfrm>
          <a:prstGeom prst="rect">
            <a:avLst/>
          </a:prstGeom>
          <a:noFill/>
        </p:spPr>
        <p:txBody>
          <a:bodyPr wrap="square">
            <a:spAutoFit/>
          </a:bodyPr>
          <a:lstStyle/>
          <a:p>
            <a:pPr marL="285750" indent="-285750" algn="just">
              <a:buFont typeface="Arial" panose="020B0604020202020204" pitchFamily="34" charset="0"/>
              <a:buChar char="•"/>
            </a:pPr>
            <a:r>
              <a:rPr lang="en-US" sz="1800" dirty="0">
                <a:effectLst/>
                <a:latin typeface="Arial" panose="020B0604020202020204" pitchFamily="34" charset="0"/>
                <a:ea typeface="Arial" panose="020B0604020202020204" pitchFamily="34" charset="0"/>
              </a:rPr>
              <a:t>Most of its revenue comes from Asia Pacific markets and the company ensure growth through maintaining consistency in service provision and strategic incorporation. </a:t>
            </a:r>
            <a:endParaRPr lang="en-US" dirty="0"/>
          </a:p>
        </p:txBody>
      </p:sp>
      <p:sp>
        <p:nvSpPr>
          <p:cNvPr id="8" name="TextBox 7">
            <a:extLst>
              <a:ext uri="{FF2B5EF4-FFF2-40B4-BE49-F238E27FC236}">
                <a16:creationId xmlns:a16="http://schemas.microsoft.com/office/drawing/2014/main" id="{ECFEA0E1-D4DB-E089-1169-9B8E968F1654}"/>
              </a:ext>
            </a:extLst>
          </p:cNvPr>
          <p:cNvSpPr txBox="1"/>
          <p:nvPr/>
        </p:nvSpPr>
        <p:spPr>
          <a:xfrm>
            <a:off x="838199" y="5985466"/>
            <a:ext cx="8014855" cy="646331"/>
          </a:xfrm>
          <a:prstGeom prst="rect">
            <a:avLst/>
          </a:prstGeom>
          <a:noFill/>
        </p:spPr>
        <p:txBody>
          <a:bodyPr wrap="square">
            <a:spAutoFit/>
          </a:bodyPr>
          <a:lstStyle/>
          <a:p>
            <a:pPr marL="285750" indent="-285750" algn="just">
              <a:buFont typeface="Arial" panose="020B0604020202020204" pitchFamily="34" charset="0"/>
              <a:buChar char="•"/>
            </a:pPr>
            <a:r>
              <a:rPr lang="en-US" sz="1800" dirty="0">
                <a:effectLst/>
                <a:latin typeface="Arial" panose="020B0604020202020204" pitchFamily="34" charset="0"/>
                <a:ea typeface="Arial" panose="020B0604020202020204" pitchFamily="34" charset="0"/>
              </a:rPr>
              <a:t>Its V&amp;A partnership, Burberry Forward and cost-saving plans are some of the recent transformations.</a:t>
            </a:r>
            <a:endParaRPr lang="en-US" dirty="0"/>
          </a:p>
        </p:txBody>
      </p:sp>
      <p:pic>
        <p:nvPicPr>
          <p:cNvPr id="1026" name="Picture 2" descr="Barberry Group: Pioneering Property Investment &amp; Development – Fast Growth  50">
            <a:extLst>
              <a:ext uri="{FF2B5EF4-FFF2-40B4-BE49-F238E27FC236}">
                <a16:creationId xmlns:a16="http://schemas.microsoft.com/office/drawing/2014/main" id="{9B186976-7692-5670-BF32-E60F3DBE2C9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19232" y="2516825"/>
            <a:ext cx="3787850" cy="2808143"/>
          </a:xfrm>
          <a:prstGeom prst="rect">
            <a:avLst/>
          </a:prstGeom>
          <a:noFill/>
          <a:extLst>
            <a:ext uri="{909E8E84-426E-40DD-AFC4-6F175D3DCCD1}">
              <a14:hiddenFill xmlns:a14="http://schemas.microsoft.com/office/drawing/2010/main">
                <a:solidFill>
                  <a:srgbClr val="FFFFFF"/>
                </a:solidFill>
              </a14:hiddenFill>
            </a:ext>
          </a:extLst>
        </p:spPr>
      </p:pic>
      <p:sp>
        <p:nvSpPr>
          <p:cNvPr id="12" name="TextBox 11">
            <a:extLst>
              <a:ext uri="{FF2B5EF4-FFF2-40B4-BE49-F238E27FC236}">
                <a16:creationId xmlns:a16="http://schemas.microsoft.com/office/drawing/2014/main" id="{53EFC762-8BA0-E612-223B-6A57CDDD11D6}"/>
              </a:ext>
            </a:extLst>
          </p:cNvPr>
          <p:cNvSpPr txBox="1"/>
          <p:nvPr/>
        </p:nvSpPr>
        <p:spPr>
          <a:xfrm>
            <a:off x="2018434" y="5386653"/>
            <a:ext cx="6094268" cy="276999"/>
          </a:xfrm>
          <a:prstGeom prst="rect">
            <a:avLst/>
          </a:prstGeom>
          <a:noFill/>
        </p:spPr>
        <p:txBody>
          <a:bodyPr wrap="square">
            <a:spAutoFit/>
          </a:bodyPr>
          <a:lstStyle/>
          <a:p>
            <a:r>
              <a:rPr lang="en-US" sz="1200" dirty="0">
                <a:effectLst/>
                <a:latin typeface="Arial" panose="020B0604020202020204" pitchFamily="34" charset="0"/>
                <a:ea typeface="Arial" panose="020B0604020202020204" pitchFamily="34" charset="0"/>
              </a:rPr>
              <a:t> (Burberry Plc, 2025a)</a:t>
            </a:r>
            <a:endParaRPr lang="en-US" sz="2000" dirty="0"/>
          </a:p>
        </p:txBody>
      </p:sp>
    </p:spTree>
    <p:extLst>
      <p:ext uri="{BB962C8B-B14F-4D97-AF65-F5344CB8AC3E}">
        <p14:creationId xmlns:p14="http://schemas.microsoft.com/office/powerpoint/2010/main" val="110559120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263177-9E79-4CD7-A07B-CF32D3144D71}"/>
              </a:ext>
            </a:extLst>
          </p:cNvPr>
          <p:cNvSpPr>
            <a:spLocks noGrp="1"/>
          </p:cNvSpPr>
          <p:nvPr>
            <p:ph type="title"/>
          </p:nvPr>
        </p:nvSpPr>
        <p:spPr/>
        <p:txBody>
          <a:bodyPr>
            <a:normAutofit/>
          </a:bodyPr>
          <a:lstStyle/>
          <a:p>
            <a:r>
              <a:rPr lang="en-IN" sz="3200" b="1" dirty="0">
                <a:latin typeface="Arial" panose="020B0604020202020204" pitchFamily="34" charset="0"/>
                <a:cs typeface="Arial" panose="020B0604020202020204" pitchFamily="34" charset="0"/>
              </a:rPr>
              <a:t>Recruitment process </a:t>
            </a:r>
            <a:endParaRPr lang="en-GB" sz="3200" b="1"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AF356946-5E64-D0BA-0104-352E3E5C1C7B}"/>
              </a:ext>
            </a:extLst>
          </p:cNvPr>
          <p:cNvSpPr txBox="1"/>
          <p:nvPr/>
        </p:nvSpPr>
        <p:spPr>
          <a:xfrm>
            <a:off x="10297391" y="1676966"/>
            <a:ext cx="1894609" cy="560410"/>
          </a:xfrm>
          <a:prstGeom prst="rect">
            <a:avLst/>
          </a:prstGeom>
          <a:noFill/>
        </p:spPr>
        <p:txBody>
          <a:bodyPr wrap="square">
            <a:spAutoFit/>
          </a:bodyPr>
          <a:lstStyle/>
          <a:p>
            <a:pPr marL="0" marR="0" algn="just">
              <a:lnSpc>
                <a:spcPct val="200000"/>
              </a:lnSpc>
              <a:buNone/>
            </a:pPr>
            <a:r>
              <a:rPr lang="en-US" sz="1800" b="1" i="1" dirty="0">
                <a:effectLst/>
                <a:latin typeface="Arial" panose="020B0604020202020204" pitchFamily="34" charset="0"/>
                <a:ea typeface="Arial" panose="020B0604020202020204" pitchFamily="34" charset="0"/>
              </a:rPr>
              <a:t>Job analysis</a:t>
            </a:r>
            <a:endParaRPr lang="en-US" sz="1800" dirty="0">
              <a:effectLst/>
              <a:latin typeface="Arial" panose="020B0604020202020204" pitchFamily="34" charset="0"/>
              <a:ea typeface="Arial" panose="020B0604020202020204" pitchFamily="34" charset="0"/>
            </a:endParaRPr>
          </a:p>
        </p:txBody>
      </p:sp>
      <p:sp>
        <p:nvSpPr>
          <p:cNvPr id="6" name="TextBox 5">
            <a:extLst>
              <a:ext uri="{FF2B5EF4-FFF2-40B4-BE49-F238E27FC236}">
                <a16:creationId xmlns:a16="http://schemas.microsoft.com/office/drawing/2014/main" id="{01A05816-3DD6-6206-D7EF-BEDE5E5D29BA}"/>
              </a:ext>
            </a:extLst>
          </p:cNvPr>
          <p:cNvSpPr txBox="1"/>
          <p:nvPr/>
        </p:nvSpPr>
        <p:spPr>
          <a:xfrm>
            <a:off x="3545897" y="2369920"/>
            <a:ext cx="8507557" cy="646331"/>
          </a:xfrm>
          <a:prstGeom prst="rect">
            <a:avLst/>
          </a:prstGeom>
          <a:noFill/>
        </p:spPr>
        <p:txBody>
          <a:bodyPr wrap="square">
            <a:spAutoFit/>
          </a:bodyPr>
          <a:lstStyle/>
          <a:p>
            <a:pPr marL="285750" indent="-285750" algn="just">
              <a:buFont typeface="Arial" panose="020B0604020202020204" pitchFamily="34" charset="0"/>
              <a:buChar char="•"/>
            </a:pPr>
            <a:r>
              <a:rPr lang="en-US" sz="1800" dirty="0">
                <a:effectLst/>
                <a:latin typeface="Arial" panose="020B0604020202020204" pitchFamily="34" charset="0"/>
                <a:ea typeface="Arial" panose="020B0604020202020204" pitchFamily="34" charset="0"/>
              </a:rPr>
              <a:t>Job analysis is a part of recruitment which involves identifying skills, responsibilities and outcomes of a specific job role.</a:t>
            </a:r>
            <a:endParaRPr lang="en-US" dirty="0"/>
          </a:p>
        </p:txBody>
      </p:sp>
      <p:sp>
        <p:nvSpPr>
          <p:cNvPr id="8" name="TextBox 7">
            <a:extLst>
              <a:ext uri="{FF2B5EF4-FFF2-40B4-BE49-F238E27FC236}">
                <a16:creationId xmlns:a16="http://schemas.microsoft.com/office/drawing/2014/main" id="{1BC56056-8CC1-A926-94DA-B102B2C06AE6}"/>
              </a:ext>
            </a:extLst>
          </p:cNvPr>
          <p:cNvSpPr txBox="1"/>
          <p:nvPr/>
        </p:nvSpPr>
        <p:spPr>
          <a:xfrm>
            <a:off x="322117" y="3904886"/>
            <a:ext cx="7304810" cy="923330"/>
          </a:xfrm>
          <a:prstGeom prst="rect">
            <a:avLst/>
          </a:prstGeom>
          <a:noFill/>
        </p:spPr>
        <p:txBody>
          <a:bodyPr wrap="square">
            <a:spAutoFit/>
          </a:bodyPr>
          <a:lstStyle/>
          <a:p>
            <a:pPr marL="285750" indent="-285750" algn="just">
              <a:buFont typeface="Arial" panose="020B0604020202020204" pitchFamily="34" charset="0"/>
              <a:buChar char="•"/>
            </a:pPr>
            <a:r>
              <a:rPr lang="en-US" sz="1800" dirty="0">
                <a:effectLst/>
                <a:latin typeface="Arial" panose="020B0604020202020204" pitchFamily="34" charset="0"/>
                <a:ea typeface="Arial" panose="020B0604020202020204" pitchFamily="34" charset="0"/>
              </a:rPr>
              <a:t>For the job role of financial analyst in a transformation project, it is necessary to mention the responsibilities of the candidate in a concise and clear format. </a:t>
            </a:r>
            <a:endParaRPr lang="en-US" dirty="0"/>
          </a:p>
        </p:txBody>
      </p:sp>
      <p:pic>
        <p:nvPicPr>
          <p:cNvPr id="2050" name="Picture 2" descr="Job Analysis - Definition, Importance &amp; Process | HRM | MBA Skool">
            <a:extLst>
              <a:ext uri="{FF2B5EF4-FFF2-40B4-BE49-F238E27FC236}">
                <a16:creationId xmlns:a16="http://schemas.microsoft.com/office/drawing/2014/main" id="{257406D1-9186-F074-9F2A-1A26176E2F6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614063" y="3148795"/>
            <a:ext cx="3176155" cy="2387410"/>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sp>
        <p:nvSpPr>
          <p:cNvPr id="16" name="TextBox 15">
            <a:extLst>
              <a:ext uri="{FF2B5EF4-FFF2-40B4-BE49-F238E27FC236}">
                <a16:creationId xmlns:a16="http://schemas.microsoft.com/office/drawing/2014/main" id="{43C1D7B8-E073-CEED-BA12-793F31A0A98F}"/>
              </a:ext>
            </a:extLst>
          </p:cNvPr>
          <p:cNvSpPr txBox="1"/>
          <p:nvPr/>
        </p:nvSpPr>
        <p:spPr>
          <a:xfrm>
            <a:off x="9564398" y="5556275"/>
            <a:ext cx="1275484" cy="276999"/>
          </a:xfrm>
          <a:prstGeom prst="rect">
            <a:avLst/>
          </a:prstGeom>
          <a:noFill/>
        </p:spPr>
        <p:txBody>
          <a:bodyPr wrap="square">
            <a:spAutoFit/>
          </a:bodyPr>
          <a:lstStyle/>
          <a:p>
            <a:r>
              <a:rPr lang="en-US" sz="1200" dirty="0">
                <a:effectLst/>
                <a:latin typeface="Arial" panose="020B0604020202020204" pitchFamily="34" charset="0"/>
                <a:ea typeface="Arial" panose="020B0604020202020204" pitchFamily="34" charset="0"/>
              </a:rPr>
              <a:t> (BBC, 2025a)</a:t>
            </a:r>
            <a:endParaRPr lang="en-US" sz="2000" dirty="0"/>
          </a:p>
        </p:txBody>
      </p:sp>
      <p:sp>
        <p:nvSpPr>
          <p:cNvPr id="18" name="TextBox 17">
            <a:extLst>
              <a:ext uri="{FF2B5EF4-FFF2-40B4-BE49-F238E27FC236}">
                <a16:creationId xmlns:a16="http://schemas.microsoft.com/office/drawing/2014/main" id="{3606DEA4-B460-06B4-B77E-ABEFA8F48397}"/>
              </a:ext>
            </a:extLst>
          </p:cNvPr>
          <p:cNvSpPr txBox="1"/>
          <p:nvPr/>
        </p:nvSpPr>
        <p:spPr>
          <a:xfrm>
            <a:off x="2519739" y="6101674"/>
            <a:ext cx="8507556" cy="646331"/>
          </a:xfrm>
          <a:prstGeom prst="rect">
            <a:avLst/>
          </a:prstGeom>
          <a:noFill/>
        </p:spPr>
        <p:txBody>
          <a:bodyPr wrap="square">
            <a:spAutoFit/>
          </a:bodyPr>
          <a:lstStyle/>
          <a:p>
            <a:pPr marL="285750" indent="-285750" algn="just">
              <a:buFont typeface="Arial" panose="020B0604020202020204" pitchFamily="34" charset="0"/>
              <a:buChar char="•"/>
            </a:pPr>
            <a:r>
              <a:rPr lang="en-US" sz="1800" dirty="0">
                <a:effectLst/>
                <a:latin typeface="Arial" panose="020B0604020202020204" pitchFamily="34" charset="0"/>
                <a:ea typeface="Arial" panose="020B0604020202020204" pitchFamily="34" charset="0"/>
              </a:rPr>
              <a:t>The collected data is </a:t>
            </a:r>
            <a:r>
              <a:rPr lang="en-US" sz="1800" dirty="0" err="1">
                <a:effectLst/>
                <a:latin typeface="Arial" panose="020B0604020202020204" pitchFamily="34" charset="0"/>
                <a:ea typeface="Arial" panose="020B0604020202020204" pitchFamily="34" charset="0"/>
              </a:rPr>
              <a:t>analysed</a:t>
            </a:r>
            <a:r>
              <a:rPr lang="en-US" sz="1800" dirty="0">
                <a:effectLst/>
                <a:latin typeface="Arial" panose="020B0604020202020204" pitchFamily="34" charset="0"/>
                <a:ea typeface="Arial" panose="020B0604020202020204" pitchFamily="34" charset="0"/>
              </a:rPr>
              <a:t> critically to facilitate the entire hiring procedure, starting from advertising to recruitment.</a:t>
            </a:r>
            <a:endParaRPr lang="en-US" dirty="0"/>
          </a:p>
        </p:txBody>
      </p:sp>
    </p:spTree>
    <p:extLst>
      <p:ext uri="{BB962C8B-B14F-4D97-AF65-F5344CB8AC3E}">
        <p14:creationId xmlns:p14="http://schemas.microsoft.com/office/powerpoint/2010/main" val="4890335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4C98CE5-B1FF-EDFB-B5F0-47A74675FBA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297503E-BC08-511E-734D-5629CE4B7EF2}"/>
              </a:ext>
            </a:extLst>
          </p:cNvPr>
          <p:cNvSpPr>
            <a:spLocks noGrp="1"/>
          </p:cNvSpPr>
          <p:nvPr>
            <p:ph type="title"/>
          </p:nvPr>
        </p:nvSpPr>
        <p:spPr/>
        <p:txBody>
          <a:bodyPr>
            <a:normAutofit/>
          </a:bodyPr>
          <a:lstStyle/>
          <a:p>
            <a:r>
              <a:rPr lang="en-GB" sz="3200" b="1" dirty="0" err="1">
                <a:latin typeface="Arial" panose="020B0604020202020204" pitchFamily="34" charset="0"/>
                <a:cs typeface="Arial" panose="020B0604020202020204" pitchFamily="34" charset="0"/>
              </a:rPr>
              <a:t>Contd</a:t>
            </a:r>
            <a:r>
              <a:rPr lang="en-GB" sz="3200" b="1" dirty="0">
                <a:latin typeface="Arial" panose="020B0604020202020204" pitchFamily="34" charset="0"/>
                <a:cs typeface="Arial" panose="020B0604020202020204" pitchFamily="34" charset="0"/>
              </a:rPr>
              <a:t>…</a:t>
            </a:r>
          </a:p>
        </p:txBody>
      </p:sp>
      <p:sp>
        <p:nvSpPr>
          <p:cNvPr id="4" name="TextBox 3">
            <a:extLst>
              <a:ext uri="{FF2B5EF4-FFF2-40B4-BE49-F238E27FC236}">
                <a16:creationId xmlns:a16="http://schemas.microsoft.com/office/drawing/2014/main" id="{36DABAC7-200E-DBB3-89D4-870CB568B90D}"/>
              </a:ext>
            </a:extLst>
          </p:cNvPr>
          <p:cNvSpPr txBox="1"/>
          <p:nvPr/>
        </p:nvSpPr>
        <p:spPr>
          <a:xfrm>
            <a:off x="838200" y="1299213"/>
            <a:ext cx="6094268" cy="560410"/>
          </a:xfrm>
          <a:prstGeom prst="rect">
            <a:avLst/>
          </a:prstGeom>
          <a:noFill/>
        </p:spPr>
        <p:txBody>
          <a:bodyPr wrap="square">
            <a:spAutoFit/>
          </a:bodyPr>
          <a:lstStyle/>
          <a:p>
            <a:pPr marL="0" marR="0" algn="just">
              <a:lnSpc>
                <a:spcPct val="200000"/>
              </a:lnSpc>
              <a:buNone/>
            </a:pPr>
            <a:r>
              <a:rPr lang="en-US" sz="1800" b="1" i="1" dirty="0">
                <a:effectLst/>
                <a:latin typeface="Arial" panose="020B0604020202020204" pitchFamily="34" charset="0"/>
                <a:ea typeface="Arial" panose="020B0604020202020204" pitchFamily="34" charset="0"/>
              </a:rPr>
              <a:t>Person specification</a:t>
            </a:r>
            <a:endParaRPr lang="en-US" sz="1800" dirty="0">
              <a:effectLst/>
              <a:latin typeface="Arial" panose="020B0604020202020204" pitchFamily="34" charset="0"/>
              <a:ea typeface="Arial" panose="020B0604020202020204" pitchFamily="34" charset="0"/>
            </a:endParaRPr>
          </a:p>
        </p:txBody>
      </p:sp>
      <p:sp>
        <p:nvSpPr>
          <p:cNvPr id="6" name="TextBox 5">
            <a:extLst>
              <a:ext uri="{FF2B5EF4-FFF2-40B4-BE49-F238E27FC236}">
                <a16:creationId xmlns:a16="http://schemas.microsoft.com/office/drawing/2014/main" id="{2BD56820-C05D-2652-34CF-10DBDC7BE8F9}"/>
              </a:ext>
            </a:extLst>
          </p:cNvPr>
          <p:cNvSpPr txBox="1"/>
          <p:nvPr/>
        </p:nvSpPr>
        <p:spPr>
          <a:xfrm>
            <a:off x="756139" y="1959508"/>
            <a:ext cx="9211826" cy="646331"/>
          </a:xfrm>
          <a:prstGeom prst="rect">
            <a:avLst/>
          </a:prstGeom>
          <a:noFill/>
        </p:spPr>
        <p:txBody>
          <a:bodyPr wrap="square">
            <a:spAutoFit/>
          </a:bodyPr>
          <a:lstStyle/>
          <a:p>
            <a:pPr marL="285750" marR="0" indent="-285750" algn="just">
              <a:buFont typeface="Arial" panose="020B0604020202020204" pitchFamily="34" charset="0"/>
              <a:buChar char="•"/>
            </a:pPr>
            <a:r>
              <a:rPr lang="en-US" sz="1800" dirty="0">
                <a:effectLst/>
                <a:latin typeface="Arial" panose="020B0604020202020204" pitchFamily="34" charset="0"/>
                <a:ea typeface="Arial" panose="020B0604020202020204" pitchFamily="34" charset="0"/>
              </a:rPr>
              <a:t>The process of person specification involves proper candidate profiling for a particular job designation, for example, a financial analyst. </a:t>
            </a:r>
          </a:p>
        </p:txBody>
      </p:sp>
      <p:sp>
        <p:nvSpPr>
          <p:cNvPr id="8" name="TextBox 7">
            <a:extLst>
              <a:ext uri="{FF2B5EF4-FFF2-40B4-BE49-F238E27FC236}">
                <a16:creationId xmlns:a16="http://schemas.microsoft.com/office/drawing/2014/main" id="{4EF81342-022F-1426-A2C8-C6E8E09E5D7C}"/>
              </a:ext>
            </a:extLst>
          </p:cNvPr>
          <p:cNvSpPr txBox="1"/>
          <p:nvPr/>
        </p:nvSpPr>
        <p:spPr>
          <a:xfrm>
            <a:off x="2351314" y="5742444"/>
            <a:ext cx="9696660" cy="646331"/>
          </a:xfrm>
          <a:prstGeom prst="rect">
            <a:avLst/>
          </a:prstGeom>
          <a:noFill/>
        </p:spPr>
        <p:txBody>
          <a:bodyPr wrap="square">
            <a:spAutoFit/>
          </a:bodyPr>
          <a:lstStyle/>
          <a:p>
            <a:pPr marL="285750" marR="0" indent="-285750" algn="just">
              <a:buFont typeface="Arial" panose="020B0604020202020204" pitchFamily="34" charset="0"/>
              <a:buChar char="•"/>
            </a:pPr>
            <a:r>
              <a:rPr lang="en-US" sz="1800" dirty="0">
                <a:effectLst/>
                <a:latin typeface="Arial" panose="020B0604020202020204" pitchFamily="34" charset="0"/>
                <a:ea typeface="Arial" panose="020B0604020202020204" pitchFamily="34" charset="0"/>
              </a:rPr>
              <a:t>The structured ways of matching the requirements for the designation and personnel’s capabilities allow HR professionals to hire the right talent. </a:t>
            </a:r>
          </a:p>
        </p:txBody>
      </p:sp>
      <p:pic>
        <p:nvPicPr>
          <p:cNvPr id="3074" name="Picture 2" descr="Developing a Job Description and Person Specification | It's A People  Business">
            <a:extLst>
              <a:ext uri="{FF2B5EF4-FFF2-40B4-BE49-F238E27FC236}">
                <a16:creationId xmlns:a16="http://schemas.microsoft.com/office/drawing/2014/main" id="{FC2CD951-0C79-1187-5275-0947961D1E5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166717" y="2793711"/>
            <a:ext cx="3429000" cy="2466975"/>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sp>
        <p:nvSpPr>
          <p:cNvPr id="12" name="TextBox 11">
            <a:extLst>
              <a:ext uri="{FF2B5EF4-FFF2-40B4-BE49-F238E27FC236}">
                <a16:creationId xmlns:a16="http://schemas.microsoft.com/office/drawing/2014/main" id="{1F4842CC-3771-8651-5FEC-D582F7A8EF16}"/>
              </a:ext>
            </a:extLst>
          </p:cNvPr>
          <p:cNvSpPr txBox="1"/>
          <p:nvPr/>
        </p:nvSpPr>
        <p:spPr>
          <a:xfrm>
            <a:off x="5259476" y="5317753"/>
            <a:ext cx="6094324" cy="276999"/>
          </a:xfrm>
          <a:prstGeom prst="rect">
            <a:avLst/>
          </a:prstGeom>
          <a:noFill/>
        </p:spPr>
        <p:txBody>
          <a:bodyPr wrap="square">
            <a:spAutoFit/>
          </a:bodyPr>
          <a:lstStyle/>
          <a:p>
            <a:r>
              <a:rPr lang="en-US" sz="1200" dirty="0">
                <a:effectLst/>
                <a:latin typeface="Arial" panose="020B0604020202020204" pitchFamily="34" charset="0"/>
                <a:ea typeface="Arial" panose="020B0604020202020204" pitchFamily="34" charset="0"/>
              </a:rPr>
              <a:t> (Danoch, 2024)</a:t>
            </a:r>
            <a:endParaRPr lang="en-US" sz="2000" dirty="0"/>
          </a:p>
        </p:txBody>
      </p:sp>
    </p:spTree>
    <p:extLst>
      <p:ext uri="{BB962C8B-B14F-4D97-AF65-F5344CB8AC3E}">
        <p14:creationId xmlns:p14="http://schemas.microsoft.com/office/powerpoint/2010/main" val="2300925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263177-9E79-4CD7-A07B-CF32D3144D71}"/>
              </a:ext>
            </a:extLst>
          </p:cNvPr>
          <p:cNvSpPr>
            <a:spLocks noGrp="1"/>
          </p:cNvSpPr>
          <p:nvPr>
            <p:ph type="title"/>
          </p:nvPr>
        </p:nvSpPr>
        <p:spPr>
          <a:xfrm>
            <a:off x="838200" y="278967"/>
            <a:ext cx="10515600" cy="814318"/>
          </a:xfrm>
        </p:spPr>
        <p:txBody>
          <a:bodyPr>
            <a:normAutofit/>
          </a:bodyPr>
          <a:lstStyle/>
          <a:p>
            <a:r>
              <a:rPr lang="en-IN" sz="3200" b="1" dirty="0">
                <a:latin typeface="Arial" panose="020B0604020202020204" pitchFamily="34" charset="0"/>
                <a:cs typeface="Arial" panose="020B0604020202020204" pitchFamily="34" charset="0"/>
              </a:rPr>
              <a:t>Contd…</a:t>
            </a:r>
            <a:endParaRPr lang="en-GB" sz="3200" b="1"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0F377670-C8F0-412A-B55D-18B90DE8EBF3}"/>
              </a:ext>
            </a:extLst>
          </p:cNvPr>
          <p:cNvSpPr txBox="1"/>
          <p:nvPr/>
        </p:nvSpPr>
        <p:spPr>
          <a:xfrm>
            <a:off x="3922643" y="940034"/>
            <a:ext cx="2376451" cy="560410"/>
          </a:xfrm>
          <a:prstGeom prst="rect">
            <a:avLst/>
          </a:prstGeom>
          <a:noFill/>
        </p:spPr>
        <p:txBody>
          <a:bodyPr wrap="square">
            <a:spAutoFit/>
          </a:bodyPr>
          <a:lstStyle/>
          <a:p>
            <a:pPr algn="just">
              <a:lnSpc>
                <a:spcPct val="200000"/>
              </a:lnSpc>
            </a:pPr>
            <a:r>
              <a:rPr lang="en-GB" sz="1800" b="1" dirty="0">
                <a:effectLst/>
                <a:latin typeface="Arial" panose="020B0604020202020204" pitchFamily="34" charset="0"/>
              </a:rPr>
              <a:t>Job description</a:t>
            </a:r>
          </a:p>
        </p:txBody>
      </p:sp>
      <p:sp>
        <p:nvSpPr>
          <p:cNvPr id="6" name="TextBox 5">
            <a:extLst>
              <a:ext uri="{FF2B5EF4-FFF2-40B4-BE49-F238E27FC236}">
                <a16:creationId xmlns:a16="http://schemas.microsoft.com/office/drawing/2014/main" id="{31FBB968-BB0D-46D5-84E2-25D488A2A5D8}"/>
              </a:ext>
            </a:extLst>
          </p:cNvPr>
          <p:cNvSpPr txBox="1"/>
          <p:nvPr/>
        </p:nvSpPr>
        <p:spPr>
          <a:xfrm>
            <a:off x="3170582" y="5932702"/>
            <a:ext cx="8915398" cy="646331"/>
          </a:xfrm>
          <a:prstGeom prst="rect">
            <a:avLst/>
          </a:prstGeom>
          <a:noFill/>
        </p:spPr>
        <p:txBody>
          <a:bodyPr wrap="square">
            <a:spAutoFit/>
          </a:bodyPr>
          <a:lstStyle/>
          <a:p>
            <a:pPr marL="285750" indent="-285750" algn="just">
              <a:buFont typeface="Arial" panose="020B0604020202020204" pitchFamily="34" charset="0"/>
              <a:buChar char="•"/>
            </a:pPr>
            <a:r>
              <a:rPr lang="en-GB" sz="1800" dirty="0">
                <a:effectLst/>
                <a:latin typeface="Arial" panose="020B0604020202020204" pitchFamily="34" charset="0"/>
                <a:ea typeface="Times New Roman" panose="02020603050405020304" pitchFamily="18" charset="0"/>
              </a:rPr>
              <a:t>By providing clear and brief information in the job description, it is possible to ensure that the applicants get to know the scope and expectations of the position.</a:t>
            </a:r>
            <a:endParaRPr lang="en-GB" sz="1800" dirty="0">
              <a:effectLst/>
              <a:latin typeface="Arial" panose="020B0604020202020204" pitchFamily="34" charset="0"/>
              <a:ea typeface="Arial" panose="020B0604020202020204" pitchFamily="34" charset="0"/>
            </a:endParaRPr>
          </a:p>
        </p:txBody>
      </p:sp>
      <p:sp>
        <p:nvSpPr>
          <p:cNvPr id="8" name="TextBox 7">
            <a:extLst>
              <a:ext uri="{FF2B5EF4-FFF2-40B4-BE49-F238E27FC236}">
                <a16:creationId xmlns:a16="http://schemas.microsoft.com/office/drawing/2014/main" id="{A74AC7D2-A0C5-457F-9B1B-0331CAC5482B}"/>
              </a:ext>
            </a:extLst>
          </p:cNvPr>
          <p:cNvSpPr txBox="1"/>
          <p:nvPr/>
        </p:nvSpPr>
        <p:spPr>
          <a:xfrm>
            <a:off x="159025" y="1907603"/>
            <a:ext cx="8786191" cy="646331"/>
          </a:xfrm>
          <a:prstGeom prst="rect">
            <a:avLst/>
          </a:prstGeom>
          <a:noFill/>
        </p:spPr>
        <p:txBody>
          <a:bodyPr wrap="square">
            <a:spAutoFit/>
          </a:bodyPr>
          <a:lstStyle/>
          <a:p>
            <a:pPr marL="285750" indent="-285750" algn="just">
              <a:buFont typeface="Arial" panose="020B0604020202020204" pitchFamily="34" charset="0"/>
              <a:buChar char="•"/>
            </a:pPr>
            <a:r>
              <a:rPr lang="en-GB" sz="1800" dirty="0">
                <a:effectLst/>
                <a:latin typeface="Arial" panose="020B0604020202020204" pitchFamily="34" charset="0"/>
                <a:ea typeface="Times New Roman" panose="02020603050405020304" pitchFamily="18" charset="0"/>
              </a:rPr>
              <a:t>A job description is a formal document that is used to describe the main duties, responsibilities, and reporting connection of a specific designation.</a:t>
            </a:r>
            <a:endParaRPr lang="en-GB" sz="1800" dirty="0">
              <a:effectLst/>
              <a:latin typeface="Arial" panose="020B0604020202020204" pitchFamily="34" charset="0"/>
              <a:ea typeface="Arial" panose="020B0604020202020204" pitchFamily="34" charset="0"/>
            </a:endParaRPr>
          </a:p>
        </p:txBody>
      </p:sp>
      <p:sp>
        <p:nvSpPr>
          <p:cNvPr id="10" name="TextBox 9">
            <a:extLst>
              <a:ext uri="{FF2B5EF4-FFF2-40B4-BE49-F238E27FC236}">
                <a16:creationId xmlns:a16="http://schemas.microsoft.com/office/drawing/2014/main" id="{A0249630-CC76-48A9-BE04-15EBA5E0D9E2}"/>
              </a:ext>
            </a:extLst>
          </p:cNvPr>
          <p:cNvSpPr txBox="1"/>
          <p:nvPr/>
        </p:nvSpPr>
        <p:spPr>
          <a:xfrm>
            <a:off x="4068417" y="3781653"/>
            <a:ext cx="7898294" cy="923330"/>
          </a:xfrm>
          <a:prstGeom prst="rect">
            <a:avLst/>
          </a:prstGeom>
          <a:noFill/>
        </p:spPr>
        <p:txBody>
          <a:bodyPr wrap="square">
            <a:spAutoFit/>
          </a:bodyPr>
          <a:lstStyle/>
          <a:p>
            <a:pPr marL="285750" indent="-285750" algn="just">
              <a:buFont typeface="Arial" panose="020B0604020202020204" pitchFamily="34" charset="0"/>
              <a:buChar char="•"/>
            </a:pPr>
            <a:r>
              <a:rPr lang="en-GB" sz="1800" dirty="0">
                <a:effectLst/>
                <a:latin typeface="Arial" panose="020B0604020202020204" pitchFamily="34" charset="0"/>
                <a:ea typeface="Times New Roman" panose="02020603050405020304" pitchFamily="18" charset="0"/>
              </a:rPr>
              <a:t>The major roles involve preparing comprehensive financial projections, variance analysis, assisting in quarterly and annual budgeting, and generating analytical reports for the top management. </a:t>
            </a:r>
            <a:endParaRPr lang="en-GB" sz="1800" dirty="0">
              <a:effectLst/>
              <a:latin typeface="Arial" panose="020B0604020202020204" pitchFamily="34" charset="0"/>
              <a:ea typeface="Arial" panose="020B0604020202020204" pitchFamily="34" charset="0"/>
            </a:endParaRPr>
          </a:p>
        </p:txBody>
      </p:sp>
      <p:pic>
        <p:nvPicPr>
          <p:cNvPr id="2050" name="Picture 2" descr="What is Job Description? definition, aspects and uses - Business Jargons">
            <a:extLst>
              <a:ext uri="{FF2B5EF4-FFF2-40B4-BE49-F238E27FC236}">
                <a16:creationId xmlns:a16="http://schemas.microsoft.com/office/drawing/2014/main" id="{3581A687-5886-45D0-997A-D66FBAC89E0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5289" y="2769033"/>
            <a:ext cx="3697354" cy="2916150"/>
          </a:xfrm>
          <a:prstGeom prst="rect">
            <a:avLst/>
          </a:prstGeom>
          <a:ln>
            <a:noFill/>
          </a:ln>
          <a:effectLst>
            <a:outerShdw blurRad="190500" algn="tl" rotWithShape="0">
              <a:srgbClr val="000000">
                <a:alpha val="70000"/>
              </a:srgbClr>
            </a:outerShdw>
          </a:effectLst>
          <a:extLst>
            <a:ext uri="{909E8E84-426E-40DD-AFC4-6F175D3DCCD1}">
              <a14:hiddenFill xmlns:a14="http://schemas.microsoft.com/office/drawing/2010/main">
                <a:solidFill>
                  <a:srgbClr val="FFFFFF"/>
                </a:solidFill>
              </a14:hiddenFill>
            </a:ext>
          </a:extLst>
        </p:spPr>
      </p:pic>
      <p:sp>
        <p:nvSpPr>
          <p:cNvPr id="13" name="TextBox 12">
            <a:extLst>
              <a:ext uri="{FF2B5EF4-FFF2-40B4-BE49-F238E27FC236}">
                <a16:creationId xmlns:a16="http://schemas.microsoft.com/office/drawing/2014/main" id="{C97AC9A5-9238-4480-8188-D230C259FF99}"/>
              </a:ext>
            </a:extLst>
          </p:cNvPr>
          <p:cNvSpPr txBox="1"/>
          <p:nvPr/>
        </p:nvSpPr>
        <p:spPr>
          <a:xfrm>
            <a:off x="1351722" y="5761782"/>
            <a:ext cx="1444487" cy="276999"/>
          </a:xfrm>
          <a:prstGeom prst="rect">
            <a:avLst/>
          </a:prstGeom>
          <a:noFill/>
        </p:spPr>
        <p:txBody>
          <a:bodyPr wrap="square">
            <a:spAutoFit/>
          </a:bodyPr>
          <a:lstStyle/>
          <a:p>
            <a:r>
              <a:rPr lang="en-IN" sz="1200" dirty="0">
                <a:effectLst/>
                <a:latin typeface="Arial" panose="020B0604020202020204" pitchFamily="34" charset="0"/>
                <a:ea typeface="Times New Roman" panose="02020603050405020304" pitchFamily="18" charset="0"/>
              </a:rPr>
              <a:t> (</a:t>
            </a:r>
            <a:r>
              <a:rPr lang="en-IN" sz="1200" dirty="0" err="1">
                <a:effectLst/>
                <a:latin typeface="Arial" panose="020B0604020202020204" pitchFamily="34" charset="0"/>
                <a:ea typeface="Times New Roman" panose="02020603050405020304" pitchFamily="18" charset="0"/>
              </a:rPr>
              <a:t>Caramela</a:t>
            </a:r>
            <a:r>
              <a:rPr lang="en-IN" sz="1200" dirty="0">
                <a:effectLst/>
                <a:latin typeface="Arial" panose="020B0604020202020204" pitchFamily="34" charset="0"/>
                <a:ea typeface="Times New Roman" panose="02020603050405020304" pitchFamily="18" charset="0"/>
              </a:rPr>
              <a:t>, 2024)</a:t>
            </a:r>
            <a:endParaRPr lang="en-GB" sz="1200" dirty="0"/>
          </a:p>
        </p:txBody>
      </p:sp>
    </p:spTree>
    <p:extLst>
      <p:ext uri="{BB962C8B-B14F-4D97-AF65-F5344CB8AC3E}">
        <p14:creationId xmlns:p14="http://schemas.microsoft.com/office/powerpoint/2010/main" val="11600584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263177-9E79-4CD7-A07B-CF32D3144D71}"/>
              </a:ext>
            </a:extLst>
          </p:cNvPr>
          <p:cNvSpPr>
            <a:spLocks noGrp="1"/>
          </p:cNvSpPr>
          <p:nvPr>
            <p:ph type="title"/>
          </p:nvPr>
        </p:nvSpPr>
        <p:spPr/>
        <p:txBody>
          <a:bodyPr>
            <a:normAutofit/>
          </a:bodyPr>
          <a:lstStyle/>
          <a:p>
            <a:r>
              <a:rPr lang="en-US" sz="3200" b="1" dirty="0">
                <a:latin typeface="Arial" panose="020B0604020202020204" pitchFamily="34" charset="0"/>
                <a:cs typeface="Arial" panose="020B0604020202020204" pitchFamily="34" charset="0"/>
              </a:rPr>
              <a:t>Various kinds of interviews for the team members </a:t>
            </a:r>
            <a:endParaRPr lang="en-GB" sz="3200" b="1"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3CD34D46-24D1-76BE-BE3F-4B98C2459FDB}"/>
              </a:ext>
            </a:extLst>
          </p:cNvPr>
          <p:cNvSpPr txBox="1"/>
          <p:nvPr/>
        </p:nvSpPr>
        <p:spPr>
          <a:xfrm>
            <a:off x="948170" y="1410483"/>
            <a:ext cx="6094268" cy="560410"/>
          </a:xfrm>
          <a:prstGeom prst="rect">
            <a:avLst/>
          </a:prstGeom>
          <a:noFill/>
        </p:spPr>
        <p:txBody>
          <a:bodyPr wrap="square">
            <a:spAutoFit/>
          </a:bodyPr>
          <a:lstStyle/>
          <a:p>
            <a:pPr marL="0" marR="0" algn="just">
              <a:lnSpc>
                <a:spcPct val="200000"/>
              </a:lnSpc>
              <a:buNone/>
            </a:pPr>
            <a:r>
              <a:rPr lang="en-US" sz="1800" b="1" i="1" dirty="0">
                <a:effectLst/>
                <a:latin typeface="Arial" panose="020B0604020202020204" pitchFamily="34" charset="0"/>
                <a:ea typeface="Arial" panose="020B0604020202020204" pitchFamily="34" charset="0"/>
              </a:rPr>
              <a:t>Structured interview </a:t>
            </a:r>
            <a:endParaRPr lang="en-US" sz="1800" dirty="0">
              <a:effectLst/>
              <a:latin typeface="Arial" panose="020B0604020202020204" pitchFamily="34" charset="0"/>
              <a:ea typeface="Arial" panose="020B0604020202020204" pitchFamily="34" charset="0"/>
            </a:endParaRPr>
          </a:p>
        </p:txBody>
      </p:sp>
      <p:sp>
        <p:nvSpPr>
          <p:cNvPr id="6" name="TextBox 5">
            <a:extLst>
              <a:ext uri="{FF2B5EF4-FFF2-40B4-BE49-F238E27FC236}">
                <a16:creationId xmlns:a16="http://schemas.microsoft.com/office/drawing/2014/main" id="{AE4B85BF-ECAE-979D-B53F-03B078202CB1}"/>
              </a:ext>
            </a:extLst>
          </p:cNvPr>
          <p:cNvSpPr txBox="1"/>
          <p:nvPr/>
        </p:nvSpPr>
        <p:spPr>
          <a:xfrm>
            <a:off x="948169" y="2416617"/>
            <a:ext cx="10515599" cy="646331"/>
          </a:xfrm>
          <a:prstGeom prst="rect">
            <a:avLst/>
          </a:prstGeom>
          <a:noFill/>
        </p:spPr>
        <p:txBody>
          <a:bodyPr wrap="square">
            <a:spAutoFit/>
          </a:bodyPr>
          <a:lstStyle/>
          <a:p>
            <a:pPr marL="285750" indent="-285750" algn="just">
              <a:buFont typeface="Arial" panose="020B0604020202020204" pitchFamily="34" charset="0"/>
              <a:buChar char="•"/>
            </a:pPr>
            <a:r>
              <a:rPr lang="en-US" sz="1800" dirty="0">
                <a:effectLst/>
                <a:latin typeface="Arial" panose="020B0604020202020204" pitchFamily="34" charset="0"/>
                <a:ea typeface="Arial" panose="020B0604020202020204" pitchFamily="34" charset="0"/>
              </a:rPr>
              <a:t>One significant way of hiring candidates is through a structured interview where standardised questions are set for applicants. </a:t>
            </a:r>
            <a:endParaRPr lang="en-US" dirty="0"/>
          </a:p>
        </p:txBody>
      </p:sp>
      <p:sp>
        <p:nvSpPr>
          <p:cNvPr id="8" name="TextBox 7">
            <a:extLst>
              <a:ext uri="{FF2B5EF4-FFF2-40B4-BE49-F238E27FC236}">
                <a16:creationId xmlns:a16="http://schemas.microsoft.com/office/drawing/2014/main" id="{B25BA7E7-0D8E-B275-48A7-2873946751C2}"/>
              </a:ext>
            </a:extLst>
          </p:cNvPr>
          <p:cNvSpPr txBox="1"/>
          <p:nvPr/>
        </p:nvSpPr>
        <p:spPr>
          <a:xfrm>
            <a:off x="948169" y="4300790"/>
            <a:ext cx="6094268" cy="646331"/>
          </a:xfrm>
          <a:prstGeom prst="rect">
            <a:avLst/>
          </a:prstGeom>
          <a:noFill/>
        </p:spPr>
        <p:txBody>
          <a:bodyPr wrap="square">
            <a:spAutoFit/>
          </a:bodyPr>
          <a:lstStyle/>
          <a:p>
            <a:pPr marL="285750" indent="-285750" algn="just">
              <a:buFont typeface="Arial" panose="020B0604020202020204" pitchFamily="34" charset="0"/>
              <a:buChar char="•"/>
            </a:pPr>
            <a:r>
              <a:rPr lang="en-US" sz="1800" dirty="0">
                <a:effectLst/>
                <a:latin typeface="Arial" panose="020B0604020202020204" pitchFamily="34" charset="0"/>
                <a:ea typeface="Arial" panose="020B0604020202020204" pitchFamily="34" charset="0"/>
              </a:rPr>
              <a:t>This format is less complicated and useful in ensuring fairness and maintaining consistency of the process</a:t>
            </a:r>
            <a:endParaRPr lang="en-US" dirty="0"/>
          </a:p>
        </p:txBody>
      </p:sp>
      <p:sp>
        <p:nvSpPr>
          <p:cNvPr id="10" name="TextBox 9">
            <a:extLst>
              <a:ext uri="{FF2B5EF4-FFF2-40B4-BE49-F238E27FC236}">
                <a16:creationId xmlns:a16="http://schemas.microsoft.com/office/drawing/2014/main" id="{B762C06E-5939-BABD-3F2B-C7990109824D}"/>
              </a:ext>
            </a:extLst>
          </p:cNvPr>
          <p:cNvSpPr txBox="1"/>
          <p:nvPr/>
        </p:nvSpPr>
        <p:spPr>
          <a:xfrm>
            <a:off x="4200525" y="5723298"/>
            <a:ext cx="7676284" cy="646331"/>
          </a:xfrm>
          <a:prstGeom prst="rect">
            <a:avLst/>
          </a:prstGeom>
          <a:noFill/>
        </p:spPr>
        <p:txBody>
          <a:bodyPr wrap="square">
            <a:spAutoFit/>
          </a:bodyPr>
          <a:lstStyle/>
          <a:p>
            <a:pPr marL="285750" indent="-285750" algn="just">
              <a:buFont typeface="Arial" panose="020B0604020202020204" pitchFamily="34" charset="0"/>
              <a:buChar char="•"/>
            </a:pPr>
            <a:r>
              <a:rPr lang="en-US" sz="1800" dirty="0">
                <a:effectLst/>
                <a:latin typeface="Arial" panose="020B0604020202020204" pitchFamily="34" charset="0"/>
                <a:ea typeface="Arial" panose="020B0604020202020204" pitchFamily="34" charset="0"/>
              </a:rPr>
              <a:t>Advantages of the structured interview process include the lack of bias, and it is easier to compare candidates based on similar aspects. </a:t>
            </a:r>
            <a:endParaRPr lang="en-US" dirty="0"/>
          </a:p>
        </p:txBody>
      </p:sp>
      <p:pic>
        <p:nvPicPr>
          <p:cNvPr id="12" name="Picture 11">
            <a:extLst>
              <a:ext uri="{FF2B5EF4-FFF2-40B4-BE49-F238E27FC236}">
                <a16:creationId xmlns:a16="http://schemas.microsoft.com/office/drawing/2014/main" id="{0FD40871-27D1-5314-A7D0-A0EF5CC302E2}"/>
              </a:ext>
            </a:extLst>
          </p:cNvPr>
          <p:cNvPicPr>
            <a:picLocks noChangeAspect="1"/>
          </p:cNvPicPr>
          <p:nvPr/>
        </p:nvPicPr>
        <p:blipFill>
          <a:blip r:embed="rId3"/>
          <a:stretch>
            <a:fillRect/>
          </a:stretch>
        </p:blipFill>
        <p:spPr>
          <a:xfrm>
            <a:off x="7686311" y="2975418"/>
            <a:ext cx="3979826" cy="2359792"/>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16" name="TextBox 15">
            <a:extLst>
              <a:ext uri="{FF2B5EF4-FFF2-40B4-BE49-F238E27FC236}">
                <a16:creationId xmlns:a16="http://schemas.microsoft.com/office/drawing/2014/main" id="{D9196A20-5024-8367-EE0B-2D12EB4662A9}"/>
              </a:ext>
            </a:extLst>
          </p:cNvPr>
          <p:cNvSpPr txBox="1"/>
          <p:nvPr/>
        </p:nvSpPr>
        <p:spPr>
          <a:xfrm>
            <a:off x="9054482" y="5398449"/>
            <a:ext cx="1243483" cy="276999"/>
          </a:xfrm>
          <a:prstGeom prst="rect">
            <a:avLst/>
          </a:prstGeom>
          <a:noFill/>
        </p:spPr>
        <p:txBody>
          <a:bodyPr wrap="square">
            <a:spAutoFit/>
          </a:bodyPr>
          <a:lstStyle/>
          <a:p>
            <a:r>
              <a:rPr lang="en-US" sz="1200" dirty="0">
                <a:effectLst/>
                <a:latin typeface="Arial" panose="020B0604020202020204" pitchFamily="34" charset="0"/>
                <a:ea typeface="Arial" panose="020B0604020202020204" pitchFamily="34" charset="0"/>
              </a:rPr>
              <a:t> (Fahey, 2023)</a:t>
            </a:r>
            <a:endParaRPr lang="en-US" sz="2000" dirty="0"/>
          </a:p>
        </p:txBody>
      </p:sp>
    </p:spTree>
    <p:extLst>
      <p:ext uri="{BB962C8B-B14F-4D97-AF65-F5344CB8AC3E}">
        <p14:creationId xmlns:p14="http://schemas.microsoft.com/office/powerpoint/2010/main" val="40855742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263177-9E79-4CD7-A07B-CF32D3144D71}"/>
              </a:ext>
            </a:extLst>
          </p:cNvPr>
          <p:cNvSpPr>
            <a:spLocks noGrp="1"/>
          </p:cNvSpPr>
          <p:nvPr>
            <p:ph type="title"/>
          </p:nvPr>
        </p:nvSpPr>
        <p:spPr/>
        <p:txBody>
          <a:bodyPr>
            <a:normAutofit/>
          </a:bodyPr>
          <a:lstStyle/>
          <a:p>
            <a:r>
              <a:rPr lang="en-GB" sz="3200" b="1" dirty="0" err="1">
                <a:latin typeface="Arial" panose="020B0604020202020204" pitchFamily="34" charset="0"/>
                <a:cs typeface="Arial" panose="020B0604020202020204" pitchFamily="34" charset="0"/>
              </a:rPr>
              <a:t>Contd</a:t>
            </a:r>
            <a:r>
              <a:rPr lang="en-GB" sz="3200" b="1" dirty="0">
                <a:latin typeface="Arial" panose="020B0604020202020204" pitchFamily="34" charset="0"/>
                <a:cs typeface="Arial" panose="020B0604020202020204" pitchFamily="34" charset="0"/>
              </a:rPr>
              <a:t>…</a:t>
            </a:r>
          </a:p>
        </p:txBody>
      </p:sp>
      <p:sp>
        <p:nvSpPr>
          <p:cNvPr id="4" name="TextBox 3">
            <a:extLst>
              <a:ext uri="{FF2B5EF4-FFF2-40B4-BE49-F238E27FC236}">
                <a16:creationId xmlns:a16="http://schemas.microsoft.com/office/drawing/2014/main" id="{B5B1FA24-06BF-2FC0-3245-EF62C89B5CE0}"/>
              </a:ext>
            </a:extLst>
          </p:cNvPr>
          <p:cNvSpPr txBox="1"/>
          <p:nvPr/>
        </p:nvSpPr>
        <p:spPr>
          <a:xfrm>
            <a:off x="838200" y="1226477"/>
            <a:ext cx="6094268" cy="560410"/>
          </a:xfrm>
          <a:prstGeom prst="rect">
            <a:avLst/>
          </a:prstGeom>
          <a:noFill/>
        </p:spPr>
        <p:txBody>
          <a:bodyPr wrap="square">
            <a:spAutoFit/>
          </a:bodyPr>
          <a:lstStyle/>
          <a:p>
            <a:pPr marL="0" marR="0" algn="just">
              <a:lnSpc>
                <a:spcPct val="200000"/>
              </a:lnSpc>
              <a:buNone/>
            </a:pPr>
            <a:r>
              <a:rPr lang="en-US" sz="1800" b="1" i="1" dirty="0">
                <a:effectLst/>
                <a:latin typeface="Arial" panose="020B0604020202020204" pitchFamily="34" charset="0"/>
                <a:ea typeface="Arial" panose="020B0604020202020204" pitchFamily="34" charset="0"/>
              </a:rPr>
              <a:t>Panel interview </a:t>
            </a:r>
            <a:endParaRPr lang="en-US" sz="1800" dirty="0">
              <a:effectLst/>
              <a:latin typeface="Arial" panose="020B0604020202020204" pitchFamily="34" charset="0"/>
              <a:ea typeface="Arial" panose="020B0604020202020204" pitchFamily="34" charset="0"/>
            </a:endParaRPr>
          </a:p>
        </p:txBody>
      </p:sp>
      <p:sp>
        <p:nvSpPr>
          <p:cNvPr id="6" name="TextBox 5">
            <a:extLst>
              <a:ext uri="{FF2B5EF4-FFF2-40B4-BE49-F238E27FC236}">
                <a16:creationId xmlns:a16="http://schemas.microsoft.com/office/drawing/2014/main" id="{9F6FB753-2254-DF2A-0A92-46305783021A}"/>
              </a:ext>
            </a:extLst>
          </p:cNvPr>
          <p:cNvSpPr txBox="1"/>
          <p:nvPr/>
        </p:nvSpPr>
        <p:spPr>
          <a:xfrm>
            <a:off x="3774497" y="2326121"/>
            <a:ext cx="8039966" cy="3693319"/>
          </a:xfrm>
          <a:prstGeom prst="rect">
            <a:avLst/>
          </a:prstGeom>
          <a:noFill/>
        </p:spPr>
        <p:txBody>
          <a:bodyPr wrap="square">
            <a:spAutoFit/>
          </a:bodyPr>
          <a:lstStyle/>
          <a:p>
            <a:pPr marL="285750" marR="0" indent="-285750" algn="just">
              <a:buFont typeface="Arial" panose="020B0604020202020204" pitchFamily="34" charset="0"/>
              <a:buChar char="•"/>
            </a:pPr>
            <a:r>
              <a:rPr lang="en-US" sz="1800" dirty="0">
                <a:effectLst/>
                <a:latin typeface="Arial" panose="020B0604020202020204" pitchFamily="34" charset="0"/>
                <a:ea typeface="Arial" panose="020B0604020202020204" pitchFamily="34" charset="0"/>
              </a:rPr>
              <a:t>A panel interview involves multiple interviewees from various departments. </a:t>
            </a:r>
          </a:p>
          <a:p>
            <a:pPr marL="285750" marR="0" indent="-285750" algn="just">
              <a:buFont typeface="Arial" panose="020B0604020202020204" pitchFamily="34" charset="0"/>
              <a:buChar char="•"/>
            </a:pPr>
            <a:endParaRPr lang="en-US" dirty="0">
              <a:latin typeface="Arial" panose="020B0604020202020204" pitchFamily="34" charset="0"/>
              <a:ea typeface="Arial" panose="020B0604020202020204" pitchFamily="34" charset="0"/>
            </a:endParaRPr>
          </a:p>
          <a:p>
            <a:pPr marL="285750" marR="0" indent="-285750" algn="just">
              <a:buFont typeface="Arial" panose="020B0604020202020204" pitchFamily="34" charset="0"/>
              <a:buChar char="•"/>
            </a:pPr>
            <a:endParaRPr lang="en-US" dirty="0">
              <a:latin typeface="Arial" panose="020B0604020202020204" pitchFamily="34" charset="0"/>
              <a:ea typeface="Arial" panose="020B0604020202020204" pitchFamily="34" charset="0"/>
            </a:endParaRPr>
          </a:p>
          <a:p>
            <a:pPr marL="285750" marR="0" indent="-285750" algn="just">
              <a:buFont typeface="Arial" panose="020B0604020202020204" pitchFamily="34" charset="0"/>
              <a:buChar char="•"/>
            </a:pPr>
            <a:endParaRPr lang="en-US" dirty="0">
              <a:latin typeface="Arial" panose="020B0604020202020204" pitchFamily="34" charset="0"/>
              <a:ea typeface="Arial" panose="020B0604020202020204" pitchFamily="34" charset="0"/>
            </a:endParaRPr>
          </a:p>
          <a:p>
            <a:pPr marL="285750" marR="0" indent="-285750" algn="just">
              <a:buFont typeface="Arial" panose="020B0604020202020204" pitchFamily="34" charset="0"/>
              <a:buChar char="•"/>
            </a:pPr>
            <a:r>
              <a:rPr lang="en-US" sz="1800" dirty="0">
                <a:effectLst/>
                <a:latin typeface="Arial" panose="020B0604020202020204" pitchFamily="34" charset="0"/>
                <a:ea typeface="Arial" panose="020B0604020202020204" pitchFamily="34" charset="0"/>
              </a:rPr>
              <a:t>Here, candidates are asked questions simultaneously, and this format is useful in providing a detailed view of the individual and their competencies in various aspects can be understood.</a:t>
            </a:r>
          </a:p>
          <a:p>
            <a:pPr marL="285750" marR="0" indent="-285750" algn="just">
              <a:buFont typeface="Arial" panose="020B0604020202020204" pitchFamily="34" charset="0"/>
              <a:buChar char="•"/>
            </a:pPr>
            <a:endParaRPr lang="en-US" dirty="0">
              <a:latin typeface="Arial" panose="020B0604020202020204" pitchFamily="34" charset="0"/>
              <a:ea typeface="Arial" panose="020B0604020202020204" pitchFamily="34" charset="0"/>
            </a:endParaRPr>
          </a:p>
          <a:p>
            <a:pPr marL="285750" marR="0" indent="-285750" algn="just">
              <a:buFont typeface="Arial" panose="020B0604020202020204" pitchFamily="34" charset="0"/>
              <a:buChar char="•"/>
            </a:pPr>
            <a:endParaRPr lang="en-US" dirty="0">
              <a:latin typeface="Arial" panose="020B0604020202020204" pitchFamily="34" charset="0"/>
              <a:ea typeface="Arial" panose="020B0604020202020204" pitchFamily="34" charset="0"/>
            </a:endParaRPr>
          </a:p>
          <a:p>
            <a:pPr marL="285750" marR="0" indent="-285750" algn="just">
              <a:buFont typeface="Arial" panose="020B0604020202020204" pitchFamily="34" charset="0"/>
              <a:buChar char="•"/>
            </a:pPr>
            <a:endParaRPr lang="en-US" dirty="0">
              <a:latin typeface="Arial" panose="020B0604020202020204" pitchFamily="34" charset="0"/>
              <a:ea typeface="Arial" panose="020B0604020202020204" pitchFamily="34" charset="0"/>
            </a:endParaRPr>
          </a:p>
          <a:p>
            <a:pPr marL="285750" marR="0" indent="-285750" algn="just">
              <a:buFont typeface="Arial" panose="020B0604020202020204" pitchFamily="34" charset="0"/>
              <a:buChar char="•"/>
            </a:pPr>
            <a:r>
              <a:rPr lang="en-US" sz="1800" dirty="0">
                <a:effectLst/>
                <a:latin typeface="Arial" panose="020B0604020202020204" pitchFamily="34" charset="0"/>
                <a:ea typeface="Arial" panose="020B0604020202020204" pitchFamily="34" charset="0"/>
              </a:rPr>
              <a:t>The main purpose of this kind of interview is to gather diverse perspectives of interviewers about an applicant regarding skills, communication styles and cultural alignment. </a:t>
            </a:r>
          </a:p>
        </p:txBody>
      </p:sp>
      <p:pic>
        <p:nvPicPr>
          <p:cNvPr id="5122" name="Picture 2" descr="What Is a Panel Interview and How to Ace Your Next One">
            <a:extLst>
              <a:ext uri="{FF2B5EF4-FFF2-40B4-BE49-F238E27FC236}">
                <a16:creationId xmlns:a16="http://schemas.microsoft.com/office/drawing/2014/main" id="{A3700B90-D21B-4398-CA42-C7AC3CA9E28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77537" y="2892165"/>
            <a:ext cx="3390481" cy="2561229"/>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D2E4CCA9-F45B-E439-03F8-C9A4491E4806}"/>
              </a:ext>
            </a:extLst>
          </p:cNvPr>
          <p:cNvSpPr txBox="1"/>
          <p:nvPr/>
        </p:nvSpPr>
        <p:spPr>
          <a:xfrm>
            <a:off x="1389185" y="5500718"/>
            <a:ext cx="6094324" cy="276999"/>
          </a:xfrm>
          <a:prstGeom prst="rect">
            <a:avLst/>
          </a:prstGeom>
          <a:noFill/>
        </p:spPr>
        <p:txBody>
          <a:bodyPr wrap="square">
            <a:spAutoFit/>
          </a:bodyPr>
          <a:lstStyle/>
          <a:p>
            <a:r>
              <a:rPr lang="en-US" sz="1200" dirty="0">
                <a:effectLst/>
                <a:latin typeface="Arial" panose="020B0604020202020204" pitchFamily="34" charset="0"/>
                <a:ea typeface="Arial" panose="020B0604020202020204" pitchFamily="34" charset="0"/>
              </a:rPr>
              <a:t> (BBC, 2025b)</a:t>
            </a:r>
            <a:endParaRPr lang="en-US" sz="2000" dirty="0"/>
          </a:p>
        </p:txBody>
      </p:sp>
    </p:spTree>
    <p:extLst>
      <p:ext uri="{BB962C8B-B14F-4D97-AF65-F5344CB8AC3E}">
        <p14:creationId xmlns:p14="http://schemas.microsoft.com/office/powerpoint/2010/main" val="19673319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263177-9E79-4CD7-A07B-CF32D3144D71}"/>
              </a:ext>
            </a:extLst>
          </p:cNvPr>
          <p:cNvSpPr>
            <a:spLocks noGrp="1"/>
          </p:cNvSpPr>
          <p:nvPr>
            <p:ph type="title"/>
          </p:nvPr>
        </p:nvSpPr>
        <p:spPr/>
        <p:txBody>
          <a:bodyPr>
            <a:normAutofit/>
          </a:bodyPr>
          <a:lstStyle/>
          <a:p>
            <a:r>
              <a:rPr lang="en-GB" sz="3600" b="1">
                <a:latin typeface="Arial" panose="020B0604020202020204" pitchFamily="34" charset="0"/>
                <a:cs typeface="Arial" panose="020B0604020202020204" pitchFamily="34" charset="0"/>
              </a:rPr>
              <a:t>Contd…</a:t>
            </a:r>
            <a:endParaRPr lang="en-GB" sz="3600" b="1"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F9884837-CD2B-00A4-3989-A4CD769DE8DB}"/>
              </a:ext>
            </a:extLst>
          </p:cNvPr>
          <p:cNvSpPr txBox="1"/>
          <p:nvPr/>
        </p:nvSpPr>
        <p:spPr>
          <a:xfrm>
            <a:off x="740352" y="2185254"/>
            <a:ext cx="8092150" cy="646331"/>
          </a:xfrm>
          <a:prstGeom prst="rect">
            <a:avLst/>
          </a:prstGeom>
          <a:noFill/>
        </p:spPr>
        <p:txBody>
          <a:bodyPr wrap="square">
            <a:spAutoFit/>
          </a:bodyPr>
          <a:lstStyle/>
          <a:p>
            <a:pPr marL="285750" marR="0" indent="-285750" algn="just">
              <a:buFont typeface="Arial" panose="020B0604020202020204" pitchFamily="34" charset="0"/>
              <a:buChar char="•"/>
            </a:pPr>
            <a:r>
              <a:rPr lang="en-US" sz="1800" dirty="0">
                <a:effectLst/>
                <a:latin typeface="Arial" panose="020B0604020202020204" pitchFamily="34" charset="0"/>
                <a:ea typeface="Arial" panose="020B0604020202020204" pitchFamily="34" charset="0"/>
              </a:rPr>
              <a:t>A task-oriented interview is a significant one in fields such as project management and leadership. </a:t>
            </a:r>
          </a:p>
        </p:txBody>
      </p:sp>
      <p:sp>
        <p:nvSpPr>
          <p:cNvPr id="6" name="TextBox 5">
            <a:extLst>
              <a:ext uri="{FF2B5EF4-FFF2-40B4-BE49-F238E27FC236}">
                <a16:creationId xmlns:a16="http://schemas.microsoft.com/office/drawing/2014/main" id="{2EB63A9E-E728-8B16-008F-22088C2DC8F0}"/>
              </a:ext>
            </a:extLst>
          </p:cNvPr>
          <p:cNvSpPr txBox="1"/>
          <p:nvPr/>
        </p:nvSpPr>
        <p:spPr>
          <a:xfrm>
            <a:off x="740352" y="1506022"/>
            <a:ext cx="6094268" cy="369332"/>
          </a:xfrm>
          <a:prstGeom prst="rect">
            <a:avLst/>
          </a:prstGeom>
          <a:noFill/>
        </p:spPr>
        <p:txBody>
          <a:bodyPr wrap="square">
            <a:spAutoFit/>
          </a:bodyPr>
          <a:lstStyle/>
          <a:p>
            <a:pPr marL="0" marR="0" algn="just">
              <a:buNone/>
            </a:pPr>
            <a:r>
              <a:rPr lang="en-US" sz="1800" b="1" i="1" dirty="0">
                <a:effectLst/>
                <a:latin typeface="Arial" panose="020B0604020202020204" pitchFamily="34" charset="0"/>
                <a:ea typeface="Arial" panose="020B0604020202020204" pitchFamily="34" charset="0"/>
              </a:rPr>
              <a:t>Case or task-based interview</a:t>
            </a:r>
            <a:endParaRPr lang="en-US" sz="1800" dirty="0">
              <a:effectLst/>
              <a:latin typeface="Arial" panose="020B0604020202020204" pitchFamily="34" charset="0"/>
              <a:ea typeface="Arial" panose="020B0604020202020204" pitchFamily="34" charset="0"/>
            </a:endParaRPr>
          </a:p>
        </p:txBody>
      </p:sp>
      <p:pic>
        <p:nvPicPr>
          <p:cNvPr id="8" name="Picture 7">
            <a:extLst>
              <a:ext uri="{FF2B5EF4-FFF2-40B4-BE49-F238E27FC236}">
                <a16:creationId xmlns:a16="http://schemas.microsoft.com/office/drawing/2014/main" id="{459063FD-116C-8961-56DD-175BBA0D8725}"/>
              </a:ext>
            </a:extLst>
          </p:cNvPr>
          <p:cNvPicPr>
            <a:picLocks noChangeAspect="1"/>
          </p:cNvPicPr>
          <p:nvPr/>
        </p:nvPicPr>
        <p:blipFill>
          <a:blip r:embed="rId3"/>
          <a:stretch>
            <a:fillRect/>
          </a:stretch>
        </p:blipFill>
        <p:spPr>
          <a:xfrm>
            <a:off x="4170067" y="2713683"/>
            <a:ext cx="5164851" cy="2857500"/>
          </a:xfrm>
          <a:prstGeom prst="rect">
            <a:avLst/>
          </a:prstGeom>
        </p:spPr>
      </p:pic>
      <p:sp>
        <p:nvSpPr>
          <p:cNvPr id="10" name="TextBox 9">
            <a:extLst>
              <a:ext uri="{FF2B5EF4-FFF2-40B4-BE49-F238E27FC236}">
                <a16:creationId xmlns:a16="http://schemas.microsoft.com/office/drawing/2014/main" id="{B21796B1-E013-DDD1-A8E4-CD451BA71193}"/>
              </a:ext>
            </a:extLst>
          </p:cNvPr>
          <p:cNvSpPr txBox="1"/>
          <p:nvPr/>
        </p:nvSpPr>
        <p:spPr>
          <a:xfrm>
            <a:off x="5117122" y="6057559"/>
            <a:ext cx="6739931" cy="646331"/>
          </a:xfrm>
          <a:prstGeom prst="rect">
            <a:avLst/>
          </a:prstGeom>
          <a:noFill/>
        </p:spPr>
        <p:txBody>
          <a:bodyPr wrap="square">
            <a:spAutoFit/>
          </a:bodyPr>
          <a:lstStyle/>
          <a:p>
            <a:pPr marL="285750" marR="0" indent="-285750" algn="just">
              <a:buFont typeface="Arial" panose="020B0604020202020204" pitchFamily="34" charset="0"/>
              <a:buChar char="•"/>
            </a:pPr>
            <a:r>
              <a:rPr lang="en-US" sz="1800" dirty="0">
                <a:effectLst/>
                <a:latin typeface="Arial" panose="020B0604020202020204" pitchFamily="34" charset="0"/>
                <a:ea typeface="Arial" panose="020B0604020202020204" pitchFamily="34" charset="0"/>
              </a:rPr>
              <a:t>The format of task–based interview is assignments or presentations on a given scenario. </a:t>
            </a:r>
          </a:p>
        </p:txBody>
      </p:sp>
      <p:sp>
        <p:nvSpPr>
          <p:cNvPr id="14" name="TextBox 13">
            <a:extLst>
              <a:ext uri="{FF2B5EF4-FFF2-40B4-BE49-F238E27FC236}">
                <a16:creationId xmlns:a16="http://schemas.microsoft.com/office/drawing/2014/main" id="{C7090F07-81F0-27A8-96C1-90F2AA1351DB}"/>
              </a:ext>
            </a:extLst>
          </p:cNvPr>
          <p:cNvSpPr txBox="1"/>
          <p:nvPr/>
        </p:nvSpPr>
        <p:spPr>
          <a:xfrm>
            <a:off x="6097676" y="5683566"/>
            <a:ext cx="6094324" cy="276999"/>
          </a:xfrm>
          <a:prstGeom prst="rect">
            <a:avLst/>
          </a:prstGeom>
          <a:noFill/>
        </p:spPr>
        <p:txBody>
          <a:bodyPr wrap="square">
            <a:spAutoFit/>
          </a:bodyPr>
          <a:lstStyle/>
          <a:p>
            <a:r>
              <a:rPr lang="en-US" sz="1200" dirty="0">
                <a:effectLst/>
                <a:latin typeface="Arial" panose="020B0604020202020204" pitchFamily="34" charset="0"/>
                <a:ea typeface="Arial" panose="020B0604020202020204" pitchFamily="34" charset="0"/>
              </a:rPr>
              <a:t> (Landau, 2024)</a:t>
            </a:r>
            <a:endParaRPr lang="en-US" sz="2000" dirty="0"/>
          </a:p>
        </p:txBody>
      </p:sp>
    </p:spTree>
    <p:extLst>
      <p:ext uri="{BB962C8B-B14F-4D97-AF65-F5344CB8AC3E}">
        <p14:creationId xmlns:p14="http://schemas.microsoft.com/office/powerpoint/2010/main" val="202737385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263177-9E79-4CD7-A07B-CF32D3144D71}"/>
              </a:ext>
            </a:extLst>
          </p:cNvPr>
          <p:cNvSpPr>
            <a:spLocks noGrp="1"/>
          </p:cNvSpPr>
          <p:nvPr>
            <p:ph type="title"/>
          </p:nvPr>
        </p:nvSpPr>
        <p:spPr/>
        <p:txBody>
          <a:bodyPr>
            <a:noAutofit/>
          </a:bodyPr>
          <a:lstStyle/>
          <a:p>
            <a:r>
              <a:rPr lang="en-GB" sz="3200" b="1" dirty="0">
                <a:latin typeface="Arial" panose="020B0604020202020204" pitchFamily="34" charset="0"/>
                <a:cs typeface="Arial" panose="020B0604020202020204" pitchFamily="34" charset="0"/>
              </a:rPr>
              <a:t>Justification of the appropriate questioning techniques</a:t>
            </a:r>
            <a:br>
              <a:rPr lang="en-IN" sz="3200" b="1" dirty="0">
                <a:latin typeface="Arial" panose="020B0604020202020204" pitchFamily="34" charset="0"/>
                <a:cs typeface="Arial" panose="020B0604020202020204" pitchFamily="34" charset="0"/>
              </a:rPr>
            </a:br>
            <a:endParaRPr lang="en-GB" sz="3200" b="1"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F932147F-2460-376E-66B5-20643D07D895}"/>
              </a:ext>
            </a:extLst>
          </p:cNvPr>
          <p:cNvSpPr txBox="1"/>
          <p:nvPr/>
        </p:nvSpPr>
        <p:spPr>
          <a:xfrm>
            <a:off x="457418" y="2404548"/>
            <a:ext cx="6097554" cy="2585323"/>
          </a:xfrm>
          <a:prstGeom prst="rect">
            <a:avLst/>
          </a:prstGeom>
          <a:noFill/>
        </p:spPr>
        <p:txBody>
          <a:bodyPr wrap="square">
            <a:spAutoFit/>
          </a:bodyPr>
          <a:lstStyle/>
          <a:p>
            <a:pPr marL="285750" indent="-285750" algn="just">
              <a:buFont typeface="Arial" panose="020B0604020202020204" pitchFamily="34" charset="0"/>
              <a:buChar char="•"/>
            </a:pPr>
            <a:r>
              <a:rPr lang="en-GB" b="1" i="1" dirty="0">
                <a:solidFill>
                  <a:srgbClr val="222222"/>
                </a:solidFill>
                <a:effectLst/>
                <a:latin typeface="Arial" panose="020B0604020202020204" pitchFamily="34" charset="0"/>
                <a:ea typeface="Arial" panose="020B0604020202020204" pitchFamily="34" charset="0"/>
                <a:cs typeface="Arial" panose="020B0604020202020204" pitchFamily="34" charset="0"/>
              </a:rPr>
              <a:t>Open questions: </a:t>
            </a:r>
            <a:r>
              <a:rPr lang="en-GB" dirty="0">
                <a:solidFill>
                  <a:srgbClr val="222222"/>
                </a:solidFill>
                <a:effectLst/>
                <a:latin typeface="Arial" panose="020B0604020202020204" pitchFamily="34" charset="0"/>
                <a:ea typeface="Arial" panose="020B0604020202020204" pitchFamily="34" charset="0"/>
                <a:cs typeface="Arial" panose="020B0604020202020204" pitchFamily="34" charset="0"/>
              </a:rPr>
              <a:t>Employers ask open-ended questions to respondents for elaborating their answers.</a:t>
            </a:r>
          </a:p>
          <a:p>
            <a:pPr marL="285750" indent="-285750" algn="just">
              <a:buFont typeface="Arial" panose="020B0604020202020204" pitchFamily="34" charset="0"/>
              <a:buChar char="•"/>
            </a:pPr>
            <a:endParaRPr lang="en-GB" b="1" i="1" dirty="0">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GB" b="1" i="1" dirty="0">
                <a:latin typeface="Arial" panose="020B0604020202020204" pitchFamily="34" charset="0"/>
                <a:cs typeface="Arial" panose="020B0604020202020204" pitchFamily="34" charset="0"/>
              </a:rPr>
              <a:t>Closed question:</a:t>
            </a:r>
            <a:r>
              <a:rPr lang="en-GB" dirty="0">
                <a:latin typeface="Arial" panose="020B0604020202020204" pitchFamily="34" charset="0"/>
                <a:cs typeface="Arial" panose="020B0604020202020204" pitchFamily="34" charset="0"/>
              </a:rPr>
              <a:t> It is suitable for saving time and obtaining direct responses within the limited time. </a:t>
            </a:r>
            <a:r>
              <a:rPr lang="en-GB" dirty="0">
                <a:solidFill>
                  <a:srgbClr val="222222"/>
                </a:solidFill>
                <a:effectLst/>
                <a:latin typeface="Arial" panose="020B0604020202020204" pitchFamily="34" charset="0"/>
                <a:ea typeface="Arial" panose="020B0604020202020204" pitchFamily="34" charset="0"/>
                <a:cs typeface="Arial" panose="020B0604020202020204" pitchFamily="34" charset="0"/>
              </a:rPr>
              <a:t> </a:t>
            </a:r>
          </a:p>
          <a:p>
            <a:pPr algn="just"/>
            <a:endParaRPr lang="en-GB" dirty="0">
              <a:solidFill>
                <a:srgbClr val="222222"/>
              </a:solidFill>
              <a:effectLst/>
              <a:latin typeface="Arial" panose="020B0604020202020204" pitchFamily="34" charset="0"/>
              <a:ea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GB" b="1" i="1" dirty="0">
                <a:latin typeface="Arial" panose="020B0604020202020204" pitchFamily="34" charset="0"/>
                <a:cs typeface="Arial" panose="020B0604020202020204" pitchFamily="34" charset="0"/>
              </a:rPr>
              <a:t>Probing: </a:t>
            </a:r>
            <a:r>
              <a:rPr lang="en-GB" dirty="0">
                <a:latin typeface="Arial" panose="020B0604020202020204" pitchFamily="34" charset="0"/>
                <a:cs typeface="Arial" panose="020B0604020202020204" pitchFamily="34" charset="0"/>
              </a:rPr>
              <a:t>The respective question type is used to encourage candidates to share more detailed, specific and relevant information. </a:t>
            </a:r>
          </a:p>
        </p:txBody>
      </p:sp>
      <p:pic>
        <p:nvPicPr>
          <p:cNvPr id="1026" name="Picture 2" descr="The 9 Important Types of Questioning Techniques | Marketing91">
            <a:extLst>
              <a:ext uri="{FF2B5EF4-FFF2-40B4-BE49-F238E27FC236}">
                <a16:creationId xmlns:a16="http://schemas.microsoft.com/office/drawing/2014/main" id="{440BDCB7-4896-4DB7-562A-9130DF3BF86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21909" y="2182761"/>
            <a:ext cx="4754443" cy="2807110"/>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CB0FBF48-330F-C508-DDE2-80B98796BFD0}"/>
              </a:ext>
            </a:extLst>
          </p:cNvPr>
          <p:cNvSpPr txBox="1"/>
          <p:nvPr/>
        </p:nvSpPr>
        <p:spPr>
          <a:xfrm>
            <a:off x="6251130" y="5297278"/>
            <a:ext cx="6096000" cy="276999"/>
          </a:xfrm>
          <a:prstGeom prst="rect">
            <a:avLst/>
          </a:prstGeom>
          <a:noFill/>
        </p:spPr>
        <p:txBody>
          <a:bodyPr wrap="square">
            <a:spAutoFit/>
          </a:bodyPr>
          <a:lstStyle/>
          <a:p>
            <a:pPr algn="ctr"/>
            <a:r>
              <a:rPr lang="en-US" sz="1200" dirty="0">
                <a:solidFill>
                  <a:srgbClr val="222222"/>
                </a:solidFill>
                <a:effectLst/>
                <a:latin typeface="Arial" panose="020B0604020202020204" pitchFamily="34" charset="0"/>
                <a:ea typeface="Arial" panose="020B0604020202020204" pitchFamily="34" charset="0"/>
              </a:rPr>
              <a:t>(Resnick, 2023)</a:t>
            </a:r>
            <a:endParaRPr lang="en-IN" sz="1200" dirty="0"/>
          </a:p>
        </p:txBody>
      </p:sp>
    </p:spTree>
    <p:extLst>
      <p:ext uri="{BB962C8B-B14F-4D97-AF65-F5344CB8AC3E}">
        <p14:creationId xmlns:p14="http://schemas.microsoft.com/office/powerpoint/2010/main" val="232069492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B296849-5504-D32F-24A2-0AE405358AB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853BFD6-8A5E-4C45-9D9F-F6F3422A12A4}"/>
              </a:ext>
            </a:extLst>
          </p:cNvPr>
          <p:cNvSpPr>
            <a:spLocks noGrp="1"/>
          </p:cNvSpPr>
          <p:nvPr>
            <p:ph type="title"/>
          </p:nvPr>
        </p:nvSpPr>
        <p:spPr/>
        <p:txBody>
          <a:bodyPr>
            <a:normAutofit/>
          </a:bodyPr>
          <a:lstStyle/>
          <a:p>
            <a:r>
              <a:rPr lang="en-GB" sz="3200" b="1" dirty="0" err="1">
                <a:latin typeface="Arial" panose="020B0604020202020204" pitchFamily="34" charset="0"/>
                <a:cs typeface="Arial" panose="020B0604020202020204" pitchFamily="34" charset="0"/>
              </a:rPr>
              <a:t>Contd</a:t>
            </a:r>
            <a:r>
              <a:rPr lang="en-GB" sz="3200" b="1" dirty="0">
                <a:latin typeface="Arial" panose="020B0604020202020204" pitchFamily="34" charset="0"/>
                <a:cs typeface="Arial" panose="020B0604020202020204" pitchFamily="34" charset="0"/>
              </a:rPr>
              <a:t>…</a:t>
            </a:r>
          </a:p>
        </p:txBody>
      </p:sp>
      <p:sp>
        <p:nvSpPr>
          <p:cNvPr id="4" name="TextBox 3">
            <a:extLst>
              <a:ext uri="{FF2B5EF4-FFF2-40B4-BE49-F238E27FC236}">
                <a16:creationId xmlns:a16="http://schemas.microsoft.com/office/drawing/2014/main" id="{B53BC54D-E6EF-5B4D-D7F4-3E2FDF172142}"/>
              </a:ext>
            </a:extLst>
          </p:cNvPr>
          <p:cNvSpPr txBox="1"/>
          <p:nvPr/>
        </p:nvSpPr>
        <p:spPr>
          <a:xfrm>
            <a:off x="5097779" y="2393156"/>
            <a:ext cx="5957887" cy="2308324"/>
          </a:xfrm>
          <a:prstGeom prst="rect">
            <a:avLst/>
          </a:prstGeom>
          <a:noFill/>
        </p:spPr>
        <p:txBody>
          <a:bodyPr wrap="square">
            <a:spAutoFit/>
          </a:bodyPr>
          <a:lstStyle/>
          <a:p>
            <a:pPr marL="285750" indent="-285750" algn="just">
              <a:buFont typeface="Arial" panose="020B0604020202020204" pitchFamily="34" charset="0"/>
              <a:buChar char="•"/>
            </a:pPr>
            <a:r>
              <a:rPr lang="en-GB" b="1" i="1" dirty="0"/>
              <a:t>Leading: </a:t>
            </a:r>
            <a:r>
              <a:rPr lang="en-GB" dirty="0"/>
              <a:t>Leading questions are influential in the decision-making process. </a:t>
            </a:r>
          </a:p>
          <a:p>
            <a:pPr algn="just"/>
            <a:endParaRPr lang="en-GB" dirty="0"/>
          </a:p>
          <a:p>
            <a:pPr algn="just"/>
            <a:endParaRPr lang="en-GB" dirty="0"/>
          </a:p>
          <a:p>
            <a:pPr algn="just"/>
            <a:endParaRPr lang="en-GB" dirty="0"/>
          </a:p>
          <a:p>
            <a:pPr marL="285750" indent="-285750" algn="just">
              <a:buFont typeface="Arial" panose="020B0604020202020204" pitchFamily="34" charset="0"/>
              <a:buChar char="•"/>
            </a:pPr>
            <a:r>
              <a:rPr lang="en-GB" b="1" i="1" dirty="0"/>
              <a:t>Socratic: </a:t>
            </a:r>
            <a:r>
              <a:rPr lang="en-GB" dirty="0"/>
              <a:t>This technique is significant to challenge and strengthen understanding of the topic by using open-ended and thoughtful questions. </a:t>
            </a:r>
            <a:endParaRPr lang="en-IN" dirty="0"/>
          </a:p>
        </p:txBody>
      </p:sp>
      <p:sp>
        <p:nvSpPr>
          <p:cNvPr id="6" name="TextBox 5">
            <a:extLst>
              <a:ext uri="{FF2B5EF4-FFF2-40B4-BE49-F238E27FC236}">
                <a16:creationId xmlns:a16="http://schemas.microsoft.com/office/drawing/2014/main" id="{34E0136C-67AC-56C6-29F3-7C546E7FD812}"/>
              </a:ext>
            </a:extLst>
          </p:cNvPr>
          <p:cNvSpPr txBox="1"/>
          <p:nvPr/>
        </p:nvSpPr>
        <p:spPr>
          <a:xfrm>
            <a:off x="1978818" y="5864692"/>
            <a:ext cx="6097904" cy="276999"/>
          </a:xfrm>
          <a:prstGeom prst="rect">
            <a:avLst/>
          </a:prstGeom>
          <a:noFill/>
        </p:spPr>
        <p:txBody>
          <a:bodyPr wrap="square">
            <a:spAutoFit/>
          </a:bodyPr>
          <a:lstStyle/>
          <a:p>
            <a:r>
              <a:rPr lang="en-IN" sz="1200" dirty="0">
                <a:effectLst/>
                <a:latin typeface="Arial" panose="020B0604020202020204" pitchFamily="34" charset="0"/>
                <a:ea typeface="Arial" panose="020B0604020202020204" pitchFamily="34" charset="0"/>
              </a:rPr>
              <a:t>(Robinson, 2023)</a:t>
            </a:r>
            <a:r>
              <a:rPr lang="en-IN" sz="1200" dirty="0">
                <a:solidFill>
                  <a:srgbClr val="222222"/>
                </a:solidFill>
                <a:effectLst/>
                <a:highlight>
                  <a:srgbClr val="FFFFFF"/>
                </a:highlight>
                <a:latin typeface="Arial" panose="020B0604020202020204" pitchFamily="34" charset="0"/>
                <a:ea typeface="Arial" panose="020B0604020202020204" pitchFamily="34" charset="0"/>
              </a:rPr>
              <a:t>. </a:t>
            </a:r>
            <a:endParaRPr lang="en-IN" sz="1200" dirty="0"/>
          </a:p>
        </p:txBody>
      </p:sp>
      <p:pic>
        <p:nvPicPr>
          <p:cNvPr id="1026" name="Picture 2" descr="Socratic Questioning Prompts for Classroom Use. | Teaching Resources">
            <a:extLst>
              <a:ext uri="{FF2B5EF4-FFF2-40B4-BE49-F238E27FC236}">
                <a16:creationId xmlns:a16="http://schemas.microsoft.com/office/drawing/2014/main" id="{9E697079-38BF-3E65-D6ED-6E2DA6F7152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93288" y="2145922"/>
            <a:ext cx="4804491" cy="3603368"/>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8484298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263177-9E79-4CD7-A07B-CF32D3144D71}"/>
              </a:ext>
            </a:extLst>
          </p:cNvPr>
          <p:cNvSpPr>
            <a:spLocks noGrp="1"/>
          </p:cNvSpPr>
          <p:nvPr>
            <p:ph type="title"/>
          </p:nvPr>
        </p:nvSpPr>
        <p:spPr>
          <a:xfrm>
            <a:off x="838200" y="365125"/>
            <a:ext cx="10515600" cy="880579"/>
          </a:xfrm>
        </p:spPr>
        <p:txBody>
          <a:bodyPr>
            <a:normAutofit fontScale="90000"/>
          </a:bodyPr>
          <a:lstStyle/>
          <a:p>
            <a:r>
              <a:rPr lang="en-US" sz="3600" b="1" dirty="0">
                <a:latin typeface="Arial" panose="020B0604020202020204" pitchFamily="34" charset="0"/>
                <a:cs typeface="Arial" panose="020B0604020202020204" pitchFamily="34" charset="0"/>
              </a:rPr>
              <a:t>Comparison between the online and face-to-face interview processes </a:t>
            </a:r>
            <a:endParaRPr lang="en-GB" sz="3600" b="1" dirty="0">
              <a:latin typeface="Arial" panose="020B0604020202020204" pitchFamily="34" charset="0"/>
              <a:cs typeface="Arial" panose="020B0604020202020204" pitchFamily="34" charset="0"/>
            </a:endParaRPr>
          </a:p>
        </p:txBody>
      </p:sp>
      <p:graphicFrame>
        <p:nvGraphicFramePr>
          <p:cNvPr id="3" name="Table 2">
            <a:extLst>
              <a:ext uri="{FF2B5EF4-FFF2-40B4-BE49-F238E27FC236}">
                <a16:creationId xmlns:a16="http://schemas.microsoft.com/office/drawing/2014/main" id="{3EC4ED2B-D3FF-4294-A001-65987265EC17}"/>
              </a:ext>
            </a:extLst>
          </p:cNvPr>
          <p:cNvGraphicFramePr>
            <a:graphicFrameLocks noGrp="1"/>
          </p:cNvGraphicFramePr>
          <p:nvPr>
            <p:extLst>
              <p:ext uri="{D42A27DB-BD31-4B8C-83A1-F6EECF244321}">
                <p14:modId xmlns:p14="http://schemas.microsoft.com/office/powerpoint/2010/main" val="304426294"/>
              </p:ext>
            </p:extLst>
          </p:nvPr>
        </p:nvGraphicFramePr>
        <p:xfrm>
          <a:off x="318053" y="1484244"/>
          <a:ext cx="11555894" cy="5200470"/>
        </p:xfrm>
        <a:graphic>
          <a:graphicData uri="http://schemas.openxmlformats.org/drawingml/2006/table">
            <a:tbl>
              <a:tblPr>
                <a:tableStyleId>{616DA210-FB5B-4158-B5E0-FEB733F419BA}</a:tableStyleId>
              </a:tblPr>
              <a:tblGrid>
                <a:gridCol w="807164">
                  <a:extLst>
                    <a:ext uri="{9D8B030D-6E8A-4147-A177-3AD203B41FA5}">
                      <a16:colId xmlns:a16="http://schemas.microsoft.com/office/drawing/2014/main" val="3456012076"/>
                    </a:ext>
                  </a:extLst>
                </a:gridCol>
                <a:gridCol w="5233112">
                  <a:extLst>
                    <a:ext uri="{9D8B030D-6E8A-4147-A177-3AD203B41FA5}">
                      <a16:colId xmlns:a16="http://schemas.microsoft.com/office/drawing/2014/main" val="3274294857"/>
                    </a:ext>
                  </a:extLst>
                </a:gridCol>
                <a:gridCol w="5515618">
                  <a:extLst>
                    <a:ext uri="{9D8B030D-6E8A-4147-A177-3AD203B41FA5}">
                      <a16:colId xmlns:a16="http://schemas.microsoft.com/office/drawing/2014/main" val="273765069"/>
                    </a:ext>
                  </a:extLst>
                </a:gridCol>
              </a:tblGrid>
              <a:tr h="0">
                <a:tc>
                  <a:txBody>
                    <a:bodyPr/>
                    <a:lstStyle/>
                    <a:p>
                      <a:pPr algn="ctr">
                        <a:lnSpc>
                          <a:spcPct val="100000"/>
                        </a:lnSpc>
                      </a:pPr>
                      <a:r>
                        <a:rPr lang="en-GB" sz="1100" b="1" i="1" dirty="0">
                          <a:effectLst/>
                          <a:latin typeface="Arial" panose="020B0604020202020204" pitchFamily="34" charset="0"/>
                          <a:cs typeface="Arial" panose="020B0604020202020204" pitchFamily="34" charset="0"/>
                        </a:rPr>
                        <a:t>Factors </a:t>
                      </a:r>
                      <a:endParaRPr lang="en-GB" sz="1100" b="1" i="1" dirty="0">
                        <a:effectLst/>
                        <a:latin typeface="Arial" panose="020B0604020202020204" pitchFamily="34" charset="0"/>
                        <a:ea typeface="Arial" panose="020B0604020202020204" pitchFamily="34" charset="0"/>
                        <a:cs typeface="Arial" panose="020B0604020202020204" pitchFamily="34" charset="0"/>
                      </a:endParaRPr>
                    </a:p>
                  </a:txBody>
                  <a:tcPr marL="17127" marR="17127" marT="17127" marB="17127">
                    <a:solidFill>
                      <a:schemeClr val="accent6">
                        <a:lumMod val="60000"/>
                        <a:lumOff val="40000"/>
                      </a:schemeClr>
                    </a:solidFill>
                  </a:tcPr>
                </a:tc>
                <a:tc>
                  <a:txBody>
                    <a:bodyPr/>
                    <a:lstStyle/>
                    <a:p>
                      <a:pPr algn="ctr">
                        <a:lnSpc>
                          <a:spcPct val="100000"/>
                        </a:lnSpc>
                      </a:pPr>
                      <a:r>
                        <a:rPr lang="en-GB" sz="1100" b="1" i="1" dirty="0">
                          <a:effectLst/>
                          <a:latin typeface="Arial" panose="020B0604020202020204" pitchFamily="34" charset="0"/>
                          <a:cs typeface="Arial" panose="020B0604020202020204" pitchFamily="34" charset="0"/>
                        </a:rPr>
                        <a:t>Face-to-face interview </a:t>
                      </a:r>
                      <a:endParaRPr lang="en-GB" sz="1100" b="1" i="1" dirty="0">
                        <a:effectLst/>
                        <a:latin typeface="Arial" panose="020B0604020202020204" pitchFamily="34" charset="0"/>
                        <a:ea typeface="Arial" panose="020B0604020202020204" pitchFamily="34" charset="0"/>
                        <a:cs typeface="Arial" panose="020B0604020202020204" pitchFamily="34" charset="0"/>
                      </a:endParaRPr>
                    </a:p>
                  </a:txBody>
                  <a:tcPr marL="17127" marR="17127" marT="17127" marB="17127">
                    <a:solidFill>
                      <a:schemeClr val="accent6">
                        <a:lumMod val="60000"/>
                        <a:lumOff val="40000"/>
                      </a:schemeClr>
                    </a:solidFill>
                  </a:tcPr>
                </a:tc>
                <a:tc>
                  <a:txBody>
                    <a:bodyPr/>
                    <a:lstStyle/>
                    <a:p>
                      <a:pPr algn="ctr">
                        <a:lnSpc>
                          <a:spcPct val="100000"/>
                        </a:lnSpc>
                      </a:pPr>
                      <a:r>
                        <a:rPr lang="en-GB" sz="1100" b="1" i="1" dirty="0">
                          <a:effectLst/>
                          <a:latin typeface="Arial" panose="020B0604020202020204" pitchFamily="34" charset="0"/>
                          <a:cs typeface="Arial" panose="020B0604020202020204" pitchFamily="34" charset="0"/>
                        </a:rPr>
                        <a:t>Online interview </a:t>
                      </a:r>
                      <a:endParaRPr lang="en-GB" sz="1100" b="1" i="1" dirty="0">
                        <a:effectLst/>
                        <a:latin typeface="Arial" panose="020B0604020202020204" pitchFamily="34" charset="0"/>
                        <a:ea typeface="Arial" panose="020B0604020202020204" pitchFamily="34" charset="0"/>
                        <a:cs typeface="Arial" panose="020B0604020202020204" pitchFamily="34" charset="0"/>
                      </a:endParaRPr>
                    </a:p>
                  </a:txBody>
                  <a:tcPr marL="17127" marR="17127" marT="17127" marB="17127">
                    <a:solidFill>
                      <a:schemeClr val="accent6">
                        <a:lumMod val="60000"/>
                        <a:lumOff val="40000"/>
                      </a:schemeClr>
                    </a:solidFill>
                  </a:tcPr>
                </a:tc>
                <a:extLst>
                  <a:ext uri="{0D108BD9-81ED-4DB2-BD59-A6C34878D82A}">
                    <a16:rowId xmlns:a16="http://schemas.microsoft.com/office/drawing/2014/main" val="3930124605"/>
                  </a:ext>
                </a:extLst>
              </a:tr>
              <a:tr h="1254083">
                <a:tc>
                  <a:txBody>
                    <a:bodyPr/>
                    <a:lstStyle/>
                    <a:p>
                      <a:pPr algn="just">
                        <a:lnSpc>
                          <a:spcPct val="100000"/>
                        </a:lnSpc>
                      </a:pPr>
                      <a:r>
                        <a:rPr lang="en-GB" sz="1100" dirty="0">
                          <a:effectLst/>
                          <a:latin typeface="Arial" panose="020B0604020202020204" pitchFamily="34" charset="0"/>
                          <a:cs typeface="Arial" panose="020B0604020202020204" pitchFamily="34" charset="0"/>
                        </a:rPr>
                        <a:t>Interaction procedure </a:t>
                      </a:r>
                      <a:endParaRPr lang="en-GB" sz="1100" dirty="0">
                        <a:effectLst/>
                        <a:latin typeface="Arial" panose="020B0604020202020204" pitchFamily="34" charset="0"/>
                        <a:ea typeface="Arial" panose="020B0604020202020204" pitchFamily="34" charset="0"/>
                        <a:cs typeface="Arial" panose="020B0604020202020204" pitchFamily="34" charset="0"/>
                      </a:endParaRPr>
                    </a:p>
                  </a:txBody>
                  <a:tcPr marL="17127" marR="17127" marT="17127" marB="17127">
                    <a:solidFill>
                      <a:schemeClr val="accent6">
                        <a:lumMod val="60000"/>
                        <a:lumOff val="40000"/>
                      </a:schemeClr>
                    </a:solidFill>
                  </a:tcPr>
                </a:tc>
                <a:tc>
                  <a:txBody>
                    <a:bodyPr/>
                    <a:lstStyle/>
                    <a:p>
                      <a:pPr algn="just">
                        <a:lnSpc>
                          <a:spcPct val="100000"/>
                        </a:lnSpc>
                      </a:pPr>
                      <a:r>
                        <a:rPr lang="en-GB" sz="1100" dirty="0">
                          <a:effectLst/>
                          <a:latin typeface="Arial" panose="020B0604020202020204" pitchFamily="34" charset="0"/>
                          <a:cs typeface="Arial" panose="020B0604020202020204" pitchFamily="34" charset="0"/>
                        </a:rPr>
                        <a:t>Communication is critical when it comes to screening candidates for jobs requiring analytical and client-facing skills, such as the Financial Analyst job opportunity at Burberry. Communication in a face-to-face interview is more intimate and interactive. Non-verbal behavioural cues that the interviewer can observe include facial expressions, body language, and tones of voice (</a:t>
                      </a:r>
                      <a:r>
                        <a:rPr lang="en-GB" sz="1100" dirty="0" err="1">
                          <a:effectLst/>
                          <a:latin typeface="Arial" panose="020B0604020202020204" pitchFamily="34" charset="0"/>
                          <a:cs typeface="Arial" panose="020B0604020202020204" pitchFamily="34" charset="0"/>
                        </a:rPr>
                        <a:t>Peasgood</a:t>
                      </a:r>
                      <a:r>
                        <a:rPr lang="en-GB" sz="1100" dirty="0">
                          <a:effectLst/>
                          <a:latin typeface="Arial" panose="020B0604020202020204" pitchFamily="34" charset="0"/>
                          <a:cs typeface="Arial" panose="020B0604020202020204" pitchFamily="34" charset="0"/>
                        </a:rPr>
                        <a:t> et al., 2023). These are some of the factors that can be used to identify the confidence, attentiveness, and capability of the candidate to manage professional discussions. </a:t>
                      </a:r>
                      <a:endParaRPr lang="en-GB" sz="1100" dirty="0">
                        <a:effectLst/>
                        <a:latin typeface="Arial" panose="020B0604020202020204" pitchFamily="34" charset="0"/>
                        <a:ea typeface="Arial" panose="020B0604020202020204" pitchFamily="34" charset="0"/>
                        <a:cs typeface="Arial" panose="020B0604020202020204" pitchFamily="34" charset="0"/>
                      </a:endParaRPr>
                    </a:p>
                  </a:txBody>
                  <a:tcPr marL="17127" marR="17127" marT="17127" marB="17127">
                    <a:solidFill>
                      <a:schemeClr val="accent6">
                        <a:lumMod val="20000"/>
                        <a:lumOff val="80000"/>
                      </a:schemeClr>
                    </a:solidFill>
                  </a:tcPr>
                </a:tc>
                <a:tc>
                  <a:txBody>
                    <a:bodyPr/>
                    <a:lstStyle/>
                    <a:p>
                      <a:pPr algn="just">
                        <a:lnSpc>
                          <a:spcPct val="100000"/>
                        </a:lnSpc>
                      </a:pPr>
                      <a:r>
                        <a:rPr lang="en-GB" sz="1100" dirty="0">
                          <a:effectLst/>
                          <a:latin typeface="Arial" panose="020B0604020202020204" pitchFamily="34" charset="0"/>
                          <a:cs typeface="Arial" panose="020B0604020202020204" pitchFamily="34" charset="0"/>
                        </a:rPr>
                        <a:t>Conversely, an online interview relies mainly on the use of verbal communication and minimal visual assistance using a camera. Although this approach assists immediate communication, non-verbal communication is usually more difficult to comprehend due to the camera angles, lighting, or the quality of the connection. This is likely to cause miscommunication in case of sound delays or technical interruptions. Nonetheless, web-based applications, such as Microsoft Teams or Zoom, can be used to share the screen, which will enable applicants to illustrate their financial modelling or data presentation capabilities</a:t>
                      </a:r>
                      <a:r>
                        <a:rPr lang="en-IN" sz="1100" dirty="0">
                          <a:effectLst/>
                          <a:latin typeface="Arial" panose="020B0604020202020204" pitchFamily="34" charset="0"/>
                          <a:cs typeface="Arial" panose="020B0604020202020204" pitchFamily="34" charset="0"/>
                        </a:rPr>
                        <a:t> (Hankel, 2022)</a:t>
                      </a:r>
                      <a:r>
                        <a:rPr lang="en-GB" sz="1100" dirty="0">
                          <a:effectLst/>
                          <a:latin typeface="Arial" panose="020B0604020202020204" pitchFamily="34" charset="0"/>
                          <a:cs typeface="Arial" panose="020B0604020202020204" pitchFamily="34" charset="0"/>
                        </a:rPr>
                        <a:t>.</a:t>
                      </a:r>
                      <a:endParaRPr lang="en-GB" sz="1100" dirty="0">
                        <a:effectLst/>
                        <a:latin typeface="Arial" panose="020B0604020202020204" pitchFamily="34" charset="0"/>
                        <a:ea typeface="Arial" panose="020B0604020202020204" pitchFamily="34" charset="0"/>
                        <a:cs typeface="Arial" panose="020B0604020202020204" pitchFamily="34" charset="0"/>
                      </a:endParaRPr>
                    </a:p>
                  </a:txBody>
                  <a:tcPr marL="17127" marR="17127" marT="17127" marB="17127">
                    <a:solidFill>
                      <a:schemeClr val="accent6">
                        <a:lumMod val="20000"/>
                        <a:lumOff val="80000"/>
                      </a:schemeClr>
                    </a:solidFill>
                  </a:tcPr>
                </a:tc>
                <a:extLst>
                  <a:ext uri="{0D108BD9-81ED-4DB2-BD59-A6C34878D82A}">
                    <a16:rowId xmlns:a16="http://schemas.microsoft.com/office/drawing/2014/main" val="1844126377"/>
                  </a:ext>
                </a:extLst>
              </a:tr>
              <a:tr h="969575">
                <a:tc>
                  <a:txBody>
                    <a:bodyPr/>
                    <a:lstStyle/>
                    <a:p>
                      <a:pPr algn="just">
                        <a:lnSpc>
                          <a:spcPct val="100000"/>
                        </a:lnSpc>
                      </a:pPr>
                      <a:r>
                        <a:rPr lang="en-GB" sz="1100">
                          <a:effectLst/>
                          <a:latin typeface="Arial" panose="020B0604020202020204" pitchFamily="34" charset="0"/>
                          <a:cs typeface="Arial" panose="020B0604020202020204" pitchFamily="34" charset="0"/>
                        </a:rPr>
                        <a:t>Cost, time, and efficiency</a:t>
                      </a:r>
                      <a:endParaRPr lang="en-GB" sz="1100">
                        <a:effectLst/>
                        <a:latin typeface="Arial" panose="020B0604020202020204" pitchFamily="34" charset="0"/>
                        <a:ea typeface="Arial" panose="020B0604020202020204" pitchFamily="34" charset="0"/>
                        <a:cs typeface="Arial" panose="020B0604020202020204" pitchFamily="34" charset="0"/>
                      </a:endParaRPr>
                    </a:p>
                  </a:txBody>
                  <a:tcPr marL="17127" marR="17127" marT="17127" marB="17127">
                    <a:solidFill>
                      <a:schemeClr val="accent6">
                        <a:lumMod val="60000"/>
                        <a:lumOff val="40000"/>
                      </a:schemeClr>
                    </a:solidFill>
                  </a:tcPr>
                </a:tc>
                <a:tc>
                  <a:txBody>
                    <a:bodyPr/>
                    <a:lstStyle/>
                    <a:p>
                      <a:pPr algn="just">
                        <a:lnSpc>
                          <a:spcPct val="100000"/>
                        </a:lnSpc>
                      </a:pPr>
                      <a:r>
                        <a:rPr lang="en-GB" sz="1100" dirty="0">
                          <a:effectLst/>
                          <a:latin typeface="Arial" panose="020B0604020202020204" pitchFamily="34" charset="0"/>
                          <a:cs typeface="Arial" panose="020B0604020202020204" pitchFamily="34" charset="0"/>
                        </a:rPr>
                        <a:t>Face-to-face interviews are more expensive and time-consuming to prepare. The cost of travel, accommodation of long-distance applicants and reservation of appropriate meeting rooms are some of the expenses that add to the total expenses. Interviews also require more time as both parties will have to organise their time and place. </a:t>
                      </a:r>
                      <a:endParaRPr lang="en-GB" sz="1100" dirty="0">
                        <a:effectLst/>
                        <a:latin typeface="Arial" panose="020B0604020202020204" pitchFamily="34" charset="0"/>
                        <a:ea typeface="Arial" panose="020B0604020202020204" pitchFamily="34" charset="0"/>
                        <a:cs typeface="Arial" panose="020B0604020202020204" pitchFamily="34" charset="0"/>
                      </a:endParaRPr>
                    </a:p>
                  </a:txBody>
                  <a:tcPr marL="17127" marR="17127" marT="17127" marB="17127">
                    <a:solidFill>
                      <a:schemeClr val="accent6">
                        <a:lumMod val="20000"/>
                        <a:lumOff val="80000"/>
                      </a:schemeClr>
                    </a:solidFill>
                  </a:tcPr>
                </a:tc>
                <a:tc>
                  <a:txBody>
                    <a:bodyPr/>
                    <a:lstStyle/>
                    <a:p>
                      <a:pPr algn="just">
                        <a:lnSpc>
                          <a:spcPct val="100000"/>
                        </a:lnSpc>
                      </a:pPr>
                      <a:r>
                        <a:rPr lang="en-GB" sz="1100">
                          <a:effectLst/>
                          <a:latin typeface="Arial" panose="020B0604020202020204" pitchFamily="34" charset="0"/>
                          <a:cs typeface="Arial" panose="020B0604020202020204" pitchFamily="34" charset="0"/>
                        </a:rPr>
                        <a:t>On the contrary, an online interview is very affordable and time-saving. The travel and physical setup are not necessary, and the interviewing of several candidates can be done in a single day and geographically as well</a:t>
                      </a:r>
                      <a:r>
                        <a:rPr lang="en-IN" sz="1100">
                          <a:effectLst/>
                          <a:latin typeface="Arial" panose="020B0604020202020204" pitchFamily="34" charset="0"/>
                          <a:cs typeface="Arial" panose="020B0604020202020204" pitchFamily="34" charset="0"/>
                        </a:rPr>
                        <a:t> (Steele, 2022)</a:t>
                      </a:r>
                      <a:r>
                        <a:rPr lang="en-GB" sz="1100">
                          <a:effectLst/>
                          <a:latin typeface="Arial" panose="020B0604020202020204" pitchFamily="34" charset="0"/>
                          <a:cs typeface="Arial" panose="020B0604020202020204" pitchFamily="34" charset="0"/>
                        </a:rPr>
                        <a:t>. This is particularly beneficial to the global operations of Burberry, whereby the teams involved in finance might consist of those who are based in other regions. Online interviews also save time on recruitment and minimise the workload, thus improving decision-making. </a:t>
                      </a:r>
                      <a:endParaRPr lang="en-GB" sz="1100">
                        <a:effectLst/>
                        <a:latin typeface="Arial" panose="020B0604020202020204" pitchFamily="34" charset="0"/>
                        <a:ea typeface="Arial" panose="020B0604020202020204" pitchFamily="34" charset="0"/>
                        <a:cs typeface="Arial" panose="020B0604020202020204" pitchFamily="34" charset="0"/>
                      </a:endParaRPr>
                    </a:p>
                  </a:txBody>
                  <a:tcPr marL="17127" marR="17127" marT="17127" marB="17127">
                    <a:solidFill>
                      <a:schemeClr val="accent6">
                        <a:lumMod val="20000"/>
                        <a:lumOff val="80000"/>
                      </a:schemeClr>
                    </a:solidFill>
                  </a:tcPr>
                </a:tc>
                <a:extLst>
                  <a:ext uri="{0D108BD9-81ED-4DB2-BD59-A6C34878D82A}">
                    <a16:rowId xmlns:a16="http://schemas.microsoft.com/office/drawing/2014/main" val="3935762529"/>
                  </a:ext>
                </a:extLst>
              </a:tr>
              <a:tr h="1064410">
                <a:tc>
                  <a:txBody>
                    <a:bodyPr/>
                    <a:lstStyle/>
                    <a:p>
                      <a:pPr algn="just">
                        <a:lnSpc>
                          <a:spcPct val="100000"/>
                        </a:lnSpc>
                      </a:pPr>
                      <a:r>
                        <a:rPr lang="en-GB" sz="1100">
                          <a:effectLst/>
                          <a:latin typeface="Arial" panose="020B0604020202020204" pitchFamily="34" charset="0"/>
                          <a:cs typeface="Arial" panose="020B0604020202020204" pitchFamily="34" charset="0"/>
                        </a:rPr>
                        <a:t>Accuracy of assessment </a:t>
                      </a:r>
                      <a:endParaRPr lang="en-GB" sz="1100">
                        <a:effectLst/>
                        <a:latin typeface="Arial" panose="020B0604020202020204" pitchFamily="34" charset="0"/>
                        <a:ea typeface="Arial" panose="020B0604020202020204" pitchFamily="34" charset="0"/>
                        <a:cs typeface="Arial" panose="020B0604020202020204" pitchFamily="34" charset="0"/>
                      </a:endParaRPr>
                    </a:p>
                  </a:txBody>
                  <a:tcPr marL="17127" marR="17127" marT="17127" marB="17127">
                    <a:solidFill>
                      <a:schemeClr val="accent6">
                        <a:lumMod val="60000"/>
                        <a:lumOff val="40000"/>
                      </a:schemeClr>
                    </a:solidFill>
                  </a:tcPr>
                </a:tc>
                <a:tc>
                  <a:txBody>
                    <a:bodyPr/>
                    <a:lstStyle/>
                    <a:p>
                      <a:pPr algn="just">
                        <a:lnSpc>
                          <a:spcPct val="100000"/>
                        </a:lnSpc>
                      </a:pPr>
                      <a:r>
                        <a:rPr lang="en-GB" sz="1100" dirty="0">
                          <a:effectLst/>
                          <a:latin typeface="Arial" panose="020B0604020202020204" pitchFamily="34" charset="0"/>
                          <a:cs typeface="Arial" panose="020B0604020202020204" pitchFamily="34" charset="0"/>
                        </a:rPr>
                        <a:t>Assessment accuracy in face-to-face interviews is usually more accurate due to the ability of the interviewer to measure both technical and interpersonal skills. In the case of the Financial Analyst job, it is worthwhile to evaluate how a candidate presents themself with regards to composure, calmness and professionalism face to face (Anthony et al., 2025). Practical tests, case studies, or a discussion of the financial report are practical tests that the interviewer can use to assess the analytical skills during the session. </a:t>
                      </a:r>
                      <a:endParaRPr lang="en-GB" sz="1100" dirty="0">
                        <a:effectLst/>
                        <a:latin typeface="Arial" panose="020B0604020202020204" pitchFamily="34" charset="0"/>
                        <a:ea typeface="Arial" panose="020B0604020202020204" pitchFamily="34" charset="0"/>
                        <a:cs typeface="Arial" panose="020B0604020202020204" pitchFamily="34" charset="0"/>
                      </a:endParaRPr>
                    </a:p>
                  </a:txBody>
                  <a:tcPr marL="17127" marR="17127" marT="17127" marB="17127">
                    <a:solidFill>
                      <a:schemeClr val="accent6">
                        <a:lumMod val="20000"/>
                        <a:lumOff val="80000"/>
                      </a:schemeClr>
                    </a:solidFill>
                  </a:tcPr>
                </a:tc>
                <a:tc>
                  <a:txBody>
                    <a:bodyPr/>
                    <a:lstStyle/>
                    <a:p>
                      <a:pPr algn="just">
                        <a:lnSpc>
                          <a:spcPct val="100000"/>
                        </a:lnSpc>
                      </a:pPr>
                      <a:r>
                        <a:rPr lang="en-GB" sz="1100">
                          <a:effectLst/>
                          <a:latin typeface="Arial" panose="020B0604020202020204" pitchFamily="34" charset="0"/>
                          <a:cs typeface="Arial" panose="020B0604020202020204" pitchFamily="34" charset="0"/>
                        </a:rPr>
                        <a:t>During online interviews, the accuracy of the assessment can be affected by technology and other environmental aspects. Even though online platforms permit the application of digital tools, including spreadsheets, data models, or financial dashboards, the interview experience might become less natural. The interviewer may not be able to fully understand the interpersonal nature of the candidate and their capacity to operate in a team-based culture in Burberry. </a:t>
                      </a:r>
                      <a:endParaRPr lang="en-GB" sz="1100">
                        <a:effectLst/>
                        <a:latin typeface="Arial" panose="020B0604020202020204" pitchFamily="34" charset="0"/>
                        <a:ea typeface="Arial" panose="020B0604020202020204" pitchFamily="34" charset="0"/>
                        <a:cs typeface="Arial" panose="020B0604020202020204" pitchFamily="34" charset="0"/>
                      </a:endParaRPr>
                    </a:p>
                  </a:txBody>
                  <a:tcPr marL="17127" marR="17127" marT="17127" marB="17127">
                    <a:solidFill>
                      <a:schemeClr val="accent6">
                        <a:lumMod val="20000"/>
                        <a:lumOff val="80000"/>
                      </a:schemeClr>
                    </a:solidFill>
                  </a:tcPr>
                </a:tc>
                <a:extLst>
                  <a:ext uri="{0D108BD9-81ED-4DB2-BD59-A6C34878D82A}">
                    <a16:rowId xmlns:a16="http://schemas.microsoft.com/office/drawing/2014/main" val="2600516886"/>
                  </a:ext>
                </a:extLst>
              </a:tr>
              <a:tr h="1159247">
                <a:tc>
                  <a:txBody>
                    <a:bodyPr/>
                    <a:lstStyle/>
                    <a:p>
                      <a:pPr algn="just">
                        <a:lnSpc>
                          <a:spcPct val="100000"/>
                        </a:lnSpc>
                      </a:pPr>
                      <a:r>
                        <a:rPr lang="en-GB" sz="1100" dirty="0">
                          <a:effectLst/>
                          <a:latin typeface="Arial" panose="020B0604020202020204" pitchFamily="34" charset="0"/>
                          <a:cs typeface="Arial" panose="020B0604020202020204" pitchFamily="34" charset="0"/>
                        </a:rPr>
                        <a:t>Candidate experience </a:t>
                      </a:r>
                    </a:p>
                    <a:p>
                      <a:pPr algn="just">
                        <a:lnSpc>
                          <a:spcPct val="100000"/>
                        </a:lnSpc>
                      </a:pPr>
                      <a:r>
                        <a:rPr lang="en-GB" sz="1100" dirty="0">
                          <a:effectLst/>
                          <a:latin typeface="Arial" panose="020B0604020202020204" pitchFamily="34" charset="0"/>
                          <a:cs typeface="Arial" panose="020B0604020202020204" pitchFamily="34" charset="0"/>
                        </a:rPr>
                        <a:t> </a:t>
                      </a:r>
                      <a:endParaRPr lang="en-GB" sz="1100" dirty="0">
                        <a:effectLst/>
                        <a:latin typeface="Arial" panose="020B0604020202020204" pitchFamily="34" charset="0"/>
                        <a:ea typeface="Arial" panose="020B0604020202020204" pitchFamily="34" charset="0"/>
                        <a:cs typeface="Arial" panose="020B0604020202020204" pitchFamily="34" charset="0"/>
                      </a:endParaRPr>
                    </a:p>
                  </a:txBody>
                  <a:tcPr marL="17127" marR="17127" marT="17127" marB="17127">
                    <a:solidFill>
                      <a:schemeClr val="accent6">
                        <a:lumMod val="60000"/>
                        <a:lumOff val="40000"/>
                      </a:schemeClr>
                    </a:solidFill>
                  </a:tcPr>
                </a:tc>
                <a:tc>
                  <a:txBody>
                    <a:bodyPr/>
                    <a:lstStyle/>
                    <a:p>
                      <a:pPr algn="just">
                        <a:lnSpc>
                          <a:spcPct val="100000"/>
                        </a:lnSpc>
                      </a:pPr>
                      <a:r>
                        <a:rPr lang="en-GB" sz="1100">
                          <a:effectLst/>
                          <a:latin typeface="Arial" panose="020B0604020202020204" pitchFamily="34" charset="0"/>
                          <a:cs typeface="Arial" panose="020B0604020202020204" pitchFamily="34" charset="0"/>
                        </a:rPr>
                        <a:t>The experience of candidates is a significant aspect that determines the reputation of Burberry. The face-to-face interviews are usually a better experience and more unforgettable as the candidates get to visit the office setting, see the culture of the company, and meet the potential colleagues (Peasgood et al., 2023). This personal exposure enhances the perception of the candidate in terms of professionalism and quality of commitment towards Burberry. It also allows the candidates to ask in-person questions regarding the financial practices, sustainability goals and long-term strategy of the company. </a:t>
                      </a:r>
                      <a:endParaRPr lang="en-GB" sz="1100">
                        <a:effectLst/>
                        <a:latin typeface="Arial" panose="020B0604020202020204" pitchFamily="34" charset="0"/>
                        <a:ea typeface="Arial" panose="020B0604020202020204" pitchFamily="34" charset="0"/>
                        <a:cs typeface="Arial" panose="020B0604020202020204" pitchFamily="34" charset="0"/>
                      </a:endParaRPr>
                    </a:p>
                  </a:txBody>
                  <a:tcPr marL="17127" marR="17127" marT="17127" marB="17127">
                    <a:solidFill>
                      <a:schemeClr val="accent6">
                        <a:lumMod val="20000"/>
                        <a:lumOff val="80000"/>
                      </a:schemeClr>
                    </a:solidFill>
                  </a:tcPr>
                </a:tc>
                <a:tc>
                  <a:txBody>
                    <a:bodyPr/>
                    <a:lstStyle/>
                    <a:p>
                      <a:pPr algn="just">
                        <a:lnSpc>
                          <a:spcPct val="100000"/>
                        </a:lnSpc>
                      </a:pPr>
                      <a:r>
                        <a:rPr lang="en-GB" sz="1100" dirty="0">
                          <a:effectLst/>
                          <a:latin typeface="Arial" panose="020B0604020202020204" pitchFamily="34" charset="0"/>
                          <a:cs typeface="Arial" panose="020B0604020202020204" pitchFamily="34" charset="0"/>
                        </a:rPr>
                        <a:t>The candidates are able to attend the interview activity at home or other places as per their convenience without need to travel. This benefit can improve the process of recruitment process to be more inclusive and efficient</a:t>
                      </a:r>
                      <a:r>
                        <a:rPr lang="en-IN" sz="1100" dirty="0">
                          <a:effectLst/>
                          <a:latin typeface="Arial" panose="020B0604020202020204" pitchFamily="34" charset="0"/>
                          <a:cs typeface="Arial" panose="020B0604020202020204" pitchFamily="34" charset="0"/>
                        </a:rPr>
                        <a:t> (Steele, 2022)</a:t>
                      </a:r>
                      <a:r>
                        <a:rPr lang="en-GB" sz="1100" dirty="0">
                          <a:effectLst/>
                          <a:latin typeface="Arial" panose="020B0604020202020204" pitchFamily="34" charset="0"/>
                          <a:cs typeface="Arial" panose="020B0604020202020204" pitchFamily="34" charset="0"/>
                        </a:rPr>
                        <a:t>. Nonetheless, online interviews are not as engaging as visiting the workplace of Burberry and experiencing its culture. The candidates might experience difficulties in creating a personal interest with the interviewers, which will impact engagement and enthusiasm.</a:t>
                      </a:r>
                      <a:endParaRPr lang="en-GB" sz="1100" dirty="0">
                        <a:effectLst/>
                        <a:latin typeface="Arial" panose="020B0604020202020204" pitchFamily="34" charset="0"/>
                        <a:ea typeface="Arial" panose="020B0604020202020204" pitchFamily="34" charset="0"/>
                        <a:cs typeface="Arial" panose="020B0604020202020204" pitchFamily="34" charset="0"/>
                      </a:endParaRPr>
                    </a:p>
                  </a:txBody>
                  <a:tcPr marL="17127" marR="17127" marT="17127" marB="17127">
                    <a:solidFill>
                      <a:schemeClr val="accent6">
                        <a:lumMod val="20000"/>
                        <a:lumOff val="80000"/>
                      </a:schemeClr>
                    </a:solidFill>
                  </a:tcPr>
                </a:tc>
                <a:extLst>
                  <a:ext uri="{0D108BD9-81ED-4DB2-BD59-A6C34878D82A}">
                    <a16:rowId xmlns:a16="http://schemas.microsoft.com/office/drawing/2014/main" val="3143499114"/>
                  </a:ext>
                </a:extLst>
              </a:tr>
            </a:tbl>
          </a:graphicData>
        </a:graphic>
      </p:graphicFrame>
    </p:spTree>
    <p:extLst>
      <p:ext uri="{BB962C8B-B14F-4D97-AF65-F5344CB8AC3E}">
        <p14:creationId xmlns:p14="http://schemas.microsoft.com/office/powerpoint/2010/main" val="391233314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263177-9E79-4CD7-A07B-CF32D3144D71}"/>
              </a:ext>
            </a:extLst>
          </p:cNvPr>
          <p:cNvSpPr>
            <a:spLocks noGrp="1"/>
          </p:cNvSpPr>
          <p:nvPr>
            <p:ph type="title"/>
          </p:nvPr>
        </p:nvSpPr>
        <p:spPr/>
        <p:txBody>
          <a:bodyPr>
            <a:normAutofit/>
          </a:bodyPr>
          <a:lstStyle/>
          <a:p>
            <a:r>
              <a:rPr lang="en-GB" sz="3200" b="1" dirty="0">
                <a:latin typeface="Arial" panose="020B0604020202020204" pitchFamily="34" charset="0"/>
                <a:cs typeface="Arial" panose="020B0604020202020204" pitchFamily="34" charset="0"/>
              </a:rPr>
              <a:t>Conclusion </a:t>
            </a:r>
          </a:p>
        </p:txBody>
      </p:sp>
      <p:sp>
        <p:nvSpPr>
          <p:cNvPr id="4" name="TextBox 3">
            <a:extLst>
              <a:ext uri="{FF2B5EF4-FFF2-40B4-BE49-F238E27FC236}">
                <a16:creationId xmlns:a16="http://schemas.microsoft.com/office/drawing/2014/main" id="{7EDA5E40-0C0A-5C3F-7761-CD5FFB4E1806}"/>
              </a:ext>
            </a:extLst>
          </p:cNvPr>
          <p:cNvSpPr txBox="1"/>
          <p:nvPr/>
        </p:nvSpPr>
        <p:spPr>
          <a:xfrm>
            <a:off x="719570" y="1602708"/>
            <a:ext cx="10180494" cy="646331"/>
          </a:xfrm>
          <a:prstGeom prst="rect">
            <a:avLst/>
          </a:prstGeom>
          <a:solidFill>
            <a:srgbClr val="FFC000"/>
          </a:solidFill>
        </p:spPr>
        <p:txBody>
          <a:bodyPr wrap="square">
            <a:spAutoFit/>
          </a:bodyPr>
          <a:lstStyle/>
          <a:p>
            <a:pPr marL="285750" indent="-285750" algn="just">
              <a:buFont typeface="Arial" panose="020B0604020202020204" pitchFamily="34" charset="0"/>
              <a:buChar char="•"/>
            </a:pPr>
            <a:r>
              <a:rPr lang="en-US" sz="1800" dirty="0">
                <a:effectLst/>
                <a:latin typeface="Arial" panose="020B0604020202020204" pitchFamily="34" charset="0"/>
                <a:ea typeface="Arial" panose="020B0604020202020204" pitchFamily="34" charset="0"/>
              </a:rPr>
              <a:t>Developing and managing teams within a workplace necessitates a deeper understanding of members' perspectives, and hiring the right talent is the first step of this. </a:t>
            </a:r>
            <a:endParaRPr lang="en-US" dirty="0"/>
          </a:p>
        </p:txBody>
      </p:sp>
      <p:sp>
        <p:nvSpPr>
          <p:cNvPr id="6" name="TextBox 5">
            <a:extLst>
              <a:ext uri="{FF2B5EF4-FFF2-40B4-BE49-F238E27FC236}">
                <a16:creationId xmlns:a16="http://schemas.microsoft.com/office/drawing/2014/main" id="{8A062EC6-1C3A-4B52-381F-47AE955176C8}"/>
              </a:ext>
            </a:extLst>
          </p:cNvPr>
          <p:cNvSpPr txBox="1"/>
          <p:nvPr/>
        </p:nvSpPr>
        <p:spPr>
          <a:xfrm>
            <a:off x="2071687" y="3685632"/>
            <a:ext cx="8048625" cy="923330"/>
          </a:xfrm>
          <a:prstGeom prst="rect">
            <a:avLst/>
          </a:prstGeom>
          <a:solidFill>
            <a:srgbClr val="00B0F0"/>
          </a:solidFill>
        </p:spPr>
        <p:txBody>
          <a:bodyPr wrap="square">
            <a:spAutoFit/>
          </a:bodyPr>
          <a:lstStyle/>
          <a:p>
            <a:pPr marL="285750" indent="-285750" algn="just">
              <a:buFont typeface="Arial" panose="020B0604020202020204" pitchFamily="34" charset="0"/>
              <a:buChar char="•"/>
            </a:pPr>
            <a:r>
              <a:rPr lang="en-US" sz="1800" dirty="0">
                <a:effectLst/>
                <a:latin typeface="Arial" panose="020B0604020202020204" pitchFamily="34" charset="0"/>
                <a:ea typeface="Arial" panose="020B0604020202020204" pitchFamily="34" charset="0"/>
              </a:rPr>
              <a:t>The presentation has included a concise overview of the company, highlighting its products, revenue, current initiatives and reasons for popularity. </a:t>
            </a:r>
            <a:endParaRPr lang="en-US" dirty="0"/>
          </a:p>
        </p:txBody>
      </p:sp>
      <p:sp>
        <p:nvSpPr>
          <p:cNvPr id="8" name="TextBox 7">
            <a:extLst>
              <a:ext uri="{FF2B5EF4-FFF2-40B4-BE49-F238E27FC236}">
                <a16:creationId xmlns:a16="http://schemas.microsoft.com/office/drawing/2014/main" id="{6A889437-1767-E41E-CE63-49D2351E6DE3}"/>
              </a:ext>
            </a:extLst>
          </p:cNvPr>
          <p:cNvSpPr txBox="1"/>
          <p:nvPr/>
        </p:nvSpPr>
        <p:spPr>
          <a:xfrm>
            <a:off x="5915025" y="5689753"/>
            <a:ext cx="6094268" cy="923330"/>
          </a:xfrm>
          <a:prstGeom prst="rect">
            <a:avLst/>
          </a:prstGeom>
          <a:solidFill>
            <a:schemeClr val="accent2"/>
          </a:solidFill>
          <a:effectLst>
            <a:outerShdw blurRad="50800" dist="38100" dir="13500000" algn="br" rotWithShape="0">
              <a:prstClr val="black">
                <a:alpha val="40000"/>
              </a:prstClr>
            </a:outerShdw>
          </a:effectLst>
        </p:spPr>
        <p:txBody>
          <a:bodyPr wrap="square">
            <a:spAutoFit/>
          </a:bodyPr>
          <a:lstStyle/>
          <a:p>
            <a:pPr marL="285750" indent="-285750" algn="just">
              <a:buFont typeface="Arial" panose="020B0604020202020204" pitchFamily="34" charset="0"/>
              <a:buChar char="•"/>
            </a:pPr>
            <a:r>
              <a:rPr lang="en-US" sz="1800" dirty="0">
                <a:effectLst/>
                <a:latin typeface="Arial" panose="020B0604020202020204" pitchFamily="34" charset="0"/>
                <a:ea typeface="Arial" panose="020B0604020202020204" pitchFamily="34" charset="0"/>
              </a:rPr>
              <a:t>Job analysis, job description and person specification have been demonstrated as the core recruitment procedures. </a:t>
            </a:r>
            <a:endParaRPr lang="en-US" dirty="0"/>
          </a:p>
        </p:txBody>
      </p:sp>
    </p:spTree>
    <p:extLst>
      <p:ext uri="{BB962C8B-B14F-4D97-AF65-F5344CB8AC3E}">
        <p14:creationId xmlns:p14="http://schemas.microsoft.com/office/powerpoint/2010/main" val="133374470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263177-9E79-4CD7-A07B-CF32D3144D71}"/>
              </a:ext>
            </a:extLst>
          </p:cNvPr>
          <p:cNvSpPr>
            <a:spLocks noGrp="1"/>
          </p:cNvSpPr>
          <p:nvPr>
            <p:ph type="title"/>
          </p:nvPr>
        </p:nvSpPr>
        <p:spPr>
          <a:xfrm>
            <a:off x="703118" y="281997"/>
            <a:ext cx="10515600" cy="1325563"/>
          </a:xfrm>
        </p:spPr>
        <p:txBody>
          <a:bodyPr>
            <a:normAutofit/>
          </a:bodyPr>
          <a:lstStyle/>
          <a:p>
            <a:r>
              <a:rPr lang="en-IN" sz="3200" b="1" dirty="0">
                <a:latin typeface="Arial" panose="020B0604020202020204" pitchFamily="34" charset="0"/>
                <a:cs typeface="Arial" panose="020B0604020202020204" pitchFamily="34" charset="0"/>
              </a:rPr>
              <a:t>References</a:t>
            </a:r>
            <a:endParaRPr lang="en-GB" sz="3200" b="1"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8D4D4BAD-32F5-46A2-273E-CA2F84D265A8}"/>
              </a:ext>
            </a:extLst>
          </p:cNvPr>
          <p:cNvSpPr txBox="1"/>
          <p:nvPr/>
        </p:nvSpPr>
        <p:spPr>
          <a:xfrm>
            <a:off x="614795" y="1391478"/>
            <a:ext cx="10962409" cy="5101397"/>
          </a:xfrm>
          <a:prstGeom prst="rect">
            <a:avLst/>
          </a:prstGeom>
          <a:noFill/>
        </p:spPr>
        <p:txBody>
          <a:bodyPr wrap="square">
            <a:spAutoFit/>
          </a:bodyPr>
          <a:lstStyle/>
          <a:p>
            <a:pPr marL="0" marR="0" algn="just">
              <a:buNone/>
            </a:pPr>
            <a:r>
              <a:rPr lang="en-US" sz="1050" dirty="0">
                <a:effectLst/>
                <a:latin typeface="Arial" panose="020B0604020202020204" pitchFamily="34" charset="0"/>
                <a:ea typeface="Times New Roman" panose="02020603050405020304" pitchFamily="18" charset="0"/>
              </a:rPr>
              <a:t>Anthony, K., Miller-Day, M., Dupuy, M., Ventura, J., Hodges, A.L., Alonso-Pecora, D. and Dimas, H., (2025). Is There Really a Difference? A Comparison of In-Person and Online Qualitative Interviews. </a:t>
            </a:r>
            <a:r>
              <a:rPr lang="en-US" sz="1050" i="1" dirty="0">
                <a:effectLst/>
                <a:latin typeface="Arial" panose="020B0604020202020204" pitchFamily="34" charset="0"/>
                <a:ea typeface="Times New Roman" panose="02020603050405020304" pitchFamily="18" charset="0"/>
              </a:rPr>
              <a:t>International Journal of Qualitative Methods</a:t>
            </a:r>
            <a:r>
              <a:rPr lang="en-US" sz="1050" dirty="0">
                <a:effectLst/>
                <a:latin typeface="Arial" panose="020B0604020202020204" pitchFamily="34" charset="0"/>
                <a:ea typeface="Times New Roman" panose="02020603050405020304" pitchFamily="18" charset="0"/>
              </a:rPr>
              <a:t>, </a:t>
            </a:r>
            <a:r>
              <a:rPr lang="en-US" sz="1050" i="1" dirty="0">
                <a:effectLst/>
                <a:latin typeface="Arial" panose="020B0604020202020204" pitchFamily="34" charset="0"/>
                <a:ea typeface="Times New Roman" panose="02020603050405020304" pitchFamily="18" charset="0"/>
              </a:rPr>
              <a:t>24</a:t>
            </a:r>
            <a:r>
              <a:rPr lang="en-US" sz="1050" dirty="0">
                <a:effectLst/>
                <a:latin typeface="Arial" panose="020B0604020202020204" pitchFamily="34" charset="0"/>
                <a:ea typeface="Times New Roman" panose="02020603050405020304" pitchFamily="18" charset="0"/>
              </a:rPr>
              <a:t>, p.16094069251349580.</a:t>
            </a:r>
            <a:endParaRPr lang="en-US" sz="1050" dirty="0">
              <a:effectLst/>
              <a:latin typeface="Arial" panose="020B0604020202020204" pitchFamily="34" charset="0"/>
              <a:ea typeface="Arial" panose="020B0604020202020204" pitchFamily="34" charset="0"/>
            </a:endParaRPr>
          </a:p>
          <a:p>
            <a:pPr marL="0" marR="0" algn="just">
              <a:buNone/>
            </a:pPr>
            <a:r>
              <a:rPr lang="en-US" sz="1050" dirty="0">
                <a:effectLst/>
                <a:latin typeface="Arial" panose="020B0604020202020204" pitchFamily="34" charset="0"/>
                <a:ea typeface="Arial" panose="020B0604020202020204" pitchFamily="34" charset="0"/>
              </a:rPr>
              <a:t>BBC, (2025a). </a:t>
            </a:r>
            <a:r>
              <a:rPr lang="en-US" sz="1050" i="1" dirty="0">
                <a:effectLst/>
                <a:latin typeface="Arial" panose="020B0604020202020204" pitchFamily="34" charset="0"/>
                <a:ea typeface="Arial" panose="020B0604020202020204" pitchFamily="34" charset="0"/>
              </a:rPr>
              <a:t>Methods of recruitment and selection of employees. </a:t>
            </a:r>
            <a:r>
              <a:rPr lang="en-US" sz="1050" dirty="0">
                <a:effectLst/>
                <a:latin typeface="Arial" panose="020B0604020202020204" pitchFamily="34" charset="0"/>
                <a:ea typeface="Arial" panose="020B0604020202020204" pitchFamily="34" charset="0"/>
              </a:rPr>
              <a:t>[Online] Available at: https://www.bbc.co.uk/bitesize/guides/zvfw8xs/revision/2 [Accessed 23 October 2025].</a:t>
            </a:r>
          </a:p>
          <a:p>
            <a:pPr marL="0" marR="0" algn="just">
              <a:buNone/>
            </a:pPr>
            <a:r>
              <a:rPr lang="en-US" sz="1050" dirty="0">
                <a:effectLst/>
                <a:latin typeface="Arial" panose="020B0604020202020204" pitchFamily="34" charset="0"/>
                <a:ea typeface="Arial" panose="020B0604020202020204" pitchFamily="34" charset="0"/>
              </a:rPr>
              <a:t>BBC, (2025b). </a:t>
            </a:r>
            <a:r>
              <a:rPr lang="en-US" sz="1050" i="1" dirty="0">
                <a:effectLst/>
                <a:latin typeface="Arial" panose="020B0604020202020204" pitchFamily="34" charset="0"/>
                <a:ea typeface="Arial" panose="020B0604020202020204" pitchFamily="34" charset="0"/>
              </a:rPr>
              <a:t>Recruitment and selection. </a:t>
            </a:r>
            <a:r>
              <a:rPr lang="en-US" sz="1050" dirty="0">
                <a:effectLst/>
                <a:latin typeface="Arial" panose="020B0604020202020204" pitchFamily="34" charset="0"/>
                <a:ea typeface="Arial" panose="020B0604020202020204" pitchFamily="34" charset="0"/>
              </a:rPr>
              <a:t>[Online] Available at: https://www.bbc.co.uk/bitesize/guides/z3s9fcw/revision/3 [Accessed 24 October 2025].</a:t>
            </a:r>
          </a:p>
          <a:p>
            <a:pPr marL="0" marR="0" algn="just">
              <a:buNone/>
            </a:pPr>
            <a:r>
              <a:rPr lang="en-US" sz="1050" dirty="0">
                <a:effectLst/>
                <a:latin typeface="Arial" panose="020B0604020202020204" pitchFamily="34" charset="0"/>
                <a:ea typeface="Arial" panose="020B0604020202020204" pitchFamily="34" charset="0"/>
              </a:rPr>
              <a:t>Burberry Plc, (2025a). </a:t>
            </a:r>
            <a:r>
              <a:rPr lang="en-US" sz="1050" i="1" dirty="0">
                <a:effectLst/>
                <a:latin typeface="Arial" panose="020B0604020202020204" pitchFamily="34" charset="0"/>
                <a:ea typeface="Arial" panose="020B0604020202020204" pitchFamily="34" charset="0"/>
              </a:rPr>
              <a:t>Burberry Partners with V&amp;A Museum on Transformation of the Fashion Gallery, to Reopen as The Burberry Gallery. </a:t>
            </a:r>
            <a:r>
              <a:rPr lang="en-US" sz="1050" dirty="0">
                <a:effectLst/>
                <a:latin typeface="Arial" panose="020B0604020202020204" pitchFamily="34" charset="0"/>
                <a:ea typeface="Arial" panose="020B0604020202020204" pitchFamily="34" charset="0"/>
              </a:rPr>
              <a:t>[Online] Available at: https://www.burberryplc.com/news/brand/2025/burberry-partners-with-victoria-and-albert-museum-on-transformat#:~:text=31%20Mar%202025-,Burberry%20partners%20with%20Victoria%20and%20Albert%20Museum%20on%20transformation%20of,for%20British%20arts%20and%20cul [Accessed 23 October 2025].</a:t>
            </a:r>
          </a:p>
          <a:p>
            <a:pPr marL="0" marR="0" algn="just">
              <a:buNone/>
            </a:pPr>
            <a:r>
              <a:rPr lang="en-US" sz="1050" dirty="0">
                <a:effectLst/>
                <a:latin typeface="Arial" panose="020B0604020202020204" pitchFamily="34" charset="0"/>
                <a:ea typeface="Arial" panose="020B0604020202020204" pitchFamily="34" charset="0"/>
              </a:rPr>
              <a:t>Cairns-Lee, H., Lawley, J. and </a:t>
            </a:r>
            <a:r>
              <a:rPr lang="en-US" sz="1050" dirty="0" err="1">
                <a:effectLst/>
                <a:latin typeface="Arial" panose="020B0604020202020204" pitchFamily="34" charset="0"/>
                <a:ea typeface="Arial" panose="020B0604020202020204" pitchFamily="34" charset="0"/>
              </a:rPr>
              <a:t>Tosey</a:t>
            </a:r>
            <a:r>
              <a:rPr lang="en-US" sz="1050" dirty="0">
                <a:effectLst/>
                <a:latin typeface="Arial" panose="020B0604020202020204" pitchFamily="34" charset="0"/>
                <a:ea typeface="Arial" panose="020B0604020202020204" pitchFamily="34" charset="0"/>
              </a:rPr>
              <a:t>, P., (2022). Enhancing researcher reflexivity about the influence of leading questions in interviews. </a:t>
            </a:r>
            <a:r>
              <a:rPr lang="en-US" sz="1050" i="1" dirty="0">
                <a:effectLst/>
                <a:latin typeface="Arial" panose="020B0604020202020204" pitchFamily="34" charset="0"/>
                <a:ea typeface="Arial" panose="020B0604020202020204" pitchFamily="34" charset="0"/>
              </a:rPr>
              <a:t>The Journal of Applied Behavioral Science</a:t>
            </a:r>
            <a:r>
              <a:rPr lang="en-US" sz="1050" dirty="0">
                <a:effectLst/>
                <a:latin typeface="Arial" panose="020B0604020202020204" pitchFamily="34" charset="0"/>
                <a:ea typeface="Arial" panose="020B0604020202020204" pitchFamily="34" charset="0"/>
              </a:rPr>
              <a:t>, </a:t>
            </a:r>
            <a:r>
              <a:rPr lang="en-US" sz="1050" i="1" dirty="0">
                <a:effectLst/>
                <a:latin typeface="Arial" panose="020B0604020202020204" pitchFamily="34" charset="0"/>
                <a:ea typeface="Arial" panose="020B0604020202020204" pitchFamily="34" charset="0"/>
              </a:rPr>
              <a:t>58</a:t>
            </a:r>
            <a:r>
              <a:rPr lang="en-US" sz="1050" dirty="0">
                <a:effectLst/>
                <a:latin typeface="Arial" panose="020B0604020202020204" pitchFamily="34" charset="0"/>
                <a:ea typeface="Arial" panose="020B0604020202020204" pitchFamily="34" charset="0"/>
              </a:rPr>
              <a:t>(1), pp.164-188.</a:t>
            </a:r>
          </a:p>
          <a:p>
            <a:pPr marL="0" marR="0" algn="just">
              <a:buNone/>
            </a:pPr>
            <a:r>
              <a:rPr lang="en-US" sz="1050" dirty="0" err="1">
                <a:effectLst/>
                <a:latin typeface="Arial" panose="020B0604020202020204" pitchFamily="34" charset="0"/>
                <a:ea typeface="Arial" panose="020B0604020202020204" pitchFamily="34" charset="0"/>
              </a:rPr>
              <a:t>Caramela</a:t>
            </a:r>
            <a:r>
              <a:rPr lang="en-US" sz="1050" dirty="0">
                <a:effectLst/>
                <a:latin typeface="Arial" panose="020B0604020202020204" pitchFamily="34" charset="0"/>
                <a:ea typeface="Arial" panose="020B0604020202020204" pitchFamily="34" charset="0"/>
              </a:rPr>
              <a:t>, S., (2024). </a:t>
            </a:r>
            <a:r>
              <a:rPr lang="en-US" sz="1050" i="1" dirty="0">
                <a:effectLst/>
                <a:latin typeface="Arial" panose="020B0604020202020204" pitchFamily="34" charset="0"/>
                <a:ea typeface="Arial" panose="020B0604020202020204" pitchFamily="34" charset="0"/>
              </a:rPr>
              <a:t>How to Write Better Job Descriptions. </a:t>
            </a:r>
            <a:r>
              <a:rPr lang="en-US" sz="1050" dirty="0">
                <a:effectLst/>
                <a:latin typeface="Arial" panose="020B0604020202020204" pitchFamily="34" charset="0"/>
                <a:ea typeface="Arial" panose="020B0604020202020204" pitchFamily="34" charset="0"/>
              </a:rPr>
              <a:t>[Online] Available at: https://www.businessnewsdaily.com/7899-better-job-description.html [Accessed 23 October 2025].</a:t>
            </a:r>
          </a:p>
          <a:p>
            <a:pPr marL="0" marR="0" algn="just">
              <a:buNone/>
            </a:pPr>
            <a:r>
              <a:rPr lang="en-US" sz="1050" dirty="0">
                <a:effectLst/>
                <a:latin typeface="Arial" panose="020B0604020202020204" pitchFamily="34" charset="0"/>
                <a:ea typeface="Arial" panose="020B0604020202020204" pitchFamily="34" charset="0"/>
              </a:rPr>
              <a:t>Chron, (2024). </a:t>
            </a:r>
            <a:r>
              <a:rPr lang="en-US" sz="1050" i="1" dirty="0">
                <a:effectLst/>
                <a:latin typeface="Arial" panose="020B0604020202020204" pitchFamily="34" charset="0"/>
                <a:ea typeface="Arial" panose="020B0604020202020204" pitchFamily="34" charset="0"/>
              </a:rPr>
              <a:t>Financial Analyst Work Conditions. </a:t>
            </a:r>
            <a:r>
              <a:rPr lang="en-US" sz="1050" dirty="0">
                <a:effectLst/>
                <a:latin typeface="Arial" panose="020B0604020202020204" pitchFamily="34" charset="0"/>
                <a:ea typeface="Arial" panose="020B0604020202020204" pitchFamily="34" charset="0"/>
              </a:rPr>
              <a:t>[Online] Available at: https://work.chron.com/financial-analyst-work-conditions-16062.html#:~:text=Financial%20Analyst%20Job%20Description&amp;text=They%20analyze%20the%20results%20of,side%20or%20sell%2Dside%20analysts. [Accessed 23 October 2025].</a:t>
            </a:r>
          </a:p>
          <a:p>
            <a:pPr marL="0" marR="0" algn="just">
              <a:buNone/>
            </a:pPr>
            <a:r>
              <a:rPr lang="en-US" sz="1050" dirty="0">
                <a:effectLst/>
                <a:latin typeface="Arial" panose="020B0604020202020204" pitchFamily="34" charset="0"/>
                <a:ea typeface="Arial" panose="020B0604020202020204" pitchFamily="34" charset="0"/>
              </a:rPr>
              <a:t>Danoch, S., (2024). </a:t>
            </a:r>
            <a:r>
              <a:rPr lang="en-US" sz="1050" i="1" dirty="0">
                <a:effectLst/>
                <a:latin typeface="Arial" panose="020B0604020202020204" pitchFamily="34" charset="0"/>
                <a:ea typeface="Arial" panose="020B0604020202020204" pitchFamily="34" charset="0"/>
              </a:rPr>
              <a:t>Job Profiles Are A Strategic Edge For Hiring Success. </a:t>
            </a:r>
            <a:r>
              <a:rPr lang="en-US" sz="1050" dirty="0">
                <a:effectLst/>
                <a:latin typeface="Arial" panose="020B0604020202020204" pitchFamily="34" charset="0"/>
                <a:ea typeface="Arial" panose="020B0604020202020204" pitchFamily="34" charset="0"/>
              </a:rPr>
              <a:t>[Online] Available at: https://www.forbes.com/councils/forbeshumanresourcescouncil/2024/10/09/job-profiles-are-a-strategic-edge-for-hiring-success/ [Accessed 23 October 2025].</a:t>
            </a:r>
          </a:p>
          <a:p>
            <a:pPr marL="0" marR="0" algn="just">
              <a:buNone/>
            </a:pPr>
            <a:r>
              <a:rPr lang="en-US" sz="1050" dirty="0">
                <a:effectLst/>
                <a:latin typeface="Arial" panose="020B0604020202020204" pitchFamily="34" charset="0"/>
                <a:ea typeface="Arial" panose="020B0604020202020204" pitchFamily="34" charset="0"/>
              </a:rPr>
              <a:t>Fahey, S., (2023). </a:t>
            </a:r>
            <a:r>
              <a:rPr lang="en-US" sz="1050" i="1" dirty="0">
                <a:effectLst/>
                <a:latin typeface="Arial" panose="020B0604020202020204" pitchFamily="34" charset="0"/>
                <a:ea typeface="Arial" panose="020B0604020202020204" pitchFamily="34" charset="0"/>
              </a:rPr>
              <a:t>Improve The Candidate Experience With Structured Interviewing. </a:t>
            </a:r>
            <a:r>
              <a:rPr lang="en-US" sz="1050" dirty="0">
                <a:effectLst/>
                <a:latin typeface="Arial" panose="020B0604020202020204" pitchFamily="34" charset="0"/>
                <a:ea typeface="Arial" panose="020B0604020202020204" pitchFamily="34" charset="0"/>
              </a:rPr>
              <a:t>[Online] Available at: https://www.forbes.com/councils/forbeshumanresourcescouncil/2023/04/12/improve-the-candidate-experience-with-structured-interviewing/ [Accessed 24 October 2025].</a:t>
            </a:r>
          </a:p>
          <a:p>
            <a:pPr marL="0" marR="0" algn="just">
              <a:buNone/>
            </a:pPr>
            <a:r>
              <a:rPr lang="en-US" sz="1050" dirty="0">
                <a:effectLst/>
                <a:latin typeface="Arial" panose="020B0604020202020204" pitchFamily="34" charset="0"/>
                <a:ea typeface="Arial" panose="020B0604020202020204" pitchFamily="34" charset="0"/>
              </a:rPr>
              <a:t>Hankel, I., (2022). </a:t>
            </a:r>
            <a:r>
              <a:rPr lang="en-US" sz="1050" i="1" dirty="0">
                <a:effectLst/>
                <a:latin typeface="Arial" panose="020B0604020202020204" pitchFamily="34" charset="0"/>
                <a:ea typeface="Arial" panose="020B0604020202020204" pitchFamily="34" charset="0"/>
              </a:rPr>
              <a:t>The Virtual Interview Is The New Resume: What You Need To Know. </a:t>
            </a:r>
            <a:r>
              <a:rPr lang="en-US" sz="1050" dirty="0">
                <a:effectLst/>
                <a:latin typeface="Arial" panose="020B0604020202020204" pitchFamily="34" charset="0"/>
                <a:ea typeface="Arial" panose="020B0604020202020204" pitchFamily="34" charset="0"/>
              </a:rPr>
              <a:t>[Online] Available at: https://www.forbes.com/councils/forbesbusinesscouncil/2022/05/05/the-virtual-interview-is-the-new-resume-what-you-need-to-know/ [Accessed 27 October 2025].</a:t>
            </a:r>
          </a:p>
          <a:p>
            <a:pPr marL="0" marR="0" algn="just">
              <a:buNone/>
            </a:pPr>
            <a:r>
              <a:rPr lang="en-US" sz="1050" dirty="0">
                <a:effectLst/>
                <a:latin typeface="Arial" panose="020B0604020202020204" pitchFamily="34" charset="0"/>
                <a:ea typeface="Arial" panose="020B0604020202020204" pitchFamily="34" charset="0"/>
              </a:rPr>
              <a:t>Landau, P., (2024). </a:t>
            </a:r>
            <a:r>
              <a:rPr lang="en-US" sz="1050" i="1" dirty="0">
                <a:effectLst/>
                <a:latin typeface="Arial" panose="020B0604020202020204" pitchFamily="34" charset="0"/>
                <a:ea typeface="Arial" panose="020B0604020202020204" pitchFamily="34" charset="0"/>
              </a:rPr>
              <a:t>Best 30 Project Manager Interview Questions and Answers (2025). </a:t>
            </a:r>
            <a:r>
              <a:rPr lang="en-US" sz="1050" dirty="0">
                <a:effectLst/>
                <a:latin typeface="Arial" panose="020B0604020202020204" pitchFamily="34" charset="0"/>
                <a:ea typeface="Arial" panose="020B0604020202020204" pitchFamily="34" charset="0"/>
              </a:rPr>
              <a:t>[Online] Available at: https://www.projectmanager.com/blog/the-23-best-project-manager-interview-questions [Accessed 24 October 2025].</a:t>
            </a:r>
          </a:p>
          <a:p>
            <a:pPr marL="0" marR="0" algn="just">
              <a:buNone/>
            </a:pPr>
            <a:r>
              <a:rPr lang="en-US" sz="1050" dirty="0" err="1">
                <a:effectLst/>
                <a:latin typeface="Arial" panose="020B0604020202020204" pitchFamily="34" charset="0"/>
                <a:ea typeface="Arial" panose="020B0604020202020204" pitchFamily="34" charset="0"/>
              </a:rPr>
              <a:t>Londonstockexchange</a:t>
            </a:r>
            <a:r>
              <a:rPr lang="en-US" sz="1050" dirty="0">
                <a:effectLst/>
                <a:latin typeface="Arial" panose="020B0604020202020204" pitchFamily="34" charset="0"/>
                <a:ea typeface="Arial" panose="020B0604020202020204" pitchFamily="34" charset="0"/>
              </a:rPr>
              <a:t>, (2025). </a:t>
            </a:r>
            <a:r>
              <a:rPr lang="en-US" sz="1050" i="1" dirty="0">
                <a:effectLst/>
                <a:latin typeface="Arial" panose="020B0604020202020204" pitchFamily="34" charset="0"/>
                <a:ea typeface="Arial" panose="020B0604020202020204" pitchFamily="34" charset="0"/>
              </a:rPr>
              <a:t>Burberry FY25 Preliminary Results. </a:t>
            </a:r>
            <a:r>
              <a:rPr lang="en-US" sz="1050" dirty="0">
                <a:effectLst/>
                <a:latin typeface="Arial" panose="020B0604020202020204" pitchFamily="34" charset="0"/>
                <a:ea typeface="Arial" panose="020B0604020202020204" pitchFamily="34" charset="0"/>
              </a:rPr>
              <a:t>[Online] Available at: https://www.londonstockexchange.com/news-article/BRBY/burberry-fy25-preliminary-results/17034733 [Accessed 23 October 2025].</a:t>
            </a:r>
          </a:p>
          <a:p>
            <a:pPr marL="0" marR="0" algn="just">
              <a:buNone/>
            </a:pPr>
            <a:r>
              <a:rPr lang="en-US" sz="1050" dirty="0" err="1">
                <a:effectLst/>
                <a:latin typeface="Arial" panose="020B0604020202020204" pitchFamily="34" charset="0"/>
                <a:ea typeface="Arial" panose="020B0604020202020204" pitchFamily="34" charset="0"/>
              </a:rPr>
              <a:t>Makushkin</a:t>
            </a:r>
            <a:r>
              <a:rPr lang="en-US" sz="1050" dirty="0">
                <a:effectLst/>
                <a:latin typeface="Arial" panose="020B0604020202020204" pitchFamily="34" charset="0"/>
                <a:ea typeface="Arial" panose="020B0604020202020204" pitchFamily="34" charset="0"/>
              </a:rPr>
              <a:t>, S.A., (2021). Methods for recruiting and interviewing corporate staff. </a:t>
            </a:r>
            <a:r>
              <a:rPr lang="en-US" sz="1050" i="1" dirty="0">
                <a:effectLst/>
                <a:latin typeface="Arial" panose="020B0604020202020204" pitchFamily="34" charset="0"/>
                <a:ea typeface="Arial" panose="020B0604020202020204" pitchFamily="34" charset="0"/>
              </a:rPr>
              <a:t>Linguistics and Culture Review</a:t>
            </a:r>
            <a:r>
              <a:rPr lang="en-US" sz="1050" dirty="0">
                <a:effectLst/>
                <a:latin typeface="Arial" panose="020B0604020202020204" pitchFamily="34" charset="0"/>
                <a:ea typeface="Arial" panose="020B0604020202020204" pitchFamily="34" charset="0"/>
              </a:rPr>
              <a:t>, </a:t>
            </a:r>
            <a:r>
              <a:rPr lang="en-US" sz="1050" i="1" dirty="0">
                <a:effectLst/>
                <a:latin typeface="Arial" panose="020B0604020202020204" pitchFamily="34" charset="0"/>
                <a:ea typeface="Arial" panose="020B0604020202020204" pitchFamily="34" charset="0"/>
              </a:rPr>
              <a:t>5</a:t>
            </a:r>
            <a:r>
              <a:rPr lang="en-US" sz="1050" dirty="0">
                <a:effectLst/>
                <a:latin typeface="Arial" panose="020B0604020202020204" pitchFamily="34" charset="0"/>
                <a:ea typeface="Arial" panose="020B0604020202020204" pitchFamily="34" charset="0"/>
              </a:rPr>
              <a:t>(S2), pp.805-816.</a:t>
            </a:r>
          </a:p>
          <a:p>
            <a:pPr marL="0" marR="0" algn="just">
              <a:buNone/>
            </a:pPr>
            <a:r>
              <a:rPr lang="en-US" sz="1050" dirty="0" err="1">
                <a:effectLst/>
                <a:latin typeface="Arial" panose="020B0604020202020204" pitchFamily="34" charset="0"/>
                <a:ea typeface="Times New Roman" panose="02020603050405020304" pitchFamily="18" charset="0"/>
              </a:rPr>
              <a:t>Peasgood</a:t>
            </a:r>
            <a:r>
              <a:rPr lang="en-US" sz="1050" dirty="0">
                <a:effectLst/>
                <a:latin typeface="Arial" panose="020B0604020202020204" pitchFamily="34" charset="0"/>
                <a:ea typeface="Times New Roman" panose="02020603050405020304" pitchFamily="18" charset="0"/>
              </a:rPr>
              <a:t>, T., Bourke, M., Devlin, N., Rowen, D., Yang, Y. and Dalziel, K., (2023). </a:t>
            </a:r>
            <a:r>
              <a:rPr lang="en-US" sz="1050" dirty="0" err="1">
                <a:effectLst/>
                <a:latin typeface="Arial" panose="020B0604020202020204" pitchFamily="34" charset="0"/>
                <a:ea typeface="Times New Roman" panose="02020603050405020304" pitchFamily="18" charset="0"/>
              </a:rPr>
              <a:t>Randomised</a:t>
            </a:r>
            <a:r>
              <a:rPr lang="en-US" sz="1050" dirty="0">
                <a:effectLst/>
                <a:latin typeface="Arial" panose="020B0604020202020204" pitchFamily="34" charset="0"/>
                <a:ea typeface="Times New Roman" panose="02020603050405020304" pitchFamily="18" charset="0"/>
              </a:rPr>
              <a:t> comparison of online interviews versus face-to-face interviews to value health states. </a:t>
            </a:r>
            <a:r>
              <a:rPr lang="en-US" sz="1050" i="1" dirty="0">
                <a:effectLst/>
                <a:latin typeface="Arial" panose="020B0604020202020204" pitchFamily="34" charset="0"/>
                <a:ea typeface="Times New Roman" panose="02020603050405020304" pitchFamily="18" charset="0"/>
              </a:rPr>
              <a:t>Social Science &amp; Medicine</a:t>
            </a:r>
            <a:r>
              <a:rPr lang="en-US" sz="1050" dirty="0">
                <a:effectLst/>
                <a:latin typeface="Arial" panose="020B0604020202020204" pitchFamily="34" charset="0"/>
                <a:ea typeface="Times New Roman" panose="02020603050405020304" pitchFamily="18" charset="0"/>
              </a:rPr>
              <a:t>, </a:t>
            </a:r>
            <a:r>
              <a:rPr lang="en-US" sz="1050" i="1" dirty="0">
                <a:effectLst/>
                <a:latin typeface="Arial" panose="020B0604020202020204" pitchFamily="34" charset="0"/>
                <a:ea typeface="Times New Roman" panose="02020603050405020304" pitchFamily="18" charset="0"/>
              </a:rPr>
              <a:t>323</a:t>
            </a:r>
            <a:r>
              <a:rPr lang="en-US" sz="1050" dirty="0">
                <a:effectLst/>
                <a:latin typeface="Arial" panose="020B0604020202020204" pitchFamily="34" charset="0"/>
                <a:ea typeface="Times New Roman" panose="02020603050405020304" pitchFamily="18" charset="0"/>
              </a:rPr>
              <a:t>, p.115818.</a:t>
            </a:r>
            <a:endParaRPr lang="en-US" sz="1050" dirty="0">
              <a:effectLst/>
              <a:latin typeface="Arial" panose="020B0604020202020204" pitchFamily="34" charset="0"/>
              <a:ea typeface="Arial" panose="020B0604020202020204" pitchFamily="34" charset="0"/>
            </a:endParaRPr>
          </a:p>
          <a:p>
            <a:pPr marL="0" marR="0" algn="just">
              <a:buNone/>
            </a:pPr>
            <a:r>
              <a:rPr lang="en-US" sz="1050" dirty="0">
                <a:effectLst/>
                <a:latin typeface="Arial" panose="020B0604020202020204" pitchFamily="34" charset="0"/>
                <a:ea typeface="Arial" panose="020B0604020202020204" pitchFamily="34" charset="0"/>
              </a:rPr>
              <a:t>Resnick, A., (2023). </a:t>
            </a:r>
            <a:r>
              <a:rPr lang="en-US" sz="1050" i="1" dirty="0">
                <a:effectLst/>
                <a:latin typeface="Arial" panose="020B0604020202020204" pitchFamily="34" charset="0"/>
                <a:ea typeface="Arial" panose="020B0604020202020204" pitchFamily="34" charset="0"/>
              </a:rPr>
              <a:t>Socratic Questioning in Psychology: Examples and Techniques. </a:t>
            </a:r>
            <a:r>
              <a:rPr lang="en-US" sz="1050" dirty="0">
                <a:effectLst/>
                <a:latin typeface="Arial" panose="020B0604020202020204" pitchFamily="34" charset="0"/>
                <a:ea typeface="Arial" panose="020B0604020202020204" pitchFamily="34" charset="0"/>
              </a:rPr>
              <a:t>[Online] Available at: https://www.verywellmind.com/socratic-questioning-8350838 [Accessed 22 October 2025].</a:t>
            </a:r>
          </a:p>
          <a:p>
            <a:pPr marL="0" marR="0" algn="just">
              <a:buNone/>
            </a:pPr>
            <a:r>
              <a:rPr lang="en-US" sz="1050" dirty="0">
                <a:effectLst/>
                <a:latin typeface="Arial" panose="020B0604020202020204" pitchFamily="34" charset="0"/>
                <a:ea typeface="Arial" panose="020B0604020202020204" pitchFamily="34" charset="0"/>
              </a:rPr>
              <a:t>Robinson, O.C., (2023). Probing in qualitative research interviews: Theory and practice. </a:t>
            </a:r>
            <a:r>
              <a:rPr lang="en-US" sz="1050" i="1" dirty="0">
                <a:effectLst/>
                <a:latin typeface="Arial" panose="020B0604020202020204" pitchFamily="34" charset="0"/>
                <a:ea typeface="Arial" panose="020B0604020202020204" pitchFamily="34" charset="0"/>
              </a:rPr>
              <a:t>Qualitative Research in Psychology</a:t>
            </a:r>
            <a:r>
              <a:rPr lang="en-US" sz="1050" dirty="0">
                <a:effectLst/>
                <a:latin typeface="Arial" panose="020B0604020202020204" pitchFamily="34" charset="0"/>
                <a:ea typeface="Arial" panose="020B0604020202020204" pitchFamily="34" charset="0"/>
              </a:rPr>
              <a:t>, </a:t>
            </a:r>
            <a:r>
              <a:rPr lang="en-US" sz="1050" i="1" dirty="0">
                <a:effectLst/>
                <a:latin typeface="Arial" panose="020B0604020202020204" pitchFamily="34" charset="0"/>
                <a:ea typeface="Arial" panose="020B0604020202020204" pitchFamily="34" charset="0"/>
              </a:rPr>
              <a:t>20</a:t>
            </a:r>
            <a:r>
              <a:rPr lang="en-US" sz="1050" dirty="0">
                <a:effectLst/>
                <a:latin typeface="Arial" panose="020B0604020202020204" pitchFamily="34" charset="0"/>
                <a:ea typeface="Arial" panose="020B0604020202020204" pitchFamily="34" charset="0"/>
              </a:rPr>
              <a:t>(3), pp.382-397.</a:t>
            </a:r>
          </a:p>
          <a:p>
            <a:pPr marL="0" marR="0" algn="just">
              <a:buNone/>
            </a:pPr>
            <a:r>
              <a:rPr lang="en-US" sz="1050" dirty="0">
                <a:effectLst/>
                <a:latin typeface="Arial" panose="020B0604020202020204" pitchFamily="34" charset="0"/>
                <a:ea typeface="Arial" panose="020B0604020202020204" pitchFamily="34" charset="0"/>
              </a:rPr>
              <a:t>Steele, T. N., (2022). </a:t>
            </a:r>
            <a:r>
              <a:rPr lang="en-US" sz="1050" i="1" dirty="0">
                <a:effectLst/>
                <a:latin typeface="Arial" panose="020B0604020202020204" pitchFamily="34" charset="0"/>
                <a:ea typeface="Arial" panose="020B0604020202020204" pitchFamily="34" charset="0"/>
              </a:rPr>
              <a:t>The Virtual Interview Experience: Advantages, Disadvantages, and Trends in Applicant Behavior. </a:t>
            </a:r>
            <a:r>
              <a:rPr lang="en-US" sz="1050" dirty="0">
                <a:effectLst/>
                <a:latin typeface="Arial" panose="020B0604020202020204" pitchFamily="34" charset="0"/>
                <a:ea typeface="Arial" panose="020B0604020202020204" pitchFamily="34" charset="0"/>
              </a:rPr>
              <a:t>[Online] Available at: https://pmc.ncbi.nlm.nih.gov/articles/PMC9681621/ [Accessed 27 October 2025].</a:t>
            </a:r>
          </a:p>
        </p:txBody>
      </p:sp>
    </p:spTree>
    <p:extLst>
      <p:ext uri="{BB962C8B-B14F-4D97-AF65-F5344CB8AC3E}">
        <p14:creationId xmlns:p14="http://schemas.microsoft.com/office/powerpoint/2010/main" val="372740134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5625</Words>
  <Application>Microsoft Office PowerPoint</Application>
  <PresentationFormat>Widescreen</PresentationFormat>
  <Paragraphs>184</Paragraphs>
  <Slides>14</Slides>
  <Notes>12</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Office Theme</vt:lpstr>
      <vt:lpstr>PowerPoint Presentation</vt:lpstr>
      <vt:lpstr>Table of content </vt:lpstr>
      <vt:lpstr>Introduction of Burberry</vt:lpstr>
      <vt:lpstr>Recruitment process </vt:lpstr>
      <vt:lpstr>Contd…</vt:lpstr>
      <vt:lpstr>Contd…</vt:lpstr>
      <vt:lpstr>Various kinds of interviews for the team members </vt:lpstr>
      <vt:lpstr>Contd…</vt:lpstr>
      <vt:lpstr>Contd…</vt:lpstr>
      <vt:lpstr>Justification of the appropriate questioning techniques </vt:lpstr>
      <vt:lpstr>Contd…</vt:lpstr>
      <vt:lpstr>Comparison between the online and face-to-face interview processes </vt:lpstr>
      <vt:lpstr>Conclusion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Elena Goranova (2246479)</cp:lastModifiedBy>
  <cp:revision>2</cp:revision>
  <dcterms:created xsi:type="dcterms:W3CDTF">2025-10-28T11:10:15Z</dcterms:created>
  <dcterms:modified xsi:type="dcterms:W3CDTF">2025-11-07T16:19:29Z</dcterms:modified>
</cp:coreProperties>
</file>