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31F6E9B6-1935-6915-D20D-D546ECC9BBB2}">
          <p14:sldIdLst>
            <p14:sldId id="256"/>
            <p14:sldId id="257"/>
            <p14:sldId id="258"/>
          </p14:sldIdLst>
        </p14:section>
        <p14:section name="Task 1 Rationale" id="{BA62CD2A-1EE0-D3E8-BFE8-81902415C02D}">
          <p14:sldIdLst>
            <p14:sldId id="259"/>
            <p14:sldId id="260"/>
            <p14:sldId id="261"/>
            <p14:sldId id="262"/>
          </p14:sldIdLst>
        </p14:section>
        <p14:section name="Task 2 Campaign" id="{37DA33E3-D579-F353-7A12-F74C1184A865}">
          <p14:sldIdLst>
            <p14:sldId id="263"/>
            <p14:sldId id="264"/>
            <p14:sldId id="265"/>
            <p14:sldId id="266"/>
          </p14:sldIdLst>
        </p14:section>
        <p14:section name="Task 3 Benefits and challenges" id="{E076AB79-CC2E-A8E6-CF67-48EDB15B54D3}">
          <p14:sldIdLst>
            <p14:sldId id="267"/>
            <p14:sldId id="268"/>
            <p14:sldId id="269"/>
            <p14:sldId id="270"/>
          </p14:sldIdLst>
        </p14:section>
        <p14:section name="References" id="{2E0CD1EE-4C87-967E-7329-9E6877B80A6D}">
          <p14:sldIdLst>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993" autoAdjust="0"/>
  </p:normalViewPr>
  <p:slideViewPr>
    <p:cSldViewPr snapToGrid="0" snapToObjects="1">
      <p:cViewPr varScale="1">
        <p:scale>
          <a:sx n="60" d="100"/>
          <a:sy n="60" d="100"/>
        </p:scale>
        <p:origin x="152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600" b="0" i="0" u="none" strike="noStrike">
                <a:solidFill>
                  <a:srgbClr val="0B4F5C"/>
                </a:solidFill>
                <a:latin typeface="+mn-lt"/>
              </a:defRPr>
            </a:pPr>
            <a:r>
              <a:rPr lang="en-US" sz="1600" b="0" i="0" u="none" strike="noStrike">
                <a:solidFill>
                  <a:srgbClr val="0B4F5C"/>
                </a:solidFill>
                <a:latin typeface="+mn-lt"/>
              </a:rPr>
              <a:t>% of people meeting the guideline (England)</a:t>
            </a:r>
          </a:p>
        </c:rich>
      </c:tx>
      <c:overlay val="0"/>
    </c:title>
    <c:autoTitleDeleted val="0"/>
    <c:plotArea>
      <c:layout/>
      <c:barChart>
        <c:barDir val="bar"/>
        <c:grouping val="clustered"/>
        <c:varyColors val="0"/>
        <c:ser>
          <c:idx val="0"/>
          <c:order val="0"/>
          <c:tx>
            <c:strRef>
              <c:f>Sheet1!$B$1</c:f>
              <c:strCache>
                <c:ptCount val="1"/>
                <c:pt idx="0">
                  <c:v>% meeting guideline</c:v>
                </c:pt>
              </c:strCache>
            </c:strRef>
          </c:tx>
          <c:spPr>
            <a:solidFill>
              <a:srgbClr val="2A9D8F"/>
            </a:solidFill>
            <a:effectLst/>
          </c:spPr>
          <c:invertIfNegative val="0"/>
          <c:dPt>
            <c:idx val="0"/>
            <c:invertIfNegative val="0"/>
            <c:bubble3D val="0"/>
            <c:extLst>
              <c:ext xmlns:c16="http://schemas.microsoft.com/office/drawing/2014/chart" uri="{C3380CC4-5D6E-409C-BE32-E72D297353CC}">
                <c16:uniqueId val="{00000001-D153-4FBA-B7EA-1FD3014E325C}"/>
              </c:ext>
            </c:extLst>
          </c:dPt>
          <c:dPt>
            <c:idx val="1"/>
            <c:invertIfNegative val="0"/>
            <c:bubble3D val="0"/>
            <c:spPr>
              <a:solidFill>
                <a:srgbClr val="0B4F5C"/>
              </a:solidFill>
              <a:effectLst/>
            </c:spPr>
            <c:extLst>
              <c:ext xmlns:c16="http://schemas.microsoft.com/office/drawing/2014/chart" uri="{C3380CC4-5D6E-409C-BE32-E72D297353CC}">
                <c16:uniqueId val="{00000003-D153-4FBA-B7EA-1FD3014E325C}"/>
              </c:ext>
            </c:extLst>
          </c:dPt>
          <c:dPt>
            <c:idx val="2"/>
            <c:invertIfNegative val="0"/>
            <c:bubble3D val="0"/>
            <c:spPr>
              <a:solidFill>
                <a:srgbClr val="5C6F7B"/>
              </a:solidFill>
              <a:effectLst/>
            </c:spPr>
            <c:extLst>
              <c:ext xmlns:c16="http://schemas.microsoft.com/office/drawing/2014/chart" uri="{C3380CC4-5D6E-409C-BE32-E72D297353CC}">
                <c16:uniqueId val="{00000005-D153-4FBA-B7EA-1FD3014E325C}"/>
              </c:ext>
            </c:extLst>
          </c:dPt>
          <c:dPt>
            <c:idx val="3"/>
            <c:invertIfNegative val="0"/>
            <c:bubble3D val="0"/>
            <c:spPr>
              <a:solidFill>
                <a:srgbClr val="FF5A4E"/>
              </a:solidFill>
              <a:effectLst/>
            </c:spPr>
            <c:extLst>
              <c:ext xmlns:c16="http://schemas.microsoft.com/office/drawing/2014/chart" uri="{C3380CC4-5D6E-409C-BE32-E72D297353CC}">
                <c16:uniqueId val="{00000007-D153-4FBA-B7EA-1FD3014E325C}"/>
              </c:ext>
            </c:extLst>
          </c:dPt>
          <c:dPt>
            <c:idx val="4"/>
            <c:invertIfNegative val="0"/>
            <c:bubble3D val="0"/>
            <c:spPr>
              <a:solidFill>
                <a:srgbClr val="FF5A4E"/>
              </a:solidFill>
              <a:effectLst/>
            </c:spPr>
            <c:extLst>
              <c:ext xmlns:c16="http://schemas.microsoft.com/office/drawing/2014/chart" uri="{C3380CC4-5D6E-409C-BE32-E72D297353CC}">
                <c16:uniqueId val="{00000009-D153-4FBA-B7EA-1FD3014E325C}"/>
              </c:ext>
            </c:extLst>
          </c:dPt>
          <c:dLbls>
            <c:numFmt formatCode="0.0&quot;%&quot;" sourceLinked="0"/>
            <c:spPr>
              <a:noFill/>
              <a:ln>
                <a:noFill/>
              </a:ln>
              <a:effectLst/>
            </c:spPr>
            <c:txPr>
              <a:bodyPr/>
              <a:lstStyle/>
              <a:p>
                <a:pPr>
                  <a:defRPr sz="1400" b="0" i="0" u="none" strike="noStrike">
                    <a:solidFill>
                      <a:srgbClr val="0B2530"/>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16–34s, aerobic, 2015-16</c:v>
                </c:pt>
                <c:pt idx="1">
                  <c:v>16–34s, aerobic, 2024-25</c:v>
                </c:pt>
                <c:pt idx="2">
                  <c:v>All adults, aerobic, 2024-25</c:v>
                </c:pt>
                <c:pt idx="3">
                  <c:v>Men, aerobic + strength</c:v>
                </c:pt>
                <c:pt idx="4">
                  <c:v>Women, aerobic + strength</c:v>
                </c:pt>
              </c:strCache>
            </c:strRef>
          </c:cat>
          <c:val>
            <c:numRef>
              <c:f>Sheet1!$B$2:$B$6</c:f>
              <c:numCache>
                <c:formatCode>General</c:formatCode>
                <c:ptCount val="5"/>
                <c:pt idx="0">
                  <c:v>72.2</c:v>
                </c:pt>
                <c:pt idx="1">
                  <c:v>70.5</c:v>
                </c:pt>
                <c:pt idx="2">
                  <c:v>64.599999999999994</c:v>
                </c:pt>
                <c:pt idx="3">
                  <c:v>31</c:v>
                </c:pt>
                <c:pt idx="4">
                  <c:v>23</c:v>
                </c:pt>
              </c:numCache>
            </c:numRef>
          </c:val>
          <c:extLst>
            <c:ext xmlns:c16="http://schemas.microsoft.com/office/drawing/2014/chart" uri="{C3380CC4-5D6E-409C-BE32-E72D297353CC}">
              <c16:uniqueId val="{0000000A-D153-4FBA-B7EA-1FD3014E325C}"/>
            </c:ext>
          </c:extLst>
        </c:ser>
        <c:dLbls>
          <c:showLegendKey val="0"/>
          <c:showVal val="1"/>
          <c:showCatName val="0"/>
          <c:showSerName val="0"/>
          <c:showPercent val="0"/>
          <c:showBubbleSize val="0"/>
        </c:dLbls>
        <c:gapWidth val="45"/>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400" b="0" i="0" u="none" strike="noStrike">
                <a:solidFill>
                  <a:srgbClr val="0B2530"/>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t"/>
        <c:majorGridlines>
          <c:spPr>
            <a:ln w="9525" cap="flat">
              <a:solidFill>
                <a:srgbClr val="D5E3E3"/>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5C6F7B"/>
                </a:solidFill>
                <a:latin typeface="+mn-lt"/>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0368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everyone. Today, we're launching an 8-week physical activity campaign for adults ages 18-30, called Your 150, Your Way. Early adulthood is a period when changes in study, work, place of residency and routine may occur, so this is the group we have selected. During our campaign we urge participants to discover activities that fit their interests, abilities and schedules. “150” reminds people that the recommended level of moderate physical activity for adults is 150 minutes per week and “your way” denotes personal choice.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have an 8 week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outlined on this slide. I would clarify that it's never expecting you to be drastically active this week, but instead gradually introducing a small step every week. Please get acclimated and establish personal objectives during the first week. Next, aerobic activity is developed by brisk walking and running/walking for beginners. The 4th week will be the first time that we have started to work on simple strength training with no equipment. During week five, a range of activities are encouraged – including dance, football and climbing – to help participants find out what they like.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Sessions are 90 minutes in duration and have a definite structure. I would start the class with a brief welcome session and warm-up, people register and get comfortable safely. The main activity is 45 minutes in length and varies on a weekly basis depending on the focus for that week. A mini-workshop of 20 minutes teaches you practical skills in skillfully communicating about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such as goal setting, planning around your work or study, and dealing with set-backs. Lastly there is 15 minutes of cooling down and </a:t>
            </a:r>
            <a:r>
              <a:rPr lang="en-US" sz="1200" kern="1200" dirty="0" err="1">
                <a:solidFill>
                  <a:schemeClr val="tx1"/>
                </a:solidFill>
                <a:effectLst/>
                <a:latin typeface="+mn-lt"/>
                <a:ea typeface="+mn-ea"/>
                <a:cs typeface="+mn-cs"/>
              </a:rPr>
              <a:t>socialising</a:t>
            </a:r>
            <a:r>
              <a:rPr lang="en-US" sz="1200" kern="1200" dirty="0">
                <a:solidFill>
                  <a:schemeClr val="tx1"/>
                </a:solidFill>
                <a:effectLst/>
                <a:latin typeface="+mn-lt"/>
                <a:ea typeface="+mn-ea"/>
                <a:cs typeface="+mn-cs"/>
              </a:rPr>
              <a:t>. Our objectives are: 1) To encourage participants towards achieving approximately 150 minutes a week of some form of physical activity; 2) To increase physical participation at least twice a week with strength work; 3) To foster mood and social connection.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poor choice of adults aged 18 - 30 was made due to the fact that this is a time in their lives where they are going through important changes and life transitions, such as leaving school and leaving home and starting work. It can throw off your routine but it's also an opportunity to create healthier routines. There has not been consistent progress in the number of people who engage in activity within the age band 16-34, as 70.5% are active compared with 72.2% in 2015-16. It also brings out some disparities on gender and affluence.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Chief Medical Officers of the UK have issued recommendations that adults age 19-64 participate in a minimum of 150 minutes per week of moderate activity or 75 minutes per week of vigorous activity. They also suggest doing muscle strengthening on 2 or more days and avoiding long periods of sitting down. To state, I would clarify that the guidance for this target group is 18 year olds which means the adult standard is used as the practical standard for this target group for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It can be seen that all of the slides were meeting the aerobic guideline level, and very few were achieving the aerobic and strength guideline recommendation.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Physical inactivity can have a short-term and long-term impact on individuals. In real life, it can become difficult to manage the stairs, or be difficult to travel from place to place, particularly due to lower fitness; it can be harder to feel well, more stressed and have less social interaction when inactive. In the longer term, lack of physical activity is linked with an increased risk of cardiovascular disease, diabetes and some cancers. The slide also provides estimates relating inactivity to premature death and substantial cost to the UK.</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Here are three measurable ends we have set for the close of week 8. A short activity questionnaire was administered at baseline and at the end to calculate the amount of time spent at the first and second session, respectively, to at least 70% of the participants. Second, 50% of them, at least, should record strength activity on two or more days a week in an activity log. Third, there should be an improvement of at least 3 points on the Warwick–Edinburgh Mental Wellbeing Scale (WESD) rating for the average of the group. These are suggested goals rather than ensured results for the pilot.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my opinion, I would assess the campaign from three perspectives! Process evaluation asks if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was what we intended it to be; from registers of attendance and feedback from participants as well as the information gathered about the target group, we know we delivered them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We aim for 60% to attend a minimum of 6 sessions. Impact evaluation: reflects short-term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with a comparison of weeks activity minutes and strength days at baseline and week eight. Outcome evaluation uses wellbeing scales at weeks one and eight and at three-months post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to determine if wellbeing is achieved and if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maintains activity after three months.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poster rendition conveys the campaign message to a public facing audience. The title, “Your 150, Your Way”, correlates the recommended activity target to the fact that humans have the choice of how they move. The duration of the offer, “8 weeks. Your move.” is easy to understand, as is the invitation to join. As accessible activities, walking and running, strength training and sport appear, while the benefit listed are the gains of energy, better mood, stronger body and new friendships.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campaign would be strengthened, and most effective, by collaborations. At a national level, This Girl Can delivers </a:t>
            </a:r>
            <a:r>
              <a:rPr lang="en-US" sz="1200" kern="1200" dirty="0" err="1">
                <a:solidFill>
                  <a:schemeClr val="tx1"/>
                </a:solidFill>
                <a:effectLst/>
                <a:latin typeface="+mn-lt"/>
                <a:ea typeface="+mn-ea"/>
                <a:cs typeface="+mn-cs"/>
              </a:rPr>
              <a:t>non-judgemental</a:t>
            </a:r>
            <a:r>
              <a:rPr lang="en-US" sz="1200" kern="1200" dirty="0">
                <a:solidFill>
                  <a:schemeClr val="tx1"/>
                </a:solidFill>
                <a:effectLst/>
                <a:latin typeface="+mn-lt"/>
                <a:ea typeface="+mn-ea"/>
                <a:cs typeface="+mn-cs"/>
              </a:rPr>
              <a:t> messages which may help women to feel more comfortable being active. NHS Couch to 5K is a structured routine for people who are starting out, and parkrun is free running / walking events out in the park every week. Mind provides helpful advice with regards to physical exercise and mental health. Council leisure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might offer access, instructors and facilities in the local area. Participants and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peer leaders might be recruited by a Students' Union or a sports team within the university.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would modify campaigns and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where possible, instead of developing new ones. From This Girl Can, we would get real people's stories and </a:t>
            </a:r>
            <a:r>
              <a:rPr lang="en-US" sz="1200" kern="1200" dirty="0" err="1">
                <a:solidFill>
                  <a:schemeClr val="tx1"/>
                </a:solidFill>
                <a:effectLst/>
                <a:latin typeface="+mn-lt"/>
                <a:ea typeface="+mn-ea"/>
                <a:cs typeface="+mn-cs"/>
              </a:rPr>
              <a:t>non-judgemental</a:t>
            </a:r>
            <a:r>
              <a:rPr lang="en-US" sz="1200" kern="1200" dirty="0">
                <a:solidFill>
                  <a:schemeClr val="tx1"/>
                </a:solidFill>
                <a:effectLst/>
                <a:latin typeface="+mn-lt"/>
                <a:ea typeface="+mn-ea"/>
                <a:cs typeface="+mn-cs"/>
              </a:rPr>
              <a:t> language and could ask local young adults to relate their experiences. For the new exercisers we would use a graded run/ walk/free Couch to 5K and would direct signpost them to the free app. We would have taken inspiration from parkrun for our final week and for participation from there onwards, in terms of being community friendly and free of cost.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I'd break it up into three related categories. On a physical level, exercise can benefit the body's cardiovascular, body metabolism, and body energy systems, prevent cardiovascular disease, type 2 diabetes and some forms of cancer, and promote muscle development, bone health and overall physical wellness. In terms of mental health, studies have shown that activity can lower the symptoms of depression and anxiety, and can help to promote self-confidence and stress management. Shared Activities can evolve friendships, belonging and peer support, sociologically.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blog, I'm using three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-change models to explain why all of the following is not necessarily the answer to knowing that exercise is beneficial to behave. Inner beliefs (attitudes), social norms, and perceived control all influence intention; however, intention does not necessarily determine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according to the theory of planned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The Transtheoretical Model refers to the precursors of action (contemplation, preparation), action, and maintenance; arguments argue whether or not these stages are relevant or distinct. COM-B models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 terms of capability, opportunity and motivation. It is particularly useful as it will allow us to assess if another individual requires skills, access, time, confidence and/or motivation.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We've paired up common barriers with specific campaign solutions. For time and cost reasons, we provide a free meeting, no equipment, evening options as well as the concept of little minutes leading to a lot of benefits – here are the concepts. Beginners groups, buddies and peer leaders can help to promote feelings of support and self-efficacy for low confidence groups. To counteract diminishing participation, activities are selected by the participants with progress monitored and a friendly team competition is used. There are taster sessions for those who don't know where to begin and individual next steps plans which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the different stages.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aspects of our campaign that have their own merit – but I wouldn't necessarily describe them as all the answers. Overall, there is evidence of a rating of national activity level that suggests improvement is possible and evidence supporting the benefits of physical activity for mental health. But 16- to 34-year-olds aren't as active as they were in 2015–16, and the 8 weeks could not necessarily be long enough for everyone to develop a habit. Some self-reported data is also used for our evaluation, and we don't have a control group, so we can't be certain that all of the changes we've seen are solely due to the campaign.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References are in Harvard (Cite Them Right) style, alphabetical by author. Verify each link and access date before submission, and add any images or logos you insert. In-text, 'Sport England (no date a)' and '(no date b)' should be matched to the two undated Sport England entries (This Girl Can; Why we now measure strength).</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rtlCol="0"/>
          <a:lstStyle>
            <a:lvl1pPr marL="0" indent="0" algn="l">
              <a:buNone/>
              <a:defRPr lang="en-US" sz="3000" b="1" dirty="0">
                <a:solidFill>
                  <a:schemeClr val="tx2"/>
                </a:solidFill>
              </a:defRPr>
            </a:lvl1pPr>
          </a:lstStyle>
          <a:p>
            <a:pPr marL="0" indent="0" algn="l">
              <a:buNone/>
            </a:pPr>
            <a:endParaRPr lang="en-US" sz="3000" dirty="0"/>
          </a:p>
        </p:txBody>
      </p:sp>
      <p:sp>
        <p:nvSpPr>
          <p:cNvPr id="3" name="Text 0"/>
          <p:cNvSpPr/>
          <p:nvPr/>
        </p:nvSpPr>
        <p:spPr>
          <a:xfrm>
            <a:off x="548640" y="6473952"/>
            <a:ext cx="8229600" cy="274320"/>
          </a:xfrm>
          <a:prstGeom prst="rect">
            <a:avLst/>
          </a:prstGeom>
          <a:noFill/>
          <a:ln/>
        </p:spPr>
        <p:txBody>
          <a:bodyPr wrap="square" lIns="0" tIns="0" rIns="0" bIns="0" rtlCol="0" anchor="ctr"/>
          <a:lstStyle/>
          <a:p>
            <a:pPr marL="0" indent="0">
              <a:buNone/>
            </a:pPr>
            <a:r>
              <a:rPr lang="en-US" sz="1200" dirty="0">
                <a:solidFill>
                  <a:schemeClr val="accent6"/>
                </a:solidFill>
              </a:rPr>
              <a:t>Your 150, Your Way  |  Physical activity campaign for 18–30-year-olds</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bg>
      <p:bgPr>
        <a:solidFill>
          <a:srgbClr val="0B4F5C"/>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6.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9.png"/><Relationship Id="rId4" Type="http://schemas.openxmlformats.org/officeDocument/2006/relationships/image" Target="../media/image1.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chart" Target="../charts/chart1.xml"/><Relationship Id="rId5" Type="http://schemas.openxmlformats.org/officeDocument/2006/relationships/image" Target="../media/image1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png"/><Relationship Id="rId7"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4" name="Text 2"/>
          <p:cNvSpPr txBox="1"/>
          <p:nvPr/>
        </p:nvSpPr>
        <p:spPr>
          <a:xfrm>
            <a:off x="548640" y="1554480"/>
            <a:ext cx="6949440" cy="320040"/>
          </a:xfrm>
          <a:prstGeom prst="rect">
            <a:avLst/>
          </a:prstGeom>
          <a:noFill/>
          <a:ln/>
        </p:spPr>
        <p:txBody>
          <a:bodyPr wrap="square" lIns="0" tIns="0" rIns="0" bIns="0" rtlCol="0" anchor="t"/>
          <a:lstStyle/>
          <a:p>
            <a:pPr marL="0" indent="0">
              <a:lnSpc>
                <a:spcPct val="100000"/>
              </a:lnSpc>
              <a:buNone/>
            </a:pPr>
            <a:r>
              <a:rPr lang="en-US" sz="1800" b="1" dirty="0">
                <a:solidFill>
                  <a:schemeClr val="accent2"/>
                </a:solidFill>
              </a:rPr>
              <a:t>HEALTH PROMOTION CAMPAIGN  |  PHYSICAL ACTIVITY</a:t>
            </a:r>
            <a:endParaRPr lang="en-US" sz="1800" dirty="0"/>
          </a:p>
        </p:txBody>
      </p:sp>
      <p:sp>
        <p:nvSpPr>
          <p:cNvPr id="5" name="Text 3"/>
          <p:cNvSpPr txBox="1"/>
          <p:nvPr/>
        </p:nvSpPr>
        <p:spPr>
          <a:xfrm>
            <a:off x="548640" y="1874520"/>
            <a:ext cx="6949440" cy="1920240"/>
          </a:xfrm>
          <a:prstGeom prst="rect">
            <a:avLst/>
          </a:prstGeom>
          <a:noFill/>
          <a:ln/>
        </p:spPr>
        <p:txBody>
          <a:bodyPr wrap="square" lIns="0" tIns="0" rIns="0" bIns="0" rtlCol="0" anchor="t"/>
          <a:lstStyle/>
          <a:p>
            <a:pPr marL="0" indent="0">
              <a:lnSpc>
                <a:spcPct val="95000"/>
              </a:lnSpc>
              <a:buNone/>
            </a:pPr>
            <a:r>
              <a:rPr lang="en-US" sz="6600" b="1" dirty="0">
                <a:solidFill>
                  <a:schemeClr val="bg1"/>
                </a:solidFill>
              </a:rPr>
              <a:t>Your 150,</a:t>
            </a:r>
            <a:endParaRPr lang="en-US" sz="6600" dirty="0"/>
          </a:p>
          <a:p>
            <a:pPr marL="0" indent="0">
              <a:lnSpc>
                <a:spcPct val="95000"/>
              </a:lnSpc>
              <a:buNone/>
            </a:pPr>
            <a:r>
              <a:rPr lang="en-US" sz="6600" b="1" dirty="0">
                <a:solidFill>
                  <a:schemeClr val="bg1"/>
                </a:solidFill>
              </a:rPr>
              <a:t>Your Way</a:t>
            </a:r>
            <a:endParaRPr lang="en-US" sz="6600" dirty="0"/>
          </a:p>
        </p:txBody>
      </p:sp>
      <p:sp>
        <p:nvSpPr>
          <p:cNvPr id="6" name="Text 4"/>
          <p:cNvSpPr txBox="1"/>
          <p:nvPr/>
        </p:nvSpPr>
        <p:spPr>
          <a:xfrm>
            <a:off x="548640" y="3840480"/>
            <a:ext cx="6766560" cy="777240"/>
          </a:xfrm>
          <a:prstGeom prst="rect">
            <a:avLst/>
          </a:prstGeom>
          <a:noFill/>
          <a:ln/>
        </p:spPr>
        <p:txBody>
          <a:bodyPr wrap="square" lIns="0" tIns="0" rIns="0" bIns="0" rtlCol="0" anchor="t"/>
          <a:lstStyle/>
          <a:p>
            <a:pPr marL="0" indent="0">
              <a:lnSpc>
                <a:spcPct val="110000"/>
              </a:lnSpc>
              <a:buNone/>
            </a:pPr>
            <a:r>
              <a:rPr lang="en-US" sz="2400" dirty="0">
                <a:solidFill>
                  <a:schemeClr val="bg1"/>
                </a:solidFill>
              </a:rPr>
              <a:t>An 8-week physical activity campaign for 18–30-year-olds</a:t>
            </a:r>
            <a:endParaRPr lang="en-US" sz="2400" dirty="0"/>
          </a:p>
        </p:txBody>
      </p:sp>
      <p:sp>
        <p:nvSpPr>
          <p:cNvPr id="7" name="title-info-card"/>
          <p:cNvSpPr/>
          <p:nvPr/>
        </p:nvSpPr>
        <p:spPr>
          <a:xfrm>
            <a:off x="548640" y="4754880"/>
            <a:ext cx="6949440" cy="1691640"/>
          </a:xfrm>
          <a:prstGeom prst="roundRect">
            <a:avLst>
              <a:gd name="adj" fmla="val 8108"/>
            </a:avLst>
          </a:prstGeom>
          <a:solidFill>
            <a:schemeClr val="tx1"/>
          </a:solidFill>
          <a:ln w="12700">
            <a:solidFill>
              <a:schemeClr val="tx1"/>
            </a:solidFill>
            <a:prstDash val="solid"/>
          </a:ln>
        </p:spPr>
        <p:txBody>
          <a:bodyPr/>
          <a:lstStyle/>
          <a:p>
            <a:endParaRPr lang="en-GB"/>
          </a:p>
        </p:txBody>
      </p:sp>
      <p:sp>
        <p:nvSpPr>
          <p:cNvPr id="8" name="Text 6"/>
          <p:cNvSpPr txBox="1"/>
          <p:nvPr/>
        </p:nvSpPr>
        <p:spPr>
          <a:xfrm>
            <a:off x="777240" y="4892040"/>
            <a:ext cx="6583680" cy="1463040"/>
          </a:xfrm>
          <a:prstGeom prst="rect">
            <a:avLst/>
          </a:prstGeom>
          <a:noFill/>
          <a:ln/>
        </p:spPr>
        <p:txBody>
          <a:bodyPr wrap="square" lIns="0" tIns="0" rIns="0" bIns="0" rtlCol="0" anchor="ctr"/>
          <a:lstStyle/>
          <a:p>
            <a:pPr marL="0" indent="0">
              <a:lnSpc>
                <a:spcPct val="115000"/>
              </a:lnSpc>
              <a:buNone/>
            </a:pPr>
            <a:r>
              <a:rPr lang="en-US" sz="1800" dirty="0">
                <a:solidFill>
                  <a:schemeClr val="bg1"/>
                </a:solidFill>
              </a:rPr>
              <a:t>Students: Priyanka Bhattrai – (2605617)</a:t>
            </a:r>
            <a:endParaRPr lang="en-US" sz="1800" dirty="0"/>
          </a:p>
          <a:p>
            <a:pPr marL="0" indent="0">
              <a:lnSpc>
                <a:spcPct val="100000"/>
              </a:lnSpc>
              <a:buNone/>
            </a:pPr>
            <a:r>
              <a:rPr lang="en-US" sz="1800" dirty="0">
                <a:solidFill>
                  <a:schemeClr val="bg1"/>
                </a:solidFill>
              </a:rPr>
              <a:t>Module: [LCHS7000] – [Module title] - Social Epidemiology and Public Health Development</a:t>
            </a:r>
            <a:endParaRPr lang="en-US" sz="1800" dirty="0"/>
          </a:p>
          <a:p>
            <a:pPr marL="0" indent="0">
              <a:lnSpc>
                <a:spcPct val="115000"/>
              </a:lnSpc>
              <a:buNone/>
            </a:pPr>
            <a:r>
              <a:rPr lang="en-US" sz="1800" dirty="0">
                <a:solidFill>
                  <a:schemeClr val="bg1"/>
                </a:solidFill>
              </a:rPr>
              <a:t>Lecturer: Mohammad Aliyu</a:t>
            </a:r>
            <a:endParaRPr lang="en-US" sz="1800" dirty="0"/>
          </a:p>
          <a:p>
            <a:pPr marL="0" indent="0">
              <a:lnSpc>
                <a:spcPct val="115000"/>
              </a:lnSpc>
              <a:buNone/>
            </a:pPr>
            <a:r>
              <a:rPr lang="en-US" sz="1800" dirty="0">
                <a:solidFill>
                  <a:schemeClr val="bg1"/>
                </a:solidFill>
              </a:rPr>
              <a:t>Component 1: Group Presentation (Practice Intervention)</a:t>
            </a:r>
            <a:endParaRPr lang="en-US" sz="1800" dirty="0"/>
          </a:p>
        </p:txBody>
      </p:sp>
      <p:sp>
        <p:nvSpPr>
          <p:cNvPr id="9" name="age-badge"/>
          <p:cNvSpPr/>
          <p:nvPr/>
        </p:nvSpPr>
        <p:spPr>
          <a:xfrm>
            <a:off x="8092440" y="777240"/>
            <a:ext cx="3566160" cy="3566160"/>
          </a:xfrm>
          <a:prstGeom prst="ellipse">
            <a:avLst/>
          </a:prstGeom>
          <a:solidFill>
            <a:schemeClr val="accent2"/>
          </a:solidFill>
          <a:ln w="12700">
            <a:solidFill>
              <a:schemeClr val="accent2"/>
            </a:solidFill>
            <a:prstDash val="solid"/>
          </a:ln>
        </p:spPr>
        <p:txBody>
          <a:bodyPr/>
          <a:lstStyle/>
          <a:p>
            <a:endParaRPr lang="en-GB"/>
          </a:p>
        </p:txBody>
      </p:sp>
      <p:sp>
        <p:nvSpPr>
          <p:cNvPr id="10" name="Text 8"/>
          <p:cNvSpPr txBox="1"/>
          <p:nvPr/>
        </p:nvSpPr>
        <p:spPr>
          <a:xfrm>
            <a:off x="8092440" y="777240"/>
            <a:ext cx="3566160" cy="3566160"/>
          </a:xfrm>
          <a:prstGeom prst="rect">
            <a:avLst/>
          </a:prstGeom>
          <a:noFill/>
          <a:ln/>
        </p:spPr>
        <p:txBody>
          <a:bodyPr wrap="square" lIns="0" tIns="0" rIns="0" bIns="0" rtlCol="0" anchor="ctr"/>
          <a:lstStyle/>
          <a:p>
            <a:pPr marL="0" indent="0" algn="ctr">
              <a:lnSpc>
                <a:spcPct val="100000"/>
              </a:lnSpc>
              <a:buNone/>
            </a:pPr>
            <a:r>
              <a:rPr lang="en-US" sz="6000" b="1" dirty="0">
                <a:solidFill>
                  <a:schemeClr val="tx1"/>
                </a:solidFill>
              </a:rPr>
              <a:t>18–30</a:t>
            </a:r>
            <a:endParaRPr lang="en-US" sz="1800" dirty="0"/>
          </a:p>
          <a:p>
            <a:pPr marL="0" indent="0" algn="ctr">
              <a:lnSpc>
                <a:spcPct val="100000"/>
              </a:lnSpc>
              <a:buNone/>
            </a:pPr>
            <a:r>
              <a:rPr lang="en-US" sz="2400" b="1" dirty="0">
                <a:solidFill>
                  <a:schemeClr val="tx1"/>
                </a:solidFill>
              </a:rPr>
              <a:t>year-olds</a:t>
            </a:r>
            <a:endParaRPr lang="en-US" sz="1800" dirty="0"/>
          </a:p>
        </p:txBody>
      </p:sp>
      <p:sp>
        <p:nvSpPr>
          <p:cNvPr id="11" name="activity-icon"/>
          <p:cNvSpPr/>
          <p:nvPr/>
        </p:nvSpPr>
        <p:spPr>
          <a:xfrm>
            <a:off x="7818120" y="4709160"/>
            <a:ext cx="868680" cy="868680"/>
          </a:xfrm>
          <a:prstGeom prst="ellipse">
            <a:avLst/>
          </a:prstGeom>
          <a:solidFill>
            <a:schemeClr val="accent1"/>
          </a:solidFill>
          <a:ln w="12700">
            <a:solidFill>
              <a:schemeClr val="accent1"/>
            </a:solidFill>
            <a:prstDash val="solid"/>
          </a:ln>
        </p:spPr>
        <p:txBody>
          <a:bodyPr/>
          <a:lstStyle/>
          <a:p>
            <a:endParaRPr lang="en-GB"/>
          </a:p>
        </p:txBody>
      </p:sp>
      <p:pic>
        <p:nvPicPr>
          <p:cNvPr id="12" name="Image 0" descr="icon"/>
          <p:cNvPicPr>
            <a:picLocks noChangeAspect="1"/>
          </p:cNvPicPr>
          <p:nvPr/>
        </p:nvPicPr>
        <p:blipFill>
          <a:blip r:embed="rId3"/>
          <a:stretch>
            <a:fillRect/>
          </a:stretch>
        </p:blipFill>
        <p:spPr>
          <a:xfrm>
            <a:off x="8026603" y="4917643"/>
            <a:ext cx="451714" cy="451714"/>
          </a:xfrm>
          <a:prstGeom prst="rect">
            <a:avLst/>
          </a:prstGeom>
        </p:spPr>
      </p:pic>
      <p:sp>
        <p:nvSpPr>
          <p:cNvPr id="13" name="activity-icon"/>
          <p:cNvSpPr/>
          <p:nvPr/>
        </p:nvSpPr>
        <p:spPr>
          <a:xfrm>
            <a:off x="8842248" y="4709160"/>
            <a:ext cx="868680" cy="868680"/>
          </a:xfrm>
          <a:prstGeom prst="ellipse">
            <a:avLst/>
          </a:prstGeom>
          <a:solidFill>
            <a:schemeClr val="accent3"/>
          </a:solidFill>
          <a:ln w="12700">
            <a:solidFill>
              <a:schemeClr val="accent3"/>
            </a:solidFill>
            <a:prstDash val="solid"/>
          </a:ln>
        </p:spPr>
        <p:txBody>
          <a:bodyPr/>
          <a:lstStyle/>
          <a:p>
            <a:endParaRPr lang="en-GB"/>
          </a:p>
        </p:txBody>
      </p:sp>
      <p:pic>
        <p:nvPicPr>
          <p:cNvPr id="14" name="Image 1" descr="icon"/>
          <p:cNvPicPr>
            <a:picLocks noChangeAspect="1"/>
          </p:cNvPicPr>
          <p:nvPr/>
        </p:nvPicPr>
        <p:blipFill>
          <a:blip r:embed="rId4"/>
          <a:stretch>
            <a:fillRect/>
          </a:stretch>
        </p:blipFill>
        <p:spPr>
          <a:xfrm>
            <a:off x="9050731" y="4917643"/>
            <a:ext cx="451714" cy="451714"/>
          </a:xfrm>
          <a:prstGeom prst="rect">
            <a:avLst/>
          </a:prstGeom>
        </p:spPr>
      </p:pic>
      <p:sp>
        <p:nvSpPr>
          <p:cNvPr id="15" name="activity-icon"/>
          <p:cNvSpPr/>
          <p:nvPr/>
        </p:nvSpPr>
        <p:spPr>
          <a:xfrm>
            <a:off x="9866376" y="4709160"/>
            <a:ext cx="868680" cy="868680"/>
          </a:xfrm>
          <a:prstGeom prst="ellipse">
            <a:avLst/>
          </a:prstGeom>
          <a:solidFill>
            <a:schemeClr val="accent4"/>
          </a:solidFill>
          <a:ln w="12700">
            <a:solidFill>
              <a:schemeClr val="accent4"/>
            </a:solidFill>
            <a:prstDash val="solid"/>
          </a:ln>
        </p:spPr>
        <p:txBody>
          <a:bodyPr/>
          <a:lstStyle/>
          <a:p>
            <a:endParaRPr lang="en-GB"/>
          </a:p>
        </p:txBody>
      </p:sp>
      <p:pic>
        <p:nvPicPr>
          <p:cNvPr id="16" name="Image 2" descr="icon"/>
          <p:cNvPicPr>
            <a:picLocks noChangeAspect="1"/>
          </p:cNvPicPr>
          <p:nvPr/>
        </p:nvPicPr>
        <p:blipFill>
          <a:blip r:embed="rId5"/>
          <a:stretch>
            <a:fillRect/>
          </a:stretch>
        </p:blipFill>
        <p:spPr>
          <a:xfrm>
            <a:off x="10074859" y="4917643"/>
            <a:ext cx="451714" cy="451714"/>
          </a:xfrm>
          <a:prstGeom prst="rect">
            <a:avLst/>
          </a:prstGeom>
        </p:spPr>
      </p:pic>
      <p:sp>
        <p:nvSpPr>
          <p:cNvPr id="17" name="activity-icon"/>
          <p:cNvSpPr/>
          <p:nvPr/>
        </p:nvSpPr>
        <p:spPr>
          <a:xfrm>
            <a:off x="10890504" y="4709160"/>
            <a:ext cx="868680" cy="868680"/>
          </a:xfrm>
          <a:prstGeom prst="ellipse">
            <a:avLst/>
          </a:prstGeom>
          <a:solidFill>
            <a:schemeClr val="accent5"/>
          </a:solidFill>
          <a:ln w="12700">
            <a:solidFill>
              <a:schemeClr val="accent5"/>
            </a:solidFill>
            <a:prstDash val="solid"/>
          </a:ln>
        </p:spPr>
        <p:txBody>
          <a:bodyPr/>
          <a:lstStyle/>
          <a:p>
            <a:endParaRPr lang="en-GB"/>
          </a:p>
        </p:txBody>
      </p:sp>
      <p:pic>
        <p:nvPicPr>
          <p:cNvPr id="18" name="Image 3" descr="icon"/>
          <p:cNvPicPr>
            <a:picLocks noChangeAspect="1"/>
          </p:cNvPicPr>
          <p:nvPr/>
        </p:nvPicPr>
        <p:blipFill>
          <a:blip r:embed="rId6"/>
          <a:stretch>
            <a:fillRect/>
          </a:stretch>
        </p:blipFill>
        <p:spPr>
          <a:xfrm>
            <a:off x="11098987" y="4917643"/>
            <a:ext cx="451714" cy="451714"/>
          </a:xfrm>
          <a:prstGeom prst="rect">
            <a:avLst/>
          </a:prstGeom>
        </p:spPr>
      </p:pic>
      <p:sp>
        <p:nvSpPr>
          <p:cNvPr id="19" name="Text 13"/>
          <p:cNvSpPr txBox="1"/>
          <p:nvPr/>
        </p:nvSpPr>
        <p:spPr>
          <a:xfrm>
            <a:off x="7818120" y="5760720"/>
            <a:ext cx="4023360" cy="457200"/>
          </a:xfrm>
          <a:prstGeom prst="rect">
            <a:avLst/>
          </a:prstGeom>
          <a:noFill/>
          <a:ln/>
        </p:spPr>
        <p:txBody>
          <a:bodyPr wrap="square" lIns="0" tIns="0" rIns="0" bIns="0" rtlCol="0" anchor="t"/>
          <a:lstStyle/>
          <a:p>
            <a:pPr marL="0" indent="0" algn="l">
              <a:lnSpc>
                <a:spcPct val="100000"/>
              </a:lnSpc>
              <a:buNone/>
            </a:pPr>
            <a:r>
              <a:rPr lang="en-US" sz="2400" b="1" dirty="0">
                <a:solidFill>
                  <a:schemeClr val="bg1"/>
                </a:solidFill>
              </a:rPr>
              <a:t>Walk. Run. Lift. Play.</a:t>
            </a:r>
            <a:endParaRPr lang="en-US" sz="2400" dirty="0"/>
          </a:p>
        </p:txBody>
      </p:sp>
      <p:pic>
        <p:nvPicPr>
          <p:cNvPr id="23" name="Picture 22">
            <a:extLst>
              <a:ext uri="{FF2B5EF4-FFF2-40B4-BE49-F238E27FC236}">
                <a16:creationId xmlns:a16="http://schemas.microsoft.com/office/drawing/2014/main" id="{022BA1BA-7D14-8B99-FB9A-74421ABA64A8}"/>
              </a:ext>
            </a:extLst>
          </p:cNvPr>
          <p:cNvPicPr>
            <a:picLocks noChangeAspect="1"/>
          </p:cNvPicPr>
          <p:nvPr/>
        </p:nvPicPr>
        <p:blipFill>
          <a:blip r:embed="rId7"/>
          <a:stretch>
            <a:fillRect/>
          </a:stretch>
        </p:blipFill>
        <p:spPr>
          <a:xfrm>
            <a:off x="0" y="0"/>
            <a:ext cx="2987299" cy="11583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8 weeks, 8 sessions, one goal</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THE ACTIVITY</a:t>
            </a:r>
            <a:endParaRPr lang="en-US" sz="1400" dirty="0"/>
          </a:p>
        </p:txBody>
      </p:sp>
      <p:sp>
        <p:nvSpPr>
          <p:cNvPr id="5" name="week-card"/>
          <p:cNvSpPr/>
          <p:nvPr/>
        </p:nvSpPr>
        <p:spPr>
          <a:xfrm>
            <a:off x="548640"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6" name="week-number"/>
          <p:cNvSpPr/>
          <p:nvPr/>
        </p:nvSpPr>
        <p:spPr>
          <a:xfrm>
            <a:off x="731520"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7" name="Text 5"/>
          <p:cNvSpPr txBox="1"/>
          <p:nvPr/>
        </p:nvSpPr>
        <p:spPr>
          <a:xfrm>
            <a:off x="731520"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1</a:t>
            </a:r>
            <a:endParaRPr lang="en-US" sz="2400" dirty="0"/>
          </a:p>
        </p:txBody>
      </p:sp>
      <p:sp>
        <p:nvSpPr>
          <p:cNvPr id="8" name="week-icon"/>
          <p:cNvSpPr/>
          <p:nvPr/>
        </p:nvSpPr>
        <p:spPr>
          <a:xfrm>
            <a:off x="2286000" y="155448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9" name="Image 0" descr="icon"/>
          <p:cNvPicPr>
            <a:picLocks noChangeAspect="1"/>
          </p:cNvPicPr>
          <p:nvPr/>
        </p:nvPicPr>
        <p:blipFill>
          <a:blip r:embed="rId3"/>
          <a:stretch>
            <a:fillRect/>
          </a:stretch>
        </p:blipFill>
        <p:spPr>
          <a:xfrm>
            <a:off x="2450592" y="1719072"/>
            <a:ext cx="356616" cy="356616"/>
          </a:xfrm>
          <a:prstGeom prst="rect">
            <a:avLst/>
          </a:prstGeom>
        </p:spPr>
      </p:pic>
      <p:sp>
        <p:nvSpPr>
          <p:cNvPr id="10" name="Text 7"/>
          <p:cNvSpPr txBox="1"/>
          <p:nvPr/>
        </p:nvSpPr>
        <p:spPr>
          <a:xfrm>
            <a:off x="731520"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Kick-off</a:t>
            </a:r>
            <a:endParaRPr lang="en-US" sz="1800" dirty="0"/>
          </a:p>
        </p:txBody>
      </p:sp>
      <p:sp>
        <p:nvSpPr>
          <p:cNvPr id="11" name="Text 8"/>
          <p:cNvSpPr txBox="1"/>
          <p:nvPr/>
        </p:nvSpPr>
        <p:spPr>
          <a:xfrm>
            <a:off x="731520"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Baseline check and goals</a:t>
            </a:r>
            <a:endParaRPr lang="en-US" sz="1800" dirty="0"/>
          </a:p>
        </p:txBody>
      </p:sp>
      <p:sp>
        <p:nvSpPr>
          <p:cNvPr id="12" name="week-card"/>
          <p:cNvSpPr/>
          <p:nvPr/>
        </p:nvSpPr>
        <p:spPr>
          <a:xfrm>
            <a:off x="3374136"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3" name="week-number"/>
          <p:cNvSpPr/>
          <p:nvPr/>
        </p:nvSpPr>
        <p:spPr>
          <a:xfrm>
            <a:off x="3557016"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14" name="Text 11"/>
          <p:cNvSpPr txBox="1"/>
          <p:nvPr/>
        </p:nvSpPr>
        <p:spPr>
          <a:xfrm>
            <a:off x="3557016"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2</a:t>
            </a:r>
            <a:endParaRPr lang="en-US" sz="2400" dirty="0"/>
          </a:p>
        </p:txBody>
      </p:sp>
      <p:sp>
        <p:nvSpPr>
          <p:cNvPr id="15" name="week-icon"/>
          <p:cNvSpPr/>
          <p:nvPr/>
        </p:nvSpPr>
        <p:spPr>
          <a:xfrm>
            <a:off x="5111496" y="15544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6" name="Image 1" descr="icon"/>
          <p:cNvPicPr>
            <a:picLocks noChangeAspect="1"/>
          </p:cNvPicPr>
          <p:nvPr/>
        </p:nvPicPr>
        <p:blipFill>
          <a:blip r:embed="rId4"/>
          <a:stretch>
            <a:fillRect/>
          </a:stretch>
        </p:blipFill>
        <p:spPr>
          <a:xfrm>
            <a:off x="5276088" y="1719072"/>
            <a:ext cx="356616" cy="356616"/>
          </a:xfrm>
          <a:prstGeom prst="rect">
            <a:avLst/>
          </a:prstGeom>
        </p:spPr>
      </p:pic>
      <p:sp>
        <p:nvSpPr>
          <p:cNvPr id="17" name="Text 13"/>
          <p:cNvSpPr txBox="1"/>
          <p:nvPr/>
        </p:nvSpPr>
        <p:spPr>
          <a:xfrm>
            <a:off x="3557016"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Walk and talk</a:t>
            </a:r>
            <a:endParaRPr lang="en-US" sz="1800" dirty="0"/>
          </a:p>
        </p:txBody>
      </p:sp>
      <p:sp>
        <p:nvSpPr>
          <p:cNvPr id="18" name="Text 14"/>
          <p:cNvSpPr txBox="1"/>
          <p:nvPr/>
        </p:nvSpPr>
        <p:spPr>
          <a:xfrm>
            <a:off x="3557016"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Brisk walking and step targets</a:t>
            </a:r>
            <a:endParaRPr lang="en-US" sz="1800" dirty="0"/>
          </a:p>
        </p:txBody>
      </p:sp>
      <p:sp>
        <p:nvSpPr>
          <p:cNvPr id="19" name="week-card"/>
          <p:cNvSpPr/>
          <p:nvPr/>
        </p:nvSpPr>
        <p:spPr>
          <a:xfrm>
            <a:off x="6199632"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0" name="week-number"/>
          <p:cNvSpPr/>
          <p:nvPr/>
        </p:nvSpPr>
        <p:spPr>
          <a:xfrm>
            <a:off x="6382512"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21" name="Text 17"/>
          <p:cNvSpPr txBox="1"/>
          <p:nvPr/>
        </p:nvSpPr>
        <p:spPr>
          <a:xfrm>
            <a:off x="6382512"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3</a:t>
            </a:r>
            <a:endParaRPr lang="en-US" sz="2400" dirty="0"/>
          </a:p>
        </p:txBody>
      </p:sp>
      <p:sp>
        <p:nvSpPr>
          <p:cNvPr id="22" name="week-icon"/>
          <p:cNvSpPr/>
          <p:nvPr/>
        </p:nvSpPr>
        <p:spPr>
          <a:xfrm>
            <a:off x="7936992" y="155448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23" name="Image 2" descr="icon"/>
          <p:cNvPicPr>
            <a:picLocks noChangeAspect="1"/>
          </p:cNvPicPr>
          <p:nvPr/>
        </p:nvPicPr>
        <p:blipFill>
          <a:blip r:embed="rId5"/>
          <a:stretch>
            <a:fillRect/>
          </a:stretch>
        </p:blipFill>
        <p:spPr>
          <a:xfrm>
            <a:off x="8101584" y="1719072"/>
            <a:ext cx="356616" cy="356616"/>
          </a:xfrm>
          <a:prstGeom prst="rect">
            <a:avLst/>
          </a:prstGeom>
        </p:spPr>
      </p:pic>
      <p:sp>
        <p:nvSpPr>
          <p:cNvPr id="24" name="Text 19"/>
          <p:cNvSpPr txBox="1"/>
          <p:nvPr/>
        </p:nvSpPr>
        <p:spPr>
          <a:xfrm>
            <a:off x="6382512"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Run/walk</a:t>
            </a:r>
            <a:endParaRPr lang="en-US" sz="1800" dirty="0"/>
          </a:p>
        </p:txBody>
      </p:sp>
      <p:sp>
        <p:nvSpPr>
          <p:cNvPr id="25" name="Text 20"/>
          <p:cNvSpPr txBox="1"/>
          <p:nvPr/>
        </p:nvSpPr>
        <p:spPr>
          <a:xfrm>
            <a:off x="6382512"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Run/walk intervals for beginners</a:t>
            </a:r>
            <a:endParaRPr lang="en-US" sz="1800" dirty="0"/>
          </a:p>
        </p:txBody>
      </p:sp>
      <p:sp>
        <p:nvSpPr>
          <p:cNvPr id="26" name="week-card"/>
          <p:cNvSpPr/>
          <p:nvPr/>
        </p:nvSpPr>
        <p:spPr>
          <a:xfrm>
            <a:off x="9025128" y="137160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27" name="week-number"/>
          <p:cNvSpPr/>
          <p:nvPr/>
        </p:nvSpPr>
        <p:spPr>
          <a:xfrm>
            <a:off x="9208008" y="1554480"/>
            <a:ext cx="594360" cy="594360"/>
          </a:xfrm>
          <a:prstGeom prst="ellipse">
            <a:avLst/>
          </a:prstGeom>
          <a:solidFill>
            <a:schemeClr val="tx2"/>
          </a:solidFill>
          <a:ln w="12700">
            <a:solidFill>
              <a:schemeClr val="tx2"/>
            </a:solidFill>
            <a:prstDash val="solid"/>
          </a:ln>
        </p:spPr>
        <p:txBody>
          <a:bodyPr/>
          <a:lstStyle/>
          <a:p>
            <a:endParaRPr lang="en-GB"/>
          </a:p>
        </p:txBody>
      </p:sp>
      <p:sp>
        <p:nvSpPr>
          <p:cNvPr id="28" name="Text 23"/>
          <p:cNvSpPr txBox="1"/>
          <p:nvPr/>
        </p:nvSpPr>
        <p:spPr>
          <a:xfrm>
            <a:off x="9208008" y="155448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4</a:t>
            </a:r>
            <a:endParaRPr lang="en-US" sz="2400" dirty="0"/>
          </a:p>
        </p:txBody>
      </p:sp>
      <p:sp>
        <p:nvSpPr>
          <p:cNvPr id="29" name="week-icon"/>
          <p:cNvSpPr/>
          <p:nvPr/>
        </p:nvSpPr>
        <p:spPr>
          <a:xfrm>
            <a:off x="10762488" y="15544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30" name="Image 3" descr="icon"/>
          <p:cNvPicPr>
            <a:picLocks noChangeAspect="1"/>
          </p:cNvPicPr>
          <p:nvPr/>
        </p:nvPicPr>
        <p:blipFill>
          <a:blip r:embed="rId6"/>
          <a:stretch>
            <a:fillRect/>
          </a:stretch>
        </p:blipFill>
        <p:spPr>
          <a:xfrm>
            <a:off x="10927080" y="1719072"/>
            <a:ext cx="356616" cy="356616"/>
          </a:xfrm>
          <a:prstGeom prst="rect">
            <a:avLst/>
          </a:prstGeom>
        </p:spPr>
      </p:pic>
      <p:sp>
        <p:nvSpPr>
          <p:cNvPr id="31" name="Text 25"/>
          <p:cNvSpPr txBox="1"/>
          <p:nvPr/>
        </p:nvSpPr>
        <p:spPr>
          <a:xfrm>
            <a:off x="9208008" y="228600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Strength</a:t>
            </a:r>
            <a:endParaRPr lang="en-US" sz="1800" dirty="0"/>
          </a:p>
        </p:txBody>
      </p:sp>
      <p:sp>
        <p:nvSpPr>
          <p:cNvPr id="32" name="Text 26"/>
          <p:cNvSpPr txBox="1"/>
          <p:nvPr/>
        </p:nvSpPr>
        <p:spPr>
          <a:xfrm>
            <a:off x="9208008" y="265176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Bodyweight circuits, no kit needed</a:t>
            </a:r>
            <a:endParaRPr lang="en-US" sz="1800" dirty="0"/>
          </a:p>
        </p:txBody>
      </p:sp>
      <p:sp>
        <p:nvSpPr>
          <p:cNvPr id="33" name="week-card"/>
          <p:cNvSpPr/>
          <p:nvPr/>
        </p:nvSpPr>
        <p:spPr>
          <a:xfrm>
            <a:off x="548640"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34" name="week-number"/>
          <p:cNvSpPr/>
          <p:nvPr/>
        </p:nvSpPr>
        <p:spPr>
          <a:xfrm>
            <a:off x="731520"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35" name="Text 29"/>
          <p:cNvSpPr txBox="1"/>
          <p:nvPr/>
        </p:nvSpPr>
        <p:spPr>
          <a:xfrm>
            <a:off x="731520"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5</a:t>
            </a:r>
            <a:endParaRPr lang="en-US" sz="2400" dirty="0"/>
          </a:p>
        </p:txBody>
      </p:sp>
      <p:sp>
        <p:nvSpPr>
          <p:cNvPr id="36" name="week-icon"/>
          <p:cNvSpPr/>
          <p:nvPr/>
        </p:nvSpPr>
        <p:spPr>
          <a:xfrm>
            <a:off x="2286000" y="411480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37" name="Image 4" descr="icon"/>
          <p:cNvPicPr>
            <a:picLocks noChangeAspect="1"/>
          </p:cNvPicPr>
          <p:nvPr/>
        </p:nvPicPr>
        <p:blipFill>
          <a:blip r:embed="rId7"/>
          <a:stretch>
            <a:fillRect/>
          </a:stretch>
        </p:blipFill>
        <p:spPr>
          <a:xfrm>
            <a:off x="2450592" y="4279392"/>
            <a:ext cx="356616" cy="356616"/>
          </a:xfrm>
          <a:prstGeom prst="rect">
            <a:avLst/>
          </a:prstGeom>
        </p:spPr>
      </p:pic>
      <p:sp>
        <p:nvSpPr>
          <p:cNvPr id="38" name="Text 31"/>
          <p:cNvSpPr txBox="1"/>
          <p:nvPr/>
        </p:nvSpPr>
        <p:spPr>
          <a:xfrm>
            <a:off x="731520"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Try it</a:t>
            </a:r>
            <a:endParaRPr lang="en-US" sz="1800" dirty="0"/>
          </a:p>
        </p:txBody>
      </p:sp>
      <p:sp>
        <p:nvSpPr>
          <p:cNvPr id="39" name="Text 32"/>
          <p:cNvSpPr txBox="1"/>
          <p:nvPr/>
        </p:nvSpPr>
        <p:spPr>
          <a:xfrm>
            <a:off x="731520"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Pick a sport: dance, football, climbing</a:t>
            </a:r>
            <a:endParaRPr lang="en-US" sz="1800" dirty="0"/>
          </a:p>
        </p:txBody>
      </p:sp>
      <p:sp>
        <p:nvSpPr>
          <p:cNvPr id="40" name="week-card"/>
          <p:cNvSpPr/>
          <p:nvPr/>
        </p:nvSpPr>
        <p:spPr>
          <a:xfrm>
            <a:off x="3374136"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41" name="week-number"/>
          <p:cNvSpPr/>
          <p:nvPr/>
        </p:nvSpPr>
        <p:spPr>
          <a:xfrm>
            <a:off x="3557016"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42" name="Text 35"/>
          <p:cNvSpPr txBox="1"/>
          <p:nvPr/>
        </p:nvSpPr>
        <p:spPr>
          <a:xfrm>
            <a:off x="3557016"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6</a:t>
            </a:r>
            <a:endParaRPr lang="en-US" sz="2400" dirty="0"/>
          </a:p>
        </p:txBody>
      </p:sp>
      <p:sp>
        <p:nvSpPr>
          <p:cNvPr id="43" name="week-icon"/>
          <p:cNvSpPr/>
          <p:nvPr/>
        </p:nvSpPr>
        <p:spPr>
          <a:xfrm>
            <a:off x="5111496" y="411480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44" name="Image 5" descr="icon"/>
          <p:cNvPicPr>
            <a:picLocks noChangeAspect="1"/>
          </p:cNvPicPr>
          <p:nvPr/>
        </p:nvPicPr>
        <p:blipFill>
          <a:blip r:embed="rId8"/>
          <a:stretch>
            <a:fillRect/>
          </a:stretch>
        </p:blipFill>
        <p:spPr>
          <a:xfrm>
            <a:off x="5276088" y="4279392"/>
            <a:ext cx="356616" cy="356616"/>
          </a:xfrm>
          <a:prstGeom prst="rect">
            <a:avLst/>
          </a:prstGeom>
        </p:spPr>
      </p:pic>
      <p:sp>
        <p:nvSpPr>
          <p:cNvPr id="45" name="Text 37"/>
          <p:cNvSpPr txBox="1"/>
          <p:nvPr/>
        </p:nvSpPr>
        <p:spPr>
          <a:xfrm>
            <a:off x="3557016"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Mind and move</a:t>
            </a:r>
            <a:endParaRPr lang="en-US" sz="1800" dirty="0"/>
          </a:p>
        </p:txBody>
      </p:sp>
      <p:sp>
        <p:nvSpPr>
          <p:cNvPr id="46" name="Text 38"/>
          <p:cNvSpPr txBox="1"/>
          <p:nvPr/>
        </p:nvSpPr>
        <p:spPr>
          <a:xfrm>
            <a:off x="3557016"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Stress-busting and habit workshop</a:t>
            </a:r>
            <a:endParaRPr lang="en-US" sz="1800" dirty="0"/>
          </a:p>
        </p:txBody>
      </p:sp>
      <p:sp>
        <p:nvSpPr>
          <p:cNvPr id="47" name="week-card"/>
          <p:cNvSpPr/>
          <p:nvPr/>
        </p:nvSpPr>
        <p:spPr>
          <a:xfrm>
            <a:off x="6199632"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48" name="week-number"/>
          <p:cNvSpPr/>
          <p:nvPr/>
        </p:nvSpPr>
        <p:spPr>
          <a:xfrm>
            <a:off x="6382512"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49" name="Text 41"/>
          <p:cNvSpPr txBox="1"/>
          <p:nvPr/>
        </p:nvSpPr>
        <p:spPr>
          <a:xfrm>
            <a:off x="6382512"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7</a:t>
            </a:r>
            <a:endParaRPr lang="en-US" sz="2400" dirty="0"/>
          </a:p>
        </p:txBody>
      </p:sp>
      <p:sp>
        <p:nvSpPr>
          <p:cNvPr id="50" name="week-icon"/>
          <p:cNvSpPr/>
          <p:nvPr/>
        </p:nvSpPr>
        <p:spPr>
          <a:xfrm>
            <a:off x="7936992" y="411480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51" name="Image 6" descr="icon"/>
          <p:cNvPicPr>
            <a:picLocks noChangeAspect="1"/>
          </p:cNvPicPr>
          <p:nvPr/>
        </p:nvPicPr>
        <p:blipFill>
          <a:blip r:embed="rId9"/>
          <a:stretch>
            <a:fillRect/>
          </a:stretch>
        </p:blipFill>
        <p:spPr>
          <a:xfrm>
            <a:off x="8101584" y="4279392"/>
            <a:ext cx="356616" cy="356616"/>
          </a:xfrm>
          <a:prstGeom prst="rect">
            <a:avLst/>
          </a:prstGeom>
        </p:spPr>
      </p:pic>
      <p:sp>
        <p:nvSpPr>
          <p:cNvPr id="52" name="Text 43"/>
          <p:cNvSpPr txBox="1"/>
          <p:nvPr/>
        </p:nvSpPr>
        <p:spPr>
          <a:xfrm>
            <a:off x="6382512"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Challenge</a:t>
            </a:r>
            <a:endParaRPr lang="en-US" sz="1800" dirty="0"/>
          </a:p>
        </p:txBody>
      </p:sp>
      <p:sp>
        <p:nvSpPr>
          <p:cNvPr id="53" name="Text 44"/>
          <p:cNvSpPr txBox="1"/>
          <p:nvPr/>
        </p:nvSpPr>
        <p:spPr>
          <a:xfrm>
            <a:off x="6382512"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Team challenge led by peer leaders</a:t>
            </a:r>
            <a:endParaRPr lang="en-US" sz="1800" dirty="0"/>
          </a:p>
        </p:txBody>
      </p:sp>
      <p:sp>
        <p:nvSpPr>
          <p:cNvPr id="54" name="week-card"/>
          <p:cNvSpPr/>
          <p:nvPr/>
        </p:nvSpPr>
        <p:spPr>
          <a:xfrm>
            <a:off x="9025128" y="3931920"/>
            <a:ext cx="260604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55" name="week-number"/>
          <p:cNvSpPr/>
          <p:nvPr/>
        </p:nvSpPr>
        <p:spPr>
          <a:xfrm>
            <a:off x="9208008" y="4114800"/>
            <a:ext cx="594360" cy="594360"/>
          </a:xfrm>
          <a:prstGeom prst="ellipse">
            <a:avLst/>
          </a:prstGeom>
          <a:solidFill>
            <a:schemeClr val="tx2"/>
          </a:solidFill>
          <a:ln w="12700">
            <a:solidFill>
              <a:schemeClr val="tx2"/>
            </a:solidFill>
            <a:prstDash val="solid"/>
          </a:ln>
        </p:spPr>
        <p:txBody>
          <a:bodyPr/>
          <a:lstStyle/>
          <a:p>
            <a:endParaRPr lang="en-GB"/>
          </a:p>
        </p:txBody>
      </p:sp>
      <p:sp>
        <p:nvSpPr>
          <p:cNvPr id="56" name="Text 47"/>
          <p:cNvSpPr txBox="1"/>
          <p:nvPr/>
        </p:nvSpPr>
        <p:spPr>
          <a:xfrm>
            <a:off x="9208008" y="4114800"/>
            <a:ext cx="594360" cy="594360"/>
          </a:xfrm>
          <a:prstGeom prst="rect">
            <a:avLst/>
          </a:prstGeom>
          <a:noFill/>
          <a:ln/>
        </p:spPr>
        <p:txBody>
          <a:bodyPr wrap="square" lIns="0" tIns="0" rIns="0" bIns="0" rtlCol="0" anchor="ctr"/>
          <a:lstStyle/>
          <a:p>
            <a:pPr marL="0" indent="0" algn="ctr">
              <a:lnSpc>
                <a:spcPct val="100000"/>
              </a:lnSpc>
              <a:buNone/>
            </a:pPr>
            <a:r>
              <a:rPr lang="en-US" sz="2400" b="1" dirty="0">
                <a:solidFill>
                  <a:schemeClr val="bg1"/>
                </a:solidFill>
              </a:rPr>
              <a:t>8</a:t>
            </a:r>
            <a:endParaRPr lang="en-US" sz="2400" dirty="0"/>
          </a:p>
        </p:txBody>
      </p:sp>
      <p:sp>
        <p:nvSpPr>
          <p:cNvPr id="57" name="week-icon"/>
          <p:cNvSpPr/>
          <p:nvPr/>
        </p:nvSpPr>
        <p:spPr>
          <a:xfrm>
            <a:off x="10762488" y="411480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58" name="Image 7" descr="icon"/>
          <p:cNvPicPr>
            <a:picLocks noChangeAspect="1"/>
          </p:cNvPicPr>
          <p:nvPr/>
        </p:nvPicPr>
        <p:blipFill>
          <a:blip r:embed="rId10"/>
          <a:stretch>
            <a:fillRect/>
          </a:stretch>
        </p:blipFill>
        <p:spPr>
          <a:xfrm>
            <a:off x="10927080" y="4279392"/>
            <a:ext cx="356616" cy="356616"/>
          </a:xfrm>
          <a:prstGeom prst="rect">
            <a:avLst/>
          </a:prstGeom>
        </p:spPr>
      </p:pic>
      <p:sp>
        <p:nvSpPr>
          <p:cNvPr id="59" name="Text 49"/>
          <p:cNvSpPr txBox="1"/>
          <p:nvPr/>
        </p:nvSpPr>
        <p:spPr>
          <a:xfrm>
            <a:off x="9208008" y="484632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Celebrate</a:t>
            </a:r>
            <a:endParaRPr lang="en-US" sz="1800" dirty="0"/>
          </a:p>
        </p:txBody>
      </p:sp>
      <p:sp>
        <p:nvSpPr>
          <p:cNvPr id="60" name="Text 50"/>
          <p:cNvSpPr txBox="1"/>
          <p:nvPr/>
        </p:nvSpPr>
        <p:spPr>
          <a:xfrm>
            <a:off x="9208008" y="5212080"/>
            <a:ext cx="2240280" cy="100584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5K event, re-test, what next</a:t>
            </a:r>
            <a:endParaRPr lang="en-US" sz="1800" dirty="0"/>
          </a:p>
        </p:txBody>
      </p:sp>
      <p:sp>
        <p:nvSpPr>
          <p:cNvPr id="61"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Inside every session</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THE ACTIVITY</a:t>
            </a:r>
            <a:endParaRPr lang="en-US" sz="1400" dirty="0"/>
          </a:p>
        </p:txBody>
      </p:sp>
      <p:sp>
        <p:nvSpPr>
          <p:cNvPr id="5" name="format-card"/>
          <p:cNvSpPr/>
          <p:nvPr/>
        </p:nvSpPr>
        <p:spPr>
          <a:xfrm>
            <a:off x="548640"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6" name="Text 4"/>
          <p:cNvSpPr txBox="1"/>
          <p:nvPr/>
        </p:nvSpPr>
        <p:spPr>
          <a:xfrm>
            <a:off x="731520"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10</a:t>
            </a:r>
            <a:r>
              <a:rPr lang="en-US" sz="2000" b="1" dirty="0">
                <a:solidFill>
                  <a:schemeClr val="tx2"/>
                </a:solidFill>
              </a:rPr>
              <a:t> min</a:t>
            </a:r>
            <a:endParaRPr lang="en-US" sz="1800" dirty="0"/>
          </a:p>
        </p:txBody>
      </p:sp>
      <p:sp>
        <p:nvSpPr>
          <p:cNvPr id="7" name="Text 5"/>
          <p:cNvSpPr txBox="1"/>
          <p:nvPr/>
        </p:nvSpPr>
        <p:spPr>
          <a:xfrm>
            <a:off x="731520"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Warm-up and welcome</a:t>
            </a:r>
            <a:endParaRPr lang="en-US" sz="1800" dirty="0"/>
          </a:p>
        </p:txBody>
      </p:sp>
      <p:sp>
        <p:nvSpPr>
          <p:cNvPr id="8" name="format-card"/>
          <p:cNvSpPr/>
          <p:nvPr/>
        </p:nvSpPr>
        <p:spPr>
          <a:xfrm>
            <a:off x="3374136"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9" name="Text 7"/>
          <p:cNvSpPr txBox="1"/>
          <p:nvPr/>
        </p:nvSpPr>
        <p:spPr>
          <a:xfrm>
            <a:off x="3557016"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45</a:t>
            </a:r>
            <a:r>
              <a:rPr lang="en-US" sz="2000" b="1" dirty="0">
                <a:solidFill>
                  <a:schemeClr val="tx2"/>
                </a:solidFill>
              </a:rPr>
              <a:t> min</a:t>
            </a:r>
            <a:endParaRPr lang="en-US" sz="1800" dirty="0"/>
          </a:p>
        </p:txBody>
      </p:sp>
      <p:sp>
        <p:nvSpPr>
          <p:cNvPr id="10" name="Text 8"/>
          <p:cNvSpPr txBox="1"/>
          <p:nvPr/>
        </p:nvSpPr>
        <p:spPr>
          <a:xfrm>
            <a:off x="3557016"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Main activity: walk, run, strength or sport</a:t>
            </a:r>
            <a:endParaRPr lang="en-US" sz="1800" dirty="0"/>
          </a:p>
        </p:txBody>
      </p:sp>
      <p:sp>
        <p:nvSpPr>
          <p:cNvPr id="11" name="format-card"/>
          <p:cNvSpPr/>
          <p:nvPr/>
        </p:nvSpPr>
        <p:spPr>
          <a:xfrm>
            <a:off x="6199632"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12" name="Text 10"/>
          <p:cNvSpPr txBox="1"/>
          <p:nvPr/>
        </p:nvSpPr>
        <p:spPr>
          <a:xfrm>
            <a:off x="6382512"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20</a:t>
            </a:r>
            <a:r>
              <a:rPr lang="en-US" sz="2000" b="1" dirty="0">
                <a:solidFill>
                  <a:schemeClr val="tx2"/>
                </a:solidFill>
              </a:rPr>
              <a:t> min</a:t>
            </a:r>
            <a:endParaRPr lang="en-US" sz="1800" dirty="0"/>
          </a:p>
        </p:txBody>
      </p:sp>
      <p:sp>
        <p:nvSpPr>
          <p:cNvPr id="13" name="Text 11"/>
          <p:cNvSpPr txBox="1"/>
          <p:nvPr/>
        </p:nvSpPr>
        <p:spPr>
          <a:xfrm>
            <a:off x="6382512"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Learn: mini habit workshop</a:t>
            </a:r>
            <a:endParaRPr lang="en-US" sz="1800" dirty="0"/>
          </a:p>
        </p:txBody>
      </p:sp>
      <p:sp>
        <p:nvSpPr>
          <p:cNvPr id="14" name="format-card"/>
          <p:cNvSpPr/>
          <p:nvPr/>
        </p:nvSpPr>
        <p:spPr>
          <a:xfrm>
            <a:off x="9025128" y="1371600"/>
            <a:ext cx="2606040" cy="2011680"/>
          </a:xfrm>
          <a:prstGeom prst="roundRect">
            <a:avLst>
              <a:gd name="adj" fmla="val 6818"/>
            </a:avLst>
          </a:prstGeom>
          <a:solidFill>
            <a:schemeClr val="bg2"/>
          </a:solidFill>
          <a:ln w="12700">
            <a:solidFill>
              <a:schemeClr val="bg2"/>
            </a:solidFill>
            <a:prstDash val="solid"/>
          </a:ln>
        </p:spPr>
        <p:txBody>
          <a:bodyPr/>
          <a:lstStyle/>
          <a:p>
            <a:endParaRPr lang="en-GB"/>
          </a:p>
        </p:txBody>
      </p:sp>
      <p:sp>
        <p:nvSpPr>
          <p:cNvPr id="15" name="Text 13"/>
          <p:cNvSpPr txBox="1"/>
          <p:nvPr/>
        </p:nvSpPr>
        <p:spPr>
          <a:xfrm>
            <a:off x="9208008" y="1463040"/>
            <a:ext cx="2240280" cy="731520"/>
          </a:xfrm>
          <a:prstGeom prst="rect">
            <a:avLst/>
          </a:prstGeom>
          <a:noFill/>
          <a:ln/>
        </p:spPr>
        <p:txBody>
          <a:bodyPr wrap="square" lIns="0" tIns="0" rIns="0" bIns="0" rtlCol="0" anchor="ctr"/>
          <a:lstStyle/>
          <a:p>
            <a:pPr marL="0" indent="0">
              <a:lnSpc>
                <a:spcPct val="100000"/>
              </a:lnSpc>
              <a:buNone/>
            </a:pPr>
            <a:r>
              <a:rPr lang="en-US" sz="4400" b="1" dirty="0">
                <a:solidFill>
                  <a:schemeClr val="tx2"/>
                </a:solidFill>
              </a:rPr>
              <a:t>15</a:t>
            </a:r>
            <a:r>
              <a:rPr lang="en-US" sz="2000" b="1" dirty="0">
                <a:solidFill>
                  <a:schemeClr val="tx2"/>
                </a:solidFill>
              </a:rPr>
              <a:t> min</a:t>
            </a:r>
            <a:endParaRPr lang="en-US" sz="1800" dirty="0"/>
          </a:p>
        </p:txBody>
      </p:sp>
      <p:sp>
        <p:nvSpPr>
          <p:cNvPr id="16" name="Text 14"/>
          <p:cNvSpPr txBox="1"/>
          <p:nvPr/>
        </p:nvSpPr>
        <p:spPr>
          <a:xfrm>
            <a:off x="9208008" y="2240280"/>
            <a:ext cx="2240280" cy="10972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Cool-down and social time</a:t>
            </a:r>
            <a:endParaRPr lang="en-US" sz="1800" dirty="0"/>
          </a:p>
        </p:txBody>
      </p:sp>
      <p:sp>
        <p:nvSpPr>
          <p:cNvPr id="17" name="Text 15"/>
          <p:cNvSpPr txBox="1"/>
          <p:nvPr/>
        </p:nvSpPr>
        <p:spPr>
          <a:xfrm>
            <a:off x="548640" y="3611880"/>
            <a:ext cx="7315200" cy="36576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Aims of the activities</a:t>
            </a:r>
            <a:endParaRPr lang="en-US" sz="2200" dirty="0"/>
          </a:p>
        </p:txBody>
      </p:sp>
      <p:sp>
        <p:nvSpPr>
          <p:cNvPr id="18" name="aim-card"/>
          <p:cNvSpPr/>
          <p:nvPr/>
        </p:nvSpPr>
        <p:spPr>
          <a:xfrm>
            <a:off x="548640"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19" name="aim-icon"/>
          <p:cNvSpPr/>
          <p:nvPr/>
        </p:nvSpPr>
        <p:spPr>
          <a:xfrm>
            <a:off x="731520" y="4800600"/>
            <a:ext cx="731520" cy="731520"/>
          </a:xfrm>
          <a:prstGeom prst="ellipse">
            <a:avLst/>
          </a:prstGeom>
          <a:solidFill>
            <a:schemeClr val="accent1"/>
          </a:solidFill>
          <a:ln w="12700">
            <a:solidFill>
              <a:schemeClr val="accent1"/>
            </a:solidFill>
            <a:prstDash val="solid"/>
          </a:ln>
        </p:spPr>
        <p:txBody>
          <a:bodyPr/>
          <a:lstStyle/>
          <a:p>
            <a:endParaRPr lang="en-GB"/>
          </a:p>
        </p:txBody>
      </p:sp>
      <p:pic>
        <p:nvPicPr>
          <p:cNvPr id="20" name="Image 0" descr="icon"/>
          <p:cNvPicPr>
            <a:picLocks noChangeAspect="1"/>
          </p:cNvPicPr>
          <p:nvPr/>
        </p:nvPicPr>
        <p:blipFill>
          <a:blip r:embed="rId3"/>
          <a:stretch>
            <a:fillRect/>
          </a:stretch>
        </p:blipFill>
        <p:spPr>
          <a:xfrm>
            <a:off x="907085" y="4976165"/>
            <a:ext cx="380390" cy="380390"/>
          </a:xfrm>
          <a:prstGeom prst="rect">
            <a:avLst/>
          </a:prstGeom>
        </p:spPr>
      </p:pic>
      <p:sp>
        <p:nvSpPr>
          <p:cNvPr id="21" name="Text 18"/>
          <p:cNvSpPr txBox="1"/>
          <p:nvPr/>
        </p:nvSpPr>
        <p:spPr>
          <a:xfrm>
            <a:off x="1600200" y="4251960"/>
            <a:ext cx="2331720" cy="187452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Build a 150-minute habit: two self-led sessions a week, logged</a:t>
            </a:r>
            <a:endParaRPr lang="en-US" sz="1800" dirty="0"/>
          </a:p>
        </p:txBody>
      </p:sp>
      <p:sp>
        <p:nvSpPr>
          <p:cNvPr id="22" name="aim-card"/>
          <p:cNvSpPr/>
          <p:nvPr/>
        </p:nvSpPr>
        <p:spPr>
          <a:xfrm>
            <a:off x="4325112"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23" name="aim-icon"/>
          <p:cNvSpPr/>
          <p:nvPr/>
        </p:nvSpPr>
        <p:spPr>
          <a:xfrm>
            <a:off x="4507992" y="4800600"/>
            <a:ext cx="731520" cy="731520"/>
          </a:xfrm>
          <a:prstGeom prst="ellipse">
            <a:avLst/>
          </a:prstGeom>
          <a:solidFill>
            <a:schemeClr val="accent2"/>
          </a:solidFill>
          <a:ln w="12700">
            <a:solidFill>
              <a:schemeClr val="accent2"/>
            </a:solidFill>
            <a:prstDash val="solid"/>
          </a:ln>
        </p:spPr>
        <p:txBody>
          <a:bodyPr/>
          <a:lstStyle/>
          <a:p>
            <a:endParaRPr lang="en-GB"/>
          </a:p>
        </p:txBody>
      </p:sp>
      <p:pic>
        <p:nvPicPr>
          <p:cNvPr id="24" name="Image 1" descr="icon"/>
          <p:cNvPicPr>
            <a:picLocks noChangeAspect="1"/>
          </p:cNvPicPr>
          <p:nvPr/>
        </p:nvPicPr>
        <p:blipFill>
          <a:blip r:embed="rId4"/>
          <a:stretch>
            <a:fillRect/>
          </a:stretch>
        </p:blipFill>
        <p:spPr>
          <a:xfrm>
            <a:off x="4683557" y="4976165"/>
            <a:ext cx="380390" cy="380390"/>
          </a:xfrm>
          <a:prstGeom prst="rect">
            <a:avLst/>
          </a:prstGeom>
        </p:spPr>
      </p:pic>
      <p:sp>
        <p:nvSpPr>
          <p:cNvPr id="25" name="Text 21"/>
          <p:cNvSpPr txBox="1"/>
          <p:nvPr/>
        </p:nvSpPr>
        <p:spPr>
          <a:xfrm>
            <a:off x="5376672" y="4251960"/>
            <a:ext cx="2331720" cy="187452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Make strength work normal: 2+ days a week</a:t>
            </a:r>
            <a:endParaRPr lang="en-US" sz="1800" dirty="0"/>
          </a:p>
        </p:txBody>
      </p:sp>
      <p:sp>
        <p:nvSpPr>
          <p:cNvPr id="26" name="aim-card"/>
          <p:cNvSpPr/>
          <p:nvPr/>
        </p:nvSpPr>
        <p:spPr>
          <a:xfrm>
            <a:off x="8101584" y="4114800"/>
            <a:ext cx="3547872" cy="2103120"/>
          </a:xfrm>
          <a:prstGeom prst="roundRect">
            <a:avLst>
              <a:gd name="adj" fmla="val 6522"/>
            </a:avLst>
          </a:prstGeom>
          <a:solidFill>
            <a:schemeClr val="bg2"/>
          </a:solidFill>
          <a:ln w="12700">
            <a:solidFill>
              <a:schemeClr val="bg2"/>
            </a:solidFill>
            <a:prstDash val="solid"/>
          </a:ln>
        </p:spPr>
        <p:txBody>
          <a:bodyPr/>
          <a:lstStyle/>
          <a:p>
            <a:endParaRPr lang="en-GB"/>
          </a:p>
        </p:txBody>
      </p:sp>
      <p:sp>
        <p:nvSpPr>
          <p:cNvPr id="27" name="aim-icon"/>
          <p:cNvSpPr/>
          <p:nvPr/>
        </p:nvSpPr>
        <p:spPr>
          <a:xfrm>
            <a:off x="8284464" y="4800600"/>
            <a:ext cx="731520" cy="731520"/>
          </a:xfrm>
          <a:prstGeom prst="ellipse">
            <a:avLst/>
          </a:prstGeom>
          <a:solidFill>
            <a:schemeClr val="accent4"/>
          </a:solidFill>
          <a:ln w="12700">
            <a:solidFill>
              <a:schemeClr val="accent4"/>
            </a:solidFill>
            <a:prstDash val="solid"/>
          </a:ln>
        </p:spPr>
        <p:txBody>
          <a:bodyPr/>
          <a:lstStyle/>
          <a:p>
            <a:endParaRPr lang="en-GB"/>
          </a:p>
        </p:txBody>
      </p:sp>
      <p:pic>
        <p:nvPicPr>
          <p:cNvPr id="28" name="Image 2" descr="icon"/>
          <p:cNvPicPr>
            <a:picLocks noChangeAspect="1"/>
          </p:cNvPicPr>
          <p:nvPr/>
        </p:nvPicPr>
        <p:blipFill>
          <a:blip r:embed="rId5"/>
          <a:stretch>
            <a:fillRect/>
          </a:stretch>
        </p:blipFill>
        <p:spPr>
          <a:xfrm>
            <a:off x="8460029" y="4976165"/>
            <a:ext cx="380390" cy="380390"/>
          </a:xfrm>
          <a:prstGeom prst="rect">
            <a:avLst/>
          </a:prstGeom>
        </p:spPr>
      </p:pic>
      <p:sp>
        <p:nvSpPr>
          <p:cNvPr id="29" name="Text 24"/>
          <p:cNvSpPr txBox="1"/>
          <p:nvPr/>
        </p:nvSpPr>
        <p:spPr>
          <a:xfrm>
            <a:off x="9153144" y="4251960"/>
            <a:ext cx="2331720" cy="187452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Lift mood and make friends through shared activity</a:t>
            </a:r>
            <a:endParaRPr lang="en-US" sz="1800" dirty="0"/>
          </a:p>
        </p:txBody>
      </p:sp>
      <p:sp>
        <p:nvSpPr>
          <p:cNvPr id="30"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Why 18–30s, and why now?</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rationale-icon"/>
          <p:cNvSpPr/>
          <p:nvPr/>
        </p:nvSpPr>
        <p:spPr>
          <a:xfrm>
            <a:off x="548640" y="150876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6" name="Image 0" descr="icon"/>
          <p:cNvPicPr>
            <a:picLocks noChangeAspect="1"/>
          </p:cNvPicPr>
          <p:nvPr/>
        </p:nvPicPr>
        <p:blipFill>
          <a:blip r:embed="rId3"/>
          <a:stretch>
            <a:fillRect/>
          </a:stretch>
        </p:blipFill>
        <p:spPr>
          <a:xfrm>
            <a:off x="735178" y="1695298"/>
            <a:ext cx="404165" cy="404165"/>
          </a:xfrm>
          <a:prstGeom prst="rect">
            <a:avLst/>
          </a:prstGeom>
        </p:spPr>
      </p:pic>
      <p:sp>
        <p:nvSpPr>
          <p:cNvPr id="7" name="Text 4"/>
          <p:cNvSpPr txBox="1"/>
          <p:nvPr/>
        </p:nvSpPr>
        <p:spPr>
          <a:xfrm>
            <a:off x="1600200" y="1371600"/>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Life transitions (finishing study, starting work, moving home) reset routines, so 18–30 is a strategic window for building lasting habits.</a:t>
            </a:r>
            <a:endParaRPr lang="en-US" sz="1800" dirty="0"/>
          </a:p>
        </p:txBody>
      </p:sp>
      <p:sp>
        <p:nvSpPr>
          <p:cNvPr id="8" name="rationale-icon"/>
          <p:cNvSpPr/>
          <p:nvPr/>
        </p:nvSpPr>
        <p:spPr>
          <a:xfrm>
            <a:off x="548640" y="2724912"/>
            <a:ext cx="777240" cy="777240"/>
          </a:xfrm>
          <a:prstGeom prst="ellipse">
            <a:avLst/>
          </a:prstGeom>
          <a:solidFill>
            <a:schemeClr val="accent1"/>
          </a:solidFill>
          <a:ln w="12700">
            <a:solidFill>
              <a:schemeClr val="accent1"/>
            </a:solidFill>
            <a:prstDash val="solid"/>
          </a:ln>
        </p:spPr>
        <p:txBody>
          <a:bodyPr/>
          <a:lstStyle/>
          <a:p>
            <a:endParaRPr lang="en-GB"/>
          </a:p>
        </p:txBody>
      </p:sp>
      <p:pic>
        <p:nvPicPr>
          <p:cNvPr id="9" name="Image 1" descr="icon"/>
          <p:cNvPicPr>
            <a:picLocks noChangeAspect="1"/>
          </p:cNvPicPr>
          <p:nvPr/>
        </p:nvPicPr>
        <p:blipFill>
          <a:blip r:embed="rId4"/>
          <a:stretch>
            <a:fillRect/>
          </a:stretch>
        </p:blipFill>
        <p:spPr>
          <a:xfrm>
            <a:off x="735178" y="2911450"/>
            <a:ext cx="404165" cy="404165"/>
          </a:xfrm>
          <a:prstGeom prst="rect">
            <a:avLst/>
          </a:prstGeom>
        </p:spPr>
      </p:pic>
      <p:sp>
        <p:nvSpPr>
          <p:cNvPr id="10" name="Text 6"/>
          <p:cNvSpPr txBox="1"/>
          <p:nvPr/>
        </p:nvSpPr>
        <p:spPr>
          <a:xfrm>
            <a:off x="1600200" y="2587752"/>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Only 70.5% of 16–34s are active, down from 72.2% in 2015-16 (Health Club Management, 2026).</a:t>
            </a:r>
            <a:endParaRPr lang="en-US" sz="1800" dirty="0"/>
          </a:p>
        </p:txBody>
      </p:sp>
      <p:sp>
        <p:nvSpPr>
          <p:cNvPr id="11" name="rationale-icon"/>
          <p:cNvSpPr/>
          <p:nvPr/>
        </p:nvSpPr>
        <p:spPr>
          <a:xfrm>
            <a:off x="548640" y="3941064"/>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2" name="Image 2" descr="icon"/>
          <p:cNvPicPr>
            <a:picLocks noChangeAspect="1"/>
          </p:cNvPicPr>
          <p:nvPr/>
        </p:nvPicPr>
        <p:blipFill>
          <a:blip r:embed="rId5"/>
          <a:stretch>
            <a:fillRect/>
          </a:stretch>
        </p:blipFill>
        <p:spPr>
          <a:xfrm>
            <a:off x="735178" y="4127602"/>
            <a:ext cx="404165" cy="404165"/>
          </a:xfrm>
          <a:prstGeom prst="rect">
            <a:avLst/>
          </a:prstGeom>
        </p:spPr>
      </p:pic>
      <p:sp>
        <p:nvSpPr>
          <p:cNvPr id="13" name="Text 8"/>
          <p:cNvSpPr txBox="1"/>
          <p:nvPr/>
        </p:nvSpPr>
        <p:spPr>
          <a:xfrm>
            <a:off x="1600200" y="3803904"/>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Gaps remain: 62.2% of women are active against 67.3% of men, and 53.8% of adults from the least affluent groups (Sport England, 2026).</a:t>
            </a:r>
            <a:endParaRPr lang="en-US" sz="1800" dirty="0"/>
          </a:p>
        </p:txBody>
      </p:sp>
      <p:sp>
        <p:nvSpPr>
          <p:cNvPr id="14" name="rationale-icon"/>
          <p:cNvSpPr/>
          <p:nvPr/>
        </p:nvSpPr>
        <p:spPr>
          <a:xfrm>
            <a:off x="548640" y="5157216"/>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15" name="Image 3" descr="icon"/>
          <p:cNvPicPr>
            <a:picLocks noChangeAspect="1"/>
          </p:cNvPicPr>
          <p:nvPr/>
        </p:nvPicPr>
        <p:blipFill>
          <a:blip r:embed="rId6"/>
          <a:stretch>
            <a:fillRect/>
          </a:stretch>
        </p:blipFill>
        <p:spPr>
          <a:xfrm>
            <a:off x="735178" y="5343754"/>
            <a:ext cx="404165" cy="404165"/>
          </a:xfrm>
          <a:prstGeom prst="rect">
            <a:avLst/>
          </a:prstGeom>
        </p:spPr>
      </p:pic>
      <p:sp>
        <p:nvSpPr>
          <p:cNvPr id="16" name="Text 10"/>
          <p:cNvSpPr txBox="1"/>
          <p:nvPr/>
        </p:nvSpPr>
        <p:spPr>
          <a:xfrm>
            <a:off x="1600200" y="5020056"/>
            <a:ext cx="6675120" cy="10972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Councils shape local services, so a low-cost, partner-led programme can reach 18–30s who are not yet active.</a:t>
            </a:r>
            <a:endParaRPr lang="en-US" sz="1800" dirty="0"/>
          </a:p>
        </p:txBody>
      </p:sp>
      <p:sp>
        <p:nvSpPr>
          <p:cNvPr id="17" name="stat-card"/>
          <p:cNvSpPr/>
          <p:nvPr/>
        </p:nvSpPr>
        <p:spPr>
          <a:xfrm>
            <a:off x="8595360" y="1371600"/>
            <a:ext cx="3044952" cy="4754880"/>
          </a:xfrm>
          <a:prstGeom prst="roundRect">
            <a:avLst>
              <a:gd name="adj" fmla="val 4505"/>
            </a:avLst>
          </a:prstGeom>
          <a:solidFill>
            <a:schemeClr val="tx2"/>
          </a:solidFill>
          <a:ln w="12700">
            <a:solidFill>
              <a:schemeClr val="tx2"/>
            </a:solidFill>
            <a:prstDash val="solid"/>
          </a:ln>
        </p:spPr>
        <p:txBody>
          <a:bodyPr/>
          <a:lstStyle/>
          <a:p>
            <a:endParaRPr lang="en-GB"/>
          </a:p>
        </p:txBody>
      </p:sp>
      <p:sp>
        <p:nvSpPr>
          <p:cNvPr id="18" name="Text 12"/>
          <p:cNvSpPr txBox="1"/>
          <p:nvPr/>
        </p:nvSpPr>
        <p:spPr>
          <a:xfrm>
            <a:off x="8778240" y="1508760"/>
            <a:ext cx="2679192" cy="822960"/>
          </a:xfrm>
          <a:prstGeom prst="rect">
            <a:avLst/>
          </a:prstGeom>
          <a:noFill/>
          <a:ln/>
        </p:spPr>
        <p:txBody>
          <a:bodyPr wrap="square" lIns="0" tIns="0" rIns="0" bIns="0" rtlCol="0" anchor="t"/>
          <a:lstStyle/>
          <a:p>
            <a:pPr marL="0" indent="0" algn="ctr">
              <a:lnSpc>
                <a:spcPct val="100000"/>
              </a:lnSpc>
              <a:buNone/>
            </a:pPr>
            <a:r>
              <a:rPr lang="en-US" sz="5400" b="1" dirty="0">
                <a:solidFill>
                  <a:schemeClr val="accent2"/>
                </a:solidFill>
              </a:rPr>
              <a:t>1 in 6</a:t>
            </a:r>
            <a:endParaRPr lang="en-US" sz="5400" dirty="0"/>
          </a:p>
        </p:txBody>
      </p:sp>
      <p:sp>
        <p:nvSpPr>
          <p:cNvPr id="19" name="Text 13"/>
          <p:cNvSpPr txBox="1"/>
          <p:nvPr/>
        </p:nvSpPr>
        <p:spPr>
          <a:xfrm>
            <a:off x="8778240" y="2377440"/>
            <a:ext cx="2679192" cy="1371600"/>
          </a:xfrm>
          <a:prstGeom prst="rect">
            <a:avLst/>
          </a:prstGeom>
          <a:noFill/>
          <a:ln/>
        </p:spPr>
        <p:txBody>
          <a:bodyPr wrap="square" lIns="0" tIns="0" rIns="0" bIns="0" rtlCol="0" anchor="t"/>
          <a:lstStyle/>
          <a:p>
            <a:pPr marL="0" indent="0" algn="ctr">
              <a:lnSpc>
                <a:spcPct val="120000"/>
              </a:lnSpc>
              <a:buNone/>
            </a:pPr>
            <a:r>
              <a:rPr lang="en-US" sz="1800" dirty="0">
                <a:solidFill>
                  <a:schemeClr val="bg1"/>
                </a:solidFill>
              </a:rPr>
              <a:t>UK deaths are associated with physical inactivity (OHID, 2022)</a:t>
            </a:r>
            <a:endParaRPr lang="en-US" sz="1800" dirty="0"/>
          </a:p>
        </p:txBody>
      </p:sp>
      <p:sp>
        <p:nvSpPr>
          <p:cNvPr id="20" name="Text 14"/>
          <p:cNvSpPr txBox="1"/>
          <p:nvPr/>
        </p:nvSpPr>
        <p:spPr>
          <a:xfrm>
            <a:off x="8778240" y="3886200"/>
            <a:ext cx="2679192" cy="822960"/>
          </a:xfrm>
          <a:prstGeom prst="rect">
            <a:avLst/>
          </a:prstGeom>
          <a:noFill/>
          <a:ln/>
        </p:spPr>
        <p:txBody>
          <a:bodyPr wrap="square" lIns="0" tIns="0" rIns="0" bIns="0" rtlCol="0" anchor="t"/>
          <a:lstStyle/>
          <a:p>
            <a:pPr marL="0" indent="0" algn="ctr">
              <a:lnSpc>
                <a:spcPct val="100000"/>
              </a:lnSpc>
              <a:buNone/>
            </a:pPr>
            <a:r>
              <a:rPr lang="en-US" sz="5400" b="1" dirty="0">
                <a:solidFill>
                  <a:schemeClr val="accent2"/>
                </a:solidFill>
              </a:rPr>
              <a:t>£7.4bn</a:t>
            </a:r>
            <a:endParaRPr lang="en-US" sz="5400" dirty="0"/>
          </a:p>
        </p:txBody>
      </p:sp>
      <p:sp>
        <p:nvSpPr>
          <p:cNvPr id="21" name="Text 15"/>
          <p:cNvSpPr txBox="1"/>
          <p:nvPr/>
        </p:nvSpPr>
        <p:spPr>
          <a:xfrm>
            <a:off x="8778240" y="4754880"/>
            <a:ext cx="2679192" cy="1280160"/>
          </a:xfrm>
          <a:prstGeom prst="rect">
            <a:avLst/>
          </a:prstGeom>
          <a:noFill/>
          <a:ln/>
        </p:spPr>
        <p:txBody>
          <a:bodyPr wrap="square" lIns="0" tIns="0" rIns="0" bIns="0" rtlCol="0" anchor="t"/>
          <a:lstStyle/>
          <a:p>
            <a:pPr marL="0" indent="0" algn="ctr">
              <a:lnSpc>
                <a:spcPct val="120000"/>
              </a:lnSpc>
              <a:buNone/>
            </a:pPr>
            <a:r>
              <a:rPr lang="en-US" sz="1800" dirty="0">
                <a:solidFill>
                  <a:schemeClr val="bg1"/>
                </a:solidFill>
              </a:rPr>
              <a:t>estimated yearly cost to the UK, including £0.9bn to the NHS</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Are 18–30s meeting the guidelines?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Text 3"/>
          <p:cNvSpPr txBox="1"/>
          <p:nvPr/>
        </p:nvSpPr>
        <p:spPr>
          <a:xfrm>
            <a:off x="548640" y="1325880"/>
            <a:ext cx="4297680" cy="109728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UK Chief Medical Officers’ guidelines for adults (DHSC, 2019)</a:t>
            </a:r>
            <a:endParaRPr lang="en-US" sz="1800" dirty="0"/>
          </a:p>
        </p:txBody>
      </p:sp>
      <p:sp>
        <p:nvSpPr>
          <p:cNvPr id="6" name="guideline-icon"/>
          <p:cNvSpPr/>
          <p:nvPr/>
        </p:nvSpPr>
        <p:spPr>
          <a:xfrm>
            <a:off x="548640" y="25146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7" name="Image 0" descr="icon"/>
          <p:cNvPicPr>
            <a:picLocks noChangeAspect="1"/>
          </p:cNvPicPr>
          <p:nvPr/>
        </p:nvPicPr>
        <p:blipFill>
          <a:blip r:embed="rId3"/>
          <a:stretch>
            <a:fillRect/>
          </a:stretch>
        </p:blipFill>
        <p:spPr>
          <a:xfrm>
            <a:off x="702259" y="2668219"/>
            <a:ext cx="332842" cy="332842"/>
          </a:xfrm>
          <a:prstGeom prst="rect">
            <a:avLst/>
          </a:prstGeom>
        </p:spPr>
      </p:pic>
      <p:sp>
        <p:nvSpPr>
          <p:cNvPr id="8" name="Text 5"/>
          <p:cNvSpPr txBox="1"/>
          <p:nvPr/>
        </p:nvSpPr>
        <p:spPr>
          <a:xfrm>
            <a:off x="1371600" y="24231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150 min moderate or 75 min vigorous a week</a:t>
            </a:r>
            <a:endParaRPr lang="en-US" sz="1800" dirty="0"/>
          </a:p>
        </p:txBody>
      </p:sp>
      <p:sp>
        <p:nvSpPr>
          <p:cNvPr id="9" name="guideline-icon"/>
          <p:cNvSpPr/>
          <p:nvPr/>
        </p:nvSpPr>
        <p:spPr>
          <a:xfrm>
            <a:off x="548640" y="34290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10" name="Image 1" descr="icon"/>
          <p:cNvPicPr>
            <a:picLocks noChangeAspect="1"/>
          </p:cNvPicPr>
          <p:nvPr/>
        </p:nvPicPr>
        <p:blipFill>
          <a:blip r:embed="rId4"/>
          <a:stretch>
            <a:fillRect/>
          </a:stretch>
        </p:blipFill>
        <p:spPr>
          <a:xfrm>
            <a:off x="702259" y="3582619"/>
            <a:ext cx="332842" cy="332842"/>
          </a:xfrm>
          <a:prstGeom prst="rect">
            <a:avLst/>
          </a:prstGeom>
        </p:spPr>
      </p:pic>
      <p:sp>
        <p:nvSpPr>
          <p:cNvPr id="11" name="Text 7"/>
          <p:cNvSpPr txBox="1"/>
          <p:nvPr/>
        </p:nvSpPr>
        <p:spPr>
          <a:xfrm>
            <a:off x="1371600" y="33375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Strength work on 2+ days a week</a:t>
            </a:r>
            <a:endParaRPr lang="en-US" sz="1800" dirty="0"/>
          </a:p>
        </p:txBody>
      </p:sp>
      <p:sp>
        <p:nvSpPr>
          <p:cNvPr id="12" name="guideline-icon"/>
          <p:cNvSpPr/>
          <p:nvPr/>
        </p:nvSpPr>
        <p:spPr>
          <a:xfrm>
            <a:off x="548640" y="43434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13" name="Image 2" descr="icon"/>
          <p:cNvPicPr>
            <a:picLocks noChangeAspect="1"/>
          </p:cNvPicPr>
          <p:nvPr/>
        </p:nvPicPr>
        <p:blipFill>
          <a:blip r:embed="rId5"/>
          <a:stretch>
            <a:fillRect/>
          </a:stretch>
        </p:blipFill>
        <p:spPr>
          <a:xfrm>
            <a:off x="702259" y="4497019"/>
            <a:ext cx="332842" cy="332842"/>
          </a:xfrm>
          <a:prstGeom prst="rect">
            <a:avLst/>
          </a:prstGeom>
        </p:spPr>
      </p:pic>
      <p:sp>
        <p:nvSpPr>
          <p:cNvPr id="14" name="Text 9"/>
          <p:cNvSpPr txBox="1"/>
          <p:nvPr/>
        </p:nvSpPr>
        <p:spPr>
          <a:xfrm>
            <a:off x="1371600" y="4251960"/>
            <a:ext cx="3474720" cy="82296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Break up long periods of sitting</a:t>
            </a:r>
            <a:endParaRPr lang="en-US" sz="1800" dirty="0"/>
          </a:p>
        </p:txBody>
      </p:sp>
      <p:sp>
        <p:nvSpPr>
          <p:cNvPr id="15" name="takeaway"/>
          <p:cNvSpPr/>
          <p:nvPr/>
        </p:nvSpPr>
        <p:spPr>
          <a:xfrm>
            <a:off x="548640" y="5349240"/>
            <a:ext cx="4297680" cy="914400"/>
          </a:xfrm>
          <a:prstGeom prst="roundRect">
            <a:avLst>
              <a:gd name="adj" fmla="val 15000"/>
            </a:avLst>
          </a:prstGeom>
          <a:solidFill>
            <a:schemeClr val="tx2"/>
          </a:solidFill>
          <a:ln w="12700">
            <a:solidFill>
              <a:schemeClr val="tx2"/>
            </a:solidFill>
            <a:prstDash val="solid"/>
          </a:ln>
        </p:spPr>
        <p:txBody>
          <a:bodyPr/>
          <a:lstStyle/>
          <a:p>
            <a:endParaRPr lang="en-GB"/>
          </a:p>
        </p:txBody>
      </p:sp>
      <p:sp>
        <p:nvSpPr>
          <p:cNvPr id="16" name="Text 11"/>
          <p:cNvSpPr txBox="1"/>
          <p:nvPr/>
        </p:nvSpPr>
        <p:spPr>
          <a:xfrm>
            <a:off x="685800" y="5349240"/>
            <a:ext cx="4023360" cy="914400"/>
          </a:xfrm>
          <a:prstGeom prst="rect">
            <a:avLst/>
          </a:prstGeom>
          <a:noFill/>
          <a:ln/>
        </p:spPr>
        <p:txBody>
          <a:bodyPr wrap="square" lIns="0" tIns="0" rIns="0" bIns="0" rtlCol="0" anchor="ctr"/>
          <a:lstStyle/>
          <a:p>
            <a:pPr marL="0" indent="0">
              <a:lnSpc>
                <a:spcPct val="110000"/>
              </a:lnSpc>
              <a:buNone/>
            </a:pPr>
            <a:r>
              <a:rPr lang="en-US" sz="1800" b="1" dirty="0">
                <a:solidFill>
                  <a:schemeClr val="bg1"/>
                </a:solidFill>
              </a:rPr>
              <a:t>7 in 10 meet the aerobic guideline; under a third of adults meet both</a:t>
            </a:r>
            <a:endParaRPr lang="en-US" sz="1800" dirty="0"/>
          </a:p>
        </p:txBody>
      </p:sp>
      <p:graphicFrame>
        <p:nvGraphicFramePr>
          <p:cNvPr id="17" name="Chart 0"/>
          <p:cNvGraphicFramePr/>
          <p:nvPr/>
        </p:nvGraphicFramePr>
        <p:xfrm>
          <a:off x="5120640" y="1325880"/>
          <a:ext cx="6519672" cy="4572000"/>
        </p:xfrm>
        <a:graphic>
          <a:graphicData uri="http://schemas.openxmlformats.org/drawingml/2006/chart">
            <c:chart xmlns:c="http://schemas.openxmlformats.org/drawingml/2006/chart" xmlns:r="http://schemas.openxmlformats.org/officeDocument/2006/relationships" r:id="rId6"/>
          </a:graphicData>
        </a:graphic>
      </p:graphicFrame>
      <p:sp>
        <p:nvSpPr>
          <p:cNvPr id="18" name="Text 12"/>
          <p:cNvSpPr txBox="1"/>
          <p:nvPr/>
        </p:nvSpPr>
        <p:spPr>
          <a:xfrm>
            <a:off x="5120640" y="5943600"/>
            <a:ext cx="6519672" cy="457200"/>
          </a:xfrm>
          <a:prstGeom prst="rect">
            <a:avLst/>
          </a:prstGeom>
          <a:noFill/>
          <a:ln/>
        </p:spPr>
        <p:txBody>
          <a:bodyPr wrap="square" lIns="0" tIns="0" rIns="0" bIns="0" rtlCol="0" anchor="t"/>
          <a:lstStyle/>
          <a:p>
            <a:pPr marL="0" indent="0">
              <a:lnSpc>
                <a:spcPct val="100000"/>
              </a:lnSpc>
              <a:buNone/>
            </a:pPr>
            <a:r>
              <a:rPr lang="en-US" sz="1200" dirty="0">
                <a:solidFill>
                  <a:schemeClr val="accent6"/>
                </a:solidFill>
              </a:rPr>
              <a:t>Sources: Health Club Management (2026); Sport England (2026; no date b). Strength figures are for all adults (Health Survey for England).</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What does inactivity cost?</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consequence-card"/>
          <p:cNvSpPr/>
          <p:nvPr/>
        </p:nvSpPr>
        <p:spPr>
          <a:xfrm>
            <a:off x="548640" y="1371600"/>
            <a:ext cx="5440680" cy="4846320"/>
          </a:xfrm>
          <a:prstGeom prst="roundRect">
            <a:avLst>
              <a:gd name="adj" fmla="val 2830"/>
            </a:avLst>
          </a:prstGeom>
          <a:solidFill>
            <a:schemeClr val="bg2"/>
          </a:solidFill>
          <a:ln w="12700">
            <a:solidFill>
              <a:schemeClr val="bg2"/>
            </a:solidFill>
            <a:prstDash val="solid"/>
          </a:ln>
        </p:spPr>
        <p:txBody>
          <a:bodyPr/>
          <a:lstStyle/>
          <a:p>
            <a:endParaRPr lang="en-GB"/>
          </a:p>
        </p:txBody>
      </p:sp>
      <p:sp>
        <p:nvSpPr>
          <p:cNvPr id="6" name="consequence-head"/>
          <p:cNvSpPr/>
          <p:nvPr/>
        </p:nvSpPr>
        <p:spPr>
          <a:xfrm>
            <a:off x="548640" y="1371600"/>
            <a:ext cx="5440680" cy="594360"/>
          </a:xfrm>
          <a:prstGeom prst="roundRect">
            <a:avLst>
              <a:gd name="adj" fmla="val 23077"/>
            </a:avLst>
          </a:prstGeom>
          <a:solidFill>
            <a:schemeClr val="accent1"/>
          </a:solidFill>
          <a:ln w="12700">
            <a:solidFill>
              <a:schemeClr val="accent1"/>
            </a:solidFill>
            <a:prstDash val="solid"/>
          </a:ln>
        </p:spPr>
        <p:txBody>
          <a:bodyPr/>
          <a:lstStyle/>
          <a:p>
            <a:endParaRPr lang="en-GB"/>
          </a:p>
        </p:txBody>
      </p:sp>
      <p:sp>
        <p:nvSpPr>
          <p:cNvPr id="7" name="Text 5"/>
          <p:cNvSpPr txBox="1"/>
          <p:nvPr/>
        </p:nvSpPr>
        <p:spPr>
          <a:xfrm>
            <a:off x="777240" y="1371600"/>
            <a:ext cx="5029200" cy="594360"/>
          </a:xfrm>
          <a:prstGeom prst="rect">
            <a:avLst/>
          </a:prstGeom>
          <a:noFill/>
          <a:ln/>
        </p:spPr>
        <p:txBody>
          <a:bodyPr wrap="square" lIns="0" tIns="0" rIns="0" bIns="0" rtlCol="0" anchor="ctr"/>
          <a:lstStyle/>
          <a:p>
            <a:pPr marL="0" indent="0">
              <a:lnSpc>
                <a:spcPct val="100000"/>
              </a:lnSpc>
              <a:buNone/>
            </a:pPr>
            <a:r>
              <a:rPr lang="en-US" sz="2000" b="1" dirty="0">
                <a:solidFill>
                  <a:schemeClr val="tx1"/>
                </a:solidFill>
              </a:rPr>
              <a:t>SHORT TERM: DAILY LIFE</a:t>
            </a:r>
            <a:endParaRPr lang="en-US" sz="2000" dirty="0"/>
          </a:p>
        </p:txBody>
      </p:sp>
      <p:sp>
        <p:nvSpPr>
          <p:cNvPr id="8" name="consequence-icon"/>
          <p:cNvSpPr/>
          <p:nvPr/>
        </p:nvSpPr>
        <p:spPr>
          <a:xfrm>
            <a:off x="777240" y="2240280"/>
            <a:ext cx="685800" cy="685800"/>
          </a:xfrm>
          <a:prstGeom prst="ellipse">
            <a:avLst/>
          </a:prstGeom>
          <a:solidFill>
            <a:schemeClr val="tx2"/>
          </a:solidFill>
          <a:ln w="12700">
            <a:solidFill>
              <a:schemeClr val="tx2"/>
            </a:solidFill>
            <a:prstDash val="solid"/>
          </a:ln>
        </p:spPr>
        <p:txBody>
          <a:bodyPr/>
          <a:lstStyle/>
          <a:p>
            <a:endParaRPr lang="en-GB"/>
          </a:p>
        </p:txBody>
      </p:sp>
      <p:pic>
        <p:nvPicPr>
          <p:cNvPr id="9" name="Image 0" descr="icon"/>
          <p:cNvPicPr>
            <a:picLocks noChangeAspect="1"/>
          </p:cNvPicPr>
          <p:nvPr/>
        </p:nvPicPr>
        <p:blipFill>
          <a:blip r:embed="rId3"/>
          <a:stretch>
            <a:fillRect/>
          </a:stretch>
        </p:blipFill>
        <p:spPr>
          <a:xfrm>
            <a:off x="941832" y="2404872"/>
            <a:ext cx="356616" cy="356616"/>
          </a:xfrm>
          <a:prstGeom prst="rect">
            <a:avLst/>
          </a:prstGeom>
        </p:spPr>
      </p:pic>
      <p:sp>
        <p:nvSpPr>
          <p:cNvPr id="10" name="Text 7"/>
          <p:cNvSpPr txBox="1"/>
          <p:nvPr/>
        </p:nvSpPr>
        <p:spPr>
          <a:xfrm>
            <a:off x="1691640" y="2148840"/>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Low energy: stairs and commutes feel harder</a:t>
            </a:r>
            <a:endParaRPr lang="en-US" sz="1800" dirty="0"/>
          </a:p>
        </p:txBody>
      </p:sp>
      <p:sp>
        <p:nvSpPr>
          <p:cNvPr id="11" name="consequence-icon"/>
          <p:cNvSpPr/>
          <p:nvPr/>
        </p:nvSpPr>
        <p:spPr>
          <a:xfrm>
            <a:off x="777240" y="3227832"/>
            <a:ext cx="685800" cy="685800"/>
          </a:xfrm>
          <a:prstGeom prst="ellipse">
            <a:avLst/>
          </a:prstGeom>
          <a:solidFill>
            <a:schemeClr val="tx2"/>
          </a:solidFill>
          <a:ln w="12700">
            <a:solidFill>
              <a:schemeClr val="tx2"/>
            </a:solidFill>
            <a:prstDash val="solid"/>
          </a:ln>
        </p:spPr>
        <p:txBody>
          <a:bodyPr/>
          <a:lstStyle/>
          <a:p>
            <a:endParaRPr lang="en-GB"/>
          </a:p>
        </p:txBody>
      </p:sp>
      <p:pic>
        <p:nvPicPr>
          <p:cNvPr id="12" name="Image 1" descr="icon"/>
          <p:cNvPicPr>
            <a:picLocks noChangeAspect="1"/>
          </p:cNvPicPr>
          <p:nvPr/>
        </p:nvPicPr>
        <p:blipFill>
          <a:blip r:embed="rId4"/>
          <a:stretch>
            <a:fillRect/>
          </a:stretch>
        </p:blipFill>
        <p:spPr>
          <a:xfrm>
            <a:off x="941832" y="3392424"/>
            <a:ext cx="356616" cy="356616"/>
          </a:xfrm>
          <a:prstGeom prst="rect">
            <a:avLst/>
          </a:prstGeom>
        </p:spPr>
      </p:pic>
      <p:sp>
        <p:nvSpPr>
          <p:cNvPr id="13" name="Text 9"/>
          <p:cNvSpPr txBox="1"/>
          <p:nvPr/>
        </p:nvSpPr>
        <p:spPr>
          <a:xfrm>
            <a:off x="1691640" y="3136392"/>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low mood and stress (Rebar et al., 2015)</a:t>
            </a:r>
            <a:endParaRPr lang="en-US" sz="1800" dirty="0"/>
          </a:p>
        </p:txBody>
      </p:sp>
      <p:sp>
        <p:nvSpPr>
          <p:cNvPr id="14" name="consequence-icon"/>
          <p:cNvSpPr/>
          <p:nvPr/>
        </p:nvSpPr>
        <p:spPr>
          <a:xfrm>
            <a:off x="777240" y="4215384"/>
            <a:ext cx="685800" cy="685800"/>
          </a:xfrm>
          <a:prstGeom prst="ellipse">
            <a:avLst/>
          </a:prstGeom>
          <a:solidFill>
            <a:schemeClr val="tx2"/>
          </a:solidFill>
          <a:ln w="12700">
            <a:solidFill>
              <a:schemeClr val="tx2"/>
            </a:solidFill>
            <a:prstDash val="solid"/>
          </a:ln>
        </p:spPr>
        <p:txBody>
          <a:bodyPr/>
          <a:lstStyle/>
          <a:p>
            <a:endParaRPr lang="en-GB"/>
          </a:p>
        </p:txBody>
      </p:sp>
      <p:pic>
        <p:nvPicPr>
          <p:cNvPr id="15" name="Image 2" descr="icon"/>
          <p:cNvPicPr>
            <a:picLocks noChangeAspect="1"/>
          </p:cNvPicPr>
          <p:nvPr/>
        </p:nvPicPr>
        <p:blipFill>
          <a:blip r:embed="rId5"/>
          <a:stretch>
            <a:fillRect/>
          </a:stretch>
        </p:blipFill>
        <p:spPr>
          <a:xfrm>
            <a:off x="941832" y="4379976"/>
            <a:ext cx="356616" cy="356616"/>
          </a:xfrm>
          <a:prstGeom prst="rect">
            <a:avLst/>
          </a:prstGeom>
        </p:spPr>
      </p:pic>
      <p:sp>
        <p:nvSpPr>
          <p:cNvPr id="16" name="Text 11"/>
          <p:cNvSpPr txBox="1"/>
          <p:nvPr/>
        </p:nvSpPr>
        <p:spPr>
          <a:xfrm>
            <a:off x="1691640" y="4123944"/>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hours sitting: lectures, desks, screens</a:t>
            </a:r>
            <a:endParaRPr lang="en-US" sz="1800" dirty="0"/>
          </a:p>
        </p:txBody>
      </p:sp>
      <p:sp>
        <p:nvSpPr>
          <p:cNvPr id="17" name="consequence-icon"/>
          <p:cNvSpPr/>
          <p:nvPr/>
        </p:nvSpPr>
        <p:spPr>
          <a:xfrm>
            <a:off x="777240" y="5202936"/>
            <a:ext cx="685800" cy="685800"/>
          </a:xfrm>
          <a:prstGeom prst="ellipse">
            <a:avLst/>
          </a:prstGeom>
          <a:solidFill>
            <a:schemeClr val="tx2"/>
          </a:solidFill>
          <a:ln w="12700">
            <a:solidFill>
              <a:schemeClr val="tx2"/>
            </a:solidFill>
            <a:prstDash val="solid"/>
          </a:ln>
        </p:spPr>
        <p:txBody>
          <a:bodyPr/>
          <a:lstStyle/>
          <a:p>
            <a:endParaRPr lang="en-GB"/>
          </a:p>
        </p:txBody>
      </p:sp>
      <p:pic>
        <p:nvPicPr>
          <p:cNvPr id="18" name="Image 3" descr="icon"/>
          <p:cNvPicPr>
            <a:picLocks noChangeAspect="1"/>
          </p:cNvPicPr>
          <p:nvPr/>
        </p:nvPicPr>
        <p:blipFill>
          <a:blip r:embed="rId6"/>
          <a:stretch>
            <a:fillRect/>
          </a:stretch>
        </p:blipFill>
        <p:spPr>
          <a:xfrm>
            <a:off x="941832" y="5367528"/>
            <a:ext cx="356616" cy="356616"/>
          </a:xfrm>
          <a:prstGeom prst="rect">
            <a:avLst/>
          </a:prstGeom>
        </p:spPr>
      </p:pic>
      <p:sp>
        <p:nvSpPr>
          <p:cNvPr id="19" name="Text 13"/>
          <p:cNvSpPr txBox="1"/>
          <p:nvPr/>
        </p:nvSpPr>
        <p:spPr>
          <a:xfrm>
            <a:off x="1691640" y="5111496"/>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Less social contact and routine (Eime et al., 2013)</a:t>
            </a:r>
            <a:endParaRPr lang="en-US" sz="1800" dirty="0"/>
          </a:p>
        </p:txBody>
      </p:sp>
      <p:sp>
        <p:nvSpPr>
          <p:cNvPr id="20" name="consequence-card"/>
          <p:cNvSpPr/>
          <p:nvPr/>
        </p:nvSpPr>
        <p:spPr>
          <a:xfrm>
            <a:off x="6199632" y="1371600"/>
            <a:ext cx="5440680" cy="4846320"/>
          </a:xfrm>
          <a:prstGeom prst="roundRect">
            <a:avLst>
              <a:gd name="adj" fmla="val 2830"/>
            </a:avLst>
          </a:prstGeom>
          <a:solidFill>
            <a:schemeClr val="bg2"/>
          </a:solidFill>
          <a:ln w="12700">
            <a:solidFill>
              <a:schemeClr val="bg2"/>
            </a:solidFill>
            <a:prstDash val="solid"/>
          </a:ln>
        </p:spPr>
        <p:txBody>
          <a:bodyPr/>
          <a:lstStyle/>
          <a:p>
            <a:endParaRPr lang="en-GB"/>
          </a:p>
        </p:txBody>
      </p:sp>
      <p:sp>
        <p:nvSpPr>
          <p:cNvPr id="21" name="consequence-head"/>
          <p:cNvSpPr/>
          <p:nvPr/>
        </p:nvSpPr>
        <p:spPr>
          <a:xfrm>
            <a:off x="6199632" y="1371600"/>
            <a:ext cx="5440680" cy="594360"/>
          </a:xfrm>
          <a:prstGeom prst="roundRect">
            <a:avLst>
              <a:gd name="adj" fmla="val 23077"/>
            </a:avLst>
          </a:prstGeom>
          <a:solidFill>
            <a:schemeClr val="accent3"/>
          </a:solidFill>
          <a:ln w="12700">
            <a:solidFill>
              <a:schemeClr val="accent3"/>
            </a:solidFill>
            <a:prstDash val="solid"/>
          </a:ln>
        </p:spPr>
        <p:txBody>
          <a:bodyPr/>
          <a:lstStyle/>
          <a:p>
            <a:endParaRPr lang="en-GB"/>
          </a:p>
        </p:txBody>
      </p:sp>
      <p:sp>
        <p:nvSpPr>
          <p:cNvPr id="22" name="Text 16"/>
          <p:cNvSpPr txBox="1"/>
          <p:nvPr/>
        </p:nvSpPr>
        <p:spPr>
          <a:xfrm>
            <a:off x="6428232" y="1371600"/>
            <a:ext cx="5029200" cy="594360"/>
          </a:xfrm>
          <a:prstGeom prst="rect">
            <a:avLst/>
          </a:prstGeom>
          <a:noFill/>
          <a:ln/>
        </p:spPr>
        <p:txBody>
          <a:bodyPr wrap="square" lIns="0" tIns="0" rIns="0" bIns="0" rtlCol="0" anchor="ctr"/>
          <a:lstStyle/>
          <a:p>
            <a:pPr marL="0" indent="0">
              <a:lnSpc>
                <a:spcPct val="100000"/>
              </a:lnSpc>
              <a:buNone/>
            </a:pPr>
            <a:r>
              <a:rPr lang="en-US" sz="2000" b="1" dirty="0">
                <a:solidFill>
                  <a:schemeClr val="tx1"/>
                </a:solidFill>
              </a:rPr>
              <a:t>LONG TERM: THE FUTURE</a:t>
            </a:r>
            <a:endParaRPr lang="en-US" sz="2000" dirty="0"/>
          </a:p>
        </p:txBody>
      </p:sp>
      <p:sp>
        <p:nvSpPr>
          <p:cNvPr id="23" name="consequence-icon"/>
          <p:cNvSpPr/>
          <p:nvPr/>
        </p:nvSpPr>
        <p:spPr>
          <a:xfrm>
            <a:off x="6428232" y="2240280"/>
            <a:ext cx="685800" cy="685800"/>
          </a:xfrm>
          <a:prstGeom prst="ellipse">
            <a:avLst/>
          </a:prstGeom>
          <a:solidFill>
            <a:schemeClr val="tx2"/>
          </a:solidFill>
          <a:ln w="12700">
            <a:solidFill>
              <a:schemeClr val="tx2"/>
            </a:solidFill>
            <a:prstDash val="solid"/>
          </a:ln>
        </p:spPr>
        <p:txBody>
          <a:bodyPr/>
          <a:lstStyle/>
          <a:p>
            <a:endParaRPr lang="en-GB"/>
          </a:p>
        </p:txBody>
      </p:sp>
      <p:pic>
        <p:nvPicPr>
          <p:cNvPr id="24" name="Image 4" descr="icon"/>
          <p:cNvPicPr>
            <a:picLocks noChangeAspect="1"/>
          </p:cNvPicPr>
          <p:nvPr/>
        </p:nvPicPr>
        <p:blipFill>
          <a:blip r:embed="rId7"/>
          <a:stretch>
            <a:fillRect/>
          </a:stretch>
        </p:blipFill>
        <p:spPr>
          <a:xfrm>
            <a:off x="6592824" y="2404872"/>
            <a:ext cx="356616" cy="356616"/>
          </a:xfrm>
          <a:prstGeom prst="rect">
            <a:avLst/>
          </a:prstGeom>
        </p:spPr>
      </p:pic>
      <p:sp>
        <p:nvSpPr>
          <p:cNvPr id="25" name="Text 18"/>
          <p:cNvSpPr txBox="1"/>
          <p:nvPr/>
        </p:nvSpPr>
        <p:spPr>
          <a:xfrm>
            <a:off x="7342632" y="2148840"/>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More heart disease, diabetes and cancer (Lee et al., 2012)</a:t>
            </a:r>
            <a:endParaRPr lang="en-US" sz="1800" dirty="0"/>
          </a:p>
        </p:txBody>
      </p:sp>
      <p:sp>
        <p:nvSpPr>
          <p:cNvPr id="26" name="consequence-icon"/>
          <p:cNvSpPr/>
          <p:nvPr/>
        </p:nvSpPr>
        <p:spPr>
          <a:xfrm>
            <a:off x="6428232" y="3227832"/>
            <a:ext cx="685800" cy="685800"/>
          </a:xfrm>
          <a:prstGeom prst="ellipse">
            <a:avLst/>
          </a:prstGeom>
          <a:solidFill>
            <a:schemeClr val="tx2"/>
          </a:solidFill>
          <a:ln w="12700">
            <a:solidFill>
              <a:schemeClr val="tx2"/>
            </a:solidFill>
            <a:prstDash val="solid"/>
          </a:ln>
        </p:spPr>
        <p:txBody>
          <a:bodyPr/>
          <a:lstStyle/>
          <a:p>
            <a:endParaRPr lang="en-GB"/>
          </a:p>
        </p:txBody>
      </p:sp>
      <p:pic>
        <p:nvPicPr>
          <p:cNvPr id="27" name="Image 5" descr="icon"/>
          <p:cNvPicPr>
            <a:picLocks noChangeAspect="1"/>
          </p:cNvPicPr>
          <p:nvPr/>
        </p:nvPicPr>
        <p:blipFill>
          <a:blip r:embed="rId8"/>
          <a:stretch>
            <a:fillRect/>
          </a:stretch>
        </p:blipFill>
        <p:spPr>
          <a:xfrm>
            <a:off x="6592824" y="3392424"/>
            <a:ext cx="356616" cy="356616"/>
          </a:xfrm>
          <a:prstGeom prst="rect">
            <a:avLst/>
          </a:prstGeom>
        </p:spPr>
      </p:pic>
      <p:sp>
        <p:nvSpPr>
          <p:cNvPr id="28" name="Text 20"/>
          <p:cNvSpPr txBox="1"/>
          <p:nvPr/>
        </p:nvSpPr>
        <p:spPr>
          <a:xfrm>
            <a:off x="7342632" y="3136392"/>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About 9% of premature deaths worldwide (Lee et al., 2012)</a:t>
            </a:r>
            <a:endParaRPr lang="en-US" sz="1800" dirty="0"/>
          </a:p>
        </p:txBody>
      </p:sp>
      <p:sp>
        <p:nvSpPr>
          <p:cNvPr id="29" name="consequence-icon"/>
          <p:cNvSpPr/>
          <p:nvPr/>
        </p:nvSpPr>
        <p:spPr>
          <a:xfrm>
            <a:off x="6428232" y="4215384"/>
            <a:ext cx="685800" cy="685800"/>
          </a:xfrm>
          <a:prstGeom prst="ellipse">
            <a:avLst/>
          </a:prstGeom>
          <a:solidFill>
            <a:schemeClr val="tx2"/>
          </a:solidFill>
          <a:ln w="12700">
            <a:solidFill>
              <a:schemeClr val="tx2"/>
            </a:solidFill>
            <a:prstDash val="solid"/>
          </a:ln>
        </p:spPr>
        <p:txBody>
          <a:bodyPr/>
          <a:lstStyle/>
          <a:p>
            <a:endParaRPr lang="en-GB"/>
          </a:p>
        </p:txBody>
      </p:sp>
      <p:pic>
        <p:nvPicPr>
          <p:cNvPr id="30" name="Image 6" descr="icon"/>
          <p:cNvPicPr>
            <a:picLocks noChangeAspect="1"/>
          </p:cNvPicPr>
          <p:nvPr/>
        </p:nvPicPr>
        <p:blipFill>
          <a:blip r:embed="rId4"/>
          <a:stretch>
            <a:fillRect/>
          </a:stretch>
        </p:blipFill>
        <p:spPr>
          <a:xfrm>
            <a:off x="6592824" y="4379976"/>
            <a:ext cx="356616" cy="356616"/>
          </a:xfrm>
          <a:prstGeom prst="rect">
            <a:avLst/>
          </a:prstGeom>
        </p:spPr>
      </p:pic>
      <p:sp>
        <p:nvSpPr>
          <p:cNvPr id="31" name="Text 22"/>
          <p:cNvSpPr txBox="1"/>
          <p:nvPr/>
        </p:nvSpPr>
        <p:spPr>
          <a:xfrm>
            <a:off x="7342632" y="4123944"/>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Higher future risk of depression (Mammen and Faulkner, 2013)</a:t>
            </a:r>
            <a:endParaRPr lang="en-US" sz="1800" dirty="0"/>
          </a:p>
        </p:txBody>
      </p:sp>
      <p:sp>
        <p:nvSpPr>
          <p:cNvPr id="32" name="consequence-icon"/>
          <p:cNvSpPr/>
          <p:nvPr/>
        </p:nvSpPr>
        <p:spPr>
          <a:xfrm>
            <a:off x="6428232" y="5202936"/>
            <a:ext cx="685800" cy="685800"/>
          </a:xfrm>
          <a:prstGeom prst="ellipse">
            <a:avLst/>
          </a:prstGeom>
          <a:solidFill>
            <a:schemeClr val="tx2"/>
          </a:solidFill>
          <a:ln w="12700">
            <a:solidFill>
              <a:schemeClr val="tx2"/>
            </a:solidFill>
            <a:prstDash val="solid"/>
          </a:ln>
        </p:spPr>
        <p:txBody>
          <a:bodyPr/>
          <a:lstStyle/>
          <a:p>
            <a:endParaRPr lang="en-GB"/>
          </a:p>
        </p:txBody>
      </p:sp>
      <p:pic>
        <p:nvPicPr>
          <p:cNvPr id="33" name="Image 7" descr="icon"/>
          <p:cNvPicPr>
            <a:picLocks noChangeAspect="1"/>
          </p:cNvPicPr>
          <p:nvPr/>
        </p:nvPicPr>
        <p:blipFill>
          <a:blip r:embed="rId9"/>
          <a:stretch>
            <a:fillRect/>
          </a:stretch>
        </p:blipFill>
        <p:spPr>
          <a:xfrm>
            <a:off x="6592824" y="5367528"/>
            <a:ext cx="356616" cy="356616"/>
          </a:xfrm>
          <a:prstGeom prst="rect">
            <a:avLst/>
          </a:prstGeom>
        </p:spPr>
      </p:pic>
      <p:sp>
        <p:nvSpPr>
          <p:cNvPr id="34" name="Text 24"/>
          <p:cNvSpPr txBox="1"/>
          <p:nvPr/>
        </p:nvSpPr>
        <p:spPr>
          <a:xfrm>
            <a:off x="7342632" y="5111496"/>
            <a:ext cx="4114800" cy="86868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rPr>
              <a:t>UK cost £7.4bn a year; 1 in 6 deaths (OHID, 2022)</a:t>
            </a:r>
            <a:endParaRPr lang="en-US" sz="1800" dirty="0"/>
          </a:p>
        </p:txBody>
      </p:sp>
      <p:sp>
        <p:nvSpPr>
          <p:cNvPr id="3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Three measurable aims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1  |  RATIONALE</a:t>
            </a:r>
            <a:endParaRPr lang="en-US" sz="1400" dirty="0"/>
          </a:p>
        </p:txBody>
      </p:sp>
      <p:sp>
        <p:nvSpPr>
          <p:cNvPr id="5" name="aim-card"/>
          <p:cNvSpPr/>
          <p:nvPr/>
        </p:nvSpPr>
        <p:spPr>
          <a:xfrm>
            <a:off x="5486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6" name="aim-number"/>
          <p:cNvSpPr/>
          <p:nvPr/>
        </p:nvSpPr>
        <p:spPr>
          <a:xfrm>
            <a:off x="777240" y="1554480"/>
            <a:ext cx="640080" cy="640080"/>
          </a:xfrm>
          <a:prstGeom prst="ellipse">
            <a:avLst/>
          </a:prstGeom>
          <a:solidFill>
            <a:schemeClr val="accent1"/>
          </a:solidFill>
          <a:ln w="12700">
            <a:solidFill>
              <a:schemeClr val="accent1"/>
            </a:solidFill>
            <a:prstDash val="solid"/>
          </a:ln>
        </p:spPr>
        <p:txBody>
          <a:bodyPr/>
          <a:lstStyle/>
          <a:p>
            <a:endParaRPr lang="en-GB"/>
          </a:p>
        </p:txBody>
      </p:sp>
      <p:sp>
        <p:nvSpPr>
          <p:cNvPr id="7" name="Text 5"/>
          <p:cNvSpPr txBox="1"/>
          <p:nvPr/>
        </p:nvSpPr>
        <p:spPr>
          <a:xfrm>
            <a:off x="7772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1</a:t>
            </a:r>
            <a:endParaRPr lang="en-US" sz="2400" dirty="0"/>
          </a:p>
        </p:txBody>
      </p:sp>
      <p:sp>
        <p:nvSpPr>
          <p:cNvPr id="8" name="Text 6"/>
          <p:cNvSpPr txBox="1"/>
          <p:nvPr/>
        </p:nvSpPr>
        <p:spPr>
          <a:xfrm>
            <a:off x="1554480" y="1554480"/>
            <a:ext cx="2377440" cy="640080"/>
          </a:xfrm>
          <a:prstGeom prst="rect">
            <a:avLst/>
          </a:prstGeom>
          <a:noFill/>
          <a:ln/>
        </p:spPr>
        <p:txBody>
          <a:bodyPr wrap="square" lIns="0" tIns="0" rIns="0" bIns="0" rtlCol="0" anchor="ctr"/>
          <a:lstStyle/>
          <a:p>
            <a:pPr marL="0" indent="0">
              <a:lnSpc>
                <a:spcPct val="100000"/>
              </a:lnSpc>
              <a:buNone/>
            </a:pPr>
            <a:r>
              <a:rPr lang="en-US" sz="2000" b="1" dirty="0">
                <a:solidFill>
                  <a:schemeClr val="tx2"/>
                </a:solidFill>
              </a:rPr>
              <a:t>Reach 150 minutes</a:t>
            </a:r>
            <a:endParaRPr lang="en-US" sz="2000" dirty="0"/>
          </a:p>
        </p:txBody>
      </p:sp>
      <p:sp>
        <p:nvSpPr>
          <p:cNvPr id="9" name="Text 7"/>
          <p:cNvSpPr txBox="1"/>
          <p:nvPr/>
        </p:nvSpPr>
        <p:spPr>
          <a:xfrm>
            <a:off x="7772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pPr marL="0" indent="0">
              <a:lnSpc>
                <a:spcPct val="150000"/>
              </a:lnSpc>
              <a:buNone/>
            </a:pPr>
            <a:r>
              <a:rPr lang="en-US" sz="1800" dirty="0">
                <a:solidFill>
                  <a:schemeClr val="tx1"/>
                </a:solidFill>
              </a:rPr>
              <a:t>At least 70% meet 150+ min a week by week 8 (survey vs baseline)</a:t>
            </a:r>
            <a:endParaRPr lang="en-US" sz="1800" dirty="0"/>
          </a:p>
        </p:txBody>
      </p:sp>
      <p:sp>
        <p:nvSpPr>
          <p:cNvPr id="10" name="Text 8"/>
          <p:cNvSpPr txBox="1"/>
          <p:nvPr/>
        </p:nvSpPr>
        <p:spPr>
          <a:xfrm>
            <a:off x="7772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Lower risk of heart disease, diabetes and depression (Warburton et al., 2006)</a:t>
            </a:r>
            <a:endParaRPr lang="en-US" sz="1800" dirty="0"/>
          </a:p>
        </p:txBody>
      </p:sp>
      <p:sp>
        <p:nvSpPr>
          <p:cNvPr id="11" name="aim-card"/>
          <p:cNvSpPr/>
          <p:nvPr/>
        </p:nvSpPr>
        <p:spPr>
          <a:xfrm>
            <a:off x="43205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2" name="aim-number"/>
          <p:cNvSpPr/>
          <p:nvPr/>
        </p:nvSpPr>
        <p:spPr>
          <a:xfrm>
            <a:off x="4549140" y="1554480"/>
            <a:ext cx="640080" cy="640080"/>
          </a:xfrm>
          <a:prstGeom prst="ellipse">
            <a:avLst/>
          </a:prstGeom>
          <a:solidFill>
            <a:schemeClr val="accent2"/>
          </a:solidFill>
          <a:ln w="12700">
            <a:solidFill>
              <a:schemeClr val="accent2"/>
            </a:solidFill>
            <a:prstDash val="solid"/>
          </a:ln>
        </p:spPr>
        <p:txBody>
          <a:bodyPr/>
          <a:lstStyle/>
          <a:p>
            <a:endParaRPr lang="en-GB"/>
          </a:p>
        </p:txBody>
      </p:sp>
      <p:sp>
        <p:nvSpPr>
          <p:cNvPr id="13" name="Text 11"/>
          <p:cNvSpPr txBox="1"/>
          <p:nvPr/>
        </p:nvSpPr>
        <p:spPr>
          <a:xfrm>
            <a:off x="45491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2</a:t>
            </a:r>
            <a:endParaRPr lang="en-US" sz="2400" dirty="0"/>
          </a:p>
        </p:txBody>
      </p:sp>
      <p:sp>
        <p:nvSpPr>
          <p:cNvPr id="14" name="Text 12"/>
          <p:cNvSpPr txBox="1"/>
          <p:nvPr/>
        </p:nvSpPr>
        <p:spPr>
          <a:xfrm>
            <a:off x="5326380" y="1554480"/>
            <a:ext cx="2377440" cy="640080"/>
          </a:xfrm>
          <a:prstGeom prst="rect">
            <a:avLst/>
          </a:prstGeom>
          <a:noFill/>
          <a:ln/>
        </p:spPr>
        <p:txBody>
          <a:bodyPr wrap="square" lIns="0" tIns="0" rIns="0" bIns="0" rtlCol="0" anchor="ctr"/>
          <a:lstStyle/>
          <a:p>
            <a:pPr marL="0" indent="0">
              <a:lnSpc>
                <a:spcPct val="100000"/>
              </a:lnSpc>
              <a:buNone/>
            </a:pPr>
            <a:r>
              <a:rPr lang="en-US" sz="2000" b="1" dirty="0">
                <a:solidFill>
                  <a:schemeClr val="tx2"/>
                </a:solidFill>
              </a:rPr>
              <a:t>Build strength</a:t>
            </a:r>
            <a:endParaRPr lang="en-US" sz="2000" dirty="0"/>
          </a:p>
        </p:txBody>
      </p:sp>
      <p:sp>
        <p:nvSpPr>
          <p:cNvPr id="15" name="Text 13"/>
          <p:cNvSpPr txBox="1"/>
          <p:nvPr/>
        </p:nvSpPr>
        <p:spPr>
          <a:xfrm>
            <a:off x="45491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pPr marL="0" indent="0">
              <a:lnSpc>
                <a:spcPct val="150000"/>
              </a:lnSpc>
              <a:buNone/>
            </a:pPr>
            <a:r>
              <a:rPr lang="en-US" sz="1800" dirty="0">
                <a:solidFill>
                  <a:schemeClr val="tx1"/>
                </a:solidFill>
              </a:rPr>
              <a:t>At least 50% do strength work on 2+ days a week by week 8 (activity log)</a:t>
            </a:r>
            <a:endParaRPr lang="en-US" sz="1800" dirty="0"/>
          </a:p>
        </p:txBody>
      </p:sp>
      <p:sp>
        <p:nvSpPr>
          <p:cNvPr id="16" name="Text 14"/>
          <p:cNvSpPr txBox="1"/>
          <p:nvPr/>
        </p:nvSpPr>
        <p:spPr>
          <a:xfrm>
            <a:off x="45491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Stronger muscles and bones; most adults miss this guideline (Sport England, no date b)</a:t>
            </a:r>
            <a:endParaRPr lang="en-US" sz="1800" dirty="0"/>
          </a:p>
        </p:txBody>
      </p:sp>
      <p:sp>
        <p:nvSpPr>
          <p:cNvPr id="17" name="aim-card"/>
          <p:cNvSpPr/>
          <p:nvPr/>
        </p:nvSpPr>
        <p:spPr>
          <a:xfrm>
            <a:off x="80924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8" name="aim-number"/>
          <p:cNvSpPr/>
          <p:nvPr/>
        </p:nvSpPr>
        <p:spPr>
          <a:xfrm>
            <a:off x="8321040" y="1554480"/>
            <a:ext cx="640080" cy="640080"/>
          </a:xfrm>
          <a:prstGeom prst="ellipse">
            <a:avLst/>
          </a:prstGeom>
          <a:solidFill>
            <a:schemeClr val="accent4"/>
          </a:solidFill>
          <a:ln w="12700">
            <a:solidFill>
              <a:schemeClr val="accent4"/>
            </a:solidFill>
            <a:prstDash val="solid"/>
          </a:ln>
        </p:spPr>
        <p:txBody>
          <a:bodyPr/>
          <a:lstStyle/>
          <a:p>
            <a:endParaRPr lang="en-GB"/>
          </a:p>
        </p:txBody>
      </p:sp>
      <p:sp>
        <p:nvSpPr>
          <p:cNvPr id="19" name="Text 17"/>
          <p:cNvSpPr txBox="1"/>
          <p:nvPr/>
        </p:nvSpPr>
        <p:spPr>
          <a:xfrm>
            <a:off x="8321040" y="1554480"/>
            <a:ext cx="640080" cy="640080"/>
          </a:xfrm>
          <a:prstGeom prst="rect">
            <a:avLst/>
          </a:prstGeom>
          <a:noFill/>
          <a:ln/>
        </p:spPr>
        <p:txBody>
          <a:bodyPr wrap="square" lIns="0" tIns="0" rIns="0" bIns="0" rtlCol="0" anchor="ctr"/>
          <a:lstStyle/>
          <a:p>
            <a:pPr marL="0" indent="0" algn="ctr">
              <a:lnSpc>
                <a:spcPct val="100000"/>
              </a:lnSpc>
              <a:buNone/>
            </a:pPr>
            <a:r>
              <a:rPr lang="en-US" sz="2400" b="1" dirty="0">
                <a:solidFill>
                  <a:schemeClr val="tx1"/>
                </a:solidFill>
              </a:rPr>
              <a:t>3</a:t>
            </a:r>
            <a:endParaRPr lang="en-US" sz="2400" dirty="0"/>
          </a:p>
        </p:txBody>
      </p:sp>
      <p:sp>
        <p:nvSpPr>
          <p:cNvPr id="20" name="Text 18"/>
          <p:cNvSpPr txBox="1"/>
          <p:nvPr/>
        </p:nvSpPr>
        <p:spPr>
          <a:xfrm>
            <a:off x="9098280" y="1554480"/>
            <a:ext cx="2377440" cy="640080"/>
          </a:xfrm>
          <a:prstGeom prst="rect">
            <a:avLst/>
          </a:prstGeom>
          <a:noFill/>
          <a:ln/>
        </p:spPr>
        <p:txBody>
          <a:bodyPr wrap="square" lIns="0" tIns="0" rIns="0" bIns="0" rtlCol="0" anchor="ctr"/>
          <a:lstStyle/>
          <a:p>
            <a:pPr marL="0" indent="0">
              <a:lnSpc>
                <a:spcPct val="100000"/>
              </a:lnSpc>
              <a:buNone/>
            </a:pPr>
            <a:r>
              <a:rPr lang="en-US" sz="2000" b="1" dirty="0">
                <a:solidFill>
                  <a:schemeClr val="tx2"/>
                </a:solidFill>
              </a:rPr>
              <a:t>Feel better, together</a:t>
            </a:r>
            <a:endParaRPr lang="en-US" sz="2000" dirty="0"/>
          </a:p>
        </p:txBody>
      </p:sp>
      <p:sp>
        <p:nvSpPr>
          <p:cNvPr id="21" name="Text 19"/>
          <p:cNvSpPr txBox="1"/>
          <p:nvPr/>
        </p:nvSpPr>
        <p:spPr>
          <a:xfrm>
            <a:off x="8321040" y="2377440"/>
            <a:ext cx="3108960" cy="192024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Measure</a:t>
            </a:r>
            <a:endParaRPr lang="en-US" sz="1800" dirty="0"/>
          </a:p>
          <a:p>
            <a:pPr marL="0" indent="0">
              <a:lnSpc>
                <a:spcPct val="150000"/>
              </a:lnSpc>
              <a:buNone/>
            </a:pPr>
            <a:r>
              <a:rPr lang="en-US" sz="1800" dirty="0">
                <a:solidFill>
                  <a:schemeClr val="tx1"/>
                </a:solidFill>
              </a:rPr>
              <a:t>Average WEMWBS wellbeing score up 3+ points by week 8 (Maheswaran et al., 2012)</a:t>
            </a:r>
            <a:endParaRPr lang="en-US" sz="1800" dirty="0"/>
          </a:p>
        </p:txBody>
      </p:sp>
      <p:sp>
        <p:nvSpPr>
          <p:cNvPr id="22" name="Text 20"/>
          <p:cNvSpPr txBox="1"/>
          <p:nvPr/>
        </p:nvSpPr>
        <p:spPr>
          <a:xfrm>
            <a:off x="8321040" y="4343400"/>
            <a:ext cx="3108960" cy="1828800"/>
          </a:xfrm>
          <a:prstGeom prst="rect">
            <a:avLst/>
          </a:prstGeom>
          <a:noFill/>
          <a:ln/>
        </p:spPr>
        <p:txBody>
          <a:bodyPr wrap="square" lIns="0" tIns="0" rIns="0" bIns="0" rtlCol="0" anchor="t"/>
          <a:lstStyle/>
          <a:p>
            <a:pPr marL="0" indent="0">
              <a:lnSpc>
                <a:spcPct val="150000"/>
              </a:lnSpc>
              <a:buNone/>
            </a:pPr>
            <a:r>
              <a:rPr lang="en-US" sz="1800" b="1" dirty="0">
                <a:solidFill>
                  <a:schemeClr val="tx2"/>
                </a:solidFill>
              </a:rPr>
              <a:t>Benefit</a:t>
            </a:r>
            <a:endParaRPr lang="en-US" sz="1800" dirty="0"/>
          </a:p>
          <a:p>
            <a:pPr marL="0" indent="0">
              <a:lnSpc>
                <a:spcPct val="150000"/>
              </a:lnSpc>
              <a:buNone/>
            </a:pPr>
            <a:r>
              <a:rPr lang="en-US" sz="1800" dirty="0">
                <a:solidFill>
                  <a:schemeClr val="tx1"/>
                </a:solidFill>
              </a:rPr>
              <a:t>Better mood, confidence and friendships (Eime et al., 2013)</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How we will evaluate the campaign</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eval-card"/>
          <p:cNvSpPr/>
          <p:nvPr/>
        </p:nvSpPr>
        <p:spPr>
          <a:xfrm>
            <a:off x="5486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6" name="eval-chip"/>
          <p:cNvSpPr/>
          <p:nvPr/>
        </p:nvSpPr>
        <p:spPr>
          <a:xfrm>
            <a:off x="777240" y="1554480"/>
            <a:ext cx="1645920" cy="411480"/>
          </a:xfrm>
          <a:prstGeom prst="roundRect">
            <a:avLst>
              <a:gd name="adj" fmla="val 33333"/>
            </a:avLst>
          </a:prstGeom>
          <a:solidFill>
            <a:schemeClr val="accent4"/>
          </a:solidFill>
          <a:ln w="12700">
            <a:solidFill>
              <a:schemeClr val="accent4"/>
            </a:solidFill>
            <a:prstDash val="solid"/>
          </a:ln>
        </p:spPr>
        <p:txBody>
          <a:bodyPr/>
          <a:lstStyle/>
          <a:p>
            <a:endParaRPr lang="en-GB"/>
          </a:p>
        </p:txBody>
      </p:sp>
      <p:sp>
        <p:nvSpPr>
          <p:cNvPr id="7" name="Text 5"/>
          <p:cNvSpPr txBox="1"/>
          <p:nvPr/>
        </p:nvSpPr>
        <p:spPr>
          <a:xfrm>
            <a:off x="7772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PROCESS</a:t>
            </a:r>
            <a:endParaRPr lang="en-US" sz="1800" dirty="0"/>
          </a:p>
        </p:txBody>
      </p:sp>
      <p:sp>
        <p:nvSpPr>
          <p:cNvPr id="8" name="Text 6"/>
          <p:cNvSpPr txBox="1"/>
          <p:nvPr/>
        </p:nvSpPr>
        <p:spPr>
          <a:xfrm>
            <a:off x="7772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Is it delivered as planned? Registers, reach by age, gender and postcode, feedback forms. Target: 60% attend 6+ of 8 sessions.</a:t>
            </a:r>
            <a:endParaRPr lang="en-US" sz="1800" dirty="0"/>
          </a:p>
        </p:txBody>
      </p:sp>
      <p:sp>
        <p:nvSpPr>
          <p:cNvPr id="9" name="eval-card"/>
          <p:cNvSpPr/>
          <p:nvPr/>
        </p:nvSpPr>
        <p:spPr>
          <a:xfrm>
            <a:off x="43205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10" name="eval-chip"/>
          <p:cNvSpPr/>
          <p:nvPr/>
        </p:nvSpPr>
        <p:spPr>
          <a:xfrm>
            <a:off x="4549140" y="1554480"/>
            <a:ext cx="1645920" cy="411480"/>
          </a:xfrm>
          <a:prstGeom prst="roundRect">
            <a:avLst>
              <a:gd name="adj" fmla="val 33333"/>
            </a:avLst>
          </a:prstGeom>
          <a:solidFill>
            <a:schemeClr val="accent2"/>
          </a:solidFill>
          <a:ln w="12700">
            <a:solidFill>
              <a:schemeClr val="accent2"/>
            </a:solidFill>
            <a:prstDash val="solid"/>
          </a:ln>
        </p:spPr>
        <p:txBody>
          <a:bodyPr/>
          <a:lstStyle/>
          <a:p>
            <a:endParaRPr lang="en-GB"/>
          </a:p>
        </p:txBody>
      </p:sp>
      <p:sp>
        <p:nvSpPr>
          <p:cNvPr id="11" name="Text 9"/>
          <p:cNvSpPr txBox="1"/>
          <p:nvPr/>
        </p:nvSpPr>
        <p:spPr>
          <a:xfrm>
            <a:off x="45491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IMPACT</a:t>
            </a:r>
            <a:endParaRPr lang="en-US" sz="1800" dirty="0"/>
          </a:p>
        </p:txBody>
      </p:sp>
      <p:sp>
        <p:nvSpPr>
          <p:cNvPr id="12" name="Text 10"/>
          <p:cNvSpPr txBox="1"/>
          <p:nvPr/>
        </p:nvSpPr>
        <p:spPr>
          <a:xfrm>
            <a:off x="45491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Did behaviour change? Minutes a week and strength days, baseline vs week 8 (Aims 1 and 2).</a:t>
            </a:r>
            <a:endParaRPr lang="en-US" sz="1800" dirty="0"/>
          </a:p>
        </p:txBody>
      </p:sp>
      <p:sp>
        <p:nvSpPr>
          <p:cNvPr id="13" name="eval-card"/>
          <p:cNvSpPr/>
          <p:nvPr/>
        </p:nvSpPr>
        <p:spPr>
          <a:xfrm>
            <a:off x="8092440" y="1371600"/>
            <a:ext cx="3547872" cy="3246120"/>
          </a:xfrm>
          <a:prstGeom prst="roundRect">
            <a:avLst>
              <a:gd name="adj" fmla="val 4225"/>
            </a:avLst>
          </a:prstGeom>
          <a:solidFill>
            <a:schemeClr val="bg2"/>
          </a:solidFill>
          <a:ln w="12700">
            <a:solidFill>
              <a:schemeClr val="bg2"/>
            </a:solidFill>
            <a:prstDash val="solid"/>
          </a:ln>
        </p:spPr>
        <p:txBody>
          <a:bodyPr/>
          <a:lstStyle/>
          <a:p>
            <a:endParaRPr lang="en-GB"/>
          </a:p>
        </p:txBody>
      </p:sp>
      <p:sp>
        <p:nvSpPr>
          <p:cNvPr id="14" name="eval-chip"/>
          <p:cNvSpPr/>
          <p:nvPr/>
        </p:nvSpPr>
        <p:spPr>
          <a:xfrm>
            <a:off x="8321040" y="1554480"/>
            <a:ext cx="1645920" cy="411480"/>
          </a:xfrm>
          <a:prstGeom prst="roundRect">
            <a:avLst>
              <a:gd name="adj" fmla="val 33333"/>
            </a:avLst>
          </a:prstGeom>
          <a:solidFill>
            <a:schemeClr val="accent1"/>
          </a:solidFill>
          <a:ln w="12700">
            <a:solidFill>
              <a:schemeClr val="accent1"/>
            </a:solidFill>
            <a:prstDash val="solid"/>
          </a:ln>
        </p:spPr>
        <p:txBody>
          <a:bodyPr/>
          <a:lstStyle/>
          <a:p>
            <a:endParaRPr lang="en-GB"/>
          </a:p>
        </p:txBody>
      </p:sp>
      <p:sp>
        <p:nvSpPr>
          <p:cNvPr id="15" name="Text 13"/>
          <p:cNvSpPr txBox="1"/>
          <p:nvPr/>
        </p:nvSpPr>
        <p:spPr>
          <a:xfrm>
            <a:off x="8321040" y="1554480"/>
            <a:ext cx="1645920" cy="411480"/>
          </a:xfrm>
          <a:prstGeom prst="rect">
            <a:avLst/>
          </a:prstGeom>
          <a:noFill/>
          <a:ln/>
        </p:spPr>
        <p:txBody>
          <a:bodyPr wrap="square" lIns="0" tIns="0" rIns="0" bIns="0" rtlCol="0" anchor="ctr"/>
          <a:lstStyle/>
          <a:p>
            <a:pPr marL="0" indent="0" algn="ctr">
              <a:lnSpc>
                <a:spcPct val="100000"/>
              </a:lnSpc>
              <a:buNone/>
            </a:pPr>
            <a:r>
              <a:rPr lang="en-US" sz="1800" b="1" dirty="0">
                <a:solidFill>
                  <a:schemeClr val="tx1"/>
                </a:solidFill>
              </a:rPr>
              <a:t>OUTCOME</a:t>
            </a:r>
            <a:endParaRPr lang="en-US" sz="1800" dirty="0"/>
          </a:p>
        </p:txBody>
      </p:sp>
      <p:sp>
        <p:nvSpPr>
          <p:cNvPr id="16" name="Text 14"/>
          <p:cNvSpPr txBox="1"/>
          <p:nvPr/>
        </p:nvSpPr>
        <p:spPr>
          <a:xfrm>
            <a:off x="8321040" y="2103120"/>
            <a:ext cx="3108960" cy="2468880"/>
          </a:xfrm>
          <a:prstGeom prst="rect">
            <a:avLst/>
          </a:prstGeom>
          <a:noFill/>
          <a:ln/>
        </p:spPr>
        <p:txBody>
          <a:bodyPr wrap="square" lIns="0" tIns="0" rIns="0" bIns="0" rtlCol="0" anchor="t"/>
          <a:lstStyle/>
          <a:p>
            <a:pPr marL="0" indent="0">
              <a:lnSpc>
                <a:spcPct val="150000"/>
              </a:lnSpc>
              <a:buNone/>
            </a:pPr>
            <a:r>
              <a:rPr lang="en-US" sz="1800" dirty="0">
                <a:solidFill>
                  <a:schemeClr val="tx1"/>
                </a:solidFill>
              </a:rPr>
              <a:t>Did wellbeing improve and last? WEMWBS at weeks 1 and 8 and month 3, plus 150-minute status (Aim 3).</a:t>
            </a:r>
            <a:endParaRPr lang="en-US" sz="1800" dirty="0"/>
          </a:p>
        </p:txBody>
      </p:sp>
      <p:sp>
        <p:nvSpPr>
          <p:cNvPr id="17" name="Text 15"/>
          <p:cNvSpPr txBox="1"/>
          <p:nvPr/>
        </p:nvSpPr>
        <p:spPr>
          <a:xfrm>
            <a:off x="548640" y="4754880"/>
            <a:ext cx="1106424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Framework: Nutbeam (1998). A 3+ point WEMWBS change is meaningful (Maheswaran et al., 2012).</a:t>
            </a:r>
            <a:endParaRPr lang="en-US" sz="1800" dirty="0"/>
          </a:p>
        </p:txBody>
      </p:sp>
      <p:sp>
        <p:nvSpPr>
          <p:cNvPr id="18" name="Shape 16"/>
          <p:cNvSpPr/>
          <p:nvPr/>
        </p:nvSpPr>
        <p:spPr>
          <a:xfrm>
            <a:off x="1920240" y="5486400"/>
            <a:ext cx="8321040" cy="0"/>
          </a:xfrm>
          <a:prstGeom prst="line">
            <a:avLst/>
          </a:prstGeom>
          <a:noFill/>
          <a:ln w="38100">
            <a:solidFill>
              <a:srgbClr val="0B4F5C"/>
            </a:solidFill>
            <a:prstDash val="solid"/>
          </a:ln>
        </p:spPr>
        <p:txBody>
          <a:bodyPr/>
          <a:lstStyle/>
          <a:p>
            <a:endParaRPr lang="en-GB"/>
          </a:p>
        </p:txBody>
      </p:sp>
      <p:sp>
        <p:nvSpPr>
          <p:cNvPr id="19" name="timeline-node"/>
          <p:cNvSpPr/>
          <p:nvPr/>
        </p:nvSpPr>
        <p:spPr>
          <a:xfrm>
            <a:off x="179222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0" name="Text 18"/>
          <p:cNvSpPr txBox="1"/>
          <p:nvPr/>
        </p:nvSpPr>
        <p:spPr>
          <a:xfrm>
            <a:off x="54864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1: baseline survey</a:t>
            </a:r>
            <a:endParaRPr lang="en-US" sz="1800" dirty="0"/>
          </a:p>
        </p:txBody>
      </p:sp>
      <p:sp>
        <p:nvSpPr>
          <p:cNvPr id="21" name="timeline-node"/>
          <p:cNvSpPr/>
          <p:nvPr/>
        </p:nvSpPr>
        <p:spPr>
          <a:xfrm>
            <a:off x="462686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2" name="Text 20"/>
          <p:cNvSpPr txBox="1"/>
          <p:nvPr/>
        </p:nvSpPr>
        <p:spPr>
          <a:xfrm>
            <a:off x="338328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4: mid-point check</a:t>
            </a:r>
            <a:endParaRPr lang="en-US" sz="1800" dirty="0"/>
          </a:p>
        </p:txBody>
      </p:sp>
      <p:sp>
        <p:nvSpPr>
          <p:cNvPr id="23" name="timeline-node"/>
          <p:cNvSpPr/>
          <p:nvPr/>
        </p:nvSpPr>
        <p:spPr>
          <a:xfrm>
            <a:off x="7461504" y="5358384"/>
            <a:ext cx="256032" cy="256032"/>
          </a:xfrm>
          <a:prstGeom prst="ellipse">
            <a:avLst/>
          </a:prstGeom>
          <a:solidFill>
            <a:schemeClr val="accent3"/>
          </a:solidFill>
          <a:ln w="25400">
            <a:solidFill>
              <a:schemeClr val="bg1"/>
            </a:solidFill>
            <a:prstDash val="solid"/>
          </a:ln>
        </p:spPr>
        <p:txBody>
          <a:bodyPr/>
          <a:lstStyle/>
          <a:p>
            <a:endParaRPr lang="en-GB"/>
          </a:p>
        </p:txBody>
      </p:sp>
      <p:sp>
        <p:nvSpPr>
          <p:cNvPr id="24" name="Text 22"/>
          <p:cNvSpPr txBox="1"/>
          <p:nvPr/>
        </p:nvSpPr>
        <p:spPr>
          <a:xfrm>
            <a:off x="621792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Week 8: post-survey and re-test</a:t>
            </a:r>
            <a:endParaRPr lang="en-US" sz="1800" dirty="0"/>
          </a:p>
        </p:txBody>
      </p:sp>
      <p:sp>
        <p:nvSpPr>
          <p:cNvPr id="25" name="timeline-node"/>
          <p:cNvSpPr/>
          <p:nvPr/>
        </p:nvSpPr>
        <p:spPr>
          <a:xfrm>
            <a:off x="10113264" y="5358384"/>
            <a:ext cx="256032" cy="256032"/>
          </a:xfrm>
          <a:prstGeom prst="ellipse">
            <a:avLst/>
          </a:prstGeom>
          <a:solidFill>
            <a:schemeClr val="accent1"/>
          </a:solidFill>
          <a:ln w="25400">
            <a:solidFill>
              <a:schemeClr val="bg1"/>
            </a:solidFill>
            <a:prstDash val="solid"/>
          </a:ln>
        </p:spPr>
        <p:txBody>
          <a:bodyPr/>
          <a:lstStyle/>
          <a:p>
            <a:endParaRPr lang="en-GB"/>
          </a:p>
        </p:txBody>
      </p:sp>
      <p:sp>
        <p:nvSpPr>
          <p:cNvPr id="26" name="Text 24"/>
          <p:cNvSpPr txBox="1"/>
          <p:nvPr/>
        </p:nvSpPr>
        <p:spPr>
          <a:xfrm>
            <a:off x="8869680" y="5715000"/>
            <a:ext cx="2743200" cy="685800"/>
          </a:xfrm>
          <a:prstGeom prst="rect">
            <a:avLst/>
          </a:prstGeom>
          <a:noFill/>
          <a:ln/>
        </p:spPr>
        <p:txBody>
          <a:bodyPr wrap="square" lIns="0" tIns="0" rIns="0" bIns="0" rtlCol="0" anchor="t"/>
          <a:lstStyle/>
          <a:p>
            <a:pPr marL="0" indent="0" algn="ctr">
              <a:lnSpc>
                <a:spcPct val="100000"/>
              </a:lnSpc>
              <a:buNone/>
            </a:pPr>
            <a:r>
              <a:rPr lang="en-US" sz="1800" dirty="0">
                <a:solidFill>
                  <a:schemeClr val="tx1"/>
                </a:solidFill>
              </a:rPr>
              <a:t>Month 3: follow-up</a:t>
            </a:r>
            <a:endParaRPr lang="en-US" sz="1800" dirty="0"/>
          </a:p>
        </p:txBody>
      </p:sp>
      <p:sp>
        <p:nvSpPr>
          <p:cNvPr id="27"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Campaign poster</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poster-bg"/>
          <p:cNvSpPr/>
          <p:nvPr/>
        </p:nvSpPr>
        <p:spPr>
          <a:xfrm>
            <a:off x="548640" y="1325880"/>
            <a:ext cx="7040880" cy="4983480"/>
          </a:xfrm>
          <a:prstGeom prst="roundRect">
            <a:avLst>
              <a:gd name="adj" fmla="val 3670"/>
            </a:avLst>
          </a:prstGeom>
          <a:solidFill>
            <a:schemeClr val="tx2"/>
          </a:solidFill>
          <a:ln w="12700">
            <a:solidFill>
              <a:schemeClr val="tx2"/>
            </a:solidFill>
            <a:prstDash val="solid"/>
          </a:ln>
        </p:spPr>
        <p:txBody>
          <a:bodyPr/>
          <a:lstStyle/>
          <a:p>
            <a:endParaRPr lang="en-GB"/>
          </a:p>
        </p:txBody>
      </p:sp>
      <p:sp>
        <p:nvSpPr>
          <p:cNvPr id="6" name="poster-pill"/>
          <p:cNvSpPr/>
          <p:nvPr/>
        </p:nvSpPr>
        <p:spPr>
          <a:xfrm>
            <a:off x="914400" y="1645920"/>
            <a:ext cx="3566160" cy="384048"/>
          </a:xfrm>
          <a:prstGeom prst="roundRect">
            <a:avLst>
              <a:gd name="adj" fmla="val 35714"/>
            </a:avLst>
          </a:prstGeom>
          <a:solidFill>
            <a:schemeClr val="accent2"/>
          </a:solidFill>
          <a:ln w="12700">
            <a:solidFill>
              <a:schemeClr val="accent2"/>
            </a:solidFill>
            <a:prstDash val="solid"/>
          </a:ln>
        </p:spPr>
        <p:txBody>
          <a:bodyPr/>
          <a:lstStyle/>
          <a:p>
            <a:endParaRPr lang="en-GB"/>
          </a:p>
        </p:txBody>
      </p:sp>
      <p:sp>
        <p:nvSpPr>
          <p:cNvPr id="7" name="Text 5"/>
          <p:cNvSpPr txBox="1"/>
          <p:nvPr/>
        </p:nvSpPr>
        <p:spPr>
          <a:xfrm>
            <a:off x="914400" y="1645920"/>
            <a:ext cx="3566160" cy="38404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FREE  |  AGES 18–30  |  8 WEEKS</a:t>
            </a:r>
            <a:endParaRPr lang="en-US" sz="1400" dirty="0"/>
          </a:p>
        </p:txBody>
      </p:sp>
      <p:sp>
        <p:nvSpPr>
          <p:cNvPr id="8" name="Text 6"/>
          <p:cNvSpPr txBox="1"/>
          <p:nvPr/>
        </p:nvSpPr>
        <p:spPr>
          <a:xfrm>
            <a:off x="914400" y="2194560"/>
            <a:ext cx="4572000" cy="1463040"/>
          </a:xfrm>
          <a:prstGeom prst="rect">
            <a:avLst/>
          </a:prstGeom>
          <a:noFill/>
          <a:ln/>
        </p:spPr>
        <p:txBody>
          <a:bodyPr wrap="square" lIns="0" tIns="0" rIns="0" bIns="0" rtlCol="0" anchor="t"/>
          <a:lstStyle/>
          <a:p>
            <a:pPr marL="0" indent="0">
              <a:lnSpc>
                <a:spcPct val="100000"/>
              </a:lnSpc>
              <a:buNone/>
            </a:pPr>
            <a:r>
              <a:rPr lang="en-US" sz="4000" b="1" dirty="0">
                <a:solidFill>
                  <a:schemeClr val="bg1"/>
                </a:solidFill>
              </a:rPr>
              <a:t>YOUR </a:t>
            </a:r>
            <a:r>
              <a:rPr lang="en-US" sz="4000" b="1" dirty="0">
                <a:solidFill>
                  <a:schemeClr val="accent2"/>
                </a:solidFill>
              </a:rPr>
              <a:t>150,</a:t>
            </a:r>
            <a:endParaRPr lang="en-US" sz="4000" dirty="0"/>
          </a:p>
          <a:p>
            <a:pPr marL="0" indent="0">
              <a:lnSpc>
                <a:spcPct val="100000"/>
              </a:lnSpc>
              <a:buNone/>
            </a:pPr>
            <a:r>
              <a:rPr lang="en-US" sz="4000" b="1" dirty="0">
                <a:solidFill>
                  <a:schemeClr val="bg1"/>
                </a:solidFill>
              </a:rPr>
              <a:t>YOUR WAY</a:t>
            </a:r>
            <a:endParaRPr lang="en-US" sz="4000" dirty="0"/>
          </a:p>
        </p:txBody>
      </p:sp>
      <p:sp>
        <p:nvSpPr>
          <p:cNvPr id="9" name="Text 7"/>
          <p:cNvSpPr txBox="1"/>
          <p:nvPr/>
        </p:nvSpPr>
        <p:spPr>
          <a:xfrm>
            <a:off x="914400" y="3657600"/>
            <a:ext cx="4572000" cy="457200"/>
          </a:xfrm>
          <a:prstGeom prst="rect">
            <a:avLst/>
          </a:prstGeom>
          <a:noFill/>
          <a:ln/>
        </p:spPr>
        <p:txBody>
          <a:bodyPr wrap="square" lIns="0" tIns="0" rIns="0" bIns="0" rtlCol="0" anchor="t"/>
          <a:lstStyle/>
          <a:p>
            <a:pPr marL="0" indent="0">
              <a:lnSpc>
                <a:spcPct val="100000"/>
              </a:lnSpc>
              <a:buNone/>
            </a:pPr>
            <a:r>
              <a:rPr lang="en-US" sz="2400" b="1" dirty="0">
                <a:solidFill>
                  <a:schemeClr val="accent1"/>
                </a:solidFill>
              </a:rPr>
              <a:t>8 weeks. Your move.</a:t>
            </a:r>
            <a:endParaRPr lang="en-US" sz="2400" dirty="0"/>
          </a:p>
        </p:txBody>
      </p:sp>
      <p:sp>
        <p:nvSpPr>
          <p:cNvPr id="10" name="poster-badge"/>
          <p:cNvSpPr/>
          <p:nvPr/>
        </p:nvSpPr>
        <p:spPr>
          <a:xfrm>
            <a:off x="5440680" y="1737360"/>
            <a:ext cx="1828800" cy="1828800"/>
          </a:xfrm>
          <a:prstGeom prst="ellipse">
            <a:avLst/>
          </a:prstGeom>
          <a:solidFill>
            <a:schemeClr val="accent2"/>
          </a:solidFill>
          <a:ln w="12700">
            <a:solidFill>
              <a:schemeClr val="accent2"/>
            </a:solidFill>
            <a:prstDash val="solid"/>
          </a:ln>
        </p:spPr>
        <p:txBody>
          <a:bodyPr/>
          <a:lstStyle/>
          <a:p>
            <a:endParaRPr lang="en-GB"/>
          </a:p>
        </p:txBody>
      </p:sp>
      <p:sp>
        <p:nvSpPr>
          <p:cNvPr id="11" name="Text 9"/>
          <p:cNvSpPr txBox="1"/>
          <p:nvPr/>
        </p:nvSpPr>
        <p:spPr>
          <a:xfrm>
            <a:off x="5440680" y="1737360"/>
            <a:ext cx="1828800" cy="1828800"/>
          </a:xfrm>
          <a:prstGeom prst="rect">
            <a:avLst/>
          </a:prstGeom>
          <a:noFill/>
          <a:ln/>
        </p:spPr>
        <p:txBody>
          <a:bodyPr wrap="square" lIns="0" tIns="0" rIns="0" bIns="0" rtlCol="0" anchor="ctr"/>
          <a:lstStyle/>
          <a:p>
            <a:pPr marL="0" indent="0" algn="ctr">
              <a:lnSpc>
                <a:spcPct val="100000"/>
              </a:lnSpc>
              <a:buNone/>
            </a:pPr>
            <a:r>
              <a:rPr lang="en-US" sz="2800" b="1" dirty="0">
                <a:solidFill>
                  <a:schemeClr val="tx1"/>
                </a:solidFill>
              </a:rPr>
              <a:t>18–30</a:t>
            </a:r>
            <a:endParaRPr lang="en-US" sz="1800" dirty="0"/>
          </a:p>
          <a:p>
            <a:pPr marL="0" indent="0" algn="ctr">
              <a:lnSpc>
                <a:spcPct val="100000"/>
              </a:lnSpc>
              <a:buNone/>
            </a:pPr>
            <a:r>
              <a:rPr lang="en-US" sz="1600" b="1" dirty="0">
                <a:solidFill>
                  <a:schemeClr val="tx1"/>
                </a:solidFill>
              </a:rPr>
              <a:t>years</a:t>
            </a:r>
            <a:endParaRPr lang="en-US" sz="1800" dirty="0"/>
          </a:p>
        </p:txBody>
      </p:sp>
      <p:sp>
        <p:nvSpPr>
          <p:cNvPr id="12" name="poster-icon"/>
          <p:cNvSpPr/>
          <p:nvPr/>
        </p:nvSpPr>
        <p:spPr>
          <a:xfrm>
            <a:off x="914400" y="4343400"/>
            <a:ext cx="777240" cy="777240"/>
          </a:xfrm>
          <a:prstGeom prst="ellipse">
            <a:avLst/>
          </a:prstGeom>
          <a:solidFill>
            <a:schemeClr val="accent1"/>
          </a:solidFill>
          <a:ln w="12700">
            <a:solidFill>
              <a:schemeClr val="accent1"/>
            </a:solidFill>
            <a:prstDash val="solid"/>
          </a:ln>
        </p:spPr>
        <p:txBody>
          <a:bodyPr/>
          <a:lstStyle/>
          <a:p>
            <a:endParaRPr lang="en-GB"/>
          </a:p>
        </p:txBody>
      </p:sp>
      <p:pic>
        <p:nvPicPr>
          <p:cNvPr id="13" name="Image 0" descr="icon"/>
          <p:cNvPicPr>
            <a:picLocks noChangeAspect="1"/>
          </p:cNvPicPr>
          <p:nvPr/>
        </p:nvPicPr>
        <p:blipFill>
          <a:blip r:embed="rId3"/>
          <a:stretch>
            <a:fillRect/>
          </a:stretch>
        </p:blipFill>
        <p:spPr>
          <a:xfrm>
            <a:off x="1100938" y="4529938"/>
            <a:ext cx="404165" cy="404165"/>
          </a:xfrm>
          <a:prstGeom prst="rect">
            <a:avLst/>
          </a:prstGeom>
        </p:spPr>
      </p:pic>
      <p:sp>
        <p:nvSpPr>
          <p:cNvPr id="14" name="Text 11"/>
          <p:cNvSpPr txBox="1"/>
          <p:nvPr/>
        </p:nvSpPr>
        <p:spPr>
          <a:xfrm>
            <a:off x="731520"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Walk</a:t>
            </a:r>
            <a:endParaRPr lang="en-US" sz="1400" dirty="0"/>
          </a:p>
        </p:txBody>
      </p:sp>
      <p:sp>
        <p:nvSpPr>
          <p:cNvPr id="15" name="poster-icon"/>
          <p:cNvSpPr/>
          <p:nvPr/>
        </p:nvSpPr>
        <p:spPr>
          <a:xfrm>
            <a:off x="2103120" y="434340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16" name="Image 1" descr="icon"/>
          <p:cNvPicPr>
            <a:picLocks noChangeAspect="1"/>
          </p:cNvPicPr>
          <p:nvPr/>
        </p:nvPicPr>
        <p:blipFill>
          <a:blip r:embed="rId4"/>
          <a:stretch>
            <a:fillRect/>
          </a:stretch>
        </p:blipFill>
        <p:spPr>
          <a:xfrm>
            <a:off x="2289658" y="4529938"/>
            <a:ext cx="404165" cy="404165"/>
          </a:xfrm>
          <a:prstGeom prst="rect">
            <a:avLst/>
          </a:prstGeom>
        </p:spPr>
      </p:pic>
      <p:sp>
        <p:nvSpPr>
          <p:cNvPr id="17" name="Text 13"/>
          <p:cNvSpPr txBox="1"/>
          <p:nvPr/>
        </p:nvSpPr>
        <p:spPr>
          <a:xfrm>
            <a:off x="1920240"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Run</a:t>
            </a:r>
            <a:endParaRPr lang="en-US" sz="1400" dirty="0"/>
          </a:p>
        </p:txBody>
      </p:sp>
      <p:sp>
        <p:nvSpPr>
          <p:cNvPr id="18" name="poster-icon"/>
          <p:cNvSpPr/>
          <p:nvPr/>
        </p:nvSpPr>
        <p:spPr>
          <a:xfrm>
            <a:off x="3291840" y="4343400"/>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9" name="Image 2" descr="icon"/>
          <p:cNvPicPr>
            <a:picLocks noChangeAspect="1"/>
          </p:cNvPicPr>
          <p:nvPr/>
        </p:nvPicPr>
        <p:blipFill>
          <a:blip r:embed="rId5"/>
          <a:stretch>
            <a:fillRect/>
          </a:stretch>
        </p:blipFill>
        <p:spPr>
          <a:xfrm>
            <a:off x="3478378" y="4529938"/>
            <a:ext cx="404165" cy="404165"/>
          </a:xfrm>
          <a:prstGeom prst="rect">
            <a:avLst/>
          </a:prstGeom>
        </p:spPr>
      </p:pic>
      <p:sp>
        <p:nvSpPr>
          <p:cNvPr id="20" name="Text 15"/>
          <p:cNvSpPr txBox="1"/>
          <p:nvPr/>
        </p:nvSpPr>
        <p:spPr>
          <a:xfrm>
            <a:off x="3108960"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Strength</a:t>
            </a:r>
            <a:endParaRPr lang="en-US" sz="1400" dirty="0"/>
          </a:p>
        </p:txBody>
      </p:sp>
      <p:sp>
        <p:nvSpPr>
          <p:cNvPr id="21" name="poster-icon"/>
          <p:cNvSpPr/>
          <p:nvPr/>
        </p:nvSpPr>
        <p:spPr>
          <a:xfrm>
            <a:off x="4480560" y="4343400"/>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22" name="Image 3" descr="icon"/>
          <p:cNvPicPr>
            <a:picLocks noChangeAspect="1"/>
          </p:cNvPicPr>
          <p:nvPr/>
        </p:nvPicPr>
        <p:blipFill>
          <a:blip r:embed="rId6"/>
          <a:stretch>
            <a:fillRect/>
          </a:stretch>
        </p:blipFill>
        <p:spPr>
          <a:xfrm>
            <a:off x="4667098" y="4529938"/>
            <a:ext cx="404165" cy="404165"/>
          </a:xfrm>
          <a:prstGeom prst="rect">
            <a:avLst/>
          </a:prstGeom>
        </p:spPr>
      </p:pic>
      <p:sp>
        <p:nvSpPr>
          <p:cNvPr id="23" name="Text 17"/>
          <p:cNvSpPr txBox="1"/>
          <p:nvPr/>
        </p:nvSpPr>
        <p:spPr>
          <a:xfrm>
            <a:off x="4297680" y="5166360"/>
            <a:ext cx="1143000" cy="274320"/>
          </a:xfrm>
          <a:prstGeom prst="rect">
            <a:avLst/>
          </a:prstGeom>
          <a:noFill/>
          <a:ln/>
        </p:spPr>
        <p:txBody>
          <a:bodyPr wrap="square" lIns="0" tIns="0" rIns="0" bIns="0" rtlCol="0" anchor="t"/>
          <a:lstStyle/>
          <a:p>
            <a:pPr marL="0" indent="0" algn="ctr">
              <a:lnSpc>
                <a:spcPct val="100000"/>
              </a:lnSpc>
              <a:buNone/>
            </a:pPr>
            <a:r>
              <a:rPr lang="en-US" sz="1400" b="1" dirty="0">
                <a:solidFill>
                  <a:schemeClr val="bg1"/>
                </a:solidFill>
              </a:rPr>
              <a:t>Play</a:t>
            </a:r>
            <a:endParaRPr lang="en-US" sz="1400" dirty="0"/>
          </a:p>
        </p:txBody>
      </p:sp>
      <p:sp>
        <p:nvSpPr>
          <p:cNvPr id="24" name="Text 18"/>
          <p:cNvSpPr txBox="1"/>
          <p:nvPr/>
        </p:nvSpPr>
        <p:spPr>
          <a:xfrm>
            <a:off x="5669280" y="3931920"/>
            <a:ext cx="1783080" cy="1600200"/>
          </a:xfrm>
          <a:prstGeom prst="rect">
            <a:avLst/>
          </a:prstGeom>
          <a:noFill/>
          <a:ln/>
        </p:spPr>
        <p:txBody>
          <a:bodyPr wrap="square" lIns="0" tIns="0" rIns="0" bIns="0" rtlCol="0" anchor="t"/>
          <a:lstStyle/>
          <a:p>
            <a:pPr marL="0" indent="0">
              <a:lnSpc>
                <a:spcPct val="105000"/>
              </a:lnSpc>
              <a:buNone/>
            </a:pPr>
            <a:r>
              <a:rPr lang="en-US" sz="1400" b="1" dirty="0">
                <a:solidFill>
                  <a:schemeClr val="accent2"/>
                </a:solidFill>
              </a:rPr>
              <a:t>YOU GET</a:t>
            </a:r>
            <a:endParaRPr lang="en-US" sz="1400" dirty="0"/>
          </a:p>
          <a:p>
            <a:pPr marL="0" indent="0">
              <a:lnSpc>
                <a:spcPct val="105000"/>
              </a:lnSpc>
              <a:buNone/>
            </a:pPr>
            <a:r>
              <a:rPr lang="en-US" sz="1400" dirty="0">
                <a:solidFill>
                  <a:schemeClr val="bg1"/>
                </a:solidFill>
              </a:rPr>
              <a:t>More energy</a:t>
            </a:r>
            <a:endParaRPr lang="en-US" sz="1400" dirty="0"/>
          </a:p>
          <a:p>
            <a:pPr marL="0" indent="0">
              <a:lnSpc>
                <a:spcPct val="105000"/>
              </a:lnSpc>
              <a:buNone/>
            </a:pPr>
            <a:r>
              <a:rPr lang="en-US" sz="1400" dirty="0">
                <a:solidFill>
                  <a:schemeClr val="bg1"/>
                </a:solidFill>
              </a:rPr>
              <a:t>Better mood</a:t>
            </a:r>
            <a:endParaRPr lang="en-US" sz="1400" dirty="0"/>
          </a:p>
          <a:p>
            <a:pPr marL="0" indent="0">
              <a:lnSpc>
                <a:spcPct val="105000"/>
              </a:lnSpc>
              <a:buNone/>
            </a:pPr>
            <a:r>
              <a:rPr lang="en-US" sz="1400" dirty="0">
                <a:solidFill>
                  <a:schemeClr val="bg1"/>
                </a:solidFill>
              </a:rPr>
              <a:t>Stronger body</a:t>
            </a:r>
            <a:endParaRPr lang="en-US" sz="1400" dirty="0"/>
          </a:p>
          <a:p>
            <a:pPr marL="0" indent="0">
              <a:lnSpc>
                <a:spcPct val="105000"/>
              </a:lnSpc>
              <a:buNone/>
            </a:pPr>
            <a:r>
              <a:rPr lang="en-US" sz="1400" dirty="0">
                <a:solidFill>
                  <a:schemeClr val="bg1"/>
                </a:solidFill>
              </a:rPr>
              <a:t>New friends</a:t>
            </a:r>
            <a:endParaRPr lang="en-US" sz="1400" dirty="0"/>
          </a:p>
        </p:txBody>
      </p:sp>
      <p:sp>
        <p:nvSpPr>
          <p:cNvPr id="25" name="poster-cta"/>
          <p:cNvSpPr/>
          <p:nvPr/>
        </p:nvSpPr>
        <p:spPr>
          <a:xfrm>
            <a:off x="914400" y="5623560"/>
            <a:ext cx="6309360" cy="502920"/>
          </a:xfrm>
          <a:prstGeom prst="roundRect">
            <a:avLst>
              <a:gd name="adj" fmla="val 27273"/>
            </a:avLst>
          </a:prstGeom>
          <a:solidFill>
            <a:schemeClr val="accent1"/>
          </a:solidFill>
          <a:ln w="12700">
            <a:solidFill>
              <a:schemeClr val="accent1"/>
            </a:solidFill>
            <a:prstDash val="solid"/>
          </a:ln>
        </p:spPr>
        <p:txBody>
          <a:bodyPr/>
          <a:lstStyle/>
          <a:p>
            <a:endParaRPr lang="en-GB"/>
          </a:p>
        </p:txBody>
      </p:sp>
      <p:sp>
        <p:nvSpPr>
          <p:cNvPr id="26" name="Text 20"/>
          <p:cNvSpPr txBox="1"/>
          <p:nvPr/>
        </p:nvSpPr>
        <p:spPr>
          <a:xfrm>
            <a:off x="914400" y="5623560"/>
            <a:ext cx="6309360" cy="502920"/>
          </a:xfrm>
          <a:prstGeom prst="rect">
            <a:avLst/>
          </a:prstGeom>
          <a:noFill/>
          <a:ln/>
        </p:spPr>
        <p:txBody>
          <a:bodyPr wrap="square" lIns="0" tIns="0" rIns="0" bIns="0" rtlCol="0" anchor="ctr"/>
          <a:lstStyle/>
          <a:p>
            <a:pPr marL="0" indent="0" algn="ctr">
              <a:lnSpc>
                <a:spcPct val="100000"/>
              </a:lnSpc>
              <a:buNone/>
            </a:pPr>
            <a:r>
              <a:rPr lang="en-US" sz="1600" b="1" dirty="0">
                <a:solidFill>
                  <a:schemeClr val="tx1"/>
                </a:solidFill>
              </a:rPr>
              <a:t>Sign up free at your leisure centre or Students’ Union</a:t>
            </a:r>
            <a:endParaRPr lang="en-US" sz="1600" dirty="0"/>
          </a:p>
        </p:txBody>
      </p:sp>
      <p:sp>
        <p:nvSpPr>
          <p:cNvPr id="27" name="Text 21"/>
          <p:cNvSpPr txBox="1"/>
          <p:nvPr/>
        </p:nvSpPr>
        <p:spPr>
          <a:xfrm>
            <a:off x="7955280" y="1325880"/>
            <a:ext cx="3657600" cy="365760"/>
          </a:xfrm>
          <a:prstGeom prst="rect">
            <a:avLst/>
          </a:prstGeom>
          <a:noFill/>
          <a:ln/>
        </p:spPr>
        <p:txBody>
          <a:bodyPr wrap="square" lIns="0" tIns="0" rIns="0" bIns="0" rtlCol="0" anchor="t"/>
          <a:lstStyle/>
          <a:p>
            <a:pPr marL="0" indent="0">
              <a:lnSpc>
                <a:spcPct val="100000"/>
              </a:lnSpc>
              <a:buNone/>
            </a:pPr>
            <a:r>
              <a:rPr lang="en-US" sz="2000" b="1" dirty="0">
                <a:solidFill>
                  <a:schemeClr val="tx2"/>
                </a:solidFill>
              </a:rPr>
              <a:t>Why this design works</a:t>
            </a:r>
            <a:endParaRPr lang="en-US" sz="2000" dirty="0"/>
          </a:p>
        </p:txBody>
      </p:sp>
      <p:sp>
        <p:nvSpPr>
          <p:cNvPr id="28" name="why-icon"/>
          <p:cNvSpPr/>
          <p:nvPr/>
        </p:nvSpPr>
        <p:spPr>
          <a:xfrm>
            <a:off x="7955280" y="196596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29" name="Image 4" descr="icon"/>
          <p:cNvPicPr>
            <a:picLocks noChangeAspect="1"/>
          </p:cNvPicPr>
          <p:nvPr/>
        </p:nvPicPr>
        <p:blipFill>
          <a:blip r:embed="rId7"/>
          <a:stretch>
            <a:fillRect/>
          </a:stretch>
        </p:blipFill>
        <p:spPr>
          <a:xfrm>
            <a:off x="8108899" y="2119579"/>
            <a:ext cx="332842" cy="332842"/>
          </a:xfrm>
          <a:prstGeom prst="rect">
            <a:avLst/>
          </a:prstGeom>
        </p:spPr>
      </p:pic>
      <p:sp>
        <p:nvSpPr>
          <p:cNvPr id="30" name="Text 23"/>
          <p:cNvSpPr txBox="1"/>
          <p:nvPr/>
        </p:nvSpPr>
        <p:spPr>
          <a:xfrm>
            <a:off x="8778240" y="1874520"/>
            <a:ext cx="2834640" cy="914400"/>
          </a:xfrm>
          <a:prstGeom prst="rect">
            <a:avLst/>
          </a:prstGeom>
          <a:noFill/>
          <a:ln/>
        </p:spPr>
        <p:txBody>
          <a:bodyPr wrap="square" lIns="0" tIns="0" rIns="0" bIns="0" rtlCol="0" anchor="ctr"/>
          <a:lstStyle/>
          <a:p>
            <a:pPr marL="0" indent="0">
              <a:lnSpc>
                <a:spcPct val="120000"/>
              </a:lnSpc>
              <a:buNone/>
            </a:pPr>
            <a:r>
              <a:rPr lang="en-US" sz="1800" dirty="0">
                <a:solidFill>
                  <a:schemeClr val="tx1"/>
                </a:solidFill>
              </a:rPr>
              <a:t>One bold slogan and high-contrast colours</a:t>
            </a:r>
            <a:endParaRPr lang="en-US" sz="1800" dirty="0"/>
          </a:p>
        </p:txBody>
      </p:sp>
      <p:sp>
        <p:nvSpPr>
          <p:cNvPr id="31" name="why-icon"/>
          <p:cNvSpPr/>
          <p:nvPr/>
        </p:nvSpPr>
        <p:spPr>
          <a:xfrm>
            <a:off x="7955280" y="306324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32" name="Image 5" descr="icon"/>
          <p:cNvPicPr>
            <a:picLocks noChangeAspect="1"/>
          </p:cNvPicPr>
          <p:nvPr/>
        </p:nvPicPr>
        <p:blipFill>
          <a:blip r:embed="rId8"/>
          <a:stretch>
            <a:fillRect/>
          </a:stretch>
        </p:blipFill>
        <p:spPr>
          <a:xfrm>
            <a:off x="8108899" y="3216859"/>
            <a:ext cx="332842" cy="332842"/>
          </a:xfrm>
          <a:prstGeom prst="rect">
            <a:avLst/>
          </a:prstGeom>
        </p:spPr>
      </p:pic>
      <p:sp>
        <p:nvSpPr>
          <p:cNvPr id="33" name="Text 25"/>
          <p:cNvSpPr txBox="1"/>
          <p:nvPr/>
        </p:nvSpPr>
        <p:spPr>
          <a:xfrm>
            <a:off x="8778240" y="2971800"/>
            <a:ext cx="2834640" cy="914400"/>
          </a:xfrm>
          <a:prstGeom prst="rect">
            <a:avLst/>
          </a:prstGeom>
          <a:noFill/>
          <a:ln/>
        </p:spPr>
        <p:txBody>
          <a:bodyPr wrap="square" lIns="0" tIns="0" rIns="0" bIns="0" rtlCol="0" anchor="ctr"/>
          <a:lstStyle/>
          <a:p>
            <a:pPr marL="0" indent="0">
              <a:lnSpc>
                <a:spcPct val="120000"/>
              </a:lnSpc>
              <a:buNone/>
            </a:pPr>
            <a:r>
              <a:rPr lang="en-US" sz="1800" dirty="0">
                <a:solidFill>
                  <a:schemeClr val="tx1"/>
                </a:solidFill>
              </a:rPr>
              <a:t>Plain promise: free, 8 weeks, ages 18–30</a:t>
            </a:r>
            <a:endParaRPr lang="en-US" sz="1800" dirty="0"/>
          </a:p>
        </p:txBody>
      </p:sp>
      <p:sp>
        <p:nvSpPr>
          <p:cNvPr id="34" name="why-icon"/>
          <p:cNvSpPr/>
          <p:nvPr/>
        </p:nvSpPr>
        <p:spPr>
          <a:xfrm>
            <a:off x="7955280" y="416052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35" name="Image 6" descr="icon"/>
          <p:cNvPicPr>
            <a:picLocks noChangeAspect="1"/>
          </p:cNvPicPr>
          <p:nvPr/>
        </p:nvPicPr>
        <p:blipFill>
          <a:blip r:embed="rId4"/>
          <a:stretch>
            <a:fillRect/>
          </a:stretch>
        </p:blipFill>
        <p:spPr>
          <a:xfrm>
            <a:off x="8108899" y="4314139"/>
            <a:ext cx="332842" cy="332842"/>
          </a:xfrm>
          <a:prstGeom prst="rect">
            <a:avLst/>
          </a:prstGeom>
        </p:spPr>
      </p:pic>
      <p:sp>
        <p:nvSpPr>
          <p:cNvPr id="36" name="Text 27"/>
          <p:cNvSpPr txBox="1"/>
          <p:nvPr/>
        </p:nvSpPr>
        <p:spPr>
          <a:xfrm>
            <a:off x="8778240" y="4069080"/>
            <a:ext cx="2834640" cy="914400"/>
          </a:xfrm>
          <a:prstGeom prst="rect">
            <a:avLst/>
          </a:prstGeom>
          <a:noFill/>
          <a:ln/>
        </p:spPr>
        <p:txBody>
          <a:bodyPr wrap="square" lIns="0" tIns="0" rIns="0" bIns="0" rtlCol="0" anchor="ctr"/>
          <a:lstStyle/>
          <a:p>
            <a:pPr marL="0" indent="0">
              <a:lnSpc>
                <a:spcPct val="120000"/>
              </a:lnSpc>
              <a:buNone/>
            </a:pPr>
            <a:r>
              <a:rPr lang="en-US" sz="1800" dirty="0">
                <a:solidFill>
                  <a:schemeClr val="tx1"/>
                </a:solidFill>
              </a:rPr>
              <a:t>Icons show the four activities at a glance</a:t>
            </a:r>
            <a:endParaRPr lang="en-US" sz="1800" dirty="0"/>
          </a:p>
        </p:txBody>
      </p:sp>
      <p:sp>
        <p:nvSpPr>
          <p:cNvPr id="37" name="why-icon"/>
          <p:cNvSpPr/>
          <p:nvPr/>
        </p:nvSpPr>
        <p:spPr>
          <a:xfrm>
            <a:off x="7955280" y="525780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38" name="Image 7" descr="icon"/>
          <p:cNvPicPr>
            <a:picLocks noChangeAspect="1"/>
          </p:cNvPicPr>
          <p:nvPr/>
        </p:nvPicPr>
        <p:blipFill>
          <a:blip r:embed="rId9"/>
          <a:stretch>
            <a:fillRect/>
          </a:stretch>
        </p:blipFill>
        <p:spPr>
          <a:xfrm>
            <a:off x="8108899" y="5411419"/>
            <a:ext cx="332842" cy="332842"/>
          </a:xfrm>
          <a:prstGeom prst="rect">
            <a:avLst/>
          </a:prstGeom>
        </p:spPr>
      </p:pic>
      <p:sp>
        <p:nvSpPr>
          <p:cNvPr id="39" name="Text 29"/>
          <p:cNvSpPr txBox="1"/>
          <p:nvPr/>
        </p:nvSpPr>
        <p:spPr>
          <a:xfrm>
            <a:off x="8778240" y="5166360"/>
            <a:ext cx="2834640" cy="914400"/>
          </a:xfrm>
          <a:prstGeom prst="rect">
            <a:avLst/>
          </a:prstGeom>
          <a:noFill/>
          <a:ln/>
        </p:spPr>
        <p:txBody>
          <a:bodyPr wrap="square" lIns="0" tIns="0" rIns="0" bIns="0" rtlCol="0" anchor="ctr"/>
          <a:lstStyle/>
          <a:p>
            <a:pPr marL="0" indent="0">
              <a:lnSpc>
                <a:spcPct val="120000"/>
              </a:lnSpc>
              <a:buNone/>
            </a:pPr>
            <a:r>
              <a:rPr lang="en-US" sz="1800" dirty="0">
                <a:solidFill>
                  <a:schemeClr val="tx1"/>
                </a:solidFill>
              </a:rPr>
              <a:t>Clear call to action and sign-up route</a:t>
            </a:r>
            <a:endParaRPr lang="en-US" sz="1800" dirty="0"/>
          </a:p>
        </p:txBody>
      </p:sp>
      <p:sp>
        <p:nvSpPr>
          <p:cNvPr id="40"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Partners: national and local</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Text 3"/>
          <p:cNvSpPr txBox="1"/>
          <p:nvPr/>
        </p:nvSpPr>
        <p:spPr>
          <a:xfrm>
            <a:off x="548640" y="1325880"/>
            <a:ext cx="5394960" cy="41148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National campaigns</a:t>
            </a:r>
            <a:endParaRPr lang="en-US" sz="2200" dirty="0"/>
          </a:p>
        </p:txBody>
      </p:sp>
      <p:sp>
        <p:nvSpPr>
          <p:cNvPr id="6" name="partner-row"/>
          <p:cNvSpPr/>
          <p:nvPr/>
        </p:nvSpPr>
        <p:spPr>
          <a:xfrm>
            <a:off x="548640" y="1874520"/>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7" name="logo-badge"/>
          <p:cNvSpPr/>
          <p:nvPr/>
        </p:nvSpPr>
        <p:spPr>
          <a:xfrm>
            <a:off x="685800" y="2011680"/>
            <a:ext cx="1920240" cy="749808"/>
          </a:xfrm>
          <a:prstGeom prst="roundRect">
            <a:avLst>
              <a:gd name="adj" fmla="val 18293"/>
            </a:avLst>
          </a:prstGeom>
          <a:solidFill>
            <a:schemeClr val="accent1"/>
          </a:solidFill>
          <a:ln w="12700">
            <a:solidFill>
              <a:schemeClr val="accent1"/>
            </a:solidFill>
            <a:prstDash val="solid"/>
          </a:ln>
        </p:spPr>
        <p:txBody>
          <a:bodyPr/>
          <a:lstStyle/>
          <a:p>
            <a:endParaRPr lang="en-GB"/>
          </a:p>
        </p:txBody>
      </p:sp>
      <p:sp>
        <p:nvSpPr>
          <p:cNvPr id="8" name="Text 6"/>
          <p:cNvSpPr txBox="1"/>
          <p:nvPr/>
        </p:nvSpPr>
        <p:spPr>
          <a:xfrm>
            <a:off x="731520" y="2011680"/>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THIS GIRL CAN</a:t>
            </a:r>
            <a:endParaRPr lang="en-US" sz="1400" dirty="0"/>
          </a:p>
        </p:txBody>
      </p:sp>
      <p:sp>
        <p:nvSpPr>
          <p:cNvPr id="9" name="Text 7"/>
          <p:cNvSpPr txBox="1"/>
          <p:nvPr/>
        </p:nvSpPr>
        <p:spPr>
          <a:xfrm>
            <a:off x="2743200" y="1901952"/>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Women: active, free of judgement (Sport England, no date a)</a:t>
            </a:r>
            <a:endParaRPr lang="en-US" sz="1800" dirty="0"/>
          </a:p>
        </p:txBody>
      </p:sp>
      <p:sp>
        <p:nvSpPr>
          <p:cNvPr id="10" name="partner-row"/>
          <p:cNvSpPr/>
          <p:nvPr/>
        </p:nvSpPr>
        <p:spPr>
          <a:xfrm>
            <a:off x="548640" y="2990088"/>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1" name="logo-badge"/>
          <p:cNvSpPr/>
          <p:nvPr/>
        </p:nvSpPr>
        <p:spPr>
          <a:xfrm>
            <a:off x="685800" y="3127248"/>
            <a:ext cx="1920240" cy="749808"/>
          </a:xfrm>
          <a:prstGeom prst="roundRect">
            <a:avLst>
              <a:gd name="adj" fmla="val 18293"/>
            </a:avLst>
          </a:prstGeom>
          <a:solidFill>
            <a:schemeClr val="accent3"/>
          </a:solidFill>
          <a:ln w="12700">
            <a:solidFill>
              <a:schemeClr val="accent3"/>
            </a:solidFill>
            <a:prstDash val="solid"/>
          </a:ln>
        </p:spPr>
        <p:txBody>
          <a:bodyPr/>
          <a:lstStyle/>
          <a:p>
            <a:endParaRPr lang="en-GB"/>
          </a:p>
        </p:txBody>
      </p:sp>
      <p:sp>
        <p:nvSpPr>
          <p:cNvPr id="12" name="Text 10"/>
          <p:cNvSpPr txBox="1"/>
          <p:nvPr/>
        </p:nvSpPr>
        <p:spPr>
          <a:xfrm>
            <a:off x="731520" y="3127248"/>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NHS Couch to 5K</a:t>
            </a:r>
            <a:endParaRPr lang="en-US" sz="1400" dirty="0"/>
          </a:p>
        </p:txBody>
      </p:sp>
      <p:sp>
        <p:nvSpPr>
          <p:cNvPr id="13" name="Text 11"/>
          <p:cNvSpPr txBox="1"/>
          <p:nvPr/>
        </p:nvSpPr>
        <p:spPr>
          <a:xfrm>
            <a:off x="2743200" y="3017520"/>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Beginners to 5K in 9 weeks (NHS, no date)</a:t>
            </a:r>
            <a:endParaRPr lang="en-US" sz="1800" dirty="0"/>
          </a:p>
        </p:txBody>
      </p:sp>
      <p:sp>
        <p:nvSpPr>
          <p:cNvPr id="14" name="partner-row"/>
          <p:cNvSpPr/>
          <p:nvPr/>
        </p:nvSpPr>
        <p:spPr>
          <a:xfrm>
            <a:off x="548640" y="4105656"/>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5" name="logo-badge"/>
          <p:cNvSpPr/>
          <p:nvPr/>
        </p:nvSpPr>
        <p:spPr>
          <a:xfrm>
            <a:off x="685800" y="4242816"/>
            <a:ext cx="1920240" cy="749808"/>
          </a:xfrm>
          <a:prstGeom prst="roundRect">
            <a:avLst>
              <a:gd name="adj" fmla="val 18293"/>
            </a:avLst>
          </a:prstGeom>
          <a:solidFill>
            <a:schemeClr val="accent4"/>
          </a:solidFill>
          <a:ln w="12700">
            <a:solidFill>
              <a:schemeClr val="accent4"/>
            </a:solidFill>
            <a:prstDash val="solid"/>
          </a:ln>
        </p:spPr>
        <p:txBody>
          <a:bodyPr/>
          <a:lstStyle/>
          <a:p>
            <a:endParaRPr lang="en-GB"/>
          </a:p>
        </p:txBody>
      </p:sp>
      <p:sp>
        <p:nvSpPr>
          <p:cNvPr id="16" name="Text 14"/>
          <p:cNvSpPr txBox="1"/>
          <p:nvPr/>
        </p:nvSpPr>
        <p:spPr>
          <a:xfrm>
            <a:off x="731520" y="4242816"/>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parkrun</a:t>
            </a:r>
            <a:endParaRPr lang="en-US" sz="1400" dirty="0"/>
          </a:p>
        </p:txBody>
      </p:sp>
      <p:sp>
        <p:nvSpPr>
          <p:cNvPr id="17" name="Text 15"/>
          <p:cNvSpPr txBox="1"/>
          <p:nvPr/>
        </p:nvSpPr>
        <p:spPr>
          <a:xfrm>
            <a:off x="2743200" y="4133088"/>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Free weekly 5K, run or walk (parkrun UK, no date)</a:t>
            </a:r>
            <a:endParaRPr lang="en-US" sz="1800" dirty="0"/>
          </a:p>
        </p:txBody>
      </p:sp>
      <p:sp>
        <p:nvSpPr>
          <p:cNvPr id="18" name="partner-row"/>
          <p:cNvSpPr/>
          <p:nvPr/>
        </p:nvSpPr>
        <p:spPr>
          <a:xfrm>
            <a:off x="548640" y="5221224"/>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19" name="logo-badge"/>
          <p:cNvSpPr/>
          <p:nvPr/>
        </p:nvSpPr>
        <p:spPr>
          <a:xfrm>
            <a:off x="685800" y="5358384"/>
            <a:ext cx="1920240" cy="749808"/>
          </a:xfrm>
          <a:prstGeom prst="roundRect">
            <a:avLst>
              <a:gd name="adj" fmla="val 18293"/>
            </a:avLst>
          </a:prstGeom>
          <a:solidFill>
            <a:schemeClr val="accent5"/>
          </a:solidFill>
          <a:ln w="12700">
            <a:solidFill>
              <a:schemeClr val="accent5"/>
            </a:solidFill>
            <a:prstDash val="solid"/>
          </a:ln>
        </p:spPr>
        <p:txBody>
          <a:bodyPr/>
          <a:lstStyle/>
          <a:p>
            <a:endParaRPr lang="en-GB"/>
          </a:p>
        </p:txBody>
      </p:sp>
      <p:sp>
        <p:nvSpPr>
          <p:cNvPr id="20" name="Text 18"/>
          <p:cNvSpPr txBox="1"/>
          <p:nvPr/>
        </p:nvSpPr>
        <p:spPr>
          <a:xfrm>
            <a:off x="731520" y="5358384"/>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Mind</a:t>
            </a:r>
            <a:endParaRPr lang="en-US" sz="1400" dirty="0"/>
          </a:p>
        </p:txBody>
      </p:sp>
      <p:sp>
        <p:nvSpPr>
          <p:cNvPr id="21" name="Text 19"/>
          <p:cNvSpPr txBox="1"/>
          <p:nvPr/>
        </p:nvSpPr>
        <p:spPr>
          <a:xfrm>
            <a:off x="2743200" y="5248656"/>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Mental health support via activity (Mind, no date)</a:t>
            </a:r>
            <a:endParaRPr lang="en-US" sz="1800" dirty="0"/>
          </a:p>
        </p:txBody>
      </p:sp>
      <p:sp>
        <p:nvSpPr>
          <p:cNvPr id="22" name="Text 20"/>
          <p:cNvSpPr txBox="1"/>
          <p:nvPr/>
        </p:nvSpPr>
        <p:spPr>
          <a:xfrm>
            <a:off x="6245352" y="1325880"/>
            <a:ext cx="5394960" cy="411480"/>
          </a:xfrm>
          <a:prstGeom prst="rect">
            <a:avLst/>
          </a:prstGeom>
          <a:noFill/>
          <a:ln/>
        </p:spPr>
        <p:txBody>
          <a:bodyPr wrap="square" lIns="0" tIns="0" rIns="0" bIns="0" rtlCol="0" anchor="t"/>
          <a:lstStyle/>
          <a:p>
            <a:pPr marL="0" indent="0">
              <a:lnSpc>
                <a:spcPct val="100000"/>
              </a:lnSpc>
              <a:buNone/>
            </a:pPr>
            <a:r>
              <a:rPr lang="en-US" sz="2200" b="1" dirty="0">
                <a:solidFill>
                  <a:schemeClr val="tx2"/>
                </a:solidFill>
              </a:rPr>
              <a:t>Local partners</a:t>
            </a:r>
            <a:endParaRPr lang="en-US" sz="2200" dirty="0"/>
          </a:p>
        </p:txBody>
      </p:sp>
      <p:sp>
        <p:nvSpPr>
          <p:cNvPr id="23" name="partner-row"/>
          <p:cNvSpPr/>
          <p:nvPr/>
        </p:nvSpPr>
        <p:spPr>
          <a:xfrm>
            <a:off x="6245352" y="1874520"/>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24" name="logo-badge"/>
          <p:cNvSpPr/>
          <p:nvPr/>
        </p:nvSpPr>
        <p:spPr>
          <a:xfrm>
            <a:off x="6382512" y="2011680"/>
            <a:ext cx="1920240" cy="749808"/>
          </a:xfrm>
          <a:prstGeom prst="roundRect">
            <a:avLst>
              <a:gd name="adj" fmla="val 18293"/>
            </a:avLst>
          </a:prstGeom>
          <a:solidFill>
            <a:schemeClr val="accent3"/>
          </a:solidFill>
          <a:ln w="12700">
            <a:solidFill>
              <a:schemeClr val="accent3"/>
            </a:solidFill>
            <a:prstDash val="solid"/>
          </a:ln>
        </p:spPr>
        <p:txBody>
          <a:bodyPr/>
          <a:lstStyle/>
          <a:p>
            <a:endParaRPr lang="en-GB"/>
          </a:p>
        </p:txBody>
      </p:sp>
      <p:sp>
        <p:nvSpPr>
          <p:cNvPr id="25" name="Text 23"/>
          <p:cNvSpPr txBox="1"/>
          <p:nvPr/>
        </p:nvSpPr>
        <p:spPr>
          <a:xfrm>
            <a:off x="6428232" y="2011680"/>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bg1"/>
                </a:solidFill>
              </a:rPr>
              <a:t>Council leisure centres</a:t>
            </a:r>
            <a:endParaRPr lang="en-US" sz="1400" dirty="0"/>
          </a:p>
        </p:txBody>
      </p:sp>
      <p:sp>
        <p:nvSpPr>
          <p:cNvPr id="26" name="Text 24"/>
          <p:cNvSpPr txBox="1"/>
          <p:nvPr/>
        </p:nvSpPr>
        <p:spPr>
          <a:xfrm>
            <a:off x="8439912" y="1901952"/>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Venues, instructors, concession passes</a:t>
            </a:r>
            <a:endParaRPr lang="en-US" sz="1800" dirty="0"/>
          </a:p>
        </p:txBody>
      </p:sp>
      <p:sp>
        <p:nvSpPr>
          <p:cNvPr id="27" name="partner-row"/>
          <p:cNvSpPr/>
          <p:nvPr/>
        </p:nvSpPr>
        <p:spPr>
          <a:xfrm>
            <a:off x="6245352" y="2990088"/>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28" name="logo-badge"/>
          <p:cNvSpPr/>
          <p:nvPr/>
        </p:nvSpPr>
        <p:spPr>
          <a:xfrm>
            <a:off x="6382512" y="3127248"/>
            <a:ext cx="1920240" cy="749808"/>
          </a:xfrm>
          <a:prstGeom prst="roundRect">
            <a:avLst>
              <a:gd name="adj" fmla="val 18293"/>
            </a:avLst>
          </a:prstGeom>
          <a:solidFill>
            <a:schemeClr val="accent2"/>
          </a:solidFill>
          <a:ln w="12700">
            <a:solidFill>
              <a:schemeClr val="accent2"/>
            </a:solidFill>
            <a:prstDash val="solid"/>
          </a:ln>
        </p:spPr>
        <p:txBody>
          <a:bodyPr/>
          <a:lstStyle/>
          <a:p>
            <a:endParaRPr lang="en-GB"/>
          </a:p>
        </p:txBody>
      </p:sp>
      <p:sp>
        <p:nvSpPr>
          <p:cNvPr id="29" name="Text 27"/>
          <p:cNvSpPr txBox="1"/>
          <p:nvPr/>
        </p:nvSpPr>
        <p:spPr>
          <a:xfrm>
            <a:off x="6428232" y="3127248"/>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Students’ Union sport</a:t>
            </a:r>
            <a:endParaRPr lang="en-US" sz="1400" dirty="0"/>
          </a:p>
        </p:txBody>
      </p:sp>
      <p:sp>
        <p:nvSpPr>
          <p:cNvPr id="30" name="Text 28"/>
          <p:cNvSpPr txBox="1"/>
          <p:nvPr/>
        </p:nvSpPr>
        <p:spPr>
          <a:xfrm>
            <a:off x="8439912" y="3017520"/>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Recruits 18–30s, hosts sessions, peer leaders</a:t>
            </a:r>
            <a:endParaRPr lang="en-US" sz="1800" dirty="0"/>
          </a:p>
        </p:txBody>
      </p:sp>
      <p:sp>
        <p:nvSpPr>
          <p:cNvPr id="31" name="partner-row"/>
          <p:cNvSpPr/>
          <p:nvPr/>
        </p:nvSpPr>
        <p:spPr>
          <a:xfrm>
            <a:off x="6245352" y="4105656"/>
            <a:ext cx="5394960" cy="1024128"/>
          </a:xfrm>
          <a:prstGeom prst="roundRect">
            <a:avLst>
              <a:gd name="adj" fmla="val 13393"/>
            </a:avLst>
          </a:prstGeom>
          <a:solidFill>
            <a:schemeClr val="bg2"/>
          </a:solidFill>
          <a:ln w="12700">
            <a:solidFill>
              <a:schemeClr val="bg2"/>
            </a:solidFill>
            <a:prstDash val="solid"/>
          </a:ln>
        </p:spPr>
        <p:txBody>
          <a:bodyPr/>
          <a:lstStyle/>
          <a:p>
            <a:endParaRPr lang="en-GB"/>
          </a:p>
        </p:txBody>
      </p:sp>
      <p:sp>
        <p:nvSpPr>
          <p:cNvPr id="32" name="logo-badge"/>
          <p:cNvSpPr/>
          <p:nvPr/>
        </p:nvSpPr>
        <p:spPr>
          <a:xfrm>
            <a:off x="6382512" y="4242816"/>
            <a:ext cx="1920240" cy="749808"/>
          </a:xfrm>
          <a:prstGeom prst="roundRect">
            <a:avLst>
              <a:gd name="adj" fmla="val 18293"/>
            </a:avLst>
          </a:prstGeom>
          <a:solidFill>
            <a:schemeClr val="accent4"/>
          </a:solidFill>
          <a:ln w="12700">
            <a:solidFill>
              <a:schemeClr val="accent4"/>
            </a:solidFill>
            <a:prstDash val="solid"/>
          </a:ln>
        </p:spPr>
        <p:txBody>
          <a:bodyPr/>
          <a:lstStyle/>
          <a:p>
            <a:endParaRPr lang="en-GB"/>
          </a:p>
        </p:txBody>
      </p:sp>
      <p:sp>
        <p:nvSpPr>
          <p:cNvPr id="33" name="Text 31"/>
          <p:cNvSpPr txBox="1"/>
          <p:nvPr/>
        </p:nvSpPr>
        <p:spPr>
          <a:xfrm>
            <a:off x="6428232" y="4242816"/>
            <a:ext cx="1828800" cy="749808"/>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Active Partnership</a:t>
            </a:r>
            <a:endParaRPr lang="en-US" sz="1400" dirty="0"/>
          </a:p>
        </p:txBody>
      </p:sp>
      <p:sp>
        <p:nvSpPr>
          <p:cNvPr id="34" name="Text 32"/>
          <p:cNvSpPr txBox="1"/>
          <p:nvPr/>
        </p:nvSpPr>
        <p:spPr>
          <a:xfrm>
            <a:off x="8439912" y="4133088"/>
            <a:ext cx="3108960" cy="969264"/>
          </a:xfrm>
          <a:prstGeom prst="rect">
            <a:avLst/>
          </a:prstGeom>
          <a:noFill/>
          <a:ln/>
        </p:spPr>
        <p:txBody>
          <a:bodyPr wrap="square" lIns="0" tIns="0" rIns="0" bIns="0" rtlCol="0" anchor="ctr"/>
          <a:lstStyle/>
          <a:p>
            <a:pPr marL="0" indent="0">
              <a:lnSpc>
                <a:spcPct val="110000"/>
              </a:lnSpc>
              <a:buNone/>
            </a:pPr>
            <a:r>
              <a:rPr lang="en-US" sz="1800" dirty="0">
                <a:solidFill>
                  <a:schemeClr val="tx1"/>
                </a:solidFill>
              </a:rPr>
              <a:t>Training, funding and local activity data</a:t>
            </a:r>
            <a:endParaRPr lang="en-US" sz="1800" dirty="0"/>
          </a:p>
        </p:txBody>
      </p:sp>
      <p:sp>
        <p:nvSpPr>
          <p:cNvPr id="3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Resources we can replicate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2  |  CAMPAIGN</a:t>
            </a:r>
            <a:endParaRPr lang="en-US" sz="1400" dirty="0"/>
          </a:p>
        </p:txBody>
      </p:sp>
      <p:sp>
        <p:nvSpPr>
          <p:cNvPr id="5" name="resource-card"/>
          <p:cNvSpPr/>
          <p:nvPr/>
        </p:nvSpPr>
        <p:spPr>
          <a:xfrm>
            <a:off x="548640" y="1371600"/>
            <a:ext cx="2606040" cy="4846320"/>
          </a:xfrm>
          <a:prstGeom prst="roundRect">
            <a:avLst>
              <a:gd name="adj" fmla="val 5263"/>
            </a:avLst>
          </a:prstGeom>
          <a:solidFill>
            <a:schemeClr val="bg2"/>
          </a:solidFill>
          <a:ln w="12700">
            <a:solidFill>
              <a:schemeClr val="bg2"/>
            </a:solidFill>
            <a:prstDash val="solid"/>
          </a:ln>
        </p:spPr>
        <p:txBody>
          <a:bodyPr/>
          <a:lstStyle/>
          <a:p>
            <a:endParaRPr lang="en-GB"/>
          </a:p>
        </p:txBody>
      </p:sp>
      <p:sp>
        <p:nvSpPr>
          <p:cNvPr id="6" name="resource-icon"/>
          <p:cNvSpPr/>
          <p:nvPr/>
        </p:nvSpPr>
        <p:spPr>
          <a:xfrm>
            <a:off x="731520" y="1554480"/>
            <a:ext cx="777240" cy="777240"/>
          </a:xfrm>
          <a:prstGeom prst="ellipse">
            <a:avLst/>
          </a:prstGeom>
          <a:solidFill>
            <a:schemeClr val="accent1"/>
          </a:solidFill>
          <a:ln w="12700">
            <a:solidFill>
              <a:schemeClr val="accent1"/>
            </a:solidFill>
            <a:prstDash val="solid"/>
          </a:ln>
        </p:spPr>
        <p:txBody>
          <a:bodyPr/>
          <a:lstStyle/>
          <a:p>
            <a:endParaRPr lang="en-GB"/>
          </a:p>
        </p:txBody>
      </p:sp>
      <p:pic>
        <p:nvPicPr>
          <p:cNvPr id="7" name="Image 0" descr="icon"/>
          <p:cNvPicPr>
            <a:picLocks noChangeAspect="1"/>
          </p:cNvPicPr>
          <p:nvPr/>
        </p:nvPicPr>
        <p:blipFill>
          <a:blip r:embed="rId3"/>
          <a:stretch>
            <a:fillRect/>
          </a:stretch>
        </p:blipFill>
        <p:spPr>
          <a:xfrm>
            <a:off x="918058" y="1741018"/>
            <a:ext cx="404165" cy="404165"/>
          </a:xfrm>
          <a:prstGeom prst="rect">
            <a:avLst/>
          </a:prstGeom>
        </p:spPr>
      </p:pic>
      <p:sp>
        <p:nvSpPr>
          <p:cNvPr id="8" name="Text 5"/>
          <p:cNvSpPr txBox="1"/>
          <p:nvPr/>
        </p:nvSpPr>
        <p:spPr>
          <a:xfrm>
            <a:off x="731520" y="246888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THIS GIRL CAN</a:t>
            </a:r>
            <a:endParaRPr lang="en-US" sz="1800" dirty="0"/>
          </a:p>
        </p:txBody>
      </p:sp>
      <p:sp>
        <p:nvSpPr>
          <p:cNvPr id="9" name="Text 6"/>
          <p:cNvSpPr txBox="1"/>
          <p:nvPr/>
        </p:nvSpPr>
        <p:spPr>
          <a:xfrm>
            <a:off x="731520" y="292608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Resource</a:t>
            </a:r>
            <a:endParaRPr lang="en-US" sz="1800" dirty="0"/>
          </a:p>
          <a:p>
            <a:pPr marL="0" indent="0">
              <a:lnSpc>
                <a:spcPct val="120000"/>
              </a:lnSpc>
              <a:buNone/>
            </a:pPr>
            <a:r>
              <a:rPr lang="en-US" sz="1800" dirty="0">
                <a:solidFill>
                  <a:schemeClr val="tx1"/>
                </a:solidFill>
              </a:rPr>
              <a:t>Real-people stories and no-judgement messaging</a:t>
            </a:r>
            <a:endParaRPr lang="en-US" sz="1800" dirty="0"/>
          </a:p>
        </p:txBody>
      </p:sp>
      <p:sp>
        <p:nvSpPr>
          <p:cNvPr id="10" name="Text 7"/>
          <p:cNvSpPr txBox="1"/>
          <p:nvPr/>
        </p:nvSpPr>
        <p:spPr>
          <a:xfrm>
            <a:off x="731520" y="457200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We will</a:t>
            </a:r>
            <a:endParaRPr lang="en-US" sz="1800" dirty="0"/>
          </a:p>
          <a:p>
            <a:pPr marL="0" indent="0">
              <a:lnSpc>
                <a:spcPct val="120000"/>
              </a:lnSpc>
              <a:buNone/>
            </a:pPr>
            <a:r>
              <a:rPr lang="en-US" sz="1800" dirty="0">
                <a:solidFill>
                  <a:schemeClr val="tx1"/>
                </a:solidFill>
              </a:rPr>
              <a:t>Local 18–30s share their stories on social media</a:t>
            </a:r>
            <a:endParaRPr lang="en-US" sz="1800" dirty="0"/>
          </a:p>
        </p:txBody>
      </p:sp>
      <p:sp>
        <p:nvSpPr>
          <p:cNvPr id="11" name="resource-card"/>
          <p:cNvSpPr/>
          <p:nvPr/>
        </p:nvSpPr>
        <p:spPr>
          <a:xfrm>
            <a:off x="3374136" y="1371600"/>
            <a:ext cx="2606040" cy="4846320"/>
          </a:xfrm>
          <a:prstGeom prst="roundRect">
            <a:avLst>
              <a:gd name="adj" fmla="val 5263"/>
            </a:avLst>
          </a:prstGeom>
          <a:solidFill>
            <a:schemeClr val="bg2"/>
          </a:solidFill>
          <a:ln w="12700">
            <a:solidFill>
              <a:schemeClr val="bg2"/>
            </a:solidFill>
            <a:prstDash val="solid"/>
          </a:ln>
        </p:spPr>
        <p:txBody>
          <a:bodyPr/>
          <a:lstStyle/>
          <a:p>
            <a:endParaRPr lang="en-GB"/>
          </a:p>
        </p:txBody>
      </p:sp>
      <p:sp>
        <p:nvSpPr>
          <p:cNvPr id="12" name="resource-icon"/>
          <p:cNvSpPr/>
          <p:nvPr/>
        </p:nvSpPr>
        <p:spPr>
          <a:xfrm>
            <a:off x="3557016" y="1554480"/>
            <a:ext cx="777240" cy="777240"/>
          </a:xfrm>
          <a:prstGeom prst="ellipse">
            <a:avLst/>
          </a:prstGeom>
          <a:solidFill>
            <a:schemeClr val="accent3"/>
          </a:solidFill>
          <a:ln w="12700">
            <a:solidFill>
              <a:schemeClr val="accent3"/>
            </a:solidFill>
            <a:prstDash val="solid"/>
          </a:ln>
        </p:spPr>
        <p:txBody>
          <a:bodyPr/>
          <a:lstStyle/>
          <a:p>
            <a:endParaRPr lang="en-GB"/>
          </a:p>
        </p:txBody>
      </p:sp>
      <p:pic>
        <p:nvPicPr>
          <p:cNvPr id="13" name="Image 1" descr="icon"/>
          <p:cNvPicPr>
            <a:picLocks noChangeAspect="1"/>
          </p:cNvPicPr>
          <p:nvPr/>
        </p:nvPicPr>
        <p:blipFill>
          <a:blip r:embed="rId4"/>
          <a:stretch>
            <a:fillRect/>
          </a:stretch>
        </p:blipFill>
        <p:spPr>
          <a:xfrm>
            <a:off x="3743554" y="1741018"/>
            <a:ext cx="404165" cy="404165"/>
          </a:xfrm>
          <a:prstGeom prst="rect">
            <a:avLst/>
          </a:prstGeom>
        </p:spPr>
      </p:pic>
      <p:sp>
        <p:nvSpPr>
          <p:cNvPr id="14" name="Text 10"/>
          <p:cNvSpPr txBox="1"/>
          <p:nvPr/>
        </p:nvSpPr>
        <p:spPr>
          <a:xfrm>
            <a:off x="3557016" y="246888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COUCH TO 5K</a:t>
            </a:r>
            <a:endParaRPr lang="en-US" sz="1800" dirty="0"/>
          </a:p>
        </p:txBody>
      </p:sp>
      <p:sp>
        <p:nvSpPr>
          <p:cNvPr id="15" name="Text 11"/>
          <p:cNvSpPr txBox="1"/>
          <p:nvPr/>
        </p:nvSpPr>
        <p:spPr>
          <a:xfrm>
            <a:off x="3557016" y="292608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Resource</a:t>
            </a:r>
            <a:endParaRPr lang="en-US" sz="1800" dirty="0"/>
          </a:p>
          <a:p>
            <a:pPr marL="0" indent="0">
              <a:lnSpc>
                <a:spcPct val="120000"/>
              </a:lnSpc>
              <a:buNone/>
            </a:pPr>
            <a:r>
              <a:rPr lang="en-US" sz="1800" dirty="0">
                <a:solidFill>
                  <a:schemeClr val="tx1"/>
                </a:solidFill>
              </a:rPr>
              <a:t>Graded run/walk plan with a free app</a:t>
            </a:r>
            <a:endParaRPr lang="en-US" sz="1800" dirty="0"/>
          </a:p>
        </p:txBody>
      </p:sp>
      <p:sp>
        <p:nvSpPr>
          <p:cNvPr id="16" name="Text 12"/>
          <p:cNvSpPr txBox="1"/>
          <p:nvPr/>
        </p:nvSpPr>
        <p:spPr>
          <a:xfrm>
            <a:off x="3557016" y="457200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We will</a:t>
            </a:r>
            <a:endParaRPr lang="en-US" sz="1800" dirty="0"/>
          </a:p>
          <a:p>
            <a:pPr marL="0" indent="0">
              <a:lnSpc>
                <a:spcPct val="120000"/>
              </a:lnSpc>
              <a:buNone/>
            </a:pPr>
            <a:r>
              <a:rPr lang="en-US" sz="1800" dirty="0">
                <a:solidFill>
                  <a:schemeClr val="tx1"/>
                </a:solidFill>
              </a:rPr>
              <a:t>Week 3 run/walk intervals, linked to the app</a:t>
            </a:r>
            <a:endParaRPr lang="en-US" sz="1800" dirty="0"/>
          </a:p>
        </p:txBody>
      </p:sp>
      <p:sp>
        <p:nvSpPr>
          <p:cNvPr id="17" name="resource-card"/>
          <p:cNvSpPr/>
          <p:nvPr/>
        </p:nvSpPr>
        <p:spPr>
          <a:xfrm>
            <a:off x="6199632" y="1371600"/>
            <a:ext cx="2606040" cy="4846320"/>
          </a:xfrm>
          <a:prstGeom prst="roundRect">
            <a:avLst>
              <a:gd name="adj" fmla="val 5263"/>
            </a:avLst>
          </a:prstGeom>
          <a:solidFill>
            <a:schemeClr val="bg2"/>
          </a:solidFill>
          <a:ln w="12700">
            <a:solidFill>
              <a:schemeClr val="bg2"/>
            </a:solidFill>
            <a:prstDash val="solid"/>
          </a:ln>
        </p:spPr>
        <p:txBody>
          <a:bodyPr/>
          <a:lstStyle/>
          <a:p>
            <a:endParaRPr lang="en-GB"/>
          </a:p>
        </p:txBody>
      </p:sp>
      <p:sp>
        <p:nvSpPr>
          <p:cNvPr id="18" name="resource-icon"/>
          <p:cNvSpPr/>
          <p:nvPr/>
        </p:nvSpPr>
        <p:spPr>
          <a:xfrm>
            <a:off x="6382512" y="1554480"/>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9" name="Image 2" descr="icon"/>
          <p:cNvPicPr>
            <a:picLocks noChangeAspect="1"/>
          </p:cNvPicPr>
          <p:nvPr/>
        </p:nvPicPr>
        <p:blipFill>
          <a:blip r:embed="rId5"/>
          <a:stretch>
            <a:fillRect/>
          </a:stretch>
        </p:blipFill>
        <p:spPr>
          <a:xfrm>
            <a:off x="6569050" y="1741018"/>
            <a:ext cx="404165" cy="404165"/>
          </a:xfrm>
          <a:prstGeom prst="rect">
            <a:avLst/>
          </a:prstGeom>
        </p:spPr>
      </p:pic>
      <p:sp>
        <p:nvSpPr>
          <p:cNvPr id="20" name="Text 15"/>
          <p:cNvSpPr txBox="1"/>
          <p:nvPr/>
        </p:nvSpPr>
        <p:spPr>
          <a:xfrm>
            <a:off x="6382512" y="246888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PARKRUN</a:t>
            </a:r>
            <a:endParaRPr lang="en-US" sz="1800" dirty="0"/>
          </a:p>
        </p:txBody>
      </p:sp>
      <p:sp>
        <p:nvSpPr>
          <p:cNvPr id="21" name="Text 16"/>
          <p:cNvSpPr txBox="1"/>
          <p:nvPr/>
        </p:nvSpPr>
        <p:spPr>
          <a:xfrm>
            <a:off x="6382512" y="292608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Resource</a:t>
            </a:r>
            <a:endParaRPr lang="en-US" sz="1800" dirty="0"/>
          </a:p>
          <a:p>
            <a:pPr marL="0" indent="0">
              <a:lnSpc>
                <a:spcPct val="120000"/>
              </a:lnSpc>
              <a:buNone/>
            </a:pPr>
            <a:r>
              <a:rPr lang="en-US" sz="1800" dirty="0">
                <a:solidFill>
                  <a:schemeClr val="tx1"/>
                </a:solidFill>
              </a:rPr>
              <a:t>Free, timed, welcoming weekly event</a:t>
            </a:r>
            <a:endParaRPr lang="en-US" sz="1800" dirty="0"/>
          </a:p>
        </p:txBody>
      </p:sp>
      <p:sp>
        <p:nvSpPr>
          <p:cNvPr id="22" name="Text 17"/>
          <p:cNvSpPr txBox="1"/>
          <p:nvPr/>
        </p:nvSpPr>
        <p:spPr>
          <a:xfrm>
            <a:off x="6382512" y="457200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We will</a:t>
            </a:r>
            <a:endParaRPr lang="en-US" sz="1800" dirty="0"/>
          </a:p>
          <a:p>
            <a:pPr marL="0" indent="0">
              <a:lnSpc>
                <a:spcPct val="120000"/>
              </a:lnSpc>
              <a:buNone/>
            </a:pPr>
            <a:r>
              <a:rPr lang="en-US" sz="1800" dirty="0">
                <a:solidFill>
                  <a:schemeClr val="tx1"/>
                </a:solidFill>
              </a:rPr>
              <a:t>Week 8 finale at a local parkrun route</a:t>
            </a:r>
            <a:endParaRPr lang="en-US" sz="1800" dirty="0"/>
          </a:p>
        </p:txBody>
      </p:sp>
      <p:sp>
        <p:nvSpPr>
          <p:cNvPr id="23" name="resource-card"/>
          <p:cNvSpPr/>
          <p:nvPr/>
        </p:nvSpPr>
        <p:spPr>
          <a:xfrm>
            <a:off x="9025128" y="1371600"/>
            <a:ext cx="2606040" cy="4846320"/>
          </a:xfrm>
          <a:prstGeom prst="roundRect">
            <a:avLst>
              <a:gd name="adj" fmla="val 5263"/>
            </a:avLst>
          </a:prstGeom>
          <a:solidFill>
            <a:schemeClr val="bg2"/>
          </a:solidFill>
          <a:ln w="12700">
            <a:solidFill>
              <a:schemeClr val="bg2"/>
            </a:solidFill>
            <a:prstDash val="solid"/>
          </a:ln>
        </p:spPr>
        <p:txBody>
          <a:bodyPr/>
          <a:lstStyle/>
          <a:p>
            <a:endParaRPr lang="en-GB"/>
          </a:p>
        </p:txBody>
      </p:sp>
      <p:sp>
        <p:nvSpPr>
          <p:cNvPr id="24" name="resource-icon"/>
          <p:cNvSpPr/>
          <p:nvPr/>
        </p:nvSpPr>
        <p:spPr>
          <a:xfrm>
            <a:off x="9208008" y="1554480"/>
            <a:ext cx="777240" cy="777240"/>
          </a:xfrm>
          <a:prstGeom prst="ellipse">
            <a:avLst/>
          </a:prstGeom>
          <a:solidFill>
            <a:schemeClr val="accent5"/>
          </a:solidFill>
          <a:ln w="12700">
            <a:solidFill>
              <a:schemeClr val="accent5"/>
            </a:solidFill>
            <a:prstDash val="solid"/>
          </a:ln>
        </p:spPr>
        <p:txBody>
          <a:bodyPr/>
          <a:lstStyle/>
          <a:p>
            <a:endParaRPr lang="en-GB"/>
          </a:p>
        </p:txBody>
      </p:sp>
      <p:pic>
        <p:nvPicPr>
          <p:cNvPr id="25" name="Image 3" descr="icon"/>
          <p:cNvPicPr>
            <a:picLocks noChangeAspect="1"/>
          </p:cNvPicPr>
          <p:nvPr/>
        </p:nvPicPr>
        <p:blipFill>
          <a:blip r:embed="rId6"/>
          <a:stretch>
            <a:fillRect/>
          </a:stretch>
        </p:blipFill>
        <p:spPr>
          <a:xfrm>
            <a:off x="9394546" y="1741018"/>
            <a:ext cx="404165" cy="404165"/>
          </a:xfrm>
          <a:prstGeom prst="rect">
            <a:avLst/>
          </a:prstGeom>
        </p:spPr>
      </p:pic>
      <p:sp>
        <p:nvSpPr>
          <p:cNvPr id="26" name="Text 20"/>
          <p:cNvSpPr txBox="1"/>
          <p:nvPr/>
        </p:nvSpPr>
        <p:spPr>
          <a:xfrm>
            <a:off x="9208008" y="2468880"/>
            <a:ext cx="2240280" cy="365760"/>
          </a:xfrm>
          <a:prstGeom prst="rect">
            <a:avLst/>
          </a:prstGeom>
          <a:noFill/>
          <a:ln/>
        </p:spPr>
        <p:txBody>
          <a:bodyPr wrap="square" lIns="0" tIns="0" rIns="0" bIns="0" rtlCol="0" anchor="t"/>
          <a:lstStyle/>
          <a:p>
            <a:pPr marL="0" indent="0">
              <a:lnSpc>
                <a:spcPct val="100000"/>
              </a:lnSpc>
              <a:buNone/>
            </a:pPr>
            <a:r>
              <a:rPr lang="en-US" sz="1800" b="1" dirty="0">
                <a:solidFill>
                  <a:schemeClr val="tx2"/>
                </a:solidFill>
              </a:rPr>
              <a:t>MIND</a:t>
            </a:r>
            <a:endParaRPr lang="en-US" sz="1800" dirty="0"/>
          </a:p>
        </p:txBody>
      </p:sp>
      <p:sp>
        <p:nvSpPr>
          <p:cNvPr id="27" name="Text 21"/>
          <p:cNvSpPr txBox="1"/>
          <p:nvPr/>
        </p:nvSpPr>
        <p:spPr>
          <a:xfrm>
            <a:off x="9208008" y="292608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Resource</a:t>
            </a:r>
            <a:endParaRPr lang="en-US" sz="1800" dirty="0"/>
          </a:p>
          <a:p>
            <a:pPr marL="0" indent="0">
              <a:lnSpc>
                <a:spcPct val="120000"/>
              </a:lnSpc>
              <a:buNone/>
            </a:pPr>
            <a:r>
              <a:rPr lang="en-US" sz="1800" dirty="0">
                <a:solidFill>
                  <a:schemeClr val="tx1"/>
                </a:solidFill>
              </a:rPr>
              <a:t>Guides on activity and mental health</a:t>
            </a:r>
            <a:endParaRPr lang="en-US" sz="1800" dirty="0"/>
          </a:p>
        </p:txBody>
      </p:sp>
      <p:sp>
        <p:nvSpPr>
          <p:cNvPr id="28" name="Text 22"/>
          <p:cNvSpPr txBox="1"/>
          <p:nvPr/>
        </p:nvSpPr>
        <p:spPr>
          <a:xfrm>
            <a:off x="9208008" y="4572000"/>
            <a:ext cx="2240280" cy="1600200"/>
          </a:xfrm>
          <a:prstGeom prst="rect">
            <a:avLst/>
          </a:prstGeom>
          <a:noFill/>
          <a:ln/>
        </p:spPr>
        <p:txBody>
          <a:bodyPr wrap="square" lIns="0" tIns="0" rIns="0" bIns="0" rtlCol="0" anchor="t"/>
          <a:lstStyle/>
          <a:p>
            <a:pPr marL="0" indent="0">
              <a:lnSpc>
                <a:spcPct val="120000"/>
              </a:lnSpc>
              <a:buNone/>
            </a:pPr>
            <a:r>
              <a:rPr lang="en-US" sz="1800" b="1" dirty="0">
                <a:solidFill>
                  <a:schemeClr val="tx1"/>
                </a:solidFill>
              </a:rPr>
              <a:t>We will</a:t>
            </a:r>
            <a:endParaRPr lang="en-US" sz="1800" dirty="0"/>
          </a:p>
          <a:p>
            <a:pPr marL="0" indent="0">
              <a:lnSpc>
                <a:spcPct val="120000"/>
              </a:lnSpc>
              <a:buNone/>
            </a:pPr>
            <a:r>
              <a:rPr lang="en-US" sz="1800" dirty="0">
                <a:solidFill>
                  <a:schemeClr val="tx1"/>
                </a:solidFill>
              </a:rPr>
              <a:t>Week 6 handouts for the Mind and move session</a:t>
            </a:r>
            <a:endParaRPr lang="en-US" sz="1800" dirty="0"/>
          </a:p>
        </p:txBody>
      </p:sp>
      <p:sp>
        <p:nvSpPr>
          <p:cNvPr id="29"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Benefits of moving more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BENEFITS</a:t>
            </a:r>
            <a:endParaRPr lang="en-US" sz="1400" dirty="0"/>
          </a:p>
        </p:txBody>
      </p:sp>
      <p:sp>
        <p:nvSpPr>
          <p:cNvPr id="5" name="benefit-card"/>
          <p:cNvSpPr/>
          <p:nvPr/>
        </p:nvSpPr>
        <p:spPr>
          <a:xfrm>
            <a:off x="5486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6" name="benefit-icon"/>
          <p:cNvSpPr/>
          <p:nvPr/>
        </p:nvSpPr>
        <p:spPr>
          <a:xfrm>
            <a:off x="777240" y="1554480"/>
            <a:ext cx="914400" cy="914400"/>
          </a:xfrm>
          <a:prstGeom prst="ellipse">
            <a:avLst/>
          </a:prstGeom>
          <a:solidFill>
            <a:schemeClr val="accent1"/>
          </a:solidFill>
          <a:ln w="12700">
            <a:solidFill>
              <a:schemeClr val="accent1"/>
            </a:solidFill>
            <a:prstDash val="solid"/>
          </a:ln>
        </p:spPr>
        <p:txBody>
          <a:bodyPr/>
          <a:lstStyle/>
          <a:p>
            <a:endParaRPr lang="en-GB"/>
          </a:p>
        </p:txBody>
      </p:sp>
      <p:pic>
        <p:nvPicPr>
          <p:cNvPr id="7" name="Image 0" descr="icon"/>
          <p:cNvPicPr>
            <a:picLocks noChangeAspect="1"/>
          </p:cNvPicPr>
          <p:nvPr/>
        </p:nvPicPr>
        <p:blipFill>
          <a:blip r:embed="rId3"/>
          <a:stretch>
            <a:fillRect/>
          </a:stretch>
        </p:blipFill>
        <p:spPr>
          <a:xfrm>
            <a:off x="996696" y="1773936"/>
            <a:ext cx="475488" cy="475488"/>
          </a:xfrm>
          <a:prstGeom prst="rect">
            <a:avLst/>
          </a:prstGeom>
        </p:spPr>
      </p:pic>
      <p:sp>
        <p:nvSpPr>
          <p:cNvPr id="8" name="Text 5"/>
          <p:cNvSpPr txBox="1"/>
          <p:nvPr/>
        </p:nvSpPr>
        <p:spPr>
          <a:xfrm>
            <a:off x="18288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PHYSIOLOGICAL</a:t>
            </a:r>
            <a:endParaRPr lang="en-US" sz="1800" dirty="0"/>
          </a:p>
        </p:txBody>
      </p:sp>
      <p:sp>
        <p:nvSpPr>
          <p:cNvPr id="9" name="Text 6"/>
          <p:cNvSpPr txBox="1"/>
          <p:nvPr/>
        </p:nvSpPr>
        <p:spPr>
          <a:xfrm>
            <a:off x="7772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Lower risk of heart disease, type 2 diabetes and some cancers (Warburton et al., 2006)</a:t>
            </a:r>
            <a:endParaRPr lang="en-US" sz="1800" dirty="0"/>
          </a:p>
          <a:p>
            <a:pPr marL="342900" indent="-342900">
              <a:lnSpc>
                <a:spcPct val="120000"/>
              </a:lnSpc>
              <a:spcAft>
                <a:spcPts val="400"/>
              </a:spcAft>
              <a:buSzPct val="100000"/>
              <a:buChar char="•"/>
            </a:pPr>
            <a:r>
              <a:rPr lang="en-US" sz="1800" dirty="0">
                <a:solidFill>
                  <a:schemeClr val="tx1"/>
                </a:solidFill>
              </a:rPr>
              <a:t>Stronger muscles and bones, healthier weight</a:t>
            </a:r>
            <a:endParaRPr lang="en-US" sz="1800" dirty="0"/>
          </a:p>
          <a:p>
            <a:pPr marL="342900" indent="-342900">
              <a:lnSpc>
                <a:spcPct val="120000"/>
              </a:lnSpc>
              <a:spcAft>
                <a:spcPts val="400"/>
              </a:spcAft>
              <a:buSzPct val="100000"/>
              <a:buChar char="•"/>
            </a:pPr>
            <a:r>
              <a:rPr lang="en-US" sz="1800" dirty="0">
                <a:solidFill>
                  <a:schemeClr val="tx1"/>
                </a:solidFill>
              </a:rPr>
              <a:t>About 30% lower all-cause mortality (OHID, 2022)</a:t>
            </a:r>
            <a:endParaRPr lang="en-US" sz="1800" dirty="0"/>
          </a:p>
        </p:txBody>
      </p:sp>
      <p:sp>
        <p:nvSpPr>
          <p:cNvPr id="10" name="benefit-card"/>
          <p:cNvSpPr/>
          <p:nvPr/>
        </p:nvSpPr>
        <p:spPr>
          <a:xfrm>
            <a:off x="43205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1" name="benefit-icon"/>
          <p:cNvSpPr/>
          <p:nvPr/>
        </p:nvSpPr>
        <p:spPr>
          <a:xfrm>
            <a:off x="4549140" y="1554480"/>
            <a:ext cx="914400" cy="914400"/>
          </a:xfrm>
          <a:prstGeom prst="ellipse">
            <a:avLst/>
          </a:prstGeom>
          <a:solidFill>
            <a:schemeClr val="accent2"/>
          </a:solidFill>
          <a:ln w="12700">
            <a:solidFill>
              <a:schemeClr val="accent2"/>
            </a:solidFill>
            <a:prstDash val="solid"/>
          </a:ln>
        </p:spPr>
        <p:txBody>
          <a:bodyPr/>
          <a:lstStyle/>
          <a:p>
            <a:endParaRPr lang="en-GB"/>
          </a:p>
        </p:txBody>
      </p:sp>
      <p:pic>
        <p:nvPicPr>
          <p:cNvPr id="12" name="Image 1" descr="icon"/>
          <p:cNvPicPr>
            <a:picLocks noChangeAspect="1"/>
          </p:cNvPicPr>
          <p:nvPr/>
        </p:nvPicPr>
        <p:blipFill>
          <a:blip r:embed="rId4"/>
          <a:stretch>
            <a:fillRect/>
          </a:stretch>
        </p:blipFill>
        <p:spPr>
          <a:xfrm>
            <a:off x="4768596" y="1773936"/>
            <a:ext cx="475488" cy="475488"/>
          </a:xfrm>
          <a:prstGeom prst="rect">
            <a:avLst/>
          </a:prstGeom>
        </p:spPr>
      </p:pic>
      <p:sp>
        <p:nvSpPr>
          <p:cNvPr id="13" name="Text 9"/>
          <p:cNvSpPr txBox="1"/>
          <p:nvPr/>
        </p:nvSpPr>
        <p:spPr>
          <a:xfrm>
            <a:off x="56007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PSYCHOLOGICAL</a:t>
            </a:r>
            <a:endParaRPr lang="en-US" sz="1800" dirty="0"/>
          </a:p>
        </p:txBody>
      </p:sp>
      <p:sp>
        <p:nvSpPr>
          <p:cNvPr id="14" name="Text 10"/>
          <p:cNvSpPr txBox="1"/>
          <p:nvPr/>
        </p:nvSpPr>
        <p:spPr>
          <a:xfrm>
            <a:off x="45491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Fewer symptoms of depression and anxiety (Rebar et al., 2015)</a:t>
            </a:r>
            <a:endParaRPr lang="en-US" sz="1800" dirty="0"/>
          </a:p>
          <a:p>
            <a:pPr marL="342900" indent="-342900">
              <a:lnSpc>
                <a:spcPct val="120000"/>
              </a:lnSpc>
              <a:spcAft>
                <a:spcPts val="400"/>
              </a:spcAft>
              <a:buSzPct val="100000"/>
              <a:buChar char="•"/>
            </a:pPr>
            <a:r>
              <a:rPr lang="en-US" sz="1800" dirty="0">
                <a:solidFill>
                  <a:schemeClr val="tx1"/>
                </a:solidFill>
              </a:rPr>
              <a:t>More confidence and better stress coping</a:t>
            </a:r>
            <a:endParaRPr lang="en-US" sz="1800" dirty="0"/>
          </a:p>
          <a:p>
            <a:pPr marL="342900" indent="-342900">
              <a:lnSpc>
                <a:spcPct val="120000"/>
              </a:lnSpc>
              <a:spcAft>
                <a:spcPts val="400"/>
              </a:spcAft>
              <a:buSzPct val="100000"/>
              <a:buChar char="•"/>
            </a:pPr>
            <a:r>
              <a:rPr lang="en-US" sz="1800" dirty="0">
                <a:solidFill>
                  <a:schemeClr val="tx1"/>
                </a:solidFill>
              </a:rPr>
              <a:t>Active adults report higher happiness and life satisfaction (Sport England, 2026)</a:t>
            </a:r>
            <a:endParaRPr lang="en-US" sz="1800" dirty="0"/>
          </a:p>
        </p:txBody>
      </p:sp>
      <p:sp>
        <p:nvSpPr>
          <p:cNvPr id="15" name="benefit-card"/>
          <p:cNvSpPr/>
          <p:nvPr/>
        </p:nvSpPr>
        <p:spPr>
          <a:xfrm>
            <a:off x="8092440" y="1371600"/>
            <a:ext cx="3547872" cy="489204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6" name="benefit-icon"/>
          <p:cNvSpPr/>
          <p:nvPr/>
        </p:nvSpPr>
        <p:spPr>
          <a:xfrm>
            <a:off x="8321040" y="1554480"/>
            <a:ext cx="914400" cy="914400"/>
          </a:xfrm>
          <a:prstGeom prst="ellipse">
            <a:avLst/>
          </a:prstGeom>
          <a:solidFill>
            <a:schemeClr val="accent4"/>
          </a:solidFill>
          <a:ln w="12700">
            <a:solidFill>
              <a:schemeClr val="accent4"/>
            </a:solidFill>
            <a:prstDash val="solid"/>
          </a:ln>
        </p:spPr>
        <p:txBody>
          <a:bodyPr/>
          <a:lstStyle/>
          <a:p>
            <a:endParaRPr lang="en-GB"/>
          </a:p>
        </p:txBody>
      </p:sp>
      <p:pic>
        <p:nvPicPr>
          <p:cNvPr id="17" name="Image 2" descr="icon"/>
          <p:cNvPicPr>
            <a:picLocks noChangeAspect="1"/>
          </p:cNvPicPr>
          <p:nvPr/>
        </p:nvPicPr>
        <p:blipFill>
          <a:blip r:embed="rId5"/>
          <a:stretch>
            <a:fillRect/>
          </a:stretch>
        </p:blipFill>
        <p:spPr>
          <a:xfrm>
            <a:off x="8540496" y="1773936"/>
            <a:ext cx="475488" cy="475488"/>
          </a:xfrm>
          <a:prstGeom prst="rect">
            <a:avLst/>
          </a:prstGeom>
        </p:spPr>
      </p:pic>
      <p:sp>
        <p:nvSpPr>
          <p:cNvPr id="18" name="Text 13"/>
          <p:cNvSpPr txBox="1"/>
          <p:nvPr/>
        </p:nvSpPr>
        <p:spPr>
          <a:xfrm>
            <a:off x="9372600" y="1554480"/>
            <a:ext cx="2148840" cy="9144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SOCIOLOGICAL</a:t>
            </a:r>
            <a:endParaRPr lang="en-US" sz="1800" dirty="0"/>
          </a:p>
        </p:txBody>
      </p:sp>
      <p:sp>
        <p:nvSpPr>
          <p:cNvPr id="19" name="Text 14"/>
          <p:cNvSpPr txBox="1"/>
          <p:nvPr/>
        </p:nvSpPr>
        <p:spPr>
          <a:xfrm>
            <a:off x="8321040" y="2697480"/>
            <a:ext cx="3108960" cy="3474720"/>
          </a:xfrm>
          <a:prstGeom prst="rect">
            <a:avLst/>
          </a:prstGeom>
          <a:noFill/>
          <a:ln/>
        </p:spPr>
        <p:txBody>
          <a:bodyPr wrap="square" lIns="0" tIns="0" rIns="0" bIns="0" rtlCol="0" anchor="t"/>
          <a:lstStyle/>
          <a:p>
            <a:pPr marL="342900" indent="-342900">
              <a:lnSpc>
                <a:spcPct val="120000"/>
              </a:lnSpc>
              <a:spcAft>
                <a:spcPts val="400"/>
              </a:spcAft>
              <a:buSzPct val="100000"/>
              <a:buChar char="•"/>
            </a:pPr>
            <a:r>
              <a:rPr lang="en-US" sz="1800" dirty="0">
                <a:solidFill>
                  <a:schemeClr val="tx1"/>
                </a:solidFill>
              </a:rPr>
              <a:t>Friendships and belonging through group activity (Eime et al., 2013)</a:t>
            </a:r>
            <a:endParaRPr lang="en-US" sz="1800" dirty="0"/>
          </a:p>
          <a:p>
            <a:pPr marL="342900" indent="-342900">
              <a:lnSpc>
                <a:spcPct val="120000"/>
              </a:lnSpc>
              <a:spcAft>
                <a:spcPts val="400"/>
              </a:spcAft>
              <a:buSzPct val="100000"/>
              <a:buChar char="•"/>
            </a:pPr>
            <a:r>
              <a:rPr lang="en-US" sz="1800" dirty="0">
                <a:solidFill>
                  <a:schemeClr val="tx1"/>
                </a:solidFill>
              </a:rPr>
              <a:t>Peer support and shared identity</a:t>
            </a:r>
            <a:endParaRPr lang="en-US" sz="1800" dirty="0"/>
          </a:p>
          <a:p>
            <a:pPr marL="342900" indent="-342900">
              <a:lnSpc>
                <a:spcPct val="120000"/>
              </a:lnSpc>
              <a:spcAft>
                <a:spcPts val="400"/>
              </a:spcAft>
              <a:buSzPct val="100000"/>
              <a:buChar char="•"/>
            </a:pPr>
            <a:r>
              <a:rPr lang="en-US" sz="1800" dirty="0">
                <a:solidFill>
                  <a:schemeClr val="tx1"/>
                </a:solidFill>
              </a:rPr>
              <a:t>Community involvement: 22.7% of adults volunteer in sport (Sport England, 2026)</a:t>
            </a:r>
            <a:endParaRPr lang="en-US" sz="18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Why do people stay inactive?</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sp>
        <p:nvSpPr>
          <p:cNvPr id="5" name="theory-card"/>
          <p:cNvSpPr/>
          <p:nvPr/>
        </p:nvSpPr>
        <p:spPr>
          <a:xfrm>
            <a:off x="548640" y="1371600"/>
            <a:ext cx="3547872" cy="493776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6" name="Text 4"/>
          <p:cNvSpPr txBox="1"/>
          <p:nvPr/>
        </p:nvSpPr>
        <p:spPr>
          <a:xfrm>
            <a:off x="731520" y="1463040"/>
            <a:ext cx="3182112" cy="4572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Theory of Planned Behaviour</a:t>
            </a:r>
            <a:endParaRPr lang="en-US" sz="1800" dirty="0"/>
          </a:p>
        </p:txBody>
      </p:sp>
      <p:sp>
        <p:nvSpPr>
          <p:cNvPr id="7" name="theory-card"/>
          <p:cNvSpPr/>
          <p:nvPr/>
        </p:nvSpPr>
        <p:spPr>
          <a:xfrm>
            <a:off x="4315968" y="1371600"/>
            <a:ext cx="3547872" cy="493776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8" name="Text 6"/>
          <p:cNvSpPr txBox="1"/>
          <p:nvPr/>
        </p:nvSpPr>
        <p:spPr>
          <a:xfrm>
            <a:off x="4498848" y="1463040"/>
            <a:ext cx="3182112" cy="4572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Transtheoretical Model</a:t>
            </a:r>
            <a:endParaRPr lang="en-US" sz="1800" dirty="0"/>
          </a:p>
        </p:txBody>
      </p:sp>
      <p:sp>
        <p:nvSpPr>
          <p:cNvPr id="9" name="theory-card"/>
          <p:cNvSpPr/>
          <p:nvPr/>
        </p:nvSpPr>
        <p:spPr>
          <a:xfrm>
            <a:off x="8083296" y="1371600"/>
            <a:ext cx="3547872" cy="4937760"/>
          </a:xfrm>
          <a:prstGeom prst="roundRect">
            <a:avLst>
              <a:gd name="adj" fmla="val 3866"/>
            </a:avLst>
          </a:prstGeom>
          <a:solidFill>
            <a:schemeClr val="bg2"/>
          </a:solidFill>
          <a:ln w="12700">
            <a:solidFill>
              <a:schemeClr val="bg2"/>
            </a:solidFill>
            <a:prstDash val="solid"/>
          </a:ln>
        </p:spPr>
        <p:txBody>
          <a:bodyPr/>
          <a:lstStyle/>
          <a:p>
            <a:endParaRPr lang="en-GB"/>
          </a:p>
        </p:txBody>
      </p:sp>
      <p:sp>
        <p:nvSpPr>
          <p:cNvPr id="10" name="Text 8"/>
          <p:cNvSpPr txBox="1"/>
          <p:nvPr/>
        </p:nvSpPr>
        <p:spPr>
          <a:xfrm>
            <a:off x="8266176" y="1463040"/>
            <a:ext cx="3182112" cy="457200"/>
          </a:xfrm>
          <a:prstGeom prst="rect">
            <a:avLst/>
          </a:prstGeom>
          <a:noFill/>
          <a:ln/>
        </p:spPr>
        <p:txBody>
          <a:bodyPr wrap="square" lIns="0" tIns="0" rIns="0" bIns="0" rtlCol="0" anchor="ctr"/>
          <a:lstStyle/>
          <a:p>
            <a:pPr marL="0" indent="0">
              <a:lnSpc>
                <a:spcPct val="100000"/>
              </a:lnSpc>
              <a:buNone/>
            </a:pPr>
            <a:r>
              <a:rPr lang="en-US" sz="1800" b="1" dirty="0">
                <a:solidFill>
                  <a:schemeClr val="tx2"/>
                </a:solidFill>
              </a:rPr>
              <a:t>COM-B model</a:t>
            </a:r>
            <a:endParaRPr lang="en-US" sz="1800" dirty="0"/>
          </a:p>
        </p:txBody>
      </p:sp>
      <p:sp>
        <p:nvSpPr>
          <p:cNvPr id="11" name="model-box"/>
          <p:cNvSpPr/>
          <p:nvPr/>
        </p:nvSpPr>
        <p:spPr>
          <a:xfrm>
            <a:off x="731520"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12" name="Text 10"/>
          <p:cNvSpPr txBox="1"/>
          <p:nvPr/>
        </p:nvSpPr>
        <p:spPr>
          <a:xfrm>
            <a:off x="731520"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Attitudes</a:t>
            </a:r>
            <a:endParaRPr lang="en-US" sz="1300" dirty="0"/>
          </a:p>
        </p:txBody>
      </p:sp>
      <p:sp>
        <p:nvSpPr>
          <p:cNvPr id="13" name="model-box"/>
          <p:cNvSpPr/>
          <p:nvPr/>
        </p:nvSpPr>
        <p:spPr>
          <a:xfrm>
            <a:off x="1810512"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14" name="Text 12"/>
          <p:cNvSpPr txBox="1"/>
          <p:nvPr/>
        </p:nvSpPr>
        <p:spPr>
          <a:xfrm>
            <a:off x="1810512"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Social norms</a:t>
            </a:r>
            <a:endParaRPr lang="en-US" sz="1300" dirty="0"/>
          </a:p>
        </p:txBody>
      </p:sp>
      <p:sp>
        <p:nvSpPr>
          <p:cNvPr id="15" name="model-box"/>
          <p:cNvSpPr/>
          <p:nvPr/>
        </p:nvSpPr>
        <p:spPr>
          <a:xfrm>
            <a:off x="2889504"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16" name="Text 14"/>
          <p:cNvSpPr txBox="1"/>
          <p:nvPr/>
        </p:nvSpPr>
        <p:spPr>
          <a:xfrm>
            <a:off x="2889504"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Perceived control</a:t>
            </a:r>
            <a:endParaRPr lang="en-US" sz="1300" dirty="0"/>
          </a:p>
        </p:txBody>
      </p:sp>
      <p:sp>
        <p:nvSpPr>
          <p:cNvPr id="17" name="Shape 15"/>
          <p:cNvSpPr/>
          <p:nvPr/>
        </p:nvSpPr>
        <p:spPr>
          <a:xfrm>
            <a:off x="2322576" y="2788920"/>
            <a:ext cx="0" cy="320040"/>
          </a:xfrm>
          <a:prstGeom prst="line">
            <a:avLst/>
          </a:prstGeom>
          <a:noFill/>
          <a:ln w="25400">
            <a:solidFill>
              <a:srgbClr val="0B4F5C"/>
            </a:solidFill>
            <a:prstDash val="solid"/>
            <a:tailEnd type="triangle"/>
          </a:ln>
        </p:spPr>
        <p:txBody>
          <a:bodyPr/>
          <a:lstStyle/>
          <a:p>
            <a:endParaRPr lang="en-GB"/>
          </a:p>
        </p:txBody>
      </p:sp>
      <p:sp>
        <p:nvSpPr>
          <p:cNvPr id="18" name="model-box"/>
          <p:cNvSpPr/>
          <p:nvPr/>
        </p:nvSpPr>
        <p:spPr>
          <a:xfrm>
            <a:off x="731520" y="3108960"/>
            <a:ext cx="3182112" cy="457200"/>
          </a:xfrm>
          <a:prstGeom prst="roundRect">
            <a:avLst>
              <a:gd name="adj" fmla="val 30000"/>
            </a:avLst>
          </a:prstGeom>
          <a:solidFill>
            <a:schemeClr val="accent2"/>
          </a:solidFill>
          <a:ln w="12700">
            <a:solidFill>
              <a:schemeClr val="accent2"/>
            </a:solidFill>
            <a:prstDash val="solid"/>
          </a:ln>
        </p:spPr>
        <p:txBody>
          <a:bodyPr/>
          <a:lstStyle/>
          <a:p>
            <a:endParaRPr lang="en-GB"/>
          </a:p>
        </p:txBody>
      </p:sp>
      <p:sp>
        <p:nvSpPr>
          <p:cNvPr id="19" name="Text 17"/>
          <p:cNvSpPr txBox="1"/>
          <p:nvPr/>
        </p:nvSpPr>
        <p:spPr>
          <a:xfrm>
            <a:off x="731520" y="3108960"/>
            <a:ext cx="3182112" cy="45720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INTENTION</a:t>
            </a:r>
            <a:endParaRPr lang="en-US" sz="1400" dirty="0"/>
          </a:p>
        </p:txBody>
      </p:sp>
      <p:sp>
        <p:nvSpPr>
          <p:cNvPr id="20" name="Shape 18"/>
          <p:cNvSpPr/>
          <p:nvPr/>
        </p:nvSpPr>
        <p:spPr>
          <a:xfrm>
            <a:off x="2322576" y="3566160"/>
            <a:ext cx="0" cy="320040"/>
          </a:xfrm>
          <a:prstGeom prst="line">
            <a:avLst/>
          </a:prstGeom>
          <a:noFill/>
          <a:ln w="25400">
            <a:solidFill>
              <a:srgbClr val="0B4F5C"/>
            </a:solidFill>
            <a:prstDash val="solid"/>
            <a:tailEnd type="triangle"/>
          </a:ln>
        </p:spPr>
        <p:txBody>
          <a:bodyPr/>
          <a:lstStyle/>
          <a:p>
            <a:endParaRPr lang="en-GB"/>
          </a:p>
        </p:txBody>
      </p:sp>
      <p:sp>
        <p:nvSpPr>
          <p:cNvPr id="21" name="model-box"/>
          <p:cNvSpPr/>
          <p:nvPr/>
        </p:nvSpPr>
        <p:spPr>
          <a:xfrm>
            <a:off x="731520" y="3886200"/>
            <a:ext cx="3182112" cy="457200"/>
          </a:xfrm>
          <a:prstGeom prst="roundRect">
            <a:avLst>
              <a:gd name="adj" fmla="val 30000"/>
            </a:avLst>
          </a:prstGeom>
          <a:solidFill>
            <a:schemeClr val="accent1"/>
          </a:solidFill>
          <a:ln w="12700">
            <a:solidFill>
              <a:schemeClr val="accent1"/>
            </a:solidFill>
            <a:prstDash val="solid"/>
          </a:ln>
        </p:spPr>
        <p:txBody>
          <a:bodyPr/>
          <a:lstStyle/>
          <a:p>
            <a:endParaRPr lang="en-GB"/>
          </a:p>
        </p:txBody>
      </p:sp>
      <p:sp>
        <p:nvSpPr>
          <p:cNvPr id="22" name="Text 20"/>
          <p:cNvSpPr txBox="1"/>
          <p:nvPr/>
        </p:nvSpPr>
        <p:spPr>
          <a:xfrm>
            <a:off x="731520" y="3886200"/>
            <a:ext cx="3182112" cy="45720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BEHAVIOUR</a:t>
            </a:r>
            <a:endParaRPr lang="en-US" sz="1400" dirty="0"/>
          </a:p>
        </p:txBody>
      </p:sp>
      <p:sp>
        <p:nvSpPr>
          <p:cNvPr id="23" name="model-box"/>
          <p:cNvSpPr/>
          <p:nvPr/>
        </p:nvSpPr>
        <p:spPr>
          <a:xfrm>
            <a:off x="4498848" y="2103120"/>
            <a:ext cx="1920240" cy="384048"/>
          </a:xfrm>
          <a:prstGeom prst="roundRect">
            <a:avLst>
              <a:gd name="adj" fmla="val 35714"/>
            </a:avLst>
          </a:prstGeom>
          <a:solidFill>
            <a:schemeClr val="accent6"/>
          </a:solidFill>
          <a:ln w="12700">
            <a:solidFill>
              <a:schemeClr val="accent6"/>
            </a:solidFill>
            <a:prstDash val="solid"/>
          </a:ln>
        </p:spPr>
        <p:txBody>
          <a:bodyPr/>
          <a:lstStyle/>
          <a:p>
            <a:endParaRPr lang="en-GB"/>
          </a:p>
        </p:txBody>
      </p:sp>
      <p:sp>
        <p:nvSpPr>
          <p:cNvPr id="24" name="Text 22"/>
          <p:cNvSpPr txBox="1"/>
          <p:nvPr/>
        </p:nvSpPr>
        <p:spPr>
          <a:xfrm>
            <a:off x="4498848" y="2103120"/>
            <a:ext cx="1920240" cy="384048"/>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Pre-contemplation</a:t>
            </a:r>
            <a:endParaRPr lang="en-US" sz="1300" dirty="0"/>
          </a:p>
        </p:txBody>
      </p:sp>
      <p:sp>
        <p:nvSpPr>
          <p:cNvPr id="25" name="model-box"/>
          <p:cNvSpPr/>
          <p:nvPr/>
        </p:nvSpPr>
        <p:spPr>
          <a:xfrm>
            <a:off x="4745736" y="2560320"/>
            <a:ext cx="1920240" cy="384048"/>
          </a:xfrm>
          <a:prstGeom prst="roundRect">
            <a:avLst>
              <a:gd name="adj" fmla="val 35714"/>
            </a:avLst>
          </a:prstGeom>
          <a:solidFill>
            <a:schemeClr val="accent3"/>
          </a:solidFill>
          <a:ln w="12700">
            <a:solidFill>
              <a:schemeClr val="accent3"/>
            </a:solidFill>
            <a:prstDash val="solid"/>
          </a:ln>
        </p:spPr>
        <p:txBody>
          <a:bodyPr/>
          <a:lstStyle/>
          <a:p>
            <a:endParaRPr lang="en-GB"/>
          </a:p>
        </p:txBody>
      </p:sp>
      <p:sp>
        <p:nvSpPr>
          <p:cNvPr id="26" name="Text 24"/>
          <p:cNvSpPr txBox="1"/>
          <p:nvPr/>
        </p:nvSpPr>
        <p:spPr>
          <a:xfrm>
            <a:off x="4745736" y="2560320"/>
            <a:ext cx="1920240" cy="384048"/>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Contemplation</a:t>
            </a:r>
            <a:endParaRPr lang="en-US" sz="1300" dirty="0"/>
          </a:p>
        </p:txBody>
      </p:sp>
      <p:sp>
        <p:nvSpPr>
          <p:cNvPr id="27" name="model-box"/>
          <p:cNvSpPr/>
          <p:nvPr/>
        </p:nvSpPr>
        <p:spPr>
          <a:xfrm>
            <a:off x="4992624" y="3017520"/>
            <a:ext cx="1920240" cy="384048"/>
          </a:xfrm>
          <a:prstGeom prst="roundRect">
            <a:avLst>
              <a:gd name="adj" fmla="val 35714"/>
            </a:avLst>
          </a:prstGeom>
          <a:solidFill>
            <a:schemeClr val="accent4"/>
          </a:solidFill>
          <a:ln w="12700">
            <a:solidFill>
              <a:schemeClr val="accent4"/>
            </a:solidFill>
            <a:prstDash val="solid"/>
          </a:ln>
        </p:spPr>
        <p:txBody>
          <a:bodyPr/>
          <a:lstStyle/>
          <a:p>
            <a:endParaRPr lang="en-GB"/>
          </a:p>
        </p:txBody>
      </p:sp>
      <p:sp>
        <p:nvSpPr>
          <p:cNvPr id="28" name="Text 26"/>
          <p:cNvSpPr txBox="1"/>
          <p:nvPr/>
        </p:nvSpPr>
        <p:spPr>
          <a:xfrm>
            <a:off x="4992624" y="3017520"/>
            <a:ext cx="1920240" cy="384048"/>
          </a:xfrm>
          <a:prstGeom prst="rect">
            <a:avLst/>
          </a:prstGeom>
          <a:noFill/>
          <a:ln/>
        </p:spPr>
        <p:txBody>
          <a:bodyPr wrap="square" lIns="0" tIns="0" rIns="0" bIns="0" rtlCol="0" anchor="ctr"/>
          <a:lstStyle/>
          <a:p>
            <a:pPr marL="0" indent="0" algn="ctr">
              <a:lnSpc>
                <a:spcPct val="100000"/>
              </a:lnSpc>
              <a:buNone/>
            </a:pPr>
            <a:r>
              <a:rPr lang="en-US" sz="1300" b="1" dirty="0">
                <a:solidFill>
                  <a:schemeClr val="tx1"/>
                </a:solidFill>
              </a:rPr>
              <a:t>Preparation</a:t>
            </a:r>
            <a:endParaRPr lang="en-US" sz="1300" dirty="0"/>
          </a:p>
        </p:txBody>
      </p:sp>
      <p:sp>
        <p:nvSpPr>
          <p:cNvPr id="29" name="model-box"/>
          <p:cNvSpPr/>
          <p:nvPr/>
        </p:nvSpPr>
        <p:spPr>
          <a:xfrm>
            <a:off x="5239512" y="3474720"/>
            <a:ext cx="1920240" cy="384048"/>
          </a:xfrm>
          <a:prstGeom prst="roundRect">
            <a:avLst>
              <a:gd name="adj" fmla="val 35714"/>
            </a:avLst>
          </a:prstGeom>
          <a:solidFill>
            <a:schemeClr val="accent2"/>
          </a:solidFill>
          <a:ln w="12700">
            <a:solidFill>
              <a:schemeClr val="accent2"/>
            </a:solidFill>
            <a:prstDash val="solid"/>
          </a:ln>
        </p:spPr>
        <p:txBody>
          <a:bodyPr/>
          <a:lstStyle/>
          <a:p>
            <a:endParaRPr lang="en-GB"/>
          </a:p>
        </p:txBody>
      </p:sp>
      <p:sp>
        <p:nvSpPr>
          <p:cNvPr id="30" name="Text 28"/>
          <p:cNvSpPr txBox="1"/>
          <p:nvPr/>
        </p:nvSpPr>
        <p:spPr>
          <a:xfrm>
            <a:off x="5239512" y="3474720"/>
            <a:ext cx="1920240" cy="384048"/>
          </a:xfrm>
          <a:prstGeom prst="rect">
            <a:avLst/>
          </a:prstGeom>
          <a:noFill/>
          <a:ln/>
        </p:spPr>
        <p:txBody>
          <a:bodyPr wrap="square" lIns="0" tIns="0" rIns="0" bIns="0" rtlCol="0" anchor="ctr"/>
          <a:lstStyle/>
          <a:p>
            <a:pPr marL="0" indent="0" algn="ctr">
              <a:lnSpc>
                <a:spcPct val="100000"/>
              </a:lnSpc>
              <a:buNone/>
            </a:pPr>
            <a:r>
              <a:rPr lang="en-US" sz="1300" b="1" dirty="0">
                <a:solidFill>
                  <a:schemeClr val="tx1"/>
                </a:solidFill>
              </a:rPr>
              <a:t>Action</a:t>
            </a:r>
            <a:endParaRPr lang="en-US" sz="1300" dirty="0"/>
          </a:p>
        </p:txBody>
      </p:sp>
      <p:sp>
        <p:nvSpPr>
          <p:cNvPr id="31" name="model-box"/>
          <p:cNvSpPr/>
          <p:nvPr/>
        </p:nvSpPr>
        <p:spPr>
          <a:xfrm>
            <a:off x="5486400" y="3931920"/>
            <a:ext cx="1920240" cy="384048"/>
          </a:xfrm>
          <a:prstGeom prst="roundRect">
            <a:avLst>
              <a:gd name="adj" fmla="val 35714"/>
            </a:avLst>
          </a:prstGeom>
          <a:solidFill>
            <a:schemeClr val="accent1"/>
          </a:solidFill>
          <a:ln w="12700">
            <a:solidFill>
              <a:schemeClr val="accent1"/>
            </a:solidFill>
            <a:prstDash val="solid"/>
          </a:ln>
        </p:spPr>
        <p:txBody>
          <a:bodyPr/>
          <a:lstStyle/>
          <a:p>
            <a:endParaRPr lang="en-GB"/>
          </a:p>
        </p:txBody>
      </p:sp>
      <p:sp>
        <p:nvSpPr>
          <p:cNvPr id="32" name="Text 30"/>
          <p:cNvSpPr txBox="1"/>
          <p:nvPr/>
        </p:nvSpPr>
        <p:spPr>
          <a:xfrm>
            <a:off x="5486400" y="3931920"/>
            <a:ext cx="1920240" cy="384048"/>
          </a:xfrm>
          <a:prstGeom prst="rect">
            <a:avLst/>
          </a:prstGeom>
          <a:noFill/>
          <a:ln/>
        </p:spPr>
        <p:txBody>
          <a:bodyPr wrap="square" lIns="0" tIns="0" rIns="0" bIns="0" rtlCol="0" anchor="ctr"/>
          <a:lstStyle/>
          <a:p>
            <a:pPr marL="0" indent="0" algn="ctr">
              <a:lnSpc>
                <a:spcPct val="100000"/>
              </a:lnSpc>
              <a:buNone/>
            </a:pPr>
            <a:r>
              <a:rPr lang="en-US" sz="1300" b="1" dirty="0">
                <a:solidFill>
                  <a:schemeClr val="tx1"/>
                </a:solidFill>
              </a:rPr>
              <a:t>Maintenance</a:t>
            </a:r>
            <a:endParaRPr lang="en-US" sz="1300" dirty="0"/>
          </a:p>
        </p:txBody>
      </p:sp>
      <p:sp>
        <p:nvSpPr>
          <p:cNvPr id="33" name="model-box"/>
          <p:cNvSpPr/>
          <p:nvPr/>
        </p:nvSpPr>
        <p:spPr>
          <a:xfrm>
            <a:off x="8266176"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34" name="Text 32"/>
          <p:cNvSpPr txBox="1"/>
          <p:nvPr/>
        </p:nvSpPr>
        <p:spPr>
          <a:xfrm>
            <a:off x="8266176"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Capability</a:t>
            </a:r>
            <a:endParaRPr lang="en-US" sz="1300" dirty="0"/>
          </a:p>
        </p:txBody>
      </p:sp>
      <p:sp>
        <p:nvSpPr>
          <p:cNvPr id="35" name="model-box"/>
          <p:cNvSpPr/>
          <p:nvPr/>
        </p:nvSpPr>
        <p:spPr>
          <a:xfrm>
            <a:off x="9345168"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36" name="Text 34"/>
          <p:cNvSpPr txBox="1"/>
          <p:nvPr/>
        </p:nvSpPr>
        <p:spPr>
          <a:xfrm>
            <a:off x="9345168"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Opportunity</a:t>
            </a:r>
            <a:endParaRPr lang="en-US" sz="1300" dirty="0"/>
          </a:p>
        </p:txBody>
      </p:sp>
      <p:sp>
        <p:nvSpPr>
          <p:cNvPr id="37" name="model-box"/>
          <p:cNvSpPr/>
          <p:nvPr/>
        </p:nvSpPr>
        <p:spPr>
          <a:xfrm>
            <a:off x="10424160" y="2103120"/>
            <a:ext cx="1024128" cy="685800"/>
          </a:xfrm>
          <a:prstGeom prst="roundRect">
            <a:avLst>
              <a:gd name="adj" fmla="val 20000"/>
            </a:avLst>
          </a:prstGeom>
          <a:solidFill>
            <a:schemeClr val="tx2"/>
          </a:solidFill>
          <a:ln w="12700">
            <a:solidFill>
              <a:schemeClr val="tx2"/>
            </a:solidFill>
            <a:prstDash val="solid"/>
          </a:ln>
        </p:spPr>
        <p:txBody>
          <a:bodyPr/>
          <a:lstStyle/>
          <a:p>
            <a:endParaRPr lang="en-GB"/>
          </a:p>
        </p:txBody>
      </p:sp>
      <p:sp>
        <p:nvSpPr>
          <p:cNvPr id="38" name="Text 36"/>
          <p:cNvSpPr txBox="1"/>
          <p:nvPr/>
        </p:nvSpPr>
        <p:spPr>
          <a:xfrm>
            <a:off x="10424160" y="2103120"/>
            <a:ext cx="1024128" cy="685800"/>
          </a:xfrm>
          <a:prstGeom prst="rect">
            <a:avLst/>
          </a:prstGeom>
          <a:noFill/>
          <a:ln/>
        </p:spPr>
        <p:txBody>
          <a:bodyPr wrap="square" lIns="0" tIns="0" rIns="0" bIns="0" rtlCol="0" anchor="ctr"/>
          <a:lstStyle/>
          <a:p>
            <a:pPr marL="0" indent="0" algn="ctr">
              <a:lnSpc>
                <a:spcPct val="100000"/>
              </a:lnSpc>
              <a:buNone/>
            </a:pPr>
            <a:r>
              <a:rPr lang="en-US" sz="1300" b="1" dirty="0">
                <a:solidFill>
                  <a:schemeClr val="bg1"/>
                </a:solidFill>
              </a:rPr>
              <a:t>Motivation</a:t>
            </a:r>
            <a:endParaRPr lang="en-US" sz="1300" dirty="0"/>
          </a:p>
        </p:txBody>
      </p:sp>
      <p:sp>
        <p:nvSpPr>
          <p:cNvPr id="39" name="Shape 37"/>
          <p:cNvSpPr/>
          <p:nvPr/>
        </p:nvSpPr>
        <p:spPr>
          <a:xfrm>
            <a:off x="9857232" y="2788920"/>
            <a:ext cx="0" cy="320040"/>
          </a:xfrm>
          <a:prstGeom prst="line">
            <a:avLst/>
          </a:prstGeom>
          <a:noFill/>
          <a:ln w="25400">
            <a:solidFill>
              <a:srgbClr val="0B4F5C"/>
            </a:solidFill>
            <a:prstDash val="solid"/>
            <a:tailEnd type="triangle"/>
          </a:ln>
        </p:spPr>
        <p:txBody>
          <a:bodyPr/>
          <a:lstStyle/>
          <a:p>
            <a:endParaRPr lang="en-GB"/>
          </a:p>
        </p:txBody>
      </p:sp>
      <p:sp>
        <p:nvSpPr>
          <p:cNvPr id="40" name="model-box"/>
          <p:cNvSpPr/>
          <p:nvPr/>
        </p:nvSpPr>
        <p:spPr>
          <a:xfrm>
            <a:off x="8266176" y="3108960"/>
            <a:ext cx="3182112" cy="457200"/>
          </a:xfrm>
          <a:prstGeom prst="roundRect">
            <a:avLst>
              <a:gd name="adj" fmla="val 30000"/>
            </a:avLst>
          </a:prstGeom>
          <a:solidFill>
            <a:schemeClr val="accent1"/>
          </a:solidFill>
          <a:ln w="12700">
            <a:solidFill>
              <a:schemeClr val="accent1"/>
            </a:solidFill>
            <a:prstDash val="solid"/>
          </a:ln>
        </p:spPr>
        <p:txBody>
          <a:bodyPr/>
          <a:lstStyle/>
          <a:p>
            <a:endParaRPr lang="en-GB"/>
          </a:p>
        </p:txBody>
      </p:sp>
      <p:sp>
        <p:nvSpPr>
          <p:cNvPr id="41" name="Text 39"/>
          <p:cNvSpPr txBox="1"/>
          <p:nvPr/>
        </p:nvSpPr>
        <p:spPr>
          <a:xfrm>
            <a:off x="8266176" y="3108960"/>
            <a:ext cx="3182112" cy="45720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BEHAVIOUR</a:t>
            </a:r>
            <a:endParaRPr lang="en-US" sz="1400" dirty="0"/>
          </a:p>
        </p:txBody>
      </p:sp>
      <p:sp>
        <p:nvSpPr>
          <p:cNvPr id="42" name="Text 40"/>
          <p:cNvSpPr txBox="1"/>
          <p:nvPr/>
        </p:nvSpPr>
        <p:spPr>
          <a:xfrm>
            <a:off x="8266176" y="3749040"/>
            <a:ext cx="3182112" cy="274320"/>
          </a:xfrm>
          <a:prstGeom prst="rect">
            <a:avLst/>
          </a:prstGeom>
          <a:noFill/>
          <a:ln/>
        </p:spPr>
        <p:txBody>
          <a:bodyPr wrap="square" lIns="0" tIns="0" rIns="0" bIns="0" rtlCol="0" anchor="t"/>
          <a:lstStyle/>
          <a:p>
            <a:pPr marL="0" indent="0">
              <a:lnSpc>
                <a:spcPct val="100000"/>
              </a:lnSpc>
              <a:buNone/>
            </a:pPr>
            <a:r>
              <a:rPr lang="en-US" sz="1200" dirty="0">
                <a:solidFill>
                  <a:schemeClr val="accent6"/>
                </a:solidFill>
              </a:rPr>
              <a:t>Adapted from Michie et al. (2011)</a:t>
            </a:r>
            <a:endParaRPr lang="en-US" sz="1200" dirty="0"/>
          </a:p>
        </p:txBody>
      </p:sp>
      <p:sp>
        <p:nvSpPr>
          <p:cNvPr id="43" name="Text 41"/>
          <p:cNvSpPr txBox="1"/>
          <p:nvPr/>
        </p:nvSpPr>
        <p:spPr>
          <a:xfrm>
            <a:off x="731520" y="4434840"/>
            <a:ext cx="3182112" cy="274320"/>
          </a:xfrm>
          <a:prstGeom prst="rect">
            <a:avLst/>
          </a:prstGeom>
          <a:noFill/>
          <a:ln/>
        </p:spPr>
        <p:txBody>
          <a:bodyPr wrap="square" lIns="0" tIns="0" rIns="0" bIns="0" rtlCol="0" anchor="t"/>
          <a:lstStyle/>
          <a:p>
            <a:pPr marL="0" indent="0">
              <a:lnSpc>
                <a:spcPct val="100000"/>
              </a:lnSpc>
              <a:buNone/>
            </a:pPr>
            <a:r>
              <a:rPr lang="en-US" sz="1200" dirty="0">
                <a:solidFill>
                  <a:schemeClr val="accent6"/>
                </a:solidFill>
              </a:rPr>
              <a:t>Adapted from Ajzen (1991)</a:t>
            </a:r>
            <a:endParaRPr lang="en-US" sz="1200" dirty="0"/>
          </a:p>
        </p:txBody>
      </p:sp>
      <p:sp>
        <p:nvSpPr>
          <p:cNvPr id="44" name="Text 42"/>
          <p:cNvSpPr txBox="1"/>
          <p:nvPr/>
        </p:nvSpPr>
        <p:spPr>
          <a:xfrm>
            <a:off x="4498848" y="4434840"/>
            <a:ext cx="3182112" cy="274320"/>
          </a:xfrm>
          <a:prstGeom prst="rect">
            <a:avLst/>
          </a:prstGeom>
          <a:noFill/>
          <a:ln/>
        </p:spPr>
        <p:txBody>
          <a:bodyPr wrap="square" lIns="0" tIns="0" rIns="0" bIns="0" rtlCol="0" anchor="t"/>
          <a:lstStyle/>
          <a:p>
            <a:pPr marL="0" indent="0">
              <a:lnSpc>
                <a:spcPct val="100000"/>
              </a:lnSpc>
              <a:buNone/>
            </a:pPr>
            <a:r>
              <a:rPr lang="en-US" sz="1200" dirty="0">
                <a:solidFill>
                  <a:schemeClr val="accent6"/>
                </a:solidFill>
              </a:rPr>
              <a:t>Adapted from Prochaska and DiClemente (1983)</a:t>
            </a:r>
            <a:endParaRPr lang="en-US" sz="1200" dirty="0"/>
          </a:p>
        </p:txBody>
      </p:sp>
      <p:sp>
        <p:nvSpPr>
          <p:cNvPr id="45" name="Text 43"/>
          <p:cNvSpPr txBox="1"/>
          <p:nvPr/>
        </p:nvSpPr>
        <p:spPr>
          <a:xfrm>
            <a:off x="731520" y="4937760"/>
            <a:ext cx="3182112" cy="1325880"/>
          </a:xfrm>
          <a:prstGeom prst="rect">
            <a:avLst/>
          </a:prstGeom>
          <a:noFill/>
          <a:ln/>
        </p:spPr>
        <p:txBody>
          <a:bodyPr wrap="square" lIns="0" tIns="0" rIns="0" bIns="0" rtlCol="0" anchor="t"/>
          <a:lstStyle/>
          <a:p>
            <a:pPr marL="0" indent="0">
              <a:lnSpc>
                <a:spcPct val="115000"/>
              </a:lnSpc>
              <a:buNone/>
            </a:pPr>
            <a:r>
              <a:rPr lang="en-US" sz="1800" b="1" dirty="0">
                <a:solidFill>
                  <a:schemeClr val="tx2"/>
                </a:solidFill>
              </a:rPr>
              <a:t>Barrier: </a:t>
            </a:r>
            <a:r>
              <a:rPr lang="en-US" sz="1800" dirty="0">
                <a:solidFill>
                  <a:schemeClr val="tx1"/>
                </a:solidFill>
              </a:rPr>
              <a:t>Intention does not always become action (Rhodes and de Bruijn, 2013)</a:t>
            </a:r>
            <a:endParaRPr lang="en-US" sz="1800" dirty="0"/>
          </a:p>
        </p:txBody>
      </p:sp>
      <p:sp>
        <p:nvSpPr>
          <p:cNvPr id="46" name="Text 44"/>
          <p:cNvSpPr txBox="1"/>
          <p:nvPr/>
        </p:nvSpPr>
        <p:spPr>
          <a:xfrm>
            <a:off x="4498848" y="4937760"/>
            <a:ext cx="3182112" cy="1325880"/>
          </a:xfrm>
          <a:prstGeom prst="rect">
            <a:avLst/>
          </a:prstGeom>
          <a:noFill/>
          <a:ln/>
        </p:spPr>
        <p:txBody>
          <a:bodyPr wrap="square" lIns="0" tIns="0" rIns="0" bIns="0" rtlCol="0" anchor="t"/>
          <a:lstStyle/>
          <a:p>
            <a:pPr marL="0" indent="0">
              <a:lnSpc>
                <a:spcPct val="115000"/>
              </a:lnSpc>
              <a:buNone/>
            </a:pPr>
            <a:r>
              <a:rPr lang="en-US" sz="1800" b="1" dirty="0">
                <a:solidFill>
                  <a:schemeClr val="tx2"/>
                </a:solidFill>
              </a:rPr>
              <a:t>Barrier: </a:t>
            </a:r>
            <a:r>
              <a:rPr lang="en-US" sz="1800" dirty="0">
                <a:solidFill>
                  <a:schemeClr val="tx1"/>
                </a:solidFill>
              </a:rPr>
              <a:t>People differ in readiness, though stages are debated (West, 2005)</a:t>
            </a:r>
            <a:endParaRPr lang="en-US" sz="1800" dirty="0"/>
          </a:p>
        </p:txBody>
      </p:sp>
      <p:sp>
        <p:nvSpPr>
          <p:cNvPr id="47" name="Text 45"/>
          <p:cNvSpPr txBox="1"/>
          <p:nvPr/>
        </p:nvSpPr>
        <p:spPr>
          <a:xfrm>
            <a:off x="8266176" y="4937760"/>
            <a:ext cx="3182112" cy="1325880"/>
          </a:xfrm>
          <a:prstGeom prst="rect">
            <a:avLst/>
          </a:prstGeom>
          <a:noFill/>
          <a:ln/>
        </p:spPr>
        <p:txBody>
          <a:bodyPr wrap="square" lIns="0" tIns="0" rIns="0" bIns="0" rtlCol="0" anchor="t"/>
          <a:lstStyle/>
          <a:p>
            <a:pPr marL="0" indent="0">
              <a:lnSpc>
                <a:spcPct val="115000"/>
              </a:lnSpc>
              <a:buNone/>
            </a:pPr>
            <a:r>
              <a:rPr lang="en-US" sz="1800" b="1" dirty="0">
                <a:solidFill>
                  <a:schemeClr val="tx2"/>
                </a:solidFill>
              </a:rPr>
              <a:t>Barrier: </a:t>
            </a:r>
            <a:r>
              <a:rPr lang="en-US" sz="1800" dirty="0">
                <a:solidFill>
                  <a:schemeClr val="tx1"/>
                </a:solidFill>
              </a:rPr>
              <a:t>Barriers can sit in skills, setting or motivation</a:t>
            </a:r>
            <a:endParaRPr lang="en-US" sz="1800" dirty="0"/>
          </a:p>
        </p:txBody>
      </p:sp>
      <p:sp>
        <p:nvSpPr>
          <p:cNvPr id="48"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Our solutions to the barriers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graphicFrame>
        <p:nvGraphicFramePr>
          <p:cNvPr id="15" name="solutions-table"/>
          <p:cNvGraphicFramePr>
            <a:graphicFrameLocks noGrp="1"/>
          </p:cNvGraphicFramePr>
          <p:nvPr>
            <p:extLst>
              <p:ext uri="{D42A27DB-BD31-4B8C-83A1-F6EECF244321}">
                <p14:modId xmlns:p14="http://schemas.microsoft.com/office/powerpoint/2010/main" val="1579011935"/>
              </p:ext>
            </p:extLst>
          </p:nvPr>
        </p:nvGraphicFramePr>
        <p:xfrm>
          <a:off x="548640" y="1371600"/>
          <a:ext cx="11091672" cy="4846320"/>
        </p:xfrm>
        <a:graphic>
          <a:graphicData uri="http://schemas.openxmlformats.org/drawingml/2006/table">
            <a:tbl>
              <a:tblPr/>
              <a:tblGrid>
                <a:gridCol w="2651760">
                  <a:extLst>
                    <a:ext uri="{9D8B030D-6E8A-4147-A177-3AD203B41FA5}">
                      <a16:colId xmlns:a16="http://schemas.microsoft.com/office/drawing/2014/main" val="20000"/>
                    </a:ext>
                  </a:extLst>
                </a:gridCol>
                <a:gridCol w="5943600">
                  <a:extLst>
                    <a:ext uri="{9D8B030D-6E8A-4147-A177-3AD203B41FA5}">
                      <a16:colId xmlns:a16="http://schemas.microsoft.com/office/drawing/2014/main" val="20001"/>
                    </a:ext>
                  </a:extLst>
                </a:gridCol>
                <a:gridCol w="2496312">
                  <a:extLst>
                    <a:ext uri="{9D8B030D-6E8A-4147-A177-3AD203B41FA5}">
                      <a16:colId xmlns:a16="http://schemas.microsoft.com/office/drawing/2014/main" val="20002"/>
                    </a:ext>
                  </a:extLst>
                </a:gridCol>
              </a:tblGrid>
              <a:tr h="502920">
                <a:tc>
                  <a:txBody>
                    <a:bodyPr/>
                    <a:lstStyle/>
                    <a:p>
                      <a:pPr marL="0" indent="0">
                        <a:buNone/>
                      </a:pPr>
                      <a:r>
                        <a:rPr lang="en-US" sz="1800" b="1" dirty="0">
                          <a:solidFill>
                            <a:srgbClr val="FFFFFF"/>
                          </a:solidFill>
                          <a:latin typeface="Arial" pitchFamily="34" charset="0"/>
                          <a:ea typeface="Arial" pitchFamily="34" charset="-122"/>
                          <a:cs typeface="Arial" pitchFamily="34" charset="-120"/>
                        </a:rPr>
                        <a:t>Barrier</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buNone/>
                      </a:pPr>
                      <a:r>
                        <a:rPr lang="en-US" sz="1800" b="1" dirty="0">
                          <a:solidFill>
                            <a:srgbClr val="FFFFFF"/>
                          </a:solidFill>
                          <a:latin typeface="Arial" pitchFamily="34" charset="0"/>
                          <a:ea typeface="Arial" pitchFamily="34" charset="-122"/>
                          <a:cs typeface="Arial" pitchFamily="34" charset="-120"/>
                        </a:rPr>
                        <a:t>Campaign solution</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buNone/>
                      </a:pPr>
                      <a:r>
                        <a:rPr lang="en-US" sz="1800" b="1" dirty="0">
                          <a:solidFill>
                            <a:srgbClr val="FFFFFF"/>
                          </a:solidFill>
                          <a:latin typeface="Arial" pitchFamily="34" charset="0"/>
                          <a:ea typeface="Arial" pitchFamily="34" charset="-122"/>
                          <a:cs typeface="Arial" pitchFamily="34" charset="-120"/>
                        </a:rPr>
                        <a:t>Theory link</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868680">
                <a:tc>
                  <a:txBody>
                    <a:bodyPr/>
                    <a:lstStyle/>
                    <a:p>
                      <a:pPr marL="0" indent="0">
                        <a:buNone/>
                      </a:pPr>
                      <a:r>
                        <a:rPr lang="en-US" sz="1800" b="1" dirty="0">
                          <a:solidFill>
                            <a:srgbClr val="0B2530"/>
                          </a:solidFill>
                          <a:latin typeface="Arial" pitchFamily="34" charset="0"/>
                          <a:ea typeface="Arial" pitchFamily="34" charset="-122"/>
                          <a:cs typeface="Arial" pitchFamily="34" charset="-120"/>
                        </a:rPr>
                        <a:t>Time and cost</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Count 10-minute bouts; evening slots; free sessions, no kit</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COM-B: opportunity</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extLst>
                  <a:ext uri="{0D108BD9-81ED-4DB2-BD59-A6C34878D82A}">
                    <a16:rowId xmlns:a16="http://schemas.microsoft.com/office/drawing/2014/main" val="10001"/>
                  </a:ext>
                </a:extLst>
              </a:tr>
              <a:tr h="868680">
                <a:tc>
                  <a:txBody>
                    <a:bodyPr/>
                    <a:lstStyle/>
                    <a:p>
                      <a:pPr marL="0" indent="0">
                        <a:buNone/>
                      </a:pPr>
                      <a:r>
                        <a:rPr lang="en-US" sz="1800" b="1" dirty="0">
                          <a:solidFill>
                            <a:srgbClr val="0B2530"/>
                          </a:solidFill>
                          <a:latin typeface="Arial" pitchFamily="34" charset="0"/>
                          <a:ea typeface="Arial" pitchFamily="34" charset="-122"/>
                          <a:cs typeface="Arial" pitchFamily="34" charset="-120"/>
                        </a:rPr>
                        <a:t>Low confidence</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Beginner groups, peer leaders and buddies build self-efficacy (Bandura, 1977)</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TPB: control</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868680">
                <a:tc>
                  <a:txBody>
                    <a:bodyPr/>
                    <a:lstStyle/>
                    <a:p>
                      <a:pPr marL="0" indent="0">
                        <a:buNone/>
                      </a:pPr>
                      <a:r>
                        <a:rPr lang="en-US" sz="1800" b="1" dirty="0">
                          <a:solidFill>
                            <a:srgbClr val="0B2530"/>
                          </a:solidFill>
                          <a:latin typeface="Arial" pitchFamily="34" charset="0"/>
                          <a:ea typeface="Arial" pitchFamily="34" charset="-122"/>
                          <a:cs typeface="Arial" pitchFamily="34" charset="-120"/>
                        </a:rPr>
                        <a:t>Fading motivation</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Choice of activities, tracker and team challenge (Deci and Ryan, 2000)</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COM-B: motivation</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extLst>
                  <a:ext uri="{0D108BD9-81ED-4DB2-BD59-A6C34878D82A}">
                    <a16:rowId xmlns:a16="http://schemas.microsoft.com/office/drawing/2014/main" val="10003"/>
                  </a:ext>
                </a:extLst>
              </a:tr>
              <a:tr h="868680">
                <a:tc>
                  <a:txBody>
                    <a:bodyPr/>
                    <a:lstStyle/>
                    <a:p>
                      <a:pPr marL="0" indent="0">
                        <a:buNone/>
                      </a:pPr>
                      <a:r>
                        <a:rPr lang="en-US" sz="1800" b="1" dirty="0">
                          <a:solidFill>
                            <a:srgbClr val="0B2530"/>
                          </a:solidFill>
                          <a:latin typeface="Arial" pitchFamily="34" charset="0"/>
                          <a:ea typeface="Arial" pitchFamily="34" charset="-122"/>
                          <a:cs typeface="Arial" pitchFamily="34" charset="-120"/>
                        </a:rPr>
                        <a:t>Not sure where to start</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Taster weeks and a ‘what next’ plan for each stage</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TTM: stages</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868680">
                <a:tc>
                  <a:txBody>
                    <a:bodyPr/>
                    <a:lstStyle/>
                    <a:p>
                      <a:pPr marL="0" indent="0">
                        <a:buNone/>
                      </a:pPr>
                      <a:r>
                        <a:rPr lang="en-US" sz="1800" b="1" dirty="0">
                          <a:solidFill>
                            <a:srgbClr val="0B2530"/>
                          </a:solidFill>
                          <a:latin typeface="Arial" pitchFamily="34" charset="0"/>
                          <a:ea typeface="Arial" pitchFamily="34" charset="-122"/>
                          <a:cs typeface="Arial" pitchFamily="34" charset="-120"/>
                        </a:rPr>
                        <a:t>Dropping out after week 8</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Written plans (Gollwitzer, 1999), parkrun and club pathway, month-3 check-in</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tc>
                  <a:txBody>
                    <a:bodyPr/>
                    <a:lstStyle/>
                    <a:p>
                      <a:pPr marL="0" indent="0">
                        <a:buNone/>
                      </a:pPr>
                      <a:r>
                        <a:rPr lang="en-US" sz="1800" dirty="0">
                          <a:solidFill>
                            <a:srgbClr val="0B2530"/>
                          </a:solidFill>
                          <a:latin typeface="Arial" pitchFamily="34" charset="0"/>
                          <a:ea typeface="Arial" pitchFamily="34" charset="-122"/>
                          <a:cs typeface="Arial" pitchFamily="34" charset="-120"/>
                        </a:rPr>
                        <a:t>TTM: maintenance</a:t>
                      </a:r>
                      <a:endParaRPr lang="en-US" sz="1800" dirty="0">
                        <a:latin typeface="Arial" charset="0"/>
                        <a:ea typeface="Arial" charset="0"/>
                        <a:cs typeface="Arial" charset="0"/>
                      </a:endParaRPr>
                    </a:p>
                  </a:txBody>
                  <a:tcPr marL="109728" marR="109728" marT="54864" marB="54864"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1F1"/>
                    </a:solidFill>
                  </a:tcPr>
                </a:tc>
                <a:extLst>
                  <a:ext uri="{0D108BD9-81ED-4DB2-BD59-A6C34878D82A}">
                    <a16:rowId xmlns:a16="http://schemas.microsoft.com/office/drawing/2014/main" val="10005"/>
                  </a:ext>
                </a:extLst>
              </a:tr>
            </a:tbl>
          </a:graphicData>
        </a:graphic>
      </p:graphicFrame>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Critical reflection and next steps</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TASK 3  |  CHALLENGES</a:t>
            </a:r>
            <a:endParaRPr lang="en-US" sz="1400" dirty="0"/>
          </a:p>
        </p:txBody>
      </p:sp>
      <p:sp>
        <p:nvSpPr>
          <p:cNvPr id="5" name="reflect-card"/>
          <p:cNvSpPr/>
          <p:nvPr/>
        </p:nvSpPr>
        <p:spPr>
          <a:xfrm>
            <a:off x="548640" y="1371600"/>
            <a:ext cx="544068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6" name="reflect-head"/>
          <p:cNvSpPr/>
          <p:nvPr/>
        </p:nvSpPr>
        <p:spPr>
          <a:xfrm>
            <a:off x="548640" y="1371600"/>
            <a:ext cx="5440680" cy="457200"/>
          </a:xfrm>
          <a:prstGeom prst="roundRect">
            <a:avLst>
              <a:gd name="adj" fmla="val 30000"/>
            </a:avLst>
          </a:prstGeom>
          <a:solidFill>
            <a:schemeClr val="accent2"/>
          </a:solidFill>
          <a:ln w="12700">
            <a:solidFill>
              <a:schemeClr val="accent2"/>
            </a:solidFill>
            <a:prstDash val="solid"/>
          </a:ln>
        </p:spPr>
        <p:txBody>
          <a:bodyPr/>
          <a:lstStyle/>
          <a:p>
            <a:endParaRPr lang="en-GB"/>
          </a:p>
        </p:txBody>
      </p:sp>
      <p:sp>
        <p:nvSpPr>
          <p:cNvPr id="7" name="Text 5"/>
          <p:cNvSpPr txBox="1"/>
          <p:nvPr/>
        </p:nvSpPr>
        <p:spPr>
          <a:xfrm>
            <a:off x="777240" y="1371600"/>
            <a:ext cx="5029200" cy="457200"/>
          </a:xfrm>
          <a:prstGeom prst="rect">
            <a:avLst/>
          </a:prstGeom>
          <a:noFill/>
          <a:ln/>
        </p:spPr>
        <p:txBody>
          <a:bodyPr wrap="square" lIns="0" tIns="0" rIns="0" bIns="0" rtlCol="0" anchor="ctr"/>
          <a:lstStyle/>
          <a:p>
            <a:pPr marL="0" indent="0">
              <a:lnSpc>
                <a:spcPct val="100000"/>
              </a:lnSpc>
              <a:buNone/>
            </a:pPr>
            <a:r>
              <a:rPr lang="en-US" sz="1800" b="1" dirty="0">
                <a:solidFill>
                  <a:schemeClr val="tx1"/>
                </a:solidFill>
              </a:rPr>
              <a:t>SUPPORTS THE CAMPAIGN</a:t>
            </a:r>
            <a:endParaRPr lang="en-US" sz="1800" dirty="0"/>
          </a:p>
        </p:txBody>
      </p:sp>
      <p:sp>
        <p:nvSpPr>
          <p:cNvPr id="8" name="Text 6"/>
          <p:cNvSpPr txBox="1"/>
          <p:nvPr/>
        </p:nvSpPr>
        <p:spPr>
          <a:xfrm>
            <a:off x="777240" y="1920240"/>
            <a:ext cx="5029200" cy="1737360"/>
          </a:xfrm>
          <a:prstGeom prst="rect">
            <a:avLst/>
          </a:prstGeom>
          <a:noFill/>
          <a:ln/>
        </p:spPr>
        <p:txBody>
          <a:bodyPr wrap="square" lIns="0" tIns="0" rIns="0" bIns="0" rtlCol="0" anchor="t"/>
          <a:lstStyle/>
          <a:p>
            <a:pPr marL="342900" indent="-342900">
              <a:lnSpc>
                <a:spcPct val="110000"/>
              </a:lnSpc>
              <a:spcAft>
                <a:spcPts val="300"/>
              </a:spcAft>
              <a:buSzPct val="100000"/>
              <a:buChar char="•"/>
            </a:pPr>
            <a:r>
              <a:rPr lang="en-US" sz="1800" dirty="0">
                <a:solidFill>
                  <a:schemeClr val="tx1"/>
                </a:solidFill>
              </a:rPr>
              <a:t>Activity is at a record 64.6%, so change is achievable (Sport England, 2026)</a:t>
            </a:r>
            <a:endParaRPr lang="en-US" sz="1800" dirty="0"/>
          </a:p>
          <a:p>
            <a:pPr marL="342900" indent="-342900">
              <a:lnSpc>
                <a:spcPct val="110000"/>
              </a:lnSpc>
              <a:spcAft>
                <a:spcPts val="300"/>
              </a:spcAft>
              <a:buSzPct val="100000"/>
              <a:buChar char="•"/>
            </a:pPr>
            <a:r>
              <a:rPr lang="en-US" sz="1800" dirty="0">
                <a:solidFill>
                  <a:schemeClr val="tx1"/>
                </a:solidFill>
              </a:rPr>
              <a:t>Strong evidence that activity eases depression and anxiety (Singh et al., 2023)</a:t>
            </a:r>
            <a:endParaRPr lang="en-US" sz="1800" dirty="0"/>
          </a:p>
        </p:txBody>
      </p:sp>
      <p:sp>
        <p:nvSpPr>
          <p:cNvPr id="9" name="reflect-card"/>
          <p:cNvSpPr/>
          <p:nvPr/>
        </p:nvSpPr>
        <p:spPr>
          <a:xfrm>
            <a:off x="548640" y="3931920"/>
            <a:ext cx="5440680" cy="2331720"/>
          </a:xfrm>
          <a:prstGeom prst="roundRect">
            <a:avLst>
              <a:gd name="adj" fmla="val 5882"/>
            </a:avLst>
          </a:prstGeom>
          <a:solidFill>
            <a:schemeClr val="bg2"/>
          </a:solidFill>
          <a:ln w="12700">
            <a:solidFill>
              <a:schemeClr val="bg2"/>
            </a:solidFill>
            <a:prstDash val="solid"/>
          </a:ln>
        </p:spPr>
        <p:txBody>
          <a:bodyPr/>
          <a:lstStyle/>
          <a:p>
            <a:endParaRPr lang="en-GB"/>
          </a:p>
        </p:txBody>
      </p:sp>
      <p:sp>
        <p:nvSpPr>
          <p:cNvPr id="10" name="reflect-head"/>
          <p:cNvSpPr/>
          <p:nvPr/>
        </p:nvSpPr>
        <p:spPr>
          <a:xfrm>
            <a:off x="548640" y="3931920"/>
            <a:ext cx="5440680" cy="457200"/>
          </a:xfrm>
          <a:prstGeom prst="roundRect">
            <a:avLst>
              <a:gd name="adj" fmla="val 30000"/>
            </a:avLst>
          </a:prstGeom>
          <a:solidFill>
            <a:schemeClr val="accent1"/>
          </a:solidFill>
          <a:ln w="12700">
            <a:solidFill>
              <a:schemeClr val="accent1"/>
            </a:solidFill>
            <a:prstDash val="solid"/>
          </a:ln>
        </p:spPr>
        <p:txBody>
          <a:bodyPr/>
          <a:lstStyle/>
          <a:p>
            <a:endParaRPr lang="en-GB"/>
          </a:p>
        </p:txBody>
      </p:sp>
      <p:sp>
        <p:nvSpPr>
          <p:cNvPr id="11" name="Text 9"/>
          <p:cNvSpPr txBox="1"/>
          <p:nvPr/>
        </p:nvSpPr>
        <p:spPr>
          <a:xfrm>
            <a:off x="777240" y="3931920"/>
            <a:ext cx="5029200" cy="457200"/>
          </a:xfrm>
          <a:prstGeom prst="rect">
            <a:avLst/>
          </a:prstGeom>
          <a:noFill/>
          <a:ln/>
        </p:spPr>
        <p:txBody>
          <a:bodyPr wrap="square" lIns="0" tIns="0" rIns="0" bIns="0" rtlCol="0" anchor="ctr"/>
          <a:lstStyle/>
          <a:p>
            <a:pPr marL="0" indent="0">
              <a:lnSpc>
                <a:spcPct val="100000"/>
              </a:lnSpc>
              <a:buNone/>
            </a:pPr>
            <a:r>
              <a:rPr lang="en-US" sz="1800" b="1" dirty="0">
                <a:solidFill>
                  <a:schemeClr val="tx1"/>
                </a:solidFill>
              </a:rPr>
              <a:t>CHALLENGES IT</a:t>
            </a:r>
            <a:endParaRPr lang="en-US" sz="1800" dirty="0"/>
          </a:p>
        </p:txBody>
      </p:sp>
      <p:sp>
        <p:nvSpPr>
          <p:cNvPr id="12" name="Text 10"/>
          <p:cNvSpPr txBox="1"/>
          <p:nvPr/>
        </p:nvSpPr>
        <p:spPr>
          <a:xfrm>
            <a:off x="777240" y="4480560"/>
            <a:ext cx="5029200" cy="1737360"/>
          </a:xfrm>
          <a:prstGeom prst="rect">
            <a:avLst/>
          </a:prstGeom>
          <a:noFill/>
          <a:ln/>
        </p:spPr>
        <p:txBody>
          <a:bodyPr wrap="square" lIns="0" tIns="0" rIns="0" bIns="0" rtlCol="0" anchor="t"/>
          <a:lstStyle/>
          <a:p>
            <a:pPr marL="342900" indent="-342900">
              <a:lnSpc>
                <a:spcPct val="110000"/>
              </a:lnSpc>
              <a:spcAft>
                <a:spcPts val="300"/>
              </a:spcAft>
              <a:buSzPct val="100000"/>
              <a:buChar char="•"/>
            </a:pPr>
            <a:r>
              <a:rPr lang="en-US" sz="1800" dirty="0">
                <a:solidFill>
                  <a:schemeClr val="tx1"/>
                </a:solidFill>
              </a:rPr>
              <a:t>16–34s are still below 2015-16 levels: 70.5% vs 72.2% (Health Club Management, 2026)</a:t>
            </a:r>
            <a:endParaRPr lang="en-US" sz="1800" dirty="0"/>
          </a:p>
          <a:p>
            <a:pPr marL="342900" indent="-342900">
              <a:lnSpc>
                <a:spcPct val="110000"/>
              </a:lnSpc>
              <a:spcAft>
                <a:spcPts val="300"/>
              </a:spcAft>
              <a:buSzPct val="100000"/>
              <a:buChar char="•"/>
            </a:pPr>
            <a:r>
              <a:rPr lang="en-US" sz="1800" dirty="0">
                <a:solidFill>
                  <a:schemeClr val="tx1"/>
                </a:solidFill>
              </a:rPr>
              <a:t>Habits take about 66 days on average (Lally et al., 2010); 8 weeks may be too short</a:t>
            </a:r>
            <a:endParaRPr lang="en-US" sz="1800" dirty="0"/>
          </a:p>
        </p:txBody>
      </p:sp>
      <p:sp>
        <p:nvSpPr>
          <p:cNvPr id="13" name="reco-card"/>
          <p:cNvSpPr/>
          <p:nvPr/>
        </p:nvSpPr>
        <p:spPr>
          <a:xfrm>
            <a:off x="6199632" y="1371600"/>
            <a:ext cx="5440680" cy="4892040"/>
          </a:xfrm>
          <a:prstGeom prst="roundRect">
            <a:avLst>
              <a:gd name="adj" fmla="val 2804"/>
            </a:avLst>
          </a:prstGeom>
          <a:solidFill>
            <a:schemeClr val="tx2"/>
          </a:solidFill>
          <a:ln w="12700">
            <a:solidFill>
              <a:schemeClr val="tx2"/>
            </a:solidFill>
            <a:prstDash val="solid"/>
          </a:ln>
        </p:spPr>
        <p:txBody>
          <a:bodyPr/>
          <a:lstStyle/>
          <a:p>
            <a:endParaRPr lang="en-GB"/>
          </a:p>
        </p:txBody>
      </p:sp>
      <p:sp>
        <p:nvSpPr>
          <p:cNvPr id="14" name="Text 12"/>
          <p:cNvSpPr txBox="1"/>
          <p:nvPr/>
        </p:nvSpPr>
        <p:spPr>
          <a:xfrm>
            <a:off x="6446520" y="1508760"/>
            <a:ext cx="4937760" cy="411480"/>
          </a:xfrm>
          <a:prstGeom prst="rect">
            <a:avLst/>
          </a:prstGeom>
          <a:noFill/>
          <a:ln/>
        </p:spPr>
        <p:txBody>
          <a:bodyPr wrap="square" lIns="0" tIns="0" rIns="0" bIns="0" rtlCol="0" anchor="t"/>
          <a:lstStyle/>
          <a:p>
            <a:pPr marL="0" indent="0">
              <a:lnSpc>
                <a:spcPct val="100000"/>
              </a:lnSpc>
              <a:buNone/>
            </a:pPr>
            <a:r>
              <a:rPr lang="en-US" sz="1800" b="1" dirty="0">
                <a:solidFill>
                  <a:schemeClr val="accent2"/>
                </a:solidFill>
              </a:rPr>
              <a:t>RECOMMENDATIONS</a:t>
            </a:r>
            <a:endParaRPr lang="en-US" sz="1800" dirty="0"/>
          </a:p>
        </p:txBody>
      </p:sp>
      <p:sp>
        <p:nvSpPr>
          <p:cNvPr id="15" name="Text 13"/>
          <p:cNvSpPr txBox="1"/>
          <p:nvPr/>
        </p:nvSpPr>
        <p:spPr>
          <a:xfrm>
            <a:off x="6446520" y="2011680"/>
            <a:ext cx="4937760" cy="3200400"/>
          </a:xfrm>
          <a:prstGeom prst="rect">
            <a:avLst/>
          </a:prstGeom>
          <a:noFill/>
          <a:ln/>
        </p:spPr>
        <p:txBody>
          <a:bodyPr wrap="square" lIns="0" tIns="0" rIns="0" bIns="0" rtlCol="0" anchor="t"/>
          <a:lstStyle/>
          <a:p>
            <a:pPr marL="342900" indent="-342900">
              <a:lnSpc>
                <a:spcPct val="110000"/>
              </a:lnSpc>
              <a:spcAft>
                <a:spcPts val="300"/>
              </a:spcAft>
              <a:buSzPct val="100000"/>
              <a:buChar char="•"/>
            </a:pPr>
            <a:r>
              <a:rPr lang="en-US" sz="1800" dirty="0">
                <a:solidFill>
                  <a:schemeClr val="bg1"/>
                </a:solidFill>
              </a:rPr>
              <a:t>Pilot with one cohort of 40–60 and refine</a:t>
            </a:r>
            <a:endParaRPr lang="en-US" sz="1800" dirty="0"/>
          </a:p>
          <a:p>
            <a:pPr marL="342900" indent="-342900">
              <a:lnSpc>
                <a:spcPct val="110000"/>
              </a:lnSpc>
              <a:spcAft>
                <a:spcPts val="300"/>
              </a:spcAft>
              <a:buSzPct val="100000"/>
              <a:buChar char="•"/>
            </a:pPr>
            <a:r>
              <a:rPr lang="en-US" sz="1800" dirty="0">
                <a:solidFill>
                  <a:schemeClr val="bg1"/>
                </a:solidFill>
              </a:rPr>
              <a:t>Extend support to 12 weeks, with a month-3 follow-up</a:t>
            </a:r>
            <a:endParaRPr lang="en-US" sz="1800" dirty="0"/>
          </a:p>
          <a:p>
            <a:pPr marL="342900" indent="-342900">
              <a:lnSpc>
                <a:spcPct val="110000"/>
              </a:lnSpc>
              <a:spcAft>
                <a:spcPts val="300"/>
              </a:spcAft>
              <a:buSzPct val="100000"/>
              <a:buChar char="•"/>
            </a:pPr>
            <a:r>
              <a:rPr lang="en-US" sz="1800" dirty="0">
                <a:solidFill>
                  <a:schemeClr val="bg1"/>
                </a:solidFill>
              </a:rPr>
              <a:t>Work with This Girl Can and community groups to reach women and lower-income 18–30s</a:t>
            </a:r>
            <a:endParaRPr lang="en-US" sz="1800" dirty="0"/>
          </a:p>
          <a:p>
            <a:pPr marL="342900" indent="-342900">
              <a:lnSpc>
                <a:spcPct val="110000"/>
              </a:lnSpc>
              <a:buSzPct val="100000"/>
              <a:buChar char="•"/>
            </a:pPr>
            <a:r>
              <a:rPr lang="en-US" sz="1800" dirty="0">
                <a:solidFill>
                  <a:schemeClr val="bg1"/>
                </a:solidFill>
              </a:rPr>
              <a:t>Add step-count data to reduce self-report bias</a:t>
            </a:r>
            <a:endParaRPr lang="en-US" sz="1800" dirty="0"/>
          </a:p>
        </p:txBody>
      </p:sp>
      <p:sp>
        <p:nvSpPr>
          <p:cNvPr id="16" name="Text 14"/>
          <p:cNvSpPr txBox="1"/>
          <p:nvPr/>
        </p:nvSpPr>
        <p:spPr>
          <a:xfrm>
            <a:off x="6446520" y="5303520"/>
            <a:ext cx="4937760" cy="822960"/>
          </a:xfrm>
          <a:prstGeom prst="rect">
            <a:avLst/>
          </a:prstGeom>
          <a:noFill/>
          <a:ln/>
        </p:spPr>
        <p:txBody>
          <a:bodyPr wrap="square" lIns="0" tIns="0" rIns="0" bIns="0" rtlCol="0" anchor="ctr"/>
          <a:lstStyle/>
          <a:p>
            <a:pPr marL="0" indent="0">
              <a:lnSpc>
                <a:spcPct val="110000"/>
              </a:lnSpc>
              <a:buNone/>
            </a:pPr>
            <a:r>
              <a:rPr lang="en-US" sz="2000" b="1" dirty="0">
                <a:solidFill>
                  <a:schemeClr val="accent2"/>
                </a:solidFill>
              </a:rPr>
              <a:t>Your 150, Your Way: small, social, sustainable.</a:t>
            </a:r>
            <a:endParaRPr lang="en-US" sz="20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References (1/2)</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REFERENCES</a:t>
            </a:r>
            <a:endParaRPr lang="en-US" sz="1400" dirty="0"/>
          </a:p>
        </p:txBody>
      </p:sp>
      <p:sp>
        <p:nvSpPr>
          <p:cNvPr id="5" name="Text 3"/>
          <p:cNvSpPr txBox="1"/>
          <p:nvPr/>
        </p:nvSpPr>
        <p:spPr>
          <a:xfrm>
            <a:off x="54864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Ajzen, I. (1991) ‘The theory of planned behavior’, Organizational Behavior and Human Decision Processes, 50(2), pp. 179–211.</a:t>
            </a:r>
            <a:endParaRPr lang="en-US" sz="1200" dirty="0"/>
          </a:p>
          <a:p>
            <a:pPr marL="0" indent="0">
              <a:lnSpc>
                <a:spcPct val="100000"/>
              </a:lnSpc>
              <a:spcAft>
                <a:spcPts val="500"/>
              </a:spcAft>
              <a:buNone/>
            </a:pPr>
            <a:r>
              <a:rPr lang="en-US" sz="1200" dirty="0">
                <a:solidFill>
                  <a:schemeClr val="tx1"/>
                </a:solidFill>
              </a:rPr>
              <a:t>Bandura, A. (1977) ‘Self-efficacy: toward a unifying theory of behavioral change’, Psychological Review, 84(2), pp. 191–215.</a:t>
            </a:r>
            <a:endParaRPr lang="en-US" sz="1200" dirty="0"/>
          </a:p>
          <a:p>
            <a:pPr marL="0" indent="0">
              <a:lnSpc>
                <a:spcPct val="100000"/>
              </a:lnSpc>
              <a:spcAft>
                <a:spcPts val="500"/>
              </a:spcAft>
              <a:buNone/>
            </a:pPr>
            <a:r>
              <a:rPr lang="en-US" sz="1200" dirty="0">
                <a:solidFill>
                  <a:schemeClr val="tx1"/>
                </a:solidFill>
              </a:rPr>
              <a:t>Deci, E.L. and Ryan, R.M. (2000) ‘The “what” and “why” of goal pursuits: human needs and the self-determination of behavior’, Psychological Inquiry, 11(4), pp. 227–268.</a:t>
            </a:r>
            <a:endParaRPr lang="en-US" sz="1200" dirty="0"/>
          </a:p>
          <a:p>
            <a:pPr marL="0" indent="0">
              <a:lnSpc>
                <a:spcPct val="100000"/>
              </a:lnSpc>
              <a:spcAft>
                <a:spcPts val="500"/>
              </a:spcAft>
              <a:buNone/>
            </a:pPr>
            <a:r>
              <a:rPr lang="en-US" sz="1200" dirty="0">
                <a:solidFill>
                  <a:schemeClr val="tx1"/>
                </a:solidFill>
              </a:rPr>
              <a:t>Department of Health and Social Care (2019) UK Chief Medical Officers’ physical activity guidelines. Available at: https://www.gov.uk/government/publications/physical-activity-guidelines-uk-chief-medical-officers-report (Accessed: 14 October 2026).</a:t>
            </a:r>
            <a:endParaRPr lang="en-US" sz="1200" dirty="0"/>
          </a:p>
          <a:p>
            <a:pPr marL="0" indent="0">
              <a:lnSpc>
                <a:spcPct val="100000"/>
              </a:lnSpc>
              <a:spcAft>
                <a:spcPts val="500"/>
              </a:spcAft>
              <a:buNone/>
            </a:pPr>
            <a:r>
              <a:rPr lang="en-US" sz="1200" dirty="0">
                <a:solidFill>
                  <a:schemeClr val="tx1"/>
                </a:solidFill>
              </a:rPr>
              <a:t>Eime, R.M. et al. (2013) ‘A systematic review of the psychological and social benefits of participation in sport for adults’, International Journal of Behavioral Nutrition and Physical Activity, 10, article 135.</a:t>
            </a:r>
            <a:endParaRPr lang="en-US" sz="1200" dirty="0"/>
          </a:p>
          <a:p>
            <a:pPr marL="0" indent="0">
              <a:lnSpc>
                <a:spcPct val="100000"/>
              </a:lnSpc>
              <a:spcAft>
                <a:spcPts val="500"/>
              </a:spcAft>
              <a:buNone/>
            </a:pPr>
            <a:r>
              <a:rPr lang="en-US" sz="1200" dirty="0">
                <a:solidFill>
                  <a:schemeClr val="tx1"/>
                </a:solidFill>
              </a:rPr>
              <a:t>Gollwitzer, P.M. (1999) ‘Implementation intentions: strong effects of simple plans’, American Psychologist, 54(7), pp. 493–503.</a:t>
            </a:r>
            <a:endParaRPr lang="en-US" sz="1200" dirty="0"/>
          </a:p>
          <a:p>
            <a:pPr marL="0" indent="0">
              <a:lnSpc>
                <a:spcPct val="100000"/>
              </a:lnSpc>
              <a:spcAft>
                <a:spcPts val="500"/>
              </a:spcAft>
              <a:buNone/>
            </a:pPr>
            <a:r>
              <a:rPr lang="en-US" sz="1200" dirty="0">
                <a:solidFill>
                  <a:schemeClr val="tx1"/>
                </a:solidFill>
              </a:rPr>
              <a:t>Health Club Management (2026) Active Lives data shows positive impact from fitness sector. Available at: https://www.healthclubmanagement.co.uk/health-club-management-news/Active-Lives-data-shows-positive-impact-from-fitness-sector/362849 (Accessed: 14 October 2026).</a:t>
            </a:r>
            <a:endParaRPr lang="en-US" sz="1200" dirty="0"/>
          </a:p>
        </p:txBody>
      </p:sp>
      <p:sp>
        <p:nvSpPr>
          <p:cNvPr id="6" name="Text 4"/>
          <p:cNvSpPr txBox="1"/>
          <p:nvPr/>
        </p:nvSpPr>
        <p:spPr>
          <a:xfrm>
            <a:off x="621792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Lally, P. et al. (2010) ‘How are habits formed: modelling habit formation in the real world’, European Journal of Social Psychology, 40(6), pp. 998–1009.</a:t>
            </a:r>
            <a:endParaRPr lang="en-US" sz="1200" dirty="0"/>
          </a:p>
          <a:p>
            <a:pPr marL="0" indent="0">
              <a:lnSpc>
                <a:spcPct val="100000"/>
              </a:lnSpc>
              <a:spcAft>
                <a:spcPts val="500"/>
              </a:spcAft>
              <a:buNone/>
            </a:pPr>
            <a:r>
              <a:rPr lang="en-US" sz="1200" dirty="0">
                <a:solidFill>
                  <a:schemeClr val="tx1"/>
                </a:solidFill>
              </a:rPr>
              <a:t>Lee, I.-M. et al. (2012) ‘Effect of physical inactivity on major non-communicable diseases worldwide’, The Lancet, 380(9838), pp. 219–229.</a:t>
            </a:r>
            <a:endParaRPr lang="en-US" sz="1200" dirty="0"/>
          </a:p>
          <a:p>
            <a:pPr marL="0" indent="0">
              <a:lnSpc>
                <a:spcPct val="100000"/>
              </a:lnSpc>
              <a:spcAft>
                <a:spcPts val="500"/>
              </a:spcAft>
              <a:buNone/>
            </a:pPr>
            <a:r>
              <a:rPr lang="en-US" sz="1200" dirty="0">
                <a:solidFill>
                  <a:schemeClr val="tx1"/>
                </a:solidFill>
              </a:rPr>
              <a:t>Maheswaran, H. et al. (2012) ‘Evaluating the responsiveness of the Warwick Edinburgh Mental Well-being Scale (WEMWBS)’, Health and Quality of Life Outcomes, 10, article 156.</a:t>
            </a:r>
            <a:endParaRPr lang="en-US" sz="1200" dirty="0"/>
          </a:p>
          <a:p>
            <a:pPr marL="0" indent="0">
              <a:lnSpc>
                <a:spcPct val="100000"/>
              </a:lnSpc>
              <a:spcAft>
                <a:spcPts val="500"/>
              </a:spcAft>
              <a:buNone/>
            </a:pPr>
            <a:r>
              <a:rPr lang="en-US" sz="1200" dirty="0">
                <a:solidFill>
                  <a:schemeClr val="tx1"/>
                </a:solidFill>
              </a:rPr>
              <a:t>Mammen, G. and Faulkner, G. (2013) ‘Physical activity and the prevention of depression: a systematic review of prospective studies’, American Journal of Preventive Medicine, 45(5), pp. 649–657.</a:t>
            </a:r>
            <a:endParaRPr lang="en-US" sz="1200" dirty="0"/>
          </a:p>
          <a:p>
            <a:pPr marL="0" indent="0">
              <a:lnSpc>
                <a:spcPct val="100000"/>
              </a:lnSpc>
              <a:spcAft>
                <a:spcPts val="500"/>
              </a:spcAft>
              <a:buNone/>
            </a:pPr>
            <a:r>
              <a:rPr lang="en-US" sz="1200" dirty="0">
                <a:solidFill>
                  <a:schemeClr val="tx1"/>
                </a:solidFill>
              </a:rPr>
              <a:t>Michie, S., van Stralen, M.M. and West, R. (2011) ‘The behaviour change wheel: a new method for characterising and designing behaviour change interventions’, Implementation Science, 6, article 42.</a:t>
            </a:r>
            <a:endParaRPr lang="en-US" sz="1200" dirty="0"/>
          </a:p>
          <a:p>
            <a:pPr marL="0" indent="0">
              <a:lnSpc>
                <a:spcPct val="100000"/>
              </a:lnSpc>
              <a:spcAft>
                <a:spcPts val="500"/>
              </a:spcAft>
              <a:buNone/>
            </a:pPr>
            <a:r>
              <a:rPr lang="en-US" sz="1200" dirty="0">
                <a:solidFill>
                  <a:schemeClr val="tx1"/>
                </a:solidFill>
              </a:rPr>
              <a:t>Mind (no date) Physical activity and your mental health. Available at: https://www.mind.org.uk (Accessed: 14 October 2026).</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8229600" cy="777240"/>
          </a:xfrm>
          <a:prstGeom prst="rect">
            <a:avLst/>
          </a:prstGeom>
          <a:noFill/>
          <a:ln/>
        </p:spPr>
        <p:txBody>
          <a:bodyPr wrap="square" lIns="0" tIns="0" rIns="0" bIns="0" rtlCol="0" anchor="ctr"/>
          <a:lstStyle/>
          <a:p>
            <a:pPr marL="0" indent="0" algn="l">
              <a:buNone/>
            </a:pPr>
            <a:r>
              <a:rPr lang="en-US" sz="3000" b="1" dirty="0">
                <a:solidFill>
                  <a:schemeClr val="tx2"/>
                </a:solidFill>
              </a:rPr>
              <a:t>References (2/2)</a:t>
            </a:r>
            <a:endParaRPr lang="en-US" sz="3000" dirty="0"/>
          </a:p>
        </p:txBody>
      </p:sp>
      <p:sp>
        <p:nvSpPr>
          <p:cNvPr id="3" name="task-pill"/>
          <p:cNvSpPr/>
          <p:nvPr/>
        </p:nvSpPr>
        <p:spPr>
          <a:xfrm>
            <a:off x="8988552" y="502920"/>
            <a:ext cx="2651760" cy="365760"/>
          </a:xfrm>
          <a:prstGeom prst="roundRect">
            <a:avLst>
              <a:gd name="adj" fmla="val 37500"/>
            </a:avLst>
          </a:prstGeom>
          <a:solidFill>
            <a:schemeClr val="accent2"/>
          </a:solidFill>
          <a:ln w="12700">
            <a:solidFill>
              <a:schemeClr val="accent2"/>
            </a:solidFill>
            <a:prstDash val="solid"/>
          </a:ln>
        </p:spPr>
        <p:txBody>
          <a:bodyPr/>
          <a:lstStyle/>
          <a:p>
            <a:endParaRPr lang="en-GB"/>
          </a:p>
        </p:txBody>
      </p:sp>
      <p:sp>
        <p:nvSpPr>
          <p:cNvPr id="4" name="Text 2"/>
          <p:cNvSpPr txBox="1"/>
          <p:nvPr/>
        </p:nvSpPr>
        <p:spPr>
          <a:xfrm>
            <a:off x="8988552" y="502920"/>
            <a:ext cx="2651760" cy="365760"/>
          </a:xfrm>
          <a:prstGeom prst="rect">
            <a:avLst/>
          </a:prstGeom>
          <a:noFill/>
          <a:ln/>
        </p:spPr>
        <p:txBody>
          <a:bodyPr wrap="square" lIns="0" tIns="0" rIns="0" bIns="0" rtlCol="0" anchor="ctr"/>
          <a:lstStyle/>
          <a:p>
            <a:pPr marL="0" indent="0" algn="ctr">
              <a:lnSpc>
                <a:spcPct val="100000"/>
              </a:lnSpc>
              <a:buNone/>
            </a:pPr>
            <a:r>
              <a:rPr lang="en-US" sz="1400" b="1" dirty="0">
                <a:solidFill>
                  <a:schemeClr val="tx1"/>
                </a:solidFill>
              </a:rPr>
              <a:t>REFERENCES</a:t>
            </a:r>
            <a:endParaRPr lang="en-US" sz="1400" dirty="0"/>
          </a:p>
        </p:txBody>
      </p:sp>
      <p:sp>
        <p:nvSpPr>
          <p:cNvPr id="5" name="Text 3"/>
          <p:cNvSpPr txBox="1"/>
          <p:nvPr/>
        </p:nvSpPr>
        <p:spPr>
          <a:xfrm>
            <a:off x="54864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NHS (no date) Couch to 5K. Available at: https://www.nhs.uk/better-health/ (Accessed: 14 October 2026).</a:t>
            </a:r>
            <a:endParaRPr lang="en-US" sz="1200" dirty="0"/>
          </a:p>
          <a:p>
            <a:pPr marL="0" indent="0">
              <a:lnSpc>
                <a:spcPct val="100000"/>
              </a:lnSpc>
              <a:spcAft>
                <a:spcPts val="500"/>
              </a:spcAft>
              <a:buNone/>
            </a:pPr>
            <a:r>
              <a:rPr lang="en-US" sz="1200" dirty="0">
                <a:solidFill>
                  <a:schemeClr val="tx1"/>
                </a:solidFill>
              </a:rPr>
              <a:t>Nutbeam, D. (1998) ‘Evaluating health promotion: progress, problems and solutions’, Health Promotion International, 13(1), pp. 27–44.</a:t>
            </a:r>
            <a:endParaRPr lang="en-US" sz="1200" dirty="0"/>
          </a:p>
          <a:p>
            <a:pPr marL="0" indent="0">
              <a:lnSpc>
                <a:spcPct val="100000"/>
              </a:lnSpc>
              <a:spcAft>
                <a:spcPts val="500"/>
              </a:spcAft>
              <a:buNone/>
            </a:pPr>
            <a:r>
              <a:rPr lang="en-US" sz="1200" dirty="0">
                <a:solidFill>
                  <a:schemeClr val="tx1"/>
                </a:solidFill>
              </a:rPr>
              <a:t>Office for Health Improvement and Disparities (2022) Physical activity: applying All Our Health. Available at: https://www.gov.uk/government/publications/physical-activity-applying-all-our-health/physical-activity-applying-all-our-health (Accessed: 14 October 2026).</a:t>
            </a:r>
            <a:endParaRPr lang="en-US" sz="1200" dirty="0"/>
          </a:p>
          <a:p>
            <a:pPr marL="0" indent="0">
              <a:lnSpc>
                <a:spcPct val="100000"/>
              </a:lnSpc>
              <a:spcAft>
                <a:spcPts val="500"/>
              </a:spcAft>
              <a:buNone/>
            </a:pPr>
            <a:r>
              <a:rPr lang="en-US" sz="1200" dirty="0">
                <a:solidFill>
                  <a:schemeClr val="tx1"/>
                </a:solidFill>
              </a:rPr>
              <a:t>parkrun UK (no date) About parkrun. Available at: https://www.parkrun.org.uk (Accessed: 14 October 2026).</a:t>
            </a:r>
            <a:endParaRPr lang="en-US" sz="1200" dirty="0"/>
          </a:p>
          <a:p>
            <a:pPr marL="0" indent="0">
              <a:lnSpc>
                <a:spcPct val="100000"/>
              </a:lnSpc>
              <a:spcAft>
                <a:spcPts val="500"/>
              </a:spcAft>
              <a:buNone/>
            </a:pPr>
            <a:r>
              <a:rPr lang="en-US" sz="1200" dirty="0">
                <a:solidFill>
                  <a:schemeClr val="tx1"/>
                </a:solidFill>
              </a:rPr>
              <a:t>Prochaska, J.O. and DiClemente, C.C. (1983) ‘Stages and processes of self-change of smoking: toward an integrative model of change’, Journal of Consulting and Clinical Psychology, 51(3), pp. 390–395.</a:t>
            </a:r>
            <a:endParaRPr lang="en-US" sz="1200" dirty="0"/>
          </a:p>
          <a:p>
            <a:pPr marL="0" indent="0">
              <a:lnSpc>
                <a:spcPct val="100000"/>
              </a:lnSpc>
              <a:spcAft>
                <a:spcPts val="500"/>
              </a:spcAft>
              <a:buNone/>
            </a:pPr>
            <a:r>
              <a:rPr lang="en-US" sz="1200" dirty="0">
                <a:solidFill>
                  <a:schemeClr val="tx1"/>
                </a:solidFill>
              </a:rPr>
              <a:t>Rebar, A.L. et al. (2015) ‘A meta-meta-analysis of the effect of physical activity on depression and anxiety in non-clinical adult populations’, Health Psychology Review, 9(3), pp. 366–378.</a:t>
            </a:r>
            <a:endParaRPr lang="en-US" sz="1200" dirty="0"/>
          </a:p>
          <a:p>
            <a:pPr marL="0" indent="0">
              <a:lnSpc>
                <a:spcPct val="100000"/>
              </a:lnSpc>
              <a:spcAft>
                <a:spcPts val="500"/>
              </a:spcAft>
              <a:buNone/>
            </a:pPr>
            <a:r>
              <a:rPr lang="en-US" sz="1200" dirty="0">
                <a:solidFill>
                  <a:schemeClr val="tx1"/>
                </a:solidFill>
              </a:rPr>
              <a:t>Rhodes, R.E. and de Bruijn, G.-J. (2013) ‘How big is the physical activity intention–behaviour gap? A meta-analysis using the action control framework’, British Journal of Health Psychology, 18(2), pp. 296–309.</a:t>
            </a:r>
            <a:endParaRPr lang="en-US" sz="1200" dirty="0"/>
          </a:p>
        </p:txBody>
      </p:sp>
      <p:sp>
        <p:nvSpPr>
          <p:cNvPr id="6" name="Text 4"/>
          <p:cNvSpPr txBox="1"/>
          <p:nvPr/>
        </p:nvSpPr>
        <p:spPr>
          <a:xfrm>
            <a:off x="6217920" y="1325880"/>
            <a:ext cx="5394960" cy="5029200"/>
          </a:xfrm>
          <a:prstGeom prst="rect">
            <a:avLst/>
          </a:prstGeom>
          <a:noFill/>
          <a:ln/>
        </p:spPr>
        <p:txBody>
          <a:bodyPr wrap="square" lIns="0" tIns="0" rIns="0" bIns="0" rtlCol="0" anchor="t"/>
          <a:lstStyle/>
          <a:p>
            <a:pPr marL="0" indent="0">
              <a:lnSpc>
                <a:spcPct val="100000"/>
              </a:lnSpc>
              <a:spcAft>
                <a:spcPts val="500"/>
              </a:spcAft>
              <a:buNone/>
            </a:pPr>
            <a:r>
              <a:rPr lang="en-US" sz="1200" dirty="0">
                <a:solidFill>
                  <a:schemeClr val="tx1"/>
                </a:solidFill>
              </a:rPr>
              <a:t>Singh, B. et al. (2023) ‘Effectiveness of physical activity interventions for improving depression, anxiety and distress: an overview of systematic reviews’, British Journal of Sports Medicine, 57(18), pp. 1203–1209.</a:t>
            </a:r>
            <a:endParaRPr lang="en-US" sz="1200" dirty="0"/>
          </a:p>
          <a:p>
            <a:pPr marL="0" indent="0">
              <a:lnSpc>
                <a:spcPct val="100000"/>
              </a:lnSpc>
              <a:spcAft>
                <a:spcPts val="500"/>
              </a:spcAft>
              <a:buNone/>
            </a:pPr>
            <a:r>
              <a:rPr lang="en-US" sz="1200" dirty="0">
                <a:solidFill>
                  <a:schemeClr val="tx1"/>
                </a:solidFill>
              </a:rPr>
              <a:t>Sport England (2026) England is getting more active but not everyone is benefiting. Available at: https://www.sportengland.org/news-and-inspiration/england-getting-more-active-not-everyone-benefiting (Accessed: 14 October 2026).</a:t>
            </a:r>
            <a:endParaRPr lang="en-US" sz="1200" dirty="0"/>
          </a:p>
          <a:p>
            <a:pPr marL="0" indent="0">
              <a:lnSpc>
                <a:spcPct val="100000"/>
              </a:lnSpc>
              <a:spcAft>
                <a:spcPts val="500"/>
              </a:spcAft>
              <a:buNone/>
            </a:pPr>
            <a:r>
              <a:rPr lang="en-US" sz="1200" dirty="0">
                <a:solidFill>
                  <a:schemeClr val="tx1"/>
                </a:solidFill>
              </a:rPr>
              <a:t>Sport England (no date a) This Girl Can. Available at: https://www.sportengland.org/funds-and-campaigns/this-girl-can (Accessed: 14 October 2026).</a:t>
            </a:r>
            <a:endParaRPr lang="en-US" sz="1200" dirty="0"/>
          </a:p>
          <a:p>
            <a:pPr marL="0" indent="0">
              <a:lnSpc>
                <a:spcPct val="100000"/>
              </a:lnSpc>
              <a:spcAft>
                <a:spcPts val="500"/>
              </a:spcAft>
              <a:buNone/>
            </a:pPr>
            <a:r>
              <a:rPr lang="en-US" sz="1200" dirty="0">
                <a:solidFill>
                  <a:schemeClr val="tx1"/>
                </a:solidFill>
              </a:rPr>
              <a:t>Sport England (no date b) Why we now measure strength in Active Lives. Available at: https://www.sportengland.org/blogs/why-we-now-measure-strength-active-lives (Accessed: 14 October 2026).</a:t>
            </a:r>
            <a:endParaRPr lang="en-US" sz="1200" dirty="0"/>
          </a:p>
          <a:p>
            <a:pPr marL="0" indent="0">
              <a:lnSpc>
                <a:spcPct val="100000"/>
              </a:lnSpc>
              <a:spcAft>
                <a:spcPts val="500"/>
              </a:spcAft>
              <a:buNone/>
            </a:pPr>
            <a:r>
              <a:rPr lang="en-US" sz="1200" dirty="0">
                <a:solidFill>
                  <a:schemeClr val="tx1"/>
                </a:solidFill>
              </a:rPr>
              <a:t>Warburton, D.E.R., Nicol, C.W. and Bredin, S.S.D. (2006) ‘Health benefits of physical activity: the evidence’, CMAJ, 174(6), pp. 801–809.</a:t>
            </a:r>
            <a:endParaRPr lang="en-US" sz="1200" dirty="0"/>
          </a:p>
          <a:p>
            <a:pPr marL="0" indent="0">
              <a:lnSpc>
                <a:spcPct val="100000"/>
              </a:lnSpc>
              <a:spcAft>
                <a:spcPts val="500"/>
              </a:spcAft>
              <a:buNone/>
            </a:pPr>
            <a:r>
              <a:rPr lang="en-US" sz="1200" dirty="0">
                <a:solidFill>
                  <a:schemeClr val="tx1"/>
                </a:solidFill>
              </a:rPr>
              <a:t>West, R. (2005) ‘Time for a change: putting the Transtheoretical (Stages of Change) Model to rest’, Addiction, 100(8), pp. 1036–1039.</a:t>
            </a:r>
            <a:endParaRPr lang="en-US" sz="1200" dirty="0"/>
          </a:p>
        </p:txBody>
      </p:sp>
      <p:sp>
        <p:nvSpPr>
          <p:cNvPr id="25" name="Slide Number Placeholder 0"/>
          <p:cNvSpPr>
            <a:spLocks noGrp="1"/>
          </p:cNvSpPr>
          <p:nvPr>
            <p:ph type="sldNum" sz="quarter" idx="4294967295"/>
          </p:nvPr>
        </p:nvSpPr>
        <p:spPr>
          <a:xfrm>
            <a:off x="11064240" y="6473952"/>
            <a:ext cx="576072"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accent6"/>
                </a:solidFill>
              </a:defRPr>
            </a:lvl1pPr>
          </a:lstStyle>
          <a:p>
            <a:pPr algn="r"/>
            <a:fld id="{F7021451-1387-4CA6-816F-3879F97B5CBC}" type="slidenum">
              <a:rPr lang="en-US" b="0"/>
              <a:t>17</a:t>
            </a:fld>
            <a:endParaRPr lang="en-US"/>
          </a:p>
        </p:txBody>
      </p:sp>
    </p:spTree>
  </p:cSld>
  <p:clrMapOvr>
    <a:masterClrMapping/>
  </p:clrMapOvr>
</p:sld>
</file>

<file path=ppt/theme/theme1.xml><?xml version="1.0" encoding="utf-8"?>
<a:theme xmlns:a="http://schemas.openxmlformats.org/drawingml/2006/main" name="Your150">
  <a:themeElements>
    <a:clrScheme name="Your150">
      <a:dk1>
        <a:srgbClr val="0B2530"/>
      </a:dk1>
      <a:lt1>
        <a:srgbClr val="FFFFFF"/>
      </a:lt1>
      <a:dk2>
        <a:srgbClr val="0B4F5C"/>
      </a:dk2>
      <a:lt2>
        <a:srgbClr val="E6F1F1"/>
      </a:lt2>
      <a:accent1>
        <a:srgbClr val="FF5A4E"/>
      </a:accent1>
      <a:accent2>
        <a:srgbClr val="C6F135"/>
      </a:accent2>
      <a:accent3>
        <a:srgbClr val="2A9D8F"/>
      </a:accent3>
      <a:accent4>
        <a:srgbClr val="F4A261"/>
      </a:accent4>
      <a:accent5>
        <a:srgbClr val="7B6CF6"/>
      </a:accent5>
      <a:accent6>
        <a:srgbClr val="5C6F7B"/>
      </a:accent6>
      <a:hlink>
        <a:srgbClr val="0B4F5C"/>
      </a:hlink>
      <a:folHlink>
        <a:srgbClr val="5C6F7B"/>
      </a:folHlink>
    </a:clrScheme>
    <a:fontScheme name="Your150">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4337</Words>
  <Application>Microsoft Office PowerPoint</Application>
  <PresentationFormat>Widescreen</PresentationFormat>
  <Paragraphs>330</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Your150</vt:lpstr>
      <vt:lpstr>PowerPoint Presentation</vt:lpstr>
      <vt:lpstr>8 weeks, 8 sessions, one goal</vt:lpstr>
      <vt:lpstr>Inside every session</vt:lpstr>
      <vt:lpstr>Why 18–30s, and why now?</vt:lpstr>
      <vt:lpstr>Are 18–30s meeting the guidelines?</vt:lpstr>
      <vt:lpstr>What does inactivity cost?</vt:lpstr>
      <vt:lpstr>Three measurable aims</vt:lpstr>
      <vt:lpstr>How we will evaluate the campaign</vt:lpstr>
      <vt:lpstr>Campaign poster</vt:lpstr>
      <vt:lpstr>Partners: national and local</vt:lpstr>
      <vt:lpstr>Resources we can replicate</vt:lpstr>
      <vt:lpstr>Benefits of moving more</vt:lpstr>
      <vt:lpstr>Why do people stay inactive?</vt:lpstr>
      <vt:lpstr>Our solutions to the barriers</vt:lpstr>
      <vt:lpstr>Critical reflection and next steps</vt:lpstr>
      <vt:lpstr>References (1/2)</vt:lpstr>
      <vt:lpstr>References (2/2)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2026-10-14T10:01:59Z</dcterms:created>
  <dcterms:modified xsi:type="dcterms:W3CDTF">2026-10-19T13:22:35Z</dcterms:modified>
</cp:coreProperties>
</file>