
<file path=[Content_Types].xml><?xml version="1.0" encoding="utf-8"?>
<Types xmlns="http://schemas.openxmlformats.org/package/2006/content-types">
  <Default Extension="bin" ContentType="application/vnd.openxmlformats-officedocument.oleObject"/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4776" r:id="rId1"/>
    <p:sldMasterId id="2147484788" r:id="rId2"/>
  </p:sldMasterIdLst>
  <p:notesMasterIdLst>
    <p:notesMasterId r:id="rId47"/>
  </p:notesMasterIdLst>
  <p:sldIdLst>
    <p:sldId id="284" r:id="rId3"/>
    <p:sldId id="287" r:id="rId4"/>
    <p:sldId id="285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300" r:id="rId18"/>
    <p:sldId id="302" r:id="rId19"/>
    <p:sldId id="303" r:id="rId20"/>
    <p:sldId id="257" r:id="rId21"/>
    <p:sldId id="258" r:id="rId22"/>
    <p:sldId id="259" r:id="rId23"/>
    <p:sldId id="260" r:id="rId24"/>
    <p:sldId id="269" r:id="rId25"/>
    <p:sldId id="262" r:id="rId26"/>
    <p:sldId id="263" r:id="rId27"/>
    <p:sldId id="264" r:id="rId28"/>
    <p:sldId id="265" r:id="rId29"/>
    <p:sldId id="266" r:id="rId30"/>
    <p:sldId id="267" r:id="rId31"/>
    <p:sldId id="268" r:id="rId32"/>
    <p:sldId id="270" r:id="rId33"/>
    <p:sldId id="271" r:id="rId34"/>
    <p:sldId id="272" r:id="rId35"/>
    <p:sldId id="273" r:id="rId36"/>
    <p:sldId id="274" r:id="rId37"/>
    <p:sldId id="275" r:id="rId38"/>
    <p:sldId id="276" r:id="rId39"/>
    <p:sldId id="277" r:id="rId40"/>
    <p:sldId id="278" r:id="rId41"/>
    <p:sldId id="279" r:id="rId42"/>
    <p:sldId id="280" r:id="rId43"/>
    <p:sldId id="281" r:id="rId44"/>
    <p:sldId id="283" r:id="rId45"/>
    <p:sldId id="282" r:id="rId46"/>
  </p:sldIdLst>
  <p:sldSz cx="9144000" cy="6858000" type="screen4x3"/>
  <p:notesSz cx="6858000" cy="9144000"/>
  <p:embeddedFontLst>
    <p:embeddedFont>
      <p:font typeface="Arial Rounded MT Bold" panose="020F0704030504030204" pitchFamily="34" charset="0"/>
      <p:regular r:id="rId48"/>
    </p:embeddedFont>
    <p:embeddedFont>
      <p:font typeface="Calibri" panose="020F0502020204030204" pitchFamily="34" charset="0"/>
      <p:regular r:id="rId49"/>
      <p:bold r:id="rId50"/>
      <p:italic r:id="rId51"/>
      <p:boldItalic r:id="rId52"/>
    </p:embeddedFont>
    <p:embeddedFont>
      <p:font typeface="Corbel" panose="020B0503020204020204" pitchFamily="34" charset="0"/>
      <p:regular r:id="rId53"/>
      <p:bold r:id="rId54"/>
      <p:italic r:id="rId55"/>
      <p:boldItalic r:id="rId5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F98DBD-6A6F-41EA-BDC2-2BA6A0D9BE13}" v="12" dt="2019-11-23T17:19:04.6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9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notesMaster" Target="notesMasters/notesMaster1.xml"/><Relationship Id="rId50" Type="http://schemas.openxmlformats.org/officeDocument/2006/relationships/font" Target="fonts/font3.fntdata"/><Relationship Id="rId55" Type="http://schemas.openxmlformats.org/officeDocument/2006/relationships/font" Target="fonts/font8.fntdata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font" Target="fonts/font6.fntdata"/><Relationship Id="rId58" Type="http://schemas.openxmlformats.org/officeDocument/2006/relationships/viewProps" Target="viewProps.xml"/><Relationship Id="rId5" Type="http://schemas.openxmlformats.org/officeDocument/2006/relationships/slide" Target="slides/slide3.xml"/><Relationship Id="rId61" Type="http://schemas.microsoft.com/office/2016/11/relationships/changesInfo" Target="changesInfos/changesInfo1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font" Target="fonts/font1.fntdata"/><Relationship Id="rId56" Type="http://schemas.openxmlformats.org/officeDocument/2006/relationships/font" Target="fonts/font9.fntdata"/><Relationship Id="rId8" Type="http://schemas.openxmlformats.org/officeDocument/2006/relationships/slide" Target="slides/slide6.xml"/><Relationship Id="rId51" Type="http://schemas.openxmlformats.org/officeDocument/2006/relationships/font" Target="fonts/font4.fntdata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font" Target="fonts/font7.fntdata"/><Relationship Id="rId62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font" Target="fonts/font2.fntdata"/><Relationship Id="rId57" Type="http://schemas.openxmlformats.org/officeDocument/2006/relationships/presProps" Target="presProps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font" Target="fonts/font5.fntdata"/><Relationship Id="rId6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CDF98DBD-6A6F-41EA-BDC2-2BA6A0D9BE13}"/>
    <pc:docChg chg="custSel modSld">
      <pc:chgData name="Julia Ault" userId="448e6d29-d07f-428e-8f66-47be6c4f352b" providerId="ADAL" clId="{CDF98DBD-6A6F-41EA-BDC2-2BA6A0D9BE13}" dt="2019-11-23T17:19:21.920" v="175" actId="1076"/>
      <pc:docMkLst>
        <pc:docMk/>
      </pc:docMkLst>
      <pc:sldChg chg="addSp modSp mod">
        <pc:chgData name="Julia Ault" userId="448e6d29-d07f-428e-8f66-47be6c4f352b" providerId="ADAL" clId="{CDF98DBD-6A6F-41EA-BDC2-2BA6A0D9BE13}" dt="2019-11-23T17:19:21.920" v="175" actId="1076"/>
        <pc:sldMkLst>
          <pc:docMk/>
          <pc:sldMk cId="1140928109" sldId="282"/>
        </pc:sldMkLst>
        <pc:spChg chg="mod">
          <ac:chgData name="Julia Ault" userId="448e6d29-d07f-428e-8f66-47be6c4f352b" providerId="ADAL" clId="{CDF98DBD-6A6F-41EA-BDC2-2BA6A0D9BE13}" dt="2019-11-23T17:19:12.059" v="173" actId="5793"/>
          <ac:spMkLst>
            <pc:docMk/>
            <pc:sldMk cId="1140928109" sldId="282"/>
            <ac:spMk id="3" creationId="{00000000-0000-0000-0000-000000000000}"/>
          </ac:spMkLst>
        </pc:spChg>
        <pc:spChg chg="add mod">
          <ac:chgData name="Julia Ault" userId="448e6d29-d07f-428e-8f66-47be6c4f352b" providerId="ADAL" clId="{CDF98DBD-6A6F-41EA-BDC2-2BA6A0D9BE13}" dt="2019-11-23T17:19:21.920" v="175" actId="1076"/>
          <ac:spMkLst>
            <pc:docMk/>
            <pc:sldMk cId="1140928109" sldId="282"/>
            <ac:spMk id="6" creationId="{B4742A8C-AFF8-41FB-9AE9-119933A68694}"/>
          </ac:spMkLst>
        </pc:spChg>
        <pc:picChg chg="add mod">
          <ac:chgData name="Julia Ault" userId="448e6d29-d07f-428e-8f66-47be6c4f352b" providerId="ADAL" clId="{CDF98DBD-6A6F-41EA-BDC2-2BA6A0D9BE13}" dt="2019-11-23T17:19:17.852" v="174" actId="1076"/>
          <ac:picMkLst>
            <pc:docMk/>
            <pc:sldMk cId="1140928109" sldId="282"/>
            <ac:picMk id="5" creationId="{B56D769E-1741-474A-9ECD-8A056B0315B1}"/>
          </ac:picMkLst>
        </pc:picChg>
      </pc:sldChg>
      <pc:sldChg chg="modSp mod">
        <pc:chgData name="Julia Ault" userId="448e6d29-d07f-428e-8f66-47be6c4f352b" providerId="ADAL" clId="{CDF98DBD-6A6F-41EA-BDC2-2BA6A0D9BE13}" dt="2019-11-23T17:16:32.304" v="112" actId="27636"/>
        <pc:sldMkLst>
          <pc:docMk/>
          <pc:sldMk cId="953605777" sldId="289"/>
        </pc:sldMkLst>
        <pc:spChg chg="mod">
          <ac:chgData name="Julia Ault" userId="448e6d29-d07f-428e-8f66-47be6c4f352b" providerId="ADAL" clId="{CDF98DBD-6A6F-41EA-BDC2-2BA6A0D9BE13}" dt="2019-11-23T17:16:32.304" v="112" actId="27636"/>
          <ac:spMkLst>
            <pc:docMk/>
            <pc:sldMk cId="953605777" sldId="289"/>
            <ac:spMk id="9218" creationId="{00000000-0000-0000-0000-000000000000}"/>
          </ac:spMkLst>
        </pc:spChg>
      </pc:sldChg>
    </pc:docChg>
  </pc:docChgLst>
  <pc:docChgLst>
    <pc:chgData name="Julia Ault" userId="448e6d29-d07f-428e-8f66-47be6c4f352b" providerId="ADAL" clId="{00027741-B229-4CE6-B0D8-FFCC1213E49F}"/>
    <pc:docChg chg="undo custSel addSld delSld modSld sldOrd">
      <pc:chgData name="Julia Ault" userId="448e6d29-d07f-428e-8f66-47be6c4f352b" providerId="ADAL" clId="{00027741-B229-4CE6-B0D8-FFCC1213E49F}" dt="2018-03-01T16:39:01.444" v="297" actId="20577"/>
      <pc:docMkLst>
        <pc:docMk/>
      </pc:docMkLst>
      <pc:sldChg chg="modSp">
        <pc:chgData name="Julia Ault" userId="448e6d29-d07f-428e-8f66-47be6c4f352b" providerId="ADAL" clId="{00027741-B229-4CE6-B0D8-FFCC1213E49F}" dt="2018-03-01T16:10:03.135" v="24" actId="14100"/>
        <pc:sldMkLst>
          <pc:docMk/>
          <pc:sldMk cId="1993992126" sldId="257"/>
        </pc:sldMkLst>
        <pc:spChg chg="mod">
          <ac:chgData name="Julia Ault" userId="448e6d29-d07f-428e-8f66-47be6c4f352b" providerId="ADAL" clId="{00027741-B229-4CE6-B0D8-FFCC1213E49F}" dt="2018-03-01T16:09:57.405" v="23"/>
          <ac:spMkLst>
            <pc:docMk/>
            <pc:sldMk cId="1993992126" sldId="257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10:03.135" v="24" actId="14100"/>
          <ac:spMkLst>
            <pc:docMk/>
            <pc:sldMk cId="1993992126" sldId="257"/>
            <ac:spMk id="3" creationId="{00000000-0000-0000-0000-000000000000}"/>
          </ac:spMkLst>
        </pc:spChg>
      </pc:sldChg>
      <pc:sldChg chg="delSp modSp">
        <pc:chgData name="Julia Ault" userId="448e6d29-d07f-428e-8f66-47be6c4f352b" providerId="ADAL" clId="{00027741-B229-4CE6-B0D8-FFCC1213E49F}" dt="2018-03-01T16:10:17.252" v="27"/>
        <pc:sldMkLst>
          <pc:docMk/>
          <pc:sldMk cId="3587878477" sldId="258"/>
        </pc:sldMkLst>
        <pc:spChg chg="mod">
          <ac:chgData name="Julia Ault" userId="448e6d29-d07f-428e-8f66-47be6c4f352b" providerId="ADAL" clId="{00027741-B229-4CE6-B0D8-FFCC1213E49F}" dt="2018-03-01T16:10:17.252" v="27"/>
          <ac:spMkLst>
            <pc:docMk/>
            <pc:sldMk cId="3587878477" sldId="258"/>
            <ac:spMk id="2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10:11.460" v="25" actId="478"/>
          <ac:picMkLst>
            <pc:docMk/>
            <pc:sldMk cId="3587878477" sldId="258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11:10.487" v="37"/>
        <pc:sldMkLst>
          <pc:docMk/>
          <pc:sldMk cId="3595043504" sldId="259"/>
        </pc:sldMkLst>
        <pc:spChg chg="mod">
          <ac:chgData name="Julia Ault" userId="448e6d29-d07f-428e-8f66-47be6c4f352b" providerId="ADAL" clId="{00027741-B229-4CE6-B0D8-FFCC1213E49F}" dt="2018-03-01T16:11:10.487" v="37"/>
          <ac:spMkLst>
            <pc:docMk/>
            <pc:sldMk cId="3595043504" sldId="259"/>
            <ac:spMk id="2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10:27.208" v="28" actId="478"/>
          <ac:picMkLst>
            <pc:docMk/>
            <pc:sldMk cId="3595043504" sldId="259"/>
            <ac:picMk id="41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12:43.362" v="47" actId="478"/>
        <pc:sldMkLst>
          <pc:docMk/>
          <pc:sldMk cId="3350231764" sldId="260"/>
        </pc:sldMkLst>
        <pc:spChg chg="mod">
          <ac:chgData name="Julia Ault" userId="448e6d29-d07f-428e-8f66-47be6c4f352b" providerId="ADAL" clId="{00027741-B229-4CE6-B0D8-FFCC1213E49F}" dt="2018-03-01T16:11:33.477" v="39"/>
          <ac:spMkLst>
            <pc:docMk/>
            <pc:sldMk cId="3350231764" sldId="260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12:02.782" v="41" actId="255"/>
          <ac:spMkLst>
            <pc:docMk/>
            <pc:sldMk cId="3350231764" sldId="260"/>
            <ac:spMk id="3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12:11.567" v="42" actId="1076"/>
          <ac:spMkLst>
            <pc:docMk/>
            <pc:sldMk cId="3350231764" sldId="260"/>
            <ac:spMk id="5" creationId="{00000000-0000-0000-0000-000000000000}"/>
          </ac:spMkLst>
        </pc:spChg>
        <pc:spChg chg="del">
          <ac:chgData name="Julia Ault" userId="448e6d29-d07f-428e-8f66-47be6c4f352b" providerId="ADAL" clId="{00027741-B229-4CE6-B0D8-FFCC1213E49F}" dt="2018-03-01T16:12:24.737" v="44" actId="478"/>
          <ac:spMkLst>
            <pc:docMk/>
            <pc:sldMk cId="3350231764" sldId="260"/>
            <ac:spMk id="21" creationId="{00000000-0000-0000-0000-000000000000}"/>
          </ac:spMkLst>
        </pc:spChg>
        <pc:spChg chg="del">
          <ac:chgData name="Julia Ault" userId="448e6d29-d07f-428e-8f66-47be6c4f352b" providerId="ADAL" clId="{00027741-B229-4CE6-B0D8-FFCC1213E49F}" dt="2018-03-01T16:12:40.893" v="46" actId="478"/>
          <ac:spMkLst>
            <pc:docMk/>
            <pc:sldMk cId="3350231764" sldId="260"/>
            <ac:spMk id="22" creationId="{00000000-0000-0000-0000-000000000000}"/>
          </ac:spMkLst>
        </pc:spChg>
        <pc:spChg chg="del">
          <ac:chgData name="Julia Ault" userId="448e6d29-d07f-428e-8f66-47be6c4f352b" providerId="ADAL" clId="{00027741-B229-4CE6-B0D8-FFCC1213E49F}" dt="2018-03-01T16:12:30.229" v="45" actId="478"/>
          <ac:spMkLst>
            <pc:docMk/>
            <pc:sldMk cId="3350231764" sldId="260"/>
            <ac:spMk id="23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12:18.808" v="43" actId="1076"/>
          <ac:spMkLst>
            <pc:docMk/>
            <pc:sldMk cId="3350231764" sldId="260"/>
            <ac:spMk id="24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12:43.362" v="47" actId="478"/>
          <ac:picMkLst>
            <pc:docMk/>
            <pc:sldMk cId="3350231764" sldId="260"/>
            <ac:picMk id="4" creationId="{00000000-0000-0000-0000-000000000000}"/>
          </ac:picMkLst>
        </pc:picChg>
      </pc:sldChg>
      <pc:sldChg chg="delSp modSp add del">
        <pc:chgData name="Julia Ault" userId="448e6d29-d07f-428e-8f66-47be6c4f352b" providerId="ADAL" clId="{00027741-B229-4CE6-B0D8-FFCC1213E49F}" dt="2018-03-01T16:15:37.341" v="72" actId="20577"/>
        <pc:sldMkLst>
          <pc:docMk/>
          <pc:sldMk cId="2845358279" sldId="262"/>
        </pc:sldMkLst>
        <pc:spChg chg="mod">
          <ac:chgData name="Julia Ault" userId="448e6d29-d07f-428e-8f66-47be6c4f352b" providerId="ADAL" clId="{00027741-B229-4CE6-B0D8-FFCC1213E49F}" dt="2018-03-01T16:15:03.471" v="62"/>
          <ac:spMkLst>
            <pc:docMk/>
            <pc:sldMk cId="2845358279" sldId="262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15:37.341" v="72" actId="20577"/>
          <ac:spMkLst>
            <pc:docMk/>
            <pc:sldMk cId="2845358279" sldId="262"/>
            <ac:spMk id="5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15:06.933" v="63" actId="478"/>
          <ac:picMkLst>
            <pc:docMk/>
            <pc:sldMk cId="2845358279" sldId="262"/>
            <ac:picMk id="4" creationId="{00000000-0000-0000-0000-000000000000}"/>
          </ac:picMkLst>
        </pc:picChg>
      </pc:sldChg>
      <pc:sldChg chg="addSp delSp modSp">
        <pc:chgData name="Julia Ault" userId="448e6d29-d07f-428e-8f66-47be6c4f352b" providerId="ADAL" clId="{00027741-B229-4CE6-B0D8-FFCC1213E49F}" dt="2018-03-01T16:15:27.927" v="70" actId="1076"/>
        <pc:sldMkLst>
          <pc:docMk/>
          <pc:sldMk cId="1992096281" sldId="263"/>
        </pc:sldMkLst>
        <pc:spChg chg="mod">
          <ac:chgData name="Julia Ault" userId="448e6d29-d07f-428e-8f66-47be6c4f352b" providerId="ADAL" clId="{00027741-B229-4CE6-B0D8-FFCC1213E49F}" dt="2018-03-01T16:15:15.288" v="66"/>
          <ac:spMkLst>
            <pc:docMk/>
            <pc:sldMk cId="1992096281" sldId="263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15:27.927" v="70" actId="1076"/>
          <ac:spMkLst>
            <pc:docMk/>
            <pc:sldMk cId="1992096281" sldId="263"/>
            <ac:spMk id="3" creationId="{00000000-0000-0000-0000-000000000000}"/>
          </ac:spMkLst>
        </pc:spChg>
        <pc:picChg chg="add del">
          <ac:chgData name="Julia Ault" userId="448e6d29-d07f-428e-8f66-47be6c4f352b" providerId="ADAL" clId="{00027741-B229-4CE6-B0D8-FFCC1213E49F}" dt="2018-03-01T16:15:17.880" v="67" actId="478"/>
          <ac:picMkLst>
            <pc:docMk/>
            <pc:sldMk cId="1992096281" sldId="263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16:05.505" v="78" actId="27636"/>
        <pc:sldMkLst>
          <pc:docMk/>
          <pc:sldMk cId="1721976630" sldId="264"/>
        </pc:sldMkLst>
        <pc:spChg chg="mod">
          <ac:chgData name="Julia Ault" userId="448e6d29-d07f-428e-8f66-47be6c4f352b" providerId="ADAL" clId="{00027741-B229-4CE6-B0D8-FFCC1213E49F}" dt="2018-03-01T16:15:56.595" v="76"/>
          <ac:spMkLst>
            <pc:docMk/>
            <pc:sldMk cId="1721976630" sldId="264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16:05.505" v="78" actId="27636"/>
          <ac:spMkLst>
            <pc:docMk/>
            <pc:sldMk cId="1721976630" sldId="264"/>
            <ac:spMk id="3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15:49.340" v="73" actId="478"/>
          <ac:picMkLst>
            <pc:docMk/>
            <pc:sldMk cId="1721976630" sldId="264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17:05.316" v="87" actId="1076"/>
        <pc:sldMkLst>
          <pc:docMk/>
          <pc:sldMk cId="3617346445" sldId="265"/>
        </pc:sldMkLst>
        <pc:spChg chg="mod">
          <ac:chgData name="Julia Ault" userId="448e6d29-d07f-428e-8f66-47be6c4f352b" providerId="ADAL" clId="{00027741-B229-4CE6-B0D8-FFCC1213E49F}" dt="2018-03-01T16:16:55.231" v="85" actId="255"/>
          <ac:spMkLst>
            <pc:docMk/>
            <pc:sldMk cId="3617346445" sldId="265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17:01.432" v="86" actId="255"/>
          <ac:spMkLst>
            <pc:docMk/>
            <pc:sldMk cId="3617346445" sldId="265"/>
            <ac:spMk id="3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17:05.316" v="87" actId="1076"/>
          <ac:spMkLst>
            <pc:docMk/>
            <pc:sldMk cId="3617346445" sldId="265"/>
            <ac:spMk id="5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16:38.664" v="82" actId="478"/>
          <ac:picMkLst>
            <pc:docMk/>
            <pc:sldMk cId="3617346445" sldId="265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17:20.101" v="90" actId="478"/>
        <pc:sldMkLst>
          <pc:docMk/>
          <pc:sldMk cId="2986280372" sldId="266"/>
        </pc:sldMkLst>
        <pc:spChg chg="mod">
          <ac:chgData name="Julia Ault" userId="448e6d29-d07f-428e-8f66-47be6c4f352b" providerId="ADAL" clId="{00027741-B229-4CE6-B0D8-FFCC1213E49F}" dt="2018-03-01T16:17:13.782" v="89"/>
          <ac:spMkLst>
            <pc:docMk/>
            <pc:sldMk cId="2986280372" sldId="266"/>
            <ac:spMk id="2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17:20.101" v="90" actId="478"/>
          <ac:picMkLst>
            <pc:docMk/>
            <pc:sldMk cId="2986280372" sldId="266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17:34.076" v="94" actId="478"/>
        <pc:sldMkLst>
          <pc:docMk/>
          <pc:sldMk cId="3488476270" sldId="267"/>
        </pc:sldMkLst>
        <pc:spChg chg="mod">
          <ac:chgData name="Julia Ault" userId="448e6d29-d07f-428e-8f66-47be6c4f352b" providerId="ADAL" clId="{00027741-B229-4CE6-B0D8-FFCC1213E49F}" dt="2018-03-01T16:17:29.762" v="93"/>
          <ac:spMkLst>
            <pc:docMk/>
            <pc:sldMk cId="3488476270" sldId="267"/>
            <ac:spMk id="2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17:34.076" v="94" actId="478"/>
          <ac:picMkLst>
            <pc:docMk/>
            <pc:sldMk cId="3488476270" sldId="267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18:02.614" v="101" actId="478"/>
        <pc:sldMkLst>
          <pc:docMk/>
          <pc:sldMk cId="3694508528" sldId="268"/>
        </pc:sldMkLst>
        <pc:spChg chg="mod">
          <ac:chgData name="Julia Ault" userId="448e6d29-d07f-428e-8f66-47be6c4f352b" providerId="ADAL" clId="{00027741-B229-4CE6-B0D8-FFCC1213E49F}" dt="2018-03-01T16:17:59.643" v="100"/>
          <ac:spMkLst>
            <pc:docMk/>
            <pc:sldMk cId="3694508528" sldId="268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17:50.164" v="97" actId="1076"/>
          <ac:spMkLst>
            <pc:docMk/>
            <pc:sldMk cId="3694508528" sldId="268"/>
            <ac:spMk id="3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18:02.614" v="101" actId="478"/>
          <ac:picMkLst>
            <pc:docMk/>
            <pc:sldMk cId="3694508528" sldId="268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14:08.095" v="55" actId="1076"/>
        <pc:sldMkLst>
          <pc:docMk/>
          <pc:sldMk cId="2345835801" sldId="269"/>
        </pc:sldMkLst>
        <pc:spChg chg="mod">
          <ac:chgData name="Julia Ault" userId="448e6d29-d07f-428e-8f66-47be6c4f352b" providerId="ADAL" clId="{00027741-B229-4CE6-B0D8-FFCC1213E49F}" dt="2018-03-01T16:13:42.074" v="53" actId="20577"/>
          <ac:spMkLst>
            <pc:docMk/>
            <pc:sldMk cId="2345835801" sldId="269"/>
            <ac:spMk id="26626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14:08.095" v="55" actId="1076"/>
          <ac:spMkLst>
            <pc:docMk/>
            <pc:sldMk cId="2345835801" sldId="269"/>
            <ac:spMk id="26653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13:58.948" v="54" actId="1076"/>
          <ac:spMkLst>
            <pc:docMk/>
            <pc:sldMk cId="2345835801" sldId="269"/>
            <ac:spMk id="26654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13:21.595" v="50"/>
          <ac:spMkLst>
            <pc:docMk/>
            <pc:sldMk cId="2345835801" sldId="269"/>
            <ac:spMk id="113688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13:12.859" v="48" actId="478"/>
          <ac:picMkLst>
            <pc:docMk/>
            <pc:sldMk cId="2345835801" sldId="269"/>
            <ac:picMk id="31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18:53.213" v="121" actId="27636"/>
        <pc:sldMkLst>
          <pc:docMk/>
          <pc:sldMk cId="2466605757" sldId="270"/>
        </pc:sldMkLst>
        <pc:spChg chg="mod">
          <ac:chgData name="Julia Ault" userId="448e6d29-d07f-428e-8f66-47be6c4f352b" providerId="ADAL" clId="{00027741-B229-4CE6-B0D8-FFCC1213E49F}" dt="2018-03-01T16:18:12.214" v="104"/>
          <ac:spMkLst>
            <pc:docMk/>
            <pc:sldMk cId="2466605757" sldId="270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18:53.213" v="121" actId="27636"/>
          <ac:spMkLst>
            <pc:docMk/>
            <pc:sldMk cId="2466605757" sldId="270"/>
            <ac:spMk id="3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18:29.394" v="109" actId="478"/>
          <ac:picMkLst>
            <pc:docMk/>
            <pc:sldMk cId="2466605757" sldId="270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19:35.501" v="133" actId="27636"/>
        <pc:sldMkLst>
          <pc:docMk/>
          <pc:sldMk cId="4111768532" sldId="271"/>
        </pc:sldMkLst>
        <pc:spChg chg="mod">
          <ac:chgData name="Julia Ault" userId="448e6d29-d07f-428e-8f66-47be6c4f352b" providerId="ADAL" clId="{00027741-B229-4CE6-B0D8-FFCC1213E49F}" dt="2018-03-01T16:19:08.155" v="124"/>
          <ac:spMkLst>
            <pc:docMk/>
            <pc:sldMk cId="4111768532" sldId="271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19:35.501" v="133" actId="27636"/>
          <ac:spMkLst>
            <pc:docMk/>
            <pc:sldMk cId="4111768532" sldId="271"/>
            <ac:spMk id="3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19:10.183" v="125" actId="478"/>
          <ac:picMkLst>
            <pc:docMk/>
            <pc:sldMk cId="4111768532" sldId="271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20:12.554" v="142"/>
        <pc:sldMkLst>
          <pc:docMk/>
          <pc:sldMk cId="300371828" sldId="272"/>
        </pc:sldMkLst>
        <pc:spChg chg="mod">
          <ac:chgData name="Julia Ault" userId="448e6d29-d07f-428e-8f66-47be6c4f352b" providerId="ADAL" clId="{00027741-B229-4CE6-B0D8-FFCC1213E49F}" dt="2018-03-01T16:20:12.554" v="142"/>
          <ac:spMkLst>
            <pc:docMk/>
            <pc:sldMk cId="300371828" sldId="272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20:02.815" v="140" actId="20577"/>
          <ac:spMkLst>
            <pc:docMk/>
            <pc:sldMk cId="300371828" sldId="272"/>
            <ac:spMk id="5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19:43.908" v="134" actId="478"/>
          <ac:picMkLst>
            <pc:docMk/>
            <pc:sldMk cId="300371828" sldId="272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20:59.635" v="153" actId="20577"/>
        <pc:sldMkLst>
          <pc:docMk/>
          <pc:sldMk cId="1432576133" sldId="273"/>
        </pc:sldMkLst>
        <pc:spChg chg="mod">
          <ac:chgData name="Julia Ault" userId="448e6d29-d07f-428e-8f66-47be6c4f352b" providerId="ADAL" clId="{00027741-B229-4CE6-B0D8-FFCC1213E49F}" dt="2018-03-01T16:20:24.727" v="145"/>
          <ac:spMkLst>
            <pc:docMk/>
            <pc:sldMk cId="1432576133" sldId="273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20:40.618" v="147" actId="255"/>
          <ac:spMkLst>
            <pc:docMk/>
            <pc:sldMk cId="1432576133" sldId="273"/>
            <ac:spMk id="3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20:59.635" v="153" actId="20577"/>
          <ac:spMkLst>
            <pc:docMk/>
            <pc:sldMk cId="1432576133" sldId="273"/>
            <ac:spMk id="5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20:27.287" v="146" actId="478"/>
          <ac:picMkLst>
            <pc:docMk/>
            <pc:sldMk cId="1432576133" sldId="273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21:55.974" v="166"/>
        <pc:sldMkLst>
          <pc:docMk/>
          <pc:sldMk cId="1263270354" sldId="274"/>
        </pc:sldMkLst>
        <pc:spChg chg="mod">
          <ac:chgData name="Julia Ault" userId="448e6d29-d07f-428e-8f66-47be6c4f352b" providerId="ADAL" clId="{00027741-B229-4CE6-B0D8-FFCC1213E49F}" dt="2018-03-01T16:21:55.974" v="166"/>
          <ac:spMkLst>
            <pc:docMk/>
            <pc:sldMk cId="1263270354" sldId="274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21:44.595" v="163" actId="1076"/>
          <ac:spMkLst>
            <pc:docMk/>
            <pc:sldMk cId="1263270354" sldId="274"/>
            <ac:spMk id="6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21:40.731" v="162" actId="1076"/>
          <ac:spMkLst>
            <pc:docMk/>
            <pc:sldMk cId="1263270354" sldId="274"/>
            <ac:spMk id="7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21:11.545" v="154" actId="478"/>
          <ac:picMkLst>
            <pc:docMk/>
            <pc:sldMk cId="1263270354" sldId="274"/>
            <ac:picMk id="4" creationId="{00000000-0000-0000-0000-000000000000}"/>
          </ac:picMkLst>
        </pc:picChg>
        <pc:picChg chg="mod">
          <ac:chgData name="Julia Ault" userId="448e6d29-d07f-428e-8f66-47be6c4f352b" providerId="ADAL" clId="{00027741-B229-4CE6-B0D8-FFCC1213E49F}" dt="2018-03-01T16:21:50.002" v="164" actId="1076"/>
          <ac:picMkLst>
            <pc:docMk/>
            <pc:sldMk cId="1263270354" sldId="274"/>
            <ac:picMk id="5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24:27.013" v="194" actId="14100"/>
        <pc:sldMkLst>
          <pc:docMk/>
          <pc:sldMk cId="3458983647" sldId="275"/>
        </pc:sldMkLst>
        <pc:spChg chg="mod">
          <ac:chgData name="Julia Ault" userId="448e6d29-d07f-428e-8f66-47be6c4f352b" providerId="ADAL" clId="{00027741-B229-4CE6-B0D8-FFCC1213E49F}" dt="2018-03-01T16:22:10.833" v="168"/>
          <ac:spMkLst>
            <pc:docMk/>
            <pc:sldMk cId="3458983647" sldId="275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24:06.419" v="185" actId="14100"/>
          <ac:spMkLst>
            <pc:docMk/>
            <pc:sldMk cId="3458983647" sldId="275"/>
            <ac:spMk id="13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24:27.013" v="194" actId="14100"/>
          <ac:spMkLst>
            <pc:docMk/>
            <pc:sldMk cId="3458983647" sldId="275"/>
            <ac:spMk id="19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22:59.021" v="172" actId="478"/>
          <ac:picMkLst>
            <pc:docMk/>
            <pc:sldMk cId="3458983647" sldId="275"/>
            <ac:picMk id="4" creationId="{00000000-0000-0000-0000-000000000000}"/>
          </ac:picMkLst>
        </pc:picChg>
        <pc:picChg chg="mod">
          <ac:chgData name="Julia Ault" userId="448e6d29-d07f-428e-8f66-47be6c4f352b" providerId="ADAL" clId="{00027741-B229-4CE6-B0D8-FFCC1213E49F}" dt="2018-03-01T16:23:16.391" v="176" actId="1076"/>
          <ac:picMkLst>
            <pc:docMk/>
            <pc:sldMk cId="3458983647" sldId="275"/>
            <ac:picMk id="14" creationId="{00000000-0000-0000-0000-000000000000}"/>
          </ac:picMkLst>
        </pc:picChg>
        <pc:picChg chg="del">
          <ac:chgData name="Julia Ault" userId="448e6d29-d07f-428e-8f66-47be6c4f352b" providerId="ADAL" clId="{00027741-B229-4CE6-B0D8-FFCC1213E49F}" dt="2018-03-01T16:23:57.575" v="182" actId="478"/>
          <ac:picMkLst>
            <pc:docMk/>
            <pc:sldMk cId="3458983647" sldId="275"/>
            <ac:picMk id="2050" creationId="{00000000-0000-0000-0000-000000000000}"/>
          </ac:picMkLst>
        </pc:picChg>
        <pc:picChg chg="del">
          <ac:chgData name="Julia Ault" userId="448e6d29-d07f-428e-8f66-47be6c4f352b" providerId="ADAL" clId="{00027741-B229-4CE6-B0D8-FFCC1213E49F}" dt="2018-03-01T16:24:00.031" v="183" actId="478"/>
          <ac:picMkLst>
            <pc:docMk/>
            <pc:sldMk cId="3458983647" sldId="275"/>
            <ac:picMk id="2051" creationId="{00000000-0000-0000-0000-000000000000}"/>
          </ac:picMkLst>
        </pc:picChg>
        <pc:picChg chg="del">
          <ac:chgData name="Julia Ault" userId="448e6d29-d07f-428e-8f66-47be6c4f352b" providerId="ADAL" clId="{00027741-B229-4CE6-B0D8-FFCC1213E49F}" dt="2018-03-01T16:23:07.343" v="174" actId="478"/>
          <ac:picMkLst>
            <pc:docMk/>
            <pc:sldMk cId="3458983647" sldId="275"/>
            <ac:picMk id="2052" creationId="{00000000-0000-0000-0000-000000000000}"/>
          </ac:picMkLst>
        </pc:picChg>
        <pc:picChg chg="del">
          <ac:chgData name="Julia Ault" userId="448e6d29-d07f-428e-8f66-47be6c4f352b" providerId="ADAL" clId="{00027741-B229-4CE6-B0D8-FFCC1213E49F}" dt="2018-03-01T16:23:09.921" v="175" actId="478"/>
          <ac:picMkLst>
            <pc:docMk/>
            <pc:sldMk cId="3458983647" sldId="275"/>
            <ac:picMk id="2053" creationId="{00000000-0000-0000-0000-000000000000}"/>
          </ac:picMkLst>
        </pc:picChg>
        <pc:cxnChg chg="mod">
          <ac:chgData name="Julia Ault" userId="448e6d29-d07f-428e-8f66-47be6c4f352b" providerId="ADAL" clId="{00027741-B229-4CE6-B0D8-FFCC1213E49F}" dt="2018-03-01T16:22:46.494" v="170" actId="208"/>
          <ac:cxnSpMkLst>
            <pc:docMk/>
            <pc:sldMk cId="3458983647" sldId="275"/>
            <ac:cxnSpMk id="10" creationId="{00000000-0000-0000-0000-000000000000}"/>
          </ac:cxnSpMkLst>
        </pc:cxnChg>
        <pc:cxnChg chg="mod">
          <ac:chgData name="Julia Ault" userId="448e6d29-d07f-428e-8f66-47be6c4f352b" providerId="ADAL" clId="{00027741-B229-4CE6-B0D8-FFCC1213E49F}" dt="2018-03-01T16:22:49.516" v="171" actId="208"/>
          <ac:cxnSpMkLst>
            <pc:docMk/>
            <pc:sldMk cId="3458983647" sldId="275"/>
            <ac:cxnSpMk id="12" creationId="{00000000-0000-0000-0000-000000000000}"/>
          </ac:cxnSpMkLst>
        </pc:cxnChg>
      </pc:sldChg>
      <pc:sldChg chg="delSp modSp">
        <pc:chgData name="Julia Ault" userId="448e6d29-d07f-428e-8f66-47be6c4f352b" providerId="ADAL" clId="{00027741-B229-4CE6-B0D8-FFCC1213E49F}" dt="2018-03-01T16:25:47.784" v="211" actId="2710"/>
        <pc:sldMkLst>
          <pc:docMk/>
          <pc:sldMk cId="4006925268" sldId="276"/>
        </pc:sldMkLst>
        <pc:spChg chg="mod">
          <ac:chgData name="Julia Ault" userId="448e6d29-d07f-428e-8f66-47be6c4f352b" providerId="ADAL" clId="{00027741-B229-4CE6-B0D8-FFCC1213E49F}" dt="2018-03-01T16:25:38.343" v="210"/>
          <ac:spMkLst>
            <pc:docMk/>
            <pc:sldMk cId="4006925268" sldId="276"/>
            <ac:spMk id="2" creationId="{00000000-0000-0000-0000-000000000000}"/>
          </ac:spMkLst>
        </pc:spChg>
        <pc:spChg chg="del mod">
          <ac:chgData name="Julia Ault" userId="448e6d29-d07f-428e-8f66-47be6c4f352b" providerId="ADAL" clId="{00027741-B229-4CE6-B0D8-FFCC1213E49F}" dt="2018-03-01T16:25:14.163" v="200" actId="478"/>
          <ac:spMkLst>
            <pc:docMk/>
            <pc:sldMk cId="4006925268" sldId="276"/>
            <ac:spMk id="6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25:47.784" v="211" actId="2710"/>
          <ac:spMkLst>
            <pc:docMk/>
            <pc:sldMk cId="4006925268" sldId="276"/>
            <ac:spMk id="7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25:31.961" v="208" actId="14100"/>
          <ac:spMkLst>
            <pc:docMk/>
            <pc:sldMk cId="4006925268" sldId="276"/>
            <ac:spMk id="8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24:42.263" v="195" actId="478"/>
          <ac:picMkLst>
            <pc:docMk/>
            <pc:sldMk cId="4006925268" sldId="276"/>
            <ac:picMk id="4" creationId="{00000000-0000-0000-0000-000000000000}"/>
          </ac:picMkLst>
        </pc:picChg>
        <pc:picChg chg="mod">
          <ac:chgData name="Julia Ault" userId="448e6d29-d07f-428e-8f66-47be6c4f352b" providerId="ADAL" clId="{00027741-B229-4CE6-B0D8-FFCC1213E49F}" dt="2018-03-01T16:25:05.011" v="198" actId="1076"/>
          <ac:picMkLst>
            <pc:docMk/>
            <pc:sldMk cId="4006925268" sldId="276"/>
            <ac:picMk id="5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26:33.475" v="222" actId="14100"/>
        <pc:sldMkLst>
          <pc:docMk/>
          <pc:sldMk cId="3921151959" sldId="277"/>
        </pc:sldMkLst>
        <pc:spChg chg="mod">
          <ac:chgData name="Julia Ault" userId="448e6d29-d07f-428e-8f66-47be6c4f352b" providerId="ADAL" clId="{00027741-B229-4CE6-B0D8-FFCC1213E49F}" dt="2018-03-01T16:26:02.127" v="214"/>
          <ac:spMkLst>
            <pc:docMk/>
            <pc:sldMk cId="3921151959" sldId="277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26:10.424" v="215" actId="1076"/>
          <ac:spMkLst>
            <pc:docMk/>
            <pc:sldMk cId="3921151959" sldId="277"/>
            <ac:spMk id="9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26:33.475" v="222" actId="14100"/>
          <ac:spMkLst>
            <pc:docMk/>
            <pc:sldMk cId="3921151959" sldId="277"/>
            <ac:spMk id="10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25:57.398" v="212" actId="478"/>
          <ac:picMkLst>
            <pc:docMk/>
            <pc:sldMk cId="3921151959" sldId="277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27:38.810" v="235" actId="1076"/>
        <pc:sldMkLst>
          <pc:docMk/>
          <pc:sldMk cId="894852366" sldId="278"/>
        </pc:sldMkLst>
        <pc:spChg chg="mod">
          <ac:chgData name="Julia Ault" userId="448e6d29-d07f-428e-8f66-47be6c4f352b" providerId="ADAL" clId="{00027741-B229-4CE6-B0D8-FFCC1213E49F}" dt="2018-03-01T16:27:38.810" v="235" actId="1076"/>
          <ac:spMkLst>
            <pc:docMk/>
            <pc:sldMk cId="894852366" sldId="278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27:36.263" v="234" actId="1076"/>
          <ac:spMkLst>
            <pc:docMk/>
            <pc:sldMk cId="894852366" sldId="278"/>
            <ac:spMk id="3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27:14.009" v="232" actId="20577"/>
          <ac:spMkLst>
            <pc:docMk/>
            <pc:sldMk cId="894852366" sldId="278"/>
            <ac:spMk id="9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26:42.679" v="223" actId="478"/>
          <ac:picMkLst>
            <pc:docMk/>
            <pc:sldMk cId="894852366" sldId="278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28:16.709" v="245"/>
        <pc:sldMkLst>
          <pc:docMk/>
          <pc:sldMk cId="1336168954" sldId="279"/>
        </pc:sldMkLst>
        <pc:spChg chg="mod">
          <ac:chgData name="Julia Ault" userId="448e6d29-d07f-428e-8f66-47be6c4f352b" providerId="ADAL" clId="{00027741-B229-4CE6-B0D8-FFCC1213E49F}" dt="2018-03-01T16:28:16.709" v="245"/>
          <ac:spMkLst>
            <pc:docMk/>
            <pc:sldMk cId="1336168954" sldId="279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28:04.350" v="242" actId="20577"/>
          <ac:spMkLst>
            <pc:docMk/>
            <pc:sldMk cId="1336168954" sldId="279"/>
            <ac:spMk id="5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27:53.102" v="236" actId="478"/>
          <ac:picMkLst>
            <pc:docMk/>
            <pc:sldMk cId="1336168954" sldId="279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29:04.651" v="260" actId="20577"/>
        <pc:sldMkLst>
          <pc:docMk/>
          <pc:sldMk cId="1336168954" sldId="280"/>
        </pc:sldMkLst>
        <pc:spChg chg="mod">
          <ac:chgData name="Julia Ault" userId="448e6d29-d07f-428e-8f66-47be6c4f352b" providerId="ADAL" clId="{00027741-B229-4CE6-B0D8-FFCC1213E49F}" dt="2018-03-01T16:28:44.414" v="250"/>
          <ac:spMkLst>
            <pc:docMk/>
            <pc:sldMk cId="1336168954" sldId="280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28:50.070" v="253" actId="27636"/>
          <ac:spMkLst>
            <pc:docMk/>
            <pc:sldMk cId="1336168954" sldId="280"/>
            <ac:spMk id="3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29:04.651" v="260" actId="20577"/>
          <ac:spMkLst>
            <pc:docMk/>
            <pc:sldMk cId="1336168954" sldId="280"/>
            <ac:spMk id="5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28:27.316" v="246" actId="478"/>
          <ac:picMkLst>
            <pc:docMk/>
            <pc:sldMk cId="1336168954" sldId="280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30:25.160" v="279" actId="20577"/>
        <pc:sldMkLst>
          <pc:docMk/>
          <pc:sldMk cId="2928631706" sldId="281"/>
        </pc:sldMkLst>
        <pc:spChg chg="mod">
          <ac:chgData name="Julia Ault" userId="448e6d29-d07f-428e-8f66-47be6c4f352b" providerId="ADAL" clId="{00027741-B229-4CE6-B0D8-FFCC1213E49F}" dt="2018-03-01T16:29:28.211" v="264"/>
          <ac:spMkLst>
            <pc:docMk/>
            <pc:sldMk cId="2928631706" sldId="281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30:05.471" v="271" actId="27636"/>
          <ac:spMkLst>
            <pc:docMk/>
            <pc:sldMk cId="2928631706" sldId="281"/>
            <ac:spMk id="3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30:25.160" v="279" actId="20577"/>
          <ac:spMkLst>
            <pc:docMk/>
            <pc:sldMk cId="2928631706" sldId="281"/>
            <ac:spMk id="5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29:41.277" v="266" actId="478"/>
          <ac:picMkLst>
            <pc:docMk/>
            <pc:sldMk cId="2928631706" sldId="281"/>
            <ac:picMk id="4" creationId="{00000000-0000-0000-0000-000000000000}"/>
          </ac:picMkLst>
        </pc:picChg>
        <pc:picChg chg="mod">
          <ac:chgData name="Julia Ault" userId="448e6d29-d07f-428e-8f66-47be6c4f352b" providerId="ADAL" clId="{00027741-B229-4CE6-B0D8-FFCC1213E49F}" dt="2018-03-01T16:30:13.505" v="272" actId="1076"/>
          <ac:picMkLst>
            <pc:docMk/>
            <pc:sldMk cId="2928631706" sldId="281"/>
            <ac:picMk id="307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31:33.736" v="290"/>
        <pc:sldMkLst>
          <pc:docMk/>
          <pc:sldMk cId="1140928109" sldId="282"/>
        </pc:sldMkLst>
        <pc:spChg chg="mod">
          <ac:chgData name="Julia Ault" userId="448e6d29-d07f-428e-8f66-47be6c4f352b" providerId="ADAL" clId="{00027741-B229-4CE6-B0D8-FFCC1213E49F}" dt="2018-03-01T16:31:33.736" v="290"/>
          <ac:spMkLst>
            <pc:docMk/>
            <pc:sldMk cId="1140928109" sldId="282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31:08.214" v="287" actId="27636"/>
          <ac:spMkLst>
            <pc:docMk/>
            <pc:sldMk cId="1140928109" sldId="282"/>
            <ac:spMk id="3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31:02.269" v="285" actId="478"/>
          <ac:picMkLst>
            <pc:docMk/>
            <pc:sldMk cId="1140928109" sldId="282"/>
            <ac:picMk id="4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30:55.694" v="284" actId="1076"/>
        <pc:sldMkLst>
          <pc:docMk/>
          <pc:sldMk cId="3323840103" sldId="283"/>
        </pc:sldMkLst>
        <pc:spChg chg="mod">
          <ac:chgData name="Julia Ault" userId="448e6d29-d07f-428e-8f66-47be6c4f352b" providerId="ADAL" clId="{00027741-B229-4CE6-B0D8-FFCC1213E49F}" dt="2018-03-01T16:30:46.367" v="282"/>
          <ac:spMkLst>
            <pc:docMk/>
            <pc:sldMk cId="3323840103" sldId="283"/>
            <ac:spMk id="2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30:55.694" v="284" actId="1076"/>
          <ac:spMkLst>
            <pc:docMk/>
            <pc:sldMk cId="3323840103" sldId="283"/>
            <ac:spMk id="3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30:40.672" v="280" actId="478"/>
          <ac:picMkLst>
            <pc:docMk/>
            <pc:sldMk cId="3323840103" sldId="283"/>
            <ac:picMk id="5" creationId="{00000000-0000-0000-0000-000000000000}"/>
          </ac:picMkLst>
        </pc:picChg>
      </pc:sldChg>
      <pc:sldChg chg="delSp modSp">
        <pc:chgData name="Julia Ault" userId="448e6d29-d07f-428e-8f66-47be6c4f352b" providerId="ADAL" clId="{00027741-B229-4CE6-B0D8-FFCC1213E49F}" dt="2018-03-01T16:09:01.785" v="5" actId="255"/>
        <pc:sldMkLst>
          <pc:docMk/>
          <pc:sldMk cId="1580969181" sldId="291"/>
        </pc:sldMkLst>
        <pc:spChg chg="mod">
          <ac:chgData name="Julia Ault" userId="448e6d29-d07f-428e-8f66-47be6c4f352b" providerId="ADAL" clId="{00027741-B229-4CE6-B0D8-FFCC1213E49F}" dt="2018-03-01T16:09:01.785" v="5" actId="255"/>
          <ac:spMkLst>
            <pc:docMk/>
            <pc:sldMk cId="1580969181" sldId="291"/>
            <ac:spMk id="12289" creationId="{00000000-0000-0000-0000-000000000000}"/>
          </ac:spMkLst>
        </pc:spChg>
        <pc:picChg chg="del">
          <ac:chgData name="Julia Ault" userId="448e6d29-d07f-428e-8f66-47be6c4f352b" providerId="ADAL" clId="{00027741-B229-4CE6-B0D8-FFCC1213E49F}" dt="2018-03-01T16:08:51.391" v="2" actId="478"/>
          <ac:picMkLst>
            <pc:docMk/>
            <pc:sldMk cId="1580969181" sldId="291"/>
            <ac:picMk id="5" creationId="{00000000-0000-0000-0000-000000000000}"/>
          </ac:picMkLst>
        </pc:picChg>
      </pc:sldChg>
      <pc:sldChg chg="modSp">
        <pc:chgData name="Julia Ault" userId="448e6d29-d07f-428e-8f66-47be6c4f352b" providerId="ADAL" clId="{00027741-B229-4CE6-B0D8-FFCC1213E49F}" dt="2018-03-01T16:39:01.444" v="297" actId="20577"/>
        <pc:sldMkLst>
          <pc:docMk/>
          <pc:sldMk cId="959233668" sldId="298"/>
        </pc:sldMkLst>
        <pc:spChg chg="mod">
          <ac:chgData name="Julia Ault" userId="448e6d29-d07f-428e-8f66-47be6c4f352b" providerId="ADAL" clId="{00027741-B229-4CE6-B0D8-FFCC1213E49F}" dt="2018-03-01T16:38:44.738" v="294"/>
          <ac:spMkLst>
            <pc:docMk/>
            <pc:sldMk cId="959233668" sldId="298"/>
            <ac:spMk id="23553" creationId="{00000000-0000-0000-0000-000000000000}"/>
          </ac:spMkLst>
        </pc:spChg>
        <pc:spChg chg="mod">
          <ac:chgData name="Julia Ault" userId="448e6d29-d07f-428e-8f66-47be6c4f352b" providerId="ADAL" clId="{00027741-B229-4CE6-B0D8-FFCC1213E49F}" dt="2018-03-01T16:39:01.444" v="297" actId="20577"/>
          <ac:spMkLst>
            <pc:docMk/>
            <pc:sldMk cId="959233668" sldId="298"/>
            <ac:spMk id="23554" creationId="{00000000-0000-0000-0000-000000000000}"/>
          </ac:spMkLst>
        </pc:spChg>
      </pc:sldChg>
      <pc:sldChg chg="modSp add ord">
        <pc:chgData name="Julia Ault" userId="448e6d29-d07f-428e-8f66-47be6c4f352b" providerId="ADAL" clId="{00027741-B229-4CE6-B0D8-FFCC1213E49F}" dt="2018-03-01T16:09:48.272" v="22" actId="1076"/>
        <pc:sldMkLst>
          <pc:docMk/>
          <pc:sldMk cId="702147362" sldId="303"/>
        </pc:sldMkLst>
        <pc:spChg chg="mod">
          <ac:chgData name="Julia Ault" userId="448e6d29-d07f-428e-8f66-47be6c4f352b" providerId="ADAL" clId="{00027741-B229-4CE6-B0D8-FFCC1213E49F}" dt="2018-03-01T16:09:48.272" v="22" actId="1076"/>
          <ac:spMkLst>
            <pc:docMk/>
            <pc:sldMk cId="702147362" sldId="303"/>
            <ac:spMk id="8" creationId="{23B5F192-61E3-4EEE-A142-3B2DC42623A4}"/>
          </ac:spMkLst>
        </pc:spChg>
      </pc:sldChg>
    </pc:docChg>
  </pc:docChgLst>
</pc:chgInfo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59FB-71FF-4E4C-95AC-6EEC1F15F52F}" type="datetimeFigureOut">
              <a:rPr lang="en-GB" smtClean="0"/>
              <a:t>23/11/2019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7853BF-83B9-4A80-9C20-FB43AA56C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016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25F2FB-5284-459E-B080-992AF68E20A9}" type="slidenum">
              <a:rPr lang="en-GB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173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853BF-83B9-4A80-9C20-FB43AA56CD4A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5892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853BF-83B9-4A80-9C20-FB43AA56CD4A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5892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2233D26B-DFC2-4248-8ED0-AD3E108CBDD7}" type="datetime1">
              <a:rPr lang="en-US" smtClean="0"/>
              <a:pPr/>
              <a:t>11/23/2019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332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F97F932-D99A-4087-BFB1-EA42FAFC8D2C}" type="datetime1">
              <a:rPr lang="en-US" smtClean="0"/>
              <a:pPr/>
              <a:t>11/23/2019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072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79C96367-2F2B-4F6E-ACF4-15FA13738E10}" type="datetime1">
              <a:rPr lang="en-US" smtClean="0"/>
              <a:pPr/>
              <a:t>11/23/2019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270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FB3498D-21C7-408B-8EF5-5B55DEF0BFD5}" type="datetime1">
              <a:rPr lang="en-US" smtClean="0"/>
              <a:pPr/>
              <a:t>11/23/2019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479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4DB246E-8FD1-42FF-94A4-E4133095C37A}" type="datetime1">
              <a:rPr lang="en-US" smtClean="0"/>
              <a:pPr/>
              <a:t>11/23/2019</a:t>
            </a:fld>
            <a:endParaRPr lang="en-US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558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3939D4-B818-4372-B1EE-7CB6D5BBC74A}" type="datetime1">
              <a:rPr lang="en-US" smtClean="0"/>
              <a:pPr/>
              <a:t>11/23/2019</a:t>
            </a:fld>
            <a:endParaRPr lang="en-US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673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2F35E438-4D0D-4834-B658-A90420491D98}" type="datetime1">
              <a:rPr lang="en-US" smtClean="0"/>
              <a:pPr/>
              <a:t>11/23/2019</a:t>
            </a:fld>
            <a:endParaRPr lang="en-US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103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76F8ADFA-7142-4015-85E6-1712F15FA709}" type="datetime1">
              <a:rPr lang="en-US" smtClean="0"/>
              <a:pPr/>
              <a:t>11/23/2019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989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4A581E0-D653-4D78-A48F-41D80498BC7E}" type="datetime1">
              <a:rPr lang="en-US" smtClean="0"/>
              <a:pPr/>
              <a:t>11/23/2019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063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E694C003-38E8-486A-9BFD-47E55D87241C}" type="datetime1">
              <a:rPr lang="en-US" smtClean="0"/>
              <a:pPr/>
              <a:t>11/23/2019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357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E059EAA3-934B-41DB-B3B1-806F4BE5CC37}" type="datetime1">
              <a:rPr lang="en-US" smtClean="0"/>
              <a:pPr/>
              <a:t>11/23/2019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6743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23/11/2019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8429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23/11/2019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3448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23/11/2019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1540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23/11/2019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2993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23/11/2019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953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23/11/2019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5632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23/11/2019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0802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23/11/2019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5871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23/11/2019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3061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23/11/2019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6390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23/11/2019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5024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39182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8B3AFFF1-9C47-49F0-AE12-AF188F3F4E82}" type="datetime1">
              <a:rPr lang="en-US" smtClean="0"/>
              <a:pPr/>
              <a:t>11/23/2019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377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77" r:id="rId1"/>
    <p:sldLayoutId id="2147484778" r:id="rId2"/>
    <p:sldLayoutId id="2147484779" r:id="rId3"/>
    <p:sldLayoutId id="2147484780" r:id="rId4"/>
    <p:sldLayoutId id="2147484781" r:id="rId5"/>
    <p:sldLayoutId id="2147484782" r:id="rId6"/>
    <p:sldLayoutId id="2147484783" r:id="rId7"/>
    <p:sldLayoutId id="2147484784" r:id="rId8"/>
    <p:sldLayoutId id="2147484785" r:id="rId9"/>
    <p:sldLayoutId id="2147484786" r:id="rId10"/>
    <p:sldLayoutId id="2147484787" r:id="rId11"/>
  </p:sldLayoutIdLst>
  <p:hf sldNum="0"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23/11/2019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274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89" r:id="rId1"/>
    <p:sldLayoutId id="2147484790" r:id="rId2"/>
    <p:sldLayoutId id="2147484791" r:id="rId3"/>
    <p:sldLayoutId id="2147484792" r:id="rId4"/>
    <p:sldLayoutId id="2147484793" r:id="rId5"/>
    <p:sldLayoutId id="2147484794" r:id="rId6"/>
    <p:sldLayoutId id="2147484795" r:id="rId7"/>
    <p:sldLayoutId id="2147484796" r:id="rId8"/>
    <p:sldLayoutId id="2147484797" r:id="rId9"/>
    <p:sldLayoutId id="2147484798" r:id="rId10"/>
    <p:sldLayoutId id="2147484799" r:id="rId11"/>
    <p:sldLayoutId id="2147484800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8.wm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thsisfun.com/mean.html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thsisfun.com/data/standard-deviation-calculator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thsisfun.com/data/index.html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BMSK4003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Digital Skills and Research Methods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Statistics</a:t>
            </a: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/>
          </p:cNvSpPr>
          <p:nvPr>
            <p:ph idx="1"/>
          </p:nvPr>
        </p:nvSpPr>
        <p:spPr bwMode="auto">
          <a:xfrm>
            <a:off x="467544" y="656692"/>
            <a:ext cx="7924800" cy="457250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0" indent="0">
              <a:lnSpc>
                <a:spcPct val="90000"/>
              </a:lnSpc>
              <a:spcBef>
                <a:spcPts val="500"/>
              </a:spcBef>
              <a:buNone/>
            </a:pPr>
            <a:r>
              <a:rPr lang="en-US" sz="2800" dirty="0"/>
              <a:t>There are 2 broad categories of </a:t>
            </a:r>
            <a:r>
              <a:rPr lang="en-US" sz="2800" dirty="0">
                <a:solidFill>
                  <a:schemeClr val="tx2"/>
                </a:solidFill>
              </a:rPr>
              <a:t>descriptive statistics </a:t>
            </a:r>
            <a:br>
              <a:rPr lang="en-US" sz="2400" dirty="0">
                <a:solidFill>
                  <a:schemeClr val="tx2"/>
                </a:solidFill>
              </a:rPr>
            </a:br>
            <a:endParaRPr lang="en-US" sz="24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Bef>
                <a:spcPts val="500"/>
              </a:spcBef>
              <a:buFont typeface="Wingdings" pitchFamily="2" charset="2"/>
              <a:buChar char="Ø"/>
            </a:pPr>
            <a:r>
              <a:rPr lang="en-US" sz="2400" dirty="0"/>
              <a:t>Measures of </a:t>
            </a:r>
            <a:r>
              <a:rPr lang="en-US" sz="2400" dirty="0">
                <a:solidFill>
                  <a:schemeClr val="tx2"/>
                </a:solidFill>
              </a:rPr>
              <a:t>Central Tendency</a:t>
            </a:r>
            <a:r>
              <a:rPr lang="en-US" sz="2400" dirty="0"/>
              <a:t> describe the centre point of a data set with a single value</a:t>
            </a:r>
          </a:p>
          <a:p>
            <a:pPr marL="57150" indent="-57150">
              <a:lnSpc>
                <a:spcPct val="90000"/>
              </a:lnSpc>
              <a:spcBef>
                <a:spcPts val="500"/>
              </a:spcBef>
            </a:pPr>
            <a:r>
              <a:rPr lang="en-US" sz="2400" dirty="0"/>
              <a:t>	-	Mean (i.e. </a:t>
            </a:r>
            <a:r>
              <a:rPr lang="en-US" sz="2400" dirty="0">
                <a:solidFill>
                  <a:schemeClr val="tx2"/>
                </a:solidFill>
              </a:rPr>
              <a:t>average</a:t>
            </a:r>
            <a:r>
              <a:rPr lang="en-US" sz="2400" dirty="0"/>
              <a:t>)</a:t>
            </a:r>
          </a:p>
          <a:p>
            <a:pPr marL="57150" indent="-57150">
              <a:lnSpc>
                <a:spcPct val="90000"/>
              </a:lnSpc>
              <a:spcBef>
                <a:spcPts val="500"/>
              </a:spcBef>
            </a:pPr>
            <a:r>
              <a:rPr lang="en-US" sz="2400" dirty="0"/>
              <a:t>	-	Median</a:t>
            </a:r>
          </a:p>
          <a:p>
            <a:pPr marL="57150" indent="-57150">
              <a:lnSpc>
                <a:spcPct val="90000"/>
              </a:lnSpc>
              <a:spcBef>
                <a:spcPts val="500"/>
              </a:spcBef>
            </a:pPr>
            <a:r>
              <a:rPr lang="en-US" sz="2400" dirty="0"/>
              <a:t>	-	Mode</a:t>
            </a:r>
          </a:p>
          <a:p>
            <a:pPr>
              <a:lnSpc>
                <a:spcPct val="90000"/>
              </a:lnSpc>
              <a:spcBef>
                <a:spcPts val="500"/>
              </a:spcBef>
              <a:buFont typeface="Wingdings" pitchFamily="2" charset="2"/>
              <a:buChar char="Ø"/>
            </a:pPr>
            <a:r>
              <a:rPr lang="en-US" sz="2400" dirty="0">
                <a:solidFill>
                  <a:schemeClr val="tx2"/>
                </a:solidFill>
              </a:rPr>
              <a:t>Dispersion</a:t>
            </a:r>
            <a:r>
              <a:rPr lang="en-US" sz="2400" b="1" dirty="0"/>
              <a:t> </a:t>
            </a:r>
            <a:r>
              <a:rPr lang="en-US" sz="2400" dirty="0"/>
              <a:t>measures how far individual data values have strayed from the mean. 	</a:t>
            </a:r>
          </a:p>
          <a:p>
            <a:pPr>
              <a:lnSpc>
                <a:spcPct val="90000"/>
              </a:lnSpc>
              <a:spcBef>
                <a:spcPts val="500"/>
              </a:spcBef>
            </a:pPr>
            <a:r>
              <a:rPr lang="en-US" sz="2400" dirty="0"/>
              <a:t>        -	Range	</a:t>
            </a:r>
          </a:p>
          <a:p>
            <a:pPr marL="57150" indent="-57150">
              <a:lnSpc>
                <a:spcPct val="90000"/>
              </a:lnSpc>
              <a:spcBef>
                <a:spcPts val="500"/>
              </a:spcBef>
            </a:pPr>
            <a:r>
              <a:rPr lang="en-US" sz="2400" dirty="0"/>
              <a:t>	-	Quartiles</a:t>
            </a:r>
          </a:p>
          <a:p>
            <a:pPr marL="57150" indent="-57150">
              <a:lnSpc>
                <a:spcPct val="90000"/>
              </a:lnSpc>
              <a:spcBef>
                <a:spcPts val="500"/>
              </a:spcBef>
            </a:pPr>
            <a:r>
              <a:rPr lang="en-US" sz="2400" dirty="0"/>
              <a:t>	-	Standard deviation (and variance)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464404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827584" y="1484784"/>
            <a:ext cx="784887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Descriptive Statistics:</a:t>
            </a:r>
          </a:p>
          <a:p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</a:p>
          <a:p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1. Central Tendency</a:t>
            </a:r>
          </a:p>
        </p:txBody>
      </p:sp>
    </p:spTree>
    <p:extLst>
      <p:ext uri="{BB962C8B-B14F-4D97-AF65-F5344CB8AC3E}">
        <p14:creationId xmlns:p14="http://schemas.microsoft.com/office/powerpoint/2010/main" val="1469905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3" name="Group 1"/>
          <p:cNvGrpSpPr>
            <a:grpSpLocks/>
          </p:cNvGrpSpPr>
          <p:nvPr/>
        </p:nvGrpSpPr>
        <p:grpSpPr bwMode="auto">
          <a:xfrm>
            <a:off x="513557" y="4860338"/>
            <a:ext cx="2825604" cy="744456"/>
            <a:chOff x="0" y="-1"/>
            <a:chExt cx="223" cy="59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194" name="AutoShape 2"/>
            <p:cNvSpPr>
              <a:spLocks/>
            </p:cNvSpPr>
            <p:nvPr/>
          </p:nvSpPr>
          <p:spPr bwMode="auto">
            <a:xfrm>
              <a:off x="0" y="0"/>
              <a:ext cx="218" cy="58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 cap="flat" cmpd="sng">
                  <a:solidFill>
                    <a:srgbClr val="000000"/>
                  </a:solidFill>
                  <a:prstDash val="solid"/>
                  <a:miter lim="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/>
            <a:p>
              <a:pPr defTabSz="914400"/>
              <a:endParaRPr lang="en-US" sz="1800">
                <a:solidFill>
                  <a:schemeClr val="tx1"/>
                </a:solidFill>
              </a:endParaRPr>
            </a:p>
          </p:txBody>
        </p:sp>
        <p:pic>
          <p:nvPicPr>
            <p:cNvPr id="8195" name="Picture 3" descr="image.pdf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" y="-1"/>
              <a:ext cx="218" cy="58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 cap="flat" cmpd="sng">
                  <a:solidFill>
                    <a:srgbClr val="000000"/>
                  </a:solidFill>
                  <a:prstDash val="solid"/>
                  <a:miter lim="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</p:grpSp>
      <p:sp>
        <p:nvSpPr>
          <p:cNvPr id="8196" name="Rectangle 4"/>
          <p:cNvSpPr>
            <a:spLocks noGrp="1"/>
          </p:cNvSpPr>
          <p:nvPr>
            <p:ph type="title"/>
          </p:nvPr>
        </p:nvSpPr>
        <p:spPr bwMode="auto">
          <a:xfrm>
            <a:off x="457200" y="-23932"/>
            <a:ext cx="8229600" cy="85169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Mean</a:t>
            </a:r>
          </a:p>
        </p:txBody>
      </p:sp>
      <p:sp>
        <p:nvSpPr>
          <p:cNvPr id="8197" name="Rectangle 5"/>
          <p:cNvSpPr>
            <a:spLocks noGrp="1"/>
          </p:cNvSpPr>
          <p:nvPr>
            <p:ph idx="1"/>
          </p:nvPr>
        </p:nvSpPr>
        <p:spPr bwMode="auto">
          <a:xfrm>
            <a:off x="503959" y="827762"/>
            <a:ext cx="8228012" cy="46497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marL="257175" indent="-257175"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800" dirty="0"/>
              <a:t>The most common measure of central tendency</a:t>
            </a:r>
          </a:p>
          <a:p>
            <a:pPr marL="257175" indent="-257175"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800" dirty="0"/>
              <a:t>Mean = sum of all values divided by the number of values</a:t>
            </a:r>
          </a:p>
          <a:p>
            <a:pPr marL="257175" indent="-257175"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800" dirty="0"/>
              <a:t>Affected by extreme values (outliers)</a:t>
            </a:r>
          </a:p>
        </p:txBody>
      </p:sp>
      <p:sp>
        <p:nvSpPr>
          <p:cNvPr id="8198" name="AutoShape 6"/>
          <p:cNvSpPr>
            <a:spLocks/>
          </p:cNvSpPr>
          <p:nvPr/>
        </p:nvSpPr>
        <p:spPr bwMode="auto">
          <a:xfrm rot="16200000">
            <a:off x="6019800" y="4221266"/>
            <a:ext cx="381001" cy="228600"/>
          </a:xfrm>
          <a:prstGeom prst="rightArrow">
            <a:avLst>
              <a:gd name="adj1" fmla="val 50000"/>
              <a:gd name="adj2" fmla="val 67160"/>
            </a:avLst>
          </a:prstGeom>
          <a:solidFill>
            <a:srgbClr val="FF00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199" name="Line 7"/>
          <p:cNvSpPr>
            <a:spLocks noChangeShapeType="1"/>
          </p:cNvSpPr>
          <p:nvPr/>
        </p:nvSpPr>
        <p:spPr bwMode="auto">
          <a:xfrm>
            <a:off x="703263" y="3886200"/>
            <a:ext cx="3354387" cy="0"/>
          </a:xfrm>
          <a:prstGeom prst="line">
            <a:avLst/>
          </a:prstGeom>
          <a:noFill/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00" name="AutoShape 8"/>
          <p:cNvSpPr>
            <a:spLocks/>
          </p:cNvSpPr>
          <p:nvPr/>
        </p:nvSpPr>
        <p:spPr bwMode="auto">
          <a:xfrm>
            <a:off x="611188" y="3789363"/>
            <a:ext cx="3984625" cy="3810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</p:spPr>
        <p:txBody>
          <a:bodyPr lIns="50800" tIns="50800" rIns="50800" bIns="5080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chemeClr val="tx1"/>
                </a:solidFill>
              </a:rPr>
              <a:t>0  1   2   3   4   5   6   7   8   9   10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201" name="AutoShape 9"/>
          <p:cNvSpPr>
            <a:spLocks/>
          </p:cNvSpPr>
          <p:nvPr/>
        </p:nvSpPr>
        <p:spPr bwMode="auto">
          <a:xfrm>
            <a:off x="862543" y="364490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02" name="AutoShape 10"/>
          <p:cNvSpPr>
            <a:spLocks/>
          </p:cNvSpPr>
          <p:nvPr/>
        </p:nvSpPr>
        <p:spPr bwMode="auto">
          <a:xfrm>
            <a:off x="1135592" y="364490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03" name="AutoShape 11"/>
          <p:cNvSpPr>
            <a:spLocks/>
          </p:cNvSpPr>
          <p:nvPr/>
        </p:nvSpPr>
        <p:spPr bwMode="auto">
          <a:xfrm>
            <a:off x="1434043" y="3636397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04" name="AutoShape 12"/>
          <p:cNvSpPr>
            <a:spLocks/>
          </p:cNvSpPr>
          <p:nvPr/>
        </p:nvSpPr>
        <p:spPr bwMode="auto">
          <a:xfrm>
            <a:off x="1700742" y="3636397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05" name="AutoShape 13"/>
          <p:cNvSpPr>
            <a:spLocks/>
          </p:cNvSpPr>
          <p:nvPr/>
        </p:nvSpPr>
        <p:spPr bwMode="auto">
          <a:xfrm>
            <a:off x="1967441" y="3624912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06" name="AutoShape 14"/>
          <p:cNvSpPr>
            <a:spLocks/>
          </p:cNvSpPr>
          <p:nvPr/>
        </p:nvSpPr>
        <p:spPr bwMode="auto">
          <a:xfrm rot="16200000">
            <a:off x="1317335" y="4223690"/>
            <a:ext cx="381001" cy="228600"/>
          </a:xfrm>
          <a:prstGeom prst="rightArrow">
            <a:avLst>
              <a:gd name="adj1" fmla="val 50000"/>
              <a:gd name="adj2" fmla="val 67160"/>
            </a:avLst>
          </a:prstGeom>
          <a:solidFill>
            <a:srgbClr val="FF00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07" name="AutoShape 15"/>
          <p:cNvSpPr>
            <a:spLocks/>
          </p:cNvSpPr>
          <p:nvPr/>
        </p:nvSpPr>
        <p:spPr bwMode="auto">
          <a:xfrm>
            <a:off x="1139693" y="4528282"/>
            <a:ext cx="1524000" cy="3937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 w="12700" cap="flat" cmpd="sng">
            <a:noFill/>
            <a:prstDash val="solid"/>
            <a:round/>
            <a:headEnd/>
            <a:tailEnd/>
          </a:ln>
          <a:effectLst/>
        </p:spPr>
        <p:txBody>
          <a:bodyPr lIns="0" tIns="0" rIns="0" bIns="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rgbClr val="FF0000"/>
                </a:solidFill>
              </a:rPr>
              <a:t>Mean = 3</a:t>
            </a:r>
            <a:endParaRPr lang="en-US" dirty="0"/>
          </a:p>
        </p:txBody>
      </p:sp>
      <p:sp>
        <p:nvSpPr>
          <p:cNvPr id="8208" name="Line 16"/>
          <p:cNvSpPr>
            <a:spLocks noChangeShapeType="1"/>
          </p:cNvSpPr>
          <p:nvPr/>
        </p:nvSpPr>
        <p:spPr bwMode="auto">
          <a:xfrm>
            <a:off x="5046663" y="3886200"/>
            <a:ext cx="3354387" cy="0"/>
          </a:xfrm>
          <a:prstGeom prst="line">
            <a:avLst/>
          </a:prstGeom>
          <a:noFill/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09" name="AutoShape 17"/>
          <p:cNvSpPr>
            <a:spLocks/>
          </p:cNvSpPr>
          <p:nvPr/>
        </p:nvSpPr>
        <p:spPr bwMode="auto">
          <a:xfrm>
            <a:off x="4724400" y="3810000"/>
            <a:ext cx="4168775" cy="3810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</p:spPr>
        <p:txBody>
          <a:bodyPr lIns="50800" tIns="50800" rIns="50800" bIns="5080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rgbClr val="061E3B"/>
                </a:solidFill>
              </a:rPr>
              <a:t>  </a:t>
            </a:r>
            <a:r>
              <a:rPr lang="en-US" sz="1800" b="1" dirty="0">
                <a:solidFill>
                  <a:schemeClr val="tx1"/>
                </a:solidFill>
              </a:rPr>
              <a:t>0    1    2    3   4   5   6   7   8   9   10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210" name="AutoShape 18"/>
          <p:cNvSpPr>
            <a:spLocks/>
          </p:cNvSpPr>
          <p:nvPr/>
        </p:nvSpPr>
        <p:spPr bwMode="auto">
          <a:xfrm>
            <a:off x="5181600" y="365760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11" name="AutoShape 19"/>
          <p:cNvSpPr>
            <a:spLocks/>
          </p:cNvSpPr>
          <p:nvPr/>
        </p:nvSpPr>
        <p:spPr bwMode="auto">
          <a:xfrm>
            <a:off x="5499099" y="365760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12" name="AutoShape 20"/>
          <p:cNvSpPr>
            <a:spLocks/>
          </p:cNvSpPr>
          <p:nvPr/>
        </p:nvSpPr>
        <p:spPr bwMode="auto">
          <a:xfrm>
            <a:off x="5778501" y="365760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13" name="AutoShape 21"/>
          <p:cNvSpPr>
            <a:spLocks/>
          </p:cNvSpPr>
          <p:nvPr/>
        </p:nvSpPr>
        <p:spPr bwMode="auto">
          <a:xfrm>
            <a:off x="6085417" y="364490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14" name="AutoShape 22"/>
          <p:cNvSpPr>
            <a:spLocks/>
          </p:cNvSpPr>
          <p:nvPr/>
        </p:nvSpPr>
        <p:spPr bwMode="auto">
          <a:xfrm>
            <a:off x="7816560" y="365760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15" name="AutoShape 23"/>
          <p:cNvSpPr>
            <a:spLocks/>
          </p:cNvSpPr>
          <p:nvPr/>
        </p:nvSpPr>
        <p:spPr bwMode="auto">
          <a:xfrm>
            <a:off x="5830622" y="4496933"/>
            <a:ext cx="1524000" cy="3937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 w="12700" cap="flat" cmpd="sng">
            <a:noFill/>
            <a:prstDash val="solid"/>
            <a:round/>
            <a:headEnd/>
            <a:tailEnd/>
          </a:ln>
          <a:effectLst/>
        </p:spPr>
        <p:txBody>
          <a:bodyPr lIns="0" tIns="0" rIns="0" bIns="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rgbClr val="FF0000"/>
                </a:solidFill>
              </a:rPr>
              <a:t>Mean = 4</a:t>
            </a:r>
            <a:endParaRPr lang="en-US" dirty="0"/>
          </a:p>
        </p:txBody>
      </p:sp>
      <p:grpSp>
        <p:nvGrpSpPr>
          <p:cNvPr id="8216" name="Group 24"/>
          <p:cNvGrpSpPr>
            <a:grpSpLocks/>
          </p:cNvGrpSpPr>
          <p:nvPr/>
        </p:nvGrpSpPr>
        <p:grpSpPr bwMode="auto">
          <a:xfrm>
            <a:off x="5259387" y="4898678"/>
            <a:ext cx="2928937" cy="731838"/>
            <a:chOff x="0" y="0"/>
            <a:chExt cx="231" cy="58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217" name="AutoShape 25"/>
            <p:cNvSpPr>
              <a:spLocks/>
            </p:cNvSpPr>
            <p:nvPr/>
          </p:nvSpPr>
          <p:spPr bwMode="auto">
            <a:xfrm>
              <a:off x="0" y="0"/>
              <a:ext cx="231" cy="58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 cap="flat" cmpd="sng">
                  <a:solidFill>
                    <a:srgbClr val="000000"/>
                  </a:solidFill>
                  <a:prstDash val="solid"/>
                  <a:miter lim="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/>
            <a:p>
              <a:pPr defTabSz="914400"/>
              <a:endParaRPr lang="en-US" sz="1800">
                <a:solidFill>
                  <a:srgbClr val="ACDFFF"/>
                </a:solidFill>
              </a:endParaRPr>
            </a:p>
          </p:txBody>
        </p:sp>
        <p:pic>
          <p:nvPicPr>
            <p:cNvPr id="8218" name="Picture 26" descr="image.pdf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231" cy="58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 cap="flat" cmpd="sng">
                  <a:solidFill>
                    <a:srgbClr val="000000"/>
                  </a:solidFill>
                  <a:prstDash val="solid"/>
                  <a:miter lim="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02068611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7778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Mean</a:t>
            </a:r>
          </a:p>
        </p:txBody>
      </p:sp>
      <p:sp>
        <p:nvSpPr>
          <p:cNvPr id="9218" name="Rectangle 2"/>
          <p:cNvSpPr>
            <a:spLocks noGrp="1"/>
          </p:cNvSpPr>
          <p:nvPr>
            <p:ph idx="1"/>
          </p:nvPr>
        </p:nvSpPr>
        <p:spPr bwMode="auto">
          <a:xfrm>
            <a:off x="467544" y="1196752"/>
            <a:ext cx="8229600" cy="43973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 fontScale="77500" lnSpcReduction="20000"/>
          </a:bodyPr>
          <a:lstStyle/>
          <a:p>
            <a:pPr marL="274638" indent="-274638">
              <a:lnSpc>
                <a:spcPct val="17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/>
              <a:t>10 students were asked how many hours they spent online in a week</a:t>
            </a:r>
          </a:p>
          <a:p>
            <a:pPr marL="274638" indent="-274638">
              <a:lnSpc>
                <a:spcPct val="17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/>
              <a:t> The answers were: 3 7 4 9 5 4 6 17 4 7</a:t>
            </a:r>
          </a:p>
          <a:p>
            <a:pPr marL="274638" indent="-274638">
              <a:lnSpc>
                <a:spcPct val="17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/>
              <a:t> 3+7+4+9+5+4+6+17+4+7=66</a:t>
            </a:r>
          </a:p>
          <a:p>
            <a:pPr marL="274638" indent="-274638">
              <a:lnSpc>
                <a:spcPct val="17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/>
              <a:t> </a:t>
            </a:r>
            <a:r>
              <a:rPr lang="en-US" sz="2700" dirty="0">
                <a:solidFill>
                  <a:schemeClr val="tx2"/>
                </a:solidFill>
              </a:rPr>
              <a:t>66</a:t>
            </a:r>
            <a:r>
              <a:rPr lang="en-US" sz="2700" dirty="0"/>
              <a:t> = Sum of answers </a:t>
            </a:r>
          </a:p>
          <a:p>
            <a:pPr marL="274638" indent="-274638">
              <a:lnSpc>
                <a:spcPct val="17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/>
              <a:t>This is divided by the number of students (10) to arrive at the Mean (average)  = </a:t>
            </a:r>
            <a:r>
              <a:rPr lang="en-US" sz="2700" dirty="0">
                <a:solidFill>
                  <a:schemeClr val="tx2"/>
                </a:solidFill>
              </a:rPr>
              <a:t>6.6 </a:t>
            </a:r>
          </a:p>
          <a:p>
            <a:pPr marL="274638" indent="-274638">
              <a:lnSpc>
                <a:spcPct val="80000"/>
              </a:lnSpc>
              <a:spcBef>
                <a:spcPts val="600"/>
              </a:spcBef>
            </a:pPr>
            <a:r>
              <a:rPr lang="en-US" sz="2700" dirty="0"/>
              <a:t>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3605777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/>
          </p:cNvSpPr>
          <p:nvPr>
            <p:ph type="title"/>
          </p:nvPr>
        </p:nvSpPr>
        <p:spPr bwMode="auto">
          <a:xfrm>
            <a:off x="457200" y="273050"/>
            <a:ext cx="8229600" cy="1144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Weighted Mean</a:t>
            </a:r>
          </a:p>
        </p:txBody>
      </p:sp>
      <p:sp>
        <p:nvSpPr>
          <p:cNvPr id="10242" name="Rectangle 2"/>
          <p:cNvSpPr>
            <a:spLocks noGrp="1"/>
          </p:cNvSpPr>
          <p:nvPr>
            <p:ph idx="1"/>
          </p:nvPr>
        </p:nvSpPr>
        <p:spPr bwMode="auto">
          <a:xfrm>
            <a:off x="609600" y="1412776"/>
            <a:ext cx="7924800" cy="430222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150000"/>
              </a:lnSpc>
              <a:spcBef>
                <a:spcPts val="700"/>
              </a:spcBef>
              <a:buFont typeface="Calibri" pitchFamily="34" charset="0"/>
              <a:buChar char="•"/>
            </a:pPr>
            <a:r>
              <a:rPr lang="en-US" sz="2000" dirty="0"/>
              <a:t>A weighted mean allows you to assign more importance to certain values and less importance to others </a:t>
            </a:r>
          </a:p>
          <a:p>
            <a:pPr marL="342900" indent="-342900">
              <a:lnSpc>
                <a:spcPct val="150000"/>
              </a:lnSpc>
              <a:spcBef>
                <a:spcPts val="700"/>
              </a:spcBef>
              <a:buFont typeface="Calibri" pitchFamily="34" charset="0"/>
              <a:buChar char="•"/>
            </a:pPr>
            <a:r>
              <a:rPr lang="en-US" sz="2000" dirty="0"/>
              <a:t>E.g. If a student’s module grade was made up of: </a:t>
            </a:r>
            <a:br>
              <a:rPr lang="en-US" sz="2000" dirty="0"/>
            </a:br>
            <a:r>
              <a:rPr lang="en-US" sz="2000" dirty="0"/>
              <a:t>50% exam, 35% project and 15% homework</a:t>
            </a:r>
          </a:p>
        </p:txBody>
      </p:sp>
      <p:pic>
        <p:nvPicPr>
          <p:cNvPr id="10243" name="Picture 3" descr="Screen shot 2011-10-08 at 20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939" y="3861048"/>
            <a:ext cx="6785437" cy="1723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4900093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7778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Weighted Mean</a:t>
            </a:r>
          </a:p>
        </p:txBody>
      </p:sp>
      <p:pic>
        <p:nvPicPr>
          <p:cNvPr id="6" name="Picture 3" descr="Screen shot 2011-10-08 at 20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56792"/>
            <a:ext cx="6622504" cy="3292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0969181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Grp="1"/>
          </p:cNvSpPr>
          <p:nvPr>
            <p:ph type="title"/>
          </p:nvPr>
        </p:nvSpPr>
        <p:spPr bwMode="auto">
          <a:xfrm>
            <a:off x="457200" y="273050"/>
            <a:ext cx="8229600" cy="1144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Median</a:t>
            </a:r>
          </a:p>
        </p:txBody>
      </p:sp>
      <p:sp>
        <p:nvSpPr>
          <p:cNvPr id="17410" name="Rectangle 2"/>
          <p:cNvSpPr>
            <a:spLocks noGrp="1"/>
          </p:cNvSpPr>
          <p:nvPr>
            <p:ph idx="1"/>
          </p:nvPr>
        </p:nvSpPr>
        <p:spPr bwMode="auto">
          <a:xfrm>
            <a:off x="251520" y="1268760"/>
            <a:ext cx="8663880" cy="45367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lnSpc>
                <a:spcPct val="150000"/>
              </a:lnSpc>
              <a:spcBef>
                <a:spcPts val="700"/>
              </a:spcBef>
              <a:buNone/>
            </a:pPr>
            <a:r>
              <a:rPr lang="en-US" sz="2800" dirty="0"/>
              <a:t>In an ordered array, the median is the “middle” number (50% above, 50% below)</a:t>
            </a:r>
          </a:p>
          <a:p>
            <a:pPr marL="0" indent="0">
              <a:spcBef>
                <a:spcPts val="700"/>
              </a:spcBef>
              <a:buNone/>
            </a:pPr>
            <a:endParaRPr lang="en-US" sz="2600" dirty="0"/>
          </a:p>
          <a:p>
            <a:pPr marL="0" indent="0">
              <a:spcBef>
                <a:spcPts val="700"/>
              </a:spcBef>
              <a:buNone/>
            </a:pPr>
            <a:r>
              <a:rPr lang="en-US" sz="3100" dirty="0"/>
              <a:t> </a:t>
            </a:r>
          </a:p>
          <a:p>
            <a:pPr marL="0" indent="0">
              <a:spcBef>
                <a:spcPts val="700"/>
              </a:spcBef>
              <a:buNone/>
            </a:pPr>
            <a:r>
              <a:rPr lang="en-US" sz="3100" dirty="0"/>
              <a:t> </a:t>
            </a:r>
          </a:p>
          <a:p>
            <a:pPr marL="0" indent="0">
              <a:spcBef>
                <a:spcPts val="700"/>
              </a:spcBef>
              <a:buNone/>
            </a:pPr>
            <a:endParaRPr lang="en-US" sz="3100" dirty="0"/>
          </a:p>
          <a:p>
            <a:pPr marL="0" indent="0">
              <a:spcBef>
                <a:spcPts val="600"/>
              </a:spcBef>
              <a:buNone/>
            </a:pPr>
            <a:r>
              <a:rPr lang="en-US" sz="2600" dirty="0"/>
              <a:t>Notice that the result is not affected by extreme values.</a:t>
            </a:r>
            <a:endParaRPr lang="en-US" dirty="0"/>
          </a:p>
        </p:txBody>
      </p:sp>
      <p:sp>
        <p:nvSpPr>
          <p:cNvPr id="17411" name="AutoShape 3"/>
          <p:cNvSpPr>
            <a:spLocks/>
          </p:cNvSpPr>
          <p:nvPr/>
        </p:nvSpPr>
        <p:spPr bwMode="auto">
          <a:xfrm rot="16200000">
            <a:off x="5600700" y="3533775"/>
            <a:ext cx="457200" cy="228600"/>
          </a:xfrm>
          <a:prstGeom prst="rightArrow">
            <a:avLst>
              <a:gd name="adj1" fmla="val 50000"/>
              <a:gd name="adj2" fmla="val 50370"/>
            </a:avLst>
          </a:prstGeom>
          <a:solidFill>
            <a:srgbClr val="FF00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12" name="Line 4"/>
          <p:cNvSpPr>
            <a:spLocks noChangeShapeType="1"/>
          </p:cNvSpPr>
          <p:nvPr/>
        </p:nvSpPr>
        <p:spPr bwMode="auto">
          <a:xfrm>
            <a:off x="627063" y="3190875"/>
            <a:ext cx="3354387" cy="0"/>
          </a:xfrm>
          <a:prstGeom prst="line">
            <a:avLst/>
          </a:prstGeom>
          <a:noFill/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413" name="AutoShape 5"/>
          <p:cNvSpPr>
            <a:spLocks/>
          </p:cNvSpPr>
          <p:nvPr/>
        </p:nvSpPr>
        <p:spPr bwMode="auto">
          <a:xfrm>
            <a:off x="446088" y="3103563"/>
            <a:ext cx="3984625" cy="3810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50800" tIns="50800" rIns="50800" bIns="5080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chemeClr val="tx1"/>
                </a:solidFill>
              </a:rPr>
              <a:t>0  1   2   3   4   5   6   7  8   9   10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7414" name="AutoShape 6"/>
          <p:cNvSpPr>
            <a:spLocks/>
          </p:cNvSpPr>
          <p:nvPr/>
        </p:nvSpPr>
        <p:spPr bwMode="auto">
          <a:xfrm>
            <a:off x="684213" y="2924175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15" name="AutoShape 7"/>
          <p:cNvSpPr>
            <a:spLocks/>
          </p:cNvSpPr>
          <p:nvPr/>
        </p:nvSpPr>
        <p:spPr bwMode="auto">
          <a:xfrm>
            <a:off x="988137" y="2924175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16" name="AutoShape 8"/>
          <p:cNvSpPr>
            <a:spLocks/>
          </p:cNvSpPr>
          <p:nvPr/>
        </p:nvSpPr>
        <p:spPr bwMode="auto">
          <a:xfrm>
            <a:off x="1272382" y="2924175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17" name="AutoShape 9"/>
          <p:cNvSpPr>
            <a:spLocks/>
          </p:cNvSpPr>
          <p:nvPr/>
        </p:nvSpPr>
        <p:spPr bwMode="auto">
          <a:xfrm>
            <a:off x="1539359" y="2913063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18" name="AutoShape 10"/>
          <p:cNvSpPr>
            <a:spLocks/>
          </p:cNvSpPr>
          <p:nvPr/>
        </p:nvSpPr>
        <p:spPr bwMode="auto">
          <a:xfrm>
            <a:off x="1810014" y="290236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19" name="AutoShape 11"/>
          <p:cNvSpPr>
            <a:spLocks/>
          </p:cNvSpPr>
          <p:nvPr/>
        </p:nvSpPr>
        <p:spPr bwMode="auto">
          <a:xfrm rot="16200000">
            <a:off x="1258889" y="3543300"/>
            <a:ext cx="457200" cy="228600"/>
          </a:xfrm>
          <a:prstGeom prst="rightArrow">
            <a:avLst>
              <a:gd name="adj1" fmla="val 50000"/>
              <a:gd name="adj2" fmla="val 50370"/>
            </a:avLst>
          </a:prstGeom>
          <a:solidFill>
            <a:srgbClr val="FF00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20" name="AutoShape 12"/>
          <p:cNvSpPr>
            <a:spLocks/>
          </p:cNvSpPr>
          <p:nvPr/>
        </p:nvSpPr>
        <p:spPr bwMode="auto">
          <a:xfrm>
            <a:off x="678921" y="3960283"/>
            <a:ext cx="1828800" cy="3937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 w="12700" cap="flat" cmpd="sng">
            <a:noFill/>
            <a:prstDash val="solid"/>
            <a:round/>
            <a:headEnd/>
            <a:tailEnd/>
          </a:ln>
          <a:effectLst/>
        </p:spPr>
        <p:txBody>
          <a:bodyPr lIns="0" tIns="0" rIns="0" bIns="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rgbClr val="FF0000"/>
                </a:solidFill>
              </a:rPr>
              <a:t>Median = 3</a:t>
            </a:r>
            <a:endParaRPr lang="en-US" dirty="0"/>
          </a:p>
        </p:txBody>
      </p:sp>
      <p:sp>
        <p:nvSpPr>
          <p:cNvPr id="17421" name="Line 13"/>
          <p:cNvSpPr>
            <a:spLocks noChangeShapeType="1"/>
          </p:cNvSpPr>
          <p:nvPr/>
        </p:nvSpPr>
        <p:spPr bwMode="auto">
          <a:xfrm>
            <a:off x="4970463" y="3190875"/>
            <a:ext cx="3354387" cy="0"/>
          </a:xfrm>
          <a:prstGeom prst="line">
            <a:avLst/>
          </a:prstGeom>
          <a:noFill/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422" name="AutoShape 14"/>
          <p:cNvSpPr>
            <a:spLocks/>
          </p:cNvSpPr>
          <p:nvPr/>
        </p:nvSpPr>
        <p:spPr bwMode="auto">
          <a:xfrm>
            <a:off x="4716016" y="3068109"/>
            <a:ext cx="4316288" cy="988483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50800" tIns="50800" rIns="50800" bIns="50800"/>
          <a:lstStyle/>
          <a:p>
            <a:pPr defTabSz="914400">
              <a:spcBef>
                <a:spcPts val="1200"/>
              </a:spcBef>
            </a:pPr>
            <a:r>
              <a:rPr lang="en-US" sz="2100" b="1" dirty="0">
                <a:solidFill>
                  <a:srgbClr val="061E3B"/>
                </a:solidFill>
              </a:rPr>
              <a:t>  </a:t>
            </a:r>
            <a:r>
              <a:rPr lang="en-US" sz="1800" b="1" dirty="0">
                <a:solidFill>
                  <a:schemeClr val="tx1"/>
                </a:solidFill>
              </a:rPr>
              <a:t>0  1   2   3   4   5   6   7   8   9  10</a:t>
            </a:r>
            <a:endParaRPr lang="en-US" sz="1800" dirty="0">
              <a:solidFill>
                <a:schemeClr val="tx1"/>
              </a:solidFill>
            </a:endParaRPr>
          </a:p>
        </p:txBody>
      </p:sp>
      <p:sp>
        <p:nvSpPr>
          <p:cNvPr id="17423" name="AutoShape 15"/>
          <p:cNvSpPr>
            <a:spLocks/>
          </p:cNvSpPr>
          <p:nvPr/>
        </p:nvSpPr>
        <p:spPr bwMode="auto">
          <a:xfrm>
            <a:off x="5105929" y="2872846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24" name="AutoShape 16"/>
          <p:cNvSpPr>
            <a:spLocks/>
          </p:cNvSpPr>
          <p:nvPr/>
        </p:nvSpPr>
        <p:spPr bwMode="auto">
          <a:xfrm>
            <a:off x="5391232" y="2872846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25" name="AutoShape 17"/>
          <p:cNvSpPr>
            <a:spLocks/>
          </p:cNvSpPr>
          <p:nvPr/>
        </p:nvSpPr>
        <p:spPr bwMode="auto">
          <a:xfrm>
            <a:off x="5645626" y="2872846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26" name="AutoShape 18"/>
          <p:cNvSpPr>
            <a:spLocks/>
          </p:cNvSpPr>
          <p:nvPr/>
        </p:nvSpPr>
        <p:spPr bwMode="auto">
          <a:xfrm>
            <a:off x="5911337" y="2867555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27" name="AutoShape 19"/>
          <p:cNvSpPr>
            <a:spLocks/>
          </p:cNvSpPr>
          <p:nvPr/>
        </p:nvSpPr>
        <p:spPr bwMode="auto">
          <a:xfrm>
            <a:off x="7563857" y="2895601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28" name="AutoShape 20"/>
          <p:cNvSpPr>
            <a:spLocks/>
          </p:cNvSpPr>
          <p:nvPr/>
        </p:nvSpPr>
        <p:spPr bwMode="auto">
          <a:xfrm>
            <a:off x="4995863" y="3958166"/>
            <a:ext cx="1828800" cy="3937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 w="12700" cap="flat" cmpd="sng">
            <a:noFill/>
            <a:prstDash val="solid"/>
            <a:round/>
            <a:headEnd/>
            <a:tailEnd/>
          </a:ln>
          <a:effectLst/>
        </p:spPr>
        <p:txBody>
          <a:bodyPr lIns="0" tIns="0" rIns="0" bIns="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rgbClr val="FF0000"/>
                </a:solidFill>
              </a:rPr>
              <a:t>Median = 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210124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Grp="1"/>
          </p:cNvSpPr>
          <p:nvPr>
            <p:ph type="title"/>
          </p:nvPr>
        </p:nvSpPr>
        <p:spPr bwMode="auto">
          <a:xfrm>
            <a:off x="455613" y="52165"/>
            <a:ext cx="8229600" cy="1144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Median</a:t>
            </a:r>
          </a:p>
        </p:txBody>
      </p:sp>
      <p:sp>
        <p:nvSpPr>
          <p:cNvPr id="18434" name="Rectangle 2"/>
          <p:cNvSpPr>
            <a:spLocks noGrp="1"/>
          </p:cNvSpPr>
          <p:nvPr>
            <p:ph idx="1"/>
          </p:nvPr>
        </p:nvSpPr>
        <p:spPr bwMode="auto">
          <a:xfrm>
            <a:off x="684213" y="1196753"/>
            <a:ext cx="7772400" cy="4608736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400" dirty="0"/>
              <a:t>This is another way to measure central tendency.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400" dirty="0"/>
              <a:t>The median is the value in the data set for which half the observations are higher and half are lower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400" dirty="0"/>
              <a:t>Using the previous example: 10 students were asked how many hours they spent online in a week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400" dirty="0"/>
              <a:t> The answers were: 3 7 4 9 5 4 6 17 4 7 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400" dirty="0"/>
              <a:t>Rearrange these into ascending order: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</a:pPr>
            <a:r>
              <a:rPr lang="en-US" sz="2400" dirty="0"/>
              <a:t>3 4 4 4 5 6 7 7 9 17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9856382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Grp="1"/>
          </p:cNvSpPr>
          <p:nvPr>
            <p:ph type="title"/>
          </p:nvPr>
        </p:nvSpPr>
        <p:spPr bwMode="auto">
          <a:xfrm>
            <a:off x="382588" y="7431"/>
            <a:ext cx="8229600" cy="1144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Median</a:t>
            </a:r>
          </a:p>
        </p:txBody>
      </p:sp>
      <p:sp>
        <p:nvSpPr>
          <p:cNvPr id="19458" name="Rectangle 2"/>
          <p:cNvSpPr>
            <a:spLocks noGrp="1"/>
          </p:cNvSpPr>
          <p:nvPr>
            <p:ph idx="1"/>
          </p:nvPr>
        </p:nvSpPr>
        <p:spPr bwMode="auto">
          <a:xfrm>
            <a:off x="611188" y="1152019"/>
            <a:ext cx="7772400" cy="43926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Because we have an even number of data, the median is the average of the two centre values (the values 5 and 6) which is 5.5 hours per week.</a:t>
            </a:r>
          </a:p>
          <a:p>
            <a:pPr marL="300038" indent="-300038">
              <a:lnSpc>
                <a:spcPct val="150000"/>
              </a:lnSpc>
              <a:spcBef>
                <a:spcPts val="700"/>
              </a:spcBef>
              <a:buFont typeface="Calibri" pitchFamily="34" charset="0"/>
              <a:buChar char="•"/>
            </a:pPr>
            <a:endParaRPr lang="en-US" sz="2600" dirty="0"/>
          </a:p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If we had an odd number of data, the median would simply be the middle value of the set.</a:t>
            </a:r>
          </a:p>
          <a:p>
            <a:pPr marL="300038" indent="-300038">
              <a:lnSpc>
                <a:spcPct val="150000"/>
              </a:lnSpc>
              <a:spcBef>
                <a:spcPts val="700"/>
              </a:spcBef>
              <a:buFont typeface="Calibri" pitchFamily="34" charset="0"/>
              <a:buChar char="•"/>
            </a:pPr>
            <a:endParaRPr lang="en-US" sz="2600" dirty="0"/>
          </a:p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It is the value in the data set for which half the observations are higher and half are lower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380592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Grp="1"/>
          </p:cNvSpPr>
          <p:nvPr>
            <p:ph type="title"/>
          </p:nvPr>
        </p:nvSpPr>
        <p:spPr bwMode="auto">
          <a:xfrm>
            <a:off x="457200" y="273050"/>
            <a:ext cx="8229600" cy="1144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Mode</a:t>
            </a:r>
          </a:p>
        </p:txBody>
      </p:sp>
      <p:sp>
        <p:nvSpPr>
          <p:cNvPr id="20482" name="Rectangle 2"/>
          <p:cNvSpPr>
            <a:spLocks noGrp="1"/>
          </p:cNvSpPr>
          <p:nvPr>
            <p:ph idx="1"/>
          </p:nvPr>
        </p:nvSpPr>
        <p:spPr bwMode="auto">
          <a:xfrm>
            <a:off x="609600" y="1628800"/>
            <a:ext cx="7772400" cy="381642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196850" indent="-196850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The mode is the number that occurs most frequently in the data.</a:t>
            </a:r>
          </a:p>
          <a:p>
            <a:pPr marL="196850" indent="-196850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In our online example:</a:t>
            </a:r>
          </a:p>
          <a:p>
            <a:pPr marL="196850" indent="-196850">
              <a:lnSpc>
                <a:spcPct val="150000"/>
              </a:lnSpc>
              <a:spcBef>
                <a:spcPts val="600"/>
              </a:spcBef>
            </a:pPr>
            <a:r>
              <a:rPr lang="en-US" sz="2600" dirty="0"/>
              <a:t>3 </a:t>
            </a:r>
            <a:r>
              <a:rPr lang="en-US" sz="2600" dirty="0">
                <a:solidFill>
                  <a:schemeClr val="tx2"/>
                </a:solidFill>
              </a:rPr>
              <a:t>4</a:t>
            </a:r>
            <a:r>
              <a:rPr lang="en-US" sz="2600" dirty="0"/>
              <a:t> </a:t>
            </a:r>
            <a:r>
              <a:rPr lang="en-US" sz="2600" dirty="0">
                <a:solidFill>
                  <a:schemeClr val="tx2"/>
                </a:solidFill>
              </a:rPr>
              <a:t>4</a:t>
            </a:r>
            <a:r>
              <a:rPr lang="en-US" sz="2600" dirty="0"/>
              <a:t> </a:t>
            </a:r>
            <a:r>
              <a:rPr lang="en-US" sz="2600" dirty="0">
                <a:solidFill>
                  <a:schemeClr val="tx2"/>
                </a:solidFill>
              </a:rPr>
              <a:t>4</a:t>
            </a:r>
            <a:r>
              <a:rPr lang="en-US" sz="2600" dirty="0"/>
              <a:t> 5 6 7 7 9 17 </a:t>
            </a:r>
          </a:p>
          <a:p>
            <a:pPr marL="196850" indent="-196850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The mode is 4 hours per week because it occurs 3 times.</a:t>
            </a:r>
          </a:p>
          <a:p>
            <a:pPr marL="196850" indent="-196850">
              <a:lnSpc>
                <a:spcPct val="90000"/>
              </a:lnSpc>
              <a:spcBef>
                <a:spcPts val="700"/>
              </a:spcBef>
              <a:buFont typeface="Calibri" pitchFamily="34" charset="0"/>
              <a:buChar char="•"/>
            </a:pPr>
            <a:endParaRPr lang="en-US" sz="2600" dirty="0"/>
          </a:p>
          <a:p>
            <a:pPr marL="196850" indent="-196850">
              <a:lnSpc>
                <a:spcPct val="90000"/>
              </a:lnSpc>
              <a:spcBef>
                <a:spcPts val="600"/>
              </a:spcBef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230422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Grp="1"/>
          </p:cNvSpPr>
          <p:nvPr>
            <p:ph type="title"/>
          </p:nvPr>
        </p:nvSpPr>
        <p:spPr bwMode="auto">
          <a:xfrm>
            <a:off x="664368" y="132178"/>
            <a:ext cx="7793038" cy="9906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Mode</a:t>
            </a:r>
          </a:p>
        </p:txBody>
      </p:sp>
      <p:sp>
        <p:nvSpPr>
          <p:cNvPr id="21506" name="Rectangle 2"/>
          <p:cNvSpPr>
            <a:spLocks noGrp="1"/>
          </p:cNvSpPr>
          <p:nvPr>
            <p:ph idx="1"/>
          </p:nvPr>
        </p:nvSpPr>
        <p:spPr bwMode="auto">
          <a:xfrm>
            <a:off x="287747" y="1214909"/>
            <a:ext cx="8546281" cy="526209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spcBef>
                <a:spcPts val="300"/>
              </a:spcBef>
              <a:buFontTx/>
              <a:buChar char="•"/>
            </a:pPr>
            <a:r>
              <a:rPr lang="en-US" sz="2800" dirty="0"/>
              <a:t>Not affected by extreme values</a:t>
            </a:r>
          </a:p>
          <a:p>
            <a:pPr marL="342900" indent="-342900">
              <a:spcBef>
                <a:spcPts val="300"/>
              </a:spcBef>
              <a:buFontTx/>
              <a:buChar char="•"/>
            </a:pPr>
            <a:r>
              <a:rPr lang="en-US" sz="2800" dirty="0"/>
              <a:t>Used for either numerical or categorical (nominal) data</a:t>
            </a:r>
          </a:p>
          <a:p>
            <a:pPr marL="342900" indent="-342900">
              <a:spcBef>
                <a:spcPts val="300"/>
              </a:spcBef>
              <a:buFontTx/>
              <a:buChar char="•"/>
            </a:pPr>
            <a:r>
              <a:rPr lang="en-US" sz="2800" dirty="0"/>
              <a:t>There may be no mode</a:t>
            </a:r>
          </a:p>
          <a:p>
            <a:pPr marL="342900" indent="-342900">
              <a:spcBef>
                <a:spcPts val="300"/>
              </a:spcBef>
              <a:buFontTx/>
              <a:buChar char="•"/>
            </a:pPr>
            <a:r>
              <a:rPr lang="en-US" sz="2800" dirty="0"/>
              <a:t>There may be several modes</a:t>
            </a:r>
          </a:p>
        </p:txBody>
      </p:sp>
      <p:sp>
        <p:nvSpPr>
          <p:cNvPr id="21507" name="Line 3"/>
          <p:cNvSpPr>
            <a:spLocks noChangeShapeType="1"/>
          </p:cNvSpPr>
          <p:nvPr/>
        </p:nvSpPr>
        <p:spPr bwMode="auto">
          <a:xfrm>
            <a:off x="768350" y="5576888"/>
            <a:ext cx="3354388" cy="0"/>
          </a:xfrm>
          <a:prstGeom prst="line">
            <a:avLst/>
          </a:prstGeom>
          <a:noFill/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08" name="AutoShape 4"/>
          <p:cNvSpPr>
            <a:spLocks/>
          </p:cNvSpPr>
          <p:nvPr/>
        </p:nvSpPr>
        <p:spPr bwMode="auto">
          <a:xfrm>
            <a:off x="504032" y="4083492"/>
            <a:ext cx="5410200" cy="3810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50800" tIns="50800" rIns="50800" bIns="50800"/>
          <a:lstStyle/>
          <a:p>
            <a:pPr defTabSz="914400">
              <a:spcBef>
                <a:spcPts val="1000"/>
              </a:spcBef>
            </a:pPr>
            <a:r>
              <a:rPr lang="en-US" sz="1600" b="1" dirty="0">
                <a:solidFill>
                  <a:schemeClr val="tx1"/>
                </a:solidFill>
              </a:rPr>
              <a:t>0   1   2   3   4   5   6   7   8   9   10   11   12   13   14</a:t>
            </a:r>
            <a:r>
              <a:rPr lang="en-US" sz="1800" b="1" dirty="0">
                <a:solidFill>
                  <a:schemeClr val="tx1"/>
                </a:solidFill>
              </a:rPr>
              <a:t>  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509" name="AutoShape 5"/>
          <p:cNvSpPr>
            <a:spLocks/>
          </p:cNvSpPr>
          <p:nvPr/>
        </p:nvSpPr>
        <p:spPr bwMode="auto">
          <a:xfrm>
            <a:off x="768350" y="3920903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0" name="AutoShape 6"/>
          <p:cNvSpPr>
            <a:spLocks/>
          </p:cNvSpPr>
          <p:nvPr/>
        </p:nvSpPr>
        <p:spPr bwMode="auto">
          <a:xfrm>
            <a:off x="1480452" y="3885161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1" name="AutoShape 7"/>
          <p:cNvSpPr>
            <a:spLocks/>
          </p:cNvSpPr>
          <p:nvPr/>
        </p:nvSpPr>
        <p:spPr bwMode="auto">
          <a:xfrm>
            <a:off x="1960878" y="3630881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2" name="AutoShape 8"/>
          <p:cNvSpPr>
            <a:spLocks/>
          </p:cNvSpPr>
          <p:nvPr/>
        </p:nvSpPr>
        <p:spPr bwMode="auto">
          <a:xfrm>
            <a:off x="2387243" y="3907708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3" name="AutoShape 9"/>
          <p:cNvSpPr>
            <a:spLocks/>
          </p:cNvSpPr>
          <p:nvPr/>
        </p:nvSpPr>
        <p:spPr bwMode="auto">
          <a:xfrm>
            <a:off x="1960878" y="389923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4" name="AutoShape 10"/>
          <p:cNvSpPr>
            <a:spLocks/>
          </p:cNvSpPr>
          <p:nvPr/>
        </p:nvSpPr>
        <p:spPr bwMode="auto">
          <a:xfrm>
            <a:off x="2705126" y="3893986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5" name="AutoShape 11"/>
          <p:cNvSpPr>
            <a:spLocks/>
          </p:cNvSpPr>
          <p:nvPr/>
        </p:nvSpPr>
        <p:spPr bwMode="auto">
          <a:xfrm>
            <a:off x="2705126" y="3567945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6" name="AutoShape 12"/>
          <p:cNvSpPr>
            <a:spLocks/>
          </p:cNvSpPr>
          <p:nvPr/>
        </p:nvSpPr>
        <p:spPr bwMode="auto">
          <a:xfrm>
            <a:off x="2707796" y="3207068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7" name="AutoShape 13"/>
          <p:cNvSpPr>
            <a:spLocks/>
          </p:cNvSpPr>
          <p:nvPr/>
        </p:nvSpPr>
        <p:spPr bwMode="auto">
          <a:xfrm>
            <a:off x="2761282" y="4718616"/>
            <a:ext cx="1698625" cy="3937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 w="12700" cap="flat" cmpd="sng">
            <a:noFill/>
            <a:prstDash val="solid"/>
            <a:round/>
            <a:headEnd/>
            <a:tailEnd/>
          </a:ln>
          <a:effectLst/>
        </p:spPr>
        <p:txBody>
          <a:bodyPr lIns="0" tIns="0" rIns="0" bIns="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rgbClr val="FF0000"/>
                </a:solidFill>
              </a:rPr>
              <a:t>Mode = 9</a:t>
            </a:r>
            <a:endParaRPr lang="en-US" dirty="0"/>
          </a:p>
        </p:txBody>
      </p:sp>
      <p:sp>
        <p:nvSpPr>
          <p:cNvPr id="21518" name="AutoShape 14"/>
          <p:cNvSpPr>
            <a:spLocks/>
          </p:cNvSpPr>
          <p:nvPr/>
        </p:nvSpPr>
        <p:spPr bwMode="auto">
          <a:xfrm>
            <a:off x="3294064" y="3882324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9" name="AutoShape 15"/>
          <p:cNvSpPr>
            <a:spLocks/>
          </p:cNvSpPr>
          <p:nvPr/>
        </p:nvSpPr>
        <p:spPr bwMode="auto">
          <a:xfrm rot="16200000">
            <a:off x="1910980" y="4630052"/>
            <a:ext cx="609600" cy="398463"/>
          </a:xfrm>
          <a:prstGeom prst="rightArrow">
            <a:avLst>
              <a:gd name="adj1" fmla="val 31481"/>
              <a:gd name="adj2" fmla="val 38651"/>
            </a:avLst>
          </a:prstGeom>
          <a:solidFill>
            <a:srgbClr val="0E488F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20" name="Line 16"/>
          <p:cNvSpPr>
            <a:spLocks noChangeShapeType="1"/>
          </p:cNvSpPr>
          <p:nvPr/>
        </p:nvSpPr>
        <p:spPr bwMode="auto">
          <a:xfrm>
            <a:off x="3968750" y="5576888"/>
            <a:ext cx="1296988" cy="0"/>
          </a:xfrm>
          <a:prstGeom prst="line">
            <a:avLst/>
          </a:prstGeom>
          <a:noFill/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1" name="AutoShape 17"/>
          <p:cNvSpPr>
            <a:spLocks/>
          </p:cNvSpPr>
          <p:nvPr/>
        </p:nvSpPr>
        <p:spPr bwMode="auto">
          <a:xfrm>
            <a:off x="3624649" y="3882324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22" name="AutoShape 18"/>
          <p:cNvSpPr>
            <a:spLocks/>
          </p:cNvSpPr>
          <p:nvPr/>
        </p:nvSpPr>
        <p:spPr bwMode="auto">
          <a:xfrm>
            <a:off x="3634009" y="3614036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23" name="AutoShape 19"/>
          <p:cNvSpPr>
            <a:spLocks/>
          </p:cNvSpPr>
          <p:nvPr/>
        </p:nvSpPr>
        <p:spPr bwMode="auto">
          <a:xfrm>
            <a:off x="4020179" y="3920346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24" name="AutoShape 20"/>
          <p:cNvSpPr>
            <a:spLocks/>
          </p:cNvSpPr>
          <p:nvPr/>
        </p:nvSpPr>
        <p:spPr bwMode="auto">
          <a:xfrm>
            <a:off x="4348416" y="3915429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25" name="Line 21"/>
          <p:cNvSpPr>
            <a:spLocks noChangeShapeType="1"/>
          </p:cNvSpPr>
          <p:nvPr/>
        </p:nvSpPr>
        <p:spPr bwMode="auto">
          <a:xfrm>
            <a:off x="6477000" y="5576888"/>
            <a:ext cx="2209800" cy="0"/>
          </a:xfrm>
          <a:prstGeom prst="line">
            <a:avLst/>
          </a:prstGeom>
          <a:noFill/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6" name="AutoShape 22"/>
          <p:cNvSpPr>
            <a:spLocks/>
          </p:cNvSpPr>
          <p:nvPr/>
        </p:nvSpPr>
        <p:spPr bwMode="auto">
          <a:xfrm>
            <a:off x="5760940" y="4225327"/>
            <a:ext cx="2536825" cy="3810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50800" tIns="50800" rIns="50800" bIns="5080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chemeClr val="tx1"/>
                </a:solidFill>
              </a:rPr>
              <a:t>0   1   2   3   4   5   6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527" name="AutoShape 23"/>
          <p:cNvSpPr>
            <a:spLocks/>
          </p:cNvSpPr>
          <p:nvPr/>
        </p:nvSpPr>
        <p:spPr bwMode="auto">
          <a:xfrm>
            <a:off x="6016217" y="3994019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28" name="AutoShape 24"/>
          <p:cNvSpPr>
            <a:spLocks/>
          </p:cNvSpPr>
          <p:nvPr/>
        </p:nvSpPr>
        <p:spPr bwMode="auto">
          <a:xfrm>
            <a:off x="6295099" y="3969192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29" name="AutoShape 25"/>
          <p:cNvSpPr>
            <a:spLocks/>
          </p:cNvSpPr>
          <p:nvPr/>
        </p:nvSpPr>
        <p:spPr bwMode="auto">
          <a:xfrm>
            <a:off x="6600040" y="3994019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31" name="AutoShape 27"/>
          <p:cNvSpPr>
            <a:spLocks/>
          </p:cNvSpPr>
          <p:nvPr/>
        </p:nvSpPr>
        <p:spPr bwMode="auto">
          <a:xfrm>
            <a:off x="6896233" y="3997929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32" name="AutoShape 28"/>
          <p:cNvSpPr>
            <a:spLocks/>
          </p:cNvSpPr>
          <p:nvPr/>
        </p:nvSpPr>
        <p:spPr bwMode="auto">
          <a:xfrm>
            <a:off x="7403715" y="3966587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33" name="AutoShape 29"/>
          <p:cNvSpPr>
            <a:spLocks/>
          </p:cNvSpPr>
          <p:nvPr/>
        </p:nvSpPr>
        <p:spPr bwMode="auto">
          <a:xfrm>
            <a:off x="6295099" y="4740384"/>
            <a:ext cx="1622425" cy="3937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 w="12700" cap="flat" cmpd="sng">
            <a:noFill/>
            <a:prstDash val="solid"/>
            <a:round/>
            <a:headEnd/>
            <a:tailEnd/>
          </a:ln>
          <a:effectLst/>
        </p:spPr>
        <p:txBody>
          <a:bodyPr lIns="0" tIns="0" rIns="0" bIns="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rgbClr val="FF0000"/>
                </a:solidFill>
              </a:rPr>
              <a:t>No Mode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004947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Grp="1"/>
          </p:cNvSpPr>
          <p:nvPr>
            <p:ph type="title"/>
          </p:nvPr>
        </p:nvSpPr>
        <p:spPr bwMode="auto">
          <a:xfrm>
            <a:off x="457200" y="273050"/>
            <a:ext cx="8229600" cy="1144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Median &amp; Mean</a:t>
            </a:r>
          </a:p>
        </p:txBody>
      </p:sp>
      <p:sp>
        <p:nvSpPr>
          <p:cNvPr id="22530" name="Rectangle 2"/>
          <p:cNvSpPr>
            <a:spLocks noGrp="1"/>
          </p:cNvSpPr>
          <p:nvPr>
            <p:ph idx="1"/>
          </p:nvPr>
        </p:nvSpPr>
        <p:spPr bwMode="auto">
          <a:xfrm>
            <a:off x="1619672" y="1888369"/>
            <a:ext cx="6336704" cy="29523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marL="342900" indent="-342900">
              <a:spcBef>
                <a:spcPts val="700"/>
              </a:spcBef>
              <a:buFontTx/>
              <a:buChar char="•"/>
            </a:pPr>
            <a:r>
              <a:rPr lang="en-US" sz="3200" dirty="0"/>
              <a:t>Mean was 6.6</a:t>
            </a:r>
          </a:p>
          <a:p>
            <a:pPr marL="342900" indent="-342900">
              <a:spcBef>
                <a:spcPts val="700"/>
              </a:spcBef>
              <a:buFontTx/>
              <a:buChar char="•"/>
            </a:pPr>
            <a:r>
              <a:rPr lang="en-US" sz="3200" dirty="0"/>
              <a:t>Median was 5.5</a:t>
            </a:r>
          </a:p>
          <a:p>
            <a:pPr marL="342900" indent="-342900">
              <a:spcBef>
                <a:spcPts val="700"/>
              </a:spcBef>
              <a:buFontTx/>
              <a:buChar char="•"/>
            </a:pPr>
            <a:r>
              <a:rPr lang="en-US" sz="3200" dirty="0"/>
              <a:t>Mode was 4</a:t>
            </a:r>
          </a:p>
          <a:p>
            <a:pPr marL="342900" indent="-342900">
              <a:spcBef>
                <a:spcPts val="700"/>
              </a:spcBef>
              <a:buFontTx/>
              <a:buChar char="•"/>
            </a:pPr>
            <a:r>
              <a:rPr lang="en-US" sz="3200" dirty="0"/>
              <a:t>Quite a difference</a:t>
            </a:r>
          </a:p>
          <a:p>
            <a:pPr marL="342900" indent="-342900">
              <a:spcBef>
                <a:spcPts val="700"/>
              </a:spcBef>
              <a:buFontTx/>
              <a:buChar char="•"/>
            </a:pPr>
            <a:r>
              <a:rPr lang="en-US" sz="3200" dirty="0"/>
              <a:t>Which is best?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426044"/>
      </p:ext>
    </p:extLst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Grp="1"/>
          </p:cNvSpPr>
          <p:nvPr>
            <p:ph type="title"/>
          </p:nvPr>
        </p:nvSpPr>
        <p:spPr bwMode="auto">
          <a:xfrm>
            <a:off x="457200" y="0"/>
            <a:ext cx="8229600" cy="1144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Median &amp; Mean</a:t>
            </a:r>
          </a:p>
        </p:txBody>
      </p:sp>
      <p:sp>
        <p:nvSpPr>
          <p:cNvPr id="23554" name="Rectangle 2"/>
          <p:cNvSpPr>
            <a:spLocks noGrp="1"/>
          </p:cNvSpPr>
          <p:nvPr>
            <p:ph idx="1"/>
          </p:nvPr>
        </p:nvSpPr>
        <p:spPr bwMode="auto">
          <a:xfrm>
            <a:off x="685800" y="1052736"/>
            <a:ext cx="7772400" cy="45735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800" dirty="0"/>
              <a:t>Very small and very large numbers (outliers) can have significant impact on the </a:t>
            </a:r>
            <a:r>
              <a:rPr lang="en-US" sz="2800" dirty="0">
                <a:solidFill>
                  <a:schemeClr val="tx2"/>
                </a:solidFill>
              </a:rPr>
              <a:t>mean</a:t>
            </a:r>
          </a:p>
          <a:p>
            <a:pPr marL="742950" lvl="1" indent="-285750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–"/>
            </a:pPr>
            <a:r>
              <a:rPr lang="en-US" sz="2800" dirty="0"/>
              <a:t>In our data set example the number 17</a:t>
            </a:r>
          </a:p>
          <a:p>
            <a:pPr marL="742950" lvl="1" indent="-285750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–"/>
            </a:pPr>
            <a:r>
              <a:rPr lang="en-US" sz="2800" dirty="0"/>
              <a:t>If you think 17 is not a typical value, choose the </a:t>
            </a:r>
            <a:r>
              <a:rPr lang="en-US" sz="2800" dirty="0">
                <a:solidFill>
                  <a:schemeClr val="tx2"/>
                </a:solidFill>
              </a:rPr>
              <a:t>median</a:t>
            </a:r>
          </a:p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Mode</a:t>
            </a:r>
            <a:r>
              <a:rPr lang="en-US" sz="2800" dirty="0"/>
              <a:t> has limited applications. Primarily used for data in the nominal scale.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233668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Grp="1"/>
          </p:cNvSpPr>
          <p:nvPr>
            <p:ph type="title"/>
          </p:nvPr>
        </p:nvSpPr>
        <p:spPr bwMode="auto">
          <a:xfrm>
            <a:off x="1600200" y="228600"/>
            <a:ext cx="6096000" cy="8921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sz="3600" dirty="0">
                <a:solidFill>
                  <a:srgbClr val="061E3B"/>
                </a:solidFill>
              </a:rPr>
              <a:t> </a:t>
            </a:r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</a:t>
            </a:r>
          </a:p>
        </p:txBody>
      </p:sp>
      <p:sp>
        <p:nvSpPr>
          <p:cNvPr id="24578" name="Rectangle 2"/>
          <p:cNvSpPr>
            <a:spLocks noGrp="1"/>
          </p:cNvSpPr>
          <p:nvPr>
            <p:ph idx="1"/>
          </p:nvPr>
        </p:nvSpPr>
        <p:spPr bwMode="auto">
          <a:xfrm>
            <a:off x="827584" y="1268760"/>
            <a:ext cx="7772400" cy="10906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marL="288925" indent="-288925"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/>
              <a:t>Five houses on a hill by the beach</a:t>
            </a:r>
            <a:endParaRPr lang="en-US" dirty="0"/>
          </a:p>
        </p:txBody>
      </p:sp>
      <p:sp>
        <p:nvSpPr>
          <p:cNvPr id="24579" name="AutoShape 3"/>
          <p:cNvSpPr>
            <a:spLocks/>
          </p:cNvSpPr>
          <p:nvPr/>
        </p:nvSpPr>
        <p:spPr bwMode="auto">
          <a:xfrm>
            <a:off x="3046760" y="2060848"/>
            <a:ext cx="2286000" cy="35560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50800" tIns="50800" rIns="50800" bIns="50800"/>
          <a:lstStyle/>
          <a:p>
            <a:pPr defTabSz="914400"/>
            <a:r>
              <a:rPr lang="en-US" sz="2800" dirty="0">
                <a:solidFill>
                  <a:schemeClr val="tx2"/>
                </a:solidFill>
              </a:rPr>
              <a:t>House Prices: </a:t>
            </a:r>
            <a:br>
              <a:rPr lang="en-US" sz="2800" dirty="0">
                <a:solidFill>
                  <a:schemeClr val="tx2"/>
                </a:solidFill>
              </a:rPr>
            </a:br>
            <a:br>
              <a:rPr lang="en-US" sz="2800" dirty="0">
                <a:solidFill>
                  <a:schemeClr val="tx2"/>
                </a:solidFill>
              </a:rPr>
            </a:br>
            <a:r>
              <a:rPr lang="en-US" sz="2800" dirty="0">
                <a:solidFill>
                  <a:schemeClr val="tx2"/>
                </a:solidFill>
              </a:rPr>
              <a:t>  £2,000,000</a:t>
            </a:r>
            <a:br>
              <a:rPr lang="en-US" sz="2800" dirty="0">
                <a:solidFill>
                  <a:schemeClr val="tx2"/>
                </a:solidFill>
              </a:rPr>
            </a:br>
            <a:r>
              <a:rPr lang="en-US" sz="2800" dirty="0">
                <a:solidFill>
                  <a:schemeClr val="tx2"/>
                </a:solidFill>
              </a:rPr>
              <a:t>       500,000</a:t>
            </a:r>
            <a:br>
              <a:rPr lang="en-US" sz="2800" dirty="0">
                <a:solidFill>
                  <a:schemeClr val="tx2"/>
                </a:solidFill>
              </a:rPr>
            </a:br>
            <a:r>
              <a:rPr lang="en-US" sz="2800" dirty="0">
                <a:solidFill>
                  <a:schemeClr val="tx2"/>
                </a:solidFill>
              </a:rPr>
              <a:t>       300,000</a:t>
            </a:r>
            <a:br>
              <a:rPr lang="en-US" sz="2800" dirty="0">
                <a:solidFill>
                  <a:schemeClr val="tx2"/>
                </a:solidFill>
              </a:rPr>
            </a:br>
            <a:r>
              <a:rPr lang="en-US" sz="2800" dirty="0">
                <a:solidFill>
                  <a:schemeClr val="tx2"/>
                </a:solidFill>
              </a:rPr>
              <a:t>       100,000</a:t>
            </a:r>
            <a:br>
              <a:rPr lang="en-US" sz="2800" dirty="0">
                <a:solidFill>
                  <a:schemeClr val="tx2"/>
                </a:solidFill>
              </a:rPr>
            </a:br>
            <a:r>
              <a:rPr lang="en-US" sz="2800" dirty="0">
                <a:solidFill>
                  <a:schemeClr val="tx2"/>
                </a:solidFill>
              </a:rPr>
              <a:t>       100,000</a:t>
            </a:r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1600193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>
            <a:spLocks noGrp="1"/>
          </p:cNvSpPr>
          <p:nvPr>
            <p:ph type="title"/>
          </p:nvPr>
        </p:nvSpPr>
        <p:spPr bwMode="auto">
          <a:xfrm>
            <a:off x="1331640" y="260648"/>
            <a:ext cx="6742113" cy="9906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>
              <a:lnSpc>
                <a:spcPct val="80000"/>
              </a:lnSpc>
            </a:pPr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 Statistics</a:t>
            </a:r>
          </a:p>
        </p:txBody>
      </p:sp>
      <p:sp>
        <p:nvSpPr>
          <p:cNvPr id="25602" name="Rectangle 2"/>
          <p:cNvSpPr>
            <a:spLocks noGrp="1"/>
          </p:cNvSpPr>
          <p:nvPr>
            <p:ph idx="1"/>
          </p:nvPr>
        </p:nvSpPr>
        <p:spPr bwMode="auto">
          <a:xfrm>
            <a:off x="2874971" y="1628800"/>
            <a:ext cx="587349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/>
          </a:bodyPr>
          <a:lstStyle/>
          <a:p>
            <a:pPr marL="258763" indent="-258763"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b="1" dirty="0"/>
              <a:t>Mean:</a:t>
            </a:r>
            <a:r>
              <a:rPr lang="en-US" sz="2700" dirty="0"/>
              <a:t>    (£3,000,000/5)  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en-US" sz="2700" dirty="0"/>
              <a:t>			 =  </a:t>
            </a:r>
            <a:r>
              <a:rPr lang="en-US" sz="2700" b="1" dirty="0">
                <a:solidFill>
                  <a:schemeClr val="tx2"/>
                </a:solidFill>
              </a:rPr>
              <a:t>£600,000</a:t>
            </a:r>
          </a:p>
          <a:p>
            <a:pPr marL="258763" indent="-258763">
              <a:spcBef>
                <a:spcPts val="700"/>
              </a:spcBef>
              <a:buClr>
                <a:srgbClr val="0E488F"/>
              </a:buClr>
              <a:buFont typeface="Calibri" pitchFamily="34" charset="0"/>
              <a:buChar char="•"/>
            </a:pPr>
            <a:endParaRPr lang="en-US" sz="2700" dirty="0">
              <a:solidFill>
                <a:srgbClr val="0E488F"/>
              </a:solidFill>
            </a:endParaRPr>
          </a:p>
          <a:p>
            <a:pPr marL="258763" indent="-258763"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b="1" dirty="0"/>
              <a:t>Median:</a:t>
            </a:r>
            <a:r>
              <a:rPr lang="en-US" sz="2700" dirty="0"/>
              <a:t>  middle value of ranked data </a:t>
            </a:r>
            <a:br>
              <a:rPr lang="en-US" sz="2700" dirty="0"/>
            </a:br>
            <a:r>
              <a:rPr lang="en-US" sz="2700" dirty="0"/>
              <a:t>                 = </a:t>
            </a:r>
            <a:r>
              <a:rPr lang="en-US" sz="2700" b="1" dirty="0">
                <a:solidFill>
                  <a:schemeClr val="tx2"/>
                </a:solidFill>
              </a:rPr>
              <a:t>£300,000</a:t>
            </a:r>
          </a:p>
          <a:p>
            <a:pPr marL="258763" indent="-258763">
              <a:spcBef>
                <a:spcPts val="700"/>
              </a:spcBef>
              <a:buClr>
                <a:srgbClr val="FFCC00"/>
              </a:buClr>
              <a:buFont typeface="Calibri" pitchFamily="34" charset="0"/>
              <a:buChar char="•"/>
            </a:pPr>
            <a:endParaRPr lang="en-US" sz="2700" dirty="0">
              <a:solidFill>
                <a:srgbClr val="FFCC00"/>
              </a:solidFill>
            </a:endParaRPr>
          </a:p>
          <a:p>
            <a:pPr marL="258763" indent="-258763"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b="1" dirty="0"/>
              <a:t>Mode:</a:t>
            </a:r>
            <a:r>
              <a:rPr lang="en-US" sz="2700" dirty="0"/>
              <a:t>  most frequent value </a:t>
            </a:r>
            <a:br>
              <a:rPr lang="en-US" sz="2700" dirty="0"/>
            </a:br>
            <a:r>
              <a:rPr lang="en-US" sz="2700" dirty="0"/>
              <a:t>                = </a:t>
            </a:r>
            <a:r>
              <a:rPr lang="en-US" sz="2700" b="1" dirty="0">
                <a:solidFill>
                  <a:schemeClr val="tx2"/>
                </a:solidFill>
              </a:rPr>
              <a:t>£100,000</a:t>
            </a:r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25603" name="Picture 3" descr="imag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25" y="1920875"/>
            <a:ext cx="2397125" cy="278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0879677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>
            <a:spLocks noGrp="1"/>
          </p:cNvSpPr>
          <p:nvPr>
            <p:ph type="title"/>
          </p:nvPr>
        </p:nvSpPr>
        <p:spPr bwMode="auto">
          <a:xfrm>
            <a:off x="683568" y="260648"/>
            <a:ext cx="7772400" cy="7953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</a:t>
            </a:r>
          </a:p>
        </p:txBody>
      </p:sp>
      <p:sp>
        <p:nvSpPr>
          <p:cNvPr id="27650" name="Rectangle 2"/>
          <p:cNvSpPr>
            <a:spLocks noGrp="1"/>
          </p:cNvSpPr>
          <p:nvPr>
            <p:ph idx="1"/>
          </p:nvPr>
        </p:nvSpPr>
        <p:spPr bwMode="auto">
          <a:xfrm>
            <a:off x="467544" y="1196752"/>
            <a:ext cx="8147050" cy="45735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Calculate the </a:t>
            </a:r>
            <a:r>
              <a:rPr lang="en-US" sz="2600" dirty="0">
                <a:solidFill>
                  <a:schemeClr val="tx2"/>
                </a:solidFill>
              </a:rPr>
              <a:t>mean</a:t>
            </a:r>
            <a:r>
              <a:rPr lang="en-US" sz="2600" dirty="0"/>
              <a:t> of a data set by summing the values and dividing this sum by the number of values</a:t>
            </a:r>
          </a:p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The </a:t>
            </a:r>
            <a:r>
              <a:rPr lang="en-US" sz="2600" dirty="0">
                <a:solidFill>
                  <a:schemeClr val="tx2"/>
                </a:solidFill>
              </a:rPr>
              <a:t>median</a:t>
            </a:r>
            <a:r>
              <a:rPr lang="en-US" sz="2600" dirty="0"/>
              <a:t> of a data set is the midpoint of the set so long as the set is arranged in </a:t>
            </a:r>
            <a:r>
              <a:rPr lang="en-US" sz="2600" dirty="0">
                <a:solidFill>
                  <a:schemeClr val="tx2"/>
                </a:solidFill>
              </a:rPr>
              <a:t>rank order</a:t>
            </a:r>
            <a:r>
              <a:rPr lang="en-US" sz="2600" dirty="0"/>
              <a:t>.</a:t>
            </a:r>
          </a:p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The median is the </a:t>
            </a:r>
            <a:r>
              <a:rPr lang="en-US" sz="2600" dirty="0">
                <a:solidFill>
                  <a:schemeClr val="tx2"/>
                </a:solidFill>
              </a:rPr>
              <a:t>single centre value </a:t>
            </a:r>
            <a:r>
              <a:rPr lang="en-US" sz="2600" dirty="0"/>
              <a:t>from an odd numbered data set; or the </a:t>
            </a:r>
            <a:r>
              <a:rPr lang="en-US" sz="2600" dirty="0">
                <a:solidFill>
                  <a:schemeClr val="tx2"/>
                </a:solidFill>
              </a:rPr>
              <a:t>average of the two centre values</a:t>
            </a:r>
            <a:r>
              <a:rPr lang="en-US" sz="2600" dirty="0"/>
              <a:t> from an even numbered set.</a:t>
            </a:r>
          </a:p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The </a:t>
            </a:r>
            <a:r>
              <a:rPr lang="en-US" sz="2600" dirty="0">
                <a:solidFill>
                  <a:schemeClr val="tx2"/>
                </a:solidFill>
              </a:rPr>
              <a:t>mode</a:t>
            </a:r>
            <a:r>
              <a:rPr lang="en-US" sz="2600" dirty="0"/>
              <a:t> is the value that appears most often</a:t>
            </a:r>
            <a:r>
              <a:rPr lang="en-US" sz="2800" dirty="0"/>
              <a:t>.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5501666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755576" y="1484784"/>
            <a:ext cx="784887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Descriptive Statistics:</a:t>
            </a:r>
          </a:p>
          <a:p>
            <a:pPr algn="ctr"/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</a:p>
          <a:p>
            <a:pPr algn="ctr"/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2. Dispersion</a:t>
            </a:r>
          </a:p>
        </p:txBody>
      </p:sp>
    </p:spTree>
    <p:extLst>
      <p:ext uri="{BB962C8B-B14F-4D97-AF65-F5344CB8AC3E}">
        <p14:creationId xmlns:p14="http://schemas.microsoft.com/office/powerpoint/2010/main" val="7021473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490066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Dispersion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052736"/>
            <a:ext cx="7924800" cy="439248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charset="2"/>
              <a:buChar char="Ø"/>
            </a:pPr>
            <a:r>
              <a:rPr lang="en-GB" sz="2400" dirty="0">
                <a:cs typeface="Times New Roman" charset="0"/>
              </a:rPr>
              <a:t>What we mean by </a:t>
            </a:r>
            <a:r>
              <a:rPr lang="en-GB" sz="2400" dirty="0">
                <a:solidFill>
                  <a:schemeClr val="tx2"/>
                </a:solidFill>
                <a:cs typeface="Times New Roman" charset="0"/>
              </a:rPr>
              <a:t>dispersion</a:t>
            </a:r>
            <a:r>
              <a:rPr lang="en-GB" sz="2400" dirty="0">
                <a:cs typeface="Times New Roman" charset="0"/>
              </a:rPr>
              <a:t> is how far have individual data values strayed from the mean.</a:t>
            </a:r>
          </a:p>
          <a:p>
            <a:pPr>
              <a:lnSpc>
                <a:spcPct val="150000"/>
              </a:lnSpc>
              <a:buFont typeface="Wingdings" charset="2"/>
              <a:buChar char="Ø"/>
            </a:pPr>
            <a:r>
              <a:rPr lang="en-GB" sz="2400" dirty="0">
                <a:cs typeface="Times New Roman" charset="0"/>
              </a:rPr>
              <a:t>We will look at:	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cs typeface="Times New Roman" charset="0"/>
              </a:rPr>
              <a:t>	-	Range	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cs typeface="Times New Roman" charset="0"/>
              </a:rPr>
              <a:t>	-	Quartiles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cs typeface="Times New Roman" charset="0"/>
              </a:rPr>
              <a:t>	-	Standard deviation (and variance)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39921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use dispersion?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2400" dirty="0"/>
              <a:t>A measure of </a:t>
            </a:r>
            <a:r>
              <a:rPr lang="en-GB" sz="2400" dirty="0">
                <a:solidFill>
                  <a:schemeClr val="tx2"/>
                </a:solidFill>
              </a:rPr>
              <a:t>central tendency </a:t>
            </a:r>
            <a:r>
              <a:rPr lang="en-GB" sz="2400" dirty="0"/>
              <a:t>(mean, mode, median) only tells us part of the story about our data.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We lose useful information about how the data is distributed or spread.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8784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690" y="378937"/>
            <a:ext cx="8820472" cy="562074"/>
          </a:xfrm>
        </p:spPr>
        <p:txBody>
          <a:bodyPr/>
          <a:lstStyle/>
          <a:p>
            <a:r>
              <a:rPr lang="en-US" sz="32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Different distributions with the same mean</a:t>
            </a:r>
            <a:endParaRPr lang="en-GB" sz="3200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Object 2">
            <a:hlinkClick r:id="" action="ppaction://ole?verb=0"/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94502750"/>
              </p:ext>
            </p:extLst>
          </p:nvPr>
        </p:nvGraphicFramePr>
        <p:xfrm>
          <a:off x="3933826" y="2841015"/>
          <a:ext cx="430212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Equation" r:id="rId3" imgW="428400" imgH="542880" progId="">
                  <p:embed/>
                </p:oleObj>
              </mc:Choice>
              <mc:Fallback>
                <p:oleObj name="Equation" r:id="rId3" imgW="428400" imgH="542880" progId="">
                  <p:embed/>
                  <p:pic>
                    <p:nvPicPr>
                      <p:cNvPr id="4" name="Object 2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33826" y="2841015"/>
                        <a:ext cx="430212" cy="5445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364288" y="1694840"/>
            <a:ext cx="1981200" cy="77393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</a:rPr>
              <a:t>Mean = 15.5</a:t>
            </a:r>
          </a:p>
          <a:p>
            <a:pPr eaLnBrk="0" hangingPunct="0">
              <a:lnSpc>
                <a:spcPct val="30000"/>
              </a:lnSpc>
              <a:spcBef>
                <a:spcPct val="50000"/>
              </a:spcBef>
            </a:pPr>
            <a:r>
              <a:rPr lang="en-US" sz="2800" dirty="0">
                <a:solidFill>
                  <a:srgbClr val="000000"/>
                </a:solidFill>
                <a:latin typeface="Calibri" pitchFamily="34" charset="0"/>
              </a:rPr>
              <a:t>  </a:t>
            </a:r>
          </a:p>
        </p:txBody>
      </p:sp>
      <p:sp>
        <p:nvSpPr>
          <p:cNvPr id="6" name="Line 5"/>
          <p:cNvSpPr>
            <a:spLocks noChangeShapeType="1"/>
          </p:cNvSpPr>
          <p:nvPr/>
        </p:nvSpPr>
        <p:spPr bwMode="auto">
          <a:xfrm>
            <a:off x="609601" y="2199665"/>
            <a:ext cx="5183187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411163" y="2186965"/>
            <a:ext cx="5572125" cy="41293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100" b="1" dirty="0">
                <a:latin typeface="Calibri" pitchFamily="34" charset="0"/>
              </a:rPr>
              <a:t>11    12    13    14    15    16    17    18    19    20   21</a:t>
            </a:r>
          </a:p>
        </p:txBody>
      </p:sp>
      <p:sp>
        <p:nvSpPr>
          <p:cNvPr id="8" name="Oval 7"/>
          <p:cNvSpPr>
            <a:spLocks noChangeArrowheads="1"/>
          </p:cNvSpPr>
          <p:nvPr/>
        </p:nvSpPr>
        <p:spPr bwMode="auto">
          <a:xfrm>
            <a:off x="492126" y="19710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9" name="Oval 8"/>
          <p:cNvSpPr>
            <a:spLocks noChangeArrowheads="1"/>
          </p:cNvSpPr>
          <p:nvPr/>
        </p:nvSpPr>
        <p:spPr bwMode="auto">
          <a:xfrm>
            <a:off x="1025526" y="19710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0" name="Oval 9"/>
          <p:cNvSpPr>
            <a:spLocks noChangeArrowheads="1"/>
          </p:cNvSpPr>
          <p:nvPr/>
        </p:nvSpPr>
        <p:spPr bwMode="auto">
          <a:xfrm>
            <a:off x="1558926" y="19710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1" name="Oval 10"/>
          <p:cNvSpPr>
            <a:spLocks noChangeArrowheads="1"/>
          </p:cNvSpPr>
          <p:nvPr/>
        </p:nvSpPr>
        <p:spPr bwMode="auto">
          <a:xfrm>
            <a:off x="3082926" y="19710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3082926" y="17424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3" name="Oval 12"/>
          <p:cNvSpPr>
            <a:spLocks noChangeArrowheads="1"/>
          </p:cNvSpPr>
          <p:nvPr/>
        </p:nvSpPr>
        <p:spPr bwMode="auto">
          <a:xfrm>
            <a:off x="3540126" y="19710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4" name="Oval 13"/>
          <p:cNvSpPr>
            <a:spLocks noChangeArrowheads="1"/>
          </p:cNvSpPr>
          <p:nvPr/>
        </p:nvSpPr>
        <p:spPr bwMode="auto">
          <a:xfrm>
            <a:off x="4073526" y="19710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5" name="Oval 14"/>
          <p:cNvSpPr>
            <a:spLocks noChangeArrowheads="1"/>
          </p:cNvSpPr>
          <p:nvPr/>
        </p:nvSpPr>
        <p:spPr bwMode="auto">
          <a:xfrm>
            <a:off x="5521326" y="19710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411163" y="3634765"/>
            <a:ext cx="5724525" cy="41293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100" b="1" dirty="0">
                <a:latin typeface="Calibri" pitchFamily="34" charset="0"/>
              </a:rPr>
              <a:t>11    12    13    14    15    16    17    18    19    20   21</a:t>
            </a: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auto">
          <a:xfrm>
            <a:off x="493713" y="2887053"/>
            <a:ext cx="1292225" cy="366712"/>
          </a:xfrm>
          <a:prstGeom prst="rect">
            <a:avLst/>
          </a:prstGeom>
          <a:solidFill>
            <a:srgbClr val="FDE0BD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</a:rPr>
              <a:t>Data B</a:t>
            </a: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493713" y="1363053"/>
            <a:ext cx="1292225" cy="3667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</a:rPr>
              <a:t>Data A</a:t>
            </a:r>
          </a:p>
        </p:txBody>
      </p:sp>
      <p:sp>
        <p:nvSpPr>
          <p:cNvPr id="19" name="Line 18"/>
          <p:cNvSpPr>
            <a:spLocks noChangeShapeType="1"/>
          </p:cNvSpPr>
          <p:nvPr/>
        </p:nvSpPr>
        <p:spPr bwMode="auto">
          <a:xfrm>
            <a:off x="585788" y="3647465"/>
            <a:ext cx="5183188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20" name="Oval 19"/>
          <p:cNvSpPr>
            <a:spLocks noChangeArrowheads="1"/>
          </p:cNvSpPr>
          <p:nvPr/>
        </p:nvSpPr>
        <p:spPr bwMode="auto">
          <a:xfrm>
            <a:off x="2549526" y="34188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1" name="Oval 20"/>
          <p:cNvSpPr>
            <a:spLocks noChangeArrowheads="1"/>
          </p:cNvSpPr>
          <p:nvPr/>
        </p:nvSpPr>
        <p:spPr bwMode="auto">
          <a:xfrm>
            <a:off x="3082926" y="34188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2" name="Oval 21"/>
          <p:cNvSpPr>
            <a:spLocks noChangeArrowheads="1"/>
          </p:cNvSpPr>
          <p:nvPr/>
        </p:nvSpPr>
        <p:spPr bwMode="auto">
          <a:xfrm>
            <a:off x="2549526" y="31902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3" name="Oval 22"/>
          <p:cNvSpPr>
            <a:spLocks noChangeArrowheads="1"/>
          </p:cNvSpPr>
          <p:nvPr/>
        </p:nvSpPr>
        <p:spPr bwMode="auto">
          <a:xfrm>
            <a:off x="3082926" y="31902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4" name="Oval 23"/>
          <p:cNvSpPr>
            <a:spLocks noChangeArrowheads="1"/>
          </p:cNvSpPr>
          <p:nvPr/>
        </p:nvSpPr>
        <p:spPr bwMode="auto">
          <a:xfrm>
            <a:off x="2549526" y="29616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5" name="Oval 24"/>
          <p:cNvSpPr>
            <a:spLocks noChangeArrowheads="1"/>
          </p:cNvSpPr>
          <p:nvPr/>
        </p:nvSpPr>
        <p:spPr bwMode="auto">
          <a:xfrm>
            <a:off x="3082926" y="29616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" name="Oval 25"/>
          <p:cNvSpPr>
            <a:spLocks noChangeArrowheads="1"/>
          </p:cNvSpPr>
          <p:nvPr/>
        </p:nvSpPr>
        <p:spPr bwMode="auto">
          <a:xfrm>
            <a:off x="2092326" y="34188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7" name="Oval 26"/>
          <p:cNvSpPr>
            <a:spLocks noChangeArrowheads="1"/>
          </p:cNvSpPr>
          <p:nvPr/>
        </p:nvSpPr>
        <p:spPr bwMode="auto">
          <a:xfrm>
            <a:off x="3540126" y="34188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8" name="Rectangle 27"/>
          <p:cNvSpPr>
            <a:spLocks noChangeArrowheads="1"/>
          </p:cNvSpPr>
          <p:nvPr/>
        </p:nvSpPr>
        <p:spPr bwMode="auto">
          <a:xfrm>
            <a:off x="6369051" y="3190265"/>
            <a:ext cx="1976437" cy="838563"/>
          </a:xfrm>
          <a:prstGeom prst="rect">
            <a:avLst/>
          </a:prstGeom>
          <a:solidFill>
            <a:srgbClr val="FDE0BD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</a:rPr>
              <a:t>Mean = 15.5</a:t>
            </a:r>
          </a:p>
          <a:p>
            <a:pPr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US" sz="2800" dirty="0">
                <a:solidFill>
                  <a:srgbClr val="000000"/>
                </a:solidFill>
                <a:latin typeface="Calibri" pitchFamily="34" charset="0"/>
              </a:rPr>
              <a:t>  </a:t>
            </a:r>
            <a:endParaRPr lang="en-US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9" name="Rectangle 28"/>
          <p:cNvSpPr>
            <a:spLocks noChangeArrowheads="1"/>
          </p:cNvSpPr>
          <p:nvPr/>
        </p:nvSpPr>
        <p:spPr bwMode="auto">
          <a:xfrm>
            <a:off x="411163" y="5171465"/>
            <a:ext cx="5724525" cy="41293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100" b="1" dirty="0">
                <a:latin typeface="Calibri" pitchFamily="34" charset="0"/>
              </a:rPr>
              <a:t>11    12    13    14    15    16    17    18    19    20   21</a:t>
            </a:r>
          </a:p>
        </p:txBody>
      </p:sp>
      <p:sp>
        <p:nvSpPr>
          <p:cNvPr id="30" name="Line 29"/>
          <p:cNvSpPr>
            <a:spLocks noChangeShapeType="1"/>
          </p:cNvSpPr>
          <p:nvPr/>
        </p:nvSpPr>
        <p:spPr bwMode="auto">
          <a:xfrm>
            <a:off x="585788" y="5171465"/>
            <a:ext cx="5183188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31" name="Oval 30"/>
          <p:cNvSpPr>
            <a:spLocks noChangeArrowheads="1"/>
          </p:cNvSpPr>
          <p:nvPr/>
        </p:nvSpPr>
        <p:spPr bwMode="auto">
          <a:xfrm>
            <a:off x="492126" y="49428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32" name="Oval 31"/>
          <p:cNvSpPr>
            <a:spLocks noChangeArrowheads="1"/>
          </p:cNvSpPr>
          <p:nvPr/>
        </p:nvSpPr>
        <p:spPr bwMode="auto">
          <a:xfrm>
            <a:off x="492126" y="47142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33" name="Oval 32"/>
          <p:cNvSpPr>
            <a:spLocks noChangeArrowheads="1"/>
          </p:cNvSpPr>
          <p:nvPr/>
        </p:nvSpPr>
        <p:spPr bwMode="auto">
          <a:xfrm>
            <a:off x="492126" y="44856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34" name="Oval 33"/>
          <p:cNvSpPr>
            <a:spLocks noChangeArrowheads="1"/>
          </p:cNvSpPr>
          <p:nvPr/>
        </p:nvSpPr>
        <p:spPr bwMode="auto">
          <a:xfrm>
            <a:off x="5064126" y="49428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35" name="Oval 34"/>
          <p:cNvSpPr>
            <a:spLocks noChangeArrowheads="1"/>
          </p:cNvSpPr>
          <p:nvPr/>
        </p:nvSpPr>
        <p:spPr bwMode="auto">
          <a:xfrm>
            <a:off x="5064126" y="47142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36" name="Oval 35"/>
          <p:cNvSpPr>
            <a:spLocks noChangeArrowheads="1"/>
          </p:cNvSpPr>
          <p:nvPr/>
        </p:nvSpPr>
        <p:spPr bwMode="auto">
          <a:xfrm>
            <a:off x="5064126" y="44856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37" name="Oval 36"/>
          <p:cNvSpPr>
            <a:spLocks noChangeArrowheads="1"/>
          </p:cNvSpPr>
          <p:nvPr/>
        </p:nvSpPr>
        <p:spPr bwMode="auto">
          <a:xfrm>
            <a:off x="1025526" y="49428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38" name="Oval 37"/>
          <p:cNvSpPr>
            <a:spLocks noChangeArrowheads="1"/>
          </p:cNvSpPr>
          <p:nvPr/>
        </p:nvSpPr>
        <p:spPr bwMode="auto">
          <a:xfrm>
            <a:off x="4606926" y="49428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39" name="Rectangle 38"/>
          <p:cNvSpPr>
            <a:spLocks noChangeArrowheads="1"/>
          </p:cNvSpPr>
          <p:nvPr/>
        </p:nvSpPr>
        <p:spPr bwMode="auto">
          <a:xfrm>
            <a:off x="6369051" y="4714265"/>
            <a:ext cx="1976437" cy="7831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lnSpc>
                <a:spcPct val="80000"/>
              </a:lnSpc>
              <a:spcBef>
                <a:spcPct val="50000"/>
              </a:spcBef>
            </a:pPr>
            <a:r>
              <a:rPr lang="en-US">
                <a:solidFill>
                  <a:srgbClr val="000000"/>
                </a:solidFill>
                <a:latin typeface="Calibri" pitchFamily="34" charset="0"/>
              </a:rPr>
              <a:t>Mean = 15.5</a:t>
            </a:r>
          </a:p>
          <a:p>
            <a:pPr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US" sz="2800">
                <a:solidFill>
                  <a:srgbClr val="000000"/>
                </a:solidFill>
                <a:latin typeface="Calibri" pitchFamily="34" charset="0"/>
              </a:rPr>
              <a:t>  </a:t>
            </a:r>
            <a:endParaRPr lang="en-US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0" name="Rectangle 39"/>
          <p:cNvSpPr>
            <a:spLocks noChangeArrowheads="1"/>
          </p:cNvSpPr>
          <p:nvPr/>
        </p:nvSpPr>
        <p:spPr bwMode="auto">
          <a:xfrm>
            <a:off x="950913" y="4334853"/>
            <a:ext cx="1292225" cy="3667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tx2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</a:rPr>
              <a:t>Data C</a:t>
            </a:r>
          </a:p>
        </p:txBody>
      </p:sp>
    </p:spTree>
    <p:extLst>
      <p:ext uri="{BB962C8B-B14F-4D97-AF65-F5344CB8AC3E}">
        <p14:creationId xmlns:p14="http://schemas.microsoft.com/office/powerpoint/2010/main" val="35950435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80728"/>
            <a:ext cx="7924800" cy="324036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000" dirty="0"/>
              <a:t>The </a:t>
            </a:r>
            <a:r>
              <a:rPr lang="en-GB" sz="2000" dirty="0">
                <a:solidFill>
                  <a:schemeClr val="tx2"/>
                </a:solidFill>
              </a:rPr>
              <a:t>range</a:t>
            </a:r>
            <a:r>
              <a:rPr lang="en-GB" sz="2000" dirty="0"/>
              <a:t> summarises the overall spread of the data.  The data is spread between the minimum and maximum  values. 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The range is the simplest measure of variation.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It equals the difference between the largest and the smallest values in a set of data:</a:t>
            </a:r>
          </a:p>
          <a:p>
            <a:endParaRPr lang="en-US" dirty="0">
              <a:latin typeface="Calibri" pitchFamily="34" charset="0"/>
            </a:endParaRPr>
          </a:p>
          <a:p>
            <a:pPr>
              <a:lnSpc>
                <a:spcPct val="110000"/>
              </a:lnSpc>
            </a:pPr>
            <a:endParaRPr lang="en-US" dirty="0">
              <a:latin typeface="Calibri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805236" y="3394914"/>
            <a:ext cx="5105400" cy="904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hangingPunct="0">
              <a:lnSpc>
                <a:spcPct val="140000"/>
              </a:lnSpc>
              <a:spcBef>
                <a:spcPct val="50000"/>
              </a:spcBef>
            </a:pPr>
            <a:r>
              <a:rPr lang="en-US" sz="2800" dirty="0">
                <a:solidFill>
                  <a:srgbClr val="000000"/>
                </a:solidFill>
                <a:latin typeface="Calibri" pitchFamily="34" charset="0"/>
              </a:rPr>
              <a:t>Range = X</a:t>
            </a:r>
            <a:r>
              <a:rPr lang="en-US" sz="2800" baseline="-25000" dirty="0">
                <a:solidFill>
                  <a:srgbClr val="000000"/>
                </a:solidFill>
                <a:latin typeface="Calibri" pitchFamily="34" charset="0"/>
              </a:rPr>
              <a:t>largest</a:t>
            </a:r>
            <a:r>
              <a:rPr lang="en-US" sz="2800" dirty="0">
                <a:solidFill>
                  <a:srgbClr val="000000"/>
                </a:solidFill>
                <a:latin typeface="Calibri" pitchFamily="34" charset="0"/>
              </a:rPr>
              <a:t> –  X</a:t>
            </a:r>
            <a:r>
              <a:rPr lang="en-US" sz="2800" baseline="-25000" dirty="0">
                <a:solidFill>
                  <a:srgbClr val="000000"/>
                </a:solidFill>
                <a:latin typeface="Calibri" pitchFamily="34" charset="0"/>
              </a:rPr>
              <a:t>smallest</a:t>
            </a:r>
          </a:p>
          <a:p>
            <a:pPr algn="ctr" eaLnBrk="0" hangingPunct="0">
              <a:spcBef>
                <a:spcPct val="50000"/>
              </a:spcBef>
            </a:pPr>
            <a:endParaRPr lang="en-US" sz="1400" baseline="-25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6" name="Line 5"/>
          <p:cNvSpPr>
            <a:spLocks noChangeShapeType="1"/>
          </p:cNvSpPr>
          <p:nvPr/>
        </p:nvSpPr>
        <p:spPr bwMode="auto">
          <a:xfrm>
            <a:off x="2149475" y="5181600"/>
            <a:ext cx="3355975" cy="1588"/>
          </a:xfrm>
          <a:prstGeom prst="line">
            <a:avLst/>
          </a:prstGeom>
          <a:noFill/>
          <a:ln w="12700">
            <a:solidFill>
              <a:srgbClr val="FFFFCC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7" name="Oval 6"/>
          <p:cNvSpPr>
            <a:spLocks noChangeArrowheads="1"/>
          </p:cNvSpPr>
          <p:nvPr/>
        </p:nvSpPr>
        <p:spPr bwMode="auto">
          <a:xfrm>
            <a:off x="22860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8" name="Oval 7"/>
          <p:cNvSpPr>
            <a:spLocks noChangeArrowheads="1"/>
          </p:cNvSpPr>
          <p:nvPr/>
        </p:nvSpPr>
        <p:spPr bwMode="auto">
          <a:xfrm>
            <a:off x="28956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9" name="Oval 8"/>
          <p:cNvSpPr>
            <a:spLocks noChangeArrowheads="1"/>
          </p:cNvSpPr>
          <p:nvPr/>
        </p:nvSpPr>
        <p:spPr bwMode="auto">
          <a:xfrm>
            <a:off x="34290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0" name="Oval 9"/>
          <p:cNvSpPr>
            <a:spLocks noChangeArrowheads="1"/>
          </p:cNvSpPr>
          <p:nvPr/>
        </p:nvSpPr>
        <p:spPr bwMode="auto">
          <a:xfrm>
            <a:off x="40386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1" name="Oval 10"/>
          <p:cNvSpPr>
            <a:spLocks noChangeArrowheads="1"/>
          </p:cNvSpPr>
          <p:nvPr/>
        </p:nvSpPr>
        <p:spPr bwMode="auto">
          <a:xfrm>
            <a:off x="3429000" y="47244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45720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3" name="Oval 12"/>
          <p:cNvSpPr>
            <a:spLocks noChangeArrowheads="1"/>
          </p:cNvSpPr>
          <p:nvPr/>
        </p:nvSpPr>
        <p:spPr bwMode="auto">
          <a:xfrm>
            <a:off x="4572000" y="47244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4" name="Oval 13"/>
          <p:cNvSpPr>
            <a:spLocks noChangeArrowheads="1"/>
          </p:cNvSpPr>
          <p:nvPr/>
        </p:nvSpPr>
        <p:spPr bwMode="auto">
          <a:xfrm>
            <a:off x="4572000" y="44958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5" name="Oval 14"/>
          <p:cNvSpPr>
            <a:spLocks noChangeArrowheads="1"/>
          </p:cNvSpPr>
          <p:nvPr/>
        </p:nvSpPr>
        <p:spPr bwMode="auto">
          <a:xfrm>
            <a:off x="49530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6" name="Line 15"/>
          <p:cNvSpPr>
            <a:spLocks noChangeShapeType="1"/>
          </p:cNvSpPr>
          <p:nvPr/>
        </p:nvSpPr>
        <p:spPr bwMode="auto">
          <a:xfrm>
            <a:off x="5349875" y="5181600"/>
            <a:ext cx="1298575" cy="1588"/>
          </a:xfrm>
          <a:prstGeom prst="line">
            <a:avLst/>
          </a:prstGeom>
          <a:noFill/>
          <a:ln w="12700">
            <a:solidFill>
              <a:srgbClr val="FFFFCC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7" name="Oval 16"/>
          <p:cNvSpPr>
            <a:spLocks noChangeArrowheads="1"/>
          </p:cNvSpPr>
          <p:nvPr/>
        </p:nvSpPr>
        <p:spPr bwMode="auto">
          <a:xfrm>
            <a:off x="57150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8" name="Oval 17"/>
          <p:cNvSpPr>
            <a:spLocks noChangeArrowheads="1"/>
          </p:cNvSpPr>
          <p:nvPr/>
        </p:nvSpPr>
        <p:spPr bwMode="auto">
          <a:xfrm>
            <a:off x="5715000" y="47244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9" name="Oval 18"/>
          <p:cNvSpPr>
            <a:spLocks noChangeArrowheads="1"/>
          </p:cNvSpPr>
          <p:nvPr/>
        </p:nvSpPr>
        <p:spPr bwMode="auto">
          <a:xfrm>
            <a:off x="61722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0" name="Oval 19"/>
          <p:cNvSpPr>
            <a:spLocks noChangeArrowheads="1"/>
          </p:cNvSpPr>
          <p:nvPr/>
        </p:nvSpPr>
        <p:spPr bwMode="auto">
          <a:xfrm>
            <a:off x="65532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4" name="Text Box 24"/>
          <p:cNvSpPr txBox="1">
            <a:spLocks noChangeArrowheads="1"/>
          </p:cNvSpPr>
          <p:nvPr/>
        </p:nvSpPr>
        <p:spPr bwMode="auto">
          <a:xfrm>
            <a:off x="2504209" y="5377611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b="1" dirty="0">
                <a:latin typeface="Calibri" pitchFamily="34" charset="0"/>
              </a:rPr>
              <a:t>Range = 13 - 1 = 12</a:t>
            </a:r>
            <a:endParaRPr lang="en-US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02317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88" name="Rectangle 24"/>
          <p:cNvSpPr>
            <a:spLocks noGrp="1" noChangeArrowheads="1"/>
          </p:cNvSpPr>
          <p:nvPr>
            <p:ph type="title"/>
          </p:nvPr>
        </p:nvSpPr>
        <p:spPr>
          <a:xfrm>
            <a:off x="609600" y="116632"/>
            <a:ext cx="7924800" cy="648072"/>
          </a:xfrm>
        </p:spPr>
        <p:txBody>
          <a:bodyPr/>
          <a:lstStyle/>
          <a:p>
            <a:pPr algn="ctr">
              <a:defRPr/>
            </a:pPr>
            <a:r>
              <a:rPr lang="en-US" dirty="0">
                <a:latin typeface="Calibri" pitchFamily="34" charset="0"/>
              </a:rPr>
              <a:t> </a:t>
            </a:r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Disadvantages of the Range</a:t>
            </a:r>
          </a:p>
        </p:txBody>
      </p:sp>
      <p:sp>
        <p:nvSpPr>
          <p:cNvPr id="26626" name="Rectangle 2"/>
          <p:cNvSpPr>
            <a:spLocks noGrp="1" noChangeArrowheads="1"/>
          </p:cNvSpPr>
          <p:nvPr>
            <p:ph idx="1"/>
          </p:nvPr>
        </p:nvSpPr>
        <p:spPr>
          <a:xfrm>
            <a:off x="454057" y="679888"/>
            <a:ext cx="8058472" cy="2265040"/>
          </a:xfrm>
        </p:spPr>
        <p:txBody>
          <a:bodyPr>
            <a:normAutofit/>
          </a:bodyPr>
          <a:lstStyle/>
          <a:p>
            <a:r>
              <a:rPr lang="en-US" sz="2400" dirty="0"/>
              <a:t>It ignores the way in which data are distributed:</a:t>
            </a:r>
          </a:p>
          <a:p>
            <a:r>
              <a:rPr lang="en-US" sz="2400" dirty="0"/>
              <a:t>Also, it is sensitive to outliers (extremes):</a:t>
            </a:r>
          </a:p>
          <a:p>
            <a:endParaRPr lang="en-US" sz="2800" b="1" dirty="0">
              <a:latin typeface="Calibri" pitchFamily="34" charset="0"/>
            </a:endParaRPr>
          </a:p>
          <a:p>
            <a:endParaRPr lang="en-US" sz="2800" b="1" dirty="0">
              <a:latin typeface="Calibri" pitchFamily="34" charset="0"/>
            </a:endParaRPr>
          </a:p>
          <a:p>
            <a:endParaRPr lang="en-US" sz="2800" b="1" dirty="0">
              <a:latin typeface="Calibri" pitchFamily="34" charset="0"/>
            </a:endParaRPr>
          </a:p>
          <a:p>
            <a:pPr>
              <a:buFont typeface="Wingdings" charset="2"/>
              <a:buNone/>
            </a:pPr>
            <a:endParaRPr lang="en-US" sz="2800" b="1" dirty="0">
              <a:latin typeface="Calibri" pitchFamily="34" charset="0"/>
            </a:endParaRPr>
          </a:p>
          <a:p>
            <a:pPr>
              <a:buFont typeface="Wingdings" charset="2"/>
              <a:buNone/>
            </a:pPr>
            <a:endParaRPr lang="en-US" sz="2800" b="1" dirty="0">
              <a:latin typeface="Calibri" pitchFamily="34" charset="0"/>
            </a:endParaRPr>
          </a:p>
        </p:txBody>
      </p:sp>
      <p:sp>
        <p:nvSpPr>
          <p:cNvPr id="26627" name="Line 3"/>
          <p:cNvSpPr>
            <a:spLocks noChangeShapeType="1"/>
          </p:cNvSpPr>
          <p:nvPr/>
        </p:nvSpPr>
        <p:spPr bwMode="auto">
          <a:xfrm>
            <a:off x="1160463" y="2590800"/>
            <a:ext cx="3049587" cy="0"/>
          </a:xfrm>
          <a:prstGeom prst="line">
            <a:avLst/>
          </a:prstGeom>
          <a:noFill/>
          <a:ln w="12700">
            <a:solidFill>
              <a:srgbClr val="FFFFCC"/>
            </a:solidFill>
            <a:round/>
            <a:headEnd/>
            <a:tailEnd/>
          </a:ln>
        </p:spPr>
        <p:txBody>
          <a:bodyPr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26628" name="Oval 4"/>
          <p:cNvSpPr>
            <a:spLocks noChangeArrowheads="1"/>
          </p:cNvSpPr>
          <p:nvPr/>
        </p:nvSpPr>
        <p:spPr bwMode="auto">
          <a:xfrm>
            <a:off x="12192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29" name="Oval 5"/>
          <p:cNvSpPr>
            <a:spLocks noChangeArrowheads="1"/>
          </p:cNvSpPr>
          <p:nvPr/>
        </p:nvSpPr>
        <p:spPr bwMode="auto">
          <a:xfrm>
            <a:off x="22098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30" name="Oval 6"/>
          <p:cNvSpPr>
            <a:spLocks noChangeArrowheads="1"/>
          </p:cNvSpPr>
          <p:nvPr/>
        </p:nvSpPr>
        <p:spPr bwMode="auto">
          <a:xfrm>
            <a:off x="38862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31" name="Oval 7"/>
          <p:cNvSpPr>
            <a:spLocks noChangeArrowheads="1"/>
          </p:cNvSpPr>
          <p:nvPr/>
        </p:nvSpPr>
        <p:spPr bwMode="auto">
          <a:xfrm>
            <a:off x="27432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32" name="Oval 8"/>
          <p:cNvSpPr>
            <a:spLocks noChangeArrowheads="1"/>
          </p:cNvSpPr>
          <p:nvPr/>
        </p:nvSpPr>
        <p:spPr bwMode="auto">
          <a:xfrm>
            <a:off x="33528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33" name="Oval 9"/>
          <p:cNvSpPr>
            <a:spLocks noChangeArrowheads="1"/>
          </p:cNvSpPr>
          <p:nvPr/>
        </p:nvSpPr>
        <p:spPr bwMode="auto">
          <a:xfrm>
            <a:off x="17526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34" name="Rectangle 10"/>
          <p:cNvSpPr>
            <a:spLocks noChangeArrowheads="1"/>
          </p:cNvSpPr>
          <p:nvPr/>
        </p:nvSpPr>
        <p:spPr bwMode="auto">
          <a:xfrm>
            <a:off x="1143000" y="2590800"/>
            <a:ext cx="3276600" cy="44371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300" b="1" dirty="0">
                <a:latin typeface="Calibri" pitchFamily="34" charset="0"/>
              </a:rPr>
              <a:t>7     8     9     10    11    12</a:t>
            </a:r>
          </a:p>
        </p:txBody>
      </p:sp>
      <p:sp>
        <p:nvSpPr>
          <p:cNvPr id="26635" name="Rectangle 11"/>
          <p:cNvSpPr>
            <a:spLocks noChangeArrowheads="1"/>
          </p:cNvSpPr>
          <p:nvPr/>
        </p:nvSpPr>
        <p:spPr bwMode="auto">
          <a:xfrm>
            <a:off x="1187624" y="2996952"/>
            <a:ext cx="2752725" cy="4064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 b="1" dirty="0">
                <a:solidFill>
                  <a:srgbClr val="000000"/>
                </a:solidFill>
                <a:latin typeface="Calibri" pitchFamily="34" charset="0"/>
              </a:rPr>
              <a:t>Range = 12 - 7 = 5</a:t>
            </a:r>
          </a:p>
        </p:txBody>
      </p:sp>
      <p:sp>
        <p:nvSpPr>
          <p:cNvPr id="26636" name="Line 12"/>
          <p:cNvSpPr>
            <a:spLocks noChangeShapeType="1"/>
          </p:cNvSpPr>
          <p:nvPr/>
        </p:nvSpPr>
        <p:spPr bwMode="auto">
          <a:xfrm>
            <a:off x="5051425" y="2595563"/>
            <a:ext cx="3049588" cy="0"/>
          </a:xfrm>
          <a:prstGeom prst="line">
            <a:avLst/>
          </a:prstGeom>
          <a:noFill/>
          <a:ln w="12700">
            <a:solidFill>
              <a:srgbClr val="FFFFCC"/>
            </a:solidFill>
            <a:round/>
            <a:headEnd/>
            <a:tailEnd/>
          </a:ln>
        </p:spPr>
        <p:txBody>
          <a:bodyPr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26637" name="Rectangle 13"/>
          <p:cNvSpPr>
            <a:spLocks noChangeArrowheads="1"/>
          </p:cNvSpPr>
          <p:nvPr/>
        </p:nvSpPr>
        <p:spPr bwMode="auto">
          <a:xfrm>
            <a:off x="5029200" y="2590800"/>
            <a:ext cx="3429000" cy="44371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300" b="1" dirty="0">
                <a:latin typeface="Calibri" pitchFamily="34" charset="0"/>
              </a:rPr>
              <a:t>7     8     9    10     11    12</a:t>
            </a:r>
          </a:p>
        </p:txBody>
      </p:sp>
      <p:sp>
        <p:nvSpPr>
          <p:cNvPr id="26638" name="Oval 14"/>
          <p:cNvSpPr>
            <a:spLocks noChangeArrowheads="1"/>
          </p:cNvSpPr>
          <p:nvPr/>
        </p:nvSpPr>
        <p:spPr bwMode="auto">
          <a:xfrm>
            <a:off x="5110163" y="2443163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39" name="Oval 15"/>
          <p:cNvSpPr>
            <a:spLocks noChangeArrowheads="1"/>
          </p:cNvSpPr>
          <p:nvPr/>
        </p:nvSpPr>
        <p:spPr bwMode="auto">
          <a:xfrm>
            <a:off x="6634163" y="2443163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40" name="Oval 16"/>
          <p:cNvSpPr>
            <a:spLocks noChangeArrowheads="1"/>
          </p:cNvSpPr>
          <p:nvPr/>
        </p:nvSpPr>
        <p:spPr bwMode="auto">
          <a:xfrm>
            <a:off x="7777163" y="2443163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41" name="Oval 17"/>
          <p:cNvSpPr>
            <a:spLocks noChangeArrowheads="1"/>
          </p:cNvSpPr>
          <p:nvPr/>
        </p:nvSpPr>
        <p:spPr bwMode="auto">
          <a:xfrm>
            <a:off x="7243763" y="2443163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42" name="Oval 18"/>
          <p:cNvSpPr>
            <a:spLocks noChangeArrowheads="1"/>
          </p:cNvSpPr>
          <p:nvPr/>
        </p:nvSpPr>
        <p:spPr bwMode="auto">
          <a:xfrm>
            <a:off x="7777163" y="2290763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43" name="Oval 19"/>
          <p:cNvSpPr>
            <a:spLocks noChangeArrowheads="1"/>
          </p:cNvSpPr>
          <p:nvPr/>
        </p:nvSpPr>
        <p:spPr bwMode="auto">
          <a:xfrm>
            <a:off x="7777163" y="2151063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44" name="Rectangle 20"/>
          <p:cNvSpPr>
            <a:spLocks noChangeArrowheads="1"/>
          </p:cNvSpPr>
          <p:nvPr/>
        </p:nvSpPr>
        <p:spPr bwMode="auto">
          <a:xfrm>
            <a:off x="5186363" y="2836863"/>
            <a:ext cx="238125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45" name="Rectangle 21"/>
          <p:cNvSpPr>
            <a:spLocks noChangeArrowheads="1"/>
          </p:cNvSpPr>
          <p:nvPr/>
        </p:nvSpPr>
        <p:spPr bwMode="auto">
          <a:xfrm>
            <a:off x="5181600" y="2984500"/>
            <a:ext cx="2895600" cy="406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 b="1" dirty="0">
                <a:solidFill>
                  <a:srgbClr val="000000"/>
                </a:solidFill>
                <a:latin typeface="Calibri" pitchFamily="34" charset="0"/>
              </a:rPr>
              <a:t>Range = 12 - 7 = 5</a:t>
            </a:r>
          </a:p>
        </p:txBody>
      </p:sp>
      <p:sp>
        <p:nvSpPr>
          <p:cNvPr id="26646" name="Line 22"/>
          <p:cNvSpPr>
            <a:spLocks noChangeShapeType="1"/>
          </p:cNvSpPr>
          <p:nvPr/>
        </p:nvSpPr>
        <p:spPr bwMode="auto">
          <a:xfrm>
            <a:off x="1066800" y="2590800"/>
            <a:ext cx="31242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26647" name="Line 23"/>
          <p:cNvSpPr>
            <a:spLocks noChangeShapeType="1"/>
          </p:cNvSpPr>
          <p:nvPr/>
        </p:nvSpPr>
        <p:spPr bwMode="auto">
          <a:xfrm>
            <a:off x="5033963" y="2595563"/>
            <a:ext cx="31242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26649" name="Text Box 25"/>
          <p:cNvSpPr txBox="1">
            <a:spLocks noChangeArrowheads="1"/>
          </p:cNvSpPr>
          <p:nvPr/>
        </p:nvSpPr>
        <p:spPr bwMode="auto">
          <a:xfrm>
            <a:off x="533400" y="4005064"/>
            <a:ext cx="8229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Calibri" pitchFamily="34" charset="0"/>
              </a:rPr>
              <a:t>	</a:t>
            </a:r>
            <a:r>
              <a:rPr lang="en-US">
                <a:solidFill>
                  <a:schemeClr val="hlink"/>
                </a:solidFill>
                <a:latin typeface="Calibri" pitchFamily="34" charset="0"/>
              </a:rPr>
              <a:t>1</a:t>
            </a:r>
            <a:r>
              <a:rPr lang="en-US">
                <a:latin typeface="Calibri" pitchFamily="34" charset="0"/>
              </a:rPr>
              <a:t>,1,1,1,1,1,1,1,1,1,1,2,2,2,2,2,2,2,2,3,3,3,3,4,</a:t>
            </a:r>
            <a:r>
              <a:rPr lang="en-US">
                <a:solidFill>
                  <a:schemeClr val="hlink"/>
                </a:solidFill>
                <a:latin typeface="Calibri" pitchFamily="34" charset="0"/>
              </a:rPr>
              <a:t>5</a:t>
            </a:r>
          </a:p>
        </p:txBody>
      </p:sp>
      <p:sp>
        <p:nvSpPr>
          <p:cNvPr id="26650" name="Text Box 26"/>
          <p:cNvSpPr txBox="1">
            <a:spLocks noChangeArrowheads="1"/>
          </p:cNvSpPr>
          <p:nvPr/>
        </p:nvSpPr>
        <p:spPr bwMode="auto">
          <a:xfrm>
            <a:off x="533400" y="4927600"/>
            <a:ext cx="8229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dirty="0">
                <a:solidFill>
                  <a:schemeClr val="folHlink"/>
                </a:solidFill>
                <a:latin typeface="Calibri" pitchFamily="34" charset="0"/>
              </a:rPr>
              <a:t>	</a:t>
            </a:r>
            <a:r>
              <a:rPr lang="en-US" dirty="0">
                <a:solidFill>
                  <a:schemeClr val="hlink"/>
                </a:solidFill>
                <a:latin typeface="Calibri" pitchFamily="34" charset="0"/>
              </a:rPr>
              <a:t>1</a:t>
            </a:r>
            <a:r>
              <a:rPr lang="en-US" dirty="0">
                <a:latin typeface="Calibri" pitchFamily="34" charset="0"/>
              </a:rPr>
              <a:t>,1,1,1,1,1,1,1,1,1,1,2,2,2,2,2,2,2,2,3,3,3,3,4,</a:t>
            </a:r>
            <a:r>
              <a:rPr lang="en-US" dirty="0">
                <a:solidFill>
                  <a:schemeClr val="hlink"/>
                </a:solidFill>
                <a:latin typeface="Calibri" pitchFamily="34" charset="0"/>
              </a:rPr>
              <a:t>120</a:t>
            </a:r>
          </a:p>
        </p:txBody>
      </p:sp>
      <p:sp>
        <p:nvSpPr>
          <p:cNvPr id="26651" name="Rectangle 27"/>
          <p:cNvSpPr>
            <a:spLocks noChangeArrowheads="1"/>
          </p:cNvSpPr>
          <p:nvPr/>
        </p:nvSpPr>
        <p:spPr bwMode="auto">
          <a:xfrm>
            <a:off x="3193976" y="4374396"/>
            <a:ext cx="2895600" cy="406400"/>
          </a:xfrm>
          <a:prstGeom prst="rect">
            <a:avLst/>
          </a:prstGeom>
          <a:solidFill>
            <a:srgbClr val="FDE0BD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 b="1" dirty="0">
                <a:solidFill>
                  <a:srgbClr val="000000"/>
                </a:solidFill>
                <a:latin typeface="Calibri" pitchFamily="34" charset="0"/>
              </a:rPr>
              <a:t>Range = 5 - 1 = 4</a:t>
            </a:r>
          </a:p>
        </p:txBody>
      </p:sp>
      <p:sp>
        <p:nvSpPr>
          <p:cNvPr id="26652" name="Rectangle 28"/>
          <p:cNvSpPr>
            <a:spLocks noChangeArrowheads="1"/>
          </p:cNvSpPr>
          <p:nvPr/>
        </p:nvSpPr>
        <p:spPr bwMode="auto">
          <a:xfrm>
            <a:off x="3178529" y="5310287"/>
            <a:ext cx="2895600" cy="406400"/>
          </a:xfrm>
          <a:prstGeom prst="rect">
            <a:avLst/>
          </a:prstGeom>
          <a:solidFill>
            <a:srgbClr val="FDE0BD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 b="1" dirty="0">
                <a:solidFill>
                  <a:srgbClr val="000000"/>
                </a:solidFill>
                <a:latin typeface="Calibri" pitchFamily="34" charset="0"/>
              </a:rPr>
              <a:t>Range = 120 - 1 = 119</a:t>
            </a:r>
          </a:p>
        </p:txBody>
      </p:sp>
      <p:sp>
        <p:nvSpPr>
          <p:cNvPr id="26653" name="Rectangle 29"/>
          <p:cNvSpPr>
            <a:spLocks noChangeArrowheads="1"/>
          </p:cNvSpPr>
          <p:nvPr/>
        </p:nvSpPr>
        <p:spPr bwMode="auto">
          <a:xfrm>
            <a:off x="685800" y="1981200"/>
            <a:ext cx="7772400" cy="1447800"/>
          </a:xfrm>
          <a:prstGeom prst="rect">
            <a:avLst/>
          </a:prstGeom>
          <a:noFill/>
          <a:ln w="19050">
            <a:solidFill>
              <a:schemeClr val="folHlink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54" name="Rectangle 30"/>
          <p:cNvSpPr>
            <a:spLocks noChangeArrowheads="1"/>
          </p:cNvSpPr>
          <p:nvPr/>
        </p:nvSpPr>
        <p:spPr bwMode="auto">
          <a:xfrm>
            <a:off x="722261" y="3451132"/>
            <a:ext cx="7772400" cy="2277616"/>
          </a:xfrm>
          <a:prstGeom prst="rect">
            <a:avLst/>
          </a:prstGeom>
          <a:noFill/>
          <a:ln w="19050">
            <a:solidFill>
              <a:schemeClr val="folHlink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58358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charset="0"/>
              </a:rPr>
              <a:t>Calculate the range</a:t>
            </a:r>
            <a:br>
              <a:rPr lang="en-US" sz="3600" cap="none" dirty="0">
                <a:solidFill>
                  <a:schemeClr val="tx2"/>
                </a:solidFill>
                <a:cs typeface="Times New Roman" charset="0"/>
              </a:rPr>
            </a:br>
            <a:endParaRPr lang="en-GB" sz="3600" cap="none" dirty="0">
              <a:solidFill>
                <a:schemeClr val="tx2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7920880" cy="4104456"/>
          </a:xfrm>
        </p:spPr>
        <p:txBody>
          <a:bodyPr>
            <a:normAutofit/>
          </a:bodyPr>
          <a:lstStyle/>
          <a:p>
            <a:pPr eaLnBrk="1" hangingPunct="1">
              <a:buNone/>
            </a:pPr>
            <a:r>
              <a:rPr lang="en-US" sz="2800" dirty="0">
                <a:cs typeface="Times New Roman" charset="0"/>
              </a:rPr>
              <a:t>a.</a:t>
            </a:r>
          </a:p>
          <a:p>
            <a:pPr eaLnBrk="1" hangingPunct="1">
              <a:buNone/>
            </a:pPr>
            <a:r>
              <a:rPr lang="en-US" sz="2800" dirty="0">
                <a:cs typeface="Times New Roman" charset="0"/>
              </a:rPr>
              <a:t>	7  9  8  11  4</a:t>
            </a:r>
          </a:p>
          <a:p>
            <a:pPr eaLnBrk="1" hangingPunct="1">
              <a:buFont typeface="Wingdings" charset="2"/>
              <a:buAutoNum type="alphaLcPeriod"/>
            </a:pPr>
            <a:endParaRPr lang="en-US" sz="2800" dirty="0"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r>
              <a:rPr lang="en-US" sz="2800" dirty="0">
                <a:cs typeface="Times New Roman" charset="0"/>
              </a:rPr>
              <a:t>b.</a:t>
            </a:r>
          </a:p>
          <a:p>
            <a:pPr algn="ctr" eaLnBrk="1" hangingPunct="1">
              <a:buFont typeface="Wingdings" charset="2"/>
              <a:buNone/>
            </a:pPr>
            <a:r>
              <a:rPr lang="en-US" sz="2800" dirty="0">
                <a:cs typeface="Times New Roman" charset="0"/>
              </a:rPr>
              <a:t>21.49   31.50   11.35   13.80   15.47   18.37  38.16 </a:t>
            </a:r>
          </a:p>
          <a:p>
            <a:pPr algn="ctr" eaLnBrk="1" hangingPunct="1">
              <a:buFont typeface="Wingdings" charset="2"/>
              <a:buNone/>
            </a:pPr>
            <a:r>
              <a:rPr lang="en-US" sz="2800" dirty="0">
                <a:cs typeface="Times New Roman" charset="0"/>
              </a:rPr>
              <a:t>18.47   17.48   18.61   9.77   20.72    22.47  12.46</a:t>
            </a:r>
          </a:p>
          <a:p>
            <a:pPr algn="ctr" eaLnBrk="1" hangingPunct="1">
              <a:buFont typeface="Wingdings" charset="2"/>
              <a:buNone/>
            </a:pPr>
            <a:endParaRPr lang="en-US" sz="2400" b="1" dirty="0">
              <a:latin typeface="Calibri" pitchFamily="34" charset="0"/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5358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924800" cy="706090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1720" y="980728"/>
            <a:ext cx="4536504" cy="43924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a. </a:t>
            </a:r>
          </a:p>
          <a:p>
            <a:r>
              <a:rPr lang="en-GB" sz="2000" dirty="0"/>
              <a:t>Largest value = 11 </a:t>
            </a:r>
          </a:p>
          <a:p>
            <a:r>
              <a:rPr lang="en-GB" sz="2000" dirty="0"/>
              <a:t>Smallest value = 4  </a:t>
            </a:r>
          </a:p>
          <a:p>
            <a:r>
              <a:rPr lang="en-GB" sz="2000" dirty="0"/>
              <a:t>Range: largest value - smallest value</a:t>
            </a:r>
          </a:p>
          <a:p>
            <a:r>
              <a:rPr lang="en-GB" sz="2000" dirty="0"/>
              <a:t>Range = 11 - 4 = </a:t>
            </a:r>
            <a:r>
              <a:rPr lang="en-GB" sz="2000" dirty="0">
                <a:solidFill>
                  <a:schemeClr val="tx2"/>
                </a:solidFill>
              </a:rPr>
              <a:t>7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b. </a:t>
            </a:r>
          </a:p>
          <a:p>
            <a:pPr marL="0" indent="0">
              <a:buNone/>
            </a:pPr>
            <a:r>
              <a:rPr lang="en-GB" sz="2000" dirty="0"/>
              <a:t>Largest value =  38.16 </a:t>
            </a:r>
          </a:p>
          <a:p>
            <a:pPr marL="0" indent="0">
              <a:buNone/>
            </a:pPr>
            <a:r>
              <a:rPr lang="en-GB" sz="2000" dirty="0"/>
              <a:t>Smallest value =  9.77</a:t>
            </a:r>
          </a:p>
          <a:p>
            <a:pPr marL="0" indent="0">
              <a:buNone/>
            </a:pPr>
            <a:r>
              <a:rPr lang="en-GB" sz="2000" dirty="0"/>
              <a:t>Range: largest value - smallest value </a:t>
            </a:r>
          </a:p>
          <a:p>
            <a:pPr marL="0" indent="0">
              <a:buNone/>
            </a:pPr>
            <a:r>
              <a:rPr lang="en-GB" sz="2000" dirty="0"/>
              <a:t>Range = 38.16  -  9.77 =  </a:t>
            </a:r>
            <a:r>
              <a:rPr lang="en-GB" sz="2000" dirty="0">
                <a:solidFill>
                  <a:schemeClr val="tx2"/>
                </a:solidFill>
              </a:rPr>
              <a:t>28.39</a:t>
            </a:r>
          </a:p>
        </p:txBody>
      </p:sp>
    </p:spTree>
    <p:extLst>
      <p:ext uri="{BB962C8B-B14F-4D97-AF65-F5344CB8AC3E}">
        <p14:creationId xmlns:p14="http://schemas.microsoft.com/office/powerpoint/2010/main" val="19920962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490066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Quartiles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836712"/>
            <a:ext cx="7924800" cy="4968552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The  problem with the range is its lack of detail.  The use of </a:t>
            </a:r>
            <a:r>
              <a:rPr lang="en-GB" sz="2400" dirty="0">
                <a:solidFill>
                  <a:schemeClr val="tx2"/>
                </a:solidFill>
              </a:rPr>
              <a:t>quartiles</a:t>
            </a:r>
            <a:r>
              <a:rPr lang="en-GB" sz="2400" dirty="0"/>
              <a:t> provides more information. 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solidFill>
                  <a:schemeClr val="tx2"/>
                </a:solidFill>
                <a:cs typeface="Times New Roman" charset="0"/>
              </a:rPr>
              <a:t>Quartiles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 typeface="Wingdings" charset="2"/>
              <a:buChar char="§"/>
            </a:pPr>
            <a:r>
              <a:rPr lang="en-GB" sz="2400" dirty="0">
                <a:cs typeface="Times New Roman" charset="0"/>
              </a:rPr>
              <a:t>The </a:t>
            </a:r>
            <a:r>
              <a:rPr lang="en-GB" sz="2400" i="1" dirty="0">
                <a:cs typeface="Times New Roman" charset="0"/>
              </a:rPr>
              <a:t>first quartile</a:t>
            </a:r>
            <a:r>
              <a:rPr lang="en-GB" sz="2400" dirty="0">
                <a:cs typeface="Times New Roman" charset="0"/>
              </a:rPr>
              <a:t> is the value ¼ of the way through the data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 typeface="Wingdings" charset="2"/>
              <a:buChar char="§"/>
            </a:pPr>
            <a:r>
              <a:rPr lang="en-GB" sz="2400" dirty="0">
                <a:cs typeface="Times New Roman" charset="0"/>
              </a:rPr>
              <a:t>The </a:t>
            </a:r>
            <a:r>
              <a:rPr lang="en-GB" sz="2400" i="1" dirty="0">
                <a:cs typeface="Times New Roman" charset="0"/>
              </a:rPr>
              <a:t>second quartile</a:t>
            </a:r>
            <a:r>
              <a:rPr lang="en-GB" sz="2400" dirty="0">
                <a:cs typeface="Times New Roman" charset="0"/>
              </a:rPr>
              <a:t> is the value  half way through data (same as the </a:t>
            </a:r>
            <a:r>
              <a:rPr lang="en-GB" sz="2400" dirty="0">
                <a:solidFill>
                  <a:schemeClr val="tx2"/>
                </a:solidFill>
                <a:cs typeface="Times New Roman" charset="0"/>
              </a:rPr>
              <a:t>median value</a:t>
            </a:r>
            <a:r>
              <a:rPr lang="en-GB" sz="2400" dirty="0">
                <a:cs typeface="Times New Roman" charset="0"/>
              </a:rPr>
              <a:t>).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 typeface="Wingdings" charset="2"/>
              <a:buChar char="§"/>
            </a:pPr>
            <a:r>
              <a:rPr lang="en-GB" sz="2400" dirty="0">
                <a:cs typeface="Times New Roman" charset="0"/>
              </a:rPr>
              <a:t>The </a:t>
            </a:r>
            <a:r>
              <a:rPr lang="en-GB" sz="2400" i="1" dirty="0">
                <a:cs typeface="Times New Roman" charset="0"/>
              </a:rPr>
              <a:t>third quartile</a:t>
            </a:r>
            <a:r>
              <a:rPr lang="en-GB" sz="2400" dirty="0">
                <a:cs typeface="Times New Roman" charset="0"/>
              </a:rPr>
              <a:t> is the value ¾ of the way through the data.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 typeface="Wingdings" charset="2"/>
              <a:buChar char="§"/>
            </a:pPr>
            <a:r>
              <a:rPr lang="en-GB" sz="2400" dirty="0">
                <a:cs typeface="Times New Roman" charset="0"/>
              </a:rPr>
              <a:t>The </a:t>
            </a:r>
            <a:r>
              <a:rPr lang="en-GB" sz="2400" i="1" dirty="0">
                <a:cs typeface="Times New Roman" charset="0"/>
              </a:rPr>
              <a:t>fourth quartile</a:t>
            </a:r>
            <a:r>
              <a:rPr lang="en-GB" sz="2400" dirty="0">
                <a:cs typeface="Times New Roman" charset="0"/>
              </a:rPr>
              <a:t> is the upper value of the range.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9766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pPr algn="ctr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Interquartile Range</a:t>
            </a:r>
            <a:endParaRPr lang="en-GB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2724" y="1159496"/>
            <a:ext cx="7924800" cy="442974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2400" dirty="0"/>
              <a:t>We can eliminate some outlier problems by using the </a:t>
            </a:r>
            <a:r>
              <a:rPr lang="en-US" sz="2400" dirty="0">
                <a:solidFill>
                  <a:schemeClr val="tx2"/>
                </a:solidFill>
              </a:rPr>
              <a:t>inter-quartile range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Eliminate some high and low valued observations and calculate the range from the remaining values</a:t>
            </a:r>
          </a:p>
          <a:p>
            <a:pPr>
              <a:lnSpc>
                <a:spcPct val="90000"/>
              </a:lnSpc>
            </a:pPr>
            <a:endParaRPr 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9592" y="3645024"/>
            <a:ext cx="7344816" cy="122285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</a:pPr>
            <a:r>
              <a:rPr lang="en-US" sz="2400" dirty="0">
                <a:solidFill>
                  <a:schemeClr val="bg1"/>
                </a:solidFill>
              </a:rPr>
              <a:t>Interquartile range = 3</a:t>
            </a:r>
            <a:r>
              <a:rPr lang="en-US" sz="2400" baseline="30000" dirty="0">
                <a:solidFill>
                  <a:schemeClr val="bg1"/>
                </a:solidFill>
              </a:rPr>
              <a:t>rd</a:t>
            </a:r>
            <a:r>
              <a:rPr lang="en-US" sz="2400" dirty="0">
                <a:solidFill>
                  <a:schemeClr val="bg1"/>
                </a:solidFill>
              </a:rPr>
              <a:t> quartile – 1</a:t>
            </a:r>
            <a:r>
              <a:rPr lang="en-US" sz="2400" baseline="30000" dirty="0">
                <a:solidFill>
                  <a:schemeClr val="bg1"/>
                </a:solidFill>
              </a:rPr>
              <a:t>st</a:t>
            </a:r>
            <a:r>
              <a:rPr lang="en-US" sz="2400" dirty="0">
                <a:solidFill>
                  <a:schemeClr val="bg1"/>
                </a:solidFill>
              </a:rPr>
              <a:t> quartile  = Q</a:t>
            </a:r>
            <a:r>
              <a:rPr lang="en-US" sz="2400" baseline="-25000" dirty="0">
                <a:solidFill>
                  <a:schemeClr val="bg1"/>
                </a:solidFill>
              </a:rPr>
              <a:t>3</a:t>
            </a:r>
            <a:r>
              <a:rPr lang="en-US" sz="2400" dirty="0">
                <a:solidFill>
                  <a:schemeClr val="bg1"/>
                </a:solidFill>
              </a:rPr>
              <a:t> – Q</a:t>
            </a:r>
            <a:r>
              <a:rPr lang="en-US" sz="2400" baseline="-25000" dirty="0">
                <a:solidFill>
                  <a:schemeClr val="bg1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6173464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620688"/>
            <a:ext cx="7924800" cy="5400600"/>
          </a:xfrm>
        </p:spPr>
        <p:txBody>
          <a:bodyPr>
            <a:normAutofit/>
          </a:bodyPr>
          <a:lstStyle/>
          <a:p>
            <a:pPr>
              <a:buFont typeface="Wingdings" charset="2"/>
              <a:buNone/>
            </a:pPr>
            <a:r>
              <a:rPr lang="en-US" sz="2000" dirty="0"/>
              <a:t>9  5  3  10  14  6  12  7  14</a:t>
            </a:r>
          </a:p>
          <a:p>
            <a:pPr>
              <a:buFont typeface="Wingdings" charset="2"/>
              <a:buNone/>
            </a:pPr>
            <a:r>
              <a:rPr lang="en-US" sz="2000" u="sng" dirty="0"/>
              <a:t>Step 1</a:t>
            </a:r>
            <a:r>
              <a:rPr lang="en-US" sz="2000" dirty="0"/>
              <a:t>  </a:t>
            </a:r>
            <a:br>
              <a:rPr lang="en-US" sz="2000" dirty="0"/>
            </a:br>
            <a:r>
              <a:rPr lang="en-US" sz="2000" dirty="0"/>
              <a:t>Arrange the data in ascending order</a:t>
            </a:r>
          </a:p>
          <a:p>
            <a:pPr>
              <a:buFont typeface="Wingdings" charset="2"/>
              <a:buNone/>
            </a:pPr>
            <a:r>
              <a:rPr lang="en-US" sz="2000" dirty="0"/>
              <a:t>3  5  6  7  9  10  12  14  14 </a:t>
            </a:r>
          </a:p>
          <a:p>
            <a:pPr>
              <a:buFont typeface="Wingdings" charset="2"/>
              <a:buNone/>
            </a:pPr>
            <a:r>
              <a:rPr lang="en-US" sz="2000" u="sng" dirty="0"/>
              <a:t>Step 2</a:t>
            </a:r>
            <a:r>
              <a:rPr lang="en-US" sz="2000" dirty="0"/>
              <a:t>   </a:t>
            </a:r>
            <a:br>
              <a:rPr lang="en-US" sz="2000" dirty="0"/>
            </a:br>
            <a:r>
              <a:rPr lang="en-US" sz="2000" dirty="0"/>
              <a:t>Find the median (2</a:t>
            </a:r>
            <a:r>
              <a:rPr lang="en-US" sz="2000" baseline="30000" dirty="0"/>
              <a:t>nd</a:t>
            </a:r>
            <a:r>
              <a:rPr lang="en-US" sz="2000" dirty="0"/>
              <a:t> quartile)</a:t>
            </a:r>
          </a:p>
          <a:p>
            <a:pPr>
              <a:buFont typeface="Wingdings" charset="2"/>
              <a:buNone/>
            </a:pPr>
            <a:r>
              <a:rPr lang="en-US" sz="2000" dirty="0"/>
              <a:t>3  5  6  7  </a:t>
            </a:r>
            <a:r>
              <a:rPr lang="en-US" sz="2000" dirty="0">
                <a:solidFill>
                  <a:schemeClr val="tx2"/>
                </a:solidFill>
              </a:rPr>
              <a:t>9</a:t>
            </a:r>
            <a:r>
              <a:rPr lang="en-US" sz="2000" dirty="0"/>
              <a:t>  10  12  14  14 </a:t>
            </a:r>
          </a:p>
          <a:p>
            <a:pPr>
              <a:buNone/>
            </a:pPr>
            <a:r>
              <a:rPr lang="en-US" sz="2000" u="sng" dirty="0">
                <a:cs typeface="Times New Roman" charset="0"/>
              </a:rPr>
              <a:t>Step 3</a:t>
            </a:r>
            <a:r>
              <a:rPr lang="en-US" sz="2000" dirty="0">
                <a:cs typeface="Times New Roman" charset="0"/>
              </a:rPr>
              <a:t>     </a:t>
            </a:r>
            <a:br>
              <a:rPr lang="en-US" sz="2000" dirty="0">
                <a:cs typeface="Times New Roman" charset="0"/>
              </a:rPr>
            </a:br>
            <a:r>
              <a:rPr lang="en-US" sz="2000" dirty="0">
                <a:cs typeface="Times New Roman" charset="0"/>
              </a:rPr>
              <a:t>Find the median of the lower half of the data set (</a:t>
            </a:r>
            <a:r>
              <a:rPr lang="en-US" sz="2000" dirty="0">
                <a:solidFill>
                  <a:schemeClr val="tx2"/>
                </a:solidFill>
                <a:cs typeface="Times New Roman" charset="0"/>
              </a:rPr>
              <a:t>Q1</a:t>
            </a:r>
            <a:r>
              <a:rPr lang="en-US" sz="2000" dirty="0">
                <a:cs typeface="Times New Roman" charset="0"/>
              </a:rPr>
              <a:t>).</a:t>
            </a:r>
          </a:p>
          <a:p>
            <a:pPr marL="566928" indent="-457200">
              <a:buNone/>
            </a:pPr>
            <a:r>
              <a:rPr lang="en-US" sz="2000" dirty="0"/>
              <a:t>3  </a:t>
            </a:r>
            <a:r>
              <a:rPr lang="en-US" sz="2000" dirty="0">
                <a:solidFill>
                  <a:schemeClr val="tx2"/>
                </a:solidFill>
              </a:rPr>
              <a:t>5  6</a:t>
            </a:r>
            <a:r>
              <a:rPr lang="en-US" sz="2000" dirty="0"/>
              <a:t>  7  </a:t>
            </a:r>
            <a:r>
              <a:rPr lang="en-US" sz="2000" dirty="0">
                <a:cs typeface="Times New Roman" charset="0"/>
              </a:rPr>
              <a:t>9  10  12  14  14  = </a:t>
            </a:r>
            <a:r>
              <a:rPr lang="en-US" sz="2000" dirty="0">
                <a:solidFill>
                  <a:schemeClr val="tx2"/>
                </a:solidFill>
                <a:cs typeface="Times New Roman" charset="0"/>
              </a:rPr>
              <a:t>5.5</a:t>
            </a:r>
          </a:p>
          <a:p>
            <a:pPr>
              <a:buNone/>
            </a:pPr>
            <a:r>
              <a:rPr lang="en-US" sz="2000" u="sng" dirty="0">
                <a:cs typeface="Times New Roman" charset="0"/>
              </a:rPr>
              <a:t>Step 4</a:t>
            </a:r>
            <a:r>
              <a:rPr lang="en-US" sz="2000" dirty="0">
                <a:cs typeface="Times New Roman" charset="0"/>
              </a:rPr>
              <a:t> </a:t>
            </a:r>
            <a:br>
              <a:rPr lang="en-US" sz="2000" dirty="0">
                <a:cs typeface="Times New Roman" charset="0"/>
              </a:rPr>
            </a:br>
            <a:r>
              <a:rPr lang="en-US" sz="2000" dirty="0">
                <a:cs typeface="Times New Roman" charset="0"/>
              </a:rPr>
              <a:t>Find the median of the upper half of the data set (</a:t>
            </a:r>
            <a:r>
              <a:rPr lang="en-US" sz="2000" dirty="0">
                <a:solidFill>
                  <a:schemeClr val="tx2"/>
                </a:solidFill>
                <a:cs typeface="Times New Roman" charset="0"/>
              </a:rPr>
              <a:t>Q3</a:t>
            </a:r>
            <a:r>
              <a:rPr lang="en-US" sz="2000" dirty="0">
                <a:cs typeface="Times New Roman" charset="0"/>
              </a:rPr>
              <a:t>).</a:t>
            </a:r>
          </a:p>
          <a:p>
            <a:pPr>
              <a:buNone/>
            </a:pPr>
            <a:r>
              <a:rPr lang="en-US" sz="2000" dirty="0">
                <a:cs typeface="Times New Roman" charset="0"/>
              </a:rPr>
              <a:t>3  5  6  7  </a:t>
            </a:r>
            <a:r>
              <a:rPr lang="en-US" sz="2000" dirty="0"/>
              <a:t>9  10  </a:t>
            </a:r>
            <a:r>
              <a:rPr lang="en-US" sz="2000" dirty="0">
                <a:solidFill>
                  <a:schemeClr val="tx2"/>
                </a:solidFill>
              </a:rPr>
              <a:t>12  14  </a:t>
            </a:r>
            <a:r>
              <a:rPr lang="en-US" sz="2000" dirty="0"/>
              <a:t>14 </a:t>
            </a:r>
            <a:r>
              <a:rPr lang="en-US" sz="2000" dirty="0">
                <a:cs typeface="Times New Roman" charset="0"/>
              </a:rPr>
              <a:t>= </a:t>
            </a:r>
            <a:r>
              <a:rPr lang="en-US" sz="2000" dirty="0">
                <a:solidFill>
                  <a:schemeClr val="tx2"/>
                </a:solidFill>
                <a:cs typeface="Times New Roman" charset="0"/>
              </a:rPr>
              <a:t>13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862803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2074"/>
          </a:xfrm>
        </p:spPr>
        <p:txBody>
          <a:bodyPr/>
          <a:lstStyle/>
          <a:p>
            <a:pPr algn="ctr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Interquartile Range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52736"/>
            <a:ext cx="7924800" cy="466226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The inter-quartile range is the difference between the first quartile to the third quartile and represents the central 50% of the data.   </a:t>
            </a:r>
            <a:endParaRPr lang="en-US" sz="2400" dirty="0"/>
          </a:p>
          <a:p>
            <a:pPr>
              <a:lnSpc>
                <a:spcPct val="150000"/>
              </a:lnSpc>
            </a:pPr>
            <a:endParaRPr lang="en-US" sz="2400" dirty="0"/>
          </a:p>
          <a:p>
            <a:pPr>
              <a:lnSpc>
                <a:spcPct val="150000"/>
              </a:lnSpc>
            </a:pPr>
            <a:r>
              <a:rPr lang="en-US" sz="2400" dirty="0"/>
              <a:t>In our example, the i</a:t>
            </a:r>
            <a:r>
              <a:rPr lang="en-GB" sz="2400" dirty="0"/>
              <a:t>nter-quartile range is</a:t>
            </a:r>
            <a:r>
              <a:rPr lang="en-US" sz="2400" dirty="0"/>
              <a:t> </a:t>
            </a:r>
          </a:p>
          <a:p>
            <a:pPr lvl="1">
              <a:lnSpc>
                <a:spcPct val="150000"/>
              </a:lnSpc>
            </a:pPr>
            <a:r>
              <a:rPr lang="en-US" sz="2400" dirty="0"/>
              <a:t>Q3 - Q1 </a:t>
            </a:r>
          </a:p>
          <a:p>
            <a:pPr lvl="1">
              <a:lnSpc>
                <a:spcPct val="150000"/>
              </a:lnSpc>
            </a:pPr>
            <a:r>
              <a:rPr lang="en-US" sz="2400" dirty="0"/>
              <a:t>13 - 5.5 =  7.5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4762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2074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Calculate the Interquartile Range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7406" y="1700808"/>
            <a:ext cx="7289188" cy="3744416"/>
          </a:xfrm>
        </p:spPr>
        <p:txBody>
          <a:bodyPr/>
          <a:lstStyle/>
          <a:p>
            <a:pPr>
              <a:buNone/>
            </a:pPr>
            <a:r>
              <a:rPr lang="en-US" sz="2400" dirty="0">
                <a:cs typeface="Times New Roman" charset="0"/>
              </a:rPr>
              <a:t>a.</a:t>
            </a:r>
          </a:p>
          <a:p>
            <a:pPr algn="ctr">
              <a:buNone/>
            </a:pPr>
            <a:r>
              <a:rPr lang="en-US" sz="2400" dirty="0">
                <a:cs typeface="Times New Roman" charset="0"/>
              </a:rPr>
              <a:t>9.77   11.35   12.46   13.80   15.47   17.48   18.37   </a:t>
            </a:r>
          </a:p>
          <a:p>
            <a:pPr algn="ctr">
              <a:buNone/>
            </a:pPr>
            <a:r>
              <a:rPr lang="en-US" sz="2400" dirty="0">
                <a:cs typeface="Times New Roman" charset="0"/>
              </a:rPr>
              <a:t>18.47   18.61   20.72   21.49   22.47   31.50   38.16 </a:t>
            </a:r>
          </a:p>
          <a:p>
            <a:pPr algn="ctr">
              <a:buNone/>
            </a:pPr>
            <a:endParaRPr lang="en-US" sz="2400" dirty="0">
              <a:cs typeface="Times New Roman" charset="0"/>
            </a:endParaRPr>
          </a:p>
          <a:p>
            <a:pPr>
              <a:buNone/>
            </a:pPr>
            <a:r>
              <a:rPr lang="en-GB" sz="2400" dirty="0">
                <a:cs typeface="Times New Roman" charset="0"/>
              </a:rPr>
              <a:t>b. </a:t>
            </a:r>
          </a:p>
          <a:p>
            <a:pPr algn="ctr">
              <a:buNone/>
            </a:pPr>
            <a:r>
              <a:rPr lang="en-US" sz="2400" dirty="0">
                <a:cs typeface="Times New Roman" charset="0"/>
              </a:rPr>
              <a:t>9.77   11.35   12.46   13.80   15.47   17.48   18.37   </a:t>
            </a:r>
          </a:p>
          <a:p>
            <a:pPr algn="ctr">
              <a:buNone/>
            </a:pPr>
            <a:r>
              <a:rPr lang="en-US" sz="2400" dirty="0">
                <a:cs typeface="Times New Roman" charset="0"/>
              </a:rPr>
              <a:t>18.47   18.61   20.72   21.49   22.47  38.16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45085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490066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5840" y="1082451"/>
            <a:ext cx="7398568" cy="4146749"/>
          </a:xfrm>
        </p:spPr>
        <p:txBody>
          <a:bodyPr>
            <a:normAutofit fontScale="92500" lnSpcReduction="20000"/>
          </a:bodyPr>
          <a:lstStyle/>
          <a:p>
            <a:pPr>
              <a:buFont typeface="Wingdings" charset="2"/>
              <a:buNone/>
            </a:pPr>
            <a:r>
              <a:rPr lang="en-US" sz="2400" u="sng" dirty="0"/>
              <a:t>Step 1</a:t>
            </a:r>
            <a:r>
              <a:rPr lang="en-US" sz="2400" dirty="0"/>
              <a:t> </a:t>
            </a:r>
            <a:br>
              <a:rPr lang="en-US" sz="2400" dirty="0"/>
            </a:br>
            <a:endParaRPr lang="en-US" sz="2400" dirty="0"/>
          </a:p>
          <a:p>
            <a:pPr>
              <a:buFont typeface="Wingdings" charset="2"/>
              <a:buNone/>
            </a:pPr>
            <a:r>
              <a:rPr lang="en-US" sz="2400" dirty="0"/>
              <a:t>Arrange the data in ascending order</a:t>
            </a:r>
          </a:p>
          <a:p>
            <a:pPr>
              <a:buNone/>
            </a:pPr>
            <a:r>
              <a:rPr lang="en-US" sz="2400" dirty="0">
                <a:cs typeface="Times New Roman" charset="0"/>
              </a:rPr>
              <a:t>9.77   11.35   12.46   13.80   15.47   17.48   18.37   </a:t>
            </a:r>
          </a:p>
          <a:p>
            <a:pPr>
              <a:buNone/>
            </a:pPr>
            <a:r>
              <a:rPr lang="en-US" sz="2400" dirty="0">
                <a:cs typeface="Times New Roman" charset="0"/>
              </a:rPr>
              <a:t>18.47   18.61   20.72   21.49   22.47   31.50   38.16</a:t>
            </a:r>
          </a:p>
          <a:p>
            <a:pPr>
              <a:buNone/>
            </a:pPr>
            <a:r>
              <a:rPr lang="en-US" sz="2400" dirty="0">
                <a:cs typeface="Times New Roman" charset="0"/>
              </a:rPr>
              <a:t> </a:t>
            </a:r>
          </a:p>
          <a:p>
            <a:pPr>
              <a:buFont typeface="Wingdings" charset="2"/>
              <a:buNone/>
            </a:pPr>
            <a:r>
              <a:rPr lang="en-US" sz="2400" u="sng" dirty="0"/>
              <a:t>Step 2</a:t>
            </a:r>
            <a:br>
              <a:rPr lang="en-US" sz="2400" u="sng" dirty="0"/>
            </a:br>
            <a:endParaRPr lang="en-US" sz="2400" u="sng" dirty="0"/>
          </a:p>
          <a:p>
            <a:pPr>
              <a:buFont typeface="Wingdings" charset="2"/>
              <a:buNone/>
            </a:pPr>
            <a:r>
              <a:rPr lang="en-US" sz="2400" dirty="0"/>
              <a:t>Find the median (2</a:t>
            </a:r>
            <a:r>
              <a:rPr lang="en-US" sz="2400" baseline="30000" dirty="0"/>
              <a:t>nd</a:t>
            </a:r>
            <a:r>
              <a:rPr lang="en-US" sz="2400" dirty="0"/>
              <a:t> quartile)</a:t>
            </a:r>
          </a:p>
          <a:p>
            <a:pPr>
              <a:buNone/>
            </a:pPr>
            <a:r>
              <a:rPr lang="en-US" sz="2400" dirty="0">
                <a:cs typeface="Times New Roman" charset="0"/>
              </a:rPr>
              <a:t>9.77   11.35   12.46   13.80   15.47   17.48   </a:t>
            </a:r>
            <a:r>
              <a:rPr lang="en-US" sz="2400" dirty="0">
                <a:solidFill>
                  <a:schemeClr val="tx2"/>
                </a:solidFill>
                <a:cs typeface="Times New Roman" charset="0"/>
              </a:rPr>
              <a:t>18.37</a:t>
            </a:r>
            <a:r>
              <a:rPr lang="en-US" sz="2400" dirty="0">
                <a:cs typeface="Times New Roman" charset="0"/>
              </a:rPr>
              <a:t>   </a:t>
            </a:r>
          </a:p>
          <a:p>
            <a:pPr>
              <a:buNone/>
            </a:pPr>
            <a:r>
              <a:rPr lang="en-US" sz="2400" dirty="0">
                <a:solidFill>
                  <a:schemeClr val="tx2"/>
                </a:solidFill>
                <a:cs typeface="Times New Roman" charset="0"/>
              </a:rPr>
              <a:t>18.47</a:t>
            </a:r>
            <a:r>
              <a:rPr lang="en-US" sz="2400" dirty="0">
                <a:cs typeface="Times New Roman" charset="0"/>
              </a:rPr>
              <a:t>   18.61   20.72   21.49   22.47   31.50   38.16 </a:t>
            </a:r>
          </a:p>
          <a:p>
            <a:pPr>
              <a:buNone/>
            </a:pPr>
            <a:r>
              <a:rPr lang="en-US" sz="2400" i="1" dirty="0">
                <a:cs typeface="Times New Roman" charset="0"/>
              </a:rPr>
              <a:t>(Add 18.37 + 18-47 then divide by 2 = </a:t>
            </a:r>
            <a:r>
              <a:rPr lang="en-US" sz="2400" i="1" dirty="0">
                <a:solidFill>
                  <a:schemeClr val="tx2"/>
                </a:solidFill>
                <a:cs typeface="Times New Roman" charset="0"/>
              </a:rPr>
              <a:t>18.42)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66057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490066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025860"/>
            <a:ext cx="5976664" cy="4491372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sz="2900" u="sng" dirty="0">
                <a:cs typeface="Times New Roman" charset="0"/>
              </a:rPr>
              <a:t>Step 3</a:t>
            </a:r>
            <a:r>
              <a:rPr lang="en-US" sz="2900" dirty="0">
                <a:cs typeface="Times New Roman" charset="0"/>
              </a:rPr>
              <a:t>     </a:t>
            </a:r>
            <a:br>
              <a:rPr lang="en-US" sz="2900" dirty="0">
                <a:cs typeface="Times New Roman" charset="0"/>
              </a:rPr>
            </a:br>
            <a:r>
              <a:rPr lang="en-US" sz="2900" dirty="0">
                <a:cs typeface="Times New Roman" charset="0"/>
              </a:rPr>
              <a:t>Find the median of the lower half of the data set (</a:t>
            </a:r>
            <a:r>
              <a:rPr lang="en-US" sz="2900" dirty="0">
                <a:solidFill>
                  <a:schemeClr val="tx2"/>
                </a:solidFill>
                <a:cs typeface="Times New Roman" charset="0"/>
              </a:rPr>
              <a:t>Q1</a:t>
            </a:r>
            <a:r>
              <a:rPr lang="en-US" sz="2900" dirty="0">
                <a:cs typeface="Times New Roman" charset="0"/>
              </a:rPr>
              <a:t>)</a:t>
            </a:r>
          </a:p>
          <a:p>
            <a:pPr lvl="1"/>
            <a:r>
              <a:rPr lang="en-US" sz="2900" dirty="0">
                <a:cs typeface="Times New Roman" charset="0"/>
              </a:rPr>
              <a:t>9.77   11.35   </a:t>
            </a:r>
            <a:r>
              <a:rPr lang="en-US" sz="2900" dirty="0">
                <a:solidFill>
                  <a:schemeClr val="tx2"/>
                </a:solidFill>
                <a:cs typeface="Times New Roman" charset="0"/>
              </a:rPr>
              <a:t>12.46   13.80   </a:t>
            </a:r>
            <a:r>
              <a:rPr lang="en-US" sz="2900" dirty="0">
                <a:cs typeface="Times New Roman" charset="0"/>
              </a:rPr>
              <a:t>15.47   17.48 </a:t>
            </a:r>
          </a:p>
          <a:p>
            <a:pPr lvl="1"/>
            <a:r>
              <a:rPr lang="en-US" sz="2900" i="1" dirty="0">
                <a:cs typeface="Times New Roman" charset="0"/>
              </a:rPr>
              <a:t>Add 12.46 + 13.80 together  then divide by 2 = </a:t>
            </a:r>
            <a:r>
              <a:rPr lang="en-US" sz="2900" i="1" dirty="0">
                <a:solidFill>
                  <a:schemeClr val="tx2"/>
                </a:solidFill>
                <a:cs typeface="Times New Roman" charset="0"/>
              </a:rPr>
              <a:t>13.13</a:t>
            </a:r>
          </a:p>
          <a:p>
            <a:pPr>
              <a:buNone/>
            </a:pPr>
            <a:r>
              <a:rPr lang="en-US" sz="2900" u="sng" dirty="0">
                <a:cs typeface="Times New Roman" charset="0"/>
              </a:rPr>
              <a:t>Step 4</a:t>
            </a:r>
            <a:r>
              <a:rPr lang="en-US" sz="2900" dirty="0">
                <a:cs typeface="Times New Roman" charset="0"/>
              </a:rPr>
              <a:t> </a:t>
            </a:r>
            <a:br>
              <a:rPr lang="en-US" sz="2900" dirty="0">
                <a:cs typeface="Times New Roman" charset="0"/>
              </a:rPr>
            </a:br>
            <a:r>
              <a:rPr lang="en-US" sz="2900" dirty="0">
                <a:cs typeface="Times New Roman" charset="0"/>
              </a:rPr>
              <a:t>Find the median of the upper half of the data set (</a:t>
            </a:r>
            <a:r>
              <a:rPr lang="en-US" sz="2900" dirty="0">
                <a:solidFill>
                  <a:schemeClr val="tx2"/>
                </a:solidFill>
                <a:cs typeface="Times New Roman" charset="0"/>
              </a:rPr>
              <a:t>Q3</a:t>
            </a:r>
            <a:r>
              <a:rPr lang="en-US" sz="2900" dirty="0">
                <a:cs typeface="Times New Roman" charset="0"/>
              </a:rPr>
              <a:t>)</a:t>
            </a:r>
          </a:p>
          <a:p>
            <a:r>
              <a:rPr lang="en-US" sz="2900" dirty="0">
                <a:cs typeface="Times New Roman" charset="0"/>
              </a:rPr>
              <a:t>18.61   20.72   21.49   22.47   31.50   38.16</a:t>
            </a:r>
          </a:p>
          <a:p>
            <a:r>
              <a:rPr lang="en-US" sz="2900" i="1" dirty="0">
                <a:cs typeface="Times New Roman" charset="0"/>
              </a:rPr>
              <a:t>Add 21.49 + 22.47 together  then divide by 2 = </a:t>
            </a:r>
            <a:r>
              <a:rPr lang="en-US" sz="2900" i="1" dirty="0">
                <a:solidFill>
                  <a:schemeClr val="tx2"/>
                </a:solidFill>
                <a:cs typeface="Times New Roman" charset="0"/>
              </a:rPr>
              <a:t>21.98</a:t>
            </a:r>
          </a:p>
          <a:p>
            <a:pPr>
              <a:lnSpc>
                <a:spcPct val="150000"/>
              </a:lnSpc>
            </a:pPr>
            <a:r>
              <a:rPr lang="en-US" sz="2900" dirty="0"/>
              <a:t>The i</a:t>
            </a:r>
            <a:r>
              <a:rPr lang="en-GB" sz="2900" dirty="0"/>
              <a:t>nter-quartile range is</a:t>
            </a:r>
            <a:r>
              <a:rPr lang="en-US" sz="2900" dirty="0"/>
              <a:t> </a:t>
            </a:r>
          </a:p>
          <a:p>
            <a:pPr lvl="1">
              <a:lnSpc>
                <a:spcPct val="150000"/>
              </a:lnSpc>
            </a:pPr>
            <a:r>
              <a:rPr lang="en-US" sz="2900" dirty="0"/>
              <a:t>Q3 - Q1 </a:t>
            </a:r>
          </a:p>
          <a:p>
            <a:pPr lvl="1">
              <a:lnSpc>
                <a:spcPct val="150000"/>
              </a:lnSpc>
            </a:pPr>
            <a:r>
              <a:rPr lang="en-US" sz="2900" dirty="0"/>
              <a:t>21.98 - 13.13 =  </a:t>
            </a:r>
            <a:r>
              <a:rPr lang="en-US" sz="2900" dirty="0">
                <a:solidFill>
                  <a:schemeClr val="tx2"/>
                </a:solidFill>
              </a:rPr>
              <a:t>8.85 </a:t>
            </a:r>
          </a:p>
          <a:p>
            <a:endParaRPr lang="en-US" sz="1600" i="1" dirty="0">
              <a:solidFill>
                <a:schemeClr val="tx2"/>
              </a:solidFill>
              <a:cs typeface="Times New Roman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7685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2074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Standard Deviation and Variance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80728"/>
            <a:ext cx="7924800" cy="4734272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400" dirty="0"/>
              <a:t>The Standard Deviation is a measure of how spread out numbers are.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Its symbol is σ (the Greek letter sigma)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The formula is the</a:t>
            </a:r>
            <a:r>
              <a:rPr lang="en-GB" sz="2400" b="1" dirty="0"/>
              <a:t> </a:t>
            </a:r>
            <a:r>
              <a:rPr lang="en-GB" sz="2400" dirty="0">
                <a:solidFill>
                  <a:schemeClr val="tx2"/>
                </a:solidFill>
              </a:rPr>
              <a:t>square root</a:t>
            </a:r>
            <a:r>
              <a:rPr lang="en-GB" sz="2400" dirty="0"/>
              <a:t> of the </a:t>
            </a:r>
            <a:r>
              <a:rPr lang="en-GB" sz="2400" dirty="0">
                <a:solidFill>
                  <a:schemeClr val="tx2"/>
                </a:solidFill>
              </a:rPr>
              <a:t>Variance</a:t>
            </a:r>
            <a:r>
              <a:rPr lang="en-GB" sz="2400" b="1" dirty="0"/>
              <a:t>. 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So now you ask, "What is the Variance?"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55776" y="5157192"/>
            <a:ext cx="64807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3003718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924800" cy="864096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Variance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836712"/>
            <a:ext cx="7924800" cy="4896544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sz="1800" dirty="0"/>
              <a:t>The Variance is defined as:</a:t>
            </a:r>
          </a:p>
          <a:p>
            <a:pPr>
              <a:lnSpc>
                <a:spcPct val="200000"/>
              </a:lnSpc>
            </a:pPr>
            <a:r>
              <a:rPr lang="en-GB" sz="1800" dirty="0"/>
              <a:t>The average of the </a:t>
            </a:r>
            <a:r>
              <a:rPr lang="en-GB" sz="1800" dirty="0">
                <a:solidFill>
                  <a:schemeClr val="tx2"/>
                </a:solidFill>
              </a:rPr>
              <a:t>squared</a:t>
            </a:r>
            <a:r>
              <a:rPr lang="en-GB" sz="1800" dirty="0"/>
              <a:t> differences from the Mean.</a:t>
            </a:r>
          </a:p>
          <a:p>
            <a:pPr>
              <a:lnSpc>
                <a:spcPct val="200000"/>
              </a:lnSpc>
            </a:pPr>
            <a:r>
              <a:rPr lang="en-GB" sz="1800" dirty="0"/>
              <a:t>To calculate the variance follow these steps:</a:t>
            </a:r>
          </a:p>
          <a:p>
            <a:pPr>
              <a:lnSpc>
                <a:spcPct val="200000"/>
              </a:lnSpc>
            </a:pPr>
            <a:r>
              <a:rPr lang="en-GB" sz="1800" dirty="0"/>
              <a:t>Work out the </a:t>
            </a:r>
            <a:r>
              <a:rPr lang="en-GB" sz="1800" dirty="0">
                <a:hlinkClick r:id="rId2"/>
              </a:rPr>
              <a:t>Mean</a:t>
            </a:r>
            <a:r>
              <a:rPr lang="en-GB" sz="1800" dirty="0"/>
              <a:t> (the simple average of the numbers)</a:t>
            </a:r>
          </a:p>
          <a:p>
            <a:pPr>
              <a:lnSpc>
                <a:spcPct val="200000"/>
              </a:lnSpc>
            </a:pPr>
            <a:r>
              <a:rPr lang="en-GB" sz="1800" dirty="0"/>
              <a:t>Then for each number: subtract the Mean and square the result (the </a:t>
            </a:r>
            <a:r>
              <a:rPr lang="en-GB" sz="1800" i="1" dirty="0"/>
              <a:t>squared difference</a:t>
            </a:r>
            <a:r>
              <a:rPr lang="en-GB" sz="1800" dirty="0"/>
              <a:t>).</a:t>
            </a:r>
          </a:p>
          <a:p>
            <a:pPr>
              <a:lnSpc>
                <a:spcPct val="200000"/>
              </a:lnSpc>
            </a:pPr>
            <a:r>
              <a:rPr lang="en-GB" sz="1800" dirty="0"/>
              <a:t>Then work out the average of those squared differences. </a:t>
            </a:r>
          </a:p>
        </p:txBody>
      </p:sp>
      <p:sp>
        <p:nvSpPr>
          <p:cNvPr id="5" name="Rectangle 4"/>
          <p:cNvSpPr/>
          <p:nvPr/>
        </p:nvSpPr>
        <p:spPr>
          <a:xfrm>
            <a:off x="2663280" y="5229200"/>
            <a:ext cx="64807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143257613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88640"/>
            <a:ext cx="7924800" cy="504056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 (1)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764704"/>
            <a:ext cx="7924800" cy="4734272"/>
          </a:xfrm>
        </p:spPr>
        <p:txBody>
          <a:bodyPr/>
          <a:lstStyle/>
          <a:p>
            <a:r>
              <a:rPr lang="en-GB" dirty="0"/>
              <a:t>You and your friends have just measured the heights of your dogs (in millimetres):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815995"/>
            <a:ext cx="5829300" cy="19431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29544" y="4028871"/>
            <a:ext cx="73448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The heights (at the shoulders) are: 600mm, 470mm, 170mm, 430mm and 300mm.</a:t>
            </a:r>
          </a:p>
          <a:p>
            <a:r>
              <a:rPr lang="en-GB" dirty="0"/>
              <a:t>Find out the Mean, the Variance, and the Standard Deviation.</a:t>
            </a:r>
          </a:p>
          <a:p>
            <a:r>
              <a:rPr lang="en-GB" dirty="0"/>
              <a:t>Your first step is to find the Mean:</a:t>
            </a:r>
          </a:p>
        </p:txBody>
      </p:sp>
      <p:sp>
        <p:nvSpPr>
          <p:cNvPr id="7" name="Rectangle 6"/>
          <p:cNvSpPr/>
          <p:nvPr/>
        </p:nvSpPr>
        <p:spPr>
          <a:xfrm>
            <a:off x="3131840" y="5301208"/>
            <a:ext cx="64807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126327035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418058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 (2)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1214541"/>
              </p:ext>
            </p:extLst>
          </p:nvPr>
        </p:nvGraphicFramePr>
        <p:xfrm>
          <a:off x="467544" y="990918"/>
          <a:ext cx="7632849" cy="1097280"/>
        </p:xfrm>
        <a:graphic>
          <a:graphicData uri="http://schemas.openxmlformats.org/drawingml/2006/table">
            <a:tbl>
              <a:tblPr/>
              <a:tblGrid>
                <a:gridCol w="9016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908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04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951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7474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 rowSpan="3"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Mean =  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600 + 470 + 170 + 430 + 300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 =  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1970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  = 394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cxnSp>
        <p:nvCxnSpPr>
          <p:cNvPr id="10" name="Straight Connector 9"/>
          <p:cNvCxnSpPr/>
          <p:nvPr/>
        </p:nvCxnSpPr>
        <p:spPr>
          <a:xfrm>
            <a:off x="1691680" y="1556792"/>
            <a:ext cx="2952328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796136" y="1567588"/>
            <a:ext cx="1152128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1793187" y="2224072"/>
            <a:ext cx="4434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So the mean (average) height is 394 mm. </a:t>
            </a:r>
          </a:p>
          <a:p>
            <a:r>
              <a:rPr lang="en-GB" sz="2000" dirty="0"/>
              <a:t>Let's plot this on the chart: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3057024"/>
            <a:ext cx="5895975" cy="1971675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2843808" y="5248054"/>
            <a:ext cx="604867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345898364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 (3)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80728"/>
            <a:ext cx="7924800" cy="5040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Now, we calculate each dog’s difference from the Mean: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538664"/>
            <a:ext cx="6742567" cy="180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87488" y="3379683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To calculate the Variance, take each difference, square it, and then average the result:</a:t>
            </a:r>
          </a:p>
        </p:txBody>
      </p:sp>
      <p:sp>
        <p:nvSpPr>
          <p:cNvPr id="8" name="Rectangle 7"/>
          <p:cNvSpPr/>
          <p:nvPr/>
        </p:nvSpPr>
        <p:spPr>
          <a:xfrm>
            <a:off x="2771800" y="5119281"/>
            <a:ext cx="5976664" cy="397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40069252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 (4)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80728"/>
            <a:ext cx="7924800" cy="5040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Variance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84784"/>
            <a:ext cx="7704856" cy="223224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67544" y="3618890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So, the Variance is </a:t>
            </a:r>
            <a:r>
              <a:rPr lang="en-GB" b="1" dirty="0"/>
              <a:t>21,704</a:t>
            </a:r>
            <a:r>
              <a:rPr lang="en-GB" dirty="0"/>
              <a:t>.</a:t>
            </a:r>
          </a:p>
          <a:p>
            <a:pPr>
              <a:lnSpc>
                <a:spcPct val="200000"/>
              </a:lnSpc>
            </a:pPr>
            <a:r>
              <a:rPr lang="en-GB" dirty="0"/>
              <a:t>And the Standard Deviation is the square root of Variance, so:</a:t>
            </a:r>
          </a:p>
          <a:p>
            <a:pPr>
              <a:lnSpc>
                <a:spcPct val="200000"/>
              </a:lnSpc>
            </a:pPr>
            <a:r>
              <a:rPr lang="en-GB" dirty="0"/>
              <a:t>Standard Deviation: </a:t>
            </a:r>
            <a:r>
              <a:rPr lang="en-GB" b="1" dirty="0"/>
              <a:t>σ = √21,704 = 147.32...</a:t>
            </a:r>
            <a:r>
              <a:rPr lang="en-GB" dirty="0"/>
              <a:t> = </a:t>
            </a:r>
            <a:r>
              <a:rPr lang="en-GB" b="1" dirty="0"/>
              <a:t>147</a:t>
            </a:r>
            <a:r>
              <a:rPr lang="en-GB" dirty="0"/>
              <a:t> (to the nearest mm)</a:t>
            </a:r>
          </a:p>
        </p:txBody>
      </p:sp>
      <p:sp>
        <p:nvSpPr>
          <p:cNvPr id="10" name="Rectangle 9"/>
          <p:cNvSpPr/>
          <p:nvPr/>
        </p:nvSpPr>
        <p:spPr>
          <a:xfrm>
            <a:off x="3059832" y="5344081"/>
            <a:ext cx="583264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392115195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604" y="195918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 why is this useful?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408" y="904245"/>
            <a:ext cx="7924800" cy="504056"/>
          </a:xfrm>
        </p:spPr>
        <p:txBody>
          <a:bodyPr>
            <a:noAutofit/>
          </a:bodyPr>
          <a:lstStyle/>
          <a:p>
            <a:r>
              <a:rPr lang="en-GB" sz="2000" dirty="0"/>
              <a:t>Now we can show which heights are within one Standard Deviation (147mm) of the Mean: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9552" y="3933056"/>
            <a:ext cx="813690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/>
              <a:t>So, using the Standard Deviation we have a "standard" way of knowing what is normal, and what is extra large or extra small.</a:t>
            </a:r>
          </a:p>
          <a:p>
            <a:pPr>
              <a:lnSpc>
                <a:spcPct val="150000"/>
              </a:lnSpc>
            </a:pPr>
            <a:r>
              <a:rPr lang="en-GB" dirty="0"/>
              <a:t>Rottweilers </a:t>
            </a:r>
            <a:r>
              <a:rPr lang="en-GB" b="1" dirty="0"/>
              <a:t>are</a:t>
            </a:r>
            <a:r>
              <a:rPr lang="en-GB" dirty="0"/>
              <a:t> tall dogs. And Dachshunds </a:t>
            </a:r>
            <a:r>
              <a:rPr lang="en-GB" b="1" dirty="0"/>
              <a:t>are</a:t>
            </a:r>
            <a:r>
              <a:rPr lang="en-GB" dirty="0"/>
              <a:t> a bit short ... but don't tell them!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5993" y="1700808"/>
            <a:ext cx="5915025" cy="198120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915816" y="5301208"/>
            <a:ext cx="59766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89485236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924800" cy="57606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Data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836712"/>
            <a:ext cx="7924800" cy="489654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000" dirty="0"/>
              <a:t>Our example was for a </a:t>
            </a:r>
            <a:r>
              <a:rPr lang="en-GB" sz="2000" dirty="0">
                <a:solidFill>
                  <a:schemeClr val="tx2"/>
                </a:solidFill>
              </a:rPr>
              <a:t>Population</a:t>
            </a:r>
            <a:r>
              <a:rPr lang="en-GB" sz="2000" dirty="0"/>
              <a:t> (the 5 dogs were the only dogs we were interested in).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But if the data is a </a:t>
            </a:r>
            <a:r>
              <a:rPr lang="en-GB" sz="2000" dirty="0">
                <a:solidFill>
                  <a:schemeClr val="tx2"/>
                </a:solidFill>
              </a:rPr>
              <a:t>Sample</a:t>
            </a:r>
            <a:r>
              <a:rPr lang="en-GB" sz="2000" dirty="0"/>
              <a:t> (a selection taken from a bigger Population), then the calculation changes.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When you have "N" data values that are: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tx2"/>
                </a:solidFill>
              </a:rPr>
              <a:t>The Population</a:t>
            </a:r>
            <a:r>
              <a:rPr lang="en-GB" sz="2000" dirty="0"/>
              <a:t>: divide by </a:t>
            </a:r>
            <a:r>
              <a:rPr lang="en-GB" sz="2000" dirty="0">
                <a:solidFill>
                  <a:schemeClr val="tx2"/>
                </a:solidFill>
              </a:rPr>
              <a:t>N</a:t>
            </a:r>
            <a:r>
              <a:rPr lang="en-GB" sz="2000" dirty="0"/>
              <a:t> when calculating Variance (like we did)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tx2"/>
                </a:solidFill>
              </a:rPr>
              <a:t>A Sample</a:t>
            </a:r>
            <a:r>
              <a:rPr lang="en-GB" sz="2000" dirty="0"/>
              <a:t>: divide by </a:t>
            </a:r>
            <a:r>
              <a:rPr lang="en-GB" sz="2000" dirty="0">
                <a:solidFill>
                  <a:schemeClr val="tx2"/>
                </a:solidFill>
              </a:rPr>
              <a:t>N-1</a:t>
            </a:r>
            <a:r>
              <a:rPr lang="en-GB" sz="2000" dirty="0"/>
              <a:t> when calculating Variance</a:t>
            </a:r>
          </a:p>
          <a:p>
            <a:pPr>
              <a:lnSpc>
                <a:spcPct val="150000"/>
              </a:lnSpc>
            </a:pPr>
            <a:endParaRPr lang="en-GB" sz="2000" dirty="0"/>
          </a:p>
          <a:p>
            <a:pPr>
              <a:lnSpc>
                <a:spcPct val="200000"/>
              </a:lnSpc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645412" y="5013176"/>
            <a:ext cx="648072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133616895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924800" cy="720080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Data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8453" y="908720"/>
            <a:ext cx="7851979" cy="352839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dirty="0"/>
              <a:t>All other calculations stay the same, including how we calculated the mean.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Example: if our 5 dogs were just a </a:t>
            </a:r>
            <a:r>
              <a:rPr lang="en-GB" sz="2000" dirty="0">
                <a:solidFill>
                  <a:schemeClr val="tx2"/>
                </a:solidFill>
              </a:rPr>
              <a:t>sample</a:t>
            </a:r>
            <a:r>
              <a:rPr lang="en-GB" sz="2000" dirty="0"/>
              <a:t> of a bigger population of dogs, we would divide by </a:t>
            </a:r>
            <a:r>
              <a:rPr lang="en-GB" sz="2000" dirty="0">
                <a:solidFill>
                  <a:schemeClr val="tx2"/>
                </a:solidFill>
              </a:rPr>
              <a:t>4 instead of 5</a:t>
            </a:r>
            <a:r>
              <a:rPr lang="en-GB" sz="2000" dirty="0"/>
              <a:t> like this: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Sample Variance = 108,520 / </a:t>
            </a:r>
            <a:r>
              <a:rPr lang="en-GB" sz="2000" dirty="0">
                <a:solidFill>
                  <a:schemeClr val="tx2"/>
                </a:solidFill>
              </a:rPr>
              <a:t>4 = 27,130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Sample Standard Deviation = √27,130 = </a:t>
            </a:r>
            <a:r>
              <a:rPr lang="en-GB" sz="2000" b="1" dirty="0"/>
              <a:t>164</a:t>
            </a:r>
            <a:r>
              <a:rPr lang="en-GB" sz="2000" dirty="0"/>
              <a:t> (to the nearest mm)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Think of it as a "correction" when your data is only a sample.</a:t>
            </a:r>
          </a:p>
          <a:p>
            <a:pPr>
              <a:lnSpc>
                <a:spcPct val="200000"/>
              </a:lnSpc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663280" y="5229200"/>
            <a:ext cx="630120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13361689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924800" cy="720080"/>
          </a:xfrm>
        </p:spPr>
        <p:txBody>
          <a:bodyPr/>
          <a:lstStyle/>
          <a:p>
            <a:pPr algn="ctr"/>
            <a:r>
              <a:rPr lang="en-GB" sz="40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Standard Deviation Calculator</a:t>
            </a:r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647" y="849629"/>
            <a:ext cx="8066856" cy="4752528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If you are not so hot with using formulae, the wonderful website (cited below) that has helped us demystify statistics (a bit!) also has a </a:t>
            </a:r>
            <a:r>
              <a:rPr lang="en-GB" dirty="0">
                <a:solidFill>
                  <a:schemeClr val="tx2"/>
                </a:solidFill>
              </a:rPr>
              <a:t>Standard Deviation Calculator </a:t>
            </a:r>
            <a:r>
              <a:rPr lang="en-GB" dirty="0"/>
              <a:t>that you can use to work out the calculations for you.</a:t>
            </a:r>
          </a:p>
          <a:p>
            <a:pPr>
              <a:lnSpc>
                <a:spcPct val="200000"/>
              </a:lnSpc>
            </a:pPr>
            <a:r>
              <a:rPr lang="en-GB" dirty="0"/>
              <a:t>Enter your data set (the numbers you want to analyse) and watch it calculate in real time. </a:t>
            </a:r>
            <a:br>
              <a:rPr lang="en-GB" dirty="0"/>
            </a:br>
            <a:r>
              <a:rPr lang="en-GB" dirty="0">
                <a:hlinkClick r:id="rId3"/>
              </a:rPr>
              <a:t>Standard Deviation Calculator </a:t>
            </a:r>
            <a:r>
              <a:rPr lang="en-GB" dirty="0"/>
              <a:t>(bookmark this link!)</a:t>
            </a:r>
          </a:p>
        </p:txBody>
      </p:sp>
      <p:sp>
        <p:nvSpPr>
          <p:cNvPr id="5" name="Rectangle 4"/>
          <p:cNvSpPr/>
          <p:nvPr/>
        </p:nvSpPr>
        <p:spPr>
          <a:xfrm>
            <a:off x="2987824" y="5301208"/>
            <a:ext cx="64807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  <p:pic>
        <p:nvPicPr>
          <p:cNvPr id="3074" name="Picture 2" descr="C:\Users\Julia\AppData\Local\Microsoft\Windows\Temporary Internet Files\Content.IE5\SRIZ5SHS\MC9004404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933056"/>
            <a:ext cx="1008111" cy="95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863170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490066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80728"/>
            <a:ext cx="7704856" cy="4680520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sz="2400" dirty="0"/>
              <a:t>The </a:t>
            </a:r>
            <a:r>
              <a:rPr lang="en-GB" sz="2400" dirty="0">
                <a:solidFill>
                  <a:schemeClr val="tx2"/>
                </a:solidFill>
              </a:rPr>
              <a:t>range</a:t>
            </a:r>
            <a:r>
              <a:rPr lang="en-GB" sz="2400" dirty="0"/>
              <a:t> of a data set is the difference between the smallest and largest values.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The </a:t>
            </a:r>
            <a:r>
              <a:rPr lang="en-GB" sz="2400" dirty="0">
                <a:solidFill>
                  <a:schemeClr val="tx2"/>
                </a:solidFill>
              </a:rPr>
              <a:t>variance</a:t>
            </a:r>
            <a:r>
              <a:rPr lang="en-GB" sz="2400" dirty="0"/>
              <a:t> of the data summarises the </a:t>
            </a:r>
            <a:r>
              <a:rPr lang="en-GB" sz="2400" dirty="0">
                <a:solidFill>
                  <a:schemeClr val="tx2"/>
                </a:solidFill>
              </a:rPr>
              <a:t>squared deviation</a:t>
            </a:r>
            <a:r>
              <a:rPr lang="en-GB" sz="2400" dirty="0"/>
              <a:t> of each data value from the </a:t>
            </a:r>
            <a:r>
              <a:rPr lang="en-GB" sz="2400" dirty="0">
                <a:solidFill>
                  <a:schemeClr val="tx2"/>
                </a:solidFill>
              </a:rPr>
              <a:t>mean</a:t>
            </a:r>
            <a:r>
              <a:rPr lang="en-GB" sz="2400" dirty="0"/>
              <a:t>.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The </a:t>
            </a:r>
            <a:r>
              <a:rPr lang="en-GB" sz="2400" dirty="0">
                <a:solidFill>
                  <a:schemeClr val="tx2"/>
                </a:solidFill>
              </a:rPr>
              <a:t>standard deviation </a:t>
            </a:r>
            <a:r>
              <a:rPr lang="en-GB" sz="2400" dirty="0"/>
              <a:t>of a data set is the squared root of the variance.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384010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496944" cy="63408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extra help…..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20788"/>
            <a:ext cx="3386337" cy="252028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Have a look at the Slides on Moodle containing links to some really good online Tutorials on using Excel  ----</a:t>
            </a:r>
            <a:r>
              <a:rPr lang="en-GB" dirty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B56D769E-1741-474A-9ECD-8A056B0315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3496" y="1363608"/>
            <a:ext cx="4632960" cy="28346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742A8C-AFF8-41FB-9AE9-119933A68694}"/>
              </a:ext>
            </a:extLst>
          </p:cNvPr>
          <p:cNvSpPr txBox="1"/>
          <p:nvPr/>
        </p:nvSpPr>
        <p:spPr>
          <a:xfrm>
            <a:off x="839808" y="4463551"/>
            <a:ext cx="7464384" cy="880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This website (mathsisfun.com) is a great resource for all levels of ability and prior knowledge. </a:t>
            </a:r>
            <a:r>
              <a:rPr lang="en-GB" dirty="0">
                <a:hlinkClick r:id="rId3"/>
              </a:rPr>
              <a:t>Using and Handling Data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40928109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2FD15C29-1987-4B56-B8CC-A231EB5F3597}" vid="{01FF006F-6B05-4DA5-8DEF-1BE6DE7C5707}"/>
    </a:ext>
  </a:extLst>
</a:theme>
</file>

<file path=ppt/theme/theme2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2233</TotalTime>
  <Words>2659</Words>
  <Application>Microsoft Office PowerPoint</Application>
  <PresentationFormat>On-screen Show (4:3)</PresentationFormat>
  <Paragraphs>295</Paragraphs>
  <Slides>44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4" baseType="lpstr">
      <vt:lpstr>Myriad Pro</vt:lpstr>
      <vt:lpstr>Arial Rounded MT Bold</vt:lpstr>
      <vt:lpstr>Arial</vt:lpstr>
      <vt:lpstr>Wingdings</vt:lpstr>
      <vt:lpstr>Calibri</vt:lpstr>
      <vt:lpstr>Corbel</vt:lpstr>
      <vt:lpstr>Times New Roman</vt:lpstr>
      <vt:lpstr>Default Theme</vt:lpstr>
      <vt:lpstr>SftWP July 15</vt:lpstr>
      <vt:lpstr>Equation</vt:lpstr>
      <vt:lpstr>BMSK4003  Digital Skills and Research Methods  Statistics </vt:lpstr>
      <vt:lpstr>PowerPoint Presentation</vt:lpstr>
      <vt:lpstr>PowerPoint Presentation</vt:lpstr>
      <vt:lpstr>The Mean</vt:lpstr>
      <vt:lpstr>The Mean</vt:lpstr>
      <vt:lpstr>The Weighted Mean</vt:lpstr>
      <vt:lpstr>The Weighted Mean</vt:lpstr>
      <vt:lpstr>The Median</vt:lpstr>
      <vt:lpstr>The Median</vt:lpstr>
      <vt:lpstr>The Median</vt:lpstr>
      <vt:lpstr>The Mode</vt:lpstr>
      <vt:lpstr>The Mode</vt:lpstr>
      <vt:lpstr>The Median &amp; Mean</vt:lpstr>
      <vt:lpstr>The Median &amp; Mean</vt:lpstr>
      <vt:lpstr> Example</vt:lpstr>
      <vt:lpstr>Summary Statistics</vt:lpstr>
      <vt:lpstr>Summary</vt:lpstr>
      <vt:lpstr>PowerPoint Presentation</vt:lpstr>
      <vt:lpstr>Dispersion</vt:lpstr>
      <vt:lpstr>Why use dispersion?</vt:lpstr>
      <vt:lpstr>Different distributions with the same mean</vt:lpstr>
      <vt:lpstr>The Range</vt:lpstr>
      <vt:lpstr> Disadvantages of the Range</vt:lpstr>
      <vt:lpstr>Calculate the range </vt:lpstr>
      <vt:lpstr>Answers</vt:lpstr>
      <vt:lpstr>Quartiles</vt:lpstr>
      <vt:lpstr>Interquartile Range</vt:lpstr>
      <vt:lpstr>Example</vt:lpstr>
      <vt:lpstr>Interquartile Range</vt:lpstr>
      <vt:lpstr>Calculate the Interquartile Range</vt:lpstr>
      <vt:lpstr>Answers</vt:lpstr>
      <vt:lpstr>Answers</vt:lpstr>
      <vt:lpstr>Standard Deviation and Variance</vt:lpstr>
      <vt:lpstr>Variance </vt:lpstr>
      <vt:lpstr>Example (1)</vt:lpstr>
      <vt:lpstr>Example (2)</vt:lpstr>
      <vt:lpstr>Example (3)</vt:lpstr>
      <vt:lpstr>Example (4)</vt:lpstr>
      <vt:lpstr>So why is this useful?</vt:lpstr>
      <vt:lpstr>Sample Data</vt:lpstr>
      <vt:lpstr>Sample Data</vt:lpstr>
      <vt:lpstr>Standard Deviation Calculator</vt:lpstr>
      <vt:lpstr>Summary </vt:lpstr>
      <vt:lpstr>Some extra help…..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BMSK4003 Statistics</dc:title>
  <dc:creator>Julia Ault</dc:creator>
  <cp:lastModifiedBy>Julia Ault</cp:lastModifiedBy>
  <cp:revision>44</cp:revision>
  <dcterms:created xsi:type="dcterms:W3CDTF">2013-03-10T22:16:32Z</dcterms:created>
  <dcterms:modified xsi:type="dcterms:W3CDTF">2019-11-23T17:19:26Z</dcterms:modified>
</cp:coreProperties>
</file>