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7AC9C7-74D9-4281-A772-5EE490E715E6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7876E53-1104-4258-ABA0-3A4F595989BC}">
      <dgm:prSet/>
      <dgm:spPr/>
      <dgm:t>
        <a:bodyPr/>
        <a:lstStyle/>
        <a:p>
          <a:r>
            <a:rPr lang="en-GB"/>
            <a:t>PESTEL Applied to Basil’s Bakery</a:t>
          </a:r>
          <a:endParaRPr lang="en-US"/>
        </a:p>
      </dgm:t>
    </dgm:pt>
    <dgm:pt modelId="{8DD085F9-F38C-416D-ACE7-550FB7F38E93}" type="parTrans" cxnId="{EADF1B71-811B-4303-A647-064EC56AB1FB}">
      <dgm:prSet/>
      <dgm:spPr/>
      <dgm:t>
        <a:bodyPr/>
        <a:lstStyle/>
        <a:p>
          <a:endParaRPr lang="en-US"/>
        </a:p>
      </dgm:t>
    </dgm:pt>
    <dgm:pt modelId="{C6F36C88-343E-49D4-AE2A-36345F9887D2}" type="sibTrans" cxnId="{EADF1B71-811B-4303-A647-064EC56AB1FB}">
      <dgm:prSet/>
      <dgm:spPr/>
      <dgm:t>
        <a:bodyPr/>
        <a:lstStyle/>
        <a:p>
          <a:endParaRPr lang="en-US"/>
        </a:p>
      </dgm:t>
    </dgm:pt>
    <dgm:pt modelId="{6945F875-DB5D-4132-98ED-B592ACE87CD8}">
      <dgm:prSet/>
      <dgm:spPr/>
      <dgm:t>
        <a:bodyPr/>
        <a:lstStyle/>
        <a:p>
          <a:r>
            <a:rPr lang="en-GB"/>
            <a:t>Political: The government policies and business support can affect small retailers.</a:t>
          </a:r>
          <a:br>
            <a:rPr lang="en-GB"/>
          </a:br>
          <a:endParaRPr lang="en-US"/>
        </a:p>
      </dgm:t>
    </dgm:pt>
    <dgm:pt modelId="{67BF3591-AB98-4FBD-9036-E913A84B8C53}" type="parTrans" cxnId="{9AB0DA92-AD80-47D7-9ADB-3AFD8914FCBA}">
      <dgm:prSet/>
      <dgm:spPr/>
      <dgm:t>
        <a:bodyPr/>
        <a:lstStyle/>
        <a:p>
          <a:endParaRPr lang="en-US"/>
        </a:p>
      </dgm:t>
    </dgm:pt>
    <dgm:pt modelId="{B69FF489-5AE8-49CF-B75C-E24418C71A88}" type="sibTrans" cxnId="{9AB0DA92-AD80-47D7-9ADB-3AFD8914FCBA}">
      <dgm:prSet/>
      <dgm:spPr/>
      <dgm:t>
        <a:bodyPr/>
        <a:lstStyle/>
        <a:p>
          <a:endParaRPr lang="en-US"/>
        </a:p>
      </dgm:t>
    </dgm:pt>
    <dgm:pt modelId="{4980D780-E65A-41C2-BD84-5486C707931D}">
      <dgm:prSet/>
      <dgm:spPr/>
      <dgm:t>
        <a:bodyPr/>
        <a:lstStyle/>
        <a:p>
          <a:r>
            <a:rPr lang="en-GB"/>
            <a:t>Economic: People's budgets may be stretched with increased living costs and they will opt for lower alternatives.</a:t>
          </a:r>
          <a:br>
            <a:rPr lang="en-GB"/>
          </a:br>
          <a:endParaRPr lang="en-US"/>
        </a:p>
      </dgm:t>
    </dgm:pt>
    <dgm:pt modelId="{D50DFEBB-14A0-4C65-8B9F-69C0C00FC734}" type="parTrans" cxnId="{3C609E4A-95B0-400D-BC28-2069E6FBB629}">
      <dgm:prSet/>
      <dgm:spPr/>
      <dgm:t>
        <a:bodyPr/>
        <a:lstStyle/>
        <a:p>
          <a:endParaRPr lang="en-US"/>
        </a:p>
      </dgm:t>
    </dgm:pt>
    <dgm:pt modelId="{5A1A42EB-295D-4201-B622-72EC2ECC3BEF}" type="sibTrans" cxnId="{3C609E4A-95B0-400D-BC28-2069E6FBB629}">
      <dgm:prSet/>
      <dgm:spPr/>
      <dgm:t>
        <a:bodyPr/>
        <a:lstStyle/>
        <a:p>
          <a:endParaRPr lang="en-US"/>
        </a:p>
      </dgm:t>
    </dgm:pt>
    <dgm:pt modelId="{FE16AFD5-7DD2-4C19-84FD-A9A901F07E02}">
      <dgm:prSet/>
      <dgm:spPr/>
      <dgm:t>
        <a:bodyPr/>
        <a:lstStyle/>
        <a:p>
          <a:r>
            <a:rPr lang="en-GB"/>
            <a:t>Social: Perhaps, fewer visits will be made due to hybrid working and changing shopping habits.</a:t>
          </a:r>
          <a:br>
            <a:rPr lang="en-GB"/>
          </a:br>
          <a:endParaRPr lang="en-US"/>
        </a:p>
      </dgm:t>
    </dgm:pt>
    <dgm:pt modelId="{08B4CAD6-B2A1-41EE-B87A-97C752EDE03E}" type="parTrans" cxnId="{A2C15991-9692-45E7-AA30-C4FC76B4C3D5}">
      <dgm:prSet/>
      <dgm:spPr/>
      <dgm:t>
        <a:bodyPr/>
        <a:lstStyle/>
        <a:p>
          <a:endParaRPr lang="en-US"/>
        </a:p>
      </dgm:t>
    </dgm:pt>
    <dgm:pt modelId="{613CE87D-DA6C-4A2F-85ED-BB21D511F4DB}" type="sibTrans" cxnId="{A2C15991-9692-45E7-AA30-C4FC76B4C3D5}">
      <dgm:prSet/>
      <dgm:spPr/>
      <dgm:t>
        <a:bodyPr/>
        <a:lstStyle/>
        <a:p>
          <a:endParaRPr lang="en-US"/>
        </a:p>
      </dgm:t>
    </dgm:pt>
    <dgm:pt modelId="{40B291AD-F2EB-4155-B989-AA55258B47CB}">
      <dgm:prSet/>
      <dgm:spPr/>
      <dgm:t>
        <a:bodyPr/>
        <a:lstStyle/>
        <a:p>
          <a:r>
            <a:rPr lang="en-GB"/>
            <a:t>Technological: Potential competitor providing online services might be more convenient.</a:t>
          </a:r>
          <a:br>
            <a:rPr lang="en-GB"/>
          </a:br>
          <a:endParaRPr lang="en-US"/>
        </a:p>
      </dgm:t>
    </dgm:pt>
    <dgm:pt modelId="{576641EE-1217-4E62-938B-8B639B01032B}" type="parTrans" cxnId="{0E0087C5-8760-4DF3-AD02-852A3A975564}">
      <dgm:prSet/>
      <dgm:spPr/>
      <dgm:t>
        <a:bodyPr/>
        <a:lstStyle/>
        <a:p>
          <a:endParaRPr lang="en-US"/>
        </a:p>
      </dgm:t>
    </dgm:pt>
    <dgm:pt modelId="{FBC3AF3E-19E3-4A2D-B19B-A599673160CC}" type="sibTrans" cxnId="{0E0087C5-8760-4DF3-AD02-852A3A975564}">
      <dgm:prSet/>
      <dgm:spPr/>
      <dgm:t>
        <a:bodyPr/>
        <a:lstStyle/>
        <a:p>
          <a:endParaRPr lang="en-US"/>
        </a:p>
      </dgm:t>
    </dgm:pt>
    <dgm:pt modelId="{018A9D7D-52D3-4E9E-898D-993F299EA1C5}">
      <dgm:prSet/>
      <dgm:spPr/>
      <dgm:t>
        <a:bodyPr/>
        <a:lstStyle/>
        <a:p>
          <a:r>
            <a:rPr lang="en-GB"/>
            <a:t>Environmental: Organic products range could become an opportunity due to the demand for sustainable products.</a:t>
          </a:r>
          <a:br>
            <a:rPr lang="en-GB"/>
          </a:br>
          <a:endParaRPr lang="en-US"/>
        </a:p>
      </dgm:t>
    </dgm:pt>
    <dgm:pt modelId="{AD470C9F-59D8-42EB-B67E-D7D6F530DFD3}" type="parTrans" cxnId="{4FC537D5-5C9E-4E3E-A5DF-5A3283B92CFD}">
      <dgm:prSet/>
      <dgm:spPr/>
      <dgm:t>
        <a:bodyPr/>
        <a:lstStyle/>
        <a:p>
          <a:endParaRPr lang="en-US"/>
        </a:p>
      </dgm:t>
    </dgm:pt>
    <dgm:pt modelId="{D7D1E91F-CE64-4E55-81B4-DA35D439334A}" type="sibTrans" cxnId="{4FC537D5-5C9E-4E3E-A5DF-5A3283B92CFD}">
      <dgm:prSet/>
      <dgm:spPr/>
      <dgm:t>
        <a:bodyPr/>
        <a:lstStyle/>
        <a:p>
          <a:endParaRPr lang="en-US"/>
        </a:p>
      </dgm:t>
    </dgm:pt>
    <dgm:pt modelId="{C42C3177-94DE-4DE7-98C0-589CE973F4BC}">
      <dgm:prSet/>
      <dgm:spPr/>
      <dgm:t>
        <a:bodyPr/>
        <a:lstStyle/>
        <a:p>
          <a:r>
            <a:rPr lang="en-GB"/>
            <a:t>Legal: Food safety and labelling regulations affect the sale of bakery products.</a:t>
          </a:r>
          <a:endParaRPr lang="en-US"/>
        </a:p>
      </dgm:t>
    </dgm:pt>
    <dgm:pt modelId="{3CBD540C-9E32-4178-8D09-914D17464F5F}" type="parTrans" cxnId="{C5072655-C59D-4A78-AD3A-761AFBEFD844}">
      <dgm:prSet/>
      <dgm:spPr/>
      <dgm:t>
        <a:bodyPr/>
        <a:lstStyle/>
        <a:p>
          <a:endParaRPr lang="en-US"/>
        </a:p>
      </dgm:t>
    </dgm:pt>
    <dgm:pt modelId="{122FBFB6-D0C1-4062-A53A-BEA074E5E198}" type="sibTrans" cxnId="{C5072655-C59D-4A78-AD3A-761AFBEFD844}">
      <dgm:prSet/>
      <dgm:spPr/>
      <dgm:t>
        <a:bodyPr/>
        <a:lstStyle/>
        <a:p>
          <a:endParaRPr lang="en-US"/>
        </a:p>
      </dgm:t>
    </dgm:pt>
    <dgm:pt modelId="{7E77EFF9-8440-4F8E-871D-460B1CC3675D}" type="pres">
      <dgm:prSet presAssocID="{9D7AC9C7-74D9-4281-A772-5EE490E715E6}" presName="diagram" presStyleCnt="0">
        <dgm:presLayoutVars>
          <dgm:dir/>
          <dgm:resizeHandles val="exact"/>
        </dgm:presLayoutVars>
      </dgm:prSet>
      <dgm:spPr/>
    </dgm:pt>
    <dgm:pt modelId="{3098442B-CBD0-4F79-AAD8-E39AC33D9EB7}" type="pres">
      <dgm:prSet presAssocID="{07876E53-1104-4258-ABA0-3A4F595989BC}" presName="node" presStyleLbl="node1" presStyleIdx="0" presStyleCnt="7">
        <dgm:presLayoutVars>
          <dgm:bulletEnabled val="1"/>
        </dgm:presLayoutVars>
      </dgm:prSet>
      <dgm:spPr/>
    </dgm:pt>
    <dgm:pt modelId="{5995A6D8-12FC-45C3-AB57-EC3023DBC125}" type="pres">
      <dgm:prSet presAssocID="{C6F36C88-343E-49D4-AE2A-36345F9887D2}" presName="sibTrans" presStyleCnt="0"/>
      <dgm:spPr/>
    </dgm:pt>
    <dgm:pt modelId="{C608126E-E766-4EA8-8719-A58B023B2AC1}" type="pres">
      <dgm:prSet presAssocID="{6945F875-DB5D-4132-98ED-B592ACE87CD8}" presName="node" presStyleLbl="node1" presStyleIdx="1" presStyleCnt="7">
        <dgm:presLayoutVars>
          <dgm:bulletEnabled val="1"/>
        </dgm:presLayoutVars>
      </dgm:prSet>
      <dgm:spPr/>
    </dgm:pt>
    <dgm:pt modelId="{7E64B1DC-FDC9-4988-9ACC-E9BFCFA8C09A}" type="pres">
      <dgm:prSet presAssocID="{B69FF489-5AE8-49CF-B75C-E24418C71A88}" presName="sibTrans" presStyleCnt="0"/>
      <dgm:spPr/>
    </dgm:pt>
    <dgm:pt modelId="{EEEC4617-400B-42E7-816E-AD251B28555F}" type="pres">
      <dgm:prSet presAssocID="{4980D780-E65A-41C2-BD84-5486C707931D}" presName="node" presStyleLbl="node1" presStyleIdx="2" presStyleCnt="7">
        <dgm:presLayoutVars>
          <dgm:bulletEnabled val="1"/>
        </dgm:presLayoutVars>
      </dgm:prSet>
      <dgm:spPr/>
    </dgm:pt>
    <dgm:pt modelId="{380E93D6-C4D5-4A61-A9DA-4A193880AE6D}" type="pres">
      <dgm:prSet presAssocID="{5A1A42EB-295D-4201-B622-72EC2ECC3BEF}" presName="sibTrans" presStyleCnt="0"/>
      <dgm:spPr/>
    </dgm:pt>
    <dgm:pt modelId="{7420D967-3CB8-4CBC-96E0-D637B9B76C59}" type="pres">
      <dgm:prSet presAssocID="{FE16AFD5-7DD2-4C19-84FD-A9A901F07E02}" presName="node" presStyleLbl="node1" presStyleIdx="3" presStyleCnt="7">
        <dgm:presLayoutVars>
          <dgm:bulletEnabled val="1"/>
        </dgm:presLayoutVars>
      </dgm:prSet>
      <dgm:spPr/>
    </dgm:pt>
    <dgm:pt modelId="{A0BF9D38-F03E-4280-B3EC-2B2EF971F22A}" type="pres">
      <dgm:prSet presAssocID="{613CE87D-DA6C-4A2F-85ED-BB21D511F4DB}" presName="sibTrans" presStyleCnt="0"/>
      <dgm:spPr/>
    </dgm:pt>
    <dgm:pt modelId="{FDEA9C3A-AB2B-49EE-8CA7-C106BCFFC583}" type="pres">
      <dgm:prSet presAssocID="{40B291AD-F2EB-4155-B989-AA55258B47CB}" presName="node" presStyleLbl="node1" presStyleIdx="4" presStyleCnt="7">
        <dgm:presLayoutVars>
          <dgm:bulletEnabled val="1"/>
        </dgm:presLayoutVars>
      </dgm:prSet>
      <dgm:spPr/>
    </dgm:pt>
    <dgm:pt modelId="{4AFD059F-E00A-4422-A4BC-DED22244C884}" type="pres">
      <dgm:prSet presAssocID="{FBC3AF3E-19E3-4A2D-B19B-A599673160CC}" presName="sibTrans" presStyleCnt="0"/>
      <dgm:spPr/>
    </dgm:pt>
    <dgm:pt modelId="{BF2016F5-D1DE-43CB-9B7E-2ADE0BE83057}" type="pres">
      <dgm:prSet presAssocID="{018A9D7D-52D3-4E9E-898D-993F299EA1C5}" presName="node" presStyleLbl="node1" presStyleIdx="5" presStyleCnt="7">
        <dgm:presLayoutVars>
          <dgm:bulletEnabled val="1"/>
        </dgm:presLayoutVars>
      </dgm:prSet>
      <dgm:spPr/>
    </dgm:pt>
    <dgm:pt modelId="{B9C7A8C4-B88D-4A00-A7EE-C9AE0664C2BF}" type="pres">
      <dgm:prSet presAssocID="{D7D1E91F-CE64-4E55-81B4-DA35D439334A}" presName="sibTrans" presStyleCnt="0"/>
      <dgm:spPr/>
    </dgm:pt>
    <dgm:pt modelId="{396C487D-0420-4605-919D-D2F85F97EA45}" type="pres">
      <dgm:prSet presAssocID="{C42C3177-94DE-4DE7-98C0-589CE973F4BC}" presName="node" presStyleLbl="node1" presStyleIdx="6" presStyleCnt="7">
        <dgm:presLayoutVars>
          <dgm:bulletEnabled val="1"/>
        </dgm:presLayoutVars>
      </dgm:prSet>
      <dgm:spPr/>
    </dgm:pt>
  </dgm:ptLst>
  <dgm:cxnLst>
    <dgm:cxn modelId="{AF12FA14-BA72-43EE-A1A9-F09FE56DAA77}" type="presOf" srcId="{9D7AC9C7-74D9-4281-A772-5EE490E715E6}" destId="{7E77EFF9-8440-4F8E-871D-460B1CC3675D}" srcOrd="0" destOrd="0" presId="urn:microsoft.com/office/officeart/2005/8/layout/default"/>
    <dgm:cxn modelId="{AA3E6A23-72E2-44B8-BA72-C27F1A9CE6E4}" type="presOf" srcId="{07876E53-1104-4258-ABA0-3A4F595989BC}" destId="{3098442B-CBD0-4F79-AAD8-E39AC33D9EB7}" srcOrd="0" destOrd="0" presId="urn:microsoft.com/office/officeart/2005/8/layout/default"/>
    <dgm:cxn modelId="{4BAECE33-6DFA-4458-826E-585273F6E99B}" type="presOf" srcId="{018A9D7D-52D3-4E9E-898D-993F299EA1C5}" destId="{BF2016F5-D1DE-43CB-9B7E-2ADE0BE83057}" srcOrd="0" destOrd="0" presId="urn:microsoft.com/office/officeart/2005/8/layout/default"/>
    <dgm:cxn modelId="{A263083A-EAA6-43A0-B742-D46E75975680}" type="presOf" srcId="{4980D780-E65A-41C2-BD84-5486C707931D}" destId="{EEEC4617-400B-42E7-816E-AD251B28555F}" srcOrd="0" destOrd="0" presId="urn:microsoft.com/office/officeart/2005/8/layout/default"/>
    <dgm:cxn modelId="{0B435C5C-D2E1-476D-9BD2-818FDAFF8BDB}" type="presOf" srcId="{6945F875-DB5D-4132-98ED-B592ACE87CD8}" destId="{C608126E-E766-4EA8-8719-A58B023B2AC1}" srcOrd="0" destOrd="0" presId="urn:microsoft.com/office/officeart/2005/8/layout/default"/>
    <dgm:cxn modelId="{3C609E4A-95B0-400D-BC28-2069E6FBB629}" srcId="{9D7AC9C7-74D9-4281-A772-5EE490E715E6}" destId="{4980D780-E65A-41C2-BD84-5486C707931D}" srcOrd="2" destOrd="0" parTransId="{D50DFEBB-14A0-4C65-8B9F-69C0C00FC734}" sibTransId="{5A1A42EB-295D-4201-B622-72EC2ECC3BEF}"/>
    <dgm:cxn modelId="{7F758E4B-BC19-40B1-83B6-2B547041BA0C}" type="presOf" srcId="{FE16AFD5-7DD2-4C19-84FD-A9A901F07E02}" destId="{7420D967-3CB8-4CBC-96E0-D637B9B76C59}" srcOrd="0" destOrd="0" presId="urn:microsoft.com/office/officeart/2005/8/layout/default"/>
    <dgm:cxn modelId="{EADF1B71-811B-4303-A647-064EC56AB1FB}" srcId="{9D7AC9C7-74D9-4281-A772-5EE490E715E6}" destId="{07876E53-1104-4258-ABA0-3A4F595989BC}" srcOrd="0" destOrd="0" parTransId="{8DD085F9-F38C-416D-ACE7-550FB7F38E93}" sibTransId="{C6F36C88-343E-49D4-AE2A-36345F9887D2}"/>
    <dgm:cxn modelId="{C5072655-C59D-4A78-AD3A-761AFBEFD844}" srcId="{9D7AC9C7-74D9-4281-A772-5EE490E715E6}" destId="{C42C3177-94DE-4DE7-98C0-589CE973F4BC}" srcOrd="6" destOrd="0" parTransId="{3CBD540C-9E32-4178-8D09-914D17464F5F}" sibTransId="{122FBFB6-D0C1-4062-A53A-BEA074E5E198}"/>
    <dgm:cxn modelId="{56954A8C-D5A8-4C49-98A6-AA160310E4D2}" type="presOf" srcId="{40B291AD-F2EB-4155-B989-AA55258B47CB}" destId="{FDEA9C3A-AB2B-49EE-8CA7-C106BCFFC583}" srcOrd="0" destOrd="0" presId="urn:microsoft.com/office/officeart/2005/8/layout/default"/>
    <dgm:cxn modelId="{A2C15991-9692-45E7-AA30-C4FC76B4C3D5}" srcId="{9D7AC9C7-74D9-4281-A772-5EE490E715E6}" destId="{FE16AFD5-7DD2-4C19-84FD-A9A901F07E02}" srcOrd="3" destOrd="0" parTransId="{08B4CAD6-B2A1-41EE-B87A-97C752EDE03E}" sibTransId="{613CE87D-DA6C-4A2F-85ED-BB21D511F4DB}"/>
    <dgm:cxn modelId="{9AB0DA92-AD80-47D7-9ADB-3AFD8914FCBA}" srcId="{9D7AC9C7-74D9-4281-A772-5EE490E715E6}" destId="{6945F875-DB5D-4132-98ED-B592ACE87CD8}" srcOrd="1" destOrd="0" parTransId="{67BF3591-AB98-4FBD-9036-E913A84B8C53}" sibTransId="{B69FF489-5AE8-49CF-B75C-E24418C71A88}"/>
    <dgm:cxn modelId="{8EEFA0A3-99AC-4BAC-9418-B91FA144F73F}" type="presOf" srcId="{C42C3177-94DE-4DE7-98C0-589CE973F4BC}" destId="{396C487D-0420-4605-919D-D2F85F97EA45}" srcOrd="0" destOrd="0" presId="urn:microsoft.com/office/officeart/2005/8/layout/default"/>
    <dgm:cxn modelId="{0E0087C5-8760-4DF3-AD02-852A3A975564}" srcId="{9D7AC9C7-74D9-4281-A772-5EE490E715E6}" destId="{40B291AD-F2EB-4155-B989-AA55258B47CB}" srcOrd="4" destOrd="0" parTransId="{576641EE-1217-4E62-938B-8B639B01032B}" sibTransId="{FBC3AF3E-19E3-4A2D-B19B-A599673160CC}"/>
    <dgm:cxn modelId="{4FC537D5-5C9E-4E3E-A5DF-5A3283B92CFD}" srcId="{9D7AC9C7-74D9-4281-A772-5EE490E715E6}" destId="{018A9D7D-52D3-4E9E-898D-993F299EA1C5}" srcOrd="5" destOrd="0" parTransId="{AD470C9F-59D8-42EB-B67E-D7D6F530DFD3}" sibTransId="{D7D1E91F-CE64-4E55-81B4-DA35D439334A}"/>
    <dgm:cxn modelId="{2B136A54-2BFF-4AA5-9C24-36C32F700619}" type="presParOf" srcId="{7E77EFF9-8440-4F8E-871D-460B1CC3675D}" destId="{3098442B-CBD0-4F79-AAD8-E39AC33D9EB7}" srcOrd="0" destOrd="0" presId="urn:microsoft.com/office/officeart/2005/8/layout/default"/>
    <dgm:cxn modelId="{12B2FAE8-57BE-45ED-A755-29EEAE8AD9B1}" type="presParOf" srcId="{7E77EFF9-8440-4F8E-871D-460B1CC3675D}" destId="{5995A6D8-12FC-45C3-AB57-EC3023DBC125}" srcOrd="1" destOrd="0" presId="urn:microsoft.com/office/officeart/2005/8/layout/default"/>
    <dgm:cxn modelId="{E5BF6D18-DD28-4F08-8CD4-C2EE459C987A}" type="presParOf" srcId="{7E77EFF9-8440-4F8E-871D-460B1CC3675D}" destId="{C608126E-E766-4EA8-8719-A58B023B2AC1}" srcOrd="2" destOrd="0" presId="urn:microsoft.com/office/officeart/2005/8/layout/default"/>
    <dgm:cxn modelId="{EF2803B8-AEF9-474B-8904-F26631D81E15}" type="presParOf" srcId="{7E77EFF9-8440-4F8E-871D-460B1CC3675D}" destId="{7E64B1DC-FDC9-4988-9ACC-E9BFCFA8C09A}" srcOrd="3" destOrd="0" presId="urn:microsoft.com/office/officeart/2005/8/layout/default"/>
    <dgm:cxn modelId="{8413BC52-DF44-489E-B418-52919907BB68}" type="presParOf" srcId="{7E77EFF9-8440-4F8E-871D-460B1CC3675D}" destId="{EEEC4617-400B-42E7-816E-AD251B28555F}" srcOrd="4" destOrd="0" presId="urn:microsoft.com/office/officeart/2005/8/layout/default"/>
    <dgm:cxn modelId="{891C58AA-1838-4CA1-9ACA-AD3B2482926A}" type="presParOf" srcId="{7E77EFF9-8440-4F8E-871D-460B1CC3675D}" destId="{380E93D6-C4D5-4A61-A9DA-4A193880AE6D}" srcOrd="5" destOrd="0" presId="urn:microsoft.com/office/officeart/2005/8/layout/default"/>
    <dgm:cxn modelId="{975F6192-1AE9-4BEB-87DC-6D2B4599EFE7}" type="presParOf" srcId="{7E77EFF9-8440-4F8E-871D-460B1CC3675D}" destId="{7420D967-3CB8-4CBC-96E0-D637B9B76C59}" srcOrd="6" destOrd="0" presId="urn:microsoft.com/office/officeart/2005/8/layout/default"/>
    <dgm:cxn modelId="{A287B20C-C9E2-4046-BA2F-2BC7F027FDDA}" type="presParOf" srcId="{7E77EFF9-8440-4F8E-871D-460B1CC3675D}" destId="{A0BF9D38-F03E-4280-B3EC-2B2EF971F22A}" srcOrd="7" destOrd="0" presId="urn:microsoft.com/office/officeart/2005/8/layout/default"/>
    <dgm:cxn modelId="{E7E59CEB-8B27-4325-B6C1-FC25583A0366}" type="presParOf" srcId="{7E77EFF9-8440-4F8E-871D-460B1CC3675D}" destId="{FDEA9C3A-AB2B-49EE-8CA7-C106BCFFC583}" srcOrd="8" destOrd="0" presId="urn:microsoft.com/office/officeart/2005/8/layout/default"/>
    <dgm:cxn modelId="{2B70C901-1BC8-43EA-8307-2A2BBC063199}" type="presParOf" srcId="{7E77EFF9-8440-4F8E-871D-460B1CC3675D}" destId="{4AFD059F-E00A-4422-A4BC-DED22244C884}" srcOrd="9" destOrd="0" presId="urn:microsoft.com/office/officeart/2005/8/layout/default"/>
    <dgm:cxn modelId="{62F44078-AAB9-404D-81E8-442BB44E0258}" type="presParOf" srcId="{7E77EFF9-8440-4F8E-871D-460B1CC3675D}" destId="{BF2016F5-D1DE-43CB-9B7E-2ADE0BE83057}" srcOrd="10" destOrd="0" presId="urn:microsoft.com/office/officeart/2005/8/layout/default"/>
    <dgm:cxn modelId="{6D6EA1E6-E1C9-4021-BA4F-B588A79A3105}" type="presParOf" srcId="{7E77EFF9-8440-4F8E-871D-460B1CC3675D}" destId="{B9C7A8C4-B88D-4A00-A7EE-C9AE0664C2BF}" srcOrd="11" destOrd="0" presId="urn:microsoft.com/office/officeart/2005/8/layout/default"/>
    <dgm:cxn modelId="{16C73242-6887-4641-9E7D-BBA70C1CB672}" type="presParOf" srcId="{7E77EFF9-8440-4F8E-871D-460B1CC3675D}" destId="{396C487D-0420-4605-919D-D2F85F97EA45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98442B-CBD0-4F79-AAD8-E39AC33D9EB7}">
      <dsp:nvSpPr>
        <dsp:cNvPr id="0" name=""/>
        <dsp:cNvSpPr/>
      </dsp:nvSpPr>
      <dsp:spPr>
        <a:xfrm>
          <a:off x="3231" y="172777"/>
          <a:ext cx="2563601" cy="15381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PESTEL Applied to Basil’s Bakery</a:t>
          </a:r>
          <a:endParaRPr lang="en-US" sz="1700" kern="1200"/>
        </a:p>
      </dsp:txBody>
      <dsp:txXfrm>
        <a:off x="3231" y="172777"/>
        <a:ext cx="2563601" cy="1538160"/>
      </dsp:txXfrm>
    </dsp:sp>
    <dsp:sp modelId="{C608126E-E766-4EA8-8719-A58B023B2AC1}">
      <dsp:nvSpPr>
        <dsp:cNvPr id="0" name=""/>
        <dsp:cNvSpPr/>
      </dsp:nvSpPr>
      <dsp:spPr>
        <a:xfrm>
          <a:off x="2823193" y="172777"/>
          <a:ext cx="2563601" cy="15381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Political: The government policies and business support can affect small retailers.</a:t>
          </a:r>
          <a:br>
            <a:rPr lang="en-GB" sz="1700" kern="1200"/>
          </a:br>
          <a:endParaRPr lang="en-US" sz="1700" kern="1200"/>
        </a:p>
      </dsp:txBody>
      <dsp:txXfrm>
        <a:off x="2823193" y="172777"/>
        <a:ext cx="2563601" cy="1538160"/>
      </dsp:txXfrm>
    </dsp:sp>
    <dsp:sp modelId="{EEEC4617-400B-42E7-816E-AD251B28555F}">
      <dsp:nvSpPr>
        <dsp:cNvPr id="0" name=""/>
        <dsp:cNvSpPr/>
      </dsp:nvSpPr>
      <dsp:spPr>
        <a:xfrm>
          <a:off x="5643155" y="172777"/>
          <a:ext cx="2563601" cy="15381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Economic: People's budgets may be stretched with increased living costs and they will opt for lower alternatives.</a:t>
          </a:r>
          <a:br>
            <a:rPr lang="en-GB" sz="1700" kern="1200"/>
          </a:br>
          <a:endParaRPr lang="en-US" sz="1700" kern="1200"/>
        </a:p>
      </dsp:txBody>
      <dsp:txXfrm>
        <a:off x="5643155" y="172777"/>
        <a:ext cx="2563601" cy="1538160"/>
      </dsp:txXfrm>
    </dsp:sp>
    <dsp:sp modelId="{7420D967-3CB8-4CBC-96E0-D637B9B76C59}">
      <dsp:nvSpPr>
        <dsp:cNvPr id="0" name=""/>
        <dsp:cNvSpPr/>
      </dsp:nvSpPr>
      <dsp:spPr>
        <a:xfrm>
          <a:off x="8463116" y="172777"/>
          <a:ext cx="2563601" cy="15381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Social: Perhaps, fewer visits will be made due to hybrid working and changing shopping habits.</a:t>
          </a:r>
          <a:br>
            <a:rPr lang="en-GB" sz="1700" kern="1200"/>
          </a:br>
          <a:endParaRPr lang="en-US" sz="1700" kern="1200"/>
        </a:p>
      </dsp:txBody>
      <dsp:txXfrm>
        <a:off x="8463116" y="172777"/>
        <a:ext cx="2563601" cy="1538160"/>
      </dsp:txXfrm>
    </dsp:sp>
    <dsp:sp modelId="{FDEA9C3A-AB2B-49EE-8CA7-C106BCFFC583}">
      <dsp:nvSpPr>
        <dsp:cNvPr id="0" name=""/>
        <dsp:cNvSpPr/>
      </dsp:nvSpPr>
      <dsp:spPr>
        <a:xfrm>
          <a:off x="1413212" y="1967299"/>
          <a:ext cx="2563601" cy="153816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Technological: Potential competitor providing online services might be more convenient.</a:t>
          </a:r>
          <a:br>
            <a:rPr lang="en-GB" sz="1700" kern="1200"/>
          </a:br>
          <a:endParaRPr lang="en-US" sz="1700" kern="1200"/>
        </a:p>
      </dsp:txBody>
      <dsp:txXfrm>
        <a:off x="1413212" y="1967299"/>
        <a:ext cx="2563601" cy="1538160"/>
      </dsp:txXfrm>
    </dsp:sp>
    <dsp:sp modelId="{BF2016F5-D1DE-43CB-9B7E-2ADE0BE83057}">
      <dsp:nvSpPr>
        <dsp:cNvPr id="0" name=""/>
        <dsp:cNvSpPr/>
      </dsp:nvSpPr>
      <dsp:spPr>
        <a:xfrm>
          <a:off x="4233174" y="1967299"/>
          <a:ext cx="2563601" cy="15381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Environmental: Organic products range could become an opportunity due to the demand for sustainable products.</a:t>
          </a:r>
          <a:br>
            <a:rPr lang="en-GB" sz="1700" kern="1200"/>
          </a:br>
          <a:endParaRPr lang="en-US" sz="1700" kern="1200"/>
        </a:p>
      </dsp:txBody>
      <dsp:txXfrm>
        <a:off x="4233174" y="1967299"/>
        <a:ext cx="2563601" cy="1538160"/>
      </dsp:txXfrm>
    </dsp:sp>
    <dsp:sp modelId="{396C487D-0420-4605-919D-D2F85F97EA45}">
      <dsp:nvSpPr>
        <dsp:cNvPr id="0" name=""/>
        <dsp:cNvSpPr/>
      </dsp:nvSpPr>
      <dsp:spPr>
        <a:xfrm>
          <a:off x="7053135" y="1967299"/>
          <a:ext cx="2563601" cy="15381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Legal: Food safety and labelling regulations affect the sale of bakery products.</a:t>
          </a:r>
          <a:endParaRPr lang="en-US" sz="1700" kern="1200"/>
        </a:p>
      </dsp:txBody>
      <dsp:txXfrm>
        <a:off x="7053135" y="1967299"/>
        <a:ext cx="2563601" cy="1538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82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888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126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251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526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22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360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482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1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900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66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849958D-19F1-4BEC-9AFA-07B429DCAEA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2F301B17-CC0C-475F-85D3-75507672AB7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314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F74D6-05EA-1CEA-6C58-747F0B0665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BASIL’S BAKERY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8C83E7-2959-CC10-B0D6-6591E92E3C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975" y="3321354"/>
            <a:ext cx="10915979" cy="28828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highlight>
                  <a:srgbClr val="C0C0C0"/>
                </a:highlight>
              </a:rPr>
              <a:t>Customer Retention and Local Competition</a:t>
            </a:r>
          </a:p>
          <a:p>
            <a:pPr algn="ctr"/>
            <a:r>
              <a:rPr lang="en-GB" dirty="0">
                <a:highlight>
                  <a:srgbClr val="C0C0C0"/>
                </a:highlight>
              </a:rPr>
              <a:t>Problem Solving and Decision Making</a:t>
            </a:r>
            <a:br>
              <a:rPr lang="en-GB" dirty="0">
                <a:highlight>
                  <a:srgbClr val="C0C0C0"/>
                </a:highlight>
              </a:rPr>
            </a:br>
            <a:r>
              <a:rPr lang="en-GB" dirty="0">
                <a:highlight>
                  <a:srgbClr val="C0C0C0"/>
                </a:highlight>
              </a:rPr>
              <a:t>Individual Presentation</a:t>
            </a:r>
          </a:p>
          <a:p>
            <a:pPr algn="ctr"/>
            <a:r>
              <a:rPr lang="en-GB" dirty="0">
                <a:highlight>
                  <a:srgbClr val="C0C0C0"/>
                </a:highlight>
              </a:rPr>
              <a:t>Student Name: Adam Solomon </a:t>
            </a:r>
            <a:r>
              <a:rPr lang="en-GB" dirty="0" err="1">
                <a:highlight>
                  <a:srgbClr val="C0C0C0"/>
                </a:highlight>
              </a:rPr>
              <a:t>Afloarei</a:t>
            </a:r>
            <a:br>
              <a:rPr lang="en-GB" dirty="0">
                <a:highlight>
                  <a:srgbClr val="C0C0C0"/>
                </a:highlight>
              </a:rPr>
            </a:br>
            <a:r>
              <a:rPr lang="en-GB" dirty="0">
                <a:highlight>
                  <a:srgbClr val="C0C0C0"/>
                </a:highlight>
              </a:rPr>
              <a:t>Student </a:t>
            </a:r>
            <a:r>
              <a:rPr lang="en-GB">
                <a:highlight>
                  <a:srgbClr val="C0C0C0"/>
                </a:highlight>
              </a:rPr>
              <a:t>ID: 2537669</a:t>
            </a:r>
            <a:br>
              <a:rPr lang="en-GB" dirty="0">
                <a:highlight>
                  <a:srgbClr val="C0C0C0"/>
                </a:highlight>
              </a:rPr>
            </a:br>
            <a:r>
              <a:rPr lang="en-GB" dirty="0">
                <a:highlight>
                  <a:srgbClr val="C0C0C0"/>
                </a:highlight>
              </a:rPr>
              <a:t>Module Code: LCLM4004</a:t>
            </a:r>
            <a:br>
              <a:rPr lang="en-GB" dirty="0">
                <a:highlight>
                  <a:srgbClr val="C0C0C0"/>
                </a:highlight>
              </a:rPr>
            </a:br>
            <a:r>
              <a:rPr lang="en-GB" dirty="0">
                <a:highlight>
                  <a:srgbClr val="C0C0C0"/>
                </a:highlight>
              </a:rPr>
              <a:t>Academic Year: 2026–2027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7065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63337-B049-DF63-8080-52AC45011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BUSINESS PROBLEM - What are the reasons for the lower sales?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B111C-CEF8-E140-4741-3D85E44250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b="1" dirty="0"/>
              <a:t>Business Situation</a:t>
            </a:r>
          </a:p>
          <a:p>
            <a:r>
              <a:rPr lang="en-GB" dirty="0"/>
              <a:t>Basil’s Bakery opened a bakery in Coventry in 2015.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 bakery specialises in organic bread, cakes and pastries.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Sales in 2023-25 were around 25% lower than in 2019.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 amount of the local retail park’s consumption of pedestrian traffic has been impacted.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b="1" dirty="0"/>
              <a:t>Problem areas for possible customer retention</a:t>
            </a:r>
          </a:p>
          <a:p>
            <a:r>
              <a:rPr lang="en-GB" dirty="0"/>
              <a:t>Reduced visits: customers may no longer visit as often as before.</a:t>
            </a:r>
          </a:p>
          <a:p>
            <a:r>
              <a:rPr lang="en-GB" dirty="0"/>
              <a:t>They will be tempted by the additional options: Supermarkets and other food retailers.</a:t>
            </a:r>
          </a:p>
          <a:p>
            <a:r>
              <a:rPr lang="en-GB" dirty="0"/>
              <a:t>Household budgets may limit customers’ ability to purchase the most expensive products.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Habit change: Customers might want to use businesses that conform to their daily habits.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89948E-B556-B4AC-15AE-B793E602A6D2}"/>
              </a:ext>
            </a:extLst>
          </p:cNvPr>
          <p:cNvSpPr txBox="1"/>
          <p:nvPr/>
        </p:nvSpPr>
        <p:spPr>
          <a:xfrm>
            <a:off x="206477" y="5309419"/>
            <a:ext cx="11847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Why It Matters</a:t>
            </a:r>
          </a:p>
          <a:p>
            <a:pPr algn="ctr"/>
            <a:endParaRPr lang="en-GB" b="1" dirty="0"/>
          </a:p>
          <a:p>
            <a:r>
              <a:rPr lang="en-GB" dirty="0"/>
              <a:t>Customers’ attitudes and repeat buying are responsible for customer loyalty (Dick and Basu, 1994).</a:t>
            </a:r>
          </a:p>
          <a:p>
            <a:br>
              <a:rPr lang="en-GB" dirty="0"/>
            </a:br>
            <a:r>
              <a:rPr lang="en-GB" dirty="0"/>
              <a:t>It can be important to the long-term success of a business to keep existing customers (Reichheld and Sasser, 1990).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461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C23F6-BFF3-A08A-E9F3-9BDEEF99F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200" b="1">
                <a:solidFill>
                  <a:srgbClr val="FFFEFF"/>
                </a:solidFill>
              </a:rPr>
              <a:t>PESTEL ANALYSIS - External Factors Affecting Customer Retention</a:t>
            </a:r>
            <a:br>
              <a:rPr lang="en-GB" sz="2200" b="1">
                <a:solidFill>
                  <a:srgbClr val="FFFEFF"/>
                </a:solidFill>
              </a:rPr>
            </a:br>
            <a:endParaRPr lang="en-GB" sz="2200">
              <a:solidFill>
                <a:srgbClr val="FFFE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9AA86E4-B210-859B-0F2D-7721C9318F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1482559"/>
              </p:ext>
            </p:extLst>
          </p:nvPr>
        </p:nvGraphicFramePr>
        <p:xfrm>
          <a:off x="581025" y="2181225"/>
          <a:ext cx="11029950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E8EDB12-2B16-A240-8D8B-DBFEA2F27AF5}"/>
              </a:ext>
            </a:extLst>
          </p:cNvPr>
          <p:cNvSpPr txBox="1"/>
          <p:nvPr/>
        </p:nvSpPr>
        <p:spPr>
          <a:xfrm>
            <a:off x="1416818" y="1828800"/>
            <a:ext cx="9234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PESTEL</a:t>
            </a:r>
            <a:r>
              <a:rPr lang="en-GB" dirty="0"/>
              <a:t> is a tool that can be used to consider six external factors that may impact a business.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F786A1-E510-2241-6A0A-F1E2648F6C2A}"/>
              </a:ext>
            </a:extLst>
          </p:cNvPr>
          <p:cNvSpPr txBox="1"/>
          <p:nvPr/>
        </p:nvSpPr>
        <p:spPr>
          <a:xfrm>
            <a:off x="88490" y="5742039"/>
            <a:ext cx="119658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Key Findings</a:t>
            </a:r>
          </a:p>
          <a:p>
            <a:pPr algn="ctr"/>
            <a:r>
              <a:rPr lang="en-GB" dirty="0"/>
              <a:t>The drop in sales could be due to changing customer habits and competition in the area.</a:t>
            </a:r>
            <a:br>
              <a:rPr lang="en-GB" dirty="0"/>
            </a:br>
            <a:r>
              <a:rPr lang="en-GB" dirty="0"/>
              <a:t>The awareness of customers' needs and the strategies of competitors can help a business increase its market positioning (Porter, 1980; Grönroos, 2007).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7B9ADD-E72E-D998-F5D2-3D6891D9CE79}"/>
              </a:ext>
            </a:extLst>
          </p:cNvPr>
          <p:cNvSpPr txBox="1"/>
          <p:nvPr/>
        </p:nvSpPr>
        <p:spPr>
          <a:xfrm>
            <a:off x="487158" y="4210183"/>
            <a:ext cx="14551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Advantage</a:t>
            </a:r>
          </a:p>
          <a:p>
            <a:pPr algn="ctr"/>
            <a:r>
              <a:rPr lang="en-GB" dirty="0"/>
              <a:t>Helps identify external threats and opportunities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0880C8-C2BE-B1C6-A9B3-6057AEF26C01}"/>
              </a:ext>
            </a:extLst>
          </p:cNvPr>
          <p:cNvSpPr txBox="1"/>
          <p:nvPr/>
        </p:nvSpPr>
        <p:spPr>
          <a:xfrm>
            <a:off x="10304206" y="4020344"/>
            <a:ext cx="17501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Limitation</a:t>
            </a:r>
          </a:p>
          <a:p>
            <a:pPr algn="ctr"/>
            <a:r>
              <a:rPr lang="en-GB" dirty="0"/>
              <a:t>Does not identify personalised reasons for customers not to re-enter.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075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84888-C162-E928-DE76-59BF9DCE6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373" y="1292092"/>
            <a:ext cx="11029616" cy="10138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FISHBONE DIAGRAM - Understand why customers leave your business.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57BB016-0322-D364-2E07-02CB0D2E04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2143121"/>
            <a:ext cx="9492992" cy="40118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5B0245-BBD2-F300-54E9-64696FC6BED1}"/>
              </a:ext>
            </a:extLst>
          </p:cNvPr>
          <p:cNvSpPr txBox="1"/>
          <p:nvPr/>
        </p:nvSpPr>
        <p:spPr>
          <a:xfrm>
            <a:off x="9492993" y="2064774"/>
            <a:ext cx="260554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Fishbone Analysis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Purpose: Identifies possible reasons why customers stop returning.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Advantage: Helps organise different causes of customer loss.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Limitation: Further research is needed to confirm the actual causes.</a:t>
            </a:r>
          </a:p>
        </p:txBody>
      </p:sp>
    </p:spTree>
    <p:extLst>
      <p:ext uri="{BB962C8B-B14F-4D97-AF65-F5344CB8AC3E}">
        <p14:creationId xmlns:p14="http://schemas.microsoft.com/office/powerpoint/2010/main" val="3041375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C0335-169E-FE8E-EDDA-11F42D469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849640"/>
            <a:ext cx="11029616" cy="10138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CONCLUSION TO THE ANALYSIS - Identifying the decision-making process of the customer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4045C3-3A46-6C36-8ED1-F192ACACDC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3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b="1" dirty="0"/>
              <a:t>Customer Behaviour</a:t>
            </a:r>
          </a:p>
          <a:p>
            <a:r>
              <a:rPr lang="en-GB" dirty="0"/>
              <a:t>Fewer visits by customers as the working and shopping habits have changed.</a:t>
            </a:r>
            <a:br>
              <a:rPr lang="en-GB" dirty="0"/>
            </a:br>
            <a:endParaRPr lang="en-GB" dirty="0"/>
          </a:p>
          <a:p>
            <a:r>
              <a:rPr lang="en-GB" dirty="0"/>
              <a:t>Location of stores may affect the places customers shop.</a:t>
            </a:r>
            <a:br>
              <a:rPr lang="en-GB" dirty="0"/>
            </a:br>
            <a:endParaRPr lang="en-GB" dirty="0"/>
          </a:p>
          <a:p>
            <a:r>
              <a:rPr lang="en-GB" dirty="0"/>
              <a:t>Positive experiences can fortify better customer relationships (Zeithaml, Bitner and Gremler, 2018).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b="1" dirty="0"/>
              <a:t>Business weaknesses to be explored</a:t>
            </a:r>
          </a:p>
          <a:p>
            <a:r>
              <a:rPr lang="en-GB" dirty="0"/>
              <a:t>The bakery may have to consider the appropriateness of its product line to customer taste.</a:t>
            </a:r>
            <a:br>
              <a:rPr lang="en-GB" dirty="0"/>
            </a:br>
            <a:endParaRPr lang="en-GB" dirty="0"/>
          </a:p>
          <a:p>
            <a:r>
              <a:rPr lang="en-GB" dirty="0"/>
              <a:t>Lack of loyalty incentives may lead to fewer repeat purchases.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Management may not be aware of changing needs because of limited customer feedback.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b="1" dirty="0"/>
              <a:t>Most Important Findings</a:t>
            </a:r>
          </a:p>
          <a:p>
            <a:r>
              <a:rPr lang="en-GB" dirty="0"/>
              <a:t>Customer loyalty is not just a matter of providing good products (Oliver, 1999).</a:t>
            </a:r>
            <a:br>
              <a:rPr lang="en-GB" dirty="0"/>
            </a:br>
            <a:endParaRPr lang="en-GB" dirty="0"/>
          </a:p>
          <a:p>
            <a:r>
              <a:rPr lang="en-GB" dirty="0"/>
              <a:t>Good relationships with customers rely on the knowledge of customer needs (Buttle and </a:t>
            </a:r>
            <a:r>
              <a:rPr lang="en-GB" dirty="0" err="1"/>
              <a:t>Maklan</a:t>
            </a:r>
            <a:r>
              <a:rPr lang="en-GB" dirty="0"/>
              <a:t>, 2019).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 quality of services and satisfaction can help to improve business performance (Heskett et al., 1994).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A4D4DF-A676-8800-5285-60F6FCB63E61}"/>
              </a:ext>
            </a:extLst>
          </p:cNvPr>
          <p:cNvSpPr txBox="1"/>
          <p:nvPr/>
        </p:nvSpPr>
        <p:spPr>
          <a:xfrm>
            <a:off x="511278" y="5858799"/>
            <a:ext cx="11552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2"/>
              </a:buClr>
              <a:buSzPct val="92000"/>
            </a:pPr>
            <a:r>
              <a:rPr lang="en-GB" i="1" dirty="0"/>
              <a:t>Main Priority - Know why customers are not visiting as often as you think they should and avoid costly changes.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9833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8238A-5018-09D0-0B0D-CD6CDE57E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RECOMMENDATIONS &amp; FINAL CONCLUSION</a:t>
            </a:r>
            <a:br>
              <a:rPr lang="en-GB" dirty="0"/>
            </a:br>
            <a:r>
              <a:rPr lang="en-GB" dirty="0"/>
              <a:t>What can Basil’s Bakery do to regain the loyalty of their customers?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81C63-442C-ACE9-5741-8F68F23662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3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b="1" dirty="0"/>
              <a:t>Recommended Actions</a:t>
            </a:r>
          </a:p>
          <a:p>
            <a:r>
              <a:rPr lang="en-GB" dirty="0"/>
              <a:t>Implement a loyalty card: Give rewards to customers when they make a few purchases.</a:t>
            </a:r>
          </a:p>
          <a:p>
            <a:r>
              <a:rPr lang="en-GB" dirty="0"/>
              <a:t>Request feedback: Make use of quick surveys to get what customers want.</a:t>
            </a:r>
          </a:p>
          <a:p>
            <a:r>
              <a:rPr lang="en-GB" dirty="0"/>
              <a:t>Review range of products: Test new products according to customer preference.</a:t>
            </a:r>
          </a:p>
          <a:p>
            <a:r>
              <a:rPr lang="en-GB" dirty="0"/>
              <a:t>Provide specific promotions: Encourage customers to return when less busy.</a:t>
            </a:r>
          </a:p>
          <a:p>
            <a:r>
              <a:rPr lang="en-GB" dirty="0"/>
              <a:t>Prosper Relationships: Keep in mind ordering habits of the regulars and be friendly and consistent in your service.</a:t>
            </a:r>
          </a:p>
          <a:p>
            <a:r>
              <a:rPr lang="en-GB" dirty="0"/>
              <a:t>Measure results: Monitor repeat purchases, customer feedback and sales over time.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The rationale for the following actions</a:t>
            </a:r>
          </a:p>
          <a:p>
            <a:r>
              <a:rPr lang="en-GB" dirty="0"/>
              <a:t>Customer relationship management is about building relationships that are important and long-lasting (Kumar and Reinartz, 2018).</a:t>
            </a:r>
            <a:br>
              <a:rPr lang="en-GB" dirty="0"/>
            </a:br>
            <a:endParaRPr lang="en-GB" dirty="0"/>
          </a:p>
          <a:p>
            <a:r>
              <a:rPr lang="en-GB" dirty="0"/>
              <a:t>Customer retention helps to support long-term business performance (Reichheld and Sasser, 1990).</a:t>
            </a: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 Final Conclusion</a:t>
            </a:r>
          </a:p>
          <a:p>
            <a:r>
              <a:rPr lang="en-GB" dirty="0"/>
              <a:t>Basil’s Bakery is not responsible for changes to the local retail park.</a:t>
            </a:r>
            <a:br>
              <a:rPr lang="en-GB" dirty="0"/>
            </a:br>
            <a:endParaRPr lang="en-GB" dirty="0"/>
          </a:p>
          <a:p>
            <a:r>
              <a:rPr lang="en-GB" dirty="0"/>
              <a:t>It can, however, help it to learn more about and serve its current customers.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 main objective is not just to attract new customers but to make the existing customers return.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4604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215DB-677A-C242-CB44-89022D86C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45A00E-F575-858E-99B6-F193A2321B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Buttle, F. and </a:t>
            </a:r>
            <a:r>
              <a:rPr lang="en-GB" dirty="0" err="1"/>
              <a:t>Maklan</a:t>
            </a:r>
            <a:r>
              <a:rPr lang="en-GB" dirty="0"/>
              <a:t>, S., 2019. </a:t>
            </a:r>
            <a:r>
              <a:rPr lang="en-GB" i="1" dirty="0"/>
              <a:t>Customer relationship management: concepts and technologies</a:t>
            </a:r>
            <a:r>
              <a:rPr lang="en-GB" dirty="0"/>
              <a:t>. Routledge.</a:t>
            </a:r>
          </a:p>
          <a:p>
            <a:r>
              <a:rPr lang="en-GB" dirty="0"/>
              <a:t>Dick, A.S. and Basu, K., 1994. Customer loyalty: toward an integrated conceptual framework. </a:t>
            </a:r>
            <a:r>
              <a:rPr lang="en-GB" i="1" dirty="0"/>
              <a:t>Journal of the academy of marketing science</a:t>
            </a:r>
            <a:r>
              <a:rPr lang="en-GB" dirty="0"/>
              <a:t>, </a:t>
            </a:r>
            <a:r>
              <a:rPr lang="en-GB" i="1" dirty="0"/>
              <a:t>22</a:t>
            </a:r>
            <a:r>
              <a:rPr lang="en-GB" dirty="0"/>
              <a:t>(2), pp.99-113.</a:t>
            </a:r>
          </a:p>
          <a:p>
            <a:r>
              <a:rPr lang="en-GB" dirty="0"/>
              <a:t>Grönroos, C., 2007. </a:t>
            </a:r>
            <a:r>
              <a:rPr lang="en-GB" i="1" dirty="0"/>
              <a:t>Service management and marketing: Customer management in service competition</a:t>
            </a:r>
            <a:r>
              <a:rPr lang="en-GB" dirty="0"/>
              <a:t>. John Wiley &amp; Sons.</a:t>
            </a:r>
          </a:p>
          <a:p>
            <a:r>
              <a:rPr lang="en-GB" dirty="0"/>
              <a:t>Heskett, J.L., Jones, T.O., Loveman, G.W., Sasser, W.E. and Schlesinger, L.A., 1994. Putting the service-profit chain to work. </a:t>
            </a:r>
            <a:r>
              <a:rPr lang="en-GB" i="1" dirty="0"/>
              <a:t>Harvard business review</a:t>
            </a:r>
            <a:r>
              <a:rPr lang="en-GB" dirty="0"/>
              <a:t>, </a:t>
            </a:r>
            <a:r>
              <a:rPr lang="en-GB" i="1" dirty="0"/>
              <a:t>72</a:t>
            </a:r>
            <a:r>
              <a:rPr lang="en-GB" dirty="0"/>
              <a:t>(2), pp.164-174.</a:t>
            </a:r>
          </a:p>
          <a:p>
            <a:r>
              <a:rPr lang="en-GB" dirty="0"/>
              <a:t>Kumar, V. and Reinartz, W., 2018. </a:t>
            </a:r>
            <a:r>
              <a:rPr lang="en-GB" i="1" dirty="0"/>
              <a:t>Customer relationship management</a:t>
            </a:r>
            <a:r>
              <a:rPr lang="en-GB" dirty="0"/>
              <a:t>.</a:t>
            </a:r>
          </a:p>
          <a:p>
            <a:r>
              <a:rPr lang="en-GB" dirty="0"/>
              <a:t>Oliver, R.L., 1999. Whence consumer loyalty?. </a:t>
            </a:r>
            <a:r>
              <a:rPr lang="en-GB" i="1" dirty="0"/>
              <a:t>Journal of marketing</a:t>
            </a:r>
            <a:r>
              <a:rPr lang="en-GB" dirty="0"/>
              <a:t>, </a:t>
            </a:r>
            <a:r>
              <a:rPr lang="en-GB" i="1" dirty="0"/>
              <a:t>63</a:t>
            </a:r>
            <a:r>
              <a:rPr lang="en-GB" dirty="0"/>
              <a:t>(4_suppl1), pp.33-44.</a:t>
            </a:r>
          </a:p>
          <a:p>
            <a:r>
              <a:rPr lang="en-GB" dirty="0"/>
              <a:t>Porter, M.E. and Strategy, C., 1980. Techniques for </a:t>
            </a:r>
            <a:r>
              <a:rPr lang="en-GB" dirty="0" err="1"/>
              <a:t>analyzing</a:t>
            </a:r>
            <a:r>
              <a:rPr lang="en-GB" dirty="0"/>
              <a:t> industries and competitors. </a:t>
            </a:r>
            <a:r>
              <a:rPr lang="en-GB" i="1" dirty="0"/>
              <a:t>Competitive Strategy. New York: Free</a:t>
            </a:r>
            <a:r>
              <a:rPr lang="en-GB" dirty="0"/>
              <a:t>, </a:t>
            </a:r>
            <a:r>
              <a:rPr lang="en-GB" i="1" dirty="0"/>
              <a:t>1</a:t>
            </a:r>
            <a:r>
              <a:rPr lang="en-GB" dirty="0"/>
              <a:t>, p.76.</a:t>
            </a:r>
          </a:p>
          <a:p>
            <a:r>
              <a:rPr lang="en-GB" dirty="0"/>
              <a:t>Reichheld, F.F. and Sasser Jr, W.E., 1990. Zero defections: Quality comes to services. </a:t>
            </a:r>
            <a:r>
              <a:rPr lang="en-GB" i="1" dirty="0"/>
              <a:t>Harvard business review</a:t>
            </a:r>
            <a:r>
              <a:rPr lang="en-GB" dirty="0"/>
              <a:t>, </a:t>
            </a:r>
            <a:r>
              <a:rPr lang="en-GB" i="1" dirty="0"/>
              <a:t>68</a:t>
            </a:r>
            <a:r>
              <a:rPr lang="en-GB" dirty="0"/>
              <a:t>(5), pp.105-111.</a:t>
            </a:r>
          </a:p>
          <a:p>
            <a:r>
              <a:rPr lang="en-GB" dirty="0"/>
              <a:t>Zeithaml, V.A., Bitner, M.J. and Gremler, D.D., 2018. Services Marketing: Integrating Customer Focus Across the Firm, 7/E.</a:t>
            </a:r>
          </a:p>
        </p:txBody>
      </p:sp>
    </p:spTree>
    <p:extLst>
      <p:ext uri="{BB962C8B-B14F-4D97-AF65-F5344CB8AC3E}">
        <p14:creationId xmlns:p14="http://schemas.microsoft.com/office/powerpoint/2010/main" val="2506580666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18</TotalTime>
  <Words>1115</Words>
  <Application>Microsoft Office PowerPoint</Application>
  <PresentationFormat>Widescreen</PresentationFormat>
  <Paragraphs>90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Gill Sans MT</vt:lpstr>
      <vt:lpstr>Wingdings</vt:lpstr>
      <vt:lpstr>Wingdings 2</vt:lpstr>
      <vt:lpstr>Dividend</vt:lpstr>
      <vt:lpstr>BASIL’S BAKERY </vt:lpstr>
      <vt:lpstr>THE BUSINESS PROBLEM - What are the reasons for the lower sales? </vt:lpstr>
      <vt:lpstr>PESTEL ANALYSIS - External Factors Affecting Customer Retention </vt:lpstr>
      <vt:lpstr>FISHBONE DIAGRAM - Understand why customers leave your business.  </vt:lpstr>
      <vt:lpstr>CONCLUSION TO THE ANALYSIS - Identifying the decision-making process of the customer </vt:lpstr>
      <vt:lpstr>RECOMMENDATIONS &amp; FINAL CONCLUSION What can Basil’s Bakery do to regain the loyalty of their customers?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revision>2</cp:revision>
  <dcterms:created xsi:type="dcterms:W3CDTF">2026-10-09T11:40:08Z</dcterms:created>
  <dcterms:modified xsi:type="dcterms:W3CDTF">2026-10-12T12:40:46Z</dcterms:modified>
</cp:coreProperties>
</file>