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3" d="100"/>
          <a:sy n="83" d="100"/>
        </p:scale>
        <p:origin x="48" y="51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a Williams" userId="1d65336b-f6ac-47c2-8ab0-b39dbb7b7e80" providerId="ADAL" clId="{840AB77C-843D-4664-8D2B-DDD92CF76D9C}"/>
    <pc:docChg chg="custSel modSld">
      <pc:chgData name="Andrea Williams" userId="1d65336b-f6ac-47c2-8ab0-b39dbb7b7e80" providerId="ADAL" clId="{840AB77C-843D-4664-8D2B-DDD92CF76D9C}" dt="2025-01-23T14:18:32.042" v="34" actId="20577"/>
      <pc:docMkLst>
        <pc:docMk/>
      </pc:docMkLst>
      <pc:sldChg chg="modSp mod">
        <pc:chgData name="Andrea Williams" userId="1d65336b-f6ac-47c2-8ab0-b39dbb7b7e80" providerId="ADAL" clId="{840AB77C-843D-4664-8D2B-DDD92CF76D9C}" dt="2025-01-23T14:18:32.042" v="34" actId="20577"/>
        <pc:sldMkLst>
          <pc:docMk/>
          <pc:sldMk cId="1727170196" sldId="273"/>
        </pc:sldMkLst>
        <pc:spChg chg="mod">
          <ac:chgData name="Andrea Williams" userId="1d65336b-f6ac-47c2-8ab0-b39dbb7b7e80" providerId="ADAL" clId="{840AB77C-843D-4664-8D2B-DDD92CF76D9C}" dt="2025-01-23T14:18:32.042" v="34" actId="20577"/>
          <ac:spMkLst>
            <pc:docMk/>
            <pc:sldMk cId="1727170196" sldId="273"/>
            <ac:spMk id="2" creationId="{E7F17CAE-FA5D-110A-463A-D63193AA75FA}"/>
          </ac:spMkLst>
        </pc:spChg>
        <pc:spChg chg="mod">
          <ac:chgData name="Andrea Williams" userId="1d65336b-f6ac-47c2-8ab0-b39dbb7b7e80" providerId="ADAL" clId="{840AB77C-843D-4664-8D2B-DDD92CF76D9C}" dt="2025-01-23T14:00:10.591" v="1" actId="27636"/>
          <ac:spMkLst>
            <pc:docMk/>
            <pc:sldMk cId="1727170196" sldId="273"/>
            <ac:spMk id="3" creationId="{8584C129-B198-34C3-72D4-0C8DD7BC4193}"/>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DC4799EC-419F-4E84-983C-51763D59CC8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248B898-CC80-4A69-906D-AD5470D38DC1}">
      <dgm:prSet/>
      <dgm:spPr/>
      <dgm:t>
        <a:bodyPr/>
        <a:lstStyle/>
        <a:p>
          <a:r>
            <a:rPr lang="en-GB"/>
            <a:t>Following the previous activity, start to think about your own personal values and make a list of these. Consider this list and reflect on how many relate to your work.</a:t>
          </a:r>
          <a:endParaRPr lang="en-US"/>
        </a:p>
      </dgm:t>
    </dgm:pt>
    <dgm:pt modelId="{718FC658-A1A4-48D0-A4BF-7D9441AC1CC7}" type="parTrans" cxnId="{562EFF28-874F-477E-998F-1E7461B1D908}">
      <dgm:prSet/>
      <dgm:spPr/>
      <dgm:t>
        <a:bodyPr/>
        <a:lstStyle/>
        <a:p>
          <a:endParaRPr lang="en-US"/>
        </a:p>
      </dgm:t>
    </dgm:pt>
    <dgm:pt modelId="{56203557-1B41-49B0-98F0-9BA1D78347FA}" type="sibTrans" cxnId="{562EFF28-874F-477E-998F-1E7461B1D908}">
      <dgm:prSet/>
      <dgm:spPr/>
      <dgm:t>
        <a:bodyPr/>
        <a:lstStyle/>
        <a:p>
          <a:endParaRPr lang="en-US"/>
        </a:p>
      </dgm:t>
    </dgm:pt>
    <dgm:pt modelId="{2F3CF56A-F812-415F-A2BC-C1F1A3D8646B}">
      <dgm:prSet/>
      <dgm:spPr/>
      <dgm:t>
        <a:bodyPr/>
        <a:lstStyle/>
        <a:p>
          <a:r>
            <a:rPr lang="en-GB"/>
            <a:t>Do you feel that there are any personal values that you hold, which directly conflict with your professional code of ethics?</a:t>
          </a:r>
          <a:endParaRPr lang="en-US"/>
        </a:p>
      </dgm:t>
    </dgm:pt>
    <dgm:pt modelId="{B2DE898D-90AD-45F5-9EF4-6CC5339964AD}" type="parTrans" cxnId="{6F013DCD-2CC0-42CA-9364-4C3628D4A71C}">
      <dgm:prSet/>
      <dgm:spPr/>
      <dgm:t>
        <a:bodyPr/>
        <a:lstStyle/>
        <a:p>
          <a:endParaRPr lang="en-US"/>
        </a:p>
      </dgm:t>
    </dgm:pt>
    <dgm:pt modelId="{1F6D8D18-33C7-4C15-B110-F64C6B52C9B4}" type="sibTrans" cxnId="{6F013DCD-2CC0-42CA-9364-4C3628D4A71C}">
      <dgm:prSet/>
      <dgm:spPr/>
      <dgm:t>
        <a:bodyPr/>
        <a:lstStyle/>
        <a:p>
          <a:endParaRPr lang="en-US"/>
        </a:p>
      </dgm:t>
    </dgm:pt>
    <dgm:pt modelId="{DF2D21E3-0DB9-40F3-82B1-ABEB873FC96D}">
      <dgm:prSet/>
      <dgm:spPr/>
      <dgm:t>
        <a:bodyPr/>
        <a:lstStyle/>
        <a:p>
          <a:r>
            <a:rPr lang="en-GB"/>
            <a:t>Which areas of Counselling might you find challenging and consider how these are influenced by your values.</a:t>
          </a:r>
          <a:endParaRPr lang="en-US"/>
        </a:p>
      </dgm:t>
    </dgm:pt>
    <dgm:pt modelId="{1354C75A-4022-4145-9E04-914F735BC82E}" type="parTrans" cxnId="{EEF79D5D-8D28-446A-8D1A-6EB1C80D71CE}">
      <dgm:prSet/>
      <dgm:spPr/>
      <dgm:t>
        <a:bodyPr/>
        <a:lstStyle/>
        <a:p>
          <a:endParaRPr lang="en-US"/>
        </a:p>
      </dgm:t>
    </dgm:pt>
    <dgm:pt modelId="{80D9EB48-5AE4-45EC-894E-9731569DB1D1}" type="sibTrans" cxnId="{EEF79D5D-8D28-446A-8D1A-6EB1C80D71CE}">
      <dgm:prSet/>
      <dgm:spPr/>
      <dgm:t>
        <a:bodyPr/>
        <a:lstStyle/>
        <a:p>
          <a:endParaRPr lang="en-US"/>
        </a:p>
      </dgm:t>
    </dgm:pt>
    <dgm:pt modelId="{547EC035-03C2-408D-A55D-41562DCB282A}" type="pres">
      <dgm:prSet presAssocID="{DC4799EC-419F-4E84-983C-51763D59CC8E}" presName="root" presStyleCnt="0">
        <dgm:presLayoutVars>
          <dgm:dir/>
          <dgm:resizeHandles val="exact"/>
        </dgm:presLayoutVars>
      </dgm:prSet>
      <dgm:spPr/>
    </dgm:pt>
    <dgm:pt modelId="{959EEC04-EDC0-4CCE-9986-4FC0FEA6A78E}" type="pres">
      <dgm:prSet presAssocID="{9248B898-CC80-4A69-906D-AD5470D38DC1}" presName="compNode" presStyleCnt="0"/>
      <dgm:spPr/>
    </dgm:pt>
    <dgm:pt modelId="{B9E1D92B-11EE-4DA1-BB26-2ABDA2D8105B}" type="pres">
      <dgm:prSet presAssocID="{9248B898-CC80-4A69-906D-AD5470D38DC1}" presName="bgRect" presStyleLbl="bgShp" presStyleIdx="0" presStyleCnt="3"/>
      <dgm:spPr/>
    </dgm:pt>
    <dgm:pt modelId="{226E49EC-5219-4D61-8E49-428F54DDB85D}" type="pres">
      <dgm:prSet presAssocID="{9248B898-CC80-4A69-906D-AD5470D38DC1}"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2A6E4650-88AB-496F-9548-3E67B92BCBCD}" type="pres">
      <dgm:prSet presAssocID="{9248B898-CC80-4A69-906D-AD5470D38DC1}" presName="spaceRect" presStyleCnt="0"/>
      <dgm:spPr/>
    </dgm:pt>
    <dgm:pt modelId="{5256FA6B-67DC-4981-B43D-08845A8BC35A}" type="pres">
      <dgm:prSet presAssocID="{9248B898-CC80-4A69-906D-AD5470D38DC1}" presName="parTx" presStyleLbl="revTx" presStyleIdx="0" presStyleCnt="3">
        <dgm:presLayoutVars>
          <dgm:chMax val="0"/>
          <dgm:chPref val="0"/>
        </dgm:presLayoutVars>
      </dgm:prSet>
      <dgm:spPr/>
    </dgm:pt>
    <dgm:pt modelId="{17B82282-718F-41A3-93DD-306C3EF6BD59}" type="pres">
      <dgm:prSet presAssocID="{56203557-1B41-49B0-98F0-9BA1D78347FA}" presName="sibTrans" presStyleCnt="0"/>
      <dgm:spPr/>
    </dgm:pt>
    <dgm:pt modelId="{1A32807C-795F-40F3-AFDB-0566A0A71BBC}" type="pres">
      <dgm:prSet presAssocID="{2F3CF56A-F812-415F-A2BC-C1F1A3D8646B}" presName="compNode" presStyleCnt="0"/>
      <dgm:spPr/>
    </dgm:pt>
    <dgm:pt modelId="{2112CADD-6CEF-4D4D-B0F2-0566157CCC73}" type="pres">
      <dgm:prSet presAssocID="{2F3CF56A-F812-415F-A2BC-C1F1A3D8646B}" presName="bgRect" presStyleLbl="bgShp" presStyleIdx="1" presStyleCnt="3"/>
      <dgm:spPr/>
    </dgm:pt>
    <dgm:pt modelId="{7B92702E-AAC3-4ECF-9A59-B5B2F4E0D52D}" type="pres">
      <dgm:prSet presAssocID="{2F3CF56A-F812-415F-A2BC-C1F1A3D8646B}"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579EB433-D370-4EF0-9547-84E44C7FDCB2}" type="pres">
      <dgm:prSet presAssocID="{2F3CF56A-F812-415F-A2BC-C1F1A3D8646B}" presName="spaceRect" presStyleCnt="0"/>
      <dgm:spPr/>
    </dgm:pt>
    <dgm:pt modelId="{B37C7083-E65E-4AB9-AB8A-1D62622838D7}" type="pres">
      <dgm:prSet presAssocID="{2F3CF56A-F812-415F-A2BC-C1F1A3D8646B}" presName="parTx" presStyleLbl="revTx" presStyleIdx="1" presStyleCnt="3">
        <dgm:presLayoutVars>
          <dgm:chMax val="0"/>
          <dgm:chPref val="0"/>
        </dgm:presLayoutVars>
      </dgm:prSet>
      <dgm:spPr/>
    </dgm:pt>
    <dgm:pt modelId="{CA9388CE-EB2B-436C-BC37-5897A8171B4A}" type="pres">
      <dgm:prSet presAssocID="{1F6D8D18-33C7-4C15-B110-F64C6B52C9B4}" presName="sibTrans" presStyleCnt="0"/>
      <dgm:spPr/>
    </dgm:pt>
    <dgm:pt modelId="{03C36CC7-3263-4AED-BEA1-8C8F11D16665}" type="pres">
      <dgm:prSet presAssocID="{DF2D21E3-0DB9-40F3-82B1-ABEB873FC96D}" presName="compNode" presStyleCnt="0"/>
      <dgm:spPr/>
    </dgm:pt>
    <dgm:pt modelId="{91088EF1-A9CC-4664-A2E0-E1880BA1FB0A}" type="pres">
      <dgm:prSet presAssocID="{DF2D21E3-0DB9-40F3-82B1-ABEB873FC96D}" presName="bgRect" presStyleLbl="bgShp" presStyleIdx="2" presStyleCnt="3"/>
      <dgm:spPr/>
    </dgm:pt>
    <dgm:pt modelId="{8D338479-C6D3-437C-BF44-CDEA8EE996DE}" type="pres">
      <dgm:prSet presAssocID="{DF2D21E3-0DB9-40F3-82B1-ABEB873FC96D}"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hought bubble"/>
        </a:ext>
      </dgm:extLst>
    </dgm:pt>
    <dgm:pt modelId="{BFABB349-9870-4771-BC43-55EE6017BF73}" type="pres">
      <dgm:prSet presAssocID="{DF2D21E3-0DB9-40F3-82B1-ABEB873FC96D}" presName="spaceRect" presStyleCnt="0"/>
      <dgm:spPr/>
    </dgm:pt>
    <dgm:pt modelId="{95956C07-B2F8-4249-85B9-FEBCFC99FDDB}" type="pres">
      <dgm:prSet presAssocID="{DF2D21E3-0DB9-40F3-82B1-ABEB873FC96D}" presName="parTx" presStyleLbl="revTx" presStyleIdx="2" presStyleCnt="3">
        <dgm:presLayoutVars>
          <dgm:chMax val="0"/>
          <dgm:chPref val="0"/>
        </dgm:presLayoutVars>
      </dgm:prSet>
      <dgm:spPr/>
    </dgm:pt>
  </dgm:ptLst>
  <dgm:cxnLst>
    <dgm:cxn modelId="{562EFF28-874F-477E-998F-1E7461B1D908}" srcId="{DC4799EC-419F-4E84-983C-51763D59CC8E}" destId="{9248B898-CC80-4A69-906D-AD5470D38DC1}" srcOrd="0" destOrd="0" parTransId="{718FC658-A1A4-48D0-A4BF-7D9441AC1CC7}" sibTransId="{56203557-1B41-49B0-98F0-9BA1D78347FA}"/>
    <dgm:cxn modelId="{EEF79D5D-8D28-446A-8D1A-6EB1C80D71CE}" srcId="{DC4799EC-419F-4E84-983C-51763D59CC8E}" destId="{DF2D21E3-0DB9-40F3-82B1-ABEB873FC96D}" srcOrd="2" destOrd="0" parTransId="{1354C75A-4022-4145-9E04-914F735BC82E}" sibTransId="{80D9EB48-5AE4-45EC-894E-9731569DB1D1}"/>
    <dgm:cxn modelId="{5B9A276A-B8B8-46F4-B86C-B9714B6883F4}" type="presOf" srcId="{2F3CF56A-F812-415F-A2BC-C1F1A3D8646B}" destId="{B37C7083-E65E-4AB9-AB8A-1D62622838D7}" srcOrd="0" destOrd="0" presId="urn:microsoft.com/office/officeart/2018/2/layout/IconVerticalSolidList"/>
    <dgm:cxn modelId="{5B4A6770-21A1-47B6-A1D1-ACC421C38A5A}" type="presOf" srcId="{DC4799EC-419F-4E84-983C-51763D59CC8E}" destId="{547EC035-03C2-408D-A55D-41562DCB282A}" srcOrd="0" destOrd="0" presId="urn:microsoft.com/office/officeart/2018/2/layout/IconVerticalSolidList"/>
    <dgm:cxn modelId="{2ABEC556-0FD6-4685-B82B-C5E53E1D1CE5}" type="presOf" srcId="{9248B898-CC80-4A69-906D-AD5470D38DC1}" destId="{5256FA6B-67DC-4981-B43D-08845A8BC35A}" srcOrd="0" destOrd="0" presId="urn:microsoft.com/office/officeart/2018/2/layout/IconVerticalSolidList"/>
    <dgm:cxn modelId="{6F013DCD-2CC0-42CA-9364-4C3628D4A71C}" srcId="{DC4799EC-419F-4E84-983C-51763D59CC8E}" destId="{2F3CF56A-F812-415F-A2BC-C1F1A3D8646B}" srcOrd="1" destOrd="0" parTransId="{B2DE898D-90AD-45F5-9EF4-6CC5339964AD}" sibTransId="{1F6D8D18-33C7-4C15-B110-F64C6B52C9B4}"/>
    <dgm:cxn modelId="{B68FE2ED-009C-4560-9ACF-5A51B8A02D3C}" type="presOf" srcId="{DF2D21E3-0DB9-40F3-82B1-ABEB873FC96D}" destId="{95956C07-B2F8-4249-85B9-FEBCFC99FDDB}" srcOrd="0" destOrd="0" presId="urn:microsoft.com/office/officeart/2018/2/layout/IconVerticalSolidList"/>
    <dgm:cxn modelId="{560C52E7-B006-4D61-BCA3-3F05EE002932}" type="presParOf" srcId="{547EC035-03C2-408D-A55D-41562DCB282A}" destId="{959EEC04-EDC0-4CCE-9986-4FC0FEA6A78E}" srcOrd="0" destOrd="0" presId="urn:microsoft.com/office/officeart/2018/2/layout/IconVerticalSolidList"/>
    <dgm:cxn modelId="{795CFA40-24DC-4E43-8497-69859A87C9F6}" type="presParOf" srcId="{959EEC04-EDC0-4CCE-9986-4FC0FEA6A78E}" destId="{B9E1D92B-11EE-4DA1-BB26-2ABDA2D8105B}" srcOrd="0" destOrd="0" presId="urn:microsoft.com/office/officeart/2018/2/layout/IconVerticalSolidList"/>
    <dgm:cxn modelId="{E2266268-D49E-4BA2-835F-76229716E108}" type="presParOf" srcId="{959EEC04-EDC0-4CCE-9986-4FC0FEA6A78E}" destId="{226E49EC-5219-4D61-8E49-428F54DDB85D}" srcOrd="1" destOrd="0" presId="urn:microsoft.com/office/officeart/2018/2/layout/IconVerticalSolidList"/>
    <dgm:cxn modelId="{15F3D268-3015-4CA7-89C1-36D46554EFED}" type="presParOf" srcId="{959EEC04-EDC0-4CCE-9986-4FC0FEA6A78E}" destId="{2A6E4650-88AB-496F-9548-3E67B92BCBCD}" srcOrd="2" destOrd="0" presId="urn:microsoft.com/office/officeart/2018/2/layout/IconVerticalSolidList"/>
    <dgm:cxn modelId="{B10EBB59-A7F0-4C5B-B934-8EE92E83A93A}" type="presParOf" srcId="{959EEC04-EDC0-4CCE-9986-4FC0FEA6A78E}" destId="{5256FA6B-67DC-4981-B43D-08845A8BC35A}" srcOrd="3" destOrd="0" presId="urn:microsoft.com/office/officeart/2018/2/layout/IconVerticalSolidList"/>
    <dgm:cxn modelId="{925362C4-EBF4-4F0A-B594-099034BD4134}" type="presParOf" srcId="{547EC035-03C2-408D-A55D-41562DCB282A}" destId="{17B82282-718F-41A3-93DD-306C3EF6BD59}" srcOrd="1" destOrd="0" presId="urn:microsoft.com/office/officeart/2018/2/layout/IconVerticalSolidList"/>
    <dgm:cxn modelId="{18826862-0FA4-43FB-B7DD-00D6CF7644A0}" type="presParOf" srcId="{547EC035-03C2-408D-A55D-41562DCB282A}" destId="{1A32807C-795F-40F3-AFDB-0566A0A71BBC}" srcOrd="2" destOrd="0" presId="urn:microsoft.com/office/officeart/2018/2/layout/IconVerticalSolidList"/>
    <dgm:cxn modelId="{ACAD1E82-E58B-409F-980D-71AB4FA5AEE5}" type="presParOf" srcId="{1A32807C-795F-40F3-AFDB-0566A0A71BBC}" destId="{2112CADD-6CEF-4D4D-B0F2-0566157CCC73}" srcOrd="0" destOrd="0" presId="urn:microsoft.com/office/officeart/2018/2/layout/IconVerticalSolidList"/>
    <dgm:cxn modelId="{83D063F2-10EE-489F-8F15-F202731F99CF}" type="presParOf" srcId="{1A32807C-795F-40F3-AFDB-0566A0A71BBC}" destId="{7B92702E-AAC3-4ECF-9A59-B5B2F4E0D52D}" srcOrd="1" destOrd="0" presId="urn:microsoft.com/office/officeart/2018/2/layout/IconVerticalSolidList"/>
    <dgm:cxn modelId="{982577D9-42F6-4FBC-875E-5F4AE19FE921}" type="presParOf" srcId="{1A32807C-795F-40F3-AFDB-0566A0A71BBC}" destId="{579EB433-D370-4EF0-9547-84E44C7FDCB2}" srcOrd="2" destOrd="0" presId="urn:microsoft.com/office/officeart/2018/2/layout/IconVerticalSolidList"/>
    <dgm:cxn modelId="{2DC15907-DF9A-4490-8157-D60FC3A18558}" type="presParOf" srcId="{1A32807C-795F-40F3-AFDB-0566A0A71BBC}" destId="{B37C7083-E65E-4AB9-AB8A-1D62622838D7}" srcOrd="3" destOrd="0" presId="urn:microsoft.com/office/officeart/2018/2/layout/IconVerticalSolidList"/>
    <dgm:cxn modelId="{3B27BC4D-580C-4468-9FCA-9199CF5AC7F1}" type="presParOf" srcId="{547EC035-03C2-408D-A55D-41562DCB282A}" destId="{CA9388CE-EB2B-436C-BC37-5897A8171B4A}" srcOrd="3" destOrd="0" presId="urn:microsoft.com/office/officeart/2018/2/layout/IconVerticalSolidList"/>
    <dgm:cxn modelId="{B0FE3794-52E7-4371-8C93-42DFBABB7013}" type="presParOf" srcId="{547EC035-03C2-408D-A55D-41562DCB282A}" destId="{03C36CC7-3263-4AED-BEA1-8C8F11D16665}" srcOrd="4" destOrd="0" presId="urn:microsoft.com/office/officeart/2018/2/layout/IconVerticalSolidList"/>
    <dgm:cxn modelId="{ABE09AA0-1EFC-4B94-A689-F81BBAC9C539}" type="presParOf" srcId="{03C36CC7-3263-4AED-BEA1-8C8F11D16665}" destId="{91088EF1-A9CC-4664-A2E0-E1880BA1FB0A}" srcOrd="0" destOrd="0" presId="urn:microsoft.com/office/officeart/2018/2/layout/IconVerticalSolidList"/>
    <dgm:cxn modelId="{8EC4F394-E367-460C-9592-C4778B5F800E}" type="presParOf" srcId="{03C36CC7-3263-4AED-BEA1-8C8F11D16665}" destId="{8D338479-C6D3-437C-BF44-CDEA8EE996DE}" srcOrd="1" destOrd="0" presId="urn:microsoft.com/office/officeart/2018/2/layout/IconVerticalSolidList"/>
    <dgm:cxn modelId="{4589D087-1FDB-49F5-A383-AB5C8557BDB2}" type="presParOf" srcId="{03C36CC7-3263-4AED-BEA1-8C8F11D16665}" destId="{BFABB349-9870-4771-BC43-55EE6017BF73}" srcOrd="2" destOrd="0" presId="urn:microsoft.com/office/officeart/2018/2/layout/IconVerticalSolidList"/>
    <dgm:cxn modelId="{46F380F1-9826-4838-AC6F-1E3D71B3499B}" type="presParOf" srcId="{03C36CC7-3263-4AED-BEA1-8C8F11D16665}" destId="{95956C07-B2F8-4249-85B9-FEBCFC99FDD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1D92B-11EE-4DA1-BB26-2ABDA2D8105B}">
      <dsp:nvSpPr>
        <dsp:cNvPr id="0" name=""/>
        <dsp:cNvSpPr/>
      </dsp:nvSpPr>
      <dsp:spPr>
        <a:xfrm>
          <a:off x="0" y="638"/>
          <a:ext cx="5906181" cy="14941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6E49EC-5219-4D61-8E49-428F54DDB85D}">
      <dsp:nvSpPr>
        <dsp:cNvPr id="0" name=""/>
        <dsp:cNvSpPr/>
      </dsp:nvSpPr>
      <dsp:spPr>
        <a:xfrm>
          <a:off x="451973" y="336816"/>
          <a:ext cx="821769" cy="82176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256FA6B-67DC-4981-B43D-08845A8BC35A}">
      <dsp:nvSpPr>
        <dsp:cNvPr id="0" name=""/>
        <dsp:cNvSpPr/>
      </dsp:nvSpPr>
      <dsp:spPr>
        <a:xfrm>
          <a:off x="1725715" y="638"/>
          <a:ext cx="4180465"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755650">
            <a:lnSpc>
              <a:spcPct val="90000"/>
            </a:lnSpc>
            <a:spcBef>
              <a:spcPct val="0"/>
            </a:spcBef>
            <a:spcAft>
              <a:spcPct val="35000"/>
            </a:spcAft>
            <a:buNone/>
          </a:pPr>
          <a:r>
            <a:rPr lang="en-GB" sz="1700" kern="1200"/>
            <a:t>Following the previous activity, start to think about your own personal values and make a list of these. Consider this list and reflect on how many relate to your work.</a:t>
          </a:r>
          <a:endParaRPr lang="en-US" sz="1700" kern="1200"/>
        </a:p>
      </dsp:txBody>
      <dsp:txXfrm>
        <a:off x="1725715" y="638"/>
        <a:ext cx="4180465" cy="1494125"/>
      </dsp:txXfrm>
    </dsp:sp>
    <dsp:sp modelId="{2112CADD-6CEF-4D4D-B0F2-0566157CCC73}">
      <dsp:nvSpPr>
        <dsp:cNvPr id="0" name=""/>
        <dsp:cNvSpPr/>
      </dsp:nvSpPr>
      <dsp:spPr>
        <a:xfrm>
          <a:off x="0" y="1868296"/>
          <a:ext cx="5906181" cy="149412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92702E-AAC3-4ECF-9A59-B5B2F4E0D52D}">
      <dsp:nvSpPr>
        <dsp:cNvPr id="0" name=""/>
        <dsp:cNvSpPr/>
      </dsp:nvSpPr>
      <dsp:spPr>
        <a:xfrm>
          <a:off x="451973" y="2204474"/>
          <a:ext cx="821769" cy="821769"/>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37C7083-E65E-4AB9-AB8A-1D62622838D7}">
      <dsp:nvSpPr>
        <dsp:cNvPr id="0" name=""/>
        <dsp:cNvSpPr/>
      </dsp:nvSpPr>
      <dsp:spPr>
        <a:xfrm>
          <a:off x="1725715" y="1868296"/>
          <a:ext cx="4180465"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755650">
            <a:lnSpc>
              <a:spcPct val="90000"/>
            </a:lnSpc>
            <a:spcBef>
              <a:spcPct val="0"/>
            </a:spcBef>
            <a:spcAft>
              <a:spcPct val="35000"/>
            </a:spcAft>
            <a:buNone/>
          </a:pPr>
          <a:r>
            <a:rPr lang="en-GB" sz="1700" kern="1200"/>
            <a:t>Do you feel that there are any personal values that you hold, which directly conflict with your professional code of ethics?</a:t>
          </a:r>
          <a:endParaRPr lang="en-US" sz="1700" kern="1200"/>
        </a:p>
      </dsp:txBody>
      <dsp:txXfrm>
        <a:off x="1725715" y="1868296"/>
        <a:ext cx="4180465" cy="1494125"/>
      </dsp:txXfrm>
    </dsp:sp>
    <dsp:sp modelId="{91088EF1-A9CC-4664-A2E0-E1880BA1FB0A}">
      <dsp:nvSpPr>
        <dsp:cNvPr id="0" name=""/>
        <dsp:cNvSpPr/>
      </dsp:nvSpPr>
      <dsp:spPr>
        <a:xfrm>
          <a:off x="0" y="3735953"/>
          <a:ext cx="5906181" cy="149412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338479-C6D3-437C-BF44-CDEA8EE996DE}">
      <dsp:nvSpPr>
        <dsp:cNvPr id="0" name=""/>
        <dsp:cNvSpPr/>
      </dsp:nvSpPr>
      <dsp:spPr>
        <a:xfrm>
          <a:off x="451973" y="4072131"/>
          <a:ext cx="821769" cy="821769"/>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5956C07-B2F8-4249-85B9-FEBCFC99FDDB}">
      <dsp:nvSpPr>
        <dsp:cNvPr id="0" name=""/>
        <dsp:cNvSpPr/>
      </dsp:nvSpPr>
      <dsp:spPr>
        <a:xfrm>
          <a:off x="1725715" y="3735953"/>
          <a:ext cx="4180465"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755650">
            <a:lnSpc>
              <a:spcPct val="90000"/>
            </a:lnSpc>
            <a:spcBef>
              <a:spcPct val="0"/>
            </a:spcBef>
            <a:spcAft>
              <a:spcPct val="35000"/>
            </a:spcAft>
            <a:buNone/>
          </a:pPr>
          <a:r>
            <a:rPr lang="en-GB" sz="1700" kern="1200"/>
            <a:t>Which areas of Counselling might you find challenging and consider how these are influenced by your values.</a:t>
          </a:r>
          <a:endParaRPr lang="en-US" sz="1700" kern="1200"/>
        </a:p>
      </dsp:txBody>
      <dsp:txXfrm>
        <a:off x="1725715" y="3735953"/>
        <a:ext cx="4180465" cy="149412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2F7720-9DF3-44CB-8086-B20AF6E158A4}" type="datetimeFigureOut">
              <a:rPr lang="en-GB"/>
              <a:t>23/01/2025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FA59FC-32DE-462C-B381-C6EF6C3F159C}" type="slidenum">
              <a:rPr lang="en-GB"/>
              <a:t>‹#›</a:t>
            </a:fld>
            <a:endParaRPr lang="en-GB"/>
          </a:p>
        </p:txBody>
      </p:sp>
    </p:spTree>
    <p:extLst>
      <p:ext uri="{BB962C8B-B14F-4D97-AF65-F5344CB8AC3E}">
        <p14:creationId xmlns:p14="http://schemas.microsoft.com/office/powerpoint/2010/main" val="21466272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3EFA59FC-32DE-462C-B381-C6EF6C3F159C}" type="slidenum">
              <a:rPr lang="en-GB"/>
              <a:t>3</a:t>
            </a:fld>
            <a:endParaRPr lang="en-GB"/>
          </a:p>
        </p:txBody>
      </p:sp>
    </p:spTree>
    <p:extLst>
      <p:ext uri="{BB962C8B-B14F-4D97-AF65-F5344CB8AC3E}">
        <p14:creationId xmlns:p14="http://schemas.microsoft.com/office/powerpoint/2010/main" val="1382398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EFA59FC-32DE-462C-B381-C6EF6C3F159C}" type="slidenum">
              <a:rPr lang="en-GB"/>
              <a:t>5</a:t>
            </a:fld>
            <a:endParaRPr lang="en-GB"/>
          </a:p>
        </p:txBody>
      </p:sp>
    </p:spTree>
    <p:extLst>
      <p:ext uri="{BB962C8B-B14F-4D97-AF65-F5344CB8AC3E}">
        <p14:creationId xmlns:p14="http://schemas.microsoft.com/office/powerpoint/2010/main" val="26381468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EFA59FC-32DE-462C-B381-C6EF6C3F159C}" type="slidenum">
              <a:rPr lang="en-GB"/>
              <a:t>6</a:t>
            </a:fld>
            <a:endParaRPr lang="en-GB"/>
          </a:p>
        </p:txBody>
      </p:sp>
    </p:spTree>
    <p:extLst>
      <p:ext uri="{BB962C8B-B14F-4D97-AF65-F5344CB8AC3E}">
        <p14:creationId xmlns:p14="http://schemas.microsoft.com/office/powerpoint/2010/main" val="3438346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US" dirty="0"/>
              <a:t> </a:t>
            </a:r>
            <a:endParaRPr lang="en-GB" dirty="0"/>
          </a:p>
          <a:p>
            <a:r>
              <a:rPr lang="en-US"/>
              <a:t>Bassot, Barbara. The Reflective Journal (p. 89). Macmillan Education UK. Kindle Edition. </a:t>
            </a:r>
            <a:endParaRPr lang="en-GB"/>
          </a:p>
        </p:txBody>
      </p:sp>
      <p:sp>
        <p:nvSpPr>
          <p:cNvPr id="4" name="Slide Number Placeholder 3"/>
          <p:cNvSpPr>
            <a:spLocks noGrp="1"/>
          </p:cNvSpPr>
          <p:nvPr>
            <p:ph type="sldNum" sz="quarter" idx="5"/>
          </p:nvPr>
        </p:nvSpPr>
        <p:spPr/>
        <p:txBody>
          <a:bodyPr/>
          <a:lstStyle/>
          <a:p>
            <a:fld id="{3EFA59FC-32DE-462C-B381-C6EF6C3F159C}" type="slidenum">
              <a:rPr lang="en-GB"/>
              <a:t>7</a:t>
            </a:fld>
            <a:endParaRPr lang="en-GB"/>
          </a:p>
        </p:txBody>
      </p:sp>
    </p:spTree>
    <p:extLst>
      <p:ext uri="{BB962C8B-B14F-4D97-AF65-F5344CB8AC3E}">
        <p14:creationId xmlns:p14="http://schemas.microsoft.com/office/powerpoint/2010/main" val="19331442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US" dirty="0"/>
              <a:t> </a:t>
            </a:r>
            <a:endParaRPr lang="en-US" dirty="0">
              <a:cs typeface="Calibri"/>
            </a:endParaRPr>
          </a:p>
          <a:p>
            <a:r>
              <a:rPr lang="en-US"/>
              <a:t> </a:t>
            </a:r>
          </a:p>
        </p:txBody>
      </p:sp>
      <p:sp>
        <p:nvSpPr>
          <p:cNvPr id="4" name="Slide Number Placeholder 3"/>
          <p:cNvSpPr>
            <a:spLocks noGrp="1"/>
          </p:cNvSpPr>
          <p:nvPr>
            <p:ph type="sldNum" sz="quarter" idx="5"/>
          </p:nvPr>
        </p:nvSpPr>
        <p:spPr/>
        <p:txBody>
          <a:bodyPr/>
          <a:lstStyle/>
          <a:p>
            <a:fld id="{3EFA59FC-32DE-462C-B381-C6EF6C3F159C}" type="slidenum">
              <a:rPr lang="en-GB"/>
              <a:t>8</a:t>
            </a:fld>
            <a:endParaRPr lang="en-GB"/>
          </a:p>
        </p:txBody>
      </p:sp>
    </p:spTree>
    <p:extLst>
      <p:ext uri="{BB962C8B-B14F-4D97-AF65-F5344CB8AC3E}">
        <p14:creationId xmlns:p14="http://schemas.microsoft.com/office/powerpoint/2010/main" val="11305612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EFA59FC-32DE-462C-B381-C6EF6C3F159C}" type="slidenum">
              <a:rPr lang="en-GB"/>
              <a:t>10</a:t>
            </a:fld>
            <a:endParaRPr lang="en-GB"/>
          </a:p>
        </p:txBody>
      </p:sp>
    </p:spTree>
    <p:extLst>
      <p:ext uri="{BB962C8B-B14F-4D97-AF65-F5344CB8AC3E}">
        <p14:creationId xmlns:p14="http://schemas.microsoft.com/office/powerpoint/2010/main" val="35607731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EFA59FC-32DE-462C-B381-C6EF6C3F159C}" type="slidenum">
              <a:rPr lang="en-GB"/>
              <a:t>11</a:t>
            </a:fld>
            <a:endParaRPr lang="en-GB"/>
          </a:p>
        </p:txBody>
      </p:sp>
    </p:spTree>
    <p:extLst>
      <p:ext uri="{BB962C8B-B14F-4D97-AF65-F5344CB8AC3E}">
        <p14:creationId xmlns:p14="http://schemas.microsoft.com/office/powerpoint/2010/main" val="34932768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EFA59FC-32DE-462C-B381-C6EF6C3F159C}" type="slidenum">
              <a:rPr lang="en-GB"/>
              <a:t>12</a:t>
            </a:fld>
            <a:endParaRPr lang="en-GB"/>
          </a:p>
        </p:txBody>
      </p:sp>
    </p:spTree>
    <p:extLst>
      <p:ext uri="{BB962C8B-B14F-4D97-AF65-F5344CB8AC3E}">
        <p14:creationId xmlns:p14="http://schemas.microsoft.com/office/powerpoint/2010/main" val="42183157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EFA59FC-32DE-462C-B381-C6EF6C3F159C}" type="slidenum">
              <a:rPr lang="en-GB"/>
              <a:t>13</a:t>
            </a:fld>
            <a:endParaRPr lang="en-GB"/>
          </a:p>
        </p:txBody>
      </p:sp>
    </p:spTree>
    <p:extLst>
      <p:ext uri="{BB962C8B-B14F-4D97-AF65-F5344CB8AC3E}">
        <p14:creationId xmlns:p14="http://schemas.microsoft.com/office/powerpoint/2010/main" val="5481059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EFA59FC-32DE-462C-B381-C6EF6C3F159C}" type="slidenum">
              <a:rPr lang="en-GB"/>
              <a:t>14</a:t>
            </a:fld>
            <a:endParaRPr lang="en-GB"/>
          </a:p>
        </p:txBody>
      </p:sp>
    </p:spTree>
    <p:extLst>
      <p:ext uri="{BB962C8B-B14F-4D97-AF65-F5344CB8AC3E}">
        <p14:creationId xmlns:p14="http://schemas.microsoft.com/office/powerpoint/2010/main" val="37580560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3EFA59FC-32DE-462C-B381-C6EF6C3F159C}" type="slidenum">
              <a:rPr lang="en-GB"/>
              <a:t>15</a:t>
            </a:fld>
            <a:endParaRPr lang="en-GB"/>
          </a:p>
        </p:txBody>
      </p:sp>
    </p:spTree>
    <p:extLst>
      <p:ext uri="{BB962C8B-B14F-4D97-AF65-F5344CB8AC3E}">
        <p14:creationId xmlns:p14="http://schemas.microsoft.com/office/powerpoint/2010/main" val="3893748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1/23/2025</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931727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942704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1/23/2025</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364275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540014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303325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37514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4849781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1/23/2025</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1628071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1/23/2025</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5288487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63928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00685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1/23/2025</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732842100"/>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sldNum="0" hdr="0" ftr="0" dt="0"/>
  <p:txStyles>
    <p:titleStyle>
      <a:lvl1pPr algn="l" defTabSz="914400" rtl="0" eaLnBrk="1" latinLnBrk="0" hangingPunct="1">
        <a:lnSpc>
          <a:spcPct val="90000"/>
        </a:lnSpc>
        <a:spcBef>
          <a:spcPct val="0"/>
        </a:spcBef>
        <a:buNone/>
        <a:defRPr lang="en-US" sz="36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moodle.uwtsd.ac.uk/mod/resource/view.php?id=137754" TargetMode="External"/><Relationship Id="rId2" Type="http://schemas.openxmlformats.org/officeDocument/2006/relationships/hyperlink" Target="https://moodle.uwtsd.ac.uk/mod/resource/view.php?id=137757" TargetMode="External"/><Relationship Id="rId1" Type="http://schemas.openxmlformats.org/officeDocument/2006/relationships/slideLayout" Target="../slideLayouts/slideLayout2.xml"/><Relationship Id="rId4" Type="http://schemas.openxmlformats.org/officeDocument/2006/relationships/hyperlink" Target="https://www.routledge.com/Embedding-Counselling-and-Communication-Skills-A-Relational-Skills-Model/Midwinter-Dickson/p/book/97802737749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B2D888-1A1D-4716-9336-66F027C6E8AE}"/>
              </a:ext>
            </a:extLst>
          </p:cNvPr>
          <p:cNvPicPr>
            <a:picLocks noChangeAspect="1"/>
          </p:cNvPicPr>
          <p:nvPr/>
        </p:nvPicPr>
        <p:blipFill rotWithShape="1">
          <a:blip r:embed="rId2">
            <a:alphaModFix amt="90000"/>
          </a:blip>
          <a:srcRect t="12498" b="12502"/>
          <a:stretch/>
        </p:blipFill>
        <p:spPr>
          <a:xfrm>
            <a:off x="1" y="10"/>
            <a:ext cx="12191999" cy="6857989"/>
          </a:xfrm>
          <a:prstGeom prst="rect">
            <a:avLst/>
          </a:prstGeom>
        </p:spPr>
      </p:pic>
      <p:sp>
        <p:nvSpPr>
          <p:cNvPr id="20" name="Rectangle 19">
            <a:extLst>
              <a:ext uri="{FF2B5EF4-FFF2-40B4-BE49-F238E27FC236}">
                <a16:creationId xmlns:a16="http://schemas.microsoft.com/office/drawing/2014/main" id="{DB4A12B6-EF0D-43E8-8C17-4FAD4D276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lumMod val="85000"/>
              <a:lumOff val="15000"/>
              <a:alpha val="93000"/>
            </a:schemeClr>
          </a:solidFill>
          <a:ln w="6350" cap="flat" cmpd="sng" algn="ctr">
            <a:noFill/>
            <a:prstDash val="solid"/>
          </a:ln>
          <a:effectLst>
            <a:softEdge rad="0"/>
          </a:effectLst>
        </p:spPr>
        <p:txBody>
          <a:bodyPr/>
          <a:lstStyle/>
          <a:p>
            <a:endParaRPr lang="en-GB"/>
          </a:p>
        </p:txBody>
      </p:sp>
      <p:sp>
        <p:nvSpPr>
          <p:cNvPr id="22" name="Rectangle 21">
            <a:extLst>
              <a:ext uri="{FF2B5EF4-FFF2-40B4-BE49-F238E27FC236}">
                <a16:creationId xmlns:a16="http://schemas.microsoft.com/office/drawing/2014/main" id="{AE107525-0C02-447F-8A3F-553320A72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2"/>
            </a:solidFill>
            <a:prstDash val="solid"/>
            <a:miter lim="800000"/>
          </a:ln>
          <a:effectLst/>
        </p:spPr>
        <p:txBody>
          <a:bodyPr/>
          <a:lstStyle/>
          <a:p>
            <a:endParaRPr lang="en-GB"/>
          </a:p>
        </p:txBody>
      </p:sp>
      <p:sp>
        <p:nvSpPr>
          <p:cNvPr id="2" name="Title 1"/>
          <p:cNvSpPr>
            <a:spLocks noGrp="1"/>
          </p:cNvSpPr>
          <p:nvPr>
            <p:ph type="ctrTitle"/>
          </p:nvPr>
        </p:nvSpPr>
        <p:spPr>
          <a:xfrm>
            <a:off x="1629103" y="2244830"/>
            <a:ext cx="8933796" cy="2437232"/>
          </a:xfrm>
        </p:spPr>
        <p:txBody>
          <a:bodyPr>
            <a:normAutofit/>
          </a:bodyPr>
          <a:lstStyle/>
          <a:p>
            <a:r>
              <a:rPr lang="en-GB">
                <a:cs typeface="Calibri Light"/>
              </a:rPr>
              <a:t>Reflective Practice</a:t>
            </a:r>
            <a:endParaRPr lang="en-GB"/>
          </a:p>
        </p:txBody>
      </p:sp>
      <p:sp>
        <p:nvSpPr>
          <p:cNvPr id="3" name="Subtitle 2"/>
          <p:cNvSpPr>
            <a:spLocks noGrp="1"/>
          </p:cNvSpPr>
          <p:nvPr>
            <p:ph type="subTitle" idx="1"/>
          </p:nvPr>
        </p:nvSpPr>
        <p:spPr>
          <a:xfrm>
            <a:off x="1629101" y="4209692"/>
            <a:ext cx="8936846" cy="929572"/>
          </a:xfrm>
        </p:spPr>
        <p:txBody>
          <a:bodyPr vert="horz" lIns="91440" tIns="45720" rIns="91440" bIns="45720" rtlCol="0" anchor="t">
            <a:noAutofit/>
          </a:bodyPr>
          <a:lstStyle/>
          <a:p>
            <a:r>
              <a:rPr lang="en-GB" sz="4000" dirty="0"/>
              <a:t>Ethics and Values</a:t>
            </a:r>
          </a:p>
        </p:txBody>
      </p:sp>
      <p:sp>
        <p:nvSpPr>
          <p:cNvPr id="24" name="Rectangle 23">
            <a:extLst>
              <a:ext uri="{FF2B5EF4-FFF2-40B4-BE49-F238E27FC236}">
                <a16:creationId xmlns:a16="http://schemas.microsoft.com/office/drawing/2014/main" id="{AB7A42E3-05D8-4A0B-9D4E-20EF581E5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6" name="Straight Connector 25">
            <a:extLst>
              <a:ext uri="{FF2B5EF4-FFF2-40B4-BE49-F238E27FC236}">
                <a16:creationId xmlns:a16="http://schemas.microsoft.com/office/drawing/2014/main" id="{6EE9A54B-189D-4645-8254-FDC4210EC6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511CE48F-D5E4-4520-AF1E-8F85CFBDA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1448851-39AD-4943-BF9C-C50704E083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FEE2A089-94A0-4823-83F9-9254D7AA05EF}"/>
              </a:ext>
            </a:extLst>
          </p:cNvPr>
          <p:cNvSpPr>
            <a:spLocks noGrp="1"/>
          </p:cNvSpPr>
          <p:nvPr>
            <p:ph type="title"/>
          </p:nvPr>
        </p:nvSpPr>
        <p:spPr>
          <a:xfrm>
            <a:off x="866440" y="1000370"/>
            <a:ext cx="3462079" cy="4857262"/>
          </a:xfrm>
        </p:spPr>
        <p:txBody>
          <a:bodyPr>
            <a:normAutofit/>
          </a:bodyPr>
          <a:lstStyle/>
          <a:p>
            <a:pPr algn="r"/>
            <a:r>
              <a:rPr lang="en-GB" sz="4400">
                <a:solidFill>
                  <a:srgbClr val="FFFFFF"/>
                </a:solidFill>
              </a:rPr>
              <a:t>Aims </a:t>
            </a:r>
          </a:p>
        </p:txBody>
      </p:sp>
      <p:sp>
        <p:nvSpPr>
          <p:cNvPr id="3" name="Content Placeholder 2">
            <a:extLst>
              <a:ext uri="{FF2B5EF4-FFF2-40B4-BE49-F238E27FC236}">
                <a16:creationId xmlns:a16="http://schemas.microsoft.com/office/drawing/2014/main" id="{EE260BAC-AD5D-4D0B-8DED-5AF7313C48BC}"/>
              </a:ext>
            </a:extLst>
          </p:cNvPr>
          <p:cNvSpPr>
            <a:spLocks noGrp="1"/>
          </p:cNvSpPr>
          <p:nvPr>
            <p:ph idx="1"/>
          </p:nvPr>
        </p:nvSpPr>
        <p:spPr>
          <a:xfrm>
            <a:off x="4963691" y="1000370"/>
            <a:ext cx="6212310" cy="4857262"/>
          </a:xfrm>
        </p:spPr>
        <p:txBody>
          <a:bodyPr vert="horz" lIns="91440" tIns="45720" rIns="91440" bIns="45720" rtlCol="0" anchor="ctr">
            <a:normAutofit/>
          </a:bodyPr>
          <a:lstStyle/>
          <a:p>
            <a:r>
              <a:rPr lang="en-GB" sz="2800" dirty="0">
                <a:solidFill>
                  <a:srgbClr val="FFFFFF"/>
                </a:solidFill>
              </a:rPr>
              <a:t>To become familiar with the terms Ethics and Values, we need to break these down to have an understanding of the two concepts</a:t>
            </a:r>
          </a:p>
          <a:p>
            <a:pPr>
              <a:buClr>
                <a:srgbClr val="262626"/>
              </a:buClr>
            </a:pPr>
            <a:r>
              <a:rPr lang="en-GB" sz="2800" dirty="0">
                <a:solidFill>
                  <a:srgbClr val="FFFFFF"/>
                </a:solidFill>
              </a:rPr>
              <a:t> Values-based critical reflection model</a:t>
            </a:r>
          </a:p>
          <a:p>
            <a:pPr>
              <a:buClr>
                <a:srgbClr val="262626"/>
              </a:buClr>
            </a:pPr>
            <a:r>
              <a:rPr lang="en-GB" sz="2800" dirty="0">
                <a:solidFill>
                  <a:srgbClr val="FFFFFF"/>
                </a:solidFill>
              </a:rPr>
              <a:t>Anti-discriminatory practice</a:t>
            </a:r>
          </a:p>
          <a:p>
            <a:pPr>
              <a:buClr>
                <a:srgbClr val="262626"/>
              </a:buClr>
            </a:pPr>
            <a:r>
              <a:rPr lang="en-GB" sz="2800" dirty="0">
                <a:solidFill>
                  <a:srgbClr val="FFFFFF"/>
                </a:solidFill>
              </a:rPr>
              <a:t>The balance of Power within the therapeutic relationship</a:t>
            </a:r>
          </a:p>
        </p:txBody>
      </p:sp>
    </p:spTree>
    <p:extLst>
      <p:ext uri="{BB962C8B-B14F-4D97-AF65-F5344CB8AC3E}">
        <p14:creationId xmlns:p14="http://schemas.microsoft.com/office/powerpoint/2010/main" val="13502403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7119C-EB21-44A8-B577-A54405792E6A}"/>
              </a:ext>
            </a:extLst>
          </p:cNvPr>
          <p:cNvSpPr>
            <a:spLocks noGrp="1"/>
          </p:cNvSpPr>
          <p:nvPr>
            <p:ph type="title"/>
          </p:nvPr>
        </p:nvSpPr>
        <p:spPr>
          <a:xfrm>
            <a:off x="6579450" y="727627"/>
            <a:ext cx="4957553" cy="1645920"/>
          </a:xfrm>
        </p:spPr>
        <p:txBody>
          <a:bodyPr>
            <a:normAutofit/>
          </a:bodyPr>
          <a:lstStyle/>
          <a:p>
            <a:r>
              <a:rPr lang="en-GB"/>
              <a:t>Questioning the difference between ethics and values</a:t>
            </a:r>
          </a:p>
        </p:txBody>
      </p:sp>
      <p:sp>
        <p:nvSpPr>
          <p:cNvPr id="9" name="Rectangle 8">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GB"/>
          </a:p>
        </p:txBody>
      </p:sp>
      <p:sp>
        <p:nvSpPr>
          <p:cNvPr id="11" name="Rectangle 10">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GB"/>
          </a:p>
        </p:txBody>
      </p:sp>
      <p:pic>
        <p:nvPicPr>
          <p:cNvPr id="4" name="Picture 4" descr="A close up of a sign&#10;&#10;Description automatically generated">
            <a:extLst>
              <a:ext uri="{FF2B5EF4-FFF2-40B4-BE49-F238E27FC236}">
                <a16:creationId xmlns:a16="http://schemas.microsoft.com/office/drawing/2014/main" id="{F2099F05-7589-49AD-9FBB-72D26BF753F8}"/>
              </a:ext>
            </a:extLst>
          </p:cNvPr>
          <p:cNvPicPr>
            <a:picLocks noChangeAspect="1"/>
          </p:cNvPicPr>
          <p:nvPr/>
        </p:nvPicPr>
        <p:blipFill>
          <a:blip r:embed="rId3"/>
          <a:stretch>
            <a:fillRect/>
          </a:stretch>
        </p:blipFill>
        <p:spPr>
          <a:xfrm>
            <a:off x="1205256" y="1876475"/>
            <a:ext cx="4414438" cy="3123214"/>
          </a:xfrm>
          <a:prstGeom prst="rect">
            <a:avLst/>
          </a:prstGeom>
        </p:spPr>
      </p:pic>
      <p:sp>
        <p:nvSpPr>
          <p:cNvPr id="3" name="Content Placeholder 2">
            <a:extLst>
              <a:ext uri="{FF2B5EF4-FFF2-40B4-BE49-F238E27FC236}">
                <a16:creationId xmlns:a16="http://schemas.microsoft.com/office/drawing/2014/main" id="{AAD8E650-D0C1-4D9F-864A-C0BC2D9890DE}"/>
              </a:ext>
            </a:extLst>
          </p:cNvPr>
          <p:cNvSpPr>
            <a:spLocks noGrp="1"/>
          </p:cNvSpPr>
          <p:nvPr>
            <p:ph idx="1"/>
          </p:nvPr>
        </p:nvSpPr>
        <p:spPr>
          <a:xfrm>
            <a:off x="6579450" y="2538919"/>
            <a:ext cx="4957554" cy="3496120"/>
          </a:xfrm>
        </p:spPr>
        <p:txBody>
          <a:bodyPr vert="horz" lIns="91440" tIns="45720" rIns="91440" bIns="45720" rtlCol="0">
            <a:normAutofit/>
          </a:bodyPr>
          <a:lstStyle/>
          <a:p>
            <a:pPr marL="0" indent="0">
              <a:lnSpc>
                <a:spcPct val="90000"/>
              </a:lnSpc>
              <a:buNone/>
            </a:pPr>
            <a:r>
              <a:rPr lang="en-GB" sz="2400" dirty="0"/>
              <a:t>As counsellors, we hear a wide range of personal narratives and experiences.  It is necessary that we are able to critically reflect on our own values, beliefs, and biases.</a:t>
            </a:r>
          </a:p>
          <a:p>
            <a:pPr marL="0" indent="0">
              <a:lnSpc>
                <a:spcPct val="90000"/>
              </a:lnSpc>
              <a:buNone/>
            </a:pPr>
            <a:r>
              <a:rPr lang="en-GB" sz="2400" dirty="0"/>
              <a:t>Knowles and Lander (2012) values and beliefs are determined by our own experience and view of world.</a:t>
            </a:r>
          </a:p>
          <a:p>
            <a:pPr marL="0" indent="0">
              <a:lnSpc>
                <a:spcPct val="90000"/>
              </a:lnSpc>
              <a:buNone/>
            </a:pPr>
            <a:r>
              <a:rPr lang="en-GB" sz="2400" dirty="0"/>
              <a:t>How this impacts behaviour</a:t>
            </a:r>
          </a:p>
          <a:p>
            <a:pPr marL="0" indent="0">
              <a:lnSpc>
                <a:spcPct val="90000"/>
              </a:lnSpc>
              <a:buNone/>
            </a:pPr>
            <a:endParaRPr lang="en-GB" dirty="0"/>
          </a:p>
        </p:txBody>
      </p:sp>
    </p:spTree>
    <p:extLst>
      <p:ext uri="{BB962C8B-B14F-4D97-AF65-F5344CB8AC3E}">
        <p14:creationId xmlns:p14="http://schemas.microsoft.com/office/powerpoint/2010/main" val="18923354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txBody>
          <a:bodyPr/>
          <a:lstStyle/>
          <a:p>
            <a:endParaRPr lang="en-GB"/>
          </a:p>
        </p:txBody>
      </p:sp>
      <p:pic>
        <p:nvPicPr>
          <p:cNvPr id="5" name="Picture 4" descr="A street sign with different directions&#10;&#10;Description automatically generated">
            <a:extLst>
              <a:ext uri="{FF2B5EF4-FFF2-40B4-BE49-F238E27FC236}">
                <a16:creationId xmlns:a16="http://schemas.microsoft.com/office/drawing/2014/main" id="{C1155D2A-7D3D-B06E-8F81-3133538556E9}"/>
              </a:ext>
            </a:extLst>
          </p:cNvPr>
          <p:cNvPicPr>
            <a:picLocks noChangeAspect="1"/>
          </p:cNvPicPr>
          <p:nvPr/>
        </p:nvPicPr>
        <p:blipFill>
          <a:blip r:embed="rId2"/>
          <a:srcRect l="15821" r="15839" b="1"/>
          <a:stretch/>
        </p:blipFill>
        <p:spPr>
          <a:xfrm>
            <a:off x="424928" y="419292"/>
            <a:ext cx="5522976" cy="6053328"/>
          </a:xfrm>
          <a:prstGeom prst="rect">
            <a:avLst/>
          </a:prstGeom>
        </p:spPr>
      </p:pic>
      <p:sp>
        <p:nvSpPr>
          <p:cNvPr id="24" name="Rectangle 23">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6FE051-9EFB-4360-AE3F-2442FC121972}"/>
              </a:ext>
            </a:extLst>
          </p:cNvPr>
          <p:cNvSpPr>
            <a:spLocks noGrp="1"/>
          </p:cNvSpPr>
          <p:nvPr>
            <p:ph type="title"/>
          </p:nvPr>
        </p:nvSpPr>
        <p:spPr>
          <a:xfrm>
            <a:off x="6846137" y="727626"/>
            <a:ext cx="4602152" cy="1718225"/>
          </a:xfrm>
        </p:spPr>
        <p:txBody>
          <a:bodyPr>
            <a:normAutofit/>
          </a:bodyPr>
          <a:lstStyle/>
          <a:p>
            <a:r>
              <a:rPr lang="en-GB" dirty="0"/>
              <a:t>Personal and Professional Ethics</a:t>
            </a:r>
          </a:p>
        </p:txBody>
      </p:sp>
      <p:sp>
        <p:nvSpPr>
          <p:cNvPr id="3" name="Content Placeholder 2">
            <a:extLst>
              <a:ext uri="{FF2B5EF4-FFF2-40B4-BE49-F238E27FC236}">
                <a16:creationId xmlns:a16="http://schemas.microsoft.com/office/drawing/2014/main" id="{035EC58E-F9FC-4E50-943C-C45995854E97}"/>
              </a:ext>
            </a:extLst>
          </p:cNvPr>
          <p:cNvSpPr>
            <a:spLocks noGrp="1"/>
          </p:cNvSpPr>
          <p:nvPr>
            <p:ph idx="1"/>
          </p:nvPr>
        </p:nvSpPr>
        <p:spPr>
          <a:xfrm>
            <a:off x="6846137" y="2538919"/>
            <a:ext cx="4602152" cy="3557805"/>
          </a:xfrm>
        </p:spPr>
        <p:txBody>
          <a:bodyPr vert="horz" lIns="91440" tIns="45720" rIns="91440" bIns="45720" rtlCol="0">
            <a:normAutofit/>
          </a:bodyPr>
          <a:lstStyle/>
          <a:p>
            <a:pPr>
              <a:lnSpc>
                <a:spcPct val="90000"/>
              </a:lnSpc>
            </a:pPr>
            <a:r>
              <a:rPr lang="en-GB" sz="1700" dirty="0">
                <a:ea typeface="+mn-lt"/>
                <a:cs typeface="+mn-lt"/>
              </a:rPr>
              <a:t>Values can be professional and personal.</a:t>
            </a:r>
          </a:p>
          <a:p>
            <a:pPr>
              <a:lnSpc>
                <a:spcPct val="90000"/>
              </a:lnSpc>
            </a:pPr>
            <a:r>
              <a:rPr lang="en-GB" sz="1700" dirty="0">
                <a:ea typeface="+mn-lt"/>
                <a:cs typeface="+mn-lt"/>
              </a:rPr>
              <a:t>Personal values are framed within a social, political or cultural context and develop from an early age: honesty, time-keeping, work ethic for example </a:t>
            </a:r>
          </a:p>
          <a:p>
            <a:pPr>
              <a:lnSpc>
                <a:spcPct val="90000"/>
              </a:lnSpc>
              <a:buClr>
                <a:srgbClr val="262626"/>
              </a:buClr>
            </a:pPr>
            <a:r>
              <a:rPr lang="en-GB" sz="1700" dirty="0">
                <a:ea typeface="+mn-lt"/>
                <a:cs typeface="+mn-lt"/>
              </a:rPr>
              <a:t>Professional values are determined by the values, professional standards and integrity embedded within a professional code of practice. </a:t>
            </a:r>
          </a:p>
          <a:p>
            <a:pPr>
              <a:lnSpc>
                <a:spcPct val="90000"/>
              </a:lnSpc>
              <a:buClr>
                <a:srgbClr val="262626"/>
              </a:buClr>
            </a:pPr>
            <a:r>
              <a:rPr lang="en-GB" sz="1700" dirty="0">
                <a:ea typeface="+mn-lt"/>
                <a:cs typeface="+mn-lt"/>
              </a:rPr>
              <a:t>We have explored the  BACP ethical framework in a previous session, but it's worth looking back over these and exploring the ethics and values that underpin counselling practice.</a:t>
            </a:r>
          </a:p>
        </p:txBody>
      </p:sp>
    </p:spTree>
    <p:extLst>
      <p:ext uri="{BB962C8B-B14F-4D97-AF65-F5344CB8AC3E}">
        <p14:creationId xmlns:p14="http://schemas.microsoft.com/office/powerpoint/2010/main" val="19388317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8CF5C62-DBED-47DE-97E0-C91729C648ED}"/>
              </a:ext>
            </a:extLst>
          </p:cNvPr>
          <p:cNvSpPr>
            <a:spLocks noGrp="1"/>
          </p:cNvSpPr>
          <p:nvPr>
            <p:ph type="title"/>
          </p:nvPr>
        </p:nvSpPr>
        <p:spPr>
          <a:xfrm>
            <a:off x="1175512" y="870132"/>
            <a:ext cx="9792208" cy="1527078"/>
          </a:xfrm>
        </p:spPr>
        <p:txBody>
          <a:bodyPr>
            <a:normAutofit/>
          </a:bodyPr>
          <a:lstStyle/>
          <a:p>
            <a:r>
              <a:rPr lang="en-GB" dirty="0"/>
              <a:t>Ethical Dilemma - Exercise</a:t>
            </a:r>
          </a:p>
        </p:txBody>
      </p:sp>
      <p:sp>
        <p:nvSpPr>
          <p:cNvPr id="3" name="Content Placeholder 2">
            <a:extLst>
              <a:ext uri="{FF2B5EF4-FFF2-40B4-BE49-F238E27FC236}">
                <a16:creationId xmlns:a16="http://schemas.microsoft.com/office/drawing/2014/main" id="{DBB07EE7-8E77-4F0D-B533-CB06AB418BD9}"/>
              </a:ext>
            </a:extLst>
          </p:cNvPr>
          <p:cNvSpPr>
            <a:spLocks noGrp="1"/>
          </p:cNvSpPr>
          <p:nvPr>
            <p:ph idx="1"/>
          </p:nvPr>
        </p:nvSpPr>
        <p:spPr>
          <a:xfrm>
            <a:off x="1175512" y="2557849"/>
            <a:ext cx="9792208" cy="3407862"/>
          </a:xfrm>
        </p:spPr>
        <p:txBody>
          <a:bodyPr vert="horz" lIns="91440" tIns="45720" rIns="91440" bIns="45720" rtlCol="0" anchor="t">
            <a:normAutofit/>
          </a:bodyPr>
          <a:lstStyle/>
          <a:p>
            <a:pPr>
              <a:buClr>
                <a:srgbClr val="262626"/>
              </a:buClr>
            </a:pPr>
            <a:r>
              <a:rPr lang="en-GB" sz="2400" dirty="0"/>
              <a:t>Identifying and exploring our own ethics and values is always going to be challenging. </a:t>
            </a:r>
          </a:p>
          <a:p>
            <a:pPr>
              <a:buClr>
                <a:srgbClr val="262626"/>
              </a:buClr>
            </a:pPr>
            <a:r>
              <a:rPr lang="en-GB" sz="2400" dirty="0"/>
              <a:t>It can involve controversial discussions, and it is necessary to respect other viewpoints.</a:t>
            </a:r>
          </a:p>
          <a:p>
            <a:pPr>
              <a:buClr>
                <a:srgbClr val="262626"/>
              </a:buClr>
            </a:pPr>
            <a:r>
              <a:rPr lang="en-GB" sz="2400" dirty="0"/>
              <a:t>Ethical dilemmas are challenging and often have no correct answer.     </a:t>
            </a:r>
          </a:p>
          <a:p>
            <a:pPr>
              <a:buClr>
                <a:srgbClr val="262626"/>
              </a:buClr>
            </a:pPr>
            <a:r>
              <a:rPr lang="en-GB" sz="2400" dirty="0"/>
              <a:t>Ethical dilemma.</a:t>
            </a:r>
          </a:p>
        </p:txBody>
      </p:sp>
    </p:spTree>
    <p:extLst>
      <p:ext uri="{BB962C8B-B14F-4D97-AF65-F5344CB8AC3E}">
        <p14:creationId xmlns:p14="http://schemas.microsoft.com/office/powerpoint/2010/main" val="22943095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0B119D22-CFD3-4D15-BC34-E871EF8E68D4}"/>
              </a:ext>
            </a:extLst>
          </p:cNvPr>
          <p:cNvSpPr>
            <a:spLocks noGrp="1"/>
          </p:cNvSpPr>
          <p:nvPr>
            <p:ph type="title"/>
          </p:nvPr>
        </p:nvSpPr>
        <p:spPr>
          <a:xfrm>
            <a:off x="573409" y="559477"/>
            <a:ext cx="3765200" cy="5709931"/>
          </a:xfrm>
        </p:spPr>
        <p:txBody>
          <a:bodyPr>
            <a:normAutofit/>
          </a:bodyPr>
          <a:lstStyle/>
          <a:p>
            <a:pPr algn="ctr"/>
            <a:r>
              <a:rPr lang="en-GB" dirty="0"/>
              <a:t>Your values – </a:t>
            </a:r>
            <a:r>
              <a:rPr lang="en-GB" dirty="0" err="1"/>
              <a:t>Excercise</a:t>
            </a:r>
            <a:endParaRPr lang="en-GB" dirty="0"/>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graphicFrame>
        <p:nvGraphicFramePr>
          <p:cNvPr id="5" name="Content Placeholder 2">
            <a:extLst>
              <a:ext uri="{FF2B5EF4-FFF2-40B4-BE49-F238E27FC236}">
                <a16:creationId xmlns:a16="http://schemas.microsoft.com/office/drawing/2014/main" id="{66B49A32-F8CB-4048-A687-72ACA5645ECB}"/>
              </a:ext>
            </a:extLst>
          </p:cNvPr>
          <p:cNvGraphicFramePr>
            <a:graphicFrameLocks noGrp="1"/>
          </p:cNvGraphicFramePr>
          <p:nvPr>
            <p:ph idx="1"/>
            <p:extLst>
              <p:ext uri="{D42A27DB-BD31-4B8C-83A1-F6EECF244321}">
                <p14:modId xmlns:p14="http://schemas.microsoft.com/office/powerpoint/2010/main" val="1830273143"/>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6762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86CC3D51-45F5-4C38-8BFD-6692313237F7}"/>
              </a:ext>
            </a:extLst>
          </p:cNvPr>
          <p:cNvSpPr>
            <a:spLocks noGrp="1"/>
          </p:cNvSpPr>
          <p:nvPr>
            <p:ph type="title"/>
          </p:nvPr>
        </p:nvSpPr>
        <p:spPr>
          <a:xfrm>
            <a:off x="866440" y="1000370"/>
            <a:ext cx="3462079" cy="4857262"/>
          </a:xfrm>
        </p:spPr>
        <p:txBody>
          <a:bodyPr>
            <a:normAutofit/>
          </a:bodyPr>
          <a:lstStyle/>
          <a:p>
            <a:pPr algn="r"/>
            <a:r>
              <a:rPr lang="en-GB" sz="4400">
                <a:solidFill>
                  <a:srgbClr val="FFFFFF"/>
                </a:solidFill>
              </a:rPr>
              <a:t>Me, More, My, Most Model</a:t>
            </a:r>
          </a:p>
        </p:txBody>
      </p:sp>
      <p:sp>
        <p:nvSpPr>
          <p:cNvPr id="3" name="Content Placeholder 2">
            <a:extLst>
              <a:ext uri="{FF2B5EF4-FFF2-40B4-BE49-F238E27FC236}">
                <a16:creationId xmlns:a16="http://schemas.microsoft.com/office/drawing/2014/main" id="{7276E4B8-5554-4B65-89A4-619C96DAC571}"/>
              </a:ext>
            </a:extLst>
          </p:cNvPr>
          <p:cNvSpPr>
            <a:spLocks noGrp="1"/>
          </p:cNvSpPr>
          <p:nvPr>
            <p:ph idx="1"/>
          </p:nvPr>
        </p:nvSpPr>
        <p:spPr>
          <a:xfrm>
            <a:off x="4963691" y="1000370"/>
            <a:ext cx="6212310" cy="4857262"/>
          </a:xfrm>
        </p:spPr>
        <p:txBody>
          <a:bodyPr vert="horz" lIns="91440" tIns="45720" rIns="91440" bIns="45720" rtlCol="0" anchor="ctr">
            <a:normAutofit/>
          </a:bodyPr>
          <a:lstStyle/>
          <a:p>
            <a:r>
              <a:rPr lang="en-GB" sz="2000" dirty="0">
                <a:solidFill>
                  <a:srgbClr val="FFFFFF"/>
                </a:solidFill>
              </a:rPr>
              <a:t>Refer to the link to this journal on Moodle, </a:t>
            </a:r>
          </a:p>
          <a:p>
            <a:r>
              <a:rPr lang="en-GB" sz="2000" dirty="0">
                <a:solidFill>
                  <a:srgbClr val="FFFFFF"/>
                </a:solidFill>
              </a:rPr>
              <a:t> This might be something you would like to consider for the assignment.</a:t>
            </a:r>
          </a:p>
          <a:p>
            <a:pPr>
              <a:buClr>
                <a:srgbClr val="262626"/>
              </a:buClr>
            </a:pPr>
            <a:r>
              <a:rPr lang="en-GB" sz="2000" dirty="0">
                <a:solidFill>
                  <a:srgbClr val="FFFFFF"/>
                </a:solidFill>
              </a:rPr>
              <a:t>Wareing's (2017) model is essentially a model based on values. </a:t>
            </a:r>
          </a:p>
          <a:p>
            <a:pPr>
              <a:buClr>
                <a:srgbClr val="262626"/>
              </a:buClr>
            </a:pPr>
            <a:r>
              <a:rPr lang="en-GB" sz="2000" dirty="0">
                <a:solidFill>
                  <a:srgbClr val="FFFFFF"/>
                </a:solidFill>
              </a:rPr>
              <a:t>This model encourages us to consider who we are and how our values impact on our experiences. </a:t>
            </a:r>
          </a:p>
          <a:p>
            <a:pPr>
              <a:buClr>
                <a:srgbClr val="262626"/>
              </a:buClr>
            </a:pPr>
            <a:r>
              <a:rPr lang="en-GB" sz="2000" dirty="0">
                <a:solidFill>
                  <a:srgbClr val="FFFFFF"/>
                </a:solidFill>
              </a:rPr>
              <a:t>We consider our values, before we think about the experiences. </a:t>
            </a:r>
          </a:p>
          <a:p>
            <a:pPr>
              <a:buClr>
                <a:srgbClr val="262626"/>
              </a:buClr>
            </a:pPr>
            <a:r>
              <a:rPr lang="en-GB" sz="2000" dirty="0">
                <a:solidFill>
                  <a:srgbClr val="FFFFFF"/>
                </a:solidFill>
              </a:rPr>
              <a:t>This means that the values are in the front of our mind before we start to critically engage in reflecting on an event.</a:t>
            </a:r>
          </a:p>
        </p:txBody>
      </p:sp>
    </p:spTree>
    <p:extLst>
      <p:ext uri="{BB962C8B-B14F-4D97-AF65-F5344CB8AC3E}">
        <p14:creationId xmlns:p14="http://schemas.microsoft.com/office/powerpoint/2010/main" val="21241333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063BCA83-8C74-48ED-A53D-097BA60FB312}"/>
              </a:ext>
            </a:extLst>
          </p:cNvPr>
          <p:cNvSpPr>
            <a:spLocks noGrp="1"/>
          </p:cNvSpPr>
          <p:nvPr>
            <p:ph type="title"/>
          </p:nvPr>
        </p:nvSpPr>
        <p:spPr>
          <a:xfrm>
            <a:off x="1175512" y="870132"/>
            <a:ext cx="9792208" cy="1527078"/>
          </a:xfrm>
        </p:spPr>
        <p:txBody>
          <a:bodyPr>
            <a:normAutofit/>
          </a:bodyPr>
          <a:lstStyle/>
          <a:p>
            <a:r>
              <a:rPr lang="en-GB"/>
              <a:t>Me, My, More, Must.</a:t>
            </a:r>
            <a:endParaRPr lang="en-US"/>
          </a:p>
        </p:txBody>
      </p:sp>
      <p:sp>
        <p:nvSpPr>
          <p:cNvPr id="3" name="Content Placeholder 2">
            <a:extLst>
              <a:ext uri="{FF2B5EF4-FFF2-40B4-BE49-F238E27FC236}">
                <a16:creationId xmlns:a16="http://schemas.microsoft.com/office/drawing/2014/main" id="{2B2EB7C8-5E89-46FA-844C-B5570D80D2A1}"/>
              </a:ext>
            </a:extLst>
          </p:cNvPr>
          <p:cNvSpPr>
            <a:spLocks noGrp="1"/>
          </p:cNvSpPr>
          <p:nvPr>
            <p:ph idx="1"/>
          </p:nvPr>
        </p:nvSpPr>
        <p:spPr>
          <a:xfrm>
            <a:off x="1175512" y="2030082"/>
            <a:ext cx="9792208" cy="4393721"/>
          </a:xfrm>
        </p:spPr>
        <p:txBody>
          <a:bodyPr vert="horz" lIns="91440" tIns="45720" rIns="91440" bIns="45720" rtlCol="0">
            <a:normAutofit/>
          </a:bodyPr>
          <a:lstStyle/>
          <a:p>
            <a:r>
              <a:rPr lang="en-GB" dirty="0"/>
              <a:t>The model asks questions of us, in order to reflect on our experiences: </a:t>
            </a:r>
            <a:endParaRPr lang="en-US" dirty="0"/>
          </a:p>
          <a:p>
            <a:pPr>
              <a:buClr>
                <a:srgbClr val="262626"/>
              </a:buClr>
            </a:pPr>
            <a:r>
              <a:rPr lang="en-GB" dirty="0"/>
              <a:t>Me – Who am I? </a:t>
            </a:r>
          </a:p>
          <a:p>
            <a:pPr>
              <a:buClr>
                <a:srgbClr val="262626"/>
              </a:buClr>
            </a:pPr>
            <a:r>
              <a:rPr lang="en-GB" dirty="0"/>
              <a:t>Which of my values are most important to me in my work? What helps me to work, what holds me back? What helps me to work at my best, what hinders my work?</a:t>
            </a:r>
          </a:p>
          <a:p>
            <a:pPr>
              <a:buClr>
                <a:srgbClr val="262626"/>
              </a:buClr>
            </a:pPr>
            <a:r>
              <a:rPr lang="en-GB" dirty="0"/>
              <a:t>My – What is my emotional experience in relation to the event? What do I think about myself and others in relation to the experience? What impact do my values have on this? Who can assist in helping me to make sense of the event?</a:t>
            </a:r>
          </a:p>
          <a:p>
            <a:pPr>
              <a:buClr>
                <a:srgbClr val="262626"/>
              </a:buClr>
            </a:pPr>
            <a:r>
              <a:rPr lang="en-GB" dirty="0"/>
              <a:t>More – What questions do I now need to think about? What puzzled me, what makes me feel I need more information? What do I now need to find out?</a:t>
            </a:r>
          </a:p>
          <a:p>
            <a:pPr>
              <a:buClr>
                <a:srgbClr val="262626"/>
              </a:buClr>
            </a:pPr>
            <a:r>
              <a:rPr lang="en-GB" dirty="0"/>
              <a:t>Must – What do I need to do now, what are my new learning goals?  Who do I need to talk to for support and understanding? what are my training needs? What values do I now need to explore further?</a:t>
            </a:r>
          </a:p>
          <a:p>
            <a:pPr>
              <a:buClr>
                <a:srgbClr val="262626"/>
              </a:buClr>
            </a:pPr>
            <a:endParaRPr lang="en-GB" dirty="0"/>
          </a:p>
        </p:txBody>
      </p:sp>
    </p:spTree>
    <p:extLst>
      <p:ext uri="{BB962C8B-B14F-4D97-AF65-F5344CB8AC3E}">
        <p14:creationId xmlns:p14="http://schemas.microsoft.com/office/powerpoint/2010/main" val="28891980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txBody>
          <a:bodyPr/>
          <a:lstStyle/>
          <a:p>
            <a:endParaRPr lang="en-GB"/>
          </a:p>
        </p:txBody>
      </p:sp>
      <p:pic>
        <p:nvPicPr>
          <p:cNvPr id="4" name="Picture 4" descr="Background pattern&#10;&#10;Description automatically generated">
            <a:extLst>
              <a:ext uri="{FF2B5EF4-FFF2-40B4-BE49-F238E27FC236}">
                <a16:creationId xmlns:a16="http://schemas.microsoft.com/office/drawing/2014/main" id="{C025B302-6E81-4710-8C9F-2E76F43D4EE1}"/>
              </a:ext>
            </a:extLst>
          </p:cNvPr>
          <p:cNvPicPr>
            <a:picLocks noChangeAspect="1"/>
          </p:cNvPicPr>
          <p:nvPr/>
        </p:nvPicPr>
        <p:blipFill rotWithShape="1">
          <a:blip r:embed="rId2"/>
          <a:srcRect l="13745" r="25582" b="1"/>
          <a:stretch/>
        </p:blipFill>
        <p:spPr>
          <a:xfrm>
            <a:off x="424928" y="419292"/>
            <a:ext cx="5522976" cy="6053328"/>
          </a:xfrm>
          <a:prstGeom prst="rect">
            <a:avLst/>
          </a:prstGeom>
        </p:spPr>
      </p:pic>
      <p:sp>
        <p:nvSpPr>
          <p:cNvPr id="13" name="Rectangle 12">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820546-07A4-4799-A8E1-0D256356DEBD}"/>
              </a:ext>
            </a:extLst>
          </p:cNvPr>
          <p:cNvSpPr>
            <a:spLocks noGrp="1"/>
          </p:cNvSpPr>
          <p:nvPr>
            <p:ph type="title"/>
          </p:nvPr>
        </p:nvSpPr>
        <p:spPr>
          <a:xfrm>
            <a:off x="6846137" y="727626"/>
            <a:ext cx="4602152" cy="1718225"/>
          </a:xfrm>
        </p:spPr>
        <p:txBody>
          <a:bodyPr>
            <a:normAutofit/>
          </a:bodyPr>
          <a:lstStyle/>
          <a:p>
            <a:r>
              <a:rPr lang="en-GB"/>
              <a:t>Critical Awareness</a:t>
            </a:r>
            <a:endParaRPr lang="en-US"/>
          </a:p>
        </p:txBody>
      </p:sp>
      <p:sp>
        <p:nvSpPr>
          <p:cNvPr id="3" name="Content Placeholder 2">
            <a:extLst>
              <a:ext uri="{FF2B5EF4-FFF2-40B4-BE49-F238E27FC236}">
                <a16:creationId xmlns:a16="http://schemas.microsoft.com/office/drawing/2014/main" id="{CA4C9FDB-D142-43C2-9DFC-81A28DD6AEC1}"/>
              </a:ext>
            </a:extLst>
          </p:cNvPr>
          <p:cNvSpPr>
            <a:spLocks noGrp="1"/>
          </p:cNvSpPr>
          <p:nvPr>
            <p:ph idx="1"/>
          </p:nvPr>
        </p:nvSpPr>
        <p:spPr>
          <a:xfrm>
            <a:off x="6846137" y="2538919"/>
            <a:ext cx="4602152" cy="3557805"/>
          </a:xfrm>
        </p:spPr>
        <p:txBody>
          <a:bodyPr vert="horz" lIns="91440" tIns="45720" rIns="91440" bIns="45720" rtlCol="0">
            <a:normAutofit/>
          </a:bodyPr>
          <a:lstStyle/>
          <a:p>
            <a:pPr>
              <a:lnSpc>
                <a:spcPct val="90000"/>
              </a:lnSpc>
              <a:buClr>
                <a:srgbClr val="262626"/>
              </a:buClr>
            </a:pPr>
            <a:r>
              <a:rPr lang="en-GB" sz="1700"/>
              <a:t>Exploring our own values can be difficult. This model encourages us to really think deeply about our own processes and beliefs. The question 'Who am I?' Encourages us to dig deep and consider our own experiences and how they impact on our current behaviours. </a:t>
            </a:r>
          </a:p>
          <a:p>
            <a:pPr>
              <a:lnSpc>
                <a:spcPct val="90000"/>
              </a:lnSpc>
              <a:buClr>
                <a:srgbClr val="262626"/>
              </a:buClr>
            </a:pPr>
            <a:r>
              <a:rPr lang="en-GB" sz="1700"/>
              <a:t>In addition, it’s not enough to just reflect. We also need to think about what's next? What is our action plan? What are our learning goals. For reflective practice to be effective we need to think about what we've learnt and what we need to do next. This can also be challenging, particularly if our values are being questioned.</a:t>
            </a:r>
          </a:p>
          <a:p>
            <a:pPr>
              <a:lnSpc>
                <a:spcPct val="90000"/>
              </a:lnSpc>
              <a:buClr>
                <a:srgbClr val="262626"/>
              </a:buClr>
            </a:pPr>
            <a:endParaRPr lang="en-GB" sz="1700"/>
          </a:p>
        </p:txBody>
      </p:sp>
    </p:spTree>
    <p:extLst>
      <p:ext uri="{BB962C8B-B14F-4D97-AF65-F5344CB8AC3E}">
        <p14:creationId xmlns:p14="http://schemas.microsoft.com/office/powerpoint/2010/main" val="6949852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2E87941E-510A-434F-BE30-91D4EF124139}"/>
              </a:ext>
            </a:extLst>
          </p:cNvPr>
          <p:cNvSpPr>
            <a:spLocks noGrp="1"/>
          </p:cNvSpPr>
          <p:nvPr>
            <p:ph type="title"/>
          </p:nvPr>
        </p:nvSpPr>
        <p:spPr>
          <a:xfrm>
            <a:off x="1175512" y="870132"/>
            <a:ext cx="9792208" cy="1527078"/>
          </a:xfrm>
        </p:spPr>
        <p:txBody>
          <a:bodyPr>
            <a:normAutofit/>
          </a:bodyPr>
          <a:lstStyle/>
          <a:p>
            <a:r>
              <a:rPr lang="en-GB"/>
              <a:t>Issues of Power – Looking at Anti-Discriminatory Practice</a:t>
            </a:r>
          </a:p>
        </p:txBody>
      </p:sp>
      <p:sp>
        <p:nvSpPr>
          <p:cNvPr id="3" name="Content Placeholder 2">
            <a:extLst>
              <a:ext uri="{FF2B5EF4-FFF2-40B4-BE49-F238E27FC236}">
                <a16:creationId xmlns:a16="http://schemas.microsoft.com/office/drawing/2014/main" id="{570663E6-C857-46AF-A540-55375A3DC960}"/>
              </a:ext>
            </a:extLst>
          </p:cNvPr>
          <p:cNvSpPr>
            <a:spLocks noGrp="1"/>
          </p:cNvSpPr>
          <p:nvPr>
            <p:ph idx="1"/>
          </p:nvPr>
        </p:nvSpPr>
        <p:spPr>
          <a:xfrm>
            <a:off x="1175512" y="2557849"/>
            <a:ext cx="9792208" cy="3407862"/>
          </a:xfrm>
        </p:spPr>
        <p:txBody>
          <a:bodyPr vert="horz" lIns="91440" tIns="45720" rIns="91440" bIns="45720" rtlCol="0">
            <a:normAutofit/>
          </a:bodyPr>
          <a:lstStyle/>
          <a:p>
            <a:r>
              <a:rPr lang="en-GB" dirty="0"/>
              <a:t>Being reflective involves exploring the issues of power in a relationship.</a:t>
            </a:r>
          </a:p>
          <a:p>
            <a:pPr>
              <a:buClr>
                <a:srgbClr val="262626"/>
              </a:buClr>
            </a:pPr>
            <a:r>
              <a:rPr lang="en-GB" dirty="0"/>
              <a:t>This is integral to Humanistic and Person-centred Counselling.</a:t>
            </a:r>
          </a:p>
          <a:p>
            <a:pPr>
              <a:buClr>
                <a:srgbClr val="262626"/>
              </a:buClr>
            </a:pPr>
            <a:r>
              <a:rPr lang="en-GB" dirty="0"/>
              <a:t>Thompson (2016) explores discrimination and inequality in his PCS model: </a:t>
            </a:r>
          </a:p>
          <a:p>
            <a:pPr>
              <a:buClr>
                <a:srgbClr val="262626"/>
              </a:buClr>
            </a:pPr>
            <a:r>
              <a:rPr lang="en-GB" dirty="0"/>
              <a:t>Personal</a:t>
            </a:r>
          </a:p>
          <a:p>
            <a:pPr>
              <a:buClr>
                <a:srgbClr val="262626"/>
              </a:buClr>
            </a:pPr>
            <a:r>
              <a:rPr lang="en-GB" dirty="0"/>
              <a:t>Cultural </a:t>
            </a:r>
          </a:p>
          <a:p>
            <a:pPr>
              <a:buClr>
                <a:srgbClr val="262626"/>
              </a:buClr>
            </a:pPr>
            <a:r>
              <a:rPr lang="en-GB" dirty="0"/>
              <a:t>Structural</a:t>
            </a:r>
          </a:p>
        </p:txBody>
      </p:sp>
    </p:spTree>
    <p:extLst>
      <p:ext uri="{BB962C8B-B14F-4D97-AF65-F5344CB8AC3E}">
        <p14:creationId xmlns:p14="http://schemas.microsoft.com/office/powerpoint/2010/main" val="3559746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06342-571B-4CCD-BFB0-A29E5A1553C6}"/>
              </a:ext>
            </a:extLst>
          </p:cNvPr>
          <p:cNvSpPr>
            <a:spLocks noGrp="1"/>
          </p:cNvSpPr>
          <p:nvPr>
            <p:ph type="title"/>
          </p:nvPr>
        </p:nvSpPr>
        <p:spPr>
          <a:xfrm>
            <a:off x="6579450" y="727627"/>
            <a:ext cx="4957553" cy="842381"/>
          </a:xfrm>
        </p:spPr>
        <p:txBody>
          <a:bodyPr>
            <a:normAutofit/>
          </a:bodyPr>
          <a:lstStyle/>
          <a:p>
            <a:r>
              <a:rPr lang="en-GB" dirty="0"/>
              <a:t>Personal</a:t>
            </a:r>
          </a:p>
        </p:txBody>
      </p:sp>
      <p:sp>
        <p:nvSpPr>
          <p:cNvPr id="9" name="Rectangle 8">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GB"/>
          </a:p>
        </p:txBody>
      </p:sp>
      <p:sp>
        <p:nvSpPr>
          <p:cNvPr id="11" name="Rectangle 10">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GB"/>
          </a:p>
        </p:txBody>
      </p:sp>
      <p:pic>
        <p:nvPicPr>
          <p:cNvPr id="4" name="Picture 4" descr="A picture containing person, person, sitting, street&#10;&#10;Description automatically generated">
            <a:extLst>
              <a:ext uri="{FF2B5EF4-FFF2-40B4-BE49-F238E27FC236}">
                <a16:creationId xmlns:a16="http://schemas.microsoft.com/office/drawing/2014/main" id="{CB532DF5-78C2-4325-9C38-3BC3870AE8CE}"/>
              </a:ext>
            </a:extLst>
          </p:cNvPr>
          <p:cNvPicPr>
            <a:picLocks noChangeAspect="1"/>
          </p:cNvPicPr>
          <p:nvPr/>
        </p:nvPicPr>
        <p:blipFill>
          <a:blip r:embed="rId3"/>
          <a:stretch>
            <a:fillRect/>
          </a:stretch>
        </p:blipFill>
        <p:spPr>
          <a:xfrm>
            <a:off x="1205256" y="1970282"/>
            <a:ext cx="4414438" cy="2935601"/>
          </a:xfrm>
          <a:prstGeom prst="rect">
            <a:avLst/>
          </a:prstGeom>
        </p:spPr>
      </p:pic>
      <p:sp>
        <p:nvSpPr>
          <p:cNvPr id="3" name="Content Placeholder 2">
            <a:extLst>
              <a:ext uri="{FF2B5EF4-FFF2-40B4-BE49-F238E27FC236}">
                <a16:creationId xmlns:a16="http://schemas.microsoft.com/office/drawing/2014/main" id="{871CF831-47CE-415C-B6C7-5EAAA97DA895}"/>
              </a:ext>
            </a:extLst>
          </p:cNvPr>
          <p:cNvSpPr>
            <a:spLocks noGrp="1"/>
          </p:cNvSpPr>
          <p:nvPr>
            <p:ph idx="1"/>
          </p:nvPr>
        </p:nvSpPr>
        <p:spPr>
          <a:xfrm>
            <a:off x="6579450" y="1506747"/>
            <a:ext cx="4957554" cy="4528292"/>
          </a:xfrm>
        </p:spPr>
        <p:txBody>
          <a:bodyPr vert="horz" lIns="91440" tIns="45720" rIns="91440" bIns="45720" rtlCol="0">
            <a:noAutofit/>
          </a:bodyPr>
          <a:lstStyle/>
          <a:p>
            <a:r>
              <a:rPr lang="en-GB" sz="2800" dirty="0"/>
              <a:t>Connected to own values, thoughts, feelings and behaviours.</a:t>
            </a:r>
          </a:p>
          <a:p>
            <a:pPr>
              <a:buClr>
                <a:srgbClr val="262626"/>
              </a:buClr>
            </a:pPr>
            <a:r>
              <a:rPr lang="en-GB" sz="2800" dirty="0"/>
              <a:t>Our world view – frame of reference. </a:t>
            </a:r>
          </a:p>
          <a:p>
            <a:pPr>
              <a:buClr>
                <a:srgbClr val="262626"/>
              </a:buClr>
            </a:pPr>
            <a:r>
              <a:rPr lang="en-GB" sz="2800" dirty="0"/>
              <a:t>Stereotypical assumptions and prejudices.</a:t>
            </a:r>
          </a:p>
          <a:p>
            <a:pPr>
              <a:buClr>
                <a:srgbClr val="262626"/>
              </a:buClr>
            </a:pPr>
            <a:r>
              <a:rPr lang="en-GB" sz="2800" dirty="0"/>
              <a:t>Shaped by personal experiences, childhood and community values.</a:t>
            </a:r>
          </a:p>
        </p:txBody>
      </p:sp>
    </p:spTree>
    <p:extLst>
      <p:ext uri="{BB962C8B-B14F-4D97-AF65-F5344CB8AC3E}">
        <p14:creationId xmlns:p14="http://schemas.microsoft.com/office/powerpoint/2010/main" val="7883913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5D946-53E8-44B3-A119-A4C176C584AC}"/>
              </a:ext>
            </a:extLst>
          </p:cNvPr>
          <p:cNvSpPr>
            <a:spLocks noGrp="1"/>
          </p:cNvSpPr>
          <p:nvPr>
            <p:ph type="title"/>
          </p:nvPr>
        </p:nvSpPr>
        <p:spPr>
          <a:xfrm>
            <a:off x="6579450" y="727627"/>
            <a:ext cx="4957553" cy="1645920"/>
          </a:xfrm>
        </p:spPr>
        <p:txBody>
          <a:bodyPr>
            <a:normAutofit/>
          </a:bodyPr>
          <a:lstStyle/>
          <a:p>
            <a:r>
              <a:rPr lang="en-GB"/>
              <a:t>Cultural</a:t>
            </a:r>
            <a:endParaRPr lang="en-US"/>
          </a:p>
        </p:txBody>
      </p:sp>
      <p:sp>
        <p:nvSpPr>
          <p:cNvPr id="10" name="Rectangle 9">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GB"/>
          </a:p>
        </p:txBody>
      </p:sp>
      <p:sp>
        <p:nvSpPr>
          <p:cNvPr id="12" name="Rectangle 11">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GB"/>
          </a:p>
        </p:txBody>
      </p:sp>
      <p:pic>
        <p:nvPicPr>
          <p:cNvPr id="7" name="Graphic 6" descr="Cycle with People">
            <a:extLst>
              <a:ext uri="{FF2B5EF4-FFF2-40B4-BE49-F238E27FC236}">
                <a16:creationId xmlns:a16="http://schemas.microsoft.com/office/drawing/2014/main" id="{3AE76333-B559-4021-8C56-D32A3044696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05256" y="1230863"/>
            <a:ext cx="4414438" cy="4414438"/>
          </a:xfrm>
          <a:prstGeom prst="rect">
            <a:avLst/>
          </a:prstGeom>
        </p:spPr>
      </p:pic>
      <p:sp>
        <p:nvSpPr>
          <p:cNvPr id="3" name="Content Placeholder 2">
            <a:extLst>
              <a:ext uri="{FF2B5EF4-FFF2-40B4-BE49-F238E27FC236}">
                <a16:creationId xmlns:a16="http://schemas.microsoft.com/office/drawing/2014/main" id="{D70374C1-EF7C-45B2-8ED5-91323C003D51}"/>
              </a:ext>
            </a:extLst>
          </p:cNvPr>
          <p:cNvSpPr>
            <a:spLocks noGrp="1"/>
          </p:cNvSpPr>
          <p:nvPr>
            <p:ph idx="1"/>
          </p:nvPr>
        </p:nvSpPr>
        <p:spPr>
          <a:xfrm>
            <a:off x="6579450" y="2538919"/>
            <a:ext cx="4957554" cy="3496120"/>
          </a:xfrm>
        </p:spPr>
        <p:txBody>
          <a:bodyPr vert="horz" lIns="91440" tIns="45720" rIns="91440" bIns="45720" rtlCol="0">
            <a:normAutofit/>
          </a:bodyPr>
          <a:lstStyle/>
          <a:p>
            <a:pPr>
              <a:buClr>
                <a:srgbClr val="262626"/>
              </a:buClr>
            </a:pPr>
            <a:r>
              <a:rPr lang="en-GB" sz="2800" dirty="0"/>
              <a:t>Values that are shared by communities and people; shared society morals.</a:t>
            </a:r>
          </a:p>
          <a:p>
            <a:pPr>
              <a:buClr>
                <a:srgbClr val="262626"/>
              </a:buClr>
            </a:pPr>
            <a:r>
              <a:rPr lang="en-GB" sz="2800" dirty="0"/>
              <a:t>What is deemed socially acceptable/acceptable.</a:t>
            </a:r>
          </a:p>
          <a:p>
            <a:pPr>
              <a:buClr>
                <a:srgbClr val="262626"/>
              </a:buClr>
            </a:pPr>
            <a:r>
              <a:rPr lang="en-GB" sz="2800" dirty="0"/>
              <a:t>“It’s how it is”  “It is what it is”. </a:t>
            </a:r>
          </a:p>
          <a:p>
            <a:pPr>
              <a:buClr>
                <a:srgbClr val="262626"/>
              </a:buClr>
            </a:pPr>
            <a:endParaRPr lang="en-GB" dirty="0"/>
          </a:p>
        </p:txBody>
      </p:sp>
    </p:spTree>
    <p:extLst>
      <p:ext uri="{BB962C8B-B14F-4D97-AF65-F5344CB8AC3E}">
        <p14:creationId xmlns:p14="http://schemas.microsoft.com/office/powerpoint/2010/main" val="41745432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txBody>
          <a:bodyPr/>
          <a:lstStyle/>
          <a:p>
            <a:endParaRPr lang="en-GB"/>
          </a:p>
        </p:txBody>
      </p:sp>
      <p:pic>
        <p:nvPicPr>
          <p:cNvPr id="4" name="Picture 4" descr="A person holding a sign&#10;&#10;Description automatically generated">
            <a:extLst>
              <a:ext uri="{FF2B5EF4-FFF2-40B4-BE49-F238E27FC236}">
                <a16:creationId xmlns:a16="http://schemas.microsoft.com/office/drawing/2014/main" id="{89035B32-0365-4E9E-9B0A-5DE391E5C10C}"/>
              </a:ext>
            </a:extLst>
          </p:cNvPr>
          <p:cNvPicPr>
            <a:picLocks noChangeAspect="1"/>
          </p:cNvPicPr>
          <p:nvPr/>
        </p:nvPicPr>
        <p:blipFill rotWithShape="1">
          <a:blip r:embed="rId3"/>
          <a:srcRect t="5027" r="-1" b="21812"/>
          <a:stretch/>
        </p:blipFill>
        <p:spPr>
          <a:xfrm>
            <a:off x="424928" y="419292"/>
            <a:ext cx="5522976" cy="6053328"/>
          </a:xfrm>
          <a:prstGeom prst="rect">
            <a:avLst/>
          </a:prstGeom>
        </p:spPr>
      </p:pic>
      <p:sp>
        <p:nvSpPr>
          <p:cNvPr id="13" name="Rectangle 12">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BD5BE4-4BBA-44F5-A645-4C2A4858F2BC}"/>
              </a:ext>
            </a:extLst>
          </p:cNvPr>
          <p:cNvSpPr>
            <a:spLocks noGrp="1"/>
          </p:cNvSpPr>
          <p:nvPr>
            <p:ph type="title"/>
          </p:nvPr>
        </p:nvSpPr>
        <p:spPr>
          <a:xfrm>
            <a:off x="6846137" y="727626"/>
            <a:ext cx="4602152" cy="1718225"/>
          </a:xfrm>
        </p:spPr>
        <p:txBody>
          <a:bodyPr>
            <a:normAutofit/>
          </a:bodyPr>
          <a:lstStyle/>
          <a:p>
            <a:r>
              <a:rPr lang="en-GB"/>
              <a:t>Structural</a:t>
            </a:r>
            <a:endParaRPr lang="en-US"/>
          </a:p>
        </p:txBody>
      </p:sp>
      <p:sp>
        <p:nvSpPr>
          <p:cNvPr id="3" name="Content Placeholder 2">
            <a:extLst>
              <a:ext uri="{FF2B5EF4-FFF2-40B4-BE49-F238E27FC236}">
                <a16:creationId xmlns:a16="http://schemas.microsoft.com/office/drawing/2014/main" id="{173FE754-C688-4A6B-8F96-42B64E186201}"/>
              </a:ext>
            </a:extLst>
          </p:cNvPr>
          <p:cNvSpPr>
            <a:spLocks noGrp="1"/>
          </p:cNvSpPr>
          <p:nvPr>
            <p:ph idx="1"/>
          </p:nvPr>
        </p:nvSpPr>
        <p:spPr>
          <a:xfrm>
            <a:off x="6846136" y="2110597"/>
            <a:ext cx="4920935" cy="3986128"/>
          </a:xfrm>
        </p:spPr>
        <p:txBody>
          <a:bodyPr vert="horz" lIns="91440" tIns="45720" rIns="91440" bIns="45720" rtlCol="0" anchor="t">
            <a:noAutofit/>
          </a:bodyPr>
          <a:lstStyle/>
          <a:p>
            <a:r>
              <a:rPr lang="en-GB" sz="2400" dirty="0"/>
              <a:t>Thompson suggests that this is all about the way in which society operates. It is linked very much with who is in power and who is not.</a:t>
            </a:r>
          </a:p>
          <a:p>
            <a:pPr>
              <a:buClr>
                <a:srgbClr val="262626"/>
              </a:buClr>
            </a:pPr>
            <a:r>
              <a:rPr lang="en-GB" sz="2400" dirty="0"/>
              <a:t>Oppression and dictatorship.</a:t>
            </a:r>
          </a:p>
          <a:p>
            <a:pPr>
              <a:buClr>
                <a:srgbClr val="262626"/>
              </a:buClr>
            </a:pPr>
            <a:r>
              <a:rPr lang="en-GB" sz="2400" dirty="0"/>
              <a:t>Thompson suggests that this is about oppression and discrimination and how people become embedded or "sewn in" to the fabric of society' (p.36)</a:t>
            </a:r>
          </a:p>
        </p:txBody>
      </p:sp>
    </p:spTree>
    <p:extLst>
      <p:ext uri="{BB962C8B-B14F-4D97-AF65-F5344CB8AC3E}">
        <p14:creationId xmlns:p14="http://schemas.microsoft.com/office/powerpoint/2010/main" val="27578473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E7AEA113-4BED-42BD-BAF8-3993D8A1A753}"/>
              </a:ext>
            </a:extLst>
          </p:cNvPr>
          <p:cNvSpPr>
            <a:spLocks noGrp="1"/>
          </p:cNvSpPr>
          <p:nvPr>
            <p:ph type="title"/>
          </p:nvPr>
        </p:nvSpPr>
        <p:spPr>
          <a:xfrm>
            <a:off x="1175512" y="362310"/>
            <a:ext cx="9792208" cy="937404"/>
          </a:xfrm>
        </p:spPr>
        <p:txBody>
          <a:bodyPr>
            <a:normAutofit/>
          </a:bodyPr>
          <a:lstStyle/>
          <a:p>
            <a:r>
              <a:rPr lang="en-GB" dirty="0"/>
              <a:t>Discrimination</a:t>
            </a:r>
          </a:p>
        </p:txBody>
      </p:sp>
      <p:sp>
        <p:nvSpPr>
          <p:cNvPr id="3" name="Content Placeholder 2">
            <a:extLst>
              <a:ext uri="{FF2B5EF4-FFF2-40B4-BE49-F238E27FC236}">
                <a16:creationId xmlns:a16="http://schemas.microsoft.com/office/drawing/2014/main" id="{96F6C0B9-C2E5-4B86-933C-B3B1E7C9C68F}"/>
              </a:ext>
            </a:extLst>
          </p:cNvPr>
          <p:cNvSpPr>
            <a:spLocks noGrp="1"/>
          </p:cNvSpPr>
          <p:nvPr>
            <p:ph idx="1"/>
          </p:nvPr>
        </p:nvSpPr>
        <p:spPr>
          <a:xfrm>
            <a:off x="1175512" y="1742536"/>
            <a:ext cx="9792208" cy="4595003"/>
          </a:xfrm>
        </p:spPr>
        <p:txBody>
          <a:bodyPr vert="horz" lIns="91440" tIns="45720" rIns="91440" bIns="45720" rtlCol="0">
            <a:normAutofit/>
          </a:bodyPr>
          <a:lstStyle/>
          <a:p>
            <a:pPr>
              <a:lnSpc>
                <a:spcPct val="90000"/>
              </a:lnSpc>
            </a:pPr>
            <a:r>
              <a:rPr lang="en-GB" sz="2000" dirty="0"/>
              <a:t>Thompson suggests that discrimination happens at every level and each level is connected, thus stereotypes, oppression and discrimination are linked in at each level of the model.</a:t>
            </a:r>
          </a:p>
          <a:p>
            <a:pPr>
              <a:lnSpc>
                <a:spcPct val="90000"/>
              </a:lnSpc>
              <a:buClr>
                <a:srgbClr val="262626"/>
              </a:buClr>
            </a:pPr>
            <a:r>
              <a:rPr lang="en-GB" sz="2000" dirty="0"/>
              <a:t>Being engaged in critical reflective practice enables Counsellors to aim to explore their own prejudices and allow ourselves to be challenged. </a:t>
            </a:r>
          </a:p>
          <a:p>
            <a:pPr>
              <a:lnSpc>
                <a:spcPct val="90000"/>
              </a:lnSpc>
              <a:buClr>
                <a:srgbClr val="262626"/>
              </a:buClr>
            </a:pPr>
            <a:r>
              <a:rPr lang="en-GB" sz="2000" dirty="0"/>
              <a:t>In addition, it encourages us to think about the culture of Counselling and the structures within Counselling and how they might be oppressive for people in need.</a:t>
            </a:r>
          </a:p>
          <a:p>
            <a:pPr>
              <a:lnSpc>
                <a:spcPct val="90000"/>
              </a:lnSpc>
              <a:buClr>
                <a:srgbClr val="262626"/>
              </a:buClr>
            </a:pPr>
            <a:r>
              <a:rPr lang="en-GB" sz="2000" dirty="0"/>
              <a:t>This is particularly true within the UK and the Western World..</a:t>
            </a:r>
          </a:p>
          <a:p>
            <a:pPr>
              <a:lnSpc>
                <a:spcPct val="90000"/>
              </a:lnSpc>
              <a:buClr>
                <a:srgbClr val="262626"/>
              </a:buClr>
            </a:pPr>
            <a:r>
              <a:rPr lang="en-GB" sz="2000" dirty="0"/>
              <a:t>Is Counselling a Western Ideal and does it help people from non-western cultures? </a:t>
            </a:r>
          </a:p>
          <a:p>
            <a:pPr>
              <a:lnSpc>
                <a:spcPct val="90000"/>
              </a:lnSpc>
              <a:buClr>
                <a:srgbClr val="262626"/>
              </a:buClr>
            </a:pPr>
            <a:r>
              <a:rPr lang="en-GB" sz="2000" dirty="0"/>
              <a:t>What are the issues of power within Counselling structures and cultures and again, are they questioned or assumed to be right?</a:t>
            </a:r>
          </a:p>
          <a:p>
            <a:pPr>
              <a:lnSpc>
                <a:spcPct val="90000"/>
              </a:lnSpc>
              <a:buClr>
                <a:srgbClr val="262626"/>
              </a:buClr>
            </a:pPr>
            <a:r>
              <a:rPr lang="en-GB" sz="2000" dirty="0"/>
              <a:t>Questions to consider as you develop your understanding within the Counselling profession.</a:t>
            </a:r>
          </a:p>
        </p:txBody>
      </p:sp>
    </p:spTree>
    <p:extLst>
      <p:ext uri="{BB962C8B-B14F-4D97-AF65-F5344CB8AC3E}">
        <p14:creationId xmlns:p14="http://schemas.microsoft.com/office/powerpoint/2010/main" val="4943527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A4684-866A-49BC-87E6-B3773AA1933E}"/>
              </a:ext>
            </a:extLst>
          </p:cNvPr>
          <p:cNvSpPr>
            <a:spLocks noGrp="1"/>
          </p:cNvSpPr>
          <p:nvPr>
            <p:ph type="title"/>
          </p:nvPr>
        </p:nvSpPr>
        <p:spPr/>
        <p:txBody>
          <a:bodyPr/>
          <a:lstStyle/>
          <a:p>
            <a:r>
              <a:rPr lang="en-GB"/>
              <a:t>Power and Professional Relationships</a:t>
            </a:r>
          </a:p>
        </p:txBody>
      </p:sp>
      <p:sp>
        <p:nvSpPr>
          <p:cNvPr id="3" name="Content Placeholder 2">
            <a:extLst>
              <a:ext uri="{FF2B5EF4-FFF2-40B4-BE49-F238E27FC236}">
                <a16:creationId xmlns:a16="http://schemas.microsoft.com/office/drawing/2014/main" id="{912DC407-A18B-4867-94AA-0DB8802ED5FE}"/>
              </a:ext>
            </a:extLst>
          </p:cNvPr>
          <p:cNvSpPr>
            <a:spLocks noGrp="1"/>
          </p:cNvSpPr>
          <p:nvPr>
            <p:ph idx="1"/>
          </p:nvPr>
        </p:nvSpPr>
        <p:spPr/>
        <p:txBody>
          <a:bodyPr vert="horz" lIns="91440" tIns="45720" rIns="91440" bIns="45720" rtlCol="0" anchor="t">
            <a:normAutofit/>
          </a:bodyPr>
          <a:lstStyle/>
          <a:p>
            <a:r>
              <a:rPr lang="en-GB" dirty="0"/>
              <a:t>Power imbalance - 'who holds the power?'</a:t>
            </a:r>
            <a:endParaRPr lang="en-US" dirty="0"/>
          </a:p>
          <a:p>
            <a:pPr>
              <a:buClr>
                <a:srgbClr val="262626"/>
              </a:buClr>
            </a:pPr>
            <a:r>
              <a:rPr lang="en-GB" dirty="0"/>
              <a:t>In certain professions it is clear who holds the power, and it is a necessary part of the role e.g. teachers and maintaining boundaries in the classroom and enabling a positive environment for learning. </a:t>
            </a:r>
          </a:p>
          <a:p>
            <a:pPr>
              <a:buClr>
                <a:srgbClr val="262626"/>
              </a:buClr>
            </a:pPr>
            <a:r>
              <a:rPr lang="en-GB" dirty="0"/>
              <a:t>Social Workers also need to maintain elements of power in order to protect the vulnerable groups of society.</a:t>
            </a:r>
          </a:p>
          <a:p>
            <a:pPr>
              <a:buClr>
                <a:srgbClr val="262626"/>
              </a:buClr>
            </a:pPr>
            <a:r>
              <a:rPr lang="en-GB" dirty="0"/>
              <a:t>But are there aspects of Patriarchal power within certain professions and does this mean that some workers are not able to achieve their potential because of the limitations set by the profession?</a:t>
            </a:r>
          </a:p>
          <a:p>
            <a:pPr>
              <a:buClr>
                <a:srgbClr val="262626"/>
              </a:buClr>
            </a:pPr>
            <a:r>
              <a:rPr lang="en-GB" dirty="0"/>
              <a:t> Equality and equity are integral to Humanistic and Person centred counselling.  One of the main assumptions is that  'Client is the Expert in their own lives’. </a:t>
            </a:r>
          </a:p>
          <a:p>
            <a:pPr>
              <a:buClr>
                <a:srgbClr val="262626"/>
              </a:buClr>
            </a:pPr>
            <a:r>
              <a:rPr lang="en-GB" dirty="0"/>
              <a:t>However - does the Counsellor still hold the Power within the relationship?</a:t>
            </a:r>
          </a:p>
        </p:txBody>
      </p:sp>
    </p:spTree>
    <p:extLst>
      <p:ext uri="{BB962C8B-B14F-4D97-AF65-F5344CB8AC3E}">
        <p14:creationId xmlns:p14="http://schemas.microsoft.com/office/powerpoint/2010/main" val="33117182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8E3DF-F6AC-4B86-8015-83A4FD11C0A9}"/>
              </a:ext>
            </a:extLst>
          </p:cNvPr>
          <p:cNvSpPr>
            <a:spLocks noGrp="1"/>
          </p:cNvSpPr>
          <p:nvPr>
            <p:ph type="title"/>
          </p:nvPr>
        </p:nvSpPr>
        <p:spPr/>
        <p:txBody>
          <a:bodyPr/>
          <a:lstStyle/>
          <a:p>
            <a:r>
              <a:rPr lang="en-GB" dirty="0"/>
              <a:t>Summary and Final exercise</a:t>
            </a:r>
          </a:p>
        </p:txBody>
      </p:sp>
      <p:sp>
        <p:nvSpPr>
          <p:cNvPr id="3" name="Content Placeholder 2">
            <a:extLst>
              <a:ext uri="{FF2B5EF4-FFF2-40B4-BE49-F238E27FC236}">
                <a16:creationId xmlns:a16="http://schemas.microsoft.com/office/drawing/2014/main" id="{977F83EA-6D00-46A4-A1EE-562CABFEBCD7}"/>
              </a:ext>
            </a:extLst>
          </p:cNvPr>
          <p:cNvSpPr>
            <a:spLocks noGrp="1"/>
          </p:cNvSpPr>
          <p:nvPr>
            <p:ph idx="1"/>
          </p:nvPr>
        </p:nvSpPr>
        <p:spPr/>
        <p:txBody>
          <a:bodyPr vert="horz" lIns="91440" tIns="45720" rIns="91440" bIns="45720" rtlCol="0" anchor="t">
            <a:noAutofit/>
          </a:bodyPr>
          <a:lstStyle/>
          <a:p>
            <a:r>
              <a:rPr lang="en-GB" sz="2000" dirty="0"/>
              <a:t>Ethics, Values and </a:t>
            </a:r>
            <a:r>
              <a:rPr lang="en-GB" sz="2000" dirty="0" err="1"/>
              <a:t>Prejuedices</a:t>
            </a:r>
            <a:r>
              <a:rPr lang="en-GB" sz="2000" dirty="0"/>
              <a:t> are always going to be large subjects.</a:t>
            </a:r>
          </a:p>
          <a:p>
            <a:pPr>
              <a:buClr>
                <a:srgbClr val="262626"/>
              </a:buClr>
            </a:pPr>
            <a:r>
              <a:rPr lang="en-GB" sz="2000" dirty="0"/>
              <a:t>The points covered in this lesson are just the tip of the iceberg and I encourage you to explore some of these ideas in greater depth. </a:t>
            </a:r>
          </a:p>
          <a:p>
            <a:pPr>
              <a:buClr>
                <a:srgbClr val="262626"/>
              </a:buClr>
            </a:pPr>
            <a:r>
              <a:rPr lang="en-GB" sz="2000" u="sng" dirty="0"/>
              <a:t>Activity:</a:t>
            </a:r>
          </a:p>
          <a:p>
            <a:pPr>
              <a:buClr>
                <a:srgbClr val="262626"/>
              </a:buClr>
            </a:pPr>
            <a:r>
              <a:rPr lang="en-GB" sz="2000" dirty="0"/>
              <a:t>Look at the BACP website or the NCS website and explore their ethics and values and see if you can critique their frameworks. Don't take anything at face value and assume it's just the "done thing".</a:t>
            </a:r>
          </a:p>
          <a:p>
            <a:pPr>
              <a:buClr>
                <a:srgbClr val="262626"/>
              </a:buClr>
            </a:pPr>
            <a:r>
              <a:rPr lang="en-GB" sz="2000" dirty="0"/>
              <a:t>Look at the framework and really try to dig deep and explore whether the values are also your values.</a:t>
            </a:r>
          </a:p>
          <a:p>
            <a:pPr>
              <a:buClr>
                <a:srgbClr val="262626"/>
              </a:buClr>
            </a:pPr>
            <a:r>
              <a:rPr lang="en-GB" sz="2000" dirty="0"/>
              <a:t>In addition, consider whether they are aimed to support a dominant culture or whether they can apply or be relevant for minority groups also.</a:t>
            </a:r>
          </a:p>
        </p:txBody>
      </p:sp>
    </p:spTree>
    <p:extLst>
      <p:ext uri="{BB962C8B-B14F-4D97-AF65-F5344CB8AC3E}">
        <p14:creationId xmlns:p14="http://schemas.microsoft.com/office/powerpoint/2010/main" val="15833790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97D68-3C10-4E65-8108-B8D500170B42}"/>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351F8E3E-E992-4F51-99CF-760DEA11BE65}"/>
              </a:ext>
            </a:extLst>
          </p:cNvPr>
          <p:cNvSpPr>
            <a:spLocks noGrp="1"/>
          </p:cNvSpPr>
          <p:nvPr>
            <p:ph idx="1"/>
          </p:nvPr>
        </p:nvSpPr>
        <p:spPr/>
        <p:txBody>
          <a:bodyPr vert="horz" lIns="91440" tIns="45720" rIns="91440" bIns="45720" rtlCol="0" anchor="t">
            <a:normAutofit/>
          </a:bodyPr>
          <a:lstStyle/>
          <a:p>
            <a:r>
              <a:rPr lang="en-GB">
                <a:ea typeface="+mn-lt"/>
                <a:cs typeface="+mn-lt"/>
              </a:rPr>
              <a:t>Knowles, G. and Lander, V. (2012) Thinking Through Ethics and Values in Primary Education, London: Learning Matters.</a:t>
            </a:r>
            <a:endParaRPr lang="en-GB" dirty="0">
              <a:ea typeface="+mn-lt"/>
              <a:cs typeface="+mn-lt"/>
            </a:endParaRPr>
          </a:p>
          <a:p>
            <a:pPr marL="0" indent="0">
              <a:buClr>
                <a:srgbClr val="262626"/>
              </a:buClr>
              <a:buNone/>
            </a:pPr>
            <a:endParaRPr lang="en-GB"/>
          </a:p>
          <a:p>
            <a:pPr>
              <a:buClr>
                <a:srgbClr val="262626"/>
              </a:buClr>
            </a:pPr>
            <a:r>
              <a:rPr lang="en-GB">
                <a:ea typeface="+mn-lt"/>
                <a:cs typeface="+mn-lt"/>
              </a:rPr>
              <a:t>Thompson, N. (2016) Anti-discriminatory Practice, 6th edn, London: Red Globe Press.</a:t>
            </a:r>
            <a:endParaRPr lang="en-GB"/>
          </a:p>
          <a:p>
            <a:pPr>
              <a:buClr>
                <a:srgbClr val="262626"/>
              </a:buClr>
            </a:pPr>
            <a:endParaRPr lang="en-GB"/>
          </a:p>
          <a:p>
            <a:pPr>
              <a:buClr>
                <a:srgbClr val="262626"/>
              </a:buClr>
            </a:pPr>
            <a:endParaRPr lang="en-GB"/>
          </a:p>
        </p:txBody>
      </p:sp>
    </p:spTree>
    <p:extLst>
      <p:ext uri="{BB962C8B-B14F-4D97-AF65-F5344CB8AC3E}">
        <p14:creationId xmlns:p14="http://schemas.microsoft.com/office/powerpoint/2010/main" val="8077013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17CAE-FA5D-110A-463A-D63193AA75FA}"/>
              </a:ext>
            </a:extLst>
          </p:cNvPr>
          <p:cNvSpPr>
            <a:spLocks noGrp="1"/>
          </p:cNvSpPr>
          <p:nvPr>
            <p:ph type="title"/>
          </p:nvPr>
        </p:nvSpPr>
        <p:spPr/>
        <p:txBody>
          <a:bodyPr/>
          <a:lstStyle/>
          <a:p>
            <a:r>
              <a:rPr lang="en-GB" dirty="0"/>
              <a:t>Reading for next week – ECCS6005 </a:t>
            </a:r>
            <a:r>
              <a:rPr lang="en-GB"/>
              <a:t>Counselling Skills</a:t>
            </a:r>
            <a:endParaRPr lang="en-GB" dirty="0"/>
          </a:p>
        </p:txBody>
      </p:sp>
      <p:sp>
        <p:nvSpPr>
          <p:cNvPr id="3" name="Content Placeholder 2">
            <a:extLst>
              <a:ext uri="{FF2B5EF4-FFF2-40B4-BE49-F238E27FC236}">
                <a16:creationId xmlns:a16="http://schemas.microsoft.com/office/drawing/2014/main" id="{8584C129-B198-34C3-72D4-0C8DD7BC4193}"/>
              </a:ext>
            </a:extLst>
          </p:cNvPr>
          <p:cNvSpPr>
            <a:spLocks noGrp="1"/>
          </p:cNvSpPr>
          <p:nvPr>
            <p:ph idx="1"/>
          </p:nvPr>
        </p:nvSpPr>
        <p:spPr/>
        <p:txBody>
          <a:bodyPr>
            <a:normAutofit fontScale="92500" lnSpcReduction="20000"/>
          </a:bodyPr>
          <a:lstStyle/>
          <a:p>
            <a:r>
              <a:rPr lang="en-GB" b="1" dirty="0"/>
              <a:t>Suggested Reading:</a:t>
            </a:r>
            <a:endParaRPr lang="en-GB" dirty="0"/>
          </a:p>
          <a:p>
            <a:r>
              <a:rPr lang="en-GB" dirty="0"/>
              <a:t>Egan, G. (2013) The Skilled Helper, A Problem Management and Opportunity Approach. 10th ed. California: Brooks/Cole. Read the chapter on Challenge and immediacy</a:t>
            </a:r>
          </a:p>
          <a:p>
            <a:r>
              <a:rPr lang="en-GB" dirty="0"/>
              <a:t>Jones-Smith, E. (2012). Theories of Counselling and Psychotherapy. Thousand Oaks, California: Sage. </a:t>
            </a:r>
          </a:p>
          <a:p>
            <a:r>
              <a:rPr lang="en-GB" dirty="0"/>
              <a:t>Midwinter, R. &amp; Dickson, J. (2015). Embedding Counselling and </a:t>
            </a:r>
            <a:r>
              <a:rPr lang="en-GB" dirty="0">
                <a:hlinkClick r:id="rId2" tooltip="Communication Skills"/>
              </a:rPr>
              <a:t>Communication Skills</a:t>
            </a:r>
            <a:r>
              <a:rPr lang="en-GB" dirty="0"/>
              <a:t>. Routledge  [</a:t>
            </a:r>
            <a:r>
              <a:rPr lang="en-GB" dirty="0" err="1"/>
              <a:t>ebook</a:t>
            </a:r>
            <a:r>
              <a:rPr lang="en-GB" dirty="0"/>
              <a:t>]</a:t>
            </a:r>
          </a:p>
          <a:p>
            <a:r>
              <a:rPr lang="en-GB" dirty="0"/>
              <a:t>McLeod, J. (2009). </a:t>
            </a:r>
            <a:r>
              <a:rPr lang="en-GB" i="1" dirty="0"/>
              <a:t>An </a:t>
            </a:r>
            <a:r>
              <a:rPr lang="en-GB" i="1" dirty="0">
                <a:hlinkClick r:id="rId3" tooltip="Introduction"/>
              </a:rPr>
              <a:t>introduction</a:t>
            </a:r>
            <a:r>
              <a:rPr lang="en-GB" i="1" dirty="0"/>
              <a:t> to counselling</a:t>
            </a:r>
            <a:r>
              <a:rPr lang="en-GB" dirty="0"/>
              <a:t> (4th ed.). Maidenhead: McGraw-Hill/Open University Press.  (online access available)</a:t>
            </a:r>
          </a:p>
          <a:p>
            <a:r>
              <a:rPr lang="en-GB" dirty="0"/>
              <a:t>Nelson-Jones, R., (2012). </a:t>
            </a:r>
            <a:r>
              <a:rPr lang="en-GB" i="1" dirty="0"/>
              <a:t>Basic counselling skills : a helper's manual</a:t>
            </a:r>
            <a:r>
              <a:rPr lang="en-GB" dirty="0"/>
              <a:t> 4th ed., London: SAGE. </a:t>
            </a:r>
          </a:p>
          <a:p>
            <a:r>
              <a:rPr lang="en-GB" b="1" dirty="0"/>
              <a:t>Link to the Embedding Counselling and Communication Skills Videos.</a:t>
            </a:r>
            <a:endParaRPr lang="en-GB" dirty="0"/>
          </a:p>
          <a:p>
            <a:r>
              <a:rPr lang="en-GB" dirty="0"/>
              <a:t>You don't need to watch all of these, as we will return to them in the weeks ahead, but you may wish to revisit the video we watched during this session:</a:t>
            </a:r>
          </a:p>
          <a:p>
            <a:r>
              <a:rPr lang="en-GB" dirty="0">
                <a:hlinkClick r:id="rId4"/>
              </a:rPr>
              <a:t>https://www.routledge.com/Embedding-Counselling-and-Communication-Skills-A-Relational-Skills-Model/Midwinter-Dickson/p/book/9780273774921</a:t>
            </a:r>
            <a:endParaRPr lang="en-GB" dirty="0"/>
          </a:p>
          <a:p>
            <a:endParaRPr lang="en-GB" dirty="0"/>
          </a:p>
        </p:txBody>
      </p:sp>
    </p:spTree>
    <p:extLst>
      <p:ext uri="{BB962C8B-B14F-4D97-AF65-F5344CB8AC3E}">
        <p14:creationId xmlns:p14="http://schemas.microsoft.com/office/powerpoint/2010/main" val="17271701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Century Gothic"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75</TotalTime>
  <Words>1610</Words>
  <Application>Microsoft Office PowerPoint</Application>
  <PresentationFormat>Widescreen</PresentationFormat>
  <Paragraphs>115</Paragraphs>
  <Slides>18</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Calibri</vt:lpstr>
      <vt:lpstr>Calibri Light</vt:lpstr>
      <vt:lpstr>Century Gothic</vt:lpstr>
      <vt:lpstr>Garamond</vt:lpstr>
      <vt:lpstr>Gill Sans MT</vt:lpstr>
      <vt:lpstr>SavonVTI</vt:lpstr>
      <vt:lpstr>Reflective Practice</vt:lpstr>
      <vt:lpstr>Aims </vt:lpstr>
      <vt:lpstr>Questioning the difference between ethics and values</vt:lpstr>
      <vt:lpstr>Personal and Professional Ethics</vt:lpstr>
      <vt:lpstr>Ethical Dilemma - Exercise</vt:lpstr>
      <vt:lpstr>Your values – Excercise</vt:lpstr>
      <vt:lpstr>Me, More, My, Most Model</vt:lpstr>
      <vt:lpstr>Me, My, More, Must.</vt:lpstr>
      <vt:lpstr>Critical Awareness</vt:lpstr>
      <vt:lpstr>Issues of Power – Looking at Anti-Discriminatory Practice</vt:lpstr>
      <vt:lpstr>Personal</vt:lpstr>
      <vt:lpstr>Cultural</vt:lpstr>
      <vt:lpstr>Structural</vt:lpstr>
      <vt:lpstr>Discrimination</vt:lpstr>
      <vt:lpstr>Power and Professional Relationships</vt:lpstr>
      <vt:lpstr>Summary and Final exercise</vt:lpstr>
      <vt:lpstr>References</vt:lpstr>
      <vt:lpstr>Reading for next week – ECCS6005 Counselling Skills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Andrea Williams</cp:lastModifiedBy>
  <cp:revision>587</cp:revision>
  <dcterms:created xsi:type="dcterms:W3CDTF">2020-11-20T09:33:04Z</dcterms:created>
  <dcterms:modified xsi:type="dcterms:W3CDTF">2025-01-23T14:18:36Z</dcterms:modified>
</cp:coreProperties>
</file>