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60"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3" autoAdjust="0"/>
    <p:restoredTop sz="94660"/>
  </p:normalViewPr>
  <p:slideViewPr>
    <p:cSldViewPr snapToGrid="0">
      <p:cViewPr>
        <p:scale>
          <a:sx n="75" d="100"/>
          <a:sy n="75" d="100"/>
        </p:scale>
        <p:origin x="859"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13896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68135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6/23/2022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12520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52005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90335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04951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03271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10755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75444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5180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6/23/2022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88770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6/23/2022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674487653"/>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56B6E62-F7DD-4298-8D58-A51C273EA61D}"/>
              </a:ext>
            </a:extLst>
          </p:cNvPr>
          <p:cNvSpPr>
            <a:spLocks noGrp="1"/>
          </p:cNvSpPr>
          <p:nvPr>
            <p:ph type="ctrTitle"/>
          </p:nvPr>
        </p:nvSpPr>
        <p:spPr>
          <a:xfrm>
            <a:off x="316147" y="-489793"/>
            <a:ext cx="4500561" cy="4259814"/>
          </a:xfrm>
        </p:spPr>
        <p:txBody>
          <a:bodyPr>
            <a:normAutofit/>
          </a:bodyPr>
          <a:lstStyle/>
          <a:p>
            <a:r>
              <a:rPr lang="en-GB" sz="4400" dirty="0"/>
              <a:t>– </a:t>
            </a:r>
            <a:r>
              <a:rPr lang="en-GB" sz="4400" dirty="0">
                <a:latin typeface="Ariel"/>
              </a:rPr>
              <a:t>How do students use technology to collaborate at UWTSD?</a:t>
            </a:r>
          </a:p>
        </p:txBody>
      </p:sp>
      <p:sp>
        <p:nvSpPr>
          <p:cNvPr id="3" name="Subtitle 2">
            <a:extLst>
              <a:ext uri="{FF2B5EF4-FFF2-40B4-BE49-F238E27FC236}">
                <a16:creationId xmlns:a16="http://schemas.microsoft.com/office/drawing/2014/main" id="{20B5028E-AED7-4F9D-B347-D0012586DD89}"/>
              </a:ext>
            </a:extLst>
          </p:cNvPr>
          <p:cNvSpPr>
            <a:spLocks noGrp="1"/>
          </p:cNvSpPr>
          <p:nvPr>
            <p:ph type="subTitle" idx="1"/>
          </p:nvPr>
        </p:nvSpPr>
        <p:spPr>
          <a:xfrm>
            <a:off x="299842" y="4175488"/>
            <a:ext cx="5367978" cy="2409523"/>
          </a:xfrm>
        </p:spPr>
        <p:txBody>
          <a:bodyPr>
            <a:normAutofit/>
          </a:bodyPr>
          <a:lstStyle/>
          <a:p>
            <a:r>
              <a:rPr lang="en-GB" dirty="0">
                <a:latin typeface="Ariel"/>
              </a:rPr>
              <a:t>Zainab manir - 2132351</a:t>
            </a:r>
          </a:p>
          <a:p>
            <a:r>
              <a:rPr lang="en-GB" dirty="0">
                <a:latin typeface="Ariel"/>
              </a:rPr>
              <a:t>&amp;</a:t>
            </a:r>
          </a:p>
          <a:p>
            <a:r>
              <a:rPr lang="en-GB" dirty="0">
                <a:latin typeface="Ariel"/>
              </a:rPr>
              <a:t>Ahsan manir – 2132505</a:t>
            </a:r>
          </a:p>
          <a:p>
            <a:r>
              <a:rPr lang="en-GB" dirty="0">
                <a:latin typeface="Ariel"/>
              </a:rPr>
              <a:t>Digital Skills and Research Method.</a:t>
            </a:r>
          </a:p>
          <a:p>
            <a:r>
              <a:rPr lang="en-GB" dirty="0">
                <a:latin typeface="Ariel"/>
              </a:rPr>
              <a:t>BMSW4003.</a:t>
            </a:r>
          </a:p>
        </p:txBody>
      </p:sp>
      <p:grpSp>
        <p:nvGrpSpPr>
          <p:cNvPr id="25" name="Group 24">
            <a:extLst>
              <a:ext uri="{FF2B5EF4-FFF2-40B4-BE49-F238E27FC236}">
                <a16:creationId xmlns:a16="http://schemas.microsoft.com/office/drawing/2014/main" id="{3C16EB93-E299-481D-A004-769603D375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6CD13B55-E709-4E18-924B-655433A928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A3B2E1D-0135-45FF-990A-436697D207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2BD9E0F-507C-49AD-B619-B42B4D342D6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5" name="Picture 3" descr="White curtains with the sunlight's reflection">
            <a:extLst>
              <a:ext uri="{FF2B5EF4-FFF2-40B4-BE49-F238E27FC236}">
                <a16:creationId xmlns:a16="http://schemas.microsoft.com/office/drawing/2014/main" id="{B9313857-99E0-77C7-F5F8-BF7BF47E980E}"/>
              </a:ext>
            </a:extLst>
          </p:cNvPr>
          <p:cNvPicPr>
            <a:picLocks noChangeAspect="1"/>
          </p:cNvPicPr>
          <p:nvPr/>
        </p:nvPicPr>
        <p:blipFill rotWithShape="1">
          <a:blip r:embed="rId2"/>
          <a:srcRect l="2983" r="22017"/>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032927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66584F-29A7-406F-ABF7-FBE42B7EFAAC}"/>
              </a:ext>
            </a:extLst>
          </p:cNvPr>
          <p:cNvSpPr>
            <a:spLocks noGrp="1"/>
          </p:cNvSpPr>
          <p:nvPr>
            <p:ph idx="1"/>
          </p:nvPr>
        </p:nvSpPr>
        <p:spPr>
          <a:xfrm>
            <a:off x="387600" y="618807"/>
            <a:ext cx="11255760" cy="5619433"/>
          </a:xfrm>
        </p:spPr>
        <p:txBody>
          <a:bodyPr>
            <a:normAutofit fontScale="25000" lnSpcReduction="20000"/>
          </a:bodyPr>
          <a:lstStyle/>
          <a:p>
            <a:pPr marL="0" indent="0">
              <a:buNone/>
            </a:pPr>
            <a:r>
              <a:rPr lang="en-GB" sz="9600" dirty="0">
                <a:latin typeface="Ariel"/>
              </a:rPr>
              <a:t>Many students use technology to collaborate because it makes it easier for them to complete work in their studies. This is because technology holds a lot of importance when it comes to studying. Students can make use of all the online tools such as: </a:t>
            </a:r>
          </a:p>
          <a:p>
            <a:r>
              <a:rPr lang="en-GB" sz="9600" dirty="0">
                <a:latin typeface="Ariel"/>
              </a:rPr>
              <a:t>Microsoft Teams </a:t>
            </a:r>
          </a:p>
          <a:p>
            <a:r>
              <a:rPr lang="en-GB" sz="9600" dirty="0">
                <a:latin typeface="Ariel"/>
              </a:rPr>
              <a:t>Office 365 </a:t>
            </a:r>
          </a:p>
          <a:p>
            <a:r>
              <a:rPr lang="en-GB" sz="9600" dirty="0">
                <a:latin typeface="Ariel"/>
              </a:rPr>
              <a:t>Moodle</a:t>
            </a:r>
          </a:p>
          <a:p>
            <a:pPr marL="0" indent="0">
              <a:buNone/>
            </a:pPr>
            <a:r>
              <a:rPr lang="en-GB" sz="9600" dirty="0">
                <a:latin typeface="Ariel"/>
              </a:rPr>
              <a:t>They use these facilities to expand their ideas and can collaborate on almost anything, anytime with the right tools. It also gives students an advantage to explore their options, ideas and resources outside of a classroom. </a:t>
            </a:r>
          </a:p>
          <a:p>
            <a:pPr marL="0" indent="0">
              <a:buNone/>
            </a:pPr>
            <a:endParaRPr lang="en-GB" dirty="0">
              <a:latin typeface="Ariel"/>
            </a:endParaRPr>
          </a:p>
          <a:p>
            <a:pPr marL="0" indent="0">
              <a:buNone/>
            </a:pPr>
            <a:endParaRPr lang="en-GB" dirty="0">
              <a:latin typeface="Ariel"/>
            </a:endParaRPr>
          </a:p>
          <a:p>
            <a:pPr marL="0" indent="0">
              <a:buNone/>
            </a:pPr>
            <a:endParaRPr lang="en-GB" dirty="0">
              <a:latin typeface="Ariel"/>
            </a:endParaRPr>
          </a:p>
          <a:p>
            <a:pPr marL="0" indent="0">
              <a:buNone/>
            </a:pPr>
            <a:endParaRPr lang="en-GB" dirty="0">
              <a:latin typeface="Ariel"/>
            </a:endParaRPr>
          </a:p>
          <a:p>
            <a:pPr marL="0" indent="0">
              <a:buNone/>
            </a:pPr>
            <a:endParaRPr lang="en-GB" dirty="0">
              <a:latin typeface="Ariel"/>
            </a:endParaRPr>
          </a:p>
          <a:p>
            <a:pPr marL="0" indent="0">
              <a:buNone/>
            </a:pPr>
            <a:endParaRPr lang="en-GB" dirty="0">
              <a:latin typeface="Ariel"/>
            </a:endParaRPr>
          </a:p>
          <a:p>
            <a:pPr marL="0" indent="0">
              <a:buNone/>
            </a:pPr>
            <a:r>
              <a:rPr lang="en-GB" dirty="0">
                <a:latin typeface="Ariel"/>
              </a:rPr>
              <a:t> </a:t>
            </a:r>
          </a:p>
          <a:p>
            <a:pPr marL="0" indent="0">
              <a:buNone/>
            </a:pPr>
            <a:endParaRPr lang="en-GB" dirty="0"/>
          </a:p>
        </p:txBody>
      </p:sp>
    </p:spTree>
    <p:extLst>
      <p:ext uri="{BB962C8B-B14F-4D97-AF65-F5344CB8AC3E}">
        <p14:creationId xmlns:p14="http://schemas.microsoft.com/office/powerpoint/2010/main" val="2797196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720D-DF23-472F-AC82-445B38501FCC}"/>
              </a:ext>
            </a:extLst>
          </p:cNvPr>
          <p:cNvSpPr>
            <a:spLocks noGrp="1"/>
          </p:cNvSpPr>
          <p:nvPr>
            <p:ph type="title"/>
          </p:nvPr>
        </p:nvSpPr>
        <p:spPr>
          <a:xfrm>
            <a:off x="432423" y="1433483"/>
            <a:ext cx="11101135" cy="3138517"/>
          </a:xfrm>
        </p:spPr>
        <p:txBody>
          <a:bodyPr>
            <a:noAutofit/>
          </a:bodyPr>
          <a:lstStyle/>
          <a:p>
            <a:r>
              <a:rPr lang="en-GB" sz="3600" dirty="0">
                <a:latin typeface="Ariel"/>
              </a:rPr>
              <a:t>In this presentation we will be explaining how do students use technology to collaborate at UWTSD. The question we have chosen is: </a:t>
            </a:r>
            <a:br>
              <a:rPr lang="en-GB" sz="3600" dirty="0">
                <a:latin typeface="Ariel"/>
              </a:rPr>
            </a:br>
            <a:r>
              <a:rPr lang="en-GB" sz="3600" b="1" dirty="0">
                <a:latin typeface="Ariel"/>
              </a:rPr>
              <a:t>- Which digital tool is most used by students at UWTSD to collaborate together?</a:t>
            </a:r>
            <a:br>
              <a:rPr lang="en-GB" sz="4400" dirty="0">
                <a:latin typeface="Ariel"/>
              </a:rPr>
            </a:br>
            <a:endParaRPr lang="en-GB" sz="4400" dirty="0">
              <a:latin typeface="Ariel"/>
            </a:endParaRPr>
          </a:p>
        </p:txBody>
      </p:sp>
    </p:spTree>
    <p:extLst>
      <p:ext uri="{BB962C8B-B14F-4D97-AF65-F5344CB8AC3E}">
        <p14:creationId xmlns:p14="http://schemas.microsoft.com/office/powerpoint/2010/main" val="2380320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498DDEB-1207-4419-AAEB-F118E0339A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11841" y="1869866"/>
            <a:ext cx="4947319" cy="4988134"/>
            <a:chOff x="4411841" y="1869866"/>
            <a:chExt cx="4947319" cy="4988134"/>
          </a:xfrm>
        </p:grpSpPr>
        <p:sp>
          <p:nvSpPr>
            <p:cNvPr id="15" name="Oval 14">
              <a:extLst>
                <a:ext uri="{FF2B5EF4-FFF2-40B4-BE49-F238E27FC236}">
                  <a16:creationId xmlns:a16="http://schemas.microsoft.com/office/drawing/2014/main" id="{30E01697-C351-48D7-9D8E-546F568D22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4541490" y="3078000"/>
              <a:ext cx="3600000" cy="3600000"/>
            </a:xfrm>
            <a:prstGeom prst="ellipse">
              <a:avLst/>
            </a:prstGeom>
            <a:solidFill>
              <a:schemeClr val="accent1"/>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5C4215E-1E7D-4596-86AF-F936DE7BDE3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411841" y="1869866"/>
              <a:ext cx="4947319" cy="4947319"/>
            </a:xfrm>
            <a:prstGeom prst="ellipse">
              <a:avLst/>
            </a:prstGeom>
            <a:solidFill>
              <a:schemeClr val="accent2">
                <a:alpha val="8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7" name="Freeform: Shape 16">
              <a:extLst>
                <a:ext uri="{FF2B5EF4-FFF2-40B4-BE49-F238E27FC236}">
                  <a16:creationId xmlns:a16="http://schemas.microsoft.com/office/drawing/2014/main" id="{54F47AD7-3182-41B8-BF2E-511389EA4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86823" y="2538000"/>
              <a:ext cx="4320000" cy="4320000"/>
            </a:xfrm>
            <a:custGeom>
              <a:avLst/>
              <a:gdLst>
                <a:gd name="connsiteX0" fmla="*/ 2160001 w 4320000"/>
                <a:gd name="connsiteY0" fmla="*/ 0 h 4320000"/>
                <a:gd name="connsiteX1" fmla="*/ 4320000 w 4320000"/>
                <a:gd name="connsiteY1" fmla="*/ 2160001 h 4320000"/>
                <a:gd name="connsiteX2" fmla="*/ 2160001 w 4320000"/>
                <a:gd name="connsiteY2" fmla="*/ 4320000 h 4320000"/>
                <a:gd name="connsiteX3" fmla="*/ 0 w 4320000"/>
                <a:gd name="connsiteY3" fmla="*/ 2160001 h 4320000"/>
                <a:gd name="connsiteX4" fmla="*/ 2160001 w 4320000"/>
                <a:gd name="connsiteY4" fmla="*/ 0 h 43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0000" h="4320000">
                  <a:moveTo>
                    <a:pt x="2160001" y="0"/>
                  </a:moveTo>
                  <a:cubicBezTo>
                    <a:pt x="3352935" y="0"/>
                    <a:pt x="4320000" y="967065"/>
                    <a:pt x="4320000" y="2160001"/>
                  </a:cubicBezTo>
                  <a:cubicBezTo>
                    <a:pt x="4320000" y="3352936"/>
                    <a:pt x="3352935" y="4320000"/>
                    <a:pt x="2160001" y="4320000"/>
                  </a:cubicBezTo>
                  <a:cubicBezTo>
                    <a:pt x="967065" y="4320000"/>
                    <a:pt x="0" y="3352936"/>
                    <a:pt x="0" y="2160001"/>
                  </a:cubicBezTo>
                  <a:cubicBezTo>
                    <a:pt x="0" y="967065"/>
                    <a:pt x="967065" y="0"/>
                    <a:pt x="2160001" y="0"/>
                  </a:cubicBezTo>
                  <a:close/>
                </a:path>
              </a:pathLst>
            </a:custGeom>
            <a:effectLst>
              <a:softEdge rad="635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1F6A33E6-5E7F-4178-BCF3-4410E0951172}"/>
              </a:ext>
            </a:extLst>
          </p:cNvPr>
          <p:cNvSpPr>
            <a:spLocks noGrp="1"/>
          </p:cNvSpPr>
          <p:nvPr>
            <p:ph idx="1"/>
          </p:nvPr>
        </p:nvSpPr>
        <p:spPr>
          <a:xfrm>
            <a:off x="550863" y="2947121"/>
            <a:ext cx="4500562" cy="3361604"/>
          </a:xfrm>
        </p:spPr>
        <p:txBody>
          <a:bodyPr anchor="t">
            <a:normAutofit/>
          </a:bodyPr>
          <a:lstStyle/>
          <a:p>
            <a:pPr marL="0" indent="0">
              <a:buNone/>
            </a:pPr>
            <a:r>
              <a:rPr lang="en-GB" dirty="0">
                <a:latin typeface="Ariel"/>
              </a:rPr>
              <a:t>In UWTSD students use many different digital tools such as:</a:t>
            </a:r>
          </a:p>
          <a:p>
            <a:r>
              <a:rPr lang="en-GB" dirty="0">
                <a:latin typeface="Ariel"/>
              </a:rPr>
              <a:t>Laptops.</a:t>
            </a:r>
          </a:p>
          <a:p>
            <a:r>
              <a:rPr lang="en-GB" dirty="0">
                <a:latin typeface="Ariel"/>
              </a:rPr>
              <a:t>Computers. </a:t>
            </a:r>
          </a:p>
          <a:p>
            <a:r>
              <a:rPr lang="en-GB" dirty="0">
                <a:latin typeface="Ariel"/>
              </a:rPr>
              <a:t>Mobile phones. </a:t>
            </a:r>
          </a:p>
          <a:p>
            <a:r>
              <a:rPr lang="en-GB" dirty="0">
                <a:latin typeface="Ariel"/>
              </a:rPr>
              <a:t>Tablets.  </a:t>
            </a:r>
          </a:p>
        </p:txBody>
      </p:sp>
      <p:grpSp>
        <p:nvGrpSpPr>
          <p:cNvPr id="19" name="Group 18">
            <a:extLst>
              <a:ext uri="{FF2B5EF4-FFF2-40B4-BE49-F238E27FC236}">
                <a16:creationId xmlns:a16="http://schemas.microsoft.com/office/drawing/2014/main" id="{B1D0835F-C7DC-4203-AFD0-9B042F293E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32648" y="1"/>
            <a:ext cx="3059025" cy="3017286"/>
            <a:chOff x="5932648" y="1"/>
            <a:chExt cx="3059025" cy="3017286"/>
          </a:xfrm>
        </p:grpSpPr>
        <p:sp>
          <p:nvSpPr>
            <p:cNvPr id="20" name="Oval 19">
              <a:extLst>
                <a:ext uri="{FF2B5EF4-FFF2-40B4-BE49-F238E27FC236}">
                  <a16:creationId xmlns:a16="http://schemas.microsoft.com/office/drawing/2014/main" id="{A0181C13-EF21-4204-BE43-77DEB8C7B29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932648" y="1"/>
              <a:ext cx="2880000" cy="2880000"/>
            </a:xfrm>
            <a:prstGeom prst="ellipse">
              <a:avLst/>
            </a:prstGeom>
            <a:solidFill>
              <a:schemeClr val="accent3">
                <a:alpha val="4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B2F22AB-1790-4D65-9D65-B073AFC3E09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6015810" y="137287"/>
              <a:ext cx="2880000" cy="2880000"/>
            </a:xfrm>
            <a:prstGeom prst="ellipse">
              <a:avLst/>
            </a:prstGeom>
            <a:solidFill>
              <a:schemeClr val="accent2">
                <a:alpha val="6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51A72D2C-9AD0-4E79-A2C1-E06CBA1F5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1673" y="152400"/>
              <a:ext cx="2880000" cy="2727600"/>
            </a:xfrm>
            <a:custGeom>
              <a:avLst/>
              <a:gdLst>
                <a:gd name="connsiteX0" fmla="*/ 798035 w 2880000"/>
                <a:gd name="connsiteY0" fmla="*/ 0 h 2727600"/>
                <a:gd name="connsiteX1" fmla="*/ 2081966 w 2880000"/>
                <a:gd name="connsiteY1" fmla="*/ 0 h 2727600"/>
                <a:gd name="connsiteX2" fmla="*/ 2126390 w 2880000"/>
                <a:gd name="connsiteY2" fmla="*/ 21400 h 2727600"/>
                <a:gd name="connsiteX3" fmla="*/ 2880000 w 2880000"/>
                <a:gd name="connsiteY3" fmla="*/ 1287601 h 2727600"/>
                <a:gd name="connsiteX4" fmla="*/ 1440001 w 2880000"/>
                <a:gd name="connsiteY4" fmla="*/ 2727600 h 2727600"/>
                <a:gd name="connsiteX5" fmla="*/ 0 w 2880000"/>
                <a:gd name="connsiteY5" fmla="*/ 1287601 h 2727600"/>
                <a:gd name="connsiteX6" fmla="*/ 753611 w 2880000"/>
                <a:gd name="connsiteY6" fmla="*/ 21400 h 272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80000" h="2727600">
                  <a:moveTo>
                    <a:pt x="798035" y="0"/>
                  </a:moveTo>
                  <a:lnTo>
                    <a:pt x="2081966" y="0"/>
                  </a:lnTo>
                  <a:lnTo>
                    <a:pt x="2126390" y="21400"/>
                  </a:lnTo>
                  <a:cubicBezTo>
                    <a:pt x="2575274" y="265249"/>
                    <a:pt x="2880000" y="740838"/>
                    <a:pt x="2880000" y="1287601"/>
                  </a:cubicBezTo>
                  <a:cubicBezTo>
                    <a:pt x="2880000" y="2082890"/>
                    <a:pt x="2235290" y="2727600"/>
                    <a:pt x="1440001" y="2727600"/>
                  </a:cubicBezTo>
                  <a:cubicBezTo>
                    <a:pt x="644710" y="2727600"/>
                    <a:pt x="0" y="2082890"/>
                    <a:pt x="0" y="1287601"/>
                  </a:cubicBezTo>
                  <a:cubicBezTo>
                    <a:pt x="0" y="740838"/>
                    <a:pt x="304727" y="265249"/>
                    <a:pt x="753611" y="21400"/>
                  </a:cubicBezTo>
                  <a:close/>
                </a:path>
              </a:pathLst>
            </a:custGeom>
            <a:effectLst>
              <a:softEdge rad="444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1C310D2F-DC5D-448A-A5E1-92EA712752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13944" y="140556"/>
            <a:ext cx="4278056" cy="4072907"/>
            <a:chOff x="7913944" y="140556"/>
            <a:chExt cx="4278056" cy="4072907"/>
          </a:xfrm>
        </p:grpSpPr>
        <p:sp>
          <p:nvSpPr>
            <p:cNvPr id="25" name="Oval 24">
              <a:extLst>
                <a:ext uri="{FF2B5EF4-FFF2-40B4-BE49-F238E27FC236}">
                  <a16:creationId xmlns:a16="http://schemas.microsoft.com/office/drawing/2014/main" id="{09721FB9-4573-4A86-8839-A48C9D6AF4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913944" y="140556"/>
              <a:ext cx="4072907" cy="4072907"/>
            </a:xfrm>
            <a:prstGeom prst="ellipse">
              <a:avLst/>
            </a:prstGeom>
            <a:solidFill>
              <a:schemeClr val="accent2">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6" name="Freeform: Shape 25">
              <a:extLst>
                <a:ext uri="{FF2B5EF4-FFF2-40B4-BE49-F238E27FC236}">
                  <a16:creationId xmlns:a16="http://schemas.microsoft.com/office/drawing/2014/main" id="{DB0FF267-E4CA-47CE-BF7A-1C320607F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92000" y="451538"/>
              <a:ext cx="3600000" cy="3600000"/>
            </a:xfrm>
            <a:custGeom>
              <a:avLst/>
              <a:gdLst>
                <a:gd name="connsiteX0" fmla="*/ 1800000 w 3600000"/>
                <a:gd name="connsiteY0" fmla="*/ 0 h 3600000"/>
                <a:gd name="connsiteX1" fmla="*/ 3600000 w 3600000"/>
                <a:gd name="connsiteY1" fmla="*/ 1800001 h 3600000"/>
                <a:gd name="connsiteX2" fmla="*/ 1800000 w 3600000"/>
                <a:gd name="connsiteY2" fmla="*/ 3600000 h 3600000"/>
                <a:gd name="connsiteX3" fmla="*/ 0 w 3600000"/>
                <a:gd name="connsiteY3" fmla="*/ 1800001 h 3600000"/>
                <a:gd name="connsiteX4" fmla="*/ 1800000 w 3600000"/>
                <a:gd name="connsiteY4" fmla="*/ 0 h 360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0000" h="3600000">
                  <a:moveTo>
                    <a:pt x="1800000" y="0"/>
                  </a:moveTo>
                  <a:cubicBezTo>
                    <a:pt x="2794112" y="0"/>
                    <a:pt x="3600000" y="805888"/>
                    <a:pt x="3600000" y="1800001"/>
                  </a:cubicBezTo>
                  <a:cubicBezTo>
                    <a:pt x="3600000" y="2794113"/>
                    <a:pt x="2794112" y="3600000"/>
                    <a:pt x="1800000" y="3600000"/>
                  </a:cubicBezTo>
                  <a:cubicBezTo>
                    <a:pt x="805888" y="3600000"/>
                    <a:pt x="0" y="2794113"/>
                    <a:pt x="0" y="1800001"/>
                  </a:cubicBezTo>
                  <a:cubicBezTo>
                    <a:pt x="0" y="805888"/>
                    <a:pt x="805888" y="0"/>
                    <a:pt x="1800000" y="0"/>
                  </a:cubicBezTo>
                  <a:close/>
                </a:path>
              </a:pathLst>
            </a:custGeom>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6" name="Picture 5" descr="Background pattern&#10;&#10;Description automatically generated">
            <a:extLst>
              <a:ext uri="{FF2B5EF4-FFF2-40B4-BE49-F238E27FC236}">
                <a16:creationId xmlns:a16="http://schemas.microsoft.com/office/drawing/2014/main" id="{470757C8-FCF1-45CA-B35F-8CEF85E8D0E0}"/>
              </a:ext>
            </a:extLst>
          </p:cNvPr>
          <p:cNvPicPr>
            <a:picLocks noChangeAspect="1"/>
          </p:cNvPicPr>
          <p:nvPr/>
        </p:nvPicPr>
        <p:blipFill>
          <a:blip r:embed="rId2"/>
          <a:stretch>
            <a:fillRect/>
          </a:stretch>
        </p:blipFill>
        <p:spPr>
          <a:xfrm>
            <a:off x="7041364" y="616200"/>
            <a:ext cx="1020618" cy="1800000"/>
          </a:xfrm>
          <a:prstGeom prst="rect">
            <a:avLst/>
          </a:prstGeom>
        </p:spPr>
      </p:pic>
      <p:pic>
        <p:nvPicPr>
          <p:cNvPr id="4" name="Picture 3" descr="A computer with a blue screen&#10;&#10;Description automatically generated with low confidence">
            <a:extLst>
              <a:ext uri="{FF2B5EF4-FFF2-40B4-BE49-F238E27FC236}">
                <a16:creationId xmlns:a16="http://schemas.microsoft.com/office/drawing/2014/main" id="{41EA1789-28D2-4B91-B387-6F7D181EA882}"/>
              </a:ext>
            </a:extLst>
          </p:cNvPr>
          <p:cNvPicPr>
            <a:picLocks noChangeAspect="1"/>
          </p:cNvPicPr>
          <p:nvPr/>
        </p:nvPicPr>
        <p:blipFill>
          <a:blip r:embed="rId3"/>
          <a:stretch>
            <a:fillRect/>
          </a:stretch>
        </p:blipFill>
        <p:spPr>
          <a:xfrm>
            <a:off x="5445500" y="3639600"/>
            <a:ext cx="2880000" cy="2116800"/>
          </a:xfrm>
          <a:prstGeom prst="rect">
            <a:avLst/>
          </a:prstGeom>
        </p:spPr>
      </p:pic>
      <p:pic>
        <p:nvPicPr>
          <p:cNvPr id="7" name="Picture 6" descr="A tablet with a blue screen&#10;&#10;Description automatically generated with low confidence">
            <a:extLst>
              <a:ext uri="{FF2B5EF4-FFF2-40B4-BE49-F238E27FC236}">
                <a16:creationId xmlns:a16="http://schemas.microsoft.com/office/drawing/2014/main" id="{7822513A-EF2C-425D-A54F-DC1A18E05C4D}"/>
              </a:ext>
            </a:extLst>
          </p:cNvPr>
          <p:cNvPicPr>
            <a:picLocks noChangeAspect="1"/>
          </p:cNvPicPr>
          <p:nvPr/>
        </p:nvPicPr>
        <p:blipFill>
          <a:blip r:embed="rId4"/>
          <a:stretch>
            <a:fillRect/>
          </a:stretch>
        </p:blipFill>
        <p:spPr>
          <a:xfrm>
            <a:off x="9312000" y="1303838"/>
            <a:ext cx="2160000" cy="1895400"/>
          </a:xfrm>
          <a:prstGeom prst="rect">
            <a:avLst/>
          </a:prstGeom>
        </p:spPr>
      </p:pic>
      <p:grpSp>
        <p:nvGrpSpPr>
          <p:cNvPr id="40" name="Group 27">
            <a:extLst>
              <a:ext uri="{FF2B5EF4-FFF2-40B4-BE49-F238E27FC236}">
                <a16:creationId xmlns:a16="http://schemas.microsoft.com/office/drawing/2014/main" id="{9B42BDEE-910D-4862-B4B7-AAC05FDAA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89929" y="3739875"/>
            <a:ext cx="3051450" cy="2883186"/>
            <a:chOff x="8689929" y="3739875"/>
            <a:chExt cx="3051450" cy="2883186"/>
          </a:xfrm>
        </p:grpSpPr>
        <p:sp>
          <p:nvSpPr>
            <p:cNvPr id="41" name="Oval 28">
              <a:extLst>
                <a:ext uri="{FF2B5EF4-FFF2-40B4-BE49-F238E27FC236}">
                  <a16:creationId xmlns:a16="http://schemas.microsoft.com/office/drawing/2014/main" id="{6BE49B9B-1622-449A-9F5F-3F84C60DA5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8861379" y="3743061"/>
              <a:ext cx="2880000" cy="2880000"/>
            </a:xfrm>
            <a:prstGeom prst="ellipse">
              <a:avLst/>
            </a:prstGeom>
            <a:solidFill>
              <a:schemeClr val="accent1">
                <a:alpha val="80000"/>
              </a:schemeClr>
            </a:solidFill>
            <a:ln>
              <a:noFill/>
            </a:ln>
            <a:effectLst>
              <a:softEdge rad="508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Shape 29">
              <a:extLst>
                <a:ext uri="{FF2B5EF4-FFF2-40B4-BE49-F238E27FC236}">
                  <a16:creationId xmlns:a16="http://schemas.microsoft.com/office/drawing/2014/main" id="{D472B563-2A5D-4DD8-A99C-48174605E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89929" y="3739875"/>
              <a:ext cx="2880000" cy="2880000"/>
            </a:xfrm>
            <a:custGeom>
              <a:avLst/>
              <a:gdLst>
                <a:gd name="connsiteX0" fmla="*/ 1440000 w 2880000"/>
                <a:gd name="connsiteY0" fmla="*/ 0 h 2880000"/>
                <a:gd name="connsiteX1" fmla="*/ 2880000 w 2880000"/>
                <a:gd name="connsiteY1" fmla="*/ 1440001 h 2880000"/>
                <a:gd name="connsiteX2" fmla="*/ 1440000 w 2880000"/>
                <a:gd name="connsiteY2" fmla="*/ 2880000 h 2880000"/>
                <a:gd name="connsiteX3" fmla="*/ 0 w 2880000"/>
                <a:gd name="connsiteY3" fmla="*/ 1440001 h 2880000"/>
                <a:gd name="connsiteX4" fmla="*/ 1440000 w 2880000"/>
                <a:gd name="connsiteY4" fmla="*/ 0 h 288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000" h="2880000">
                  <a:moveTo>
                    <a:pt x="1440000" y="0"/>
                  </a:moveTo>
                  <a:cubicBezTo>
                    <a:pt x="2235290" y="0"/>
                    <a:pt x="2880000" y="644710"/>
                    <a:pt x="2880000" y="1440001"/>
                  </a:cubicBezTo>
                  <a:cubicBezTo>
                    <a:pt x="2880000" y="2235290"/>
                    <a:pt x="2235290" y="2880000"/>
                    <a:pt x="1440000" y="2880000"/>
                  </a:cubicBezTo>
                  <a:cubicBezTo>
                    <a:pt x="644710" y="2880000"/>
                    <a:pt x="0" y="2235290"/>
                    <a:pt x="0" y="1440001"/>
                  </a:cubicBezTo>
                  <a:cubicBezTo>
                    <a:pt x="0" y="644710"/>
                    <a:pt x="644710" y="0"/>
                    <a:pt x="1440000" y="0"/>
                  </a:cubicBezTo>
                  <a:close/>
                </a:path>
              </a:pathLst>
            </a:custGeom>
            <a:effectLst>
              <a:softEdge rad="444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A computer monitor and keyboard&#10;&#10;Description automatically generated with medium confidence">
            <a:extLst>
              <a:ext uri="{FF2B5EF4-FFF2-40B4-BE49-F238E27FC236}">
                <a16:creationId xmlns:a16="http://schemas.microsoft.com/office/drawing/2014/main" id="{2817ECE5-8FE9-4B96-A097-B4F64C8ACF50}"/>
              </a:ext>
            </a:extLst>
          </p:cNvPr>
          <p:cNvPicPr>
            <a:picLocks noChangeAspect="1"/>
          </p:cNvPicPr>
          <p:nvPr/>
        </p:nvPicPr>
        <p:blipFill>
          <a:blip r:embed="rId5"/>
          <a:stretch>
            <a:fillRect/>
          </a:stretch>
        </p:blipFill>
        <p:spPr>
          <a:xfrm>
            <a:off x="9229929" y="4279875"/>
            <a:ext cx="1800000" cy="1800000"/>
          </a:xfrm>
          <a:prstGeom prst="rect">
            <a:avLst/>
          </a:prstGeom>
        </p:spPr>
      </p:pic>
    </p:spTree>
    <p:extLst>
      <p:ext uri="{BB962C8B-B14F-4D97-AF65-F5344CB8AC3E}">
        <p14:creationId xmlns:p14="http://schemas.microsoft.com/office/powerpoint/2010/main" val="1754408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ED2D3A-4BD7-4BB3-B51A-37E21DA8EC29}"/>
              </a:ext>
            </a:extLst>
          </p:cNvPr>
          <p:cNvSpPr>
            <a:spLocks noGrp="1"/>
          </p:cNvSpPr>
          <p:nvPr>
            <p:ph idx="1"/>
          </p:nvPr>
        </p:nvSpPr>
        <p:spPr>
          <a:xfrm>
            <a:off x="312349" y="502864"/>
            <a:ext cx="11359697" cy="6193772"/>
          </a:xfrm>
        </p:spPr>
        <p:txBody>
          <a:bodyPr>
            <a:normAutofit/>
          </a:bodyPr>
          <a:lstStyle/>
          <a:p>
            <a:pPr marL="0" indent="0">
              <a:buNone/>
            </a:pPr>
            <a:r>
              <a:rPr lang="en-GB" dirty="0">
                <a:latin typeface="Ariel"/>
              </a:rPr>
              <a:t>The digital tool we believe is used the most by students to collaborate is mainly laptops. We know this because 95% of students own a laptop. If we were to ask the students at UWTSD what their answer to this question would be, the questions we would ask the students are:</a:t>
            </a:r>
          </a:p>
          <a:p>
            <a:pPr marL="342900" indent="-342900">
              <a:buFont typeface="+mj-lt"/>
              <a:buAutoNum type="arabicPeriod"/>
            </a:pPr>
            <a:r>
              <a:rPr lang="en-GB" dirty="0">
                <a:latin typeface="Ariel"/>
              </a:rPr>
              <a:t>What digital tool helps you the most with your studies?</a:t>
            </a:r>
          </a:p>
          <a:p>
            <a:pPr marL="342900" indent="-342900">
              <a:buFont typeface="+mj-lt"/>
              <a:buAutoNum type="arabicPeriod"/>
            </a:pPr>
            <a:r>
              <a:rPr lang="en-GB" dirty="0">
                <a:latin typeface="Ariel"/>
              </a:rPr>
              <a:t>Why do you feel like laptops are the best tool to use?</a:t>
            </a:r>
          </a:p>
          <a:p>
            <a:pPr marL="342900" indent="-342900">
              <a:buFont typeface="+mj-lt"/>
              <a:buAutoNum type="arabicPeriod"/>
            </a:pPr>
            <a:r>
              <a:rPr lang="en-GB" dirty="0">
                <a:latin typeface="Ariel"/>
              </a:rPr>
              <a:t>If you didn’t have the laptop option what would you choose?</a:t>
            </a:r>
          </a:p>
          <a:p>
            <a:pPr marL="342900" indent="-342900">
              <a:buFont typeface="+mj-lt"/>
              <a:buAutoNum type="arabicPeriod"/>
            </a:pPr>
            <a:r>
              <a:rPr lang="en-GB" dirty="0">
                <a:latin typeface="Ariel"/>
              </a:rPr>
              <a:t>Overall how do you feel laptops have improved your studies?</a:t>
            </a:r>
          </a:p>
          <a:p>
            <a:pPr marL="0" indent="0">
              <a:buNone/>
            </a:pPr>
            <a:r>
              <a:rPr lang="en-GB" dirty="0">
                <a:latin typeface="Ariel"/>
              </a:rPr>
              <a:t>We believe laptops are more efficient and faster especially when it comes to note taking and writing up assignments and they are quite convenient when it comes to group work and study. </a:t>
            </a:r>
          </a:p>
          <a:p>
            <a:pPr marL="0" indent="0">
              <a:buNone/>
            </a:pPr>
            <a:r>
              <a:rPr lang="en-GB" dirty="0">
                <a:latin typeface="Ariel"/>
              </a:rPr>
              <a:t>Overall a laptop is the most used digital tool by students to collaborate together. </a:t>
            </a:r>
          </a:p>
        </p:txBody>
      </p:sp>
    </p:spTree>
    <p:extLst>
      <p:ext uri="{BB962C8B-B14F-4D97-AF65-F5344CB8AC3E}">
        <p14:creationId xmlns:p14="http://schemas.microsoft.com/office/powerpoint/2010/main" val="2314246531"/>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34261D"/>
      </a:dk2>
      <a:lt2>
        <a:srgbClr val="E3E2E8"/>
      </a:lt2>
      <a:accent1>
        <a:srgbClr val="96A759"/>
      </a:accent1>
      <a:accent2>
        <a:srgbClr val="B49F4B"/>
      </a:accent2>
      <a:accent3>
        <a:srgbClr val="DD8E5C"/>
      </a:accent3>
      <a:accent4>
        <a:srgbClr val="DD5C5F"/>
      </a:accent4>
      <a:accent5>
        <a:srgbClr val="E379A8"/>
      </a:accent5>
      <a:accent6>
        <a:srgbClr val="DD5CCB"/>
      </a:accent6>
      <a:hlink>
        <a:srgbClr val="7969AE"/>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Facet</Template>
  <TotalTime>2162</TotalTime>
  <Words>333</Words>
  <Application>Microsoft Office PowerPoint</Application>
  <PresentationFormat>Widescreen</PresentationFormat>
  <Paragraphs>31</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Ariel</vt:lpstr>
      <vt:lpstr>Avenir Next LT Pro</vt:lpstr>
      <vt:lpstr>Bell MT</vt:lpstr>
      <vt:lpstr>GlowVTI</vt:lpstr>
      <vt:lpstr>– How do students use technology to collaborate at UWTSD?</vt:lpstr>
      <vt:lpstr>PowerPoint Presentation</vt:lpstr>
      <vt:lpstr>In this presentation we will be explaining how do students use technology to collaborate at UWTSD. The question we have chosen is:  - Which digital tool is most used by students at UWTSD to collaborate together?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How do students use technology to collaborate at UWTSD?</dc:title>
  <dc:creator>Zainab</dc:creator>
  <cp:lastModifiedBy>Zainab</cp:lastModifiedBy>
  <cp:revision>8</cp:revision>
  <dcterms:created xsi:type="dcterms:W3CDTF">2022-06-23T14:05:43Z</dcterms:created>
  <dcterms:modified xsi:type="dcterms:W3CDTF">2022-06-25T02:12:45Z</dcterms:modified>
</cp:coreProperties>
</file>