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56" r:id="rId2"/>
    <p:sldId id="266" r:id="rId3"/>
    <p:sldId id="257" r:id="rId4"/>
    <p:sldId id="265" r:id="rId5"/>
    <p:sldId id="259" r:id="rId6"/>
    <p:sldId id="269" r:id="rId7"/>
    <p:sldId id="263" r:id="rId8"/>
    <p:sldId id="261" r:id="rId9"/>
    <p:sldId id="262" r:id="rId10"/>
    <p:sldId id="270"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4" autoAdjust="0"/>
    <p:restoredTop sz="94249" autoAdjust="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8199F5-4820-4133-BAF5-D94C618CF583}" type="datetimeFigureOut">
              <a:rPr lang="en-GB" smtClean="0"/>
              <a:t>28/01/2020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9E08B8-9813-4BC8-8B53-800FA3C6B705}" type="slidenum">
              <a:rPr lang="en-GB" smtClean="0"/>
              <a:t>‹#›</a:t>
            </a:fld>
            <a:endParaRPr lang="en-GB"/>
          </a:p>
        </p:txBody>
      </p:sp>
    </p:spTree>
    <p:extLst>
      <p:ext uri="{BB962C8B-B14F-4D97-AF65-F5344CB8AC3E}">
        <p14:creationId xmlns:p14="http://schemas.microsoft.com/office/powerpoint/2010/main" val="2613755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9E08B8-9813-4BC8-8B53-800FA3C6B705}" type="slidenum">
              <a:rPr lang="en-GB" smtClean="0"/>
              <a:t>2</a:t>
            </a:fld>
            <a:endParaRPr lang="en-GB"/>
          </a:p>
        </p:txBody>
      </p:sp>
    </p:spTree>
    <p:extLst>
      <p:ext uri="{BB962C8B-B14F-4D97-AF65-F5344CB8AC3E}">
        <p14:creationId xmlns:p14="http://schemas.microsoft.com/office/powerpoint/2010/main" val="3724564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Techniquest is an independent registered educational charity. It is an organisation that provides services that complement formal education in Wales. It is the UK’s longest established science centre that offer interactive experiences that are accessible to all. They have a reputation of being experts in science communications from creating programmes and exhibits, to having previously sold them to other science centres around the world. Their mission is to embed science in the Welsh culture through interactive engagement which is why they are a registered educational charity. Techniquest has been open for 34 years, it first opened in 1986 in Cardiff city centre before moving to its current location Cardiff Bay in 1955, where it became the UK’s first purpose built science centre. Since then Techniquest has welcomed 5 million visitors through their doors and 1.5 million of those visitors are school groups who are their main target, their other target market are young families. As the organisation is a registered educational charity it’s funding comes from a variety of sources. These include the Welsh Government, admission fees, grants and other earned income such as events or conference meeting room hires. However according to (BBC News, 2016) it stated that the funding from the Welsh Government will come to an end from April 2021 and other funding options will have to be explored. This year Techniquest is having a huge transformation which is known as “The Science Capital Project”.</a:t>
            </a:r>
          </a:p>
        </p:txBody>
      </p:sp>
      <p:sp>
        <p:nvSpPr>
          <p:cNvPr id="4" name="Slide Number Placeholder 3"/>
          <p:cNvSpPr>
            <a:spLocks noGrp="1"/>
          </p:cNvSpPr>
          <p:nvPr>
            <p:ph type="sldNum" sz="quarter" idx="5"/>
          </p:nvPr>
        </p:nvSpPr>
        <p:spPr/>
        <p:txBody>
          <a:bodyPr/>
          <a:lstStyle/>
          <a:p>
            <a:fld id="{809E08B8-9813-4BC8-8B53-800FA3C6B705}" type="slidenum">
              <a:rPr lang="en-GB" smtClean="0"/>
              <a:t>3</a:t>
            </a:fld>
            <a:endParaRPr lang="en-GB"/>
          </a:p>
        </p:txBody>
      </p:sp>
    </p:spTree>
    <p:extLst>
      <p:ext uri="{BB962C8B-B14F-4D97-AF65-F5344CB8AC3E}">
        <p14:creationId xmlns:p14="http://schemas.microsoft.com/office/powerpoint/2010/main" val="3174122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dirty="0">
                <a:solidFill>
                  <a:schemeClr val="tx1"/>
                </a:solidFill>
                <a:effectLst/>
                <a:latin typeface="+mn-lt"/>
                <a:ea typeface="+mn-ea"/>
                <a:cs typeface="+mn-cs"/>
              </a:rPr>
              <a:t>The science capital project is going to transform Techniquest and it involves a significant expansion. The expansion will provide an additional 60% floor space which will allow them to offer 60 new exhibits. New exhibits will be focusing on five key themes which are Environment, Medical Biology, Space, Chemistry and World Issues, which are going to appeal to the different audiences they hope to attract. Some of the new and exciting exhibits ready for the grand opening in 2020 include an earthquake simulator, a hurricane tunnel and a virtual operating table. The project was introduced in 2018 and is planning to open by summer 2020. The aim of this project is to appeal to a more diverse audience which will broaden their target market and get the old and young generation of Wales along with all other visitors from around the world invested in STEM which stands for Science, Technology, Engineering and Mathematics. The funding for the expansion has come from a variety of funders such as Garfield Weston Foundation, Welsh Government’s Invest to Save fund and </a:t>
            </a:r>
            <a:r>
              <a:rPr lang="en-GB" sz="1200" b="0" i="0" u="none" strike="noStrike" kern="1200" dirty="0" err="1">
                <a:solidFill>
                  <a:schemeClr val="tx1"/>
                </a:solidFill>
                <a:effectLst/>
                <a:latin typeface="+mn-lt"/>
                <a:ea typeface="+mn-ea"/>
                <a:cs typeface="+mn-cs"/>
              </a:rPr>
              <a:t>Wellcome</a:t>
            </a:r>
            <a:r>
              <a:rPr lang="en-GB" sz="1200" b="0" i="0" u="none" strike="noStrike" kern="1200" dirty="0">
                <a:solidFill>
                  <a:schemeClr val="tx1"/>
                </a:solidFill>
                <a:effectLst/>
                <a:latin typeface="+mn-lt"/>
                <a:ea typeface="+mn-ea"/>
                <a:cs typeface="+mn-cs"/>
              </a:rPr>
              <a:t> Trust’s Inspiring Science Fund to name just a few and the experts behind the expansion are project manager Lee </a:t>
            </a:r>
            <a:r>
              <a:rPr lang="en-GB" sz="1200" b="0" i="0" u="none" strike="noStrike" kern="1200" dirty="0" err="1">
                <a:solidFill>
                  <a:schemeClr val="tx1"/>
                </a:solidFill>
                <a:effectLst/>
                <a:latin typeface="+mn-lt"/>
                <a:ea typeface="+mn-ea"/>
                <a:cs typeface="+mn-cs"/>
              </a:rPr>
              <a:t>Wakemans</a:t>
            </a:r>
            <a:r>
              <a:rPr lang="en-GB" sz="1200" b="0" i="0" u="none" strike="noStrike" kern="1200" dirty="0">
                <a:solidFill>
                  <a:schemeClr val="tx1"/>
                </a:solidFill>
                <a:effectLst/>
                <a:latin typeface="+mn-lt"/>
                <a:ea typeface="+mn-ea"/>
                <a:cs typeface="+mn-cs"/>
              </a:rPr>
              <a:t>, architects HLM and engineers Hydrock.   </a:t>
            </a:r>
          </a:p>
          <a:p>
            <a:endParaRPr lang="en-GB" dirty="0"/>
          </a:p>
        </p:txBody>
      </p:sp>
      <p:sp>
        <p:nvSpPr>
          <p:cNvPr id="4" name="Slide Number Placeholder 3"/>
          <p:cNvSpPr>
            <a:spLocks noGrp="1"/>
          </p:cNvSpPr>
          <p:nvPr>
            <p:ph type="sldNum" sz="quarter" idx="5"/>
          </p:nvPr>
        </p:nvSpPr>
        <p:spPr/>
        <p:txBody>
          <a:bodyPr/>
          <a:lstStyle/>
          <a:p>
            <a:fld id="{809E08B8-9813-4BC8-8B53-800FA3C6B705}" type="slidenum">
              <a:rPr lang="en-GB" smtClean="0"/>
              <a:t>4</a:t>
            </a:fld>
            <a:endParaRPr lang="en-GB"/>
          </a:p>
        </p:txBody>
      </p:sp>
    </p:spTree>
    <p:extLst>
      <p:ext uri="{BB962C8B-B14F-4D97-AF65-F5344CB8AC3E}">
        <p14:creationId xmlns:p14="http://schemas.microsoft.com/office/powerpoint/2010/main" val="179471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After researching into Techniquest and contacting Gareth McTiffin who is the Head of Commercial Development at the organisation we came up with my consultancy project idea. The consultancy project main idea is to boost tourism. Gareth McTiffin stated that one of the main issues Techniquest faces is that their tourism numbers from outside of Wales are low despite the large number of tourists who visit Cardiff each year. My consultancy project will be focusing on events, marketing and advertising of Techniquest and looking at ways to improve these sectors and offerings in order to boost tourism. With the grand opening of the science capital project this year in 2020 is the perfect time for Techniquest to welcome tourist from all over the world to enjoy the new exhibits on offer. </a:t>
            </a:r>
          </a:p>
          <a:p>
            <a:endParaRPr lang="en-GB" dirty="0"/>
          </a:p>
        </p:txBody>
      </p:sp>
      <p:sp>
        <p:nvSpPr>
          <p:cNvPr id="4" name="Slide Number Placeholder 3"/>
          <p:cNvSpPr>
            <a:spLocks noGrp="1"/>
          </p:cNvSpPr>
          <p:nvPr>
            <p:ph type="sldNum" sz="quarter" idx="5"/>
          </p:nvPr>
        </p:nvSpPr>
        <p:spPr/>
        <p:txBody>
          <a:bodyPr/>
          <a:lstStyle/>
          <a:p>
            <a:fld id="{809E08B8-9813-4BC8-8B53-800FA3C6B705}" type="slidenum">
              <a:rPr lang="en-GB" smtClean="0"/>
              <a:t>5</a:t>
            </a:fld>
            <a:endParaRPr lang="en-GB"/>
          </a:p>
        </p:txBody>
      </p:sp>
    </p:spTree>
    <p:extLst>
      <p:ext uri="{BB962C8B-B14F-4D97-AF65-F5344CB8AC3E}">
        <p14:creationId xmlns:p14="http://schemas.microsoft.com/office/powerpoint/2010/main" val="1251678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dirty="0">
                <a:solidFill>
                  <a:schemeClr val="tx1"/>
                </a:solidFill>
                <a:effectLst/>
                <a:latin typeface="+mn-lt"/>
                <a:ea typeface="+mn-ea"/>
                <a:cs typeface="+mn-cs"/>
              </a:rPr>
              <a:t>The consultancy’s project main aim is boost tourism with particular focus on attracting tourists outside of Wales. The main focus of this consultancy project will involve looking at improving Techniquest's event offerings and their marketing and advertising strategies to reach the wider audience. </a:t>
            </a:r>
          </a:p>
          <a:p>
            <a:pPr algn="just"/>
            <a:endParaRPr lang="en-GB" sz="1200" b="0" i="0" u="none" strike="noStrike" kern="1200" dirty="0">
              <a:solidFill>
                <a:schemeClr val="tx1"/>
              </a:solidFill>
              <a:effectLst/>
              <a:latin typeface="+mn-lt"/>
              <a:ea typeface="+mn-ea"/>
              <a:cs typeface="+mn-cs"/>
            </a:endParaRPr>
          </a:p>
          <a:p>
            <a:pPr algn="just"/>
            <a:r>
              <a:rPr lang="en-GB" sz="1200" b="0" i="0" u="none" strike="noStrike" kern="1200" dirty="0">
                <a:solidFill>
                  <a:schemeClr val="tx1"/>
                </a:solidFill>
                <a:effectLst/>
                <a:latin typeface="+mn-lt"/>
                <a:ea typeface="+mn-ea"/>
                <a:cs typeface="+mn-cs"/>
              </a:rPr>
              <a:t>For this project I have come up with three SMART objectives. My first objective will be to investigate their current marketing and advertising strategies. This will allow me to see what they already do and what they are missing and what could be key to help them boost tourism. The way in which I will do this is by carrying out secondary research using the following resources social media, online and contacting Gareth McTiffin. This will be my first objective that I will need to complete in order to move on to my second objective. </a:t>
            </a:r>
          </a:p>
          <a:p>
            <a:pPr algn="just"/>
            <a:endParaRPr lang="en-GB" sz="1200" b="0" i="0" u="none" strike="noStrike" kern="1200" dirty="0">
              <a:solidFill>
                <a:schemeClr val="tx1"/>
              </a:solidFill>
              <a:effectLst/>
              <a:latin typeface="+mn-lt"/>
              <a:ea typeface="+mn-ea"/>
              <a:cs typeface="+mn-cs"/>
            </a:endParaRPr>
          </a:p>
          <a:p>
            <a:pPr algn="just"/>
            <a:r>
              <a:rPr lang="en-GB" sz="1200" b="0" i="0" u="none" strike="noStrike" kern="1200" dirty="0">
                <a:solidFill>
                  <a:schemeClr val="tx1"/>
                </a:solidFill>
                <a:effectLst/>
                <a:latin typeface="+mn-lt"/>
                <a:ea typeface="+mn-ea"/>
                <a:cs typeface="+mn-cs"/>
              </a:rPr>
              <a:t>The second objective requires me to have access to Techniquest's visitor figures for their current events they hold. This will allow me to identify if their current events attract a lot of visitors, where they come from and which events are the most popular. Achieving this objective will allow me to generate different event ideas that will attract a more diverse audience. I aim to plan strategic event ideas that will be held during populated tourist times such as Chinese new year and when Cardiff hold the Rugby Six Nations matches. This objective will be completed by contacting Gareth McTiffin for the statistics I need. </a:t>
            </a:r>
          </a:p>
          <a:p>
            <a:pPr algn="just"/>
            <a:endParaRPr lang="en-GB" sz="1200" b="0" i="0" u="none" strike="noStrike" kern="1200" dirty="0">
              <a:solidFill>
                <a:schemeClr val="tx1"/>
              </a:solidFill>
              <a:effectLst/>
              <a:latin typeface="+mn-lt"/>
              <a:ea typeface="+mn-ea"/>
              <a:cs typeface="+mn-cs"/>
            </a:endParaRPr>
          </a:p>
          <a:p>
            <a:pPr algn="just"/>
            <a:r>
              <a:rPr lang="en-GB" sz="1200" b="0" i="0" u="none" strike="noStrike" kern="1200" dirty="0">
                <a:solidFill>
                  <a:schemeClr val="tx1"/>
                </a:solidFill>
                <a:effectLst/>
                <a:latin typeface="+mn-lt"/>
                <a:ea typeface="+mn-ea"/>
                <a:cs typeface="+mn-cs"/>
              </a:rPr>
              <a:t>The last objective will be to seek partnership with Cardiff Airport. By advertising Techniquest in and around Cardiff airport this will target the foreign visitors we are hoping to attract. </a:t>
            </a:r>
          </a:p>
        </p:txBody>
      </p:sp>
      <p:sp>
        <p:nvSpPr>
          <p:cNvPr id="4" name="Slide Number Placeholder 3"/>
          <p:cNvSpPr>
            <a:spLocks noGrp="1"/>
          </p:cNvSpPr>
          <p:nvPr>
            <p:ph type="sldNum" sz="quarter" idx="5"/>
          </p:nvPr>
        </p:nvSpPr>
        <p:spPr/>
        <p:txBody>
          <a:bodyPr/>
          <a:lstStyle/>
          <a:p>
            <a:fld id="{809E08B8-9813-4BC8-8B53-800FA3C6B705}" type="slidenum">
              <a:rPr lang="en-GB" smtClean="0"/>
              <a:t>6</a:t>
            </a:fld>
            <a:endParaRPr lang="en-GB"/>
          </a:p>
        </p:txBody>
      </p:sp>
    </p:spTree>
    <p:extLst>
      <p:ext uri="{BB962C8B-B14F-4D97-AF65-F5344CB8AC3E}">
        <p14:creationId xmlns:p14="http://schemas.microsoft.com/office/powerpoint/2010/main" val="748898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research methods I will be using in order to complete my consultancy project will be done by using both primary and secondary research. </a:t>
            </a:r>
          </a:p>
          <a:p>
            <a:pPr algn="just"/>
            <a:endParaRPr lang="en-GB" dirty="0"/>
          </a:p>
          <a:p>
            <a:pPr algn="just"/>
            <a:r>
              <a:rPr lang="en-GB" dirty="0"/>
              <a:t>The secondary research resources used will be reliable online websites, news articles, YouTube videos and social media. </a:t>
            </a:r>
          </a:p>
          <a:p>
            <a:pPr algn="just"/>
            <a:endParaRPr lang="en-GB" dirty="0"/>
          </a:p>
          <a:p>
            <a:pPr algn="just"/>
            <a:r>
              <a:rPr lang="en-GB" dirty="0"/>
              <a:t>The primary research I will carry out will be in the form of interviews with the public and staff (Gareth McTiffin) and I will also conduct online questionnaires to gather the feedback and information I need.  </a:t>
            </a:r>
          </a:p>
        </p:txBody>
      </p:sp>
      <p:sp>
        <p:nvSpPr>
          <p:cNvPr id="4" name="Slide Number Placeholder 3"/>
          <p:cNvSpPr>
            <a:spLocks noGrp="1"/>
          </p:cNvSpPr>
          <p:nvPr>
            <p:ph type="sldNum" sz="quarter" idx="5"/>
          </p:nvPr>
        </p:nvSpPr>
        <p:spPr/>
        <p:txBody>
          <a:bodyPr/>
          <a:lstStyle/>
          <a:p>
            <a:fld id="{809E08B8-9813-4BC8-8B53-800FA3C6B705}" type="slidenum">
              <a:rPr lang="en-GB" smtClean="0"/>
              <a:t>7</a:t>
            </a:fld>
            <a:endParaRPr lang="en-GB"/>
          </a:p>
        </p:txBody>
      </p:sp>
    </p:spTree>
    <p:extLst>
      <p:ext uri="{BB962C8B-B14F-4D97-AF65-F5344CB8AC3E}">
        <p14:creationId xmlns:p14="http://schemas.microsoft.com/office/powerpoint/2010/main" val="933906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I believe this consultancy project is important and valuable in ensuring Techniquest has a sustainable future. One of the key aims of Techniquest is to educate more individuals in an interactive and enjoyable way. Boosting tourism will not only help Techniquest but it will educate more people. Attracting a more diverse audience and tourists from outside the UK will ensure a sustainable future.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latin typeface="Calibri Light" panose="020F0302020204030204" pitchFamily="34" charset="0"/>
              <a:cs typeface="Calibri Light" panose="020F030202020403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The science capital project will be opening in the summer of 2020. The project will need to be promoted and advertised so that it can reach as many tourists as possible before the opening. The project was created in order to attract more tourists, this project and the consultancy project will work hand in hand to attract as many tourists from outside of Wales as possible.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latin typeface="Calibri Light" panose="020F0302020204030204" pitchFamily="34" charset="0"/>
              <a:cs typeface="Calibri Light" panose="020F030202020403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Boosting tourism is an important factor in making any organisation well known. Reaching out to new visitors is the hardest part. The more people who visit Techniquest there will be more people who hear about it, through the power of social media. Social media plays a vital role in making an organisation attractive and reach a large number of audience quickly. If tourists from around the world visit Techniquest and post’s it on their social media account their “friends/ followers” have access to see it. This in turn will inspire people to look up Techniquest online and encourage them to visit.</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latin typeface="Calibri Light" panose="020F0302020204030204" pitchFamily="34" charset="0"/>
              <a:cs typeface="Calibri Light" panose="020F030202020403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As Techniquest is a charity organisation the more tourists they attract the more funding they get for future developments, events and to ensure it has a  sustainable future. </a:t>
            </a:r>
          </a:p>
          <a:p>
            <a:endParaRPr lang="en-GB" dirty="0"/>
          </a:p>
        </p:txBody>
      </p:sp>
      <p:sp>
        <p:nvSpPr>
          <p:cNvPr id="4" name="Slide Number Placeholder 3"/>
          <p:cNvSpPr>
            <a:spLocks noGrp="1"/>
          </p:cNvSpPr>
          <p:nvPr>
            <p:ph type="sldNum" sz="quarter" idx="5"/>
          </p:nvPr>
        </p:nvSpPr>
        <p:spPr/>
        <p:txBody>
          <a:bodyPr/>
          <a:lstStyle/>
          <a:p>
            <a:fld id="{809E08B8-9813-4BC8-8B53-800FA3C6B705}" type="slidenum">
              <a:rPr lang="en-GB" smtClean="0"/>
              <a:t>8</a:t>
            </a:fld>
            <a:endParaRPr lang="en-GB"/>
          </a:p>
        </p:txBody>
      </p:sp>
    </p:spTree>
    <p:extLst>
      <p:ext uri="{BB962C8B-B14F-4D97-AF65-F5344CB8AC3E}">
        <p14:creationId xmlns:p14="http://schemas.microsoft.com/office/powerpoint/2010/main" val="3784142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Before the consultancy project begins I have identified some constraints that I may come across. </a:t>
            </a:r>
          </a:p>
          <a:p>
            <a:pPr algn="just"/>
            <a:endParaRPr lang="en-GB" dirty="0"/>
          </a:p>
          <a:p>
            <a:pPr algn="just"/>
            <a:r>
              <a:rPr lang="en-GB" dirty="0"/>
              <a:t>Firstly the budget. There may be a limited budget for this project, and from having worked in a charity organisation before I know that budgets can be limited however as Techniquest is a larger charity organisation there may a larger budget available. Though I am not yet aware of the budget, this is an issue I may be faced with and to overcome this I will have to budget marketing costs efficiently and prioritise. </a:t>
            </a:r>
          </a:p>
          <a:p>
            <a:pPr algn="just"/>
            <a:endParaRPr lang="en-GB" dirty="0"/>
          </a:p>
          <a:p>
            <a:pPr algn="just"/>
            <a:r>
              <a:rPr lang="en-GB" dirty="0"/>
              <a:t>There is limited time for this project to be completed and before the 2020 opening of the science project therefore being organised is essential and time management will be key in completing this project on time and for it to be successful.</a:t>
            </a:r>
          </a:p>
          <a:p>
            <a:pPr algn="just"/>
            <a:endParaRPr lang="en-GB" dirty="0"/>
          </a:p>
          <a:p>
            <a:pPr algn="just"/>
            <a:r>
              <a:rPr lang="en-GB" dirty="0"/>
              <a:t>The aim of my consultancy project is to attract an audience outside of Wales to visit Techniquest this in itself is a constraint. In order for my project to work I have to attract tourists who have not yet planned to visit wales or Techniquest therefore a lot of advertisement and social media work will have to be completed to attract these tourists and draw them to Techniquest once they are in Cardiff. </a:t>
            </a:r>
          </a:p>
          <a:p>
            <a:pPr algn="just"/>
            <a:endParaRPr lang="en-GB" dirty="0"/>
          </a:p>
          <a:p>
            <a:pPr algn="just"/>
            <a:r>
              <a:rPr lang="en-GB" dirty="0"/>
              <a:t>The last constraint I may face is with resources. As I am a student and an individual carrying out this project I may have limited resources as I am not working in a large team of consultants. In order to overcome this I will have to prioritise jobs that need doing and organise them sensibly, improvise if needed and remain focused at all times.  </a:t>
            </a:r>
          </a:p>
        </p:txBody>
      </p:sp>
      <p:sp>
        <p:nvSpPr>
          <p:cNvPr id="4" name="Slide Number Placeholder 3"/>
          <p:cNvSpPr>
            <a:spLocks noGrp="1"/>
          </p:cNvSpPr>
          <p:nvPr>
            <p:ph type="sldNum" sz="quarter" idx="5"/>
          </p:nvPr>
        </p:nvSpPr>
        <p:spPr/>
        <p:txBody>
          <a:bodyPr/>
          <a:lstStyle/>
          <a:p>
            <a:fld id="{809E08B8-9813-4BC8-8B53-800FA3C6B705}" type="slidenum">
              <a:rPr lang="en-GB" smtClean="0"/>
              <a:t>9</a:t>
            </a:fld>
            <a:endParaRPr lang="en-GB"/>
          </a:p>
        </p:txBody>
      </p:sp>
    </p:spTree>
    <p:extLst>
      <p:ext uri="{BB962C8B-B14F-4D97-AF65-F5344CB8AC3E}">
        <p14:creationId xmlns:p14="http://schemas.microsoft.com/office/powerpoint/2010/main" val="1984282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9E08B8-9813-4BC8-8B53-800FA3C6B705}" type="slidenum">
              <a:rPr lang="en-GB" smtClean="0"/>
              <a:t>10</a:t>
            </a:fld>
            <a:endParaRPr lang="en-GB"/>
          </a:p>
        </p:txBody>
      </p:sp>
    </p:spTree>
    <p:extLst>
      <p:ext uri="{BB962C8B-B14F-4D97-AF65-F5344CB8AC3E}">
        <p14:creationId xmlns:p14="http://schemas.microsoft.com/office/powerpoint/2010/main" val="425662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739120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3752894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3649644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AAEFC6-A2E0-48FE-9835-49C1FFAAEC79}"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552444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AAEFC6-A2E0-48FE-9835-49C1FFAAEC79}" type="datetimeFigureOut">
              <a:rPr lang="en-GB" smtClean="0"/>
              <a:t>28/01/2020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3789869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AAEFC6-A2E0-48FE-9835-49C1FFAAEC79}" type="datetimeFigureOut">
              <a:rPr lang="en-GB" smtClean="0"/>
              <a:t>28/01/2020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804899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AAEFC6-A2E0-48FE-9835-49C1FFAAEC79}" type="datetimeFigureOut">
              <a:rPr lang="en-GB" smtClean="0"/>
              <a:t>28/01/2020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859897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AAEFC6-A2E0-48FE-9835-49C1FFAAEC79}"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683017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AAEFC6-A2E0-48FE-9835-49C1FFAAEC79}"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493274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AAEFC6-A2E0-48FE-9835-49C1FFAAEC79}"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905542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108372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444545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15392280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1246504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8281425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37548100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AAEFC6-A2E0-48FE-9835-49C1FFAAEC79}"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480974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2AAEFC6-A2E0-48FE-9835-49C1FFAAEC79}" type="datetimeFigureOut">
              <a:rPr lang="en-GB" smtClean="0"/>
              <a:t>28/01/2020</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853E757-93E7-4455-80EC-2E44841C5ED3}" type="slidenum">
              <a:rPr lang="en-GB" smtClean="0"/>
              <a:t>‹#›</a:t>
            </a:fld>
            <a:endParaRPr lang="en-GB"/>
          </a:p>
        </p:txBody>
      </p:sp>
    </p:spTree>
    <p:extLst>
      <p:ext uri="{BB962C8B-B14F-4D97-AF65-F5344CB8AC3E}">
        <p14:creationId xmlns:p14="http://schemas.microsoft.com/office/powerpoint/2010/main" val="22362486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techniquest.org/about-us/the-story-of-techniquest/" TargetMode="External"/><Relationship Id="rId3" Type="http://schemas.openxmlformats.org/officeDocument/2006/relationships/hyperlink" Target="https://disher.com/2017/02/17/product-constraints-can-catalyst-great-design/" TargetMode="External"/><Relationship Id="rId7" Type="http://schemas.openxmlformats.org/officeDocument/2006/relationships/hyperlink" Target="https://www.youtube.com/watch?v=r9YgNlFHcaE" TargetMode="External"/><Relationship Id="rId12" Type="http://schemas.openxmlformats.org/officeDocument/2006/relationships/hyperlink" Target="https://www.visitwales.com/product/585185" TargetMode="External"/><Relationship Id="rId2" Type="http://schemas.openxmlformats.org/officeDocument/2006/relationships/hyperlink" Target="https://www.bbc.co.uk/news/uk-wales-politics-37234805" TargetMode="External"/><Relationship Id="rId1" Type="http://schemas.openxmlformats.org/officeDocument/2006/relationships/slideLayout" Target="../slideLayouts/slideLayout2.xml"/><Relationship Id="rId6" Type="http://schemas.openxmlformats.org/officeDocument/2006/relationships/hyperlink" Target="https://www.mymarketresearchmethods.com/an-overview-of-market-research-methods/" TargetMode="External"/><Relationship Id="rId11" Type="http://schemas.openxmlformats.org/officeDocument/2006/relationships/hyperlink" Target="https://www.techniquest.org/" TargetMode="External"/><Relationship Id="rId5" Type="http://schemas.openxmlformats.org/officeDocument/2006/relationships/hyperlink" Target="https://www.youtube.com/watch?v=Y8KOPHoEF78" TargetMode="External"/><Relationship Id="rId10" Type="http://schemas.openxmlformats.org/officeDocument/2006/relationships/hyperlink" Target="https://www.techniquest.org/blog/techniquest-gets-planetarium-makeover-thanks-12000-donation/" TargetMode="External"/><Relationship Id="rId4" Type="http://schemas.openxmlformats.org/officeDocument/2006/relationships/hyperlink" Target="https://www.youtube.com/watch?time_continue=16&amp;v=eG7C3MoqMvo&amp;feature=emb_title" TargetMode="External"/><Relationship Id="rId9" Type="http://schemas.openxmlformats.org/officeDocument/2006/relationships/hyperlink" Target="https://www.techniquest.org/about-us/the-science-capit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F3DC5-B7D5-4F67-92AB-D6CBF5E09A98}"/>
              </a:ext>
            </a:extLst>
          </p:cNvPr>
          <p:cNvSpPr>
            <a:spLocks noGrp="1"/>
          </p:cNvSpPr>
          <p:nvPr>
            <p:ph type="ctrTitle"/>
          </p:nvPr>
        </p:nvSpPr>
        <p:spPr>
          <a:xfrm>
            <a:off x="792481" y="1272209"/>
            <a:ext cx="10550431" cy="4771173"/>
          </a:xfrm>
        </p:spPr>
        <p:txBody>
          <a:bodyPr anchor="ctr">
            <a:normAutofit/>
          </a:bodyPr>
          <a:lstStyle/>
          <a:p>
            <a:pPr algn="ctr"/>
            <a:r>
              <a:rPr lang="en-GB" sz="7200" dirty="0">
                <a:latin typeface="Calibri Light" panose="020F0302020204030204" pitchFamily="34" charset="0"/>
                <a:cs typeface="Calibri Light" panose="020F0302020204030204" pitchFamily="34" charset="0"/>
              </a:rPr>
              <a:t>Bid Presentation </a:t>
            </a:r>
            <a:br>
              <a:rPr lang="en-GB" sz="7200" dirty="0">
                <a:latin typeface="Calibri Light" panose="020F0302020204030204" pitchFamily="34" charset="0"/>
                <a:cs typeface="Calibri Light" panose="020F0302020204030204" pitchFamily="34" charset="0"/>
              </a:rPr>
            </a:br>
            <a:r>
              <a:rPr lang="en-GB" sz="7200" b="1" dirty="0">
                <a:latin typeface="Calibri Light" panose="020F0302020204030204" pitchFamily="34" charset="0"/>
                <a:cs typeface="Calibri Light" panose="020F0302020204030204" pitchFamily="34" charset="0"/>
              </a:rPr>
              <a:t>TECHNIQUEST</a:t>
            </a:r>
            <a:r>
              <a:rPr lang="en-GB" sz="7200" dirty="0">
                <a:latin typeface="Calibri Light" panose="020F0302020204030204" pitchFamily="34" charset="0"/>
                <a:cs typeface="Calibri Light" panose="020F0302020204030204" pitchFamily="34" charset="0"/>
              </a:rPr>
              <a:t> </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p:txBody>
      </p:sp>
      <p:sp>
        <p:nvSpPr>
          <p:cNvPr id="3" name="Subtitle 2">
            <a:extLst>
              <a:ext uri="{FF2B5EF4-FFF2-40B4-BE49-F238E27FC236}">
                <a16:creationId xmlns:a16="http://schemas.microsoft.com/office/drawing/2014/main" id="{1024F1DF-EAA0-4421-9AAB-B6CBD51A2D48}"/>
              </a:ext>
            </a:extLst>
          </p:cNvPr>
          <p:cNvSpPr>
            <a:spLocks noGrp="1"/>
          </p:cNvSpPr>
          <p:nvPr>
            <p:ph type="subTitle" idx="1"/>
          </p:nvPr>
        </p:nvSpPr>
        <p:spPr>
          <a:xfrm>
            <a:off x="9241972" y="5856701"/>
            <a:ext cx="2950028" cy="1007534"/>
          </a:xfrm>
        </p:spPr>
        <p:txBody>
          <a:bodyPr anchor="ctr">
            <a:normAutofit/>
          </a:bodyPr>
          <a:lstStyle/>
          <a:p>
            <a:pPr algn="l"/>
            <a:r>
              <a:rPr lang="en-GB" dirty="0">
                <a:latin typeface="Calibri Light" panose="020F0302020204030204" pitchFamily="34" charset="0"/>
                <a:cs typeface="Calibri Light" panose="020F0302020204030204" pitchFamily="34" charset="0"/>
              </a:rPr>
              <a:t>Presented by Mhairi Price </a:t>
            </a:r>
          </a:p>
        </p:txBody>
      </p:sp>
    </p:spTree>
    <p:extLst>
      <p:ext uri="{BB962C8B-B14F-4D97-AF65-F5344CB8AC3E}">
        <p14:creationId xmlns:p14="http://schemas.microsoft.com/office/powerpoint/2010/main" val="878029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A9B8F-4E37-4F64-9F15-A2135345FA81}"/>
              </a:ext>
            </a:extLst>
          </p:cNvPr>
          <p:cNvSpPr>
            <a:spLocks noGrp="1"/>
          </p:cNvSpPr>
          <p:nvPr>
            <p:ph type="title"/>
          </p:nvPr>
        </p:nvSpPr>
        <p:spPr>
          <a:xfrm>
            <a:off x="1484310" y="685799"/>
            <a:ext cx="10387899" cy="1504335"/>
          </a:xfrm>
        </p:spPr>
        <p:txBody>
          <a:bodyPr>
            <a:normAutofit/>
          </a:bodyPr>
          <a:lstStyle/>
          <a:p>
            <a:r>
              <a:rPr lang="en-GB" dirty="0">
                <a:latin typeface="Calibri Light" panose="020F0302020204030204" pitchFamily="34" charset="0"/>
                <a:cs typeface="Calibri Light" panose="020F0302020204030204" pitchFamily="34" charset="0"/>
              </a:rPr>
              <a:t>Contents Page</a:t>
            </a:r>
          </a:p>
        </p:txBody>
      </p:sp>
      <p:sp>
        <p:nvSpPr>
          <p:cNvPr id="3" name="Content Placeholder 2">
            <a:extLst>
              <a:ext uri="{FF2B5EF4-FFF2-40B4-BE49-F238E27FC236}">
                <a16:creationId xmlns:a16="http://schemas.microsoft.com/office/drawing/2014/main" id="{DC5A13C6-2852-40FD-AF6D-9166CD63DB55}"/>
              </a:ext>
            </a:extLst>
          </p:cNvPr>
          <p:cNvSpPr>
            <a:spLocks noGrp="1"/>
          </p:cNvSpPr>
          <p:nvPr>
            <p:ph idx="1"/>
          </p:nvPr>
        </p:nvSpPr>
        <p:spPr>
          <a:xfrm>
            <a:off x="1484311" y="2190135"/>
            <a:ext cx="6657398" cy="3601066"/>
          </a:xfrm>
        </p:spPr>
        <p:txBody>
          <a:bodyPr anchor="t">
            <a:normAutofit fontScale="92500" lnSpcReduction="20000"/>
          </a:bodyPr>
          <a:lstStyle/>
          <a:p>
            <a:pPr marL="457200" indent="-457200">
              <a:lnSpc>
                <a:spcPct val="110000"/>
              </a:lnSpc>
              <a:buFont typeface="+mj-lt"/>
              <a:buAutoNum type="arabicPeriod"/>
            </a:pPr>
            <a:r>
              <a:rPr lang="en-GB" dirty="0">
                <a:latin typeface="Calibri Light" panose="020F0302020204030204" pitchFamily="34" charset="0"/>
                <a:cs typeface="Calibri Light" panose="020F0302020204030204" pitchFamily="34" charset="0"/>
              </a:rPr>
              <a:t>TECHNIQUEST</a:t>
            </a:r>
          </a:p>
          <a:p>
            <a:pPr marL="457200" indent="-457200">
              <a:lnSpc>
                <a:spcPct val="110000"/>
              </a:lnSpc>
              <a:buFont typeface="+mj-lt"/>
              <a:buAutoNum type="arabicPeriod"/>
            </a:pPr>
            <a:r>
              <a:rPr lang="en-GB" dirty="0">
                <a:latin typeface="Calibri Light" panose="020F0302020204030204" pitchFamily="34" charset="0"/>
                <a:cs typeface="Calibri Light" panose="020F0302020204030204" pitchFamily="34" charset="0"/>
              </a:rPr>
              <a:t>The Science Capital Project </a:t>
            </a:r>
          </a:p>
          <a:p>
            <a:pPr marL="457200" indent="-457200">
              <a:lnSpc>
                <a:spcPct val="110000"/>
              </a:lnSpc>
              <a:buFont typeface="+mj-lt"/>
              <a:buAutoNum type="arabicPeriod"/>
            </a:pPr>
            <a:r>
              <a:rPr lang="en-GB" dirty="0">
                <a:latin typeface="Calibri Light" panose="020F0302020204030204" pitchFamily="34" charset="0"/>
                <a:cs typeface="Calibri Light" panose="020F0302020204030204" pitchFamily="34" charset="0"/>
              </a:rPr>
              <a:t>Consultancy Project </a:t>
            </a:r>
          </a:p>
          <a:p>
            <a:pPr marL="457200" indent="-457200">
              <a:lnSpc>
                <a:spcPct val="110000"/>
              </a:lnSpc>
              <a:buFont typeface="+mj-lt"/>
              <a:buAutoNum type="arabicPeriod"/>
            </a:pPr>
            <a:r>
              <a:rPr lang="en-GB" dirty="0">
                <a:latin typeface="Calibri Light" panose="020F0302020204030204" pitchFamily="34" charset="0"/>
                <a:cs typeface="Calibri Light" panose="020F0302020204030204" pitchFamily="34" charset="0"/>
              </a:rPr>
              <a:t>Aims and Objectives </a:t>
            </a:r>
          </a:p>
          <a:p>
            <a:pPr marL="457200" indent="-457200">
              <a:lnSpc>
                <a:spcPct val="110000"/>
              </a:lnSpc>
              <a:buFont typeface="+mj-lt"/>
              <a:buAutoNum type="arabicPeriod"/>
            </a:pPr>
            <a:r>
              <a:rPr lang="en-GB" dirty="0">
                <a:latin typeface="Calibri Light" panose="020F0302020204030204" pitchFamily="34" charset="0"/>
                <a:cs typeface="Calibri Light" panose="020F0302020204030204" pitchFamily="34" charset="0"/>
              </a:rPr>
              <a:t>Research</a:t>
            </a:r>
          </a:p>
          <a:p>
            <a:pPr marL="457200" indent="-457200">
              <a:lnSpc>
                <a:spcPct val="110000"/>
              </a:lnSpc>
              <a:buFont typeface="+mj-lt"/>
              <a:buAutoNum type="arabicPeriod"/>
            </a:pPr>
            <a:r>
              <a:rPr lang="en-GB" dirty="0">
                <a:latin typeface="Calibri Light" panose="020F0302020204030204" pitchFamily="34" charset="0"/>
                <a:cs typeface="Calibri Light" panose="020F0302020204030204" pitchFamily="34" charset="0"/>
              </a:rPr>
              <a:t>Why this Project </a:t>
            </a:r>
          </a:p>
          <a:p>
            <a:pPr marL="457200" indent="-457200">
              <a:lnSpc>
                <a:spcPct val="110000"/>
              </a:lnSpc>
              <a:buFont typeface="+mj-lt"/>
              <a:buAutoNum type="arabicPeriod"/>
            </a:pPr>
            <a:r>
              <a:rPr lang="en-GB" dirty="0">
                <a:latin typeface="Calibri Light" panose="020F0302020204030204" pitchFamily="34" charset="0"/>
                <a:cs typeface="Calibri Light" panose="020F0302020204030204" pitchFamily="34" charset="0"/>
              </a:rPr>
              <a:t>Constraints</a:t>
            </a:r>
          </a:p>
          <a:p>
            <a:pPr marL="457200" indent="-457200">
              <a:lnSpc>
                <a:spcPct val="110000"/>
              </a:lnSpc>
              <a:buFont typeface="+mj-lt"/>
              <a:buAutoNum type="arabicPeriod"/>
            </a:pPr>
            <a:r>
              <a:rPr lang="en-GB" dirty="0">
                <a:latin typeface="Calibri Light" panose="020F0302020204030204" pitchFamily="34" charset="0"/>
                <a:cs typeface="Calibri Light" panose="020F0302020204030204" pitchFamily="34" charset="0"/>
              </a:rPr>
              <a:t>The Next Step </a:t>
            </a:r>
          </a:p>
          <a:p>
            <a:pPr marL="457200" indent="-457200">
              <a:buFont typeface="+mj-lt"/>
              <a:buAutoNum type="arabicPeriod"/>
            </a:pPr>
            <a:endParaRPr lang="en-GB" sz="1600" dirty="0"/>
          </a:p>
          <a:p>
            <a:pPr marL="457200" indent="-457200">
              <a:buFont typeface="+mj-lt"/>
              <a:buAutoNum type="arabicPeriod"/>
            </a:pPr>
            <a:endParaRPr lang="en-GB" sz="1600" dirty="0"/>
          </a:p>
          <a:p>
            <a:pPr marL="457200" indent="-457200">
              <a:buFont typeface="+mj-lt"/>
              <a:buAutoNum type="arabicPeriod"/>
            </a:pPr>
            <a:endParaRPr lang="en-GB" sz="1600" dirty="0"/>
          </a:p>
          <a:p>
            <a:pPr marL="457200" indent="-457200">
              <a:buFont typeface="+mj-lt"/>
              <a:buAutoNum type="arabicPeriod"/>
            </a:pPr>
            <a:endParaRPr lang="en-GB" sz="1600" dirty="0"/>
          </a:p>
        </p:txBody>
      </p:sp>
      <p:pic>
        <p:nvPicPr>
          <p:cNvPr id="5" name="Picture 4" descr="A close up of a logo&#10;&#10;Description automatically generated">
            <a:extLst>
              <a:ext uri="{FF2B5EF4-FFF2-40B4-BE49-F238E27FC236}">
                <a16:creationId xmlns:a16="http://schemas.microsoft.com/office/drawing/2014/main" id="{02D5641A-18E3-46E2-867A-353B4EDEFA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98365" y="2095278"/>
            <a:ext cx="4932944" cy="379077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DC7AB52B-AE2F-4C7A-90F6-6D0816160D81}"/>
              </a:ext>
            </a:extLst>
          </p:cNvPr>
          <p:cNvSpPr txBox="1"/>
          <p:nvPr/>
        </p:nvSpPr>
        <p:spPr>
          <a:xfrm>
            <a:off x="10145619" y="5886057"/>
            <a:ext cx="2693078" cy="246221"/>
          </a:xfrm>
          <a:prstGeom prst="rect">
            <a:avLst/>
          </a:prstGeom>
          <a:noFill/>
        </p:spPr>
        <p:txBody>
          <a:bodyPr wrap="square" rtlCol="0">
            <a:spAutoFit/>
          </a:bodyPr>
          <a:lstStyle/>
          <a:p>
            <a:r>
              <a:rPr lang="en-GB" sz="1000" dirty="0">
                <a:latin typeface="Calibri Light" panose="020F0302020204030204" pitchFamily="34" charset="0"/>
                <a:cs typeface="Calibri Light" panose="020F0302020204030204" pitchFamily="34" charset="0"/>
              </a:rPr>
              <a:t>Source: (Techniquest, 2020)</a:t>
            </a:r>
          </a:p>
        </p:txBody>
      </p:sp>
    </p:spTree>
    <p:extLst>
      <p:ext uri="{BB962C8B-B14F-4D97-AF65-F5344CB8AC3E}">
        <p14:creationId xmlns:p14="http://schemas.microsoft.com/office/powerpoint/2010/main" val="3253035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9F94D-B9CD-421F-BA13-845FB0AA6A00}"/>
              </a:ext>
            </a:extLst>
          </p:cNvPr>
          <p:cNvSpPr>
            <a:spLocks noGrp="1"/>
          </p:cNvSpPr>
          <p:nvPr>
            <p:ph type="title"/>
          </p:nvPr>
        </p:nvSpPr>
        <p:spPr>
          <a:xfrm>
            <a:off x="1511166" y="716880"/>
            <a:ext cx="10048488" cy="1504335"/>
          </a:xfrm>
        </p:spPr>
        <p:txBody>
          <a:bodyPr>
            <a:normAutofit/>
          </a:bodyPr>
          <a:lstStyle/>
          <a:p>
            <a:r>
              <a:rPr lang="en-GB" dirty="0">
                <a:latin typeface="Calibri Light" panose="020F0302020204030204" pitchFamily="34" charset="0"/>
                <a:cs typeface="Calibri Light" panose="020F0302020204030204" pitchFamily="34" charset="0"/>
              </a:rPr>
              <a:t>TECHNIQUEST</a:t>
            </a:r>
            <a:endParaRPr lang="en-GB" sz="3200"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FA90E468-C81F-463D-9C3C-EB186F176497}"/>
              </a:ext>
            </a:extLst>
          </p:cNvPr>
          <p:cNvSpPr>
            <a:spLocks noGrp="1"/>
          </p:cNvSpPr>
          <p:nvPr>
            <p:ph idx="1"/>
          </p:nvPr>
        </p:nvSpPr>
        <p:spPr>
          <a:xfrm>
            <a:off x="1291570" y="2221215"/>
            <a:ext cx="4588042" cy="4051853"/>
          </a:xfrm>
        </p:spPr>
        <p:txBody>
          <a:bodyPr anchor="t">
            <a:normAutofit fontScale="25000" lnSpcReduction="20000"/>
          </a:bodyPr>
          <a:lstStyle/>
          <a:p>
            <a:pPr>
              <a:lnSpc>
                <a:spcPct val="150000"/>
              </a:lnSpc>
            </a:pPr>
            <a:r>
              <a:rPr lang="en-GB" sz="7200" dirty="0">
                <a:latin typeface="Calibri Light" panose="020F0302020204030204" pitchFamily="34" charset="0"/>
                <a:cs typeface="Calibri Light" panose="020F0302020204030204" pitchFamily="34" charset="0"/>
              </a:rPr>
              <a:t>Registered Educational Charity</a:t>
            </a:r>
          </a:p>
          <a:p>
            <a:pPr>
              <a:lnSpc>
                <a:spcPct val="150000"/>
              </a:lnSpc>
            </a:pPr>
            <a:r>
              <a:rPr lang="en-GB" sz="7200" dirty="0">
                <a:latin typeface="Calibri Light" panose="020F0302020204030204" pitchFamily="34" charset="0"/>
                <a:cs typeface="Calibri Light" panose="020F0302020204030204" pitchFamily="34" charset="0"/>
              </a:rPr>
              <a:t>Opened in 1986</a:t>
            </a:r>
          </a:p>
          <a:p>
            <a:pPr>
              <a:lnSpc>
                <a:spcPct val="150000"/>
              </a:lnSpc>
            </a:pPr>
            <a:r>
              <a:rPr lang="en-GB" sz="7200" dirty="0">
                <a:latin typeface="Calibri Light" panose="020F0302020204030204" pitchFamily="34" charset="0"/>
                <a:cs typeface="Calibri Light" panose="020F0302020204030204" pitchFamily="34" charset="0"/>
              </a:rPr>
              <a:t>Located in Cardiff Bay </a:t>
            </a:r>
          </a:p>
          <a:p>
            <a:pPr>
              <a:lnSpc>
                <a:spcPct val="150000"/>
              </a:lnSpc>
            </a:pPr>
            <a:r>
              <a:rPr lang="en-GB" sz="7200" dirty="0">
                <a:latin typeface="Calibri Light" panose="020F0302020204030204" pitchFamily="34" charset="0"/>
                <a:cs typeface="Calibri Light" panose="020F0302020204030204" pitchFamily="34" charset="0"/>
              </a:rPr>
              <a:t>Funding </a:t>
            </a:r>
          </a:p>
          <a:p>
            <a:pPr>
              <a:lnSpc>
                <a:spcPct val="150000"/>
              </a:lnSpc>
            </a:pPr>
            <a:r>
              <a:rPr lang="en-GB" sz="7200" dirty="0">
                <a:latin typeface="Calibri Light" panose="020F0302020204030204" pitchFamily="34" charset="0"/>
                <a:cs typeface="Calibri Light" panose="020F0302020204030204" pitchFamily="34" charset="0"/>
              </a:rPr>
              <a:t>UK’s longest established science centre</a:t>
            </a:r>
          </a:p>
          <a:p>
            <a:pPr>
              <a:lnSpc>
                <a:spcPct val="150000"/>
              </a:lnSpc>
            </a:pPr>
            <a:r>
              <a:rPr lang="en-GB" sz="7200" dirty="0">
                <a:latin typeface="Calibri Light" panose="020F0302020204030204" pitchFamily="34" charset="0"/>
                <a:cs typeface="Calibri Light" panose="020F0302020204030204" pitchFamily="34" charset="0"/>
              </a:rPr>
              <a:t>Interactive experiences</a:t>
            </a:r>
          </a:p>
          <a:p>
            <a:pPr>
              <a:lnSpc>
                <a:spcPct val="150000"/>
              </a:lnSpc>
            </a:pPr>
            <a:r>
              <a:rPr lang="en-GB" sz="7200" dirty="0">
                <a:latin typeface="Calibri Light" panose="020F0302020204030204" pitchFamily="34" charset="0"/>
                <a:cs typeface="Calibri Light" panose="020F0302020204030204" pitchFamily="34" charset="0"/>
              </a:rPr>
              <a:t>Expansion “The Science Capital Project”  </a:t>
            </a:r>
          </a:p>
          <a:p>
            <a:pPr>
              <a:lnSpc>
                <a:spcPct val="150000"/>
              </a:lnSpc>
            </a:pPr>
            <a:endParaRPr lang="en-GB" sz="2000" dirty="0">
              <a:latin typeface="Calibri Light" panose="020F0302020204030204" pitchFamily="34" charset="0"/>
              <a:cs typeface="Calibri Light" panose="020F0302020204030204" pitchFamily="34" charset="0"/>
            </a:endParaRPr>
          </a:p>
          <a:p>
            <a:pPr marL="0" indent="0">
              <a:buNone/>
            </a:pPr>
            <a:r>
              <a:rPr lang="en-GB" sz="1600" dirty="0"/>
              <a:t> </a:t>
            </a:r>
          </a:p>
          <a:p>
            <a:endParaRPr lang="en-GB" sz="1600" dirty="0"/>
          </a:p>
        </p:txBody>
      </p:sp>
      <p:pic>
        <p:nvPicPr>
          <p:cNvPr id="6" name="Picture 5" descr="A group of people standing in front of a building&#10;&#10;Description automatically generated">
            <a:extLst>
              <a:ext uri="{FF2B5EF4-FFF2-40B4-BE49-F238E27FC236}">
                <a16:creationId xmlns:a16="http://schemas.microsoft.com/office/drawing/2014/main" id="{FE1EBFBD-0B2F-49A4-9BCB-E00DE305F2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99138" y="2107208"/>
            <a:ext cx="6240990" cy="416586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7" name="TextBox 6">
            <a:extLst>
              <a:ext uri="{FF2B5EF4-FFF2-40B4-BE49-F238E27FC236}">
                <a16:creationId xmlns:a16="http://schemas.microsoft.com/office/drawing/2014/main" id="{87407E27-9646-41C5-B6E6-A9FB6DE3A361}"/>
              </a:ext>
            </a:extLst>
          </p:cNvPr>
          <p:cNvSpPr txBox="1"/>
          <p:nvPr/>
        </p:nvSpPr>
        <p:spPr>
          <a:xfrm>
            <a:off x="10292911" y="6273068"/>
            <a:ext cx="4002156" cy="246221"/>
          </a:xfrm>
          <a:prstGeom prst="rect">
            <a:avLst/>
          </a:prstGeom>
          <a:noFill/>
        </p:spPr>
        <p:txBody>
          <a:bodyPr wrap="square" rtlCol="0">
            <a:spAutoFit/>
          </a:bodyPr>
          <a:lstStyle/>
          <a:p>
            <a:r>
              <a:rPr lang="en-GB" sz="1000" dirty="0">
                <a:latin typeface="Calibri Light" panose="020F0302020204030204" pitchFamily="34" charset="0"/>
                <a:cs typeface="Calibri Light" panose="020F0302020204030204" pitchFamily="34" charset="0"/>
              </a:rPr>
              <a:t>Source: (Techniquest, 2020)</a:t>
            </a:r>
          </a:p>
        </p:txBody>
      </p:sp>
    </p:spTree>
    <p:extLst>
      <p:ext uri="{BB962C8B-B14F-4D97-AF65-F5344CB8AC3E}">
        <p14:creationId xmlns:p14="http://schemas.microsoft.com/office/powerpoint/2010/main" val="445327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group of people standing in front of a building&#10;&#10;Description automatically generated">
            <a:extLst>
              <a:ext uri="{FF2B5EF4-FFF2-40B4-BE49-F238E27FC236}">
                <a16:creationId xmlns:a16="http://schemas.microsoft.com/office/drawing/2014/main" id="{BFEA46B8-D6AC-4BF5-ABBA-4C416D6FF3B2}"/>
              </a:ext>
            </a:extLst>
          </p:cNvPr>
          <p:cNvPicPr>
            <a:picLocks noChangeAspect="1"/>
          </p:cNvPicPr>
          <p:nvPr/>
        </p:nvPicPr>
        <p:blipFill rotWithShape="1">
          <a:blip r:embed="rId3">
            <a:alphaModFix amt="25000"/>
            <a:extLst>
              <a:ext uri="{28A0092B-C50C-407E-A947-70E740481C1C}">
                <a14:useLocalDpi xmlns:a14="http://schemas.microsoft.com/office/drawing/2010/main" val="0"/>
              </a:ext>
            </a:extLst>
          </a:blip>
          <a:srcRect t="14449"/>
          <a:stretch/>
        </p:blipFill>
        <p:spPr>
          <a:xfrm>
            <a:off x="20" y="10"/>
            <a:ext cx="12191980" cy="6857990"/>
          </a:xfrm>
          <a:prstGeom prst="rect">
            <a:avLst/>
          </a:prstGeom>
        </p:spPr>
      </p:pic>
      <p:sp>
        <p:nvSpPr>
          <p:cNvPr id="2" name="Title 1">
            <a:extLst>
              <a:ext uri="{FF2B5EF4-FFF2-40B4-BE49-F238E27FC236}">
                <a16:creationId xmlns:a16="http://schemas.microsoft.com/office/drawing/2014/main" id="{9CD00BBD-C03A-453D-814A-19B3BC99CC7A}"/>
              </a:ext>
            </a:extLst>
          </p:cNvPr>
          <p:cNvSpPr>
            <a:spLocks noGrp="1"/>
          </p:cNvSpPr>
          <p:nvPr>
            <p:ph type="title"/>
          </p:nvPr>
        </p:nvSpPr>
        <p:spPr/>
        <p:txBody>
          <a:bodyPr anchor="b">
            <a:normAutofit/>
          </a:bodyPr>
          <a:lstStyle/>
          <a:p>
            <a:r>
              <a:rPr lang="en-GB" dirty="0">
                <a:latin typeface="Calibri Light" panose="020F0302020204030204" pitchFamily="34" charset="0"/>
                <a:cs typeface="Calibri Light" panose="020F0302020204030204" pitchFamily="34" charset="0"/>
              </a:rPr>
              <a:t>The Science Capital Project </a:t>
            </a:r>
          </a:p>
        </p:txBody>
      </p:sp>
      <p:sp>
        <p:nvSpPr>
          <p:cNvPr id="3" name="Content Placeholder 2">
            <a:extLst>
              <a:ext uri="{FF2B5EF4-FFF2-40B4-BE49-F238E27FC236}">
                <a16:creationId xmlns:a16="http://schemas.microsoft.com/office/drawing/2014/main" id="{A6D8263B-E009-4876-9A60-DEE7D0E3F837}"/>
              </a:ext>
            </a:extLst>
          </p:cNvPr>
          <p:cNvSpPr>
            <a:spLocks noGrp="1"/>
          </p:cNvSpPr>
          <p:nvPr>
            <p:ph idx="1"/>
          </p:nvPr>
        </p:nvSpPr>
        <p:spPr>
          <a:xfrm>
            <a:off x="1269402" y="2797791"/>
            <a:ext cx="10233621" cy="3688097"/>
          </a:xfrm>
        </p:spPr>
        <p:txBody>
          <a:bodyPr anchor="t">
            <a:normAutofit/>
          </a:bodyPr>
          <a:lstStyle/>
          <a:p>
            <a:pPr>
              <a:lnSpc>
                <a:spcPct val="90000"/>
              </a:lnSpc>
            </a:pPr>
            <a:r>
              <a:rPr lang="en-GB" dirty="0">
                <a:latin typeface="Calibri Light" panose="020F0302020204030204" pitchFamily="34" charset="0"/>
                <a:cs typeface="Calibri Light" panose="020F0302020204030204" pitchFamily="34" charset="0"/>
              </a:rPr>
              <a:t>60% expansion and 60 new exhibits focusing on five key themes</a:t>
            </a:r>
          </a:p>
          <a:p>
            <a:pPr>
              <a:lnSpc>
                <a:spcPct val="90000"/>
              </a:lnSpc>
            </a:pPr>
            <a:r>
              <a:rPr lang="en-GB" dirty="0">
                <a:latin typeface="Calibri Light" panose="020F0302020204030204" pitchFamily="34" charset="0"/>
                <a:cs typeface="Calibri Light" panose="020F0302020204030204" pitchFamily="34" charset="0"/>
              </a:rPr>
              <a:t>Introduced in 2018, plan to open in summer 2020 </a:t>
            </a:r>
          </a:p>
          <a:p>
            <a:pPr>
              <a:lnSpc>
                <a:spcPct val="90000"/>
              </a:lnSpc>
            </a:pPr>
            <a:r>
              <a:rPr lang="en-GB" dirty="0">
                <a:latin typeface="Calibri Light" panose="020F0302020204030204" pitchFamily="34" charset="0"/>
                <a:cs typeface="Calibri Light" panose="020F0302020204030204" pitchFamily="34" charset="0"/>
              </a:rPr>
              <a:t>The aim of the project is to gain more footfall, give an insight into STEM and to attract a more diverse audience </a:t>
            </a:r>
          </a:p>
          <a:p>
            <a:pPr>
              <a:lnSpc>
                <a:spcPct val="90000"/>
              </a:lnSpc>
            </a:pPr>
            <a:r>
              <a:rPr lang="en-GB" i="1" dirty="0">
                <a:latin typeface="Calibri Light" panose="020F0302020204030204" pitchFamily="34" charset="0"/>
                <a:cs typeface="Calibri Light" panose="020F0302020204030204" pitchFamily="34" charset="0"/>
              </a:rPr>
              <a:t>“The Science Capital is a project where we will radically transform our science discovery centre, allowing us to expand our offering and attract a more diverse audience.” </a:t>
            </a:r>
            <a:r>
              <a:rPr lang="en-GB" dirty="0">
                <a:latin typeface="Calibri Light" panose="020F0302020204030204" pitchFamily="34" charset="0"/>
                <a:cs typeface="Calibri Light" panose="020F0302020204030204" pitchFamily="34" charset="0"/>
              </a:rPr>
              <a:t>(Techniquest, 2018). </a:t>
            </a:r>
          </a:p>
          <a:p>
            <a:pPr>
              <a:lnSpc>
                <a:spcPct val="90000"/>
              </a:lnSpc>
            </a:pPr>
            <a:r>
              <a:rPr lang="en-GB" dirty="0">
                <a:latin typeface="Calibri Light" panose="020F0302020204030204" pitchFamily="34" charset="0"/>
                <a:cs typeface="Calibri Light" panose="020F0302020204030204" pitchFamily="34" charset="0"/>
              </a:rPr>
              <a:t>Funding </a:t>
            </a:r>
          </a:p>
          <a:p>
            <a:pPr>
              <a:lnSpc>
                <a:spcPct val="90000"/>
              </a:lnSpc>
            </a:pPr>
            <a:endParaRPr lang="en-GB" sz="1900" dirty="0"/>
          </a:p>
          <a:p>
            <a:pPr>
              <a:lnSpc>
                <a:spcPct val="90000"/>
              </a:lnSpc>
            </a:pPr>
            <a:endParaRPr lang="en-GB" sz="1900" dirty="0"/>
          </a:p>
        </p:txBody>
      </p:sp>
      <p:sp>
        <p:nvSpPr>
          <p:cNvPr id="4" name="TextBox 3">
            <a:extLst>
              <a:ext uri="{FF2B5EF4-FFF2-40B4-BE49-F238E27FC236}">
                <a16:creationId xmlns:a16="http://schemas.microsoft.com/office/drawing/2014/main" id="{53E4A575-AF3E-4E5B-BC9A-A43BD9D36540}"/>
              </a:ext>
            </a:extLst>
          </p:cNvPr>
          <p:cNvSpPr txBox="1"/>
          <p:nvPr/>
        </p:nvSpPr>
        <p:spPr>
          <a:xfrm>
            <a:off x="10349948" y="6485888"/>
            <a:ext cx="1656454" cy="246221"/>
          </a:xfrm>
          <a:prstGeom prst="rect">
            <a:avLst/>
          </a:prstGeom>
          <a:noFill/>
        </p:spPr>
        <p:txBody>
          <a:bodyPr wrap="square" rtlCol="0">
            <a:spAutoFit/>
          </a:bodyPr>
          <a:lstStyle/>
          <a:p>
            <a:pPr>
              <a:spcAft>
                <a:spcPts val="600"/>
              </a:spcAft>
            </a:pPr>
            <a:r>
              <a:rPr lang="en-GB" sz="1000">
                <a:latin typeface="Calibri Light" panose="020F0302020204030204" pitchFamily="34" charset="0"/>
                <a:cs typeface="Calibri Light" panose="020F0302020204030204" pitchFamily="34" charset="0"/>
              </a:rPr>
              <a:t>Source: (Techniquest, 2016)</a:t>
            </a:r>
          </a:p>
        </p:txBody>
      </p:sp>
    </p:spTree>
    <p:extLst>
      <p:ext uri="{BB962C8B-B14F-4D97-AF65-F5344CB8AC3E}">
        <p14:creationId xmlns:p14="http://schemas.microsoft.com/office/powerpoint/2010/main" val="194593865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C170A-E2E5-4387-92AB-2135BE4EB311}"/>
              </a:ext>
            </a:extLst>
          </p:cNvPr>
          <p:cNvSpPr>
            <a:spLocks noGrp="1"/>
          </p:cNvSpPr>
          <p:nvPr>
            <p:ph type="title"/>
          </p:nvPr>
        </p:nvSpPr>
        <p:spPr>
          <a:xfrm>
            <a:off x="1395651" y="439636"/>
            <a:ext cx="9739265" cy="2065026"/>
          </a:xfrm>
          <a:effectLst/>
        </p:spPr>
        <p:txBody>
          <a:bodyPr anchor="ctr">
            <a:normAutofit/>
          </a:bodyPr>
          <a:lstStyle/>
          <a:p>
            <a:r>
              <a:rPr lang="en-GB" dirty="0">
                <a:solidFill>
                  <a:schemeClr val="tx2"/>
                </a:solidFill>
                <a:latin typeface="Calibri Light" panose="020F0302020204030204" pitchFamily="34" charset="0"/>
                <a:cs typeface="Calibri Light" panose="020F0302020204030204" pitchFamily="34" charset="0"/>
              </a:rPr>
              <a:t>Consultancy Project</a:t>
            </a:r>
          </a:p>
        </p:txBody>
      </p:sp>
      <p:sp>
        <p:nvSpPr>
          <p:cNvPr id="3" name="Content Placeholder 2">
            <a:extLst>
              <a:ext uri="{FF2B5EF4-FFF2-40B4-BE49-F238E27FC236}">
                <a16:creationId xmlns:a16="http://schemas.microsoft.com/office/drawing/2014/main" id="{65E5BCEB-0E88-489A-87FF-F387DA30B428}"/>
              </a:ext>
            </a:extLst>
          </p:cNvPr>
          <p:cNvSpPr>
            <a:spLocks noGrp="1"/>
          </p:cNvSpPr>
          <p:nvPr>
            <p:ph idx="1"/>
          </p:nvPr>
        </p:nvSpPr>
        <p:spPr>
          <a:xfrm>
            <a:off x="1180176" y="1776046"/>
            <a:ext cx="10830116" cy="3710333"/>
          </a:xfrm>
        </p:spPr>
        <p:txBody>
          <a:bodyPr anchor="ctr">
            <a:normAutofit/>
          </a:bodyPr>
          <a:lstStyle/>
          <a:p>
            <a:pPr marL="0" indent="0">
              <a:buNone/>
            </a:pPr>
            <a:r>
              <a:rPr lang="en-US" sz="2000" b="1" dirty="0">
                <a:latin typeface="Calibri Light" panose="020F0302020204030204" pitchFamily="34" charset="0"/>
                <a:cs typeface="Calibri Light" panose="020F0302020204030204" pitchFamily="34" charset="0"/>
              </a:rPr>
              <a:t>Create strategic recommendations to boost tourism in TECHNIQUEST</a:t>
            </a:r>
          </a:p>
          <a:p>
            <a:pPr marL="0" indent="0">
              <a:buNone/>
            </a:pPr>
            <a:r>
              <a:rPr lang="en-US" sz="2000" dirty="0">
                <a:latin typeface="Calibri Light" panose="020F0302020204030204" pitchFamily="34" charset="0"/>
                <a:cs typeface="Calibri Light" panose="020F0302020204030204" pitchFamily="34" charset="0"/>
              </a:rPr>
              <a:t>The aim of this consultancy project is to generate ideas and ways to attract a wider audience outside of Cardiff and South Wales. The introduction of “The Science Capital Project” will be Techniquest’s best opportunity to appeal to new visitors.</a:t>
            </a:r>
          </a:p>
          <a:p>
            <a:pPr marL="0" indent="0">
              <a:buNone/>
            </a:pPr>
            <a:r>
              <a:rPr lang="en-GB" sz="2000" dirty="0">
                <a:latin typeface="Calibri Light" panose="020F0302020204030204" pitchFamily="34" charset="0"/>
                <a:cs typeface="Calibri Light" panose="020F0302020204030204" pitchFamily="34" charset="0"/>
              </a:rPr>
              <a:t>My focus will be channelled through strategic marketing, advertisement and events. The opening of the science capital project will give Techniquest a new unique selling point and with my recommendations Techniquest can use the project to interest new visitors. </a:t>
            </a:r>
          </a:p>
        </p:txBody>
      </p:sp>
    </p:spTree>
    <p:extLst>
      <p:ext uri="{BB962C8B-B14F-4D97-AF65-F5344CB8AC3E}">
        <p14:creationId xmlns:p14="http://schemas.microsoft.com/office/powerpoint/2010/main" val="1976380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BD293-31CB-46FD-82C7-6859E451D508}"/>
              </a:ext>
            </a:extLst>
          </p:cNvPr>
          <p:cNvSpPr>
            <a:spLocks noGrp="1"/>
          </p:cNvSpPr>
          <p:nvPr>
            <p:ph type="title"/>
          </p:nvPr>
        </p:nvSpPr>
        <p:spPr/>
        <p:txBody>
          <a:bodyPr/>
          <a:lstStyle/>
          <a:p>
            <a:r>
              <a:rPr lang="en-GB" dirty="0"/>
              <a:t>Aim and Objectives </a:t>
            </a:r>
          </a:p>
        </p:txBody>
      </p:sp>
      <p:sp>
        <p:nvSpPr>
          <p:cNvPr id="3" name="Content Placeholder 2">
            <a:extLst>
              <a:ext uri="{FF2B5EF4-FFF2-40B4-BE49-F238E27FC236}">
                <a16:creationId xmlns:a16="http://schemas.microsoft.com/office/drawing/2014/main" id="{4B670476-330A-49AA-ACD1-6017C6ECA44E}"/>
              </a:ext>
            </a:extLst>
          </p:cNvPr>
          <p:cNvSpPr>
            <a:spLocks noGrp="1"/>
          </p:cNvSpPr>
          <p:nvPr>
            <p:ph idx="1"/>
          </p:nvPr>
        </p:nvSpPr>
        <p:spPr>
          <a:xfrm>
            <a:off x="1484310" y="2610853"/>
            <a:ext cx="10018713" cy="4247147"/>
          </a:xfrm>
        </p:spPr>
        <p:txBody>
          <a:bodyPr>
            <a:normAutofit fontScale="25000" lnSpcReduction="20000"/>
          </a:bodyPr>
          <a:lstStyle/>
          <a:p>
            <a:pPr marL="0" indent="0">
              <a:buNone/>
            </a:pPr>
            <a:r>
              <a:rPr lang="en-GB" sz="8000" dirty="0">
                <a:latin typeface="Calibri Light" panose="020F0302020204030204" pitchFamily="34" charset="0"/>
                <a:cs typeface="Calibri Light" panose="020F0302020204030204" pitchFamily="34" charset="0"/>
              </a:rPr>
              <a:t>Aim:</a:t>
            </a:r>
          </a:p>
          <a:p>
            <a:pPr marL="0" indent="0">
              <a:buNone/>
            </a:pPr>
            <a:r>
              <a:rPr lang="en-GB" sz="8000" dirty="0">
                <a:latin typeface="Calibri Light" panose="020F0302020204030204" pitchFamily="34" charset="0"/>
                <a:cs typeface="Calibri Light" panose="020F0302020204030204" pitchFamily="34" charset="0"/>
              </a:rPr>
              <a:t>Overall aim is to boost tourism and drive more footfall from outside of Wales into Techniquest by improving marketing, advertisement and planning for future events. </a:t>
            </a:r>
          </a:p>
          <a:p>
            <a:pPr marL="0" indent="0">
              <a:buNone/>
            </a:pPr>
            <a:r>
              <a:rPr lang="en-GB" sz="8000" dirty="0">
                <a:latin typeface="Calibri Light" panose="020F0302020204030204" pitchFamily="34" charset="0"/>
                <a:cs typeface="Calibri Light" panose="020F0302020204030204" pitchFamily="34" charset="0"/>
              </a:rPr>
              <a:t>Objectives:</a:t>
            </a:r>
          </a:p>
          <a:p>
            <a:pPr marL="457200" indent="-457200">
              <a:buFont typeface="+mj-lt"/>
              <a:buAutoNum type="arabicPeriod"/>
            </a:pPr>
            <a:r>
              <a:rPr lang="en-GB" sz="8000" dirty="0">
                <a:latin typeface="Calibri Light" panose="020F0302020204030204" pitchFamily="34" charset="0"/>
                <a:cs typeface="Calibri Light" panose="020F0302020204030204" pitchFamily="34" charset="0"/>
              </a:rPr>
              <a:t>Investigate current marketing and advertising strategies and look at ways of improving them by March 2020</a:t>
            </a:r>
          </a:p>
          <a:p>
            <a:pPr marL="457200" indent="-457200">
              <a:buFont typeface="+mj-lt"/>
              <a:buAutoNum type="arabicPeriod"/>
            </a:pPr>
            <a:r>
              <a:rPr lang="en-GB" sz="8000" dirty="0">
                <a:latin typeface="Calibri Light" panose="020F0302020204030204" pitchFamily="34" charset="0"/>
                <a:cs typeface="Calibri Light" panose="020F0302020204030204" pitchFamily="34" charset="0"/>
              </a:rPr>
              <a:t>Forecast higher populated tourist times and plan strategic events to cater for them </a:t>
            </a:r>
            <a:r>
              <a:rPr lang="en-GB" sz="8000" dirty="0" err="1">
                <a:latin typeface="Calibri Light" panose="020F0302020204030204" pitchFamily="34" charset="0"/>
                <a:cs typeface="Calibri Light" panose="020F0302020204030204" pitchFamily="34" charset="0"/>
              </a:rPr>
              <a:t>e.g</a:t>
            </a:r>
            <a:r>
              <a:rPr lang="en-GB" sz="8000" dirty="0">
                <a:latin typeface="Calibri Light" panose="020F0302020204030204" pitchFamily="34" charset="0"/>
                <a:cs typeface="Calibri Light" panose="020F0302020204030204" pitchFamily="34" charset="0"/>
              </a:rPr>
              <a:t> Chinese new Years/ Rugby 6 Nations. </a:t>
            </a:r>
          </a:p>
          <a:p>
            <a:pPr marL="457200" indent="-457200">
              <a:buFont typeface="+mj-lt"/>
              <a:buAutoNum type="arabicPeriod"/>
            </a:pPr>
            <a:r>
              <a:rPr lang="en-GB" sz="8000" dirty="0">
                <a:latin typeface="Calibri Light" panose="020F0302020204030204" pitchFamily="34" charset="0"/>
                <a:cs typeface="Calibri Light" panose="020F0302020204030204" pitchFamily="34" charset="0"/>
              </a:rPr>
              <a:t>Seek partnership with Cardiff Airport to advertise Techniquest around the Airport. Targeting foreign visitors by April 2020</a:t>
            </a:r>
          </a:p>
          <a:p>
            <a:pPr marL="457200" indent="-457200">
              <a:buFont typeface="+mj-lt"/>
              <a:buAutoNum type="arabicPeriod"/>
            </a:pPr>
            <a:endParaRPr lang="en-GB" sz="8000" dirty="0">
              <a:latin typeface="Calibri Light" panose="020F0302020204030204" pitchFamily="34" charset="0"/>
              <a:cs typeface="Calibri Light" panose="020F0302020204030204" pitchFamily="34" charset="0"/>
            </a:endParaRPr>
          </a:p>
          <a:p>
            <a:pPr marL="457200" indent="-457200">
              <a:buFont typeface="+mj-lt"/>
              <a:buAutoNum type="arabicPeriod"/>
            </a:pPr>
            <a:endParaRPr lang="en-GB" sz="2000" dirty="0">
              <a:latin typeface="Calibri Light" panose="020F0302020204030204" pitchFamily="34" charset="0"/>
              <a:cs typeface="Calibri Light" panose="020F0302020204030204" pitchFamily="34" charset="0"/>
            </a:endParaRPr>
          </a:p>
          <a:p>
            <a:pPr marL="457200" indent="-457200">
              <a:buFont typeface="+mj-lt"/>
              <a:buAutoNum type="arabicPeriod"/>
            </a:pPr>
            <a:endParaRPr lang="en-GB" sz="2000" dirty="0">
              <a:latin typeface="Calibri Light" panose="020F0302020204030204" pitchFamily="34" charset="0"/>
              <a:cs typeface="Calibri Light" panose="020F0302020204030204" pitchFamily="34" charset="0"/>
            </a:endParaRPr>
          </a:p>
          <a:p>
            <a:pPr marL="457200" indent="-457200">
              <a:buFont typeface="+mj-lt"/>
              <a:buAutoNum type="arabicPeriod"/>
            </a:pPr>
            <a:endParaRPr lang="en-GB" sz="2000" dirty="0">
              <a:latin typeface="Calibri Light" panose="020F0302020204030204" pitchFamily="34" charset="0"/>
              <a:cs typeface="Calibri Light" panose="020F0302020204030204" pitchFamily="34" charset="0"/>
            </a:endParaRPr>
          </a:p>
          <a:p>
            <a:pPr marL="457200" indent="-457200">
              <a:buFont typeface="+mj-lt"/>
              <a:buAutoNum type="arabicPeriod"/>
            </a:pPr>
            <a:endParaRPr lang="en-GB" sz="2000" dirty="0">
              <a:latin typeface="Calibri Light" panose="020F0302020204030204" pitchFamily="34" charset="0"/>
              <a:cs typeface="Calibri Light" panose="020F0302020204030204" pitchFamily="34" charset="0"/>
            </a:endParaRPr>
          </a:p>
          <a:p>
            <a:pPr marL="0" indent="0">
              <a:buNone/>
            </a:pPr>
            <a:endParaRPr lang="en-GB" sz="2000" dirty="0">
              <a:latin typeface="Calibri Light" panose="020F0302020204030204" pitchFamily="34" charset="0"/>
              <a:cs typeface="Calibri Light" panose="020F0302020204030204" pitchFamily="34" charset="0"/>
            </a:endParaRPr>
          </a:p>
          <a:p>
            <a:pPr marL="0" indent="0">
              <a:buNone/>
            </a:pPr>
            <a:r>
              <a:rPr lang="en-GB" dirty="0"/>
              <a:t> </a:t>
            </a:r>
          </a:p>
        </p:txBody>
      </p:sp>
    </p:spTree>
    <p:extLst>
      <p:ext uri="{BB962C8B-B14F-4D97-AF65-F5344CB8AC3E}">
        <p14:creationId xmlns:p14="http://schemas.microsoft.com/office/powerpoint/2010/main" val="2293973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7F9D0-ADD3-46E9-AF8C-824983DFC018}"/>
              </a:ext>
            </a:extLst>
          </p:cNvPr>
          <p:cNvSpPr>
            <a:spLocks noGrp="1"/>
          </p:cNvSpPr>
          <p:nvPr>
            <p:ph type="title"/>
          </p:nvPr>
        </p:nvSpPr>
        <p:spPr>
          <a:xfrm>
            <a:off x="1484311" y="1066800"/>
            <a:ext cx="3333495" cy="1504335"/>
          </a:xfrm>
        </p:spPr>
        <p:txBody>
          <a:bodyPr>
            <a:normAutofit/>
          </a:bodyPr>
          <a:lstStyle/>
          <a:p>
            <a:r>
              <a:rPr lang="en-GB" dirty="0">
                <a:latin typeface="Calibri Light" panose="020F0302020204030204" pitchFamily="34" charset="0"/>
                <a:cs typeface="Calibri Light" panose="020F0302020204030204" pitchFamily="34" charset="0"/>
              </a:rPr>
              <a:t>Research</a:t>
            </a:r>
          </a:p>
        </p:txBody>
      </p:sp>
      <p:sp>
        <p:nvSpPr>
          <p:cNvPr id="3" name="Content Placeholder 2">
            <a:extLst>
              <a:ext uri="{FF2B5EF4-FFF2-40B4-BE49-F238E27FC236}">
                <a16:creationId xmlns:a16="http://schemas.microsoft.com/office/drawing/2014/main" id="{03AF0974-8011-428D-990D-958D08852DB8}"/>
              </a:ext>
            </a:extLst>
          </p:cNvPr>
          <p:cNvSpPr>
            <a:spLocks noGrp="1"/>
          </p:cNvSpPr>
          <p:nvPr>
            <p:ph idx="1"/>
          </p:nvPr>
        </p:nvSpPr>
        <p:spPr>
          <a:xfrm>
            <a:off x="1259174" y="2666999"/>
            <a:ext cx="3702569" cy="3124201"/>
          </a:xfrm>
        </p:spPr>
        <p:txBody>
          <a:bodyPr anchor="t">
            <a:normAutofit fontScale="92500" lnSpcReduction="20000"/>
          </a:bodyPr>
          <a:lstStyle/>
          <a:p>
            <a:pPr marL="0" indent="0">
              <a:buNone/>
            </a:pPr>
            <a:r>
              <a:rPr lang="en-GB" sz="2000" b="1" dirty="0">
                <a:latin typeface="Calibri Light" panose="020F0302020204030204" pitchFamily="34" charset="0"/>
                <a:cs typeface="Calibri Light" panose="020F0302020204030204" pitchFamily="34" charset="0"/>
              </a:rPr>
              <a:t>Secondary research </a:t>
            </a:r>
          </a:p>
          <a:p>
            <a:pPr marL="457200" indent="-457200">
              <a:buFont typeface="+mj-lt"/>
              <a:buAutoNum type="arabicPeriod"/>
            </a:pPr>
            <a:r>
              <a:rPr lang="en-GB" sz="2000" dirty="0">
                <a:latin typeface="Calibri Light" panose="020F0302020204030204" pitchFamily="34" charset="0"/>
                <a:cs typeface="Calibri Light" panose="020F0302020204030204" pitchFamily="34" charset="0"/>
              </a:rPr>
              <a:t>Online </a:t>
            </a:r>
          </a:p>
          <a:p>
            <a:pPr marL="457200" indent="-457200">
              <a:buFont typeface="+mj-lt"/>
              <a:buAutoNum type="arabicPeriod"/>
            </a:pPr>
            <a:r>
              <a:rPr lang="en-GB" sz="2000" dirty="0">
                <a:latin typeface="Calibri Light" panose="020F0302020204030204" pitchFamily="34" charset="0"/>
                <a:cs typeface="Calibri Light" panose="020F0302020204030204" pitchFamily="34" charset="0"/>
              </a:rPr>
              <a:t>News articles</a:t>
            </a:r>
          </a:p>
          <a:p>
            <a:pPr marL="457200" indent="-457200">
              <a:buFont typeface="+mj-lt"/>
              <a:buAutoNum type="arabicPeriod"/>
            </a:pPr>
            <a:r>
              <a:rPr lang="en-GB" sz="2000" dirty="0">
                <a:latin typeface="Calibri Light" panose="020F0302020204030204" pitchFamily="34" charset="0"/>
                <a:cs typeface="Calibri Light" panose="020F0302020204030204" pitchFamily="34" charset="0"/>
              </a:rPr>
              <a:t>Videos</a:t>
            </a:r>
          </a:p>
          <a:p>
            <a:pPr marL="457200" indent="-457200">
              <a:buFont typeface="+mj-lt"/>
              <a:buAutoNum type="arabicPeriod"/>
            </a:pPr>
            <a:r>
              <a:rPr lang="en-GB" sz="2000" dirty="0">
                <a:latin typeface="Calibri Light" panose="020F0302020204030204" pitchFamily="34" charset="0"/>
                <a:cs typeface="Calibri Light" panose="020F0302020204030204" pitchFamily="34" charset="0"/>
              </a:rPr>
              <a:t>Social Media</a:t>
            </a:r>
          </a:p>
          <a:p>
            <a:pPr marL="0" indent="0">
              <a:buNone/>
            </a:pPr>
            <a:r>
              <a:rPr lang="en-GB" sz="2000" b="1" dirty="0">
                <a:latin typeface="Calibri Light" panose="020F0302020204030204" pitchFamily="34" charset="0"/>
                <a:cs typeface="Calibri Light" panose="020F0302020204030204" pitchFamily="34" charset="0"/>
              </a:rPr>
              <a:t>Primary research </a:t>
            </a:r>
          </a:p>
          <a:p>
            <a:pPr marL="342900" indent="-342900">
              <a:buFont typeface="+mj-lt"/>
              <a:buAutoNum type="arabicPeriod"/>
            </a:pPr>
            <a:r>
              <a:rPr lang="en-GB" sz="2000" dirty="0">
                <a:latin typeface="Calibri Light" panose="020F0302020204030204" pitchFamily="34" charset="0"/>
                <a:cs typeface="Calibri Light" panose="020F0302020204030204" pitchFamily="34" charset="0"/>
              </a:rPr>
              <a:t>Interviews </a:t>
            </a:r>
          </a:p>
          <a:p>
            <a:pPr marL="342900" indent="-342900">
              <a:buFont typeface="+mj-lt"/>
              <a:buAutoNum type="arabicPeriod"/>
            </a:pPr>
            <a:r>
              <a:rPr lang="en-GB" sz="2000" dirty="0">
                <a:latin typeface="Calibri Light" panose="020F0302020204030204" pitchFamily="34" charset="0"/>
                <a:cs typeface="Calibri Light" panose="020F0302020204030204" pitchFamily="34" charset="0"/>
              </a:rPr>
              <a:t>Questionnaires</a:t>
            </a:r>
          </a:p>
          <a:p>
            <a:endParaRPr lang="en-GB" sz="1600" dirty="0"/>
          </a:p>
        </p:txBody>
      </p:sp>
      <p:pic>
        <p:nvPicPr>
          <p:cNvPr id="5" name="Picture 4" descr="A close up of a piece of paper&#10;&#10;Description automatically generated">
            <a:extLst>
              <a:ext uri="{FF2B5EF4-FFF2-40B4-BE49-F238E27FC236}">
                <a16:creationId xmlns:a16="http://schemas.microsoft.com/office/drawing/2014/main" id="{B7C06E6D-E39A-45B0-86D2-47F079EA33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2033" y="1098089"/>
            <a:ext cx="6240990" cy="422847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71980C70-F251-4FFF-A4FA-718AA0EA5A7B}"/>
              </a:ext>
            </a:extLst>
          </p:cNvPr>
          <p:cNvSpPr txBox="1"/>
          <p:nvPr/>
        </p:nvSpPr>
        <p:spPr>
          <a:xfrm>
            <a:off x="9409043" y="5326559"/>
            <a:ext cx="3498574" cy="246221"/>
          </a:xfrm>
          <a:prstGeom prst="rect">
            <a:avLst/>
          </a:prstGeom>
          <a:noFill/>
        </p:spPr>
        <p:txBody>
          <a:bodyPr wrap="square" rtlCol="0">
            <a:spAutoFit/>
          </a:bodyPr>
          <a:lstStyle/>
          <a:p>
            <a:r>
              <a:rPr lang="en-GB" sz="1000" dirty="0">
                <a:latin typeface="Calibri Light" panose="020F0302020204030204" pitchFamily="34" charset="0"/>
                <a:cs typeface="Calibri Light" panose="020F0302020204030204" pitchFamily="34" charset="0"/>
              </a:rPr>
              <a:t>Source: (Market Research Guy, 2019)</a:t>
            </a:r>
          </a:p>
        </p:txBody>
      </p:sp>
    </p:spTree>
    <p:extLst>
      <p:ext uri="{BB962C8B-B14F-4D97-AF65-F5344CB8AC3E}">
        <p14:creationId xmlns:p14="http://schemas.microsoft.com/office/powerpoint/2010/main" val="2264458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2282D-23E0-47E0-A41B-8131BFB9B505}"/>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Why this project</a:t>
            </a:r>
          </a:p>
        </p:txBody>
      </p:sp>
      <p:sp>
        <p:nvSpPr>
          <p:cNvPr id="3" name="Content Placeholder 2">
            <a:extLst>
              <a:ext uri="{FF2B5EF4-FFF2-40B4-BE49-F238E27FC236}">
                <a16:creationId xmlns:a16="http://schemas.microsoft.com/office/drawing/2014/main" id="{4F5B1131-1953-49CF-9188-A0C595CFC7B8}"/>
              </a:ext>
            </a:extLst>
          </p:cNvPr>
          <p:cNvSpPr>
            <a:spLocks noGrp="1"/>
          </p:cNvSpPr>
          <p:nvPr>
            <p:ph idx="1"/>
          </p:nvPr>
        </p:nvSpPr>
        <p:spPr>
          <a:xfrm>
            <a:off x="1484311" y="2800349"/>
            <a:ext cx="10018713" cy="4419601"/>
          </a:xfrm>
        </p:spPr>
        <p:txBody>
          <a:bodyPr>
            <a:normAutofit/>
          </a:bodyPr>
          <a:lstStyle/>
          <a:p>
            <a:pPr marL="0" indent="0">
              <a:lnSpc>
                <a:spcPct val="150000"/>
              </a:lnSpc>
              <a:buNone/>
            </a:pPr>
            <a:r>
              <a:rPr lang="en-GB" dirty="0">
                <a:latin typeface="Calibri Light" panose="020F0302020204030204" pitchFamily="34" charset="0"/>
                <a:cs typeface="Calibri Light" panose="020F0302020204030204" pitchFamily="34" charset="0"/>
              </a:rPr>
              <a:t>This consultancy project benefits Techniquest by: </a:t>
            </a:r>
          </a:p>
          <a:p>
            <a:pPr marL="457200" indent="-457200">
              <a:lnSpc>
                <a:spcPct val="150000"/>
              </a:lnSpc>
              <a:buFont typeface="+mj-lt"/>
              <a:buAutoNum type="arabicPeriod"/>
            </a:pPr>
            <a:r>
              <a:rPr lang="en-GB" dirty="0">
                <a:latin typeface="Calibri Light" panose="020F0302020204030204" pitchFamily="34" charset="0"/>
                <a:cs typeface="Calibri Light" panose="020F0302020204030204" pitchFamily="34" charset="0"/>
              </a:rPr>
              <a:t>Ensuring a sustainable future</a:t>
            </a:r>
          </a:p>
          <a:p>
            <a:pPr marL="457200" indent="-457200">
              <a:lnSpc>
                <a:spcPct val="150000"/>
              </a:lnSpc>
              <a:buFont typeface="+mj-lt"/>
              <a:buAutoNum type="arabicPeriod"/>
            </a:pPr>
            <a:r>
              <a:rPr lang="en-GB" dirty="0">
                <a:latin typeface="Calibri Light" panose="020F0302020204030204" pitchFamily="34" charset="0"/>
                <a:cs typeface="Calibri Light" panose="020F0302020204030204" pitchFamily="34" charset="0"/>
              </a:rPr>
              <a:t>Promoting the new Science Capital Project </a:t>
            </a:r>
          </a:p>
          <a:p>
            <a:pPr marL="457200" indent="-457200">
              <a:lnSpc>
                <a:spcPct val="150000"/>
              </a:lnSpc>
              <a:buFont typeface="+mj-lt"/>
              <a:buAutoNum type="arabicPeriod"/>
            </a:pPr>
            <a:r>
              <a:rPr lang="en-GB" dirty="0">
                <a:latin typeface="Calibri Light" panose="020F0302020204030204" pitchFamily="34" charset="0"/>
                <a:cs typeface="Calibri Light" panose="020F0302020204030204" pitchFamily="34" charset="0"/>
              </a:rPr>
              <a:t>Reaching out to new visitors </a:t>
            </a:r>
          </a:p>
          <a:p>
            <a:pPr marL="457200" indent="-457200">
              <a:lnSpc>
                <a:spcPct val="150000"/>
              </a:lnSpc>
              <a:buFont typeface="+mj-lt"/>
              <a:buAutoNum type="arabicPeriod"/>
            </a:pPr>
            <a:r>
              <a:rPr lang="en-GB" dirty="0">
                <a:latin typeface="Calibri Light" panose="020F0302020204030204" pitchFamily="34" charset="0"/>
                <a:cs typeface="Calibri Light" panose="020F0302020204030204" pitchFamily="34" charset="0"/>
              </a:rPr>
              <a:t>Supporting a charity organisation</a:t>
            </a:r>
          </a:p>
          <a:p>
            <a:pPr marL="0" indent="0">
              <a:buNone/>
            </a:pPr>
            <a:r>
              <a:rPr lang="en-GB" dirty="0"/>
              <a:t> </a:t>
            </a:r>
          </a:p>
          <a:p>
            <a:pPr marL="0" indent="0">
              <a:buNone/>
            </a:pPr>
            <a:endParaRPr lang="en-GB" dirty="0"/>
          </a:p>
          <a:p>
            <a:endParaRPr lang="en-GB" dirty="0"/>
          </a:p>
          <a:p>
            <a:endParaRPr lang="en-GB" dirty="0"/>
          </a:p>
        </p:txBody>
      </p:sp>
      <p:pic>
        <p:nvPicPr>
          <p:cNvPr id="5" name="Graphic 4" descr="Question mark">
            <a:extLst>
              <a:ext uri="{FF2B5EF4-FFF2-40B4-BE49-F238E27FC236}">
                <a16:creationId xmlns:a16="http://schemas.microsoft.com/office/drawing/2014/main" id="{8D053709-1A79-44A6-8F6F-DBEFF89AB86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64582" y="1562099"/>
            <a:ext cx="4627418" cy="4904509"/>
          </a:xfrm>
          <a:prstGeom prst="rect">
            <a:avLst/>
          </a:prstGeom>
        </p:spPr>
      </p:pic>
    </p:spTree>
    <p:extLst>
      <p:ext uri="{BB962C8B-B14F-4D97-AF65-F5344CB8AC3E}">
        <p14:creationId xmlns:p14="http://schemas.microsoft.com/office/powerpoint/2010/main" val="2616698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person&#10;&#10;Description automatically generated">
            <a:extLst>
              <a:ext uri="{FF2B5EF4-FFF2-40B4-BE49-F238E27FC236}">
                <a16:creationId xmlns:a16="http://schemas.microsoft.com/office/drawing/2014/main" id="{68AF6DEE-736A-46BD-9635-67DF2B67E34D}"/>
              </a:ext>
            </a:extLst>
          </p:cNvPr>
          <p:cNvPicPr>
            <a:picLocks noChangeAspect="1"/>
          </p:cNvPicPr>
          <p:nvPr/>
        </p:nvPicPr>
        <p:blipFill rotWithShape="1">
          <a:blip r:embed="rId3">
            <a:alphaModFix amt="25000"/>
            <a:extLst>
              <a:ext uri="{28A0092B-C50C-407E-A947-70E740481C1C}">
                <a14:useLocalDpi xmlns:a14="http://schemas.microsoft.com/office/drawing/2010/main" val="0"/>
              </a:ext>
            </a:extLst>
          </a:blip>
          <a:srcRect r="25778"/>
          <a:stretch/>
        </p:blipFill>
        <p:spPr>
          <a:xfrm>
            <a:off x="20" y="10"/>
            <a:ext cx="12191980" cy="6857990"/>
          </a:xfrm>
          <a:prstGeom prst="rect">
            <a:avLst/>
          </a:prstGeom>
        </p:spPr>
      </p:pic>
      <p:sp>
        <p:nvSpPr>
          <p:cNvPr id="2" name="Title 1">
            <a:extLst>
              <a:ext uri="{FF2B5EF4-FFF2-40B4-BE49-F238E27FC236}">
                <a16:creationId xmlns:a16="http://schemas.microsoft.com/office/drawing/2014/main" id="{0C406667-0B25-4595-915A-9111FD8F1728}"/>
              </a:ext>
            </a:extLst>
          </p:cNvPr>
          <p:cNvSpPr>
            <a:spLocks noGrp="1"/>
          </p:cNvSpPr>
          <p:nvPr>
            <p:ph type="title"/>
          </p:nvPr>
        </p:nvSpPr>
        <p:spPr>
          <a:xfrm>
            <a:off x="1484311" y="685800"/>
            <a:ext cx="10018713" cy="1752599"/>
          </a:xfrm>
        </p:spPr>
        <p:txBody>
          <a:bodyPr anchor="b">
            <a:normAutofit/>
          </a:bodyPr>
          <a:lstStyle/>
          <a:p>
            <a:pPr algn="l"/>
            <a:r>
              <a:rPr lang="en-GB" dirty="0">
                <a:latin typeface="Calibri Light" panose="020F0302020204030204" pitchFamily="34" charset="0"/>
                <a:cs typeface="Calibri Light" panose="020F0302020204030204" pitchFamily="34" charset="0"/>
              </a:rPr>
              <a:t>Constraints </a:t>
            </a:r>
            <a:endParaRPr lang="en-GB">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02C637AC-D1F8-4CDB-9114-657D84413B86}"/>
              </a:ext>
            </a:extLst>
          </p:cNvPr>
          <p:cNvSpPr>
            <a:spLocks noGrp="1"/>
          </p:cNvSpPr>
          <p:nvPr>
            <p:ph idx="1"/>
          </p:nvPr>
        </p:nvSpPr>
        <p:spPr>
          <a:xfrm>
            <a:off x="1269402" y="2666999"/>
            <a:ext cx="10233621" cy="3124201"/>
          </a:xfrm>
        </p:spPr>
        <p:txBody>
          <a:bodyPr anchor="t">
            <a:normAutofit/>
          </a:bodyPr>
          <a:lstStyle/>
          <a:p>
            <a:pPr marL="0" indent="0">
              <a:buNone/>
            </a:pPr>
            <a:r>
              <a:rPr lang="en-GB" dirty="0">
                <a:latin typeface="Calibri Light" panose="020F0302020204030204" pitchFamily="34" charset="0"/>
                <a:cs typeface="Calibri Light" panose="020F0302020204030204" pitchFamily="34" charset="0"/>
              </a:rPr>
              <a:t>The constraints that challenge the consultancy project are: </a:t>
            </a:r>
          </a:p>
          <a:p>
            <a:pPr marL="457200" indent="-457200">
              <a:buFont typeface="+mj-lt"/>
              <a:buAutoNum type="arabicPeriod"/>
            </a:pPr>
            <a:r>
              <a:rPr lang="en-GB" dirty="0">
                <a:latin typeface="Calibri Light" panose="020F0302020204030204" pitchFamily="34" charset="0"/>
                <a:cs typeface="Calibri Light" panose="020F0302020204030204" pitchFamily="34" charset="0"/>
              </a:rPr>
              <a:t>Budget - may be limited </a:t>
            </a:r>
          </a:p>
          <a:p>
            <a:pPr marL="457200" indent="-457200">
              <a:buFont typeface="+mj-lt"/>
              <a:buAutoNum type="arabicPeriod"/>
            </a:pPr>
            <a:r>
              <a:rPr lang="en-GB" dirty="0">
                <a:latin typeface="Calibri Light" panose="020F0302020204030204" pitchFamily="34" charset="0"/>
                <a:cs typeface="Calibri Light" panose="020F0302020204030204" pitchFamily="34" charset="0"/>
              </a:rPr>
              <a:t>Time – not a lot of time before the summer opening </a:t>
            </a:r>
          </a:p>
          <a:p>
            <a:pPr marL="457200" indent="-457200">
              <a:buFont typeface="+mj-lt"/>
              <a:buAutoNum type="arabicPeriod"/>
            </a:pPr>
            <a:r>
              <a:rPr lang="en-GB" dirty="0">
                <a:latin typeface="Calibri Light" panose="020F0302020204030204" pitchFamily="34" charset="0"/>
                <a:cs typeface="Calibri Light" panose="020F0302020204030204" pitchFamily="34" charset="0"/>
              </a:rPr>
              <a:t>Scope - targeting an audience that hasn’t planned to come to Wales yet </a:t>
            </a:r>
          </a:p>
          <a:p>
            <a:pPr marL="457200" indent="-457200">
              <a:buFont typeface="+mj-lt"/>
              <a:buAutoNum type="arabicPeriod"/>
            </a:pPr>
            <a:r>
              <a:rPr lang="en-GB" dirty="0">
                <a:latin typeface="Calibri Light" panose="020F0302020204030204" pitchFamily="34" charset="0"/>
                <a:cs typeface="Calibri Light" panose="020F0302020204030204" pitchFamily="34" charset="0"/>
              </a:rPr>
              <a:t>Resources - one student not a full marketing team</a:t>
            </a:r>
          </a:p>
        </p:txBody>
      </p:sp>
      <p:sp>
        <p:nvSpPr>
          <p:cNvPr id="4" name="TextBox 3">
            <a:extLst>
              <a:ext uri="{FF2B5EF4-FFF2-40B4-BE49-F238E27FC236}">
                <a16:creationId xmlns:a16="http://schemas.microsoft.com/office/drawing/2014/main" id="{707908CE-1F05-486D-9A1D-44AC9FE580C8}"/>
              </a:ext>
            </a:extLst>
          </p:cNvPr>
          <p:cNvSpPr txBox="1"/>
          <p:nvPr/>
        </p:nvSpPr>
        <p:spPr>
          <a:xfrm>
            <a:off x="10747493" y="6602969"/>
            <a:ext cx="1444487" cy="246221"/>
          </a:xfrm>
          <a:prstGeom prst="rect">
            <a:avLst/>
          </a:prstGeom>
          <a:noFill/>
        </p:spPr>
        <p:txBody>
          <a:bodyPr wrap="square" rtlCol="0">
            <a:spAutoFit/>
          </a:bodyPr>
          <a:lstStyle/>
          <a:p>
            <a:r>
              <a:rPr lang="en-GB" sz="1000" dirty="0">
                <a:latin typeface="Calibri Light" panose="020F0302020204030204" pitchFamily="34" charset="0"/>
                <a:cs typeface="Calibri Light" panose="020F0302020204030204" pitchFamily="34" charset="0"/>
              </a:rPr>
              <a:t>Source: (Disher J, 2017)</a:t>
            </a:r>
          </a:p>
        </p:txBody>
      </p:sp>
    </p:spTree>
    <p:extLst>
      <p:ext uri="{BB962C8B-B14F-4D97-AF65-F5344CB8AC3E}">
        <p14:creationId xmlns:p14="http://schemas.microsoft.com/office/powerpoint/2010/main" val="401430799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A228B-C563-432C-AAB3-5AD7A5E2EA0B}"/>
              </a:ext>
            </a:extLst>
          </p:cNvPr>
          <p:cNvSpPr>
            <a:spLocks noGrp="1"/>
          </p:cNvSpPr>
          <p:nvPr>
            <p:ph type="title"/>
          </p:nvPr>
        </p:nvSpPr>
        <p:spPr>
          <a:xfrm>
            <a:off x="3256755" y="665225"/>
            <a:ext cx="6041904" cy="709366"/>
          </a:xfrm>
        </p:spPr>
        <p:txBody>
          <a:bodyPr>
            <a:normAutofit/>
          </a:bodyPr>
          <a:lstStyle/>
          <a:p>
            <a:r>
              <a:rPr lang="en-GB" dirty="0"/>
              <a:t>The Next Step</a:t>
            </a:r>
          </a:p>
        </p:txBody>
      </p:sp>
      <p:pic>
        <p:nvPicPr>
          <p:cNvPr id="7" name="Picture 6">
            <a:extLst>
              <a:ext uri="{FF2B5EF4-FFF2-40B4-BE49-F238E27FC236}">
                <a16:creationId xmlns:a16="http://schemas.microsoft.com/office/drawing/2014/main" id="{92B4ABF3-679E-43CE-B550-2E640D3B4ADA}"/>
              </a:ext>
            </a:extLst>
          </p:cNvPr>
          <p:cNvPicPr>
            <a:picLocks noChangeAspect="1"/>
          </p:cNvPicPr>
          <p:nvPr/>
        </p:nvPicPr>
        <p:blipFill rotWithShape="1">
          <a:blip r:embed="rId3"/>
          <a:srcRect t="29316" r="2590" b="40328"/>
          <a:stretch/>
        </p:blipFill>
        <p:spPr>
          <a:xfrm>
            <a:off x="0" y="1846386"/>
            <a:ext cx="12192000" cy="3903784"/>
          </a:xfrm>
          <a:prstGeom prst="rect">
            <a:avLst/>
          </a:prstGeom>
        </p:spPr>
      </p:pic>
    </p:spTree>
    <p:extLst>
      <p:ext uri="{BB962C8B-B14F-4D97-AF65-F5344CB8AC3E}">
        <p14:creationId xmlns:p14="http://schemas.microsoft.com/office/powerpoint/2010/main" val="1186365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71795F-A314-4C41-848B-9546CE6060C7}"/>
              </a:ext>
            </a:extLst>
          </p:cNvPr>
          <p:cNvSpPr>
            <a:spLocks noGrp="1"/>
          </p:cNvSpPr>
          <p:nvPr>
            <p:ph idx="1"/>
          </p:nvPr>
        </p:nvSpPr>
        <p:spPr>
          <a:xfrm>
            <a:off x="1497563" y="1866899"/>
            <a:ext cx="10018713" cy="3124201"/>
          </a:xfrm>
        </p:spPr>
        <p:txBody>
          <a:bodyPr>
            <a:normAutofit/>
          </a:bodyPr>
          <a:lstStyle/>
          <a:p>
            <a:pPr marL="0" indent="0" algn="ctr">
              <a:buNone/>
            </a:pPr>
            <a:r>
              <a:rPr lang="en-GB" sz="7200" dirty="0">
                <a:latin typeface="Calibri Light" panose="020F0302020204030204" pitchFamily="34" charset="0"/>
                <a:cs typeface="Calibri Light" panose="020F0302020204030204" pitchFamily="34" charset="0"/>
              </a:rPr>
              <a:t>Thank you for listening. </a:t>
            </a:r>
          </a:p>
          <a:p>
            <a:pPr marL="0" indent="0" algn="ctr">
              <a:buNone/>
            </a:pPr>
            <a:r>
              <a:rPr lang="en-GB" sz="7200" dirty="0">
                <a:latin typeface="Calibri Light" panose="020F0302020204030204" pitchFamily="34" charset="0"/>
                <a:cs typeface="Calibri Light" panose="020F0302020204030204" pitchFamily="34" charset="0"/>
              </a:rPr>
              <a:t>Any Questions?</a:t>
            </a:r>
          </a:p>
        </p:txBody>
      </p:sp>
    </p:spTree>
    <p:extLst>
      <p:ext uri="{BB962C8B-B14F-4D97-AF65-F5344CB8AC3E}">
        <p14:creationId xmlns:p14="http://schemas.microsoft.com/office/powerpoint/2010/main" val="3308198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3826C-F80D-48D4-A334-39701435FF7E}"/>
              </a:ext>
            </a:extLst>
          </p:cNvPr>
          <p:cNvSpPr>
            <a:spLocks noGrp="1"/>
          </p:cNvSpPr>
          <p:nvPr>
            <p:ph type="title"/>
          </p:nvPr>
        </p:nvSpPr>
        <p:spPr>
          <a:xfrm>
            <a:off x="1086643" y="0"/>
            <a:ext cx="10018713" cy="819763"/>
          </a:xfrm>
        </p:spPr>
        <p:txBody>
          <a:bodyPr>
            <a:normAutofit/>
          </a:bodyPr>
          <a:lstStyle/>
          <a:p>
            <a:r>
              <a:rPr lang="en-GB" sz="3200" dirty="0">
                <a:latin typeface="Calibri Light" panose="020F0302020204030204" pitchFamily="34" charset="0"/>
                <a:cs typeface="Calibri Light" panose="020F0302020204030204" pitchFamily="34" charset="0"/>
              </a:rPr>
              <a:t>Reference List </a:t>
            </a:r>
          </a:p>
        </p:txBody>
      </p:sp>
      <p:sp>
        <p:nvSpPr>
          <p:cNvPr id="3" name="TextBox 2">
            <a:extLst>
              <a:ext uri="{FF2B5EF4-FFF2-40B4-BE49-F238E27FC236}">
                <a16:creationId xmlns:a16="http://schemas.microsoft.com/office/drawing/2014/main" id="{38412ABB-CC0F-4AFA-9801-534C236FE761}"/>
              </a:ext>
            </a:extLst>
          </p:cNvPr>
          <p:cNvSpPr txBox="1"/>
          <p:nvPr/>
        </p:nvSpPr>
        <p:spPr>
          <a:xfrm>
            <a:off x="1275046" y="570594"/>
            <a:ext cx="11160774" cy="6832640"/>
          </a:xfrm>
          <a:prstGeom prst="rect">
            <a:avLst/>
          </a:prstGeom>
          <a:noFill/>
        </p:spPr>
        <p:txBody>
          <a:bodyPr wrap="square" rtlCol="0">
            <a:spAutoFit/>
          </a:bodyPr>
          <a:lstStyle/>
          <a:p>
            <a:pPr>
              <a:lnSpc>
                <a:spcPct val="150000"/>
              </a:lnSpc>
            </a:pPr>
            <a:r>
              <a:rPr lang="en-GB" sz="1400" dirty="0">
                <a:latin typeface="Calibri Light" panose="020F0302020204030204" pitchFamily="34" charset="0"/>
                <a:cs typeface="Calibri Light" panose="020F0302020204030204" pitchFamily="34" charset="0"/>
              </a:rPr>
              <a:t>BBC News. (2016). </a:t>
            </a:r>
            <a:r>
              <a:rPr lang="en-GB" sz="1400" i="1" dirty="0">
                <a:latin typeface="Calibri Light" panose="020F0302020204030204" pitchFamily="34" charset="0"/>
                <a:cs typeface="Calibri Light" panose="020F0302020204030204" pitchFamily="34" charset="0"/>
              </a:rPr>
              <a:t>Welsh Government Techniquest funding to end from 2021. </a:t>
            </a:r>
            <a:r>
              <a:rPr lang="en-GB" sz="1400" dirty="0">
                <a:latin typeface="Calibri Light" panose="020F0302020204030204" pitchFamily="34" charset="0"/>
                <a:cs typeface="Calibri Light" panose="020F0302020204030204" pitchFamily="34" charset="0"/>
              </a:rPr>
              <a:t>Available at: </a:t>
            </a:r>
            <a:r>
              <a:rPr lang="en-GB" sz="1400" u="sng" dirty="0">
                <a:latin typeface="Calibri Light" panose="020F03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https://www.bbc.co.uk/news/uk-wales-politics-37234805</a:t>
            </a:r>
            <a:r>
              <a:rPr lang="en-GB" sz="1400" dirty="0">
                <a:latin typeface="Calibri Light" panose="020F0302020204030204" pitchFamily="34" charset="0"/>
                <a:cs typeface="Calibri Light" panose="020F0302020204030204" pitchFamily="34" charset="0"/>
              </a:rPr>
              <a:t>. (Accessed: 28 January 2020). </a:t>
            </a:r>
          </a:p>
          <a:p>
            <a:pPr>
              <a:lnSpc>
                <a:spcPct val="150000"/>
              </a:lnSpc>
            </a:pPr>
            <a:r>
              <a:rPr lang="en-GB" sz="1400" dirty="0">
                <a:latin typeface="Calibri Light" panose="020F0302020204030204" pitchFamily="34" charset="0"/>
                <a:cs typeface="Calibri Light" panose="020F0302020204030204" pitchFamily="34" charset="0"/>
              </a:rPr>
              <a:t>Disher, J. (2017). </a:t>
            </a:r>
            <a:r>
              <a:rPr lang="en-GB" sz="1400" i="1" dirty="0">
                <a:latin typeface="Calibri Light" panose="020F0302020204030204" pitchFamily="34" charset="0"/>
                <a:cs typeface="Calibri Light" panose="020F0302020204030204" pitchFamily="34" charset="0"/>
              </a:rPr>
              <a:t>PRODUCT CONSTRAINTS CAN BE A CATALYST TO A GREAT DESIGN. </a:t>
            </a:r>
            <a:r>
              <a:rPr lang="en-GB" sz="1400" dirty="0">
                <a:latin typeface="Calibri Light" panose="020F0302020204030204" pitchFamily="34" charset="0"/>
                <a:cs typeface="Calibri Light" panose="020F0302020204030204" pitchFamily="34" charset="0"/>
              </a:rPr>
              <a:t>Available at: </a:t>
            </a:r>
            <a:r>
              <a:rPr lang="en-GB" sz="1400" u="sng" dirty="0">
                <a:latin typeface="Calibri Light" panose="020F0302020204030204" pitchFamily="34" charset="0"/>
                <a:cs typeface="Calibri Light" panose="020F0302020204030204" pitchFamily="34" charset="0"/>
                <a:hlinkClick r:id="rId3">
                  <a:extLst>
                    <a:ext uri="{A12FA001-AC4F-418D-AE19-62706E023703}">
                      <ahyp:hlinkClr xmlns:ahyp="http://schemas.microsoft.com/office/drawing/2018/hyperlinkcolor" val="tx"/>
                    </a:ext>
                  </a:extLst>
                </a:hlinkClick>
              </a:rPr>
              <a:t>https://disher.com/2017/02/17/product-constraints-can-catalyst-great-design/</a:t>
            </a:r>
            <a:r>
              <a:rPr lang="en-GB" sz="1400" dirty="0">
                <a:latin typeface="Calibri Light" panose="020F0302020204030204" pitchFamily="34" charset="0"/>
                <a:cs typeface="Calibri Light" panose="020F0302020204030204" pitchFamily="34" charset="0"/>
              </a:rPr>
              <a:t>. (Accessed: 25 January 2020). </a:t>
            </a:r>
          </a:p>
          <a:p>
            <a:pPr>
              <a:lnSpc>
                <a:spcPct val="150000"/>
              </a:lnSpc>
            </a:pPr>
            <a:r>
              <a:rPr lang="en-GB" sz="1400" dirty="0">
                <a:latin typeface="Calibri Light" panose="020F0302020204030204" pitchFamily="34" charset="0"/>
                <a:cs typeface="Calibri Light" panose="020F0302020204030204" pitchFamily="34" charset="0"/>
              </a:rPr>
              <a:t>Kirkpatrick, L. (2018). </a:t>
            </a:r>
            <a:r>
              <a:rPr lang="en-GB" sz="1400" i="1" dirty="0">
                <a:latin typeface="Calibri Light" panose="020F0302020204030204" pitchFamily="34" charset="0"/>
                <a:cs typeface="Calibri Light" panose="020F0302020204030204" pitchFamily="34" charset="0"/>
              </a:rPr>
              <a:t>Science Capital. </a:t>
            </a:r>
            <a:r>
              <a:rPr lang="en-GB" sz="1400" dirty="0">
                <a:latin typeface="Calibri Light" panose="020F0302020204030204" pitchFamily="34" charset="0"/>
                <a:cs typeface="Calibri Light" panose="020F0302020204030204" pitchFamily="34" charset="0"/>
              </a:rPr>
              <a:t>[video]. Available at: </a:t>
            </a:r>
            <a:r>
              <a:rPr lang="en-GB" sz="1400" u="sng" dirty="0">
                <a:latin typeface="Calibri Light" panose="020F0302020204030204" pitchFamily="34" charset="0"/>
                <a:cs typeface="Calibri Light" panose="020F0302020204030204" pitchFamily="34" charset="0"/>
                <a:hlinkClick r:id="rId4">
                  <a:extLst>
                    <a:ext uri="{A12FA001-AC4F-418D-AE19-62706E023703}">
                      <ahyp:hlinkClr xmlns:ahyp="http://schemas.microsoft.com/office/drawing/2018/hyperlinkcolor" val="tx"/>
                    </a:ext>
                  </a:extLst>
                </a:hlinkClick>
              </a:rPr>
              <a:t>https://www.youtube.com/watch?time_continue=16&amp;v=eG7C3MoqMvo&amp;feature=emb_title</a:t>
            </a:r>
            <a:r>
              <a:rPr lang="en-GB" sz="1400" dirty="0">
                <a:latin typeface="Calibri Light" panose="020F0302020204030204" pitchFamily="34" charset="0"/>
                <a:cs typeface="Calibri Light" panose="020F0302020204030204" pitchFamily="34" charset="0"/>
              </a:rPr>
              <a:t>. (Accessed: 24 January 2020). </a:t>
            </a:r>
          </a:p>
          <a:p>
            <a:pPr>
              <a:lnSpc>
                <a:spcPct val="150000"/>
              </a:lnSpc>
            </a:pPr>
            <a:r>
              <a:rPr lang="en-GB" sz="1400" dirty="0">
                <a:latin typeface="Calibri Light" panose="020F0302020204030204" pitchFamily="34" charset="0"/>
                <a:cs typeface="Calibri Light" panose="020F0302020204030204" pitchFamily="34" charset="0"/>
              </a:rPr>
              <a:t>Kirkpatrick, L. (2018). </a:t>
            </a:r>
            <a:r>
              <a:rPr lang="en-GB" sz="1400" i="1" dirty="0">
                <a:latin typeface="Calibri Light" panose="020F0302020204030204" pitchFamily="34" charset="0"/>
                <a:cs typeface="Calibri Light" panose="020F0302020204030204" pitchFamily="34" charset="0"/>
              </a:rPr>
              <a:t>Techniquest’s ‘Science Capital’. Secures £3m in funding’. </a:t>
            </a:r>
            <a:r>
              <a:rPr lang="en-GB" sz="1400" dirty="0">
                <a:latin typeface="Calibri Light" panose="020F0302020204030204" pitchFamily="34" charset="0"/>
                <a:cs typeface="Calibri Light" panose="020F0302020204030204" pitchFamily="34" charset="0"/>
              </a:rPr>
              <a:t>[video]. Available at: </a:t>
            </a:r>
            <a:r>
              <a:rPr lang="en-GB" sz="1400" u="sng" dirty="0">
                <a:latin typeface="Calibri Light" panose="020F0302020204030204" pitchFamily="34" charset="0"/>
                <a:cs typeface="Calibri Light" panose="020F0302020204030204" pitchFamily="34" charset="0"/>
                <a:hlinkClick r:id="rId5">
                  <a:extLst>
                    <a:ext uri="{A12FA001-AC4F-418D-AE19-62706E023703}">
                      <ahyp:hlinkClr xmlns:ahyp="http://schemas.microsoft.com/office/drawing/2018/hyperlinkcolor" val="tx"/>
                    </a:ext>
                  </a:extLst>
                </a:hlinkClick>
              </a:rPr>
              <a:t>https://www.youtube.com/watch?v=Y8KOPHoEF78</a:t>
            </a:r>
            <a:r>
              <a:rPr lang="en-GB" sz="1400" dirty="0">
                <a:latin typeface="Calibri Light" panose="020F0302020204030204" pitchFamily="34" charset="0"/>
                <a:cs typeface="Calibri Light" panose="020F0302020204030204" pitchFamily="34" charset="0"/>
              </a:rPr>
              <a:t>. (Accessed: 24 January 2020). </a:t>
            </a:r>
          </a:p>
          <a:p>
            <a:pPr>
              <a:lnSpc>
                <a:spcPct val="150000"/>
              </a:lnSpc>
            </a:pPr>
            <a:r>
              <a:rPr lang="en-GB" sz="1400" dirty="0">
                <a:latin typeface="Calibri Light" panose="020F0302020204030204" pitchFamily="34" charset="0"/>
                <a:cs typeface="Calibri Light" panose="020F0302020204030204" pitchFamily="34" charset="0"/>
              </a:rPr>
              <a:t>Market Research Guy. (2019). </a:t>
            </a:r>
            <a:r>
              <a:rPr lang="en-GB" sz="1400" i="1" dirty="0">
                <a:latin typeface="Calibri Light" panose="020F0302020204030204" pitchFamily="34" charset="0"/>
                <a:cs typeface="Calibri Light" panose="020F0302020204030204" pitchFamily="34" charset="0"/>
              </a:rPr>
              <a:t>An Overview of Market Research Methods. </a:t>
            </a:r>
            <a:r>
              <a:rPr lang="en-GB" sz="1400" dirty="0">
                <a:latin typeface="Calibri Light" panose="020F0302020204030204" pitchFamily="34" charset="0"/>
                <a:cs typeface="Calibri Light" panose="020F0302020204030204" pitchFamily="34" charset="0"/>
              </a:rPr>
              <a:t>Available at: </a:t>
            </a:r>
            <a:r>
              <a:rPr lang="en-GB" sz="1400" u="sng" dirty="0">
                <a:latin typeface="Calibri Light" panose="020F0302020204030204" pitchFamily="34" charset="0"/>
                <a:cs typeface="Calibri Light" panose="020F0302020204030204" pitchFamily="34" charset="0"/>
                <a:hlinkClick r:id="rId6">
                  <a:extLst>
                    <a:ext uri="{A12FA001-AC4F-418D-AE19-62706E023703}">
                      <ahyp:hlinkClr xmlns:ahyp="http://schemas.microsoft.com/office/drawing/2018/hyperlinkcolor" val="tx"/>
                    </a:ext>
                  </a:extLst>
                </a:hlinkClick>
              </a:rPr>
              <a:t>https://www.mymarketresearchmethods.com/an-overview-of-market-research-methods/</a:t>
            </a:r>
            <a:r>
              <a:rPr lang="en-GB" sz="1400" dirty="0">
                <a:latin typeface="Calibri Light" panose="020F0302020204030204" pitchFamily="34" charset="0"/>
                <a:cs typeface="Calibri Light" panose="020F0302020204030204" pitchFamily="34" charset="0"/>
              </a:rPr>
              <a:t>. (Accessed: 27 January 2020). </a:t>
            </a:r>
          </a:p>
          <a:p>
            <a:pPr>
              <a:lnSpc>
                <a:spcPct val="150000"/>
              </a:lnSpc>
            </a:pPr>
            <a:r>
              <a:rPr lang="en-GB" sz="1400" dirty="0">
                <a:latin typeface="Calibri Light" panose="020F0302020204030204" pitchFamily="34" charset="0"/>
                <a:cs typeface="Calibri Light" panose="020F0302020204030204" pitchFamily="34" charset="0"/>
              </a:rPr>
              <a:t>Sampson, A. (2018). </a:t>
            </a:r>
            <a:r>
              <a:rPr lang="en-GB" sz="1400" i="1" dirty="0">
                <a:latin typeface="Calibri Light" panose="020F0302020204030204" pitchFamily="34" charset="0"/>
                <a:cs typeface="Calibri Light" panose="020F0302020204030204" pitchFamily="34" charset="0"/>
              </a:rPr>
              <a:t>Techniquest’s Science Capital: Brining design to life with </a:t>
            </a:r>
            <a:r>
              <a:rPr lang="en-GB" sz="1400" i="1" dirty="0" err="1">
                <a:latin typeface="Calibri Light" panose="020F0302020204030204" pitchFamily="34" charset="0"/>
                <a:cs typeface="Calibri Light" panose="020F0302020204030204" pitchFamily="34" charset="0"/>
              </a:rPr>
              <a:t>Huttinger</a:t>
            </a:r>
            <a:r>
              <a:rPr lang="en-GB" sz="1400" i="1" dirty="0">
                <a:latin typeface="Calibri Light" panose="020F0302020204030204" pitchFamily="34" charset="0"/>
                <a:cs typeface="Calibri Light" panose="020F0302020204030204" pitchFamily="34" charset="0"/>
              </a:rPr>
              <a:t>’. </a:t>
            </a:r>
            <a:r>
              <a:rPr lang="en-GB" sz="1400" dirty="0">
                <a:latin typeface="Calibri Light" panose="020F0302020204030204" pitchFamily="34" charset="0"/>
                <a:cs typeface="Calibri Light" panose="020F0302020204030204" pitchFamily="34" charset="0"/>
              </a:rPr>
              <a:t>[video]. Available at: </a:t>
            </a:r>
            <a:r>
              <a:rPr lang="en-GB" sz="1400" u="sng" dirty="0">
                <a:latin typeface="Calibri Light" panose="020F0302020204030204" pitchFamily="34" charset="0"/>
                <a:cs typeface="Calibri Light" panose="020F0302020204030204" pitchFamily="34" charset="0"/>
                <a:hlinkClick r:id="rId7">
                  <a:extLst>
                    <a:ext uri="{A12FA001-AC4F-418D-AE19-62706E023703}">
                      <ahyp:hlinkClr xmlns:ahyp="http://schemas.microsoft.com/office/drawing/2018/hyperlinkcolor" val="tx"/>
                    </a:ext>
                  </a:extLst>
                </a:hlinkClick>
              </a:rPr>
              <a:t>https://www.youtube.com/watch?v=r9YgNlFHcaE</a:t>
            </a:r>
            <a:r>
              <a:rPr lang="en-GB" sz="1400" dirty="0">
                <a:latin typeface="Calibri Light" panose="020F0302020204030204" pitchFamily="34" charset="0"/>
                <a:cs typeface="Calibri Light" panose="020F0302020204030204" pitchFamily="34" charset="0"/>
              </a:rPr>
              <a:t>. (Accessed: 24 January 2020). </a:t>
            </a:r>
          </a:p>
          <a:p>
            <a:pPr>
              <a:lnSpc>
                <a:spcPct val="150000"/>
              </a:lnSpc>
            </a:pPr>
            <a:r>
              <a:rPr lang="en-GB" sz="1400" dirty="0">
                <a:latin typeface="Calibri Light" panose="020F0302020204030204" pitchFamily="34" charset="0"/>
                <a:cs typeface="Calibri Light" panose="020F0302020204030204" pitchFamily="34" charset="0"/>
              </a:rPr>
              <a:t>Techniquest. (2016). </a:t>
            </a:r>
            <a:r>
              <a:rPr lang="en-GB" sz="1400" i="1" dirty="0">
                <a:latin typeface="Calibri Light" panose="020F0302020204030204" pitchFamily="34" charset="0"/>
                <a:cs typeface="Calibri Light" panose="020F0302020204030204" pitchFamily="34" charset="0"/>
              </a:rPr>
              <a:t>Techniquest’s mission is to embed science in Welsh culture through interactive engagement. </a:t>
            </a:r>
            <a:r>
              <a:rPr lang="en-GB" sz="1400" u="sng" dirty="0">
                <a:latin typeface="Calibri Light" panose="020F0302020204030204" pitchFamily="34" charset="0"/>
                <a:cs typeface="Calibri Light" panose="020F0302020204030204" pitchFamily="34" charset="0"/>
                <a:hlinkClick r:id="rId8">
                  <a:extLst>
                    <a:ext uri="{A12FA001-AC4F-418D-AE19-62706E023703}">
                      <ahyp:hlinkClr xmlns:ahyp="http://schemas.microsoft.com/office/drawing/2018/hyperlinkcolor" val="tx"/>
                    </a:ext>
                  </a:extLst>
                </a:hlinkClick>
              </a:rPr>
              <a:t>https://www.techniquest.org/about-us/the-story-of-techniquest/</a:t>
            </a:r>
            <a:r>
              <a:rPr lang="en-GB" sz="1400" dirty="0">
                <a:latin typeface="Calibri Light" panose="020F0302020204030204" pitchFamily="34" charset="0"/>
                <a:cs typeface="Calibri Light" panose="020F0302020204030204" pitchFamily="34" charset="0"/>
              </a:rPr>
              <a:t>.</a:t>
            </a:r>
            <a:r>
              <a:rPr lang="en-GB" sz="1400" i="1" dirty="0">
                <a:latin typeface="Calibri Light" panose="020F0302020204030204" pitchFamily="34" charset="0"/>
                <a:cs typeface="Calibri Light" panose="020F0302020204030204" pitchFamily="34" charset="0"/>
              </a:rPr>
              <a:t> </a:t>
            </a:r>
            <a:r>
              <a:rPr lang="en-GB" sz="1400" dirty="0">
                <a:latin typeface="Calibri Light" panose="020F0302020204030204" pitchFamily="34" charset="0"/>
                <a:cs typeface="Calibri Light" panose="020F0302020204030204" pitchFamily="34" charset="0"/>
              </a:rPr>
              <a:t>(Accessed: 24 January 2020).</a:t>
            </a:r>
          </a:p>
          <a:p>
            <a:pPr>
              <a:lnSpc>
                <a:spcPct val="150000"/>
              </a:lnSpc>
            </a:pPr>
            <a:r>
              <a:rPr lang="en-GB" sz="1400" dirty="0">
                <a:latin typeface="Calibri Light" panose="020F0302020204030204" pitchFamily="34" charset="0"/>
                <a:cs typeface="Calibri Light" panose="020F0302020204030204" pitchFamily="34" charset="0"/>
              </a:rPr>
              <a:t>Techniquest. (2018). </a:t>
            </a:r>
            <a:r>
              <a:rPr lang="en-GB" sz="1400" i="1" dirty="0">
                <a:latin typeface="Calibri Light" panose="020F0302020204030204" pitchFamily="34" charset="0"/>
                <a:cs typeface="Calibri Light" panose="020F0302020204030204" pitchFamily="34" charset="0"/>
              </a:rPr>
              <a:t>The Science Capital. </a:t>
            </a:r>
            <a:r>
              <a:rPr lang="en-GB" sz="1400" dirty="0">
                <a:latin typeface="Calibri Light" panose="020F0302020204030204" pitchFamily="34" charset="0"/>
                <a:cs typeface="Calibri Light" panose="020F0302020204030204" pitchFamily="34" charset="0"/>
              </a:rPr>
              <a:t>Available at: </a:t>
            </a:r>
            <a:r>
              <a:rPr lang="en-GB" sz="1400" u="sng" dirty="0">
                <a:latin typeface="Calibri Light" panose="020F0302020204030204" pitchFamily="34" charset="0"/>
                <a:cs typeface="Calibri Light" panose="020F0302020204030204" pitchFamily="34" charset="0"/>
                <a:hlinkClick r:id="rId9">
                  <a:extLst>
                    <a:ext uri="{A12FA001-AC4F-418D-AE19-62706E023703}">
                      <ahyp:hlinkClr xmlns:ahyp="http://schemas.microsoft.com/office/drawing/2018/hyperlinkcolor" val="tx"/>
                    </a:ext>
                  </a:extLst>
                </a:hlinkClick>
              </a:rPr>
              <a:t>https://www.techniquest.org/about-us/the-science-capital/</a:t>
            </a:r>
            <a:r>
              <a:rPr lang="en-GB" sz="1400" dirty="0">
                <a:latin typeface="Calibri Light" panose="020F0302020204030204" pitchFamily="34" charset="0"/>
                <a:cs typeface="Calibri Light" panose="020F0302020204030204" pitchFamily="34" charset="0"/>
              </a:rPr>
              <a:t>. (Accessed: 27 January 2020). </a:t>
            </a:r>
          </a:p>
          <a:p>
            <a:pPr>
              <a:lnSpc>
                <a:spcPct val="150000"/>
              </a:lnSpc>
            </a:pPr>
            <a:r>
              <a:rPr lang="en-GB" sz="1400" dirty="0">
                <a:latin typeface="Calibri Light" panose="020F0302020204030204" pitchFamily="34" charset="0"/>
                <a:cs typeface="Calibri Light" panose="020F0302020204030204" pitchFamily="34" charset="0"/>
              </a:rPr>
              <a:t>Techniquest. (2020). </a:t>
            </a:r>
            <a:r>
              <a:rPr lang="en-GB" sz="1400" i="1" dirty="0">
                <a:latin typeface="Calibri Light" panose="020F0302020204030204" pitchFamily="34" charset="0"/>
                <a:cs typeface="Calibri Light" panose="020F0302020204030204" pitchFamily="34" charset="0"/>
              </a:rPr>
              <a:t>AFTER THE MAKEOVER. </a:t>
            </a:r>
            <a:r>
              <a:rPr lang="en-GB" sz="1400" dirty="0">
                <a:latin typeface="Calibri Light" panose="020F0302020204030204" pitchFamily="34" charset="0"/>
                <a:cs typeface="Calibri Light" panose="020F0302020204030204" pitchFamily="34" charset="0"/>
              </a:rPr>
              <a:t>Available at: </a:t>
            </a:r>
            <a:r>
              <a:rPr lang="en-GB" sz="1400" u="sng" dirty="0">
                <a:latin typeface="Calibri Light" panose="020F0302020204030204" pitchFamily="34" charset="0"/>
                <a:cs typeface="Calibri Light" panose="020F0302020204030204" pitchFamily="34" charset="0"/>
                <a:hlinkClick r:id="rId10">
                  <a:extLst>
                    <a:ext uri="{A12FA001-AC4F-418D-AE19-62706E023703}">
                      <ahyp:hlinkClr xmlns:ahyp="http://schemas.microsoft.com/office/drawing/2018/hyperlinkcolor" val="tx"/>
                    </a:ext>
                  </a:extLst>
                </a:hlinkClick>
              </a:rPr>
              <a:t>https://www.techniquest.org/blog/techniquest-gets-planetarium-makeover-thanks-12000-donation/</a:t>
            </a:r>
            <a:r>
              <a:rPr lang="en-GB" sz="1400" dirty="0">
                <a:latin typeface="Calibri Light" panose="020F0302020204030204" pitchFamily="34" charset="0"/>
                <a:cs typeface="Calibri Light" panose="020F0302020204030204" pitchFamily="34" charset="0"/>
              </a:rPr>
              <a:t>. (Accessed: 27 January 2020). </a:t>
            </a:r>
          </a:p>
          <a:p>
            <a:pPr>
              <a:lnSpc>
                <a:spcPct val="150000"/>
              </a:lnSpc>
            </a:pPr>
            <a:r>
              <a:rPr lang="en-GB" sz="1400" dirty="0">
                <a:latin typeface="Calibri Light" panose="020F0302020204030204" pitchFamily="34" charset="0"/>
                <a:cs typeface="Calibri Light" panose="020F0302020204030204" pitchFamily="34" charset="0"/>
              </a:rPr>
              <a:t>Techniquest. (2020). </a:t>
            </a:r>
            <a:r>
              <a:rPr lang="en-GB" sz="1400" i="1" dirty="0">
                <a:latin typeface="Calibri Light" panose="020F0302020204030204" pitchFamily="34" charset="0"/>
                <a:cs typeface="Calibri Light" panose="020F0302020204030204" pitchFamily="34" charset="0"/>
              </a:rPr>
              <a:t>Logo. </a:t>
            </a:r>
            <a:r>
              <a:rPr lang="en-GB" sz="1400" dirty="0">
                <a:latin typeface="Calibri Light" panose="020F0302020204030204" pitchFamily="34" charset="0"/>
                <a:cs typeface="Calibri Light" panose="020F0302020204030204" pitchFamily="34" charset="0"/>
              </a:rPr>
              <a:t>Available at: </a:t>
            </a:r>
            <a:r>
              <a:rPr lang="en-GB" sz="1400" u="sng" dirty="0">
                <a:latin typeface="Calibri Light" panose="020F0302020204030204" pitchFamily="34" charset="0"/>
                <a:cs typeface="Calibri Light" panose="020F0302020204030204" pitchFamily="34" charset="0"/>
                <a:hlinkClick r:id="rId11">
                  <a:extLst>
                    <a:ext uri="{A12FA001-AC4F-418D-AE19-62706E023703}">
                      <ahyp:hlinkClr xmlns:ahyp="http://schemas.microsoft.com/office/drawing/2018/hyperlinkcolor" val="tx"/>
                    </a:ext>
                  </a:extLst>
                </a:hlinkClick>
              </a:rPr>
              <a:t>https://www.techniquest.org/</a:t>
            </a:r>
            <a:r>
              <a:rPr lang="en-GB" sz="1400" dirty="0">
                <a:latin typeface="Calibri Light" panose="020F0302020204030204" pitchFamily="34" charset="0"/>
                <a:cs typeface="Calibri Light" panose="020F0302020204030204" pitchFamily="34" charset="0"/>
              </a:rPr>
              <a:t>. (Accessed: 27 January 2020). </a:t>
            </a:r>
          </a:p>
          <a:p>
            <a:pPr>
              <a:lnSpc>
                <a:spcPct val="150000"/>
              </a:lnSpc>
            </a:pPr>
            <a:r>
              <a:rPr lang="en-GB" sz="1400" dirty="0">
                <a:latin typeface="Calibri Light" panose="020F0302020204030204" pitchFamily="34" charset="0"/>
                <a:cs typeface="Calibri Light" panose="020F0302020204030204" pitchFamily="34" charset="0"/>
              </a:rPr>
              <a:t>Visit Wales. (2019). </a:t>
            </a:r>
            <a:r>
              <a:rPr lang="en-GB" sz="1400" i="1" dirty="0">
                <a:latin typeface="Calibri Light" panose="020F0302020204030204" pitchFamily="34" charset="0"/>
                <a:cs typeface="Calibri Light" panose="020F0302020204030204" pitchFamily="34" charset="0"/>
              </a:rPr>
              <a:t>Techniquest. </a:t>
            </a:r>
            <a:r>
              <a:rPr lang="en-GB" sz="1400" dirty="0">
                <a:latin typeface="Calibri Light" panose="020F0302020204030204" pitchFamily="34" charset="0"/>
                <a:cs typeface="Calibri Light" panose="020F0302020204030204" pitchFamily="34" charset="0"/>
              </a:rPr>
              <a:t>Available at:</a:t>
            </a:r>
            <a:r>
              <a:rPr lang="en-GB" sz="1400" i="1" dirty="0">
                <a:latin typeface="Calibri Light" panose="020F0302020204030204" pitchFamily="34" charset="0"/>
                <a:cs typeface="Calibri Light" panose="020F0302020204030204" pitchFamily="34" charset="0"/>
              </a:rPr>
              <a:t> </a:t>
            </a:r>
            <a:r>
              <a:rPr lang="en-GB" sz="1400" u="sng" dirty="0">
                <a:latin typeface="Calibri Light" panose="020F0302020204030204" pitchFamily="34" charset="0"/>
                <a:cs typeface="Calibri Light" panose="020F0302020204030204" pitchFamily="34" charset="0"/>
                <a:hlinkClick r:id="rId12">
                  <a:extLst>
                    <a:ext uri="{A12FA001-AC4F-418D-AE19-62706E023703}">
                      <ahyp:hlinkClr xmlns:ahyp="http://schemas.microsoft.com/office/drawing/2018/hyperlinkcolor" val="tx"/>
                    </a:ext>
                  </a:extLst>
                </a:hlinkClick>
              </a:rPr>
              <a:t>https://www.visitwales.com/product/585185</a:t>
            </a:r>
            <a:r>
              <a:rPr lang="en-GB" sz="1400" dirty="0">
                <a:latin typeface="Calibri Light" panose="020F0302020204030204" pitchFamily="34" charset="0"/>
                <a:cs typeface="Calibri Light" panose="020F0302020204030204" pitchFamily="34" charset="0"/>
              </a:rPr>
              <a:t>. (Accessed: 25 January 2020). </a:t>
            </a:r>
          </a:p>
          <a:p>
            <a:pPr>
              <a:lnSpc>
                <a:spcPct val="150000"/>
              </a:lnSpc>
            </a:pPr>
            <a:endParaRPr lang="en-GB" sz="1400" dirty="0">
              <a:latin typeface="Calibri Light" panose="020F0302020204030204" pitchFamily="34" charset="0"/>
              <a:cs typeface="Calibri Light" panose="020F0302020204030204" pitchFamily="34" charset="0"/>
            </a:endParaRPr>
          </a:p>
          <a:p>
            <a:endParaRPr lang="en-GB" dirty="0"/>
          </a:p>
        </p:txBody>
      </p:sp>
    </p:spTree>
    <p:extLst>
      <p:ext uri="{BB962C8B-B14F-4D97-AF65-F5344CB8AC3E}">
        <p14:creationId xmlns:p14="http://schemas.microsoft.com/office/powerpoint/2010/main" val="25195499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743</TotalTime>
  <Words>2432</Words>
  <Application>Microsoft Office PowerPoint</Application>
  <PresentationFormat>Widescreen</PresentationFormat>
  <Paragraphs>130</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Corbel</vt:lpstr>
      <vt:lpstr>Parallax</vt:lpstr>
      <vt:lpstr>Bid Presentation  TECHNIQUEST  </vt:lpstr>
      <vt:lpstr>Contents Page</vt:lpstr>
      <vt:lpstr>TECHNIQUEST</vt:lpstr>
      <vt:lpstr>The Science Capital Project </vt:lpstr>
      <vt:lpstr>Consultancy Project</vt:lpstr>
      <vt:lpstr>Aim and Objectives </vt:lpstr>
      <vt:lpstr>Research</vt:lpstr>
      <vt:lpstr>Why this project</vt:lpstr>
      <vt:lpstr>Constraints </vt:lpstr>
      <vt:lpstr>The Next Step</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BID Presentation  TECHNIQUEST  </dc:title>
  <dc:creator>Mhairi Price (1708315)</dc:creator>
  <cp:lastModifiedBy>Mhairi Price (1708315)</cp:lastModifiedBy>
  <cp:revision>70</cp:revision>
  <dcterms:created xsi:type="dcterms:W3CDTF">2020-01-27T16:36:58Z</dcterms:created>
  <dcterms:modified xsi:type="dcterms:W3CDTF">2020-01-28T22:06:44Z</dcterms:modified>
</cp:coreProperties>
</file>