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4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4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14D2E-0D55-1A63-045D-D9620CCEDB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8D39F9-6B90-E84F-B9FE-FE89D4BBE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AA7F1-87FC-7A06-9CD1-6F08707C3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C4AB6-D0E6-4F6F-AE8C-49795E4C7AF2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EFE47-4255-0584-4A83-78EF2B802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1FB0F-807F-D154-4D7C-6DCC5C087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87EDF-6827-47E1-9DCB-BFAA9883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254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3F0A4-4130-1066-7791-B5243678D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E6BB7-DFB5-6D25-75AB-8594532725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A146A6-60A5-C84A-9ABB-119017DAC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C4AB6-D0E6-4F6F-AE8C-49795E4C7AF2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A546EC-51CC-4D52-A812-B51FE07B5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200AB-FAAA-AE9C-C84A-0A9887B21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87EDF-6827-47E1-9DCB-BFAA9883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544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7A019-2F01-31B5-193D-8792AFA4E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FB2D8F-0D23-3E34-2C5D-6C31BB9231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B14CA-C4EB-3308-86E3-6264F8874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C4AB6-D0E6-4F6F-AE8C-49795E4C7AF2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EDA989-91D2-5822-9A1B-D583F9BA8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9F9DF-BAFC-362B-02C6-44BC3E3A1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87EDF-6827-47E1-9DCB-BFAA9883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94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03724-F1EB-41D0-79A2-7762CCB61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3A2A0-A92C-FF0B-1398-1E19928A0C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8A0BE2-D098-51CE-E140-A6531BFFFE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1C3E06-8216-0780-D3FF-AB86D334C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C4AB6-D0E6-4F6F-AE8C-49795E4C7AF2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D679A4-F4FE-AFD0-F287-121552887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0081CE-30FC-A760-1BBB-8A6D5CA1D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87EDF-6827-47E1-9DCB-BFAA9883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142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BA260-B1BC-AEC5-86BE-0FA541BEE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DF742C-3997-6F6B-AB31-A712910009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A7CC7A-EDDC-CAA9-E4EC-17BF9A69A4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8FD792-24FE-DACB-9B1B-4FCD089669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6A7319-6BD2-BBEA-DDC1-764C9A43DB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A27255-02F0-FADC-1A44-5FE448BD3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C4AB6-D0E6-4F6F-AE8C-49795E4C7AF2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5D8EC9-33A5-15D2-D89A-9A1E33A28F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F34949-640B-FE07-E821-68334C411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87EDF-6827-47E1-9DCB-BFAA9883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306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1CFDE-150A-0F04-FAFB-2F3DFED6C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68E350-9EE1-CFE5-3F88-7D33102E6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C4AB6-D0E6-4F6F-AE8C-49795E4C7AF2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26DEF2-2585-9C4F-6B76-E55C9FCC3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A8C01D-D74A-0DF2-B7AE-A4E84A31F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87EDF-6827-47E1-9DCB-BFAA9883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395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E90DD2-8D50-FA51-E4CB-8CABDD846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C4AB6-D0E6-4F6F-AE8C-49795E4C7AF2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A553A2-5EC2-7F80-B920-1EC0B2035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231CD6-9BF2-D516-A941-6A46CB75B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87EDF-6827-47E1-9DCB-BFAA9883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084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7330E-FFD6-65E4-AFFC-F4D929D17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BD339-4575-5B58-4269-E94F9B47E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68405B-3697-8257-EA08-C2883FE117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AADFC1-BA97-75E1-8571-C5F787C2B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C4AB6-D0E6-4F6F-AE8C-49795E4C7AF2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CFC2D0-35FA-C2EF-2453-2DDA2D390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5159DC-58C9-9EDF-9FF5-A830B8476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87EDF-6827-47E1-9DCB-BFAA9883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987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73712-CCF3-D8AA-17A2-810C8055B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263EEC-B4AA-7E1E-D61A-4A69F8B47C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9E546-DA3E-D531-CA34-07CC970306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C8EEDA-CB3B-24B6-9A8E-D51192AF6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C4AB6-D0E6-4F6F-AE8C-49795E4C7AF2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798E0D-8D5E-79AE-56A4-E93E4E11F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8B68AD-7440-EE63-95BA-35F6FEA0A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87EDF-6827-47E1-9DCB-BFAA9883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181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B11DE-8014-9815-83DD-D1955DEEC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9678E3-2FA0-FC4D-DFD0-B156D3AC7F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5F3F7-D08A-AEC1-2952-D7C181962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C4AB6-D0E6-4F6F-AE8C-49795E4C7AF2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E2DE7-26E1-9207-1596-339D2BDDF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203EB0-CBFC-AFB0-FF43-1E2617F38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87EDF-6827-47E1-9DCB-BFAA9883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674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624D64-9DBD-CE95-2538-13EA0FE236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2161E4-02DD-C1AA-3CBD-8BD82C00B2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81DCD-2003-610F-6CC5-4A8C0C77A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C4AB6-D0E6-4F6F-AE8C-49795E4C7AF2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972729-2AC3-BD34-BA85-0310E0FF0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D6B8C-CC74-F437-4F31-0C06BD0A7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87EDF-6827-47E1-9DCB-BFAA9883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564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120527-F1EB-CDC7-4DC3-05BAEF799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677C7-695D-24E1-36A3-70330006E1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1A4D1E-501B-BF60-C03C-EBB00EAC45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DC4AB6-D0E6-4F6F-AE8C-49795E4C7AF2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589C5-093D-2A77-259B-DFE6498F43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D575B-6CE2-CC79-D315-912C8A71B6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587EDF-6827-47E1-9DCB-BFAA9883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489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google.com/url?sa=i&amp;url=https%3A%2F%2Fwww.istockphoto.com%2Fphoto%2Fchina-and-uk-flag-handshake-symbolizing-partnership-and-cooperation-with-the-united-gm1298025231-390988728&amp;psig=AOvVaw0fV-WzzMZQByl8hyB3dkvW&amp;ust=1745736089826000&amp;source=images&amp;cd=vfe&amp;opi=89978449&amp;ved=0CBQQjRxqFwoTCJj7vPaL9YwDFQAAAAAdAAAAABAE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google.com/url?sa=i&amp;url=https%3A%2F%2Fwww.istockphoto.com%2Fphoto%2Fchina-and-uk-flag-handshake-symbolizing-partnership-and-cooperation-with-the-united-gm1298025231-390988728&amp;psig=AOvVaw0fV-WzzMZQByl8hyB3dkvW&amp;ust=1745736089826000&amp;source=images&amp;cd=vfe&amp;opi=89978449&amp;ved=0CBQQjRxqFwoTCJj7vPaL9YwDFQAAAAAdAAAAABAE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studocu.com/row/document/kenyatta-university/bachelor-of-arts-psychology/china-versus-uk-comparison/40551076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c8.alamy.com/comp/H8C2R8/chinese-business-people-having-meeting-in-board-room-H8C2R8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s://i.ytimg.com/vi/pZ2xUQNsBAA/maxresdefault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d39l2hkdp2esp1.cloudfront.net/img/photo/72298/72298_00_2x.jpg?20160106235548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media.istockphoto.com/photos/relationship-between-the-china-and-the-united-kingdom-picture-id1187325066?k=20&amp;m=1187325066&amp;s=612x612&amp;w=0&amp;h=umTiHKG5pjGD5nIznzrQelf4zpXMBY31xP8yk82OTek=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hyperlink" Target="https://thumbs.dreamstime.com/b/united-kingdom-chinese-leaders-shaking-hands-deal-agreement-united-kingdom-chinese-leaders-shaking-hands-deal-198092336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railtechnologymagazine.com/write/MediaUploads/UK_china_flag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hyperlink" Target="https://images.inc.com/uploaded_files/image/1920x1080/getty_78228537_9706499704500148_43611.jpg" TargetMode="Externa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s://thumbs.dreamstime.com/b/business-handshake-background-two-flags-men-handshake-background-united-kingdom-china-flag-support-146599053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09585190500298578" TargetMode="External"/><Relationship Id="rId3" Type="http://schemas.openxmlformats.org/officeDocument/2006/relationships/hyperlink" Target="https://r1.vlereader.com/EpubReader?ean=1780749454975" TargetMode="External"/><Relationship Id="rId7" Type="http://schemas.openxmlformats.org/officeDocument/2006/relationships/hyperlink" Target="https://doi.org/10.1108/IMR-08-2016-0154" TargetMode="External"/><Relationship Id="rId2" Type="http://schemas.openxmlformats.org/officeDocument/2006/relationships/hyperlink" Target="https://www-tandfonline-com.ezproxy.uwtsd.ac.uk/doi/epdf/10.1080/02650487.2007.11073016?needAccess=tru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-igi-global-com.ezproxy.uwtsd.ac.uk/gateway/chapter/full-text-pdf/205951" TargetMode="External"/><Relationship Id="rId5" Type="http://schemas.openxmlformats.org/officeDocument/2006/relationships/hyperlink" Target="https://doi.org/10.1057/s41254-023-00316-3" TargetMode="External"/><Relationship Id="rId4" Type="http://schemas.openxmlformats.org/officeDocument/2006/relationships/hyperlink" Target="https://ebookcentral.proquest.com/lib/trinity/detail.action?docID=5303548&amp;pq-origsite=primo" TargetMode="External"/><Relationship Id="rId9" Type="http://schemas.openxmlformats.org/officeDocument/2006/relationships/hyperlink" Target="https://www.proquest.com/docview/2579426784/fulltext/3564563A1A954210PQ/1?accountid=130472&amp;sourcetype=Scholarly%20Journa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hina And Uk Flag Handshake Symbolizing Partnership And Cooperation With  The United Kingdom Stock Photo - Download Image Now - iStock">
            <a:hlinkClick r:id="rId2"/>
            <a:extLst>
              <a:ext uri="{FF2B5EF4-FFF2-40B4-BE49-F238E27FC236}">
                <a16:creationId xmlns:a16="http://schemas.microsoft.com/office/drawing/2014/main" id="{C17962E7-76C2-1759-C835-F8A58E3179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8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42791"/>
            <a:ext cx="12192001" cy="681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E7A2A3-6599-04C9-4670-C45F835FC4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4339" y="0"/>
            <a:ext cx="9144000" cy="676327"/>
          </a:xfrm>
        </p:spPr>
        <p:txBody>
          <a:bodyPr>
            <a:normAutofit/>
          </a:bodyPr>
          <a:lstStyle/>
          <a:p>
            <a:r>
              <a:rPr lang="en-GB" sz="3200" dirty="0"/>
              <a:t>International Business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BF35D3-9FEA-C1B4-1C31-4DF82045E9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5161" y="680393"/>
            <a:ext cx="9144000" cy="476689"/>
          </a:xfrm>
        </p:spPr>
        <p:txBody>
          <a:bodyPr/>
          <a:lstStyle/>
          <a:p>
            <a:r>
              <a:rPr lang="en-GB" b="1" i="0" dirty="0">
                <a:effectLst/>
                <a:latin typeface="DeepSeek-CJK-patch"/>
              </a:rPr>
              <a:t>Cross-Cultural Negotiations: UK-China Strategic Partnership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coat of arms with red dragons and a crown&#10;&#10;AI-generated content may be incorrect.">
            <a:extLst>
              <a:ext uri="{FF2B5EF4-FFF2-40B4-BE49-F238E27FC236}">
                <a16:creationId xmlns:a16="http://schemas.microsoft.com/office/drawing/2014/main" id="{3060FDF7-7215-5F50-816E-7AE36D7C02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863" y="1157082"/>
            <a:ext cx="4282273" cy="268844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0D17C28-1B68-D5D9-B558-FC671043036E}"/>
              </a:ext>
            </a:extLst>
          </p:cNvPr>
          <p:cNvSpPr txBox="1"/>
          <p:nvPr/>
        </p:nvSpPr>
        <p:spPr>
          <a:xfrm>
            <a:off x="438777" y="5220161"/>
            <a:ext cx="59687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George Iulian Chiras (2120095)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Code: LCBB6001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Afzal Munna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Date: 26/04/2025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A193C-88CC-EA35-185C-D988AA32D7AD}"/>
              </a:ext>
            </a:extLst>
          </p:cNvPr>
          <p:cNvSpPr txBox="1"/>
          <p:nvPr/>
        </p:nvSpPr>
        <p:spPr>
          <a:xfrm>
            <a:off x="3684396" y="4065166"/>
            <a:ext cx="54786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London</a:t>
            </a:r>
          </a:p>
        </p:txBody>
      </p:sp>
    </p:spTree>
    <p:extLst>
      <p:ext uri="{BB962C8B-B14F-4D97-AF65-F5344CB8AC3E}">
        <p14:creationId xmlns:p14="http://schemas.microsoft.com/office/powerpoint/2010/main" val="31145397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6" descr="China And Uk Flag Handshake Symbolizing Partnership And Cooperation With  The United Kingdom Stock Photo - Download Image Now - iStock">
            <a:hlinkClick r:id="rId2"/>
            <a:extLst>
              <a:ext uri="{FF2B5EF4-FFF2-40B4-BE49-F238E27FC236}">
                <a16:creationId xmlns:a16="http://schemas.microsoft.com/office/drawing/2014/main" id="{6965DB62-7BCD-9663-25BD-1559296CB4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8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791"/>
            <a:ext cx="12192001" cy="681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E2AE0F-16CF-0708-1BD2-DFE12BFE4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8062" y="146051"/>
            <a:ext cx="4633913" cy="958849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Purpose of Presentation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454B85-D9FA-CEB2-926C-8D697B622F25}"/>
              </a:ext>
            </a:extLst>
          </p:cNvPr>
          <p:cNvSpPr txBox="1"/>
          <p:nvPr/>
        </p:nvSpPr>
        <p:spPr>
          <a:xfrm>
            <a:off x="790575" y="1541869"/>
            <a:ext cx="39814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Definition of the culture and its element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E26EF8-FE24-0998-631D-8E838C46F197}"/>
              </a:ext>
            </a:extLst>
          </p:cNvPr>
          <p:cNvSpPr txBox="1"/>
          <p:nvPr/>
        </p:nvSpPr>
        <p:spPr>
          <a:xfrm>
            <a:off x="1895474" y="2419312"/>
            <a:ext cx="5000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Theoretical framework and for cultural impact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FC39DB-5D10-CF9A-EFE9-83AB5174C1C5}"/>
              </a:ext>
            </a:extLst>
          </p:cNvPr>
          <p:cNvSpPr txBox="1"/>
          <p:nvPr/>
        </p:nvSpPr>
        <p:spPr>
          <a:xfrm>
            <a:off x="4395786" y="3263477"/>
            <a:ext cx="4762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Chinese cultural elements to navigate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02BAB5-D88D-3FD5-576E-FDDD925BC39A}"/>
              </a:ext>
            </a:extLst>
          </p:cNvPr>
          <p:cNvSpPr txBox="1"/>
          <p:nvPr/>
        </p:nvSpPr>
        <p:spPr>
          <a:xfrm>
            <a:off x="7086599" y="3956254"/>
            <a:ext cx="5267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Strategies for  successful negotiation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C06F4F-AB4F-0248-C25D-A65DD97DF92E}"/>
              </a:ext>
            </a:extLst>
          </p:cNvPr>
          <p:cNvSpPr txBox="1"/>
          <p:nvPr/>
        </p:nvSpPr>
        <p:spPr>
          <a:xfrm>
            <a:off x="8658224" y="4873820"/>
            <a:ext cx="4667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cultural adaptability</a:t>
            </a:r>
          </a:p>
        </p:txBody>
      </p:sp>
    </p:spTree>
    <p:extLst>
      <p:ext uri="{BB962C8B-B14F-4D97-AF65-F5344CB8AC3E}">
        <p14:creationId xmlns:p14="http://schemas.microsoft.com/office/powerpoint/2010/main" val="2958310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ar: 5 Points 20">
            <a:extLst>
              <a:ext uri="{FF2B5EF4-FFF2-40B4-BE49-F238E27FC236}">
                <a16:creationId xmlns:a16="http://schemas.microsoft.com/office/drawing/2014/main" id="{E9390ADB-52CE-FD1A-A8DE-AFA2A83897F8}"/>
              </a:ext>
            </a:extLst>
          </p:cNvPr>
          <p:cNvSpPr/>
          <p:nvPr/>
        </p:nvSpPr>
        <p:spPr>
          <a:xfrm>
            <a:off x="7158037" y="1996499"/>
            <a:ext cx="2947982" cy="2562226"/>
          </a:xfrm>
          <a:prstGeom prst="star5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0" name="Picture 2" descr="Unity Three Diagram Stock Illustrations – 290 Unity Three Diagram Stock  Illustrations, Vectors &amp; Clipart - Dreamstime">
            <a:extLst>
              <a:ext uri="{FF2B5EF4-FFF2-40B4-BE49-F238E27FC236}">
                <a16:creationId xmlns:a16="http://schemas.microsoft.com/office/drawing/2014/main" id="{8E274016-C685-7408-E0E8-26DB550AAE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1999" cy="6858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FC02C0D-E7FE-4A07-8AD8-69FCBF484235}"/>
              </a:ext>
            </a:extLst>
          </p:cNvPr>
          <p:cNvSpPr txBox="1"/>
          <p:nvPr/>
        </p:nvSpPr>
        <p:spPr>
          <a:xfrm>
            <a:off x="4476750" y="209550"/>
            <a:ext cx="38004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Defining Culture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A08767-A90E-96D0-74EA-4475884F2756}"/>
              </a:ext>
            </a:extLst>
          </p:cNvPr>
          <p:cNvSpPr txBox="1"/>
          <p:nvPr/>
        </p:nvSpPr>
        <p:spPr>
          <a:xfrm>
            <a:off x="2095501" y="1414759"/>
            <a:ext cx="2009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81245B-A65F-19AE-7F13-7770ABBBECB4}"/>
              </a:ext>
            </a:extLst>
          </p:cNvPr>
          <p:cNvSpPr txBox="1"/>
          <p:nvPr/>
        </p:nvSpPr>
        <p:spPr>
          <a:xfrm>
            <a:off x="7886701" y="3026008"/>
            <a:ext cx="17907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Elements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699C53C7-A42F-92B6-5CC3-B444E7FBF320}"/>
              </a:ext>
            </a:extLst>
          </p:cNvPr>
          <p:cNvSpPr/>
          <p:nvPr/>
        </p:nvSpPr>
        <p:spPr>
          <a:xfrm rot="5400000">
            <a:off x="2333625" y="2400299"/>
            <a:ext cx="1047750" cy="152401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0B7BDF-4CF4-B44C-EC80-A3EFBE0ECCB5}"/>
              </a:ext>
            </a:extLst>
          </p:cNvPr>
          <p:cNvSpPr txBox="1"/>
          <p:nvPr/>
        </p:nvSpPr>
        <p:spPr>
          <a:xfrm>
            <a:off x="2343151" y="3162943"/>
            <a:ext cx="11811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A691A4B-4D18-D7C8-62B1-09457020BB6D}"/>
              </a:ext>
            </a:extLst>
          </p:cNvPr>
          <p:cNvSpPr txBox="1"/>
          <p:nvPr/>
        </p:nvSpPr>
        <p:spPr>
          <a:xfrm>
            <a:off x="333375" y="4230041"/>
            <a:ext cx="11334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Shared Value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403FF06-A27C-B53C-E065-867FCD6B2999}"/>
              </a:ext>
            </a:extLst>
          </p:cNvPr>
          <p:cNvSpPr txBox="1"/>
          <p:nvPr/>
        </p:nvSpPr>
        <p:spPr>
          <a:xfrm>
            <a:off x="4595812" y="4230041"/>
            <a:ext cx="11334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Beliefs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E1562D1-431C-E070-8A4B-CAFFA82D4B1E}"/>
              </a:ext>
            </a:extLst>
          </p:cNvPr>
          <p:cNvSpPr txBox="1"/>
          <p:nvPr/>
        </p:nvSpPr>
        <p:spPr>
          <a:xfrm>
            <a:off x="1762124" y="4230041"/>
            <a:ext cx="21907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Practice shaping behaviour </a:t>
            </a:r>
          </a:p>
        </p:txBody>
      </p:sp>
      <p:sp>
        <p:nvSpPr>
          <p:cNvPr id="12" name="Arrow: Bent-Up 11">
            <a:extLst>
              <a:ext uri="{FF2B5EF4-FFF2-40B4-BE49-F238E27FC236}">
                <a16:creationId xmlns:a16="http://schemas.microsoft.com/office/drawing/2014/main" id="{1FED6939-F9B0-6922-5F67-DD60DA4B04BC}"/>
              </a:ext>
            </a:extLst>
          </p:cNvPr>
          <p:cNvSpPr/>
          <p:nvPr/>
        </p:nvSpPr>
        <p:spPr>
          <a:xfrm rot="10800000">
            <a:off x="609599" y="3362996"/>
            <a:ext cx="1657349" cy="400110"/>
          </a:xfrm>
          <a:prstGeom prst="bentUp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Bent-Up 12">
            <a:extLst>
              <a:ext uri="{FF2B5EF4-FFF2-40B4-BE49-F238E27FC236}">
                <a16:creationId xmlns:a16="http://schemas.microsoft.com/office/drawing/2014/main" id="{12AA54C6-12F8-1EB3-959A-A242BBF4F05E}"/>
              </a:ext>
            </a:extLst>
          </p:cNvPr>
          <p:cNvSpPr/>
          <p:nvPr/>
        </p:nvSpPr>
        <p:spPr>
          <a:xfrm flipV="1">
            <a:off x="3600454" y="3326645"/>
            <a:ext cx="1657349" cy="361083"/>
          </a:xfrm>
          <a:prstGeom prst="bentUp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E3AF5C74-05BD-86BE-051D-F624A255C292}"/>
              </a:ext>
            </a:extLst>
          </p:cNvPr>
          <p:cNvSpPr/>
          <p:nvPr/>
        </p:nvSpPr>
        <p:spPr>
          <a:xfrm rot="5400000">
            <a:off x="2532128" y="3854113"/>
            <a:ext cx="707886" cy="209544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435D39C-9E69-04E5-627D-58FC8373C279}"/>
              </a:ext>
            </a:extLst>
          </p:cNvPr>
          <p:cNvSpPr txBox="1"/>
          <p:nvPr/>
        </p:nvSpPr>
        <p:spPr>
          <a:xfrm>
            <a:off x="7881938" y="1381903"/>
            <a:ext cx="1628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451C6D1-4FD0-BE4C-12C8-6A110E6E83F8}"/>
              </a:ext>
            </a:extLst>
          </p:cNvPr>
          <p:cNvSpPr txBox="1"/>
          <p:nvPr/>
        </p:nvSpPr>
        <p:spPr>
          <a:xfrm>
            <a:off x="9572626" y="4681287"/>
            <a:ext cx="17145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Etiquette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F8E5FD7-8906-F239-0B20-38EC5C0A3E49}"/>
              </a:ext>
            </a:extLst>
          </p:cNvPr>
          <p:cNvSpPr txBox="1"/>
          <p:nvPr/>
        </p:nvSpPr>
        <p:spPr>
          <a:xfrm>
            <a:off x="5686433" y="2713160"/>
            <a:ext cx="17716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Hierarchy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EF2DED4-ACEE-472F-1844-32EEE3DC84CD}"/>
              </a:ext>
            </a:extLst>
          </p:cNvPr>
          <p:cNvSpPr txBox="1"/>
          <p:nvPr/>
        </p:nvSpPr>
        <p:spPr>
          <a:xfrm>
            <a:off x="10210800" y="2713160"/>
            <a:ext cx="1981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style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1698F5E-4170-9522-EDE0-B7BD8C5F7AB9}"/>
              </a:ext>
            </a:extLst>
          </p:cNvPr>
          <p:cNvSpPr txBox="1"/>
          <p:nvPr/>
        </p:nvSpPr>
        <p:spPr>
          <a:xfrm>
            <a:off x="6091238" y="4631995"/>
            <a:ext cx="17907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Social norms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651DFB8-F8BC-2CA7-A090-C7FC4B05084A}"/>
              </a:ext>
            </a:extLst>
          </p:cNvPr>
          <p:cNvSpPr txBox="1"/>
          <p:nvPr/>
        </p:nvSpPr>
        <p:spPr>
          <a:xfrm>
            <a:off x="7981950" y="6340637"/>
            <a:ext cx="64389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(Sharma, V., &amp;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Maheshkar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C.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7077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4" grpId="0"/>
      <p:bldP spid="5" grpId="0" animBg="1"/>
      <p:bldP spid="7" grpId="0"/>
      <p:bldP spid="9" grpId="0"/>
      <p:bldP spid="10" grpId="0"/>
      <p:bldP spid="11" grpId="0"/>
      <p:bldP spid="12" grpId="0" animBg="1"/>
      <p:bldP spid="13" grpId="0" animBg="1"/>
      <p:bldP spid="14" grpId="0" animBg="1"/>
      <p:bldP spid="16" grpId="0"/>
      <p:bldP spid="17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B1C49B1-B814-5F2E-E562-2039DE149C78}"/>
              </a:ext>
            </a:extLst>
          </p:cNvPr>
          <p:cNvSpPr txBox="1"/>
          <p:nvPr/>
        </p:nvSpPr>
        <p:spPr>
          <a:xfrm>
            <a:off x="3367087" y="142875"/>
            <a:ext cx="5457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Theoretical underpinning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957C12-277B-4181-95D7-52D259186B92}"/>
              </a:ext>
            </a:extLst>
          </p:cNvPr>
          <p:cNvSpPr txBox="1"/>
          <p:nvPr/>
        </p:nvSpPr>
        <p:spPr>
          <a:xfrm>
            <a:off x="695325" y="1304925"/>
            <a:ext cx="4895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Hofstede’s Cultural Dimensions: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94BA5D-8B85-73BA-A2A0-020549A8D077}"/>
              </a:ext>
            </a:extLst>
          </p:cNvPr>
          <p:cNvSpPr txBox="1"/>
          <p:nvPr/>
        </p:nvSpPr>
        <p:spPr>
          <a:xfrm>
            <a:off x="762000" y="1914525"/>
            <a:ext cx="4705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Power Distance (China: High vs Uk: Low)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1B780C-BF96-03DA-7661-BB8F0F5EFCF1}"/>
              </a:ext>
            </a:extLst>
          </p:cNvPr>
          <p:cNvSpPr txBox="1"/>
          <p:nvPr/>
        </p:nvSpPr>
        <p:spPr>
          <a:xfrm>
            <a:off x="762000" y="2343865"/>
            <a:ext cx="5381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Individualism vs Collectivism (China: Collectivist)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300B17-EA9D-37D8-0CF6-92D7BE7ED522}"/>
              </a:ext>
            </a:extLst>
          </p:cNvPr>
          <p:cNvSpPr txBox="1"/>
          <p:nvPr/>
        </p:nvSpPr>
        <p:spPr>
          <a:xfrm>
            <a:off x="6600827" y="1295399"/>
            <a:ext cx="5610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Hall’s High Context VS Low-Context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BBBB25-5A43-B74D-1A26-4B89B1A8DD15}"/>
              </a:ext>
            </a:extLst>
          </p:cNvPr>
          <p:cNvSpPr txBox="1"/>
          <p:nvPr/>
        </p:nvSpPr>
        <p:spPr>
          <a:xfrm>
            <a:off x="6600827" y="1914525"/>
            <a:ext cx="47053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China: High-context (indirect communication)</a:t>
            </a:r>
          </a:p>
        </p:txBody>
      </p:sp>
      <p:pic>
        <p:nvPicPr>
          <p:cNvPr id="10" name="Picture 9">
            <a:hlinkClick r:id="rId2"/>
            <a:extLst>
              <a:ext uri="{FF2B5EF4-FFF2-40B4-BE49-F238E27FC236}">
                <a16:creationId xmlns:a16="http://schemas.microsoft.com/office/drawing/2014/main" id="{8C664DE3-4126-A108-0FED-8C9A1CCB07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449" y="2981325"/>
            <a:ext cx="8639175" cy="38766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A7A785A-208E-C3E7-9C56-80D34EB96098}"/>
              </a:ext>
            </a:extLst>
          </p:cNvPr>
          <p:cNvSpPr txBox="1"/>
          <p:nvPr/>
        </p:nvSpPr>
        <p:spPr>
          <a:xfrm>
            <a:off x="10587040" y="6405562"/>
            <a:ext cx="16049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(YI, J., 2021),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801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Business People Workplace Elite Team Picture And HD Photos | Free ...">
            <a:hlinkClick r:id="rId2"/>
            <a:extLst>
              <a:ext uri="{FF2B5EF4-FFF2-40B4-BE49-F238E27FC236}">
                <a16:creationId xmlns:a16="http://schemas.microsoft.com/office/drawing/2014/main" id="{3535FBC0-F962-F3F3-5127-75E1FD08B3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76770"/>
            <a:ext cx="6096000" cy="6200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dentifying Our Blame in the Trump Mess">
            <a:hlinkClick r:id="rId4"/>
            <a:extLst>
              <a:ext uri="{FF2B5EF4-FFF2-40B4-BE49-F238E27FC236}">
                <a16:creationId xmlns:a16="http://schemas.microsoft.com/office/drawing/2014/main" id="{00B015EA-78A6-FCFF-F21C-9828EE87B4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695613"/>
            <a:ext cx="6096000" cy="616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1CC2513-D66C-4E67-C871-1A3DCB53D7F4}"/>
              </a:ext>
            </a:extLst>
          </p:cNvPr>
          <p:cNvSpPr txBox="1"/>
          <p:nvPr/>
        </p:nvSpPr>
        <p:spPr>
          <a:xfrm>
            <a:off x="3307080" y="73152"/>
            <a:ext cx="5577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Chinese Cultural Elements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8ED664-536B-4B88-D6B9-FAB8BAEC7E4B}"/>
              </a:ext>
            </a:extLst>
          </p:cNvPr>
          <p:cNvSpPr txBox="1"/>
          <p:nvPr/>
        </p:nvSpPr>
        <p:spPr>
          <a:xfrm>
            <a:off x="658368" y="1600200"/>
            <a:ext cx="3429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Guanxi (Relationship)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AC741B-E669-864E-8EBA-06AFA8968DBE}"/>
              </a:ext>
            </a:extLst>
          </p:cNvPr>
          <p:cNvSpPr txBox="1"/>
          <p:nvPr/>
        </p:nvSpPr>
        <p:spPr>
          <a:xfrm>
            <a:off x="658368" y="3621022"/>
            <a:ext cx="1847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Hierarchy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CF3E55-6EA4-C4BF-6727-18976477CB3B}"/>
              </a:ext>
            </a:extLst>
          </p:cNvPr>
          <p:cNvSpPr txBox="1"/>
          <p:nvPr/>
        </p:nvSpPr>
        <p:spPr>
          <a:xfrm>
            <a:off x="7114032" y="1600199"/>
            <a:ext cx="2423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Face (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Mianzi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68F6D7-09E6-D429-D579-1D8D5D10D10C}"/>
              </a:ext>
            </a:extLst>
          </p:cNvPr>
          <p:cNvSpPr txBox="1"/>
          <p:nvPr/>
        </p:nvSpPr>
        <p:spPr>
          <a:xfrm>
            <a:off x="7114032" y="3621023"/>
            <a:ext cx="4032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Indirect Communication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BA14F2-709F-F4C9-ECF1-6517C84B3C0E}"/>
              </a:ext>
            </a:extLst>
          </p:cNvPr>
          <p:cNvSpPr txBox="1"/>
          <p:nvPr/>
        </p:nvSpPr>
        <p:spPr>
          <a:xfrm>
            <a:off x="658368" y="2099551"/>
            <a:ext cx="3968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Long-term trust over immediate deal.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EE8271-4CE0-A1FB-4472-B66674F2F5C4}"/>
              </a:ext>
            </a:extLst>
          </p:cNvPr>
          <p:cNvSpPr txBox="1"/>
          <p:nvPr/>
        </p:nvSpPr>
        <p:spPr>
          <a:xfrm>
            <a:off x="658368" y="4120373"/>
            <a:ext cx="3703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Respect for seniority; formal title matter.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E49651-62A0-5209-85E9-A7A3C315BB19}"/>
              </a:ext>
            </a:extLst>
          </p:cNvPr>
          <p:cNvSpPr txBox="1"/>
          <p:nvPr/>
        </p:nvSpPr>
        <p:spPr>
          <a:xfrm>
            <a:off x="7045452" y="2061864"/>
            <a:ext cx="3904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Avoid criticism; priorities harmony.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814648-04AB-4637-6CE3-292B41847E5F}"/>
              </a:ext>
            </a:extLst>
          </p:cNvPr>
          <p:cNvSpPr txBox="1"/>
          <p:nvPr/>
        </p:nvSpPr>
        <p:spPr>
          <a:xfrm>
            <a:off x="7045452" y="4082687"/>
            <a:ext cx="4169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“Yeas” mean “I understand” not agreement.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1D034A-5B6D-E8BE-407E-5AA3B9D93023}"/>
              </a:ext>
            </a:extLst>
          </p:cNvPr>
          <p:cNvSpPr txBox="1"/>
          <p:nvPr/>
        </p:nvSpPr>
        <p:spPr>
          <a:xfrm>
            <a:off x="7981950" y="6396466"/>
            <a:ext cx="4314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(Swoboda, B. and Hirschmann, J. 2017)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320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Japanese Business Scenes 46 Photo (72298) - YouWorkForThem">
            <a:hlinkClick r:id="rId2"/>
            <a:extLst>
              <a:ext uri="{FF2B5EF4-FFF2-40B4-BE49-F238E27FC236}">
                <a16:creationId xmlns:a16="http://schemas.microsoft.com/office/drawing/2014/main" id="{34ABC0BC-02C2-F77B-DFFA-4DB81BCEEF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4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4774"/>
            <a:ext cx="12191999" cy="627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8877FF4-05E6-5423-D08A-F8F710BB33FF}"/>
              </a:ext>
            </a:extLst>
          </p:cNvPr>
          <p:cNvSpPr txBox="1"/>
          <p:nvPr/>
        </p:nvSpPr>
        <p:spPr>
          <a:xfrm>
            <a:off x="3864769" y="0"/>
            <a:ext cx="4462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Negotiation Strategy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458C63-E436-0825-AC9A-87C780906F59}"/>
              </a:ext>
            </a:extLst>
          </p:cNvPr>
          <p:cNvSpPr txBox="1"/>
          <p:nvPr/>
        </p:nvSpPr>
        <p:spPr>
          <a:xfrm>
            <a:off x="419100" y="1524669"/>
            <a:ext cx="2705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Pre-negotiation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CB303C-4CA6-8938-1D7B-05DCB0396FD8}"/>
              </a:ext>
            </a:extLst>
          </p:cNvPr>
          <p:cNvSpPr txBox="1"/>
          <p:nvPr/>
        </p:nvSpPr>
        <p:spPr>
          <a:xfrm>
            <a:off x="419100" y="1984890"/>
            <a:ext cx="5600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Invest time in social gathering (example banquets)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970BCE-ADC9-35BC-338D-9B71AFBBDB00}"/>
              </a:ext>
            </a:extLst>
          </p:cNvPr>
          <p:cNvSpPr txBox="1"/>
          <p:nvPr/>
        </p:nvSpPr>
        <p:spPr>
          <a:xfrm>
            <a:off x="419100" y="2384867"/>
            <a:ext cx="5600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Exchange small gifts (avoid clocks or white flowers)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92213B-E85C-C1A5-EAE6-092127A8F340}"/>
              </a:ext>
            </a:extLst>
          </p:cNvPr>
          <p:cNvSpPr txBox="1"/>
          <p:nvPr/>
        </p:nvSpPr>
        <p:spPr>
          <a:xfrm>
            <a:off x="419100" y="1077084"/>
            <a:ext cx="34456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Building Relationship: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903E47-9394-190F-630B-1BC833C61632}"/>
              </a:ext>
            </a:extLst>
          </p:cNvPr>
          <p:cNvSpPr txBox="1"/>
          <p:nvPr/>
        </p:nvSpPr>
        <p:spPr>
          <a:xfrm>
            <a:off x="419100" y="2840822"/>
            <a:ext cx="4676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7CFE300-0551-C25F-9F91-271AA4B9D74E}"/>
              </a:ext>
            </a:extLst>
          </p:cNvPr>
          <p:cNvSpPr txBox="1"/>
          <p:nvPr/>
        </p:nvSpPr>
        <p:spPr>
          <a:xfrm>
            <a:off x="361950" y="3231692"/>
            <a:ext cx="43719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Adapt communication style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612A03-24E3-5C4E-AD15-5DB89EB25D01}"/>
              </a:ext>
            </a:extLst>
          </p:cNvPr>
          <p:cNvSpPr txBox="1"/>
          <p:nvPr/>
        </p:nvSpPr>
        <p:spPr>
          <a:xfrm>
            <a:off x="361950" y="3714895"/>
            <a:ext cx="4895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Use intermediary for sensitive topics.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63501D-A3F8-D49C-805E-2A4B0C2B281E}"/>
              </a:ext>
            </a:extLst>
          </p:cNvPr>
          <p:cNvSpPr txBox="1"/>
          <p:nvPr/>
        </p:nvSpPr>
        <p:spPr>
          <a:xfrm>
            <a:off x="361950" y="4103058"/>
            <a:ext cx="510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 patient and avoid aggressive persuasion.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20F3D62-48A7-CB83-D5BC-4C757EE6F999}"/>
              </a:ext>
            </a:extLst>
          </p:cNvPr>
          <p:cNvSpPr txBox="1"/>
          <p:nvPr/>
        </p:nvSpPr>
        <p:spPr>
          <a:xfrm>
            <a:off x="361950" y="4533765"/>
            <a:ext cx="26765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Non-Verbal Cue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6A616D-1B32-6A0B-2DCD-8AED06A9A9B3}"/>
              </a:ext>
            </a:extLst>
          </p:cNvPr>
          <p:cNvSpPr txBox="1"/>
          <p:nvPr/>
        </p:nvSpPr>
        <p:spPr>
          <a:xfrm>
            <a:off x="419100" y="4995430"/>
            <a:ext cx="4429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Noodling does not provide agreement; silence is strategic.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D355B5B-4FE1-5235-88CE-5C5763E3F92D}"/>
              </a:ext>
            </a:extLst>
          </p:cNvPr>
          <p:cNvSpPr txBox="1"/>
          <p:nvPr/>
        </p:nvSpPr>
        <p:spPr>
          <a:xfrm>
            <a:off x="10467974" y="6488667"/>
            <a:ext cx="17240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(An, D. 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6197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0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Asian Business Pictures | Download Free Images on Unsplash">
            <a:extLst>
              <a:ext uri="{FF2B5EF4-FFF2-40B4-BE49-F238E27FC236}">
                <a16:creationId xmlns:a16="http://schemas.microsoft.com/office/drawing/2014/main" id="{A7224EF2-57B2-8056-7607-9F5F15AF70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4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47449"/>
            <a:ext cx="12192000" cy="621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8CE007E-3774-F1CA-070C-370DC6A6B15D}"/>
              </a:ext>
            </a:extLst>
          </p:cNvPr>
          <p:cNvSpPr txBox="1"/>
          <p:nvPr/>
        </p:nvSpPr>
        <p:spPr>
          <a:xfrm>
            <a:off x="4169567" y="-42015"/>
            <a:ext cx="427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Adaptability-part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C2CE0-94A9-C6C2-0012-34BA45DF24AE}"/>
              </a:ext>
            </a:extLst>
          </p:cNvPr>
          <p:cNvSpPr txBox="1"/>
          <p:nvPr/>
        </p:nvSpPr>
        <p:spPr>
          <a:xfrm>
            <a:off x="390524" y="1266826"/>
            <a:ext cx="3152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Flexibility in Terms: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9139EE-1C3F-BA5E-A36E-BB01988D1F0E}"/>
              </a:ext>
            </a:extLst>
          </p:cNvPr>
          <p:cNvSpPr txBox="1"/>
          <p:nvPr/>
        </p:nvSpPr>
        <p:spPr>
          <a:xfrm>
            <a:off x="390524" y="1742482"/>
            <a:ext cx="27813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Win-Win framing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C41CA6-45F0-356B-9FD0-701169128095}"/>
              </a:ext>
            </a:extLst>
          </p:cNvPr>
          <p:cNvSpPr txBox="1"/>
          <p:nvPr/>
        </p:nvSpPr>
        <p:spPr>
          <a:xfrm>
            <a:off x="390524" y="2103366"/>
            <a:ext cx="4886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Present proposal emphasizing mutual gains.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C8C27F-2F4C-FBF3-0FD5-CD96658DCB8F}"/>
              </a:ext>
            </a:extLst>
          </p:cNvPr>
          <p:cNvSpPr txBox="1"/>
          <p:nvPr/>
        </p:nvSpPr>
        <p:spPr>
          <a:xfrm>
            <a:off x="390524" y="2472698"/>
            <a:ext cx="35337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Contingency planning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DF8AAC-9CF2-675D-0A70-9E50991A2673}"/>
              </a:ext>
            </a:extLst>
          </p:cNvPr>
          <p:cNvSpPr txBox="1"/>
          <p:nvPr/>
        </p:nvSpPr>
        <p:spPr>
          <a:xfrm>
            <a:off x="390524" y="2872808"/>
            <a:ext cx="59150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Offer partnership options to accommodate Chinese preferences for gradual commitment.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055046-B225-01A7-E3A5-D3D9DCD4D94D}"/>
              </a:ext>
            </a:extLst>
          </p:cNvPr>
          <p:cNvSpPr txBox="1"/>
          <p:nvPr/>
        </p:nvSpPr>
        <p:spPr>
          <a:xfrm>
            <a:off x="390524" y="4100224"/>
            <a:ext cx="32385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Local partnership: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3B0B777-3F3D-B40C-7CEF-37E3E71616DE}"/>
              </a:ext>
            </a:extLst>
          </p:cNvPr>
          <p:cNvSpPr txBox="1"/>
          <p:nvPr/>
        </p:nvSpPr>
        <p:spPr>
          <a:xfrm>
            <a:off x="390524" y="4430625"/>
            <a:ext cx="44672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Leverage Guanxi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101076-93D4-5030-52F2-0C62A032DD57}"/>
              </a:ext>
            </a:extLst>
          </p:cNvPr>
          <p:cNvSpPr txBox="1"/>
          <p:nvPr/>
        </p:nvSpPr>
        <p:spPr>
          <a:xfrm>
            <a:off x="390524" y="4798469"/>
            <a:ext cx="62007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Partner with established Chinese firms to navigate regulatory hurdles and gain consumer trust.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C8A6B04-7C76-678A-3284-F1F22638D2FA}"/>
              </a:ext>
            </a:extLst>
          </p:cNvPr>
          <p:cNvSpPr txBox="1"/>
          <p:nvPr/>
        </p:nvSpPr>
        <p:spPr>
          <a:xfrm>
            <a:off x="390524" y="5444800"/>
            <a:ext cx="421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Localize Offering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3D5160-0C2C-28A2-46AF-D3991D6A75E6}"/>
              </a:ext>
            </a:extLst>
          </p:cNvPr>
          <p:cNvSpPr txBox="1"/>
          <p:nvPr/>
        </p:nvSpPr>
        <p:spPr>
          <a:xfrm>
            <a:off x="390524" y="5841219"/>
            <a:ext cx="4705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Adapt products to Chinese preferences.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5D2DF0A-1C3F-12DF-0C75-CB081AA7C7E2}"/>
              </a:ext>
            </a:extLst>
          </p:cNvPr>
          <p:cNvSpPr txBox="1"/>
          <p:nvPr/>
        </p:nvSpPr>
        <p:spPr>
          <a:xfrm>
            <a:off x="9420225" y="6335196"/>
            <a:ext cx="2857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(Wilkinson, B. </a:t>
            </a:r>
            <a:r>
              <a:rPr lang="en-GB" sz="18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2005)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3129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hina Uk Flag Stock Photos, Pictures &amp; Royalty-Free Images - iStock">
            <a:hlinkClick r:id="rId2"/>
            <a:extLst>
              <a:ext uri="{FF2B5EF4-FFF2-40B4-BE49-F238E27FC236}">
                <a16:creationId xmlns:a16="http://schemas.microsoft.com/office/drawing/2014/main" id="{BF63F1BA-C6E9-328C-B87D-E0EBFE3D38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4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2587"/>
            <a:ext cx="6096000" cy="6165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European Union and Chinese Leaders Shaking Hands on a Deal Agreement ...">
            <a:hlinkClick r:id="rId4"/>
            <a:extLst>
              <a:ext uri="{FF2B5EF4-FFF2-40B4-BE49-F238E27FC236}">
                <a16:creationId xmlns:a16="http://schemas.microsoft.com/office/drawing/2014/main" id="{C018861F-6327-3E46-ABF9-F311362FC1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alphaModFix amt="4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692587"/>
            <a:ext cx="6096000" cy="6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F36A133-C4D6-0B25-250F-BFA9541249F1}"/>
              </a:ext>
            </a:extLst>
          </p:cNvPr>
          <p:cNvSpPr txBox="1"/>
          <p:nvPr/>
        </p:nvSpPr>
        <p:spPr>
          <a:xfrm>
            <a:off x="4010024" y="0"/>
            <a:ext cx="399097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Adaptability-part 2</a:t>
            </a:r>
            <a:endParaRPr lang="en-GB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AA5B10-D4BD-1EE6-95DA-D2228B9B7EA1}"/>
              </a:ext>
            </a:extLst>
          </p:cNvPr>
          <p:cNvSpPr txBox="1"/>
          <p:nvPr/>
        </p:nvSpPr>
        <p:spPr>
          <a:xfrm>
            <a:off x="771524" y="1619250"/>
            <a:ext cx="30765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Cultural Actions: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F5C5E2-7FAE-FBED-FCFD-6964D5B1E4BA}"/>
              </a:ext>
            </a:extLst>
          </p:cNvPr>
          <p:cNvSpPr txBox="1"/>
          <p:nvPr/>
        </p:nvSpPr>
        <p:spPr>
          <a:xfrm>
            <a:off x="771524" y="2080915"/>
            <a:ext cx="26003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Negotiation Tactics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8D45C9-12BC-9DAD-C9F5-F7D2AC0E40C9}"/>
              </a:ext>
            </a:extLst>
          </p:cNvPr>
          <p:cNvSpPr txBox="1"/>
          <p:nvPr/>
        </p:nvSpPr>
        <p:spPr>
          <a:xfrm>
            <a:off x="771524" y="2552105"/>
            <a:ext cx="6924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Avoid rigid deadlines; Chinese negotiators value deliberations.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7534AD-97E9-AB6F-1BF5-B409478D404B}"/>
              </a:ext>
            </a:extLst>
          </p:cNvPr>
          <p:cNvSpPr txBox="1"/>
          <p:nvPr/>
        </p:nvSpPr>
        <p:spPr>
          <a:xfrm>
            <a:off x="771523" y="3023295"/>
            <a:ext cx="76581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Use “We” language to emphasis collective success over individual gains.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0E5E9F-D275-7D09-31D8-891CE18C79FF}"/>
              </a:ext>
            </a:extLst>
          </p:cNvPr>
          <p:cNvSpPr txBox="1"/>
          <p:nvPr/>
        </p:nvSpPr>
        <p:spPr>
          <a:xfrm>
            <a:off x="771524" y="4067175"/>
            <a:ext cx="20478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Risk Mitigation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11FE6FE-8A0B-D132-C240-5A8299D981FE}"/>
              </a:ext>
            </a:extLst>
          </p:cNvPr>
          <p:cNvSpPr txBox="1"/>
          <p:nvPr/>
        </p:nvSpPr>
        <p:spPr>
          <a:xfrm>
            <a:off x="771523" y="4519435"/>
            <a:ext cx="7505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Include clauses for renegotiation in contract , respecting China’s dynamic business environment.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7F2D9E9-D88A-9E72-B53E-DA1D971FC018}"/>
              </a:ext>
            </a:extLst>
          </p:cNvPr>
          <p:cNvSpPr txBox="1"/>
          <p:nvPr/>
        </p:nvSpPr>
        <p:spPr>
          <a:xfrm>
            <a:off x="10296525" y="6488667"/>
            <a:ext cx="18954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(Carté, P. 2008)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697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6" descr="UK and China sign key rail agreement">
            <a:hlinkClick r:id="rId2"/>
            <a:extLst>
              <a:ext uri="{FF2B5EF4-FFF2-40B4-BE49-F238E27FC236}">
                <a16:creationId xmlns:a16="http://schemas.microsoft.com/office/drawing/2014/main" id="{4C935560-1923-6CC3-5A9F-3FFD87C8D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6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6855" y="1381006"/>
            <a:ext cx="4062082" cy="5476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Business Culture: Five Essentials of a Winning Culture • Nonahood News">
            <a:extLst>
              <a:ext uri="{FF2B5EF4-FFF2-40B4-BE49-F238E27FC236}">
                <a16:creationId xmlns:a16="http://schemas.microsoft.com/office/drawing/2014/main" id="{ABDF7091-9C86-28BF-1745-025F3093C3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 amt="6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8462" y="1371600"/>
            <a:ext cx="4257675" cy="5486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What happens when company cultures clash? | Inc.com">
            <a:hlinkClick r:id="rId5"/>
            <a:extLst>
              <a:ext uri="{FF2B5EF4-FFF2-40B4-BE49-F238E27FC236}">
                <a16:creationId xmlns:a16="http://schemas.microsoft.com/office/drawing/2014/main" id="{4057DC81-F325-667F-5A1A-F0C9F46B64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alphaModFix amt="7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71600"/>
            <a:ext cx="3830145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89B6759-C6B7-E8A8-5B32-0B91DAC7D23A}"/>
              </a:ext>
            </a:extLst>
          </p:cNvPr>
          <p:cNvSpPr txBox="1"/>
          <p:nvPr/>
        </p:nvSpPr>
        <p:spPr>
          <a:xfrm>
            <a:off x="3224212" y="0"/>
            <a:ext cx="57435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Critical roles of Cultural Awareness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A19275-19F5-95CD-AE6B-3A33572ABDEB}"/>
              </a:ext>
            </a:extLst>
          </p:cNvPr>
          <p:cNvSpPr txBox="1"/>
          <p:nvPr/>
        </p:nvSpPr>
        <p:spPr>
          <a:xfrm>
            <a:off x="409575" y="1371600"/>
            <a:ext cx="42481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Cultural Intelligence Matter: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09E74A-2712-4310-6AD0-B2E2801837C1}"/>
              </a:ext>
            </a:extLst>
          </p:cNvPr>
          <p:cNvSpPr txBox="1"/>
          <p:nvPr/>
        </p:nvSpPr>
        <p:spPr>
          <a:xfrm>
            <a:off x="409575" y="2009775"/>
            <a:ext cx="4257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Prevent Costly Misunderstanding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729770-D1B3-6CB3-A52D-8853D96946A6}"/>
              </a:ext>
            </a:extLst>
          </p:cNvPr>
          <p:cNvSpPr txBox="1"/>
          <p:nvPr/>
        </p:nvSpPr>
        <p:spPr>
          <a:xfrm>
            <a:off x="409575" y="2765822"/>
            <a:ext cx="4098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Builds Long-Term Trust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245041-F05C-5B0A-F3CA-0B18E5BBAAA2}"/>
              </a:ext>
            </a:extLst>
          </p:cNvPr>
          <p:cNvSpPr txBox="1"/>
          <p:nvPr/>
        </p:nvSpPr>
        <p:spPr>
          <a:xfrm>
            <a:off x="409575" y="3521869"/>
            <a:ext cx="3964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Enhances Negotiation Outcome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DC3610-244A-DAD2-CB78-22C09BFCB3CA}"/>
              </a:ext>
            </a:extLst>
          </p:cNvPr>
          <p:cNvSpPr txBox="1"/>
          <p:nvPr/>
        </p:nvSpPr>
        <p:spPr>
          <a:xfrm>
            <a:off x="4929807" y="1371600"/>
            <a:ext cx="56454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Cultural Awareness Strategies: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F2DDD9-DA69-A116-0966-D8EEE1EAD479}"/>
              </a:ext>
            </a:extLst>
          </p:cNvPr>
          <p:cNvSpPr txBox="1"/>
          <p:nvPr/>
        </p:nvSpPr>
        <p:spPr>
          <a:xfrm>
            <a:off x="4880942" y="1942981"/>
            <a:ext cx="5287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Pre-Negotiation Preparation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849597-EFC2-6F20-6016-29193651078E}"/>
              </a:ext>
            </a:extLst>
          </p:cNvPr>
          <p:cNvSpPr txBox="1"/>
          <p:nvPr/>
        </p:nvSpPr>
        <p:spPr>
          <a:xfrm>
            <a:off x="4880942" y="2375862"/>
            <a:ext cx="4479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Conduct “culture audit” using Hofstede Insights tools;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AAC208-2632-1CAC-8BFC-50E34A2E2770}"/>
              </a:ext>
            </a:extLst>
          </p:cNvPr>
          <p:cNvSpPr txBox="1"/>
          <p:nvPr/>
        </p:nvSpPr>
        <p:spPr>
          <a:xfrm>
            <a:off x="4880942" y="3135154"/>
            <a:ext cx="46515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Train team on: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Face-saving techniques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Proper gift-giving protocols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Hierarchical communication norm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4FE1F6-3452-BCF5-C75A-5AC7A5FDA636}"/>
              </a:ext>
            </a:extLst>
          </p:cNvPr>
          <p:cNvSpPr txBox="1"/>
          <p:nvPr/>
        </p:nvSpPr>
        <p:spPr>
          <a:xfrm>
            <a:off x="4929807" y="4339943"/>
            <a:ext cx="3830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During negotiation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5F3DC6E-7A9A-93B5-367C-7F62C3876199}"/>
              </a:ext>
            </a:extLst>
          </p:cNvPr>
          <p:cNvSpPr txBox="1"/>
          <p:nvPr/>
        </p:nvSpPr>
        <p:spPr>
          <a:xfrm>
            <a:off x="4880942" y="4749133"/>
            <a:ext cx="301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Employ bilingual mediators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CA080D-DE35-A30F-3414-6809B2DE3A91}"/>
              </a:ext>
            </a:extLst>
          </p:cNvPr>
          <p:cNvSpPr txBox="1"/>
          <p:nvPr/>
        </p:nvSpPr>
        <p:spPr>
          <a:xfrm>
            <a:off x="4880942" y="5158324"/>
            <a:ext cx="2908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Use indirect language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0FD3C13-8D3F-1C15-5602-FE0A9744A86E}"/>
              </a:ext>
            </a:extLst>
          </p:cNvPr>
          <p:cNvSpPr txBox="1"/>
          <p:nvPr/>
        </p:nvSpPr>
        <p:spPr>
          <a:xfrm>
            <a:off x="10104785" y="6397451"/>
            <a:ext cx="21267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(Erdman, K. 2018)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131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andshake Between China And United Kingdom Stock Photo - Image of ...">
            <a:hlinkClick r:id="rId2"/>
            <a:extLst>
              <a:ext uri="{FF2B5EF4-FFF2-40B4-BE49-F238E27FC236}">
                <a16:creationId xmlns:a16="http://schemas.microsoft.com/office/drawing/2014/main" id="{80657C96-BAA4-9074-B14D-6446CDC552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4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4774"/>
            <a:ext cx="12192000" cy="627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37E5DBB-0CB2-9261-2F43-E8954ACBB3D9}"/>
              </a:ext>
            </a:extLst>
          </p:cNvPr>
          <p:cNvSpPr txBox="1"/>
          <p:nvPr/>
        </p:nvSpPr>
        <p:spPr>
          <a:xfrm>
            <a:off x="4786312" y="0"/>
            <a:ext cx="26193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4FD099-6B40-A31A-F3F0-4E6C512DDC7E}"/>
              </a:ext>
            </a:extLst>
          </p:cNvPr>
          <p:cNvSpPr txBox="1"/>
          <p:nvPr/>
        </p:nvSpPr>
        <p:spPr>
          <a:xfrm>
            <a:off x="561975" y="1238250"/>
            <a:ext cx="26384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Key to success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9201C9-6E9F-CB52-D43E-5496FBF25E86}"/>
              </a:ext>
            </a:extLst>
          </p:cNvPr>
          <p:cNvSpPr txBox="1"/>
          <p:nvPr/>
        </p:nvSpPr>
        <p:spPr>
          <a:xfrm>
            <a:off x="7019924" y="1238249"/>
            <a:ext cx="2352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Action Plan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EE75E7-C433-B345-A203-54C4FA21B191}"/>
              </a:ext>
            </a:extLst>
          </p:cNvPr>
          <p:cNvSpPr txBox="1"/>
          <p:nvPr/>
        </p:nvSpPr>
        <p:spPr>
          <a:xfrm>
            <a:off x="2202655" y="5981700"/>
            <a:ext cx="7786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“Culture eat strategy for breakfast”- Peter Drucker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9D436D-BAAC-3CC2-8865-39D14D7A68C1}"/>
              </a:ext>
            </a:extLst>
          </p:cNvPr>
          <p:cNvSpPr txBox="1"/>
          <p:nvPr/>
        </p:nvSpPr>
        <p:spPr>
          <a:xfrm>
            <a:off x="561975" y="2238199"/>
            <a:ext cx="253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Build Trust First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4B0563-8EC2-30BE-8141-19CC579B7D92}"/>
              </a:ext>
            </a:extLst>
          </p:cNvPr>
          <p:cNvSpPr txBox="1"/>
          <p:nvPr/>
        </p:nvSpPr>
        <p:spPr>
          <a:xfrm>
            <a:off x="561975" y="3177272"/>
            <a:ext cx="2762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Adapt your approach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64880E-A8B3-3AEB-14CB-3F543C5CC84D}"/>
              </a:ext>
            </a:extLst>
          </p:cNvPr>
          <p:cNvSpPr txBox="1"/>
          <p:nvPr/>
        </p:nvSpPr>
        <p:spPr>
          <a:xfrm>
            <a:off x="561975" y="4135011"/>
            <a:ext cx="2762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Start Small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CF86A0-F3D2-E4ED-35AE-1484FAFB4D46}"/>
              </a:ext>
            </a:extLst>
          </p:cNvPr>
          <p:cNvSpPr txBox="1"/>
          <p:nvPr/>
        </p:nvSpPr>
        <p:spPr>
          <a:xfrm>
            <a:off x="7019923" y="2238199"/>
            <a:ext cx="4038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Train team in cultural awareness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CA72BD-3F81-4BAE-9040-5CADE3DEA8B7}"/>
              </a:ext>
            </a:extLst>
          </p:cNvPr>
          <p:cNvSpPr txBox="1"/>
          <p:nvPr/>
        </p:nvSpPr>
        <p:spPr>
          <a:xfrm>
            <a:off x="7019923" y="3209093"/>
            <a:ext cx="3762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Partner with local intermediaries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658284E-4332-B391-0293-A0478700D31E}"/>
              </a:ext>
            </a:extLst>
          </p:cNvPr>
          <p:cNvSpPr txBox="1"/>
          <p:nvPr/>
        </p:nvSpPr>
        <p:spPr>
          <a:xfrm>
            <a:off x="7019923" y="4412218"/>
            <a:ext cx="3790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Develop flexible contract terms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C2EA4EE-9397-EC90-C578-C1D916BFDF9E}"/>
              </a:ext>
            </a:extLst>
          </p:cNvPr>
          <p:cNvSpPr txBox="1"/>
          <p:nvPr/>
        </p:nvSpPr>
        <p:spPr>
          <a:xfrm>
            <a:off x="3095625" y="2236737"/>
            <a:ext cx="40386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Majority of Chinese deals depend on relationships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2F990D-112E-1608-CA33-CAA61829E92C}"/>
              </a:ext>
            </a:extLst>
          </p:cNvPr>
          <p:cNvSpPr txBox="1"/>
          <p:nvPr/>
        </p:nvSpPr>
        <p:spPr>
          <a:xfrm>
            <a:off x="3095625" y="3172271"/>
            <a:ext cx="3105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Culturally-aware firms close deal faster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124A827-7D18-1D42-0888-13D7AB6F0319}"/>
              </a:ext>
            </a:extLst>
          </p:cNvPr>
          <p:cNvSpPr txBox="1"/>
          <p:nvPr/>
        </p:nvSpPr>
        <p:spPr>
          <a:xfrm>
            <a:off x="3095624" y="4126170"/>
            <a:ext cx="30003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Pilot projects before full partnership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07FD02A-7225-91F8-BD0F-0C7E3301F6AC}"/>
              </a:ext>
            </a:extLst>
          </p:cNvPr>
          <p:cNvSpPr txBox="1"/>
          <p:nvPr/>
        </p:nvSpPr>
        <p:spPr>
          <a:xfrm>
            <a:off x="10182227" y="6463103"/>
            <a:ext cx="20954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(Oloo, O.D. 2024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05146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A76708-A736-2877-8526-B94DC4358B41}"/>
              </a:ext>
            </a:extLst>
          </p:cNvPr>
          <p:cNvSpPr txBox="1"/>
          <p:nvPr/>
        </p:nvSpPr>
        <p:spPr>
          <a:xfrm>
            <a:off x="4895850" y="0"/>
            <a:ext cx="2400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A868A4-52F5-945C-C94D-51FCC26F12CD}"/>
              </a:ext>
            </a:extLst>
          </p:cNvPr>
          <p:cNvSpPr txBox="1"/>
          <p:nvPr/>
        </p:nvSpPr>
        <p:spPr>
          <a:xfrm>
            <a:off x="428625" y="786825"/>
            <a:ext cx="11763375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An, D. (2007) “Advertising visuals in global brands’ local websites: a six-country comparison,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Advertising”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26(3), pp. 303–332. Available at : </a:t>
            </a:r>
            <a:r>
              <a:rPr lang="en-GB" sz="14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Advertising visuals in global brands’ local websites: a six-country comparison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Accessed: 13/03/2025</a:t>
            </a:r>
          </a:p>
          <a:p>
            <a:endParaRPr lang="en-GB" sz="1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Carté, P. (2008)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Bridging the culture gap [electronic resource] : a practical guide to international business communication 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2nd ed., Philadelphia , London , Kogan Page, p.p. 18-23, Available from: </a:t>
            </a:r>
            <a:r>
              <a:rPr lang="en-GB" sz="1400" u="sng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EpubReader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, Accessed: 13/03/2025</a:t>
            </a:r>
          </a:p>
          <a:p>
            <a:endParaRPr lang="en-GB" sz="1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Erdman, K. (2018)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Culture’s Consequences : Comparing Values, </a:t>
            </a:r>
            <a:r>
              <a:rPr lang="en-GB" sz="1400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Behaviors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Institutes and Organizations across Nations.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First edition. London: Taylor and Francis, Available at: </a:t>
            </a:r>
            <a:r>
              <a:rPr lang="en-GB" sz="1400" dirty="0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ProQuest </a:t>
            </a:r>
            <a:r>
              <a:rPr lang="en-GB" sz="1400" dirty="0" err="1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Ebook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Central - Book Details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Accessed on 20/03/2025</a:t>
            </a:r>
          </a:p>
          <a:p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Oloo, O.D. (2024) ‘The implementation of the digital diplomacy of the United States, the UK, and China in Kenya’,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Place branding and public diplomacy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20(2), pp. 180–191. Available at: 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https://doi.org/10.1057/s41254-023-00316-3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Accessed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21/03/2025</a:t>
            </a:r>
          </a:p>
          <a:p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Sharma, V., &amp;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Maheshkar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C. (2018), “Leadership Strategies in Cross-Culture Settings.” In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Handbook of Research on Cross-Cultural Business Education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IGI Global, pp. 199-223, Available at: </a:t>
            </a:r>
            <a:r>
              <a:rPr lang="en-GB" sz="14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Leadership Strategies in Cross-Culture Settings: Processes and Practices Book Chapter | IGI Global Scientific Publishing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Accessed: 15/03/2025 </a:t>
            </a:r>
          </a:p>
          <a:p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Swoboda, B. and Hirschmann, J. (2017) ‘Perceptions and effects of cross-national corporate reputation: The role of Hofstede’s cultural value approach’,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marketing review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34(6), pp. 909–944. Available at: 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https://doi.org/10.1108/IMR-08-2016-0154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Accessed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18/03/2025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Wilkinson, B.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(2005) ‘Human resource barriers to partnership sourcing in China’,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human resource management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16(10), pp. 1886–1900.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https://doi.org/10.1080/09585190500298578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,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Accessed: 20/03/2025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YI, J., (2021), “Revisiting Hofstede's Uncertainty-Avoidance Dimension: A Cross-Cultural Comparison of Organizational Employees in Four Countries.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Intercultural Communication”, 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(55), pp. 46-61, Available at: </a:t>
            </a:r>
            <a:r>
              <a:rPr lang="en-GB" sz="14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Revisiting Hofstede's Uncertainty-Avoidance Dimension: A Cross-Cultural Comparison of Organizational Employees in Four Countries - ProQuest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Accessed: 15/03/2025</a:t>
            </a:r>
          </a:p>
          <a:p>
            <a:endParaRPr lang="en-GB" sz="1200" b="0" i="0" dirty="0">
              <a:solidFill>
                <a:srgbClr val="3A3A3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0" i="0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endParaRPr lang="en-GB" sz="1200" b="0" i="0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52388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904</TotalTime>
  <Words>915</Words>
  <Application>Microsoft Office PowerPoint</Application>
  <PresentationFormat>Widescreen</PresentationFormat>
  <Paragraphs>124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DeepSeek-CJK-patch</vt:lpstr>
      <vt:lpstr>Source Sans Pro</vt:lpstr>
      <vt:lpstr>Office Theme</vt:lpstr>
      <vt:lpstr>International Business Communication</vt:lpstr>
      <vt:lpstr>Purpose of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 Chiras</dc:creator>
  <cp:lastModifiedBy>George Chiras</cp:lastModifiedBy>
  <cp:revision>1</cp:revision>
  <dcterms:created xsi:type="dcterms:W3CDTF">2025-04-25T21:04:44Z</dcterms:created>
  <dcterms:modified xsi:type="dcterms:W3CDTF">2025-04-26T12:09:17Z</dcterms:modified>
</cp:coreProperties>
</file>