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diagrams/colors1.xml" ContentType="application/vnd.openxmlformats-officedocument.drawingml.diagramColors+xml"/>
  <Override PartName="/ppt/diagrams/drawing2.xml" ContentType="application/vnd.ms-office.drawingml.diagramDrawing+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Layouts/slideLayout17.xml" ContentType="application/vnd.openxmlformats-officedocument.presentationml.slideLayout+xml"/>
  <Override PartName="/ppt/diagrams/quickStyle2.xml" ContentType="application/vnd.openxmlformats-officedocument.drawingml.diagramStyle+xml"/>
  <Override PartName="/ppt/slides/slide2.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15.xml" ContentType="application/vnd.openxmlformats-officedocument.presentationml.slideLayout+xml"/>
  <Override PartName="/ppt/notesSlides/notesSlide18.xml" ContentType="application/vnd.openxmlformats-officedocument.presentationml.notesSlide+xml"/>
  <Default Extension="rels" ContentType="application/vnd.openxmlformats-package.relationships+xml"/>
  <Default Extension="xml" ContentType="application/xml"/>
  <Override PartName="/ppt/slides/slide14.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slideLayouts/slideLayout13.xml" ContentType="application/vnd.openxmlformats-officedocument.presentationml.slideLayout+xml"/>
  <Override PartName="/ppt/notesSlides/notesSlide16.xml" ContentType="application/vnd.openxmlformats-officedocument.presentationml.notesSlide+xml"/>
  <Override PartName="/ppt/slides/slide10.xml" ContentType="application/vnd.openxmlformats-officedocument.presentationml.slide+xml"/>
  <Override PartName="/ppt/slides/slide12.xml" ContentType="application/vnd.openxmlformats-officedocument.presentationml.slide+xml"/>
  <Override PartName="/ppt/slides/slide21.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notesSlides/notesSlide14.xml" ContentType="application/vnd.openxmlformats-officedocument.presentationml.notesSlide+xml"/>
  <Override PartName="/ppt/notesSlides/notesSlide23.xml" ContentType="application/vnd.openxmlformats-officedocument.presentationml.notesSlide+xml"/>
  <Override PartName="/ppt/notesSlides/notesSlide9.xml" ContentType="application/vnd.openxmlformats-officedocument.presentationml.notesSlide+xml"/>
  <Override PartName="/ppt/notesSlides/notesSlide12.xml" ContentType="application/vnd.openxmlformats-officedocument.presentationml.notesSlide+xml"/>
  <Override PartName="/ppt/diagrams/layout3.xml" ContentType="application/vnd.openxmlformats-officedocument.drawingml.diagramLayout+xml"/>
  <Override PartName="/ppt/notesSlides/notesSlide21.xml" ContentType="application/vnd.openxmlformats-officedocument.presentationml.notesSlide+xml"/>
  <Override PartName="/ppt/notesSlides/notesSlide7.xml" ContentType="application/vnd.openxmlformats-officedocument.presentationml.notesSlide+xml"/>
  <Override PartName="/ppt/diagrams/layout1.xml" ContentType="application/vnd.openxmlformats-officedocument.drawingml.diagramLayout+xml"/>
  <Override PartName="/ppt/notesSlides/notesSlide10.xml" ContentType="application/vnd.openxmlformats-officedocument.presentationml.notesSlide+xml"/>
  <Override PartName="/ppt/diagrams/data2.xml" ContentType="application/vnd.openxmlformats-officedocument.drawingml.diagramData+xml"/>
  <Override PartName="/ppt/slides/slide7.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5.xml" ContentType="application/vnd.openxmlformats-officedocument.presentationml.notesSlide+xml"/>
  <Override PartName="/ppt/slides/slide5.xml" ContentType="application/vnd.openxmlformats-officedocument.presentationml.slide+xml"/>
  <Override PartName="/ppt/slides/slide19.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Override PartName="/ppt/notesSlides/notesSlide3.xml" ContentType="application/vnd.openxmlformats-officedocument.presentationml.notesSlide+xml"/>
  <Default Extension="png" ContentType="image/png"/>
  <Override PartName="/ppt/diagrams/colors2.xml" ContentType="application/vnd.openxmlformats-officedocument.drawingml.diagramColors+xml"/>
  <Override PartName="/ppt/diagrams/drawing3.xml" ContentType="application/vnd.ms-office.drawingml.diagramDrawing+xml"/>
  <Override PartName="/ppt/slides/slide3.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diagrams/drawing1.xml" ContentType="application/vnd.ms-office.drawingml.diagramDrawing+xml"/>
  <Override PartName="/ppt/diagrams/quickStyle3.xml" ContentType="application/vnd.openxmlformats-officedocument.drawingml.diagramStyle+xml"/>
  <Override PartName="/ppt/notesSlides/notesSlide19.xml" ContentType="application/vnd.openxmlformats-officedocument.presentationml.notesSlide+xml"/>
  <Override PartName="/ppt/slides/slide1.xml" ContentType="application/vnd.openxmlformats-officedocument.presentationml.slide+xml"/>
  <Override PartName="/ppt/slides/slide15.xml" ContentType="application/vnd.openxmlformats-officedocument.presentationml.slide+xml"/>
  <Default Extension="jpeg" ContentType="image/jpeg"/>
  <Override PartName="/ppt/slideLayouts/slideLayout3.xml" ContentType="application/vnd.openxmlformats-officedocument.presentationml.slideLayout+xml"/>
  <Override PartName="/ppt/slideLayouts/slideLayout16.xml" ContentType="application/vnd.openxmlformats-officedocument.presentationml.slideLayout+xml"/>
  <Override PartName="/ppt/diagrams/quickStyle1.xml" ContentType="application/vnd.openxmlformats-officedocument.drawingml.diagramStyle+xml"/>
  <Override PartName="/ppt/notesSlides/notesSlide17.xml" ContentType="application/vnd.openxmlformats-officedocument.presentationml.notesSlide+xml"/>
  <Override PartName="/ppt/presentation.xml" ContentType="application/vnd.openxmlformats-officedocument.presentationml.presentation.main+xml"/>
  <Override PartName="/ppt/slides/slide13.xml" ContentType="application/vnd.openxmlformats-officedocument.presentationml.slide+xml"/>
  <Override PartName="/ppt/slides/slide22.xml" ContentType="application/vnd.openxmlformats-officedocument.presentationml.slide+xml"/>
  <Override PartName="/ppt/slideLayouts/slideLayout1.xml" ContentType="application/vnd.openxmlformats-officedocument.presentationml.slideLayout+xml"/>
  <Override PartName="/ppt/slideLayouts/slideLayout14.xml" ContentType="application/vnd.openxmlformats-officedocument.presentationml.slideLayout+xml"/>
  <Override PartName="/ppt/notesSlides/notesSlide15.xml" ContentType="application/vnd.openxmlformats-officedocument.presentationml.notesSlide+xml"/>
  <Override PartName="/docProps/app.xml" ContentType="application/vnd.openxmlformats-officedocument.extended-properties+xml"/>
  <Override PartName="/ppt/slides/slide11.xml" ContentType="application/vnd.openxmlformats-officedocument.presentationml.slide+xml"/>
  <Override PartName="/ppt/slides/slide20.xml" ContentType="application/vnd.openxmlformats-officedocument.presentationml.slide+xml"/>
  <Override PartName="/ppt/slideLayouts/slideLayout12.xml" ContentType="application/vnd.openxmlformats-officedocument.presentationml.slideLayout+xml"/>
  <Override PartName="/ppt/notesSlides/notesSlide13.xml" ContentType="application/vnd.openxmlformats-officedocument.presentationml.notesSlide+xml"/>
  <Override PartName="/ppt/notesSlides/notesSlide22.xml" ContentType="application/vnd.openxmlformats-officedocument.presentationml.notesSlide+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11.xml" ContentType="application/vnd.openxmlformats-officedocument.presentationml.notesSlide+xml"/>
  <Override PartName="/ppt/diagrams/layout2.xml" ContentType="application/vnd.openxmlformats-officedocument.drawingml.diagramLayout+xml"/>
  <Override PartName="/ppt/notesSlides/notesSlide20.xml" ContentType="application/vnd.openxmlformats-officedocument.presentationml.notesSlide+xml"/>
  <Override PartName="/ppt/notesSlides/notesSlide6.xml" ContentType="application/vnd.openxmlformats-officedocument.presentationml.notesSlide+xml"/>
  <Override PartName="/ppt/diagrams/data3.xml" ContentType="application/vnd.openxmlformats-officedocument.drawingml.diagramData+xml"/>
  <Override PartName="/ppt/slides/slide8.xml" ContentType="application/vnd.openxmlformats-officedocument.presentationml.slide+xml"/>
  <Override PartName="/ppt/notesSlides/notesSlide4.xml" ContentType="application/vnd.openxmlformats-officedocument.presentationml.notesSlide+xml"/>
  <Override PartName="/ppt/diagrams/data1.xml" ContentType="application/vnd.openxmlformats-officedocument.drawingml.diagramData+xml"/>
  <Override PartName="/ppt/diagrams/colors3.xml" ContentType="application/vnd.openxmlformats-officedocument.drawingml.diagramColors+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09" r:id="rId1"/>
  </p:sldMasterIdLst>
  <p:notesMasterIdLst>
    <p:notesMasterId r:id="rId25"/>
  </p:notesMasterIdLst>
  <p:sldIdLst>
    <p:sldId id="295" r:id="rId2"/>
    <p:sldId id="256" r:id="rId3"/>
    <p:sldId id="274" r:id="rId4"/>
    <p:sldId id="273" r:id="rId5"/>
    <p:sldId id="272" r:id="rId6"/>
    <p:sldId id="277" r:id="rId7"/>
    <p:sldId id="258" r:id="rId8"/>
    <p:sldId id="278" r:id="rId9"/>
    <p:sldId id="282" r:id="rId10"/>
    <p:sldId id="290" r:id="rId11"/>
    <p:sldId id="288" r:id="rId12"/>
    <p:sldId id="284" r:id="rId13"/>
    <p:sldId id="285" r:id="rId14"/>
    <p:sldId id="291" r:id="rId15"/>
    <p:sldId id="271" r:id="rId16"/>
    <p:sldId id="260" r:id="rId17"/>
    <p:sldId id="263" r:id="rId18"/>
    <p:sldId id="294" r:id="rId19"/>
    <p:sldId id="297" r:id="rId20"/>
    <p:sldId id="270" r:id="rId21"/>
    <p:sldId id="275" r:id="rId22"/>
    <p:sldId id="298" r:id="rId23"/>
    <p:sldId id="299" r:id="rId2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xmlns="">
        <p14:section name="Default Section" id="{898ECE29-E019-4B55-BF9B-04C08D806027}">
          <p14:sldIdLst>
            <p14:sldId id="256"/>
            <p14:sldId id="274"/>
            <p14:sldId id="273"/>
            <p14:sldId id="276"/>
            <p14:sldId id="272"/>
            <p14:sldId id="277"/>
            <p14:sldId id="283"/>
            <p14:sldId id="258"/>
            <p14:sldId id="278"/>
            <p14:sldId id="282"/>
            <p14:sldId id="284"/>
            <p14:sldId id="285"/>
            <p14:sldId id="286"/>
            <p14:sldId id="287"/>
            <p14:sldId id="288"/>
            <p14:sldId id="289"/>
            <p14:sldId id="290"/>
            <p14:sldId id="291"/>
            <p14:sldId id="271"/>
            <p14:sldId id="292"/>
            <p14:sldId id="260"/>
            <p14:sldId id="262"/>
            <p14:sldId id="261"/>
            <p14:sldId id="263"/>
            <p14:sldId id="280"/>
            <p14:sldId id="281"/>
            <p14:sldId id="293"/>
            <p14:sldId id="265"/>
            <p14:sldId id="267"/>
            <p14:sldId id="294"/>
            <p14:sldId id="266"/>
            <p14:sldId id="269"/>
            <p14:sldId id="268"/>
            <p14:sldId id="270"/>
            <p14:sldId id="275"/>
          </p14:sldIdLst>
        </p14:section>
        <p14:section name="Untitled Section" id="{496E2791-11C3-4286-AD8D-5423EC48D6CB}">
          <p14:sldIdLst/>
        </p14:section>
      </p14:sectionLst>
    </p:ext>
    <p:ext uri="{EFAFB233-063F-42B5-8137-9DF3F51BA10A}">
      <p15:sldGuideLst xmlns:p15="http://schemas.microsoft.com/office/powerpoint/2012/main" xmlns="">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 uri="{FD5EFAAD-0ECE-453E-9831-46B23BE46B34}">
      <p15:chartTrackingRefBased xmlns:p15="http://schemas.microsoft.com/office/powerpoint/2012/main" xmlns=""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vertBarState="minimized">
    <p:restoredLeft sz="7569" autoAdjust="0"/>
    <p:restoredTop sz="82765" autoAdjust="0"/>
  </p:normalViewPr>
  <p:slideViewPr>
    <p:cSldViewPr snapToGrid="0">
      <p:cViewPr>
        <p:scale>
          <a:sx n="70" d="100"/>
          <a:sy n="70" d="100"/>
        </p:scale>
        <p:origin x="-1206" y="-60"/>
      </p:cViewPr>
      <p:guideLst>
        <p:guide orient="horz" pos="2160"/>
        <p:guide pos="3840"/>
      </p:guideLst>
    </p:cSldViewPr>
  </p:slideViewPr>
  <p:outlineViewPr>
    <p:cViewPr>
      <p:scale>
        <a:sx n="33" d="100"/>
        <a:sy n="33" d="100"/>
      </p:scale>
      <p:origin x="6" y="0"/>
    </p:cViewPr>
  </p:outlineViewPr>
  <p:notesTextViewPr>
    <p:cViewPr>
      <p:scale>
        <a:sx n="125" d="100"/>
        <a:sy n="125" d="100"/>
      </p:scale>
      <p:origin x="0" y="0"/>
    </p:cViewPr>
  </p:notesTextViewPr>
  <p:sorterViewPr>
    <p:cViewPr>
      <p:scale>
        <a:sx n="66" d="100"/>
        <a:sy n="66" d="100"/>
      </p:scale>
      <p:origin x="0" y="0"/>
    </p:cViewPr>
  </p:sorterViewPr>
  <p:notesViewPr>
    <p:cSldViewPr snapToGrid="0">
      <p:cViewPr>
        <p:scale>
          <a:sx n="90" d="100"/>
          <a:sy n="90" d="100"/>
        </p:scale>
        <p:origin x="-2118" y="858"/>
      </p:cViewPr>
      <p:guideLst>
        <p:guide orient="horz" pos="2880"/>
        <p:guide pos="2160"/>
      </p:guideLst>
    </p:cSldViewPr>
  </p:notes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5_1">
  <dgm:title val=""/>
  <dgm:desc val=""/>
  <dgm:catLst>
    <dgm:cat type="accent5" pri="11100"/>
  </dgm:catLst>
  <dgm:styleLbl name="node0">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5">
        <a:shade val="80000"/>
      </a:schemeClr>
    </dgm:linClrLst>
    <dgm:effectClrLst/>
    <dgm:txLinClrLst/>
    <dgm:txFillClrLst/>
    <dgm:txEffectClrLst/>
  </dgm:styleLbl>
  <dgm:styleLbl name="node2">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fgImgPlace1">
    <dgm:fillClrLst meth="repeat">
      <a:schemeClr val="accent5">
        <a:tint val="40000"/>
      </a:schemeClr>
    </dgm:fillClrLst>
    <dgm:linClrLst meth="repeat">
      <a:schemeClr val="accent5">
        <a:shade val="80000"/>
      </a:schemeClr>
    </dgm:linClrLst>
    <dgm:effectClrLst/>
    <dgm:txLinClrLst/>
    <dgm:txFillClrLst meth="repeat">
      <a:schemeClr val="lt1"/>
    </dgm:txFillClrLst>
    <dgm:txEffectClrLst/>
  </dgm:styleLbl>
  <dgm:styleLbl name="alignImgPlace1">
    <dgm:fillClrLst meth="repeat">
      <a:schemeClr val="accent5">
        <a:tint val="40000"/>
      </a:schemeClr>
    </dgm:fillClrLst>
    <dgm:linClrLst meth="repeat">
      <a:schemeClr val="accent5">
        <a:shade val="80000"/>
      </a:schemeClr>
    </dgm:linClrLst>
    <dgm:effectClrLst/>
    <dgm:txLinClrLst/>
    <dgm:txFillClrLst meth="repeat">
      <a:schemeClr val="lt1"/>
    </dgm:txFillClrLst>
    <dgm:txEffectClrLst/>
  </dgm:styleLbl>
  <dgm:styleLbl name="bgImgPlace1">
    <dgm:fillClrLst meth="repeat">
      <a:schemeClr val="accent5">
        <a:tint val="40000"/>
      </a:schemeClr>
    </dgm:fillClrLst>
    <dgm:linClrLst meth="repeat">
      <a:schemeClr val="accent5">
        <a:shade val="80000"/>
      </a:schemeClr>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meth="repeat">
      <a:schemeClr val="dk1"/>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meth="repeat">
      <a:schemeClr val="dk1"/>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meth="repeat">
      <a:schemeClr val="dk1"/>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dgm:linClrLst>
    <dgm:effectClrLst/>
    <dgm:txLinClrLst/>
    <dgm:txFillClrLst meth="repeat">
      <a:schemeClr val="tx1"/>
    </dgm:txFillClrLst>
    <dgm:txEffectClrLst/>
  </dgm:styleLbl>
  <dgm:styleLbl name="asst0">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dgm:txEffectClrLst/>
  </dgm:styleLbl>
  <dgm:styleLbl name="parChTrans2D2">
    <dgm:fillClrLst meth="repeat">
      <a:schemeClr val="accent5"/>
    </dgm:fillClrLst>
    <dgm:linClrLst meth="repeat">
      <a:schemeClr val="accent5"/>
    </dgm:linClrLst>
    <dgm:effectClrLst/>
    <dgm:txLinClrLst/>
    <dgm:txFillClrLst/>
    <dgm:txEffectClrLst/>
  </dgm:styleLbl>
  <dgm:styleLbl name="parChTrans2D3">
    <dgm:fillClrLst meth="repeat">
      <a:schemeClr val="accent5"/>
    </dgm:fillClrLst>
    <dgm:linClrLst meth="repeat">
      <a:schemeClr val="accent5"/>
    </dgm:linClrLst>
    <dgm:effectClrLst/>
    <dgm:txLinClrLst/>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conFgAcc1">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alignAcc1">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trAlignAcc1">
    <dgm:fillClrLst meth="repeat">
      <a:schemeClr val="accent5">
        <a:alpha val="40000"/>
        <a:tint val="40000"/>
      </a:schemeClr>
    </dgm:fillClrLst>
    <dgm:linClrLst meth="repeat">
      <a:schemeClr val="accent5"/>
    </dgm:linClrLst>
    <dgm:effectClrLst/>
    <dgm:txLinClrLst/>
    <dgm:txFillClrLst meth="repeat">
      <a:schemeClr val="dk1"/>
    </dgm:txFillClrLst>
    <dgm:txEffectClrLst/>
  </dgm:styleLbl>
  <dgm:styleLbl name="bgAcc1">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5">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5">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5">
        <a:alpha val="90000"/>
      </a:schemeClr>
    </dgm:linClrLst>
    <dgm:effectClrLst/>
    <dgm:txLinClrLst/>
    <dgm:txFillClrLst meth="repeat">
      <a:schemeClr val="dk1"/>
    </dgm:txFillClrLst>
    <dgm:txEffectClrLst/>
  </dgm:styleLbl>
  <dgm:styleLbl name="fgAcc0">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fgAcc2">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fgAcc3">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fgAcc4">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E65074E-4756-40B1-8EBE-F1A3F9BEFC85}" type="doc">
      <dgm:prSet loTypeId="urn:microsoft.com/office/officeart/2005/8/layout/hProcess9" loCatId="process" qsTypeId="urn:microsoft.com/office/officeart/2005/8/quickstyle/simple1" qsCatId="simple" csTypeId="urn:microsoft.com/office/officeart/2005/8/colors/colorful4" csCatId="colorful" phldr="1"/>
      <dgm:spPr/>
    </dgm:pt>
    <dgm:pt modelId="{6C847B06-4BF8-4949-B60E-94D9B4D9CBE5}">
      <dgm:prSet phldrT="[Text]"/>
      <dgm:spPr/>
      <dgm:t>
        <a:bodyPr/>
        <a:lstStyle/>
        <a:p>
          <a:r>
            <a:rPr lang="en-GB" dirty="0" smtClean="0"/>
            <a:t>Personnel Management </a:t>
          </a:r>
          <a:endParaRPr lang="en-GB" dirty="0"/>
        </a:p>
      </dgm:t>
    </dgm:pt>
    <dgm:pt modelId="{BFB9B529-CD45-4A35-9824-91848D0285A1}" type="parTrans" cxnId="{78F812A7-D899-402E-A083-08A2344DC924}">
      <dgm:prSet/>
      <dgm:spPr/>
      <dgm:t>
        <a:bodyPr/>
        <a:lstStyle/>
        <a:p>
          <a:endParaRPr lang="en-GB"/>
        </a:p>
      </dgm:t>
    </dgm:pt>
    <dgm:pt modelId="{B5CAE2DF-16A4-4FFF-B6C3-397232D2BB64}" type="sibTrans" cxnId="{78F812A7-D899-402E-A083-08A2344DC924}">
      <dgm:prSet/>
      <dgm:spPr/>
      <dgm:t>
        <a:bodyPr/>
        <a:lstStyle/>
        <a:p>
          <a:endParaRPr lang="en-GB"/>
        </a:p>
      </dgm:t>
    </dgm:pt>
    <dgm:pt modelId="{7F70D6B5-315E-4B33-A6A8-D17683F069EF}">
      <dgm:prSet phldrT="[Text]"/>
      <dgm:spPr/>
      <dgm:t>
        <a:bodyPr/>
        <a:lstStyle/>
        <a:p>
          <a:r>
            <a:rPr lang="en-GB" dirty="0" smtClean="0"/>
            <a:t>Human Resource Management </a:t>
          </a:r>
          <a:endParaRPr lang="en-GB" dirty="0"/>
        </a:p>
      </dgm:t>
    </dgm:pt>
    <dgm:pt modelId="{AB3BEDDB-6407-48F8-95DC-B4F5FF0B2633}" type="parTrans" cxnId="{DED1EF87-6227-4C4B-98F8-AC59DEC4D2C3}">
      <dgm:prSet/>
      <dgm:spPr/>
      <dgm:t>
        <a:bodyPr/>
        <a:lstStyle/>
        <a:p>
          <a:endParaRPr lang="en-GB"/>
        </a:p>
      </dgm:t>
    </dgm:pt>
    <dgm:pt modelId="{28FD01CB-7AC9-4418-BBD3-C586408C4BB7}" type="sibTrans" cxnId="{DED1EF87-6227-4C4B-98F8-AC59DEC4D2C3}">
      <dgm:prSet/>
      <dgm:spPr/>
      <dgm:t>
        <a:bodyPr/>
        <a:lstStyle/>
        <a:p>
          <a:endParaRPr lang="en-GB"/>
        </a:p>
      </dgm:t>
    </dgm:pt>
    <dgm:pt modelId="{1C6C5A28-A4ED-4B9C-8E6C-845849A9FE5C}">
      <dgm:prSet phldrT="[Text]"/>
      <dgm:spPr/>
      <dgm:t>
        <a:bodyPr/>
        <a:lstStyle/>
        <a:p>
          <a:r>
            <a:rPr lang="en-GB" dirty="0" smtClean="0"/>
            <a:t>Strategic Human Resource Management </a:t>
          </a:r>
          <a:endParaRPr lang="en-GB" dirty="0"/>
        </a:p>
      </dgm:t>
    </dgm:pt>
    <dgm:pt modelId="{1E7B1A00-7B0C-4F80-9D4F-964E8D133460}" type="parTrans" cxnId="{EB44A26A-757E-4807-9464-C8B31625EEE8}">
      <dgm:prSet/>
      <dgm:spPr/>
      <dgm:t>
        <a:bodyPr/>
        <a:lstStyle/>
        <a:p>
          <a:endParaRPr lang="en-GB"/>
        </a:p>
      </dgm:t>
    </dgm:pt>
    <dgm:pt modelId="{1D6C0B51-4CCF-4252-9310-1E237E81F3B6}" type="sibTrans" cxnId="{EB44A26A-757E-4807-9464-C8B31625EEE8}">
      <dgm:prSet/>
      <dgm:spPr/>
      <dgm:t>
        <a:bodyPr/>
        <a:lstStyle/>
        <a:p>
          <a:endParaRPr lang="en-GB"/>
        </a:p>
      </dgm:t>
    </dgm:pt>
    <dgm:pt modelId="{6CE4630D-CE92-49C1-ACC7-8A1D2AA8210B}" type="pres">
      <dgm:prSet presAssocID="{5E65074E-4756-40B1-8EBE-F1A3F9BEFC85}" presName="CompostProcess" presStyleCnt="0">
        <dgm:presLayoutVars>
          <dgm:dir/>
          <dgm:resizeHandles val="exact"/>
        </dgm:presLayoutVars>
      </dgm:prSet>
      <dgm:spPr/>
    </dgm:pt>
    <dgm:pt modelId="{04FA4648-91B6-456B-8A83-14237A68B3C2}" type="pres">
      <dgm:prSet presAssocID="{5E65074E-4756-40B1-8EBE-F1A3F9BEFC85}" presName="arrow" presStyleLbl="bgShp" presStyleIdx="0" presStyleCnt="1"/>
      <dgm:spPr/>
    </dgm:pt>
    <dgm:pt modelId="{6F449227-1EF2-4F2C-8D9A-8062E5E41F67}" type="pres">
      <dgm:prSet presAssocID="{5E65074E-4756-40B1-8EBE-F1A3F9BEFC85}" presName="linearProcess" presStyleCnt="0"/>
      <dgm:spPr/>
    </dgm:pt>
    <dgm:pt modelId="{13B4AC1F-360E-4705-A54D-0C2E265C8D73}" type="pres">
      <dgm:prSet presAssocID="{6C847B06-4BF8-4949-B60E-94D9B4D9CBE5}" presName="textNode" presStyleLbl="node1" presStyleIdx="0" presStyleCnt="3">
        <dgm:presLayoutVars>
          <dgm:bulletEnabled val="1"/>
        </dgm:presLayoutVars>
      </dgm:prSet>
      <dgm:spPr/>
      <dgm:t>
        <a:bodyPr/>
        <a:lstStyle/>
        <a:p>
          <a:endParaRPr lang="en-GB"/>
        </a:p>
      </dgm:t>
    </dgm:pt>
    <dgm:pt modelId="{BEB4A74C-CF69-4FB4-8F3E-C0542FA80A7F}" type="pres">
      <dgm:prSet presAssocID="{B5CAE2DF-16A4-4FFF-B6C3-397232D2BB64}" presName="sibTrans" presStyleCnt="0"/>
      <dgm:spPr/>
    </dgm:pt>
    <dgm:pt modelId="{935EA30E-5E4D-4ABB-BB67-B2E0AC6B8227}" type="pres">
      <dgm:prSet presAssocID="{7F70D6B5-315E-4B33-A6A8-D17683F069EF}" presName="textNode" presStyleLbl="node1" presStyleIdx="1" presStyleCnt="3">
        <dgm:presLayoutVars>
          <dgm:bulletEnabled val="1"/>
        </dgm:presLayoutVars>
      </dgm:prSet>
      <dgm:spPr/>
      <dgm:t>
        <a:bodyPr/>
        <a:lstStyle/>
        <a:p>
          <a:endParaRPr lang="en-GB"/>
        </a:p>
      </dgm:t>
    </dgm:pt>
    <dgm:pt modelId="{4586EC61-E8D8-4BC8-BC42-9AFDEA03BAE5}" type="pres">
      <dgm:prSet presAssocID="{28FD01CB-7AC9-4418-BBD3-C586408C4BB7}" presName="sibTrans" presStyleCnt="0"/>
      <dgm:spPr/>
    </dgm:pt>
    <dgm:pt modelId="{5DAF6117-E229-49C5-A8B7-7A5785C5558E}" type="pres">
      <dgm:prSet presAssocID="{1C6C5A28-A4ED-4B9C-8E6C-845849A9FE5C}" presName="textNode" presStyleLbl="node1" presStyleIdx="2" presStyleCnt="3">
        <dgm:presLayoutVars>
          <dgm:bulletEnabled val="1"/>
        </dgm:presLayoutVars>
      </dgm:prSet>
      <dgm:spPr/>
      <dgm:t>
        <a:bodyPr/>
        <a:lstStyle/>
        <a:p>
          <a:endParaRPr lang="en-GB"/>
        </a:p>
      </dgm:t>
    </dgm:pt>
  </dgm:ptLst>
  <dgm:cxnLst>
    <dgm:cxn modelId="{A6AE7B45-3BAD-49A6-9312-E5B41AABE172}" type="presOf" srcId="{5E65074E-4756-40B1-8EBE-F1A3F9BEFC85}" destId="{6CE4630D-CE92-49C1-ACC7-8A1D2AA8210B}" srcOrd="0" destOrd="0" presId="urn:microsoft.com/office/officeart/2005/8/layout/hProcess9"/>
    <dgm:cxn modelId="{85B40994-830A-45E4-8F4B-EEE5AA065975}" type="presOf" srcId="{6C847B06-4BF8-4949-B60E-94D9B4D9CBE5}" destId="{13B4AC1F-360E-4705-A54D-0C2E265C8D73}" srcOrd="0" destOrd="0" presId="urn:microsoft.com/office/officeart/2005/8/layout/hProcess9"/>
    <dgm:cxn modelId="{EB44A26A-757E-4807-9464-C8B31625EEE8}" srcId="{5E65074E-4756-40B1-8EBE-F1A3F9BEFC85}" destId="{1C6C5A28-A4ED-4B9C-8E6C-845849A9FE5C}" srcOrd="2" destOrd="0" parTransId="{1E7B1A00-7B0C-4F80-9D4F-964E8D133460}" sibTransId="{1D6C0B51-4CCF-4252-9310-1E237E81F3B6}"/>
    <dgm:cxn modelId="{DED1EF87-6227-4C4B-98F8-AC59DEC4D2C3}" srcId="{5E65074E-4756-40B1-8EBE-F1A3F9BEFC85}" destId="{7F70D6B5-315E-4B33-A6A8-D17683F069EF}" srcOrd="1" destOrd="0" parTransId="{AB3BEDDB-6407-48F8-95DC-B4F5FF0B2633}" sibTransId="{28FD01CB-7AC9-4418-BBD3-C586408C4BB7}"/>
    <dgm:cxn modelId="{BBBA79C1-4583-4539-94A5-5F3F54B64C46}" type="presOf" srcId="{7F70D6B5-315E-4B33-A6A8-D17683F069EF}" destId="{935EA30E-5E4D-4ABB-BB67-B2E0AC6B8227}" srcOrd="0" destOrd="0" presId="urn:microsoft.com/office/officeart/2005/8/layout/hProcess9"/>
    <dgm:cxn modelId="{78F812A7-D899-402E-A083-08A2344DC924}" srcId="{5E65074E-4756-40B1-8EBE-F1A3F9BEFC85}" destId="{6C847B06-4BF8-4949-B60E-94D9B4D9CBE5}" srcOrd="0" destOrd="0" parTransId="{BFB9B529-CD45-4A35-9824-91848D0285A1}" sibTransId="{B5CAE2DF-16A4-4FFF-B6C3-397232D2BB64}"/>
    <dgm:cxn modelId="{99175531-ACAA-434A-88C2-6E37CC8E4F8F}" type="presOf" srcId="{1C6C5A28-A4ED-4B9C-8E6C-845849A9FE5C}" destId="{5DAF6117-E229-49C5-A8B7-7A5785C5558E}" srcOrd="0" destOrd="0" presId="urn:microsoft.com/office/officeart/2005/8/layout/hProcess9"/>
    <dgm:cxn modelId="{7B84F60D-1819-4810-9FF5-8927350E7AA9}" type="presParOf" srcId="{6CE4630D-CE92-49C1-ACC7-8A1D2AA8210B}" destId="{04FA4648-91B6-456B-8A83-14237A68B3C2}" srcOrd="0" destOrd="0" presId="urn:microsoft.com/office/officeart/2005/8/layout/hProcess9"/>
    <dgm:cxn modelId="{5ABE83DE-D575-4A04-8E9C-D744010C2D00}" type="presParOf" srcId="{6CE4630D-CE92-49C1-ACC7-8A1D2AA8210B}" destId="{6F449227-1EF2-4F2C-8D9A-8062E5E41F67}" srcOrd="1" destOrd="0" presId="urn:microsoft.com/office/officeart/2005/8/layout/hProcess9"/>
    <dgm:cxn modelId="{4C343D9D-0B08-4831-B92D-3B4DD9F7C055}" type="presParOf" srcId="{6F449227-1EF2-4F2C-8D9A-8062E5E41F67}" destId="{13B4AC1F-360E-4705-A54D-0C2E265C8D73}" srcOrd="0" destOrd="0" presId="urn:microsoft.com/office/officeart/2005/8/layout/hProcess9"/>
    <dgm:cxn modelId="{2C24E76E-E0CC-49C0-A2F4-30B27196FF28}" type="presParOf" srcId="{6F449227-1EF2-4F2C-8D9A-8062E5E41F67}" destId="{BEB4A74C-CF69-4FB4-8F3E-C0542FA80A7F}" srcOrd="1" destOrd="0" presId="urn:microsoft.com/office/officeart/2005/8/layout/hProcess9"/>
    <dgm:cxn modelId="{0FBF9531-CF5A-491B-A4B0-4BA1EF5F4170}" type="presParOf" srcId="{6F449227-1EF2-4F2C-8D9A-8062E5E41F67}" destId="{935EA30E-5E4D-4ABB-BB67-B2E0AC6B8227}" srcOrd="2" destOrd="0" presId="urn:microsoft.com/office/officeart/2005/8/layout/hProcess9"/>
    <dgm:cxn modelId="{AA065735-5B43-440C-85F0-37D4810F4CE0}" type="presParOf" srcId="{6F449227-1EF2-4F2C-8D9A-8062E5E41F67}" destId="{4586EC61-E8D8-4BC8-BC42-9AFDEA03BAE5}" srcOrd="3" destOrd="0" presId="urn:microsoft.com/office/officeart/2005/8/layout/hProcess9"/>
    <dgm:cxn modelId="{E7858511-23BC-484A-BCE3-139192B7659C}" type="presParOf" srcId="{6F449227-1EF2-4F2C-8D9A-8062E5E41F67}" destId="{5DAF6117-E229-49C5-A8B7-7A5785C5558E}" srcOrd="4" destOrd="0" presId="urn:microsoft.com/office/officeart/2005/8/layout/hProcess9"/>
  </dgm:cxnLst>
  <dgm:bg/>
  <dgm:whole/>
  <dgm:extLst>
    <a:ext uri="http://schemas.microsoft.com/office/drawing/2008/diagram">
      <dsp:dataModelExt xmlns:dsp="http://schemas.microsoft.com/office/drawing/2008/diagram" xmlns=""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E9E3EF0-540B-4D03-998C-8D74F3CFF649}" type="doc">
      <dgm:prSet loTypeId="urn:microsoft.com/office/officeart/2005/8/layout/chevron2" loCatId="process" qsTypeId="urn:microsoft.com/office/officeart/2005/8/quickstyle/simple1" qsCatId="simple" csTypeId="urn:microsoft.com/office/officeart/2005/8/colors/colorful4" csCatId="colorful" phldr="1"/>
      <dgm:spPr/>
      <dgm:t>
        <a:bodyPr/>
        <a:lstStyle/>
        <a:p>
          <a:endParaRPr lang="en-GB"/>
        </a:p>
      </dgm:t>
    </dgm:pt>
    <dgm:pt modelId="{0C573F97-D1B4-45B4-984B-2D62495F3F2A}">
      <dgm:prSet phldrT="[Text]"/>
      <dgm:spPr/>
      <dgm:t>
        <a:bodyPr/>
        <a:lstStyle/>
        <a:p>
          <a:r>
            <a:rPr lang="en-GB" dirty="0" smtClean="0"/>
            <a:t>1</a:t>
          </a:r>
          <a:endParaRPr lang="en-GB" dirty="0"/>
        </a:p>
      </dgm:t>
    </dgm:pt>
    <dgm:pt modelId="{E95C2F1B-AB07-49A7-B980-AB043C6E3E63}" type="parTrans" cxnId="{F78CB5F8-9FDA-4174-812B-E03899C3CD6D}">
      <dgm:prSet/>
      <dgm:spPr/>
      <dgm:t>
        <a:bodyPr/>
        <a:lstStyle/>
        <a:p>
          <a:endParaRPr lang="en-GB"/>
        </a:p>
      </dgm:t>
    </dgm:pt>
    <dgm:pt modelId="{CE0DE466-FA56-472F-BB3A-4E27DF077569}" type="sibTrans" cxnId="{F78CB5F8-9FDA-4174-812B-E03899C3CD6D}">
      <dgm:prSet/>
      <dgm:spPr/>
      <dgm:t>
        <a:bodyPr/>
        <a:lstStyle/>
        <a:p>
          <a:endParaRPr lang="en-GB"/>
        </a:p>
      </dgm:t>
    </dgm:pt>
    <dgm:pt modelId="{44509E27-D1B8-492F-8634-43E32EADB3EE}">
      <dgm:prSet phldrT="[Text]"/>
      <dgm:spPr/>
      <dgm:t>
        <a:bodyPr/>
        <a:lstStyle/>
        <a:p>
          <a:r>
            <a:rPr lang="en-GB" dirty="0" smtClean="0"/>
            <a:t>Mobilise commitment through joint analysis of problems </a:t>
          </a:r>
          <a:endParaRPr lang="en-GB" dirty="0"/>
        </a:p>
      </dgm:t>
    </dgm:pt>
    <dgm:pt modelId="{4736B335-6054-4F10-B346-DC3A51EB518D}" type="parTrans" cxnId="{22E07ADC-A998-4D8E-8EC4-ECB961B1A671}">
      <dgm:prSet/>
      <dgm:spPr/>
      <dgm:t>
        <a:bodyPr/>
        <a:lstStyle/>
        <a:p>
          <a:endParaRPr lang="en-GB"/>
        </a:p>
      </dgm:t>
    </dgm:pt>
    <dgm:pt modelId="{DE598842-18B5-41C3-AE3A-FB2EE6ED7E11}" type="sibTrans" cxnId="{22E07ADC-A998-4D8E-8EC4-ECB961B1A671}">
      <dgm:prSet/>
      <dgm:spPr/>
      <dgm:t>
        <a:bodyPr/>
        <a:lstStyle/>
        <a:p>
          <a:endParaRPr lang="en-GB"/>
        </a:p>
      </dgm:t>
    </dgm:pt>
    <dgm:pt modelId="{A75917BB-DD5C-4043-BB2E-35F9F8CAE031}">
      <dgm:prSet phldrT="[Text]"/>
      <dgm:spPr/>
      <dgm:t>
        <a:bodyPr/>
        <a:lstStyle/>
        <a:p>
          <a:r>
            <a:rPr lang="en-GB" dirty="0" smtClean="0"/>
            <a:t>2</a:t>
          </a:r>
          <a:endParaRPr lang="en-GB" dirty="0"/>
        </a:p>
      </dgm:t>
    </dgm:pt>
    <dgm:pt modelId="{576A984F-EFAD-40AC-916E-AB9E4D03FD0A}" type="parTrans" cxnId="{4B50A6E6-761D-4EDE-AC69-7B932BE7E966}">
      <dgm:prSet/>
      <dgm:spPr/>
      <dgm:t>
        <a:bodyPr/>
        <a:lstStyle/>
        <a:p>
          <a:endParaRPr lang="en-GB"/>
        </a:p>
      </dgm:t>
    </dgm:pt>
    <dgm:pt modelId="{00DAAE6F-B725-41C5-8A19-3F7EFC54DA49}" type="sibTrans" cxnId="{4B50A6E6-761D-4EDE-AC69-7B932BE7E966}">
      <dgm:prSet/>
      <dgm:spPr/>
      <dgm:t>
        <a:bodyPr/>
        <a:lstStyle/>
        <a:p>
          <a:endParaRPr lang="en-GB"/>
        </a:p>
      </dgm:t>
    </dgm:pt>
    <dgm:pt modelId="{88096C88-7317-4A44-A34A-ADAB45536F91}">
      <dgm:prSet phldrT="[Text]"/>
      <dgm:spPr/>
      <dgm:t>
        <a:bodyPr/>
        <a:lstStyle/>
        <a:p>
          <a:r>
            <a:rPr lang="en-GB" dirty="0" smtClean="0"/>
            <a:t>Develop a shared vision</a:t>
          </a:r>
          <a:endParaRPr lang="en-GB" dirty="0"/>
        </a:p>
      </dgm:t>
    </dgm:pt>
    <dgm:pt modelId="{336648FF-6781-46C4-A438-A3C7848DBA5C}" type="parTrans" cxnId="{53E060FA-1F26-42D0-9648-B0FF8C637D5E}">
      <dgm:prSet/>
      <dgm:spPr/>
      <dgm:t>
        <a:bodyPr/>
        <a:lstStyle/>
        <a:p>
          <a:endParaRPr lang="en-GB"/>
        </a:p>
      </dgm:t>
    </dgm:pt>
    <dgm:pt modelId="{815E9A62-952E-404B-8156-69CEBD448EDB}" type="sibTrans" cxnId="{53E060FA-1F26-42D0-9648-B0FF8C637D5E}">
      <dgm:prSet/>
      <dgm:spPr/>
      <dgm:t>
        <a:bodyPr/>
        <a:lstStyle/>
        <a:p>
          <a:endParaRPr lang="en-GB"/>
        </a:p>
      </dgm:t>
    </dgm:pt>
    <dgm:pt modelId="{85CB8C97-C15E-4187-AC1B-EA9E5976C863}">
      <dgm:prSet phldrT="[Text]"/>
      <dgm:spPr/>
      <dgm:t>
        <a:bodyPr/>
        <a:lstStyle/>
        <a:p>
          <a:r>
            <a:rPr lang="en-GB" dirty="0" smtClean="0"/>
            <a:t>3</a:t>
          </a:r>
          <a:endParaRPr lang="en-GB" dirty="0"/>
        </a:p>
      </dgm:t>
    </dgm:pt>
    <dgm:pt modelId="{411806D6-B189-4B3D-BFA8-72C113225AF2}" type="parTrans" cxnId="{4DDDE891-F662-4874-B72C-563EF0F3B7CA}">
      <dgm:prSet/>
      <dgm:spPr/>
      <dgm:t>
        <a:bodyPr/>
        <a:lstStyle/>
        <a:p>
          <a:endParaRPr lang="en-GB"/>
        </a:p>
      </dgm:t>
    </dgm:pt>
    <dgm:pt modelId="{99A8E8F1-4A1D-4F67-8CB9-658A41983C0D}" type="sibTrans" cxnId="{4DDDE891-F662-4874-B72C-563EF0F3B7CA}">
      <dgm:prSet/>
      <dgm:spPr/>
      <dgm:t>
        <a:bodyPr/>
        <a:lstStyle/>
        <a:p>
          <a:endParaRPr lang="en-GB"/>
        </a:p>
      </dgm:t>
    </dgm:pt>
    <dgm:pt modelId="{6A9ADEEB-EDB0-433B-87E1-25AD1D308467}">
      <dgm:prSet phldrT="[Text]"/>
      <dgm:spPr/>
      <dgm:t>
        <a:bodyPr/>
        <a:lstStyle/>
        <a:p>
          <a:r>
            <a:rPr lang="en-GB" dirty="0" smtClean="0"/>
            <a:t>Foster consensus vision</a:t>
          </a:r>
          <a:endParaRPr lang="en-GB" dirty="0"/>
        </a:p>
      </dgm:t>
    </dgm:pt>
    <dgm:pt modelId="{8D6D9293-E00A-4168-9121-3A43539940DC}" type="parTrans" cxnId="{D5B838E0-D96F-4F13-83C7-DC8EAC94E294}">
      <dgm:prSet/>
      <dgm:spPr/>
      <dgm:t>
        <a:bodyPr/>
        <a:lstStyle/>
        <a:p>
          <a:endParaRPr lang="en-GB"/>
        </a:p>
      </dgm:t>
    </dgm:pt>
    <dgm:pt modelId="{D3D6E4AE-8DDE-41B3-B323-55ED0CD468B4}" type="sibTrans" cxnId="{D5B838E0-D96F-4F13-83C7-DC8EAC94E294}">
      <dgm:prSet/>
      <dgm:spPr/>
      <dgm:t>
        <a:bodyPr/>
        <a:lstStyle/>
        <a:p>
          <a:endParaRPr lang="en-GB"/>
        </a:p>
      </dgm:t>
    </dgm:pt>
    <dgm:pt modelId="{306242D6-311C-402B-BAFC-730A133F9CED}">
      <dgm:prSet/>
      <dgm:spPr/>
      <dgm:t>
        <a:bodyPr/>
        <a:lstStyle/>
        <a:p>
          <a:r>
            <a:rPr lang="en-GB" dirty="0" smtClean="0"/>
            <a:t>4</a:t>
          </a:r>
          <a:endParaRPr lang="en-GB" dirty="0"/>
        </a:p>
      </dgm:t>
    </dgm:pt>
    <dgm:pt modelId="{2A1D732C-ED44-48C1-B0F9-C6FCF793F16F}" type="parTrans" cxnId="{B51C77A4-F33D-4709-B8DC-4A7F84F9EECF}">
      <dgm:prSet/>
      <dgm:spPr/>
      <dgm:t>
        <a:bodyPr/>
        <a:lstStyle/>
        <a:p>
          <a:endParaRPr lang="en-GB"/>
        </a:p>
      </dgm:t>
    </dgm:pt>
    <dgm:pt modelId="{0C2AC762-F536-48D8-AC7E-C7E9A8115EBD}" type="sibTrans" cxnId="{B51C77A4-F33D-4709-B8DC-4A7F84F9EECF}">
      <dgm:prSet/>
      <dgm:spPr/>
      <dgm:t>
        <a:bodyPr/>
        <a:lstStyle/>
        <a:p>
          <a:endParaRPr lang="en-GB"/>
        </a:p>
      </dgm:t>
    </dgm:pt>
    <dgm:pt modelId="{E5553CFF-6E54-4AEE-97B5-01226FF9D178}">
      <dgm:prSet/>
      <dgm:spPr/>
      <dgm:t>
        <a:bodyPr/>
        <a:lstStyle/>
        <a:p>
          <a:r>
            <a:rPr lang="en-GB" dirty="0" smtClean="0"/>
            <a:t>Spread the word  </a:t>
          </a:r>
          <a:endParaRPr lang="en-GB" dirty="0"/>
        </a:p>
      </dgm:t>
    </dgm:pt>
    <dgm:pt modelId="{77E1FD60-B922-4B34-9A2C-2EDB95FA056F}" type="parTrans" cxnId="{7266AC0F-860D-49BF-8147-09B61E4D8726}">
      <dgm:prSet/>
      <dgm:spPr/>
      <dgm:t>
        <a:bodyPr/>
        <a:lstStyle/>
        <a:p>
          <a:endParaRPr lang="en-GB"/>
        </a:p>
      </dgm:t>
    </dgm:pt>
    <dgm:pt modelId="{990C3589-70CE-4224-8108-6AD1F640B7C3}" type="sibTrans" cxnId="{7266AC0F-860D-49BF-8147-09B61E4D8726}">
      <dgm:prSet/>
      <dgm:spPr/>
      <dgm:t>
        <a:bodyPr/>
        <a:lstStyle/>
        <a:p>
          <a:endParaRPr lang="en-GB"/>
        </a:p>
      </dgm:t>
    </dgm:pt>
    <dgm:pt modelId="{923D6BEC-D438-41C5-868F-17536BBE3C84}">
      <dgm:prSet/>
      <dgm:spPr/>
      <dgm:t>
        <a:bodyPr/>
        <a:lstStyle/>
        <a:p>
          <a:r>
            <a:rPr lang="en-GB" dirty="0" smtClean="0"/>
            <a:t>5</a:t>
          </a:r>
          <a:endParaRPr lang="en-GB" dirty="0"/>
        </a:p>
      </dgm:t>
    </dgm:pt>
    <dgm:pt modelId="{D937ADBE-C6B5-44CC-9BFE-41380A2BADDB}" type="parTrans" cxnId="{E3866AA3-ECA3-4823-93D6-AF37AEF8A936}">
      <dgm:prSet/>
      <dgm:spPr/>
      <dgm:t>
        <a:bodyPr/>
        <a:lstStyle/>
        <a:p>
          <a:endParaRPr lang="en-GB"/>
        </a:p>
      </dgm:t>
    </dgm:pt>
    <dgm:pt modelId="{279E9A12-F792-4374-84D8-409FA479833F}" type="sibTrans" cxnId="{E3866AA3-ECA3-4823-93D6-AF37AEF8A936}">
      <dgm:prSet/>
      <dgm:spPr/>
      <dgm:t>
        <a:bodyPr/>
        <a:lstStyle/>
        <a:p>
          <a:endParaRPr lang="en-GB"/>
        </a:p>
      </dgm:t>
    </dgm:pt>
    <dgm:pt modelId="{9A95E12C-0DC9-41F7-B17A-464ECA791C4D}">
      <dgm:prSet/>
      <dgm:spPr/>
      <dgm:t>
        <a:bodyPr/>
        <a:lstStyle/>
        <a:p>
          <a:r>
            <a:rPr lang="en-GB" dirty="0" smtClean="0"/>
            <a:t>Institutionalise through formal policies</a:t>
          </a:r>
          <a:endParaRPr lang="en-GB" dirty="0"/>
        </a:p>
      </dgm:t>
    </dgm:pt>
    <dgm:pt modelId="{0C5DD252-4D1B-415D-B213-BA0935ECF9D6}" type="parTrans" cxnId="{CFBC1EDD-35E5-4D91-AAD9-22441905811F}">
      <dgm:prSet/>
      <dgm:spPr/>
      <dgm:t>
        <a:bodyPr/>
        <a:lstStyle/>
        <a:p>
          <a:endParaRPr lang="en-GB"/>
        </a:p>
      </dgm:t>
    </dgm:pt>
    <dgm:pt modelId="{7B21DD11-8532-4BF9-9597-027AD1CE6958}" type="sibTrans" cxnId="{CFBC1EDD-35E5-4D91-AAD9-22441905811F}">
      <dgm:prSet/>
      <dgm:spPr/>
      <dgm:t>
        <a:bodyPr/>
        <a:lstStyle/>
        <a:p>
          <a:endParaRPr lang="en-GB"/>
        </a:p>
      </dgm:t>
    </dgm:pt>
    <dgm:pt modelId="{6C3BDF11-4660-4A77-B369-132BDF52C527}">
      <dgm:prSet/>
      <dgm:spPr/>
      <dgm:t>
        <a:bodyPr/>
        <a:lstStyle/>
        <a:p>
          <a:r>
            <a:rPr lang="en-GB" dirty="0" smtClean="0"/>
            <a:t>6</a:t>
          </a:r>
          <a:endParaRPr lang="en-GB" dirty="0"/>
        </a:p>
      </dgm:t>
    </dgm:pt>
    <dgm:pt modelId="{ECD55586-1AE5-4796-8DA0-02FA3DD91430}" type="parTrans" cxnId="{B27DA24E-10AA-484B-A375-0EF60DDBBB9D}">
      <dgm:prSet/>
      <dgm:spPr/>
      <dgm:t>
        <a:bodyPr/>
        <a:lstStyle/>
        <a:p>
          <a:endParaRPr lang="en-GB"/>
        </a:p>
      </dgm:t>
    </dgm:pt>
    <dgm:pt modelId="{E39F264F-338C-42B1-BCA6-CE7CFDBC14BE}" type="sibTrans" cxnId="{B27DA24E-10AA-484B-A375-0EF60DDBBB9D}">
      <dgm:prSet/>
      <dgm:spPr/>
      <dgm:t>
        <a:bodyPr/>
        <a:lstStyle/>
        <a:p>
          <a:endParaRPr lang="en-GB"/>
        </a:p>
      </dgm:t>
    </dgm:pt>
    <dgm:pt modelId="{083477B1-7C18-491B-9B17-7B2DB4CAB7D3}">
      <dgm:prSet/>
      <dgm:spPr/>
      <dgm:t>
        <a:bodyPr/>
        <a:lstStyle/>
        <a:p>
          <a:r>
            <a:rPr lang="en-GB" dirty="0" smtClean="0"/>
            <a:t>Monitor and adjust as needed</a:t>
          </a:r>
          <a:endParaRPr lang="en-GB" dirty="0"/>
        </a:p>
      </dgm:t>
    </dgm:pt>
    <dgm:pt modelId="{E1639016-2E24-434B-A7AE-338C2C6E347C}" type="parTrans" cxnId="{120AA888-7F9B-4F86-93A1-3BC26B21B788}">
      <dgm:prSet/>
      <dgm:spPr/>
      <dgm:t>
        <a:bodyPr/>
        <a:lstStyle/>
        <a:p>
          <a:endParaRPr lang="en-GB"/>
        </a:p>
      </dgm:t>
    </dgm:pt>
    <dgm:pt modelId="{DF2B8D83-D80D-40B4-B9A6-AFD0E167C6FE}" type="sibTrans" cxnId="{120AA888-7F9B-4F86-93A1-3BC26B21B788}">
      <dgm:prSet/>
      <dgm:spPr/>
      <dgm:t>
        <a:bodyPr/>
        <a:lstStyle/>
        <a:p>
          <a:endParaRPr lang="en-GB"/>
        </a:p>
      </dgm:t>
    </dgm:pt>
    <dgm:pt modelId="{83B03BE0-6016-4A55-83C3-BAB1181883AE}" type="pres">
      <dgm:prSet presAssocID="{FE9E3EF0-540B-4D03-998C-8D74F3CFF649}" presName="linearFlow" presStyleCnt="0">
        <dgm:presLayoutVars>
          <dgm:dir/>
          <dgm:animLvl val="lvl"/>
          <dgm:resizeHandles val="exact"/>
        </dgm:presLayoutVars>
      </dgm:prSet>
      <dgm:spPr/>
      <dgm:t>
        <a:bodyPr/>
        <a:lstStyle/>
        <a:p>
          <a:endParaRPr lang="en-GB"/>
        </a:p>
      </dgm:t>
    </dgm:pt>
    <dgm:pt modelId="{750A6E5C-9DCA-4201-90E6-73E14700E6C2}" type="pres">
      <dgm:prSet presAssocID="{0C573F97-D1B4-45B4-984B-2D62495F3F2A}" presName="composite" presStyleCnt="0"/>
      <dgm:spPr/>
    </dgm:pt>
    <dgm:pt modelId="{522110F1-2BD2-418F-B4CC-68837946A73B}" type="pres">
      <dgm:prSet presAssocID="{0C573F97-D1B4-45B4-984B-2D62495F3F2A}" presName="parentText" presStyleLbl="alignNode1" presStyleIdx="0" presStyleCnt="6">
        <dgm:presLayoutVars>
          <dgm:chMax val="1"/>
          <dgm:bulletEnabled val="1"/>
        </dgm:presLayoutVars>
      </dgm:prSet>
      <dgm:spPr/>
      <dgm:t>
        <a:bodyPr/>
        <a:lstStyle/>
        <a:p>
          <a:endParaRPr lang="en-GB"/>
        </a:p>
      </dgm:t>
    </dgm:pt>
    <dgm:pt modelId="{18663408-DAC1-4A70-AFEF-A77CA3D0B51A}" type="pres">
      <dgm:prSet presAssocID="{0C573F97-D1B4-45B4-984B-2D62495F3F2A}" presName="descendantText" presStyleLbl="alignAcc1" presStyleIdx="0" presStyleCnt="6">
        <dgm:presLayoutVars>
          <dgm:bulletEnabled val="1"/>
        </dgm:presLayoutVars>
      </dgm:prSet>
      <dgm:spPr/>
      <dgm:t>
        <a:bodyPr/>
        <a:lstStyle/>
        <a:p>
          <a:endParaRPr lang="en-GB"/>
        </a:p>
      </dgm:t>
    </dgm:pt>
    <dgm:pt modelId="{2BEB8989-D6A4-4594-A76E-27C00150EC1C}" type="pres">
      <dgm:prSet presAssocID="{CE0DE466-FA56-472F-BB3A-4E27DF077569}" presName="sp" presStyleCnt="0"/>
      <dgm:spPr/>
    </dgm:pt>
    <dgm:pt modelId="{386DB440-0E39-4913-9369-B7393AD7CB28}" type="pres">
      <dgm:prSet presAssocID="{A75917BB-DD5C-4043-BB2E-35F9F8CAE031}" presName="composite" presStyleCnt="0"/>
      <dgm:spPr/>
    </dgm:pt>
    <dgm:pt modelId="{D160D4F8-0C34-48C5-93A6-0002F51E7316}" type="pres">
      <dgm:prSet presAssocID="{A75917BB-DD5C-4043-BB2E-35F9F8CAE031}" presName="parentText" presStyleLbl="alignNode1" presStyleIdx="1" presStyleCnt="6">
        <dgm:presLayoutVars>
          <dgm:chMax val="1"/>
          <dgm:bulletEnabled val="1"/>
        </dgm:presLayoutVars>
      </dgm:prSet>
      <dgm:spPr/>
      <dgm:t>
        <a:bodyPr/>
        <a:lstStyle/>
        <a:p>
          <a:endParaRPr lang="en-GB"/>
        </a:p>
      </dgm:t>
    </dgm:pt>
    <dgm:pt modelId="{5767A460-B06B-4490-9CFA-23D776170639}" type="pres">
      <dgm:prSet presAssocID="{A75917BB-DD5C-4043-BB2E-35F9F8CAE031}" presName="descendantText" presStyleLbl="alignAcc1" presStyleIdx="1" presStyleCnt="6">
        <dgm:presLayoutVars>
          <dgm:bulletEnabled val="1"/>
        </dgm:presLayoutVars>
      </dgm:prSet>
      <dgm:spPr/>
      <dgm:t>
        <a:bodyPr/>
        <a:lstStyle/>
        <a:p>
          <a:endParaRPr lang="en-GB"/>
        </a:p>
      </dgm:t>
    </dgm:pt>
    <dgm:pt modelId="{E3350CF4-71B5-4124-8913-04081365A580}" type="pres">
      <dgm:prSet presAssocID="{00DAAE6F-B725-41C5-8A19-3F7EFC54DA49}" presName="sp" presStyleCnt="0"/>
      <dgm:spPr/>
    </dgm:pt>
    <dgm:pt modelId="{E7E2D698-22AB-4DF1-9D73-89E644B1EA40}" type="pres">
      <dgm:prSet presAssocID="{85CB8C97-C15E-4187-AC1B-EA9E5976C863}" presName="composite" presStyleCnt="0"/>
      <dgm:spPr/>
    </dgm:pt>
    <dgm:pt modelId="{F19CF45C-8597-49BF-ACE0-8EC8BC659844}" type="pres">
      <dgm:prSet presAssocID="{85CB8C97-C15E-4187-AC1B-EA9E5976C863}" presName="parentText" presStyleLbl="alignNode1" presStyleIdx="2" presStyleCnt="6">
        <dgm:presLayoutVars>
          <dgm:chMax val="1"/>
          <dgm:bulletEnabled val="1"/>
        </dgm:presLayoutVars>
      </dgm:prSet>
      <dgm:spPr/>
      <dgm:t>
        <a:bodyPr/>
        <a:lstStyle/>
        <a:p>
          <a:endParaRPr lang="en-GB"/>
        </a:p>
      </dgm:t>
    </dgm:pt>
    <dgm:pt modelId="{732A4FEC-CC7C-4D6F-BE08-CE5A59478AF0}" type="pres">
      <dgm:prSet presAssocID="{85CB8C97-C15E-4187-AC1B-EA9E5976C863}" presName="descendantText" presStyleLbl="alignAcc1" presStyleIdx="2" presStyleCnt="6">
        <dgm:presLayoutVars>
          <dgm:bulletEnabled val="1"/>
        </dgm:presLayoutVars>
      </dgm:prSet>
      <dgm:spPr/>
      <dgm:t>
        <a:bodyPr/>
        <a:lstStyle/>
        <a:p>
          <a:endParaRPr lang="en-GB"/>
        </a:p>
      </dgm:t>
    </dgm:pt>
    <dgm:pt modelId="{35B8985F-9B32-4D2A-B479-33FD56004CCC}" type="pres">
      <dgm:prSet presAssocID="{99A8E8F1-4A1D-4F67-8CB9-658A41983C0D}" presName="sp" presStyleCnt="0"/>
      <dgm:spPr/>
    </dgm:pt>
    <dgm:pt modelId="{98B642E2-94ED-4A25-8A88-3859ED275A2D}" type="pres">
      <dgm:prSet presAssocID="{306242D6-311C-402B-BAFC-730A133F9CED}" presName="composite" presStyleCnt="0"/>
      <dgm:spPr/>
    </dgm:pt>
    <dgm:pt modelId="{D90CBF09-F929-4EC1-8771-D32C6B1BF5B5}" type="pres">
      <dgm:prSet presAssocID="{306242D6-311C-402B-BAFC-730A133F9CED}" presName="parentText" presStyleLbl="alignNode1" presStyleIdx="3" presStyleCnt="6">
        <dgm:presLayoutVars>
          <dgm:chMax val="1"/>
          <dgm:bulletEnabled val="1"/>
        </dgm:presLayoutVars>
      </dgm:prSet>
      <dgm:spPr/>
      <dgm:t>
        <a:bodyPr/>
        <a:lstStyle/>
        <a:p>
          <a:endParaRPr lang="en-GB"/>
        </a:p>
      </dgm:t>
    </dgm:pt>
    <dgm:pt modelId="{519B35BE-883A-43BA-A276-05FEAB6A372C}" type="pres">
      <dgm:prSet presAssocID="{306242D6-311C-402B-BAFC-730A133F9CED}" presName="descendantText" presStyleLbl="alignAcc1" presStyleIdx="3" presStyleCnt="6">
        <dgm:presLayoutVars>
          <dgm:bulletEnabled val="1"/>
        </dgm:presLayoutVars>
      </dgm:prSet>
      <dgm:spPr/>
      <dgm:t>
        <a:bodyPr/>
        <a:lstStyle/>
        <a:p>
          <a:endParaRPr lang="en-GB"/>
        </a:p>
      </dgm:t>
    </dgm:pt>
    <dgm:pt modelId="{4EB18E17-EDB1-421A-B6B7-1DB216C6442B}" type="pres">
      <dgm:prSet presAssocID="{0C2AC762-F536-48D8-AC7E-C7E9A8115EBD}" presName="sp" presStyleCnt="0"/>
      <dgm:spPr/>
    </dgm:pt>
    <dgm:pt modelId="{9CE5E767-64C9-4D86-86AC-DD814AE68F51}" type="pres">
      <dgm:prSet presAssocID="{923D6BEC-D438-41C5-868F-17536BBE3C84}" presName="composite" presStyleCnt="0"/>
      <dgm:spPr/>
    </dgm:pt>
    <dgm:pt modelId="{D59F0390-B99F-493F-9361-D2A942E7B612}" type="pres">
      <dgm:prSet presAssocID="{923D6BEC-D438-41C5-868F-17536BBE3C84}" presName="parentText" presStyleLbl="alignNode1" presStyleIdx="4" presStyleCnt="6">
        <dgm:presLayoutVars>
          <dgm:chMax val="1"/>
          <dgm:bulletEnabled val="1"/>
        </dgm:presLayoutVars>
      </dgm:prSet>
      <dgm:spPr/>
      <dgm:t>
        <a:bodyPr/>
        <a:lstStyle/>
        <a:p>
          <a:endParaRPr lang="en-GB"/>
        </a:p>
      </dgm:t>
    </dgm:pt>
    <dgm:pt modelId="{F5D931AE-E802-4938-BCA8-1C03EFF45885}" type="pres">
      <dgm:prSet presAssocID="{923D6BEC-D438-41C5-868F-17536BBE3C84}" presName="descendantText" presStyleLbl="alignAcc1" presStyleIdx="4" presStyleCnt="6">
        <dgm:presLayoutVars>
          <dgm:bulletEnabled val="1"/>
        </dgm:presLayoutVars>
      </dgm:prSet>
      <dgm:spPr/>
      <dgm:t>
        <a:bodyPr/>
        <a:lstStyle/>
        <a:p>
          <a:endParaRPr lang="en-GB"/>
        </a:p>
      </dgm:t>
    </dgm:pt>
    <dgm:pt modelId="{8A38472B-D15D-4BFA-93FD-8DF30842E06E}" type="pres">
      <dgm:prSet presAssocID="{279E9A12-F792-4374-84D8-409FA479833F}" presName="sp" presStyleCnt="0"/>
      <dgm:spPr/>
    </dgm:pt>
    <dgm:pt modelId="{D35BA4C3-12E5-4521-8159-467636464044}" type="pres">
      <dgm:prSet presAssocID="{6C3BDF11-4660-4A77-B369-132BDF52C527}" presName="composite" presStyleCnt="0"/>
      <dgm:spPr/>
    </dgm:pt>
    <dgm:pt modelId="{37CE4F6B-B810-49E4-BFE7-090EFF6A2D4E}" type="pres">
      <dgm:prSet presAssocID="{6C3BDF11-4660-4A77-B369-132BDF52C527}" presName="parentText" presStyleLbl="alignNode1" presStyleIdx="5" presStyleCnt="6">
        <dgm:presLayoutVars>
          <dgm:chMax val="1"/>
          <dgm:bulletEnabled val="1"/>
        </dgm:presLayoutVars>
      </dgm:prSet>
      <dgm:spPr/>
      <dgm:t>
        <a:bodyPr/>
        <a:lstStyle/>
        <a:p>
          <a:endParaRPr lang="en-GB"/>
        </a:p>
      </dgm:t>
    </dgm:pt>
    <dgm:pt modelId="{88C3E66C-84BB-4B13-BE6F-3C231B4D786C}" type="pres">
      <dgm:prSet presAssocID="{6C3BDF11-4660-4A77-B369-132BDF52C527}" presName="descendantText" presStyleLbl="alignAcc1" presStyleIdx="5" presStyleCnt="6">
        <dgm:presLayoutVars>
          <dgm:bulletEnabled val="1"/>
        </dgm:presLayoutVars>
      </dgm:prSet>
      <dgm:spPr/>
      <dgm:t>
        <a:bodyPr/>
        <a:lstStyle/>
        <a:p>
          <a:endParaRPr lang="en-GB"/>
        </a:p>
      </dgm:t>
    </dgm:pt>
  </dgm:ptLst>
  <dgm:cxnLst>
    <dgm:cxn modelId="{6FAADD9F-5386-4DAF-B2AA-1992647B8605}" type="presOf" srcId="{44509E27-D1B8-492F-8634-43E32EADB3EE}" destId="{18663408-DAC1-4A70-AFEF-A77CA3D0B51A}" srcOrd="0" destOrd="0" presId="urn:microsoft.com/office/officeart/2005/8/layout/chevron2"/>
    <dgm:cxn modelId="{EE25E7D9-3688-4027-8127-EC0E991E4FC2}" type="presOf" srcId="{A75917BB-DD5C-4043-BB2E-35F9F8CAE031}" destId="{D160D4F8-0C34-48C5-93A6-0002F51E7316}" srcOrd="0" destOrd="0" presId="urn:microsoft.com/office/officeart/2005/8/layout/chevron2"/>
    <dgm:cxn modelId="{4B50A6E6-761D-4EDE-AC69-7B932BE7E966}" srcId="{FE9E3EF0-540B-4D03-998C-8D74F3CFF649}" destId="{A75917BB-DD5C-4043-BB2E-35F9F8CAE031}" srcOrd="1" destOrd="0" parTransId="{576A984F-EFAD-40AC-916E-AB9E4D03FD0A}" sibTransId="{00DAAE6F-B725-41C5-8A19-3F7EFC54DA49}"/>
    <dgm:cxn modelId="{4DDDE891-F662-4874-B72C-563EF0F3B7CA}" srcId="{FE9E3EF0-540B-4D03-998C-8D74F3CFF649}" destId="{85CB8C97-C15E-4187-AC1B-EA9E5976C863}" srcOrd="2" destOrd="0" parTransId="{411806D6-B189-4B3D-BFA8-72C113225AF2}" sibTransId="{99A8E8F1-4A1D-4F67-8CB9-658A41983C0D}"/>
    <dgm:cxn modelId="{1B01B99A-6A4E-4558-A473-C361A03472A2}" type="presOf" srcId="{85CB8C97-C15E-4187-AC1B-EA9E5976C863}" destId="{F19CF45C-8597-49BF-ACE0-8EC8BC659844}" srcOrd="0" destOrd="0" presId="urn:microsoft.com/office/officeart/2005/8/layout/chevron2"/>
    <dgm:cxn modelId="{F78CB5F8-9FDA-4174-812B-E03899C3CD6D}" srcId="{FE9E3EF0-540B-4D03-998C-8D74F3CFF649}" destId="{0C573F97-D1B4-45B4-984B-2D62495F3F2A}" srcOrd="0" destOrd="0" parTransId="{E95C2F1B-AB07-49A7-B980-AB043C6E3E63}" sibTransId="{CE0DE466-FA56-472F-BB3A-4E27DF077569}"/>
    <dgm:cxn modelId="{CFBC1EDD-35E5-4D91-AAD9-22441905811F}" srcId="{923D6BEC-D438-41C5-868F-17536BBE3C84}" destId="{9A95E12C-0DC9-41F7-B17A-464ECA791C4D}" srcOrd="0" destOrd="0" parTransId="{0C5DD252-4D1B-415D-B213-BA0935ECF9D6}" sibTransId="{7B21DD11-8532-4BF9-9597-027AD1CE6958}"/>
    <dgm:cxn modelId="{B27DA24E-10AA-484B-A375-0EF60DDBBB9D}" srcId="{FE9E3EF0-540B-4D03-998C-8D74F3CFF649}" destId="{6C3BDF11-4660-4A77-B369-132BDF52C527}" srcOrd="5" destOrd="0" parTransId="{ECD55586-1AE5-4796-8DA0-02FA3DD91430}" sibTransId="{E39F264F-338C-42B1-BCA6-CE7CFDBC14BE}"/>
    <dgm:cxn modelId="{B51C77A4-F33D-4709-B8DC-4A7F84F9EECF}" srcId="{FE9E3EF0-540B-4D03-998C-8D74F3CFF649}" destId="{306242D6-311C-402B-BAFC-730A133F9CED}" srcOrd="3" destOrd="0" parTransId="{2A1D732C-ED44-48C1-B0F9-C6FCF793F16F}" sibTransId="{0C2AC762-F536-48D8-AC7E-C7E9A8115EBD}"/>
    <dgm:cxn modelId="{0F13BD21-E3E3-4DA0-9825-E48E0166F6E7}" type="presOf" srcId="{083477B1-7C18-491B-9B17-7B2DB4CAB7D3}" destId="{88C3E66C-84BB-4B13-BE6F-3C231B4D786C}" srcOrd="0" destOrd="0" presId="urn:microsoft.com/office/officeart/2005/8/layout/chevron2"/>
    <dgm:cxn modelId="{FCEAD213-1887-4C54-BE7D-AEF607DAF0EF}" type="presOf" srcId="{923D6BEC-D438-41C5-868F-17536BBE3C84}" destId="{D59F0390-B99F-493F-9361-D2A942E7B612}" srcOrd="0" destOrd="0" presId="urn:microsoft.com/office/officeart/2005/8/layout/chevron2"/>
    <dgm:cxn modelId="{15FCC092-A57A-4B3F-BE75-D8469D8CD710}" type="presOf" srcId="{6C3BDF11-4660-4A77-B369-132BDF52C527}" destId="{37CE4F6B-B810-49E4-BFE7-090EFF6A2D4E}" srcOrd="0" destOrd="0" presId="urn:microsoft.com/office/officeart/2005/8/layout/chevron2"/>
    <dgm:cxn modelId="{4855D63C-E9B1-4F38-8445-0D240139FAF4}" type="presOf" srcId="{6A9ADEEB-EDB0-433B-87E1-25AD1D308467}" destId="{732A4FEC-CC7C-4D6F-BE08-CE5A59478AF0}" srcOrd="0" destOrd="0" presId="urn:microsoft.com/office/officeart/2005/8/layout/chevron2"/>
    <dgm:cxn modelId="{6C37B96F-DB67-434E-AC02-7A679B7230AD}" type="presOf" srcId="{0C573F97-D1B4-45B4-984B-2D62495F3F2A}" destId="{522110F1-2BD2-418F-B4CC-68837946A73B}" srcOrd="0" destOrd="0" presId="urn:microsoft.com/office/officeart/2005/8/layout/chevron2"/>
    <dgm:cxn modelId="{D5B838E0-D96F-4F13-83C7-DC8EAC94E294}" srcId="{85CB8C97-C15E-4187-AC1B-EA9E5976C863}" destId="{6A9ADEEB-EDB0-433B-87E1-25AD1D308467}" srcOrd="0" destOrd="0" parTransId="{8D6D9293-E00A-4168-9121-3A43539940DC}" sibTransId="{D3D6E4AE-8DDE-41B3-B323-55ED0CD468B4}"/>
    <dgm:cxn modelId="{78848A65-17B0-4337-9D88-338B32EB22D7}" type="presOf" srcId="{E5553CFF-6E54-4AEE-97B5-01226FF9D178}" destId="{519B35BE-883A-43BA-A276-05FEAB6A372C}" srcOrd="0" destOrd="0" presId="urn:microsoft.com/office/officeart/2005/8/layout/chevron2"/>
    <dgm:cxn modelId="{53E060FA-1F26-42D0-9648-B0FF8C637D5E}" srcId="{A75917BB-DD5C-4043-BB2E-35F9F8CAE031}" destId="{88096C88-7317-4A44-A34A-ADAB45536F91}" srcOrd="0" destOrd="0" parTransId="{336648FF-6781-46C4-A438-A3C7848DBA5C}" sibTransId="{815E9A62-952E-404B-8156-69CEBD448EDB}"/>
    <dgm:cxn modelId="{C04FE00E-E46A-4970-964E-508DBE0863B8}" type="presOf" srcId="{306242D6-311C-402B-BAFC-730A133F9CED}" destId="{D90CBF09-F929-4EC1-8771-D32C6B1BF5B5}" srcOrd="0" destOrd="0" presId="urn:microsoft.com/office/officeart/2005/8/layout/chevron2"/>
    <dgm:cxn modelId="{7266AC0F-860D-49BF-8147-09B61E4D8726}" srcId="{306242D6-311C-402B-BAFC-730A133F9CED}" destId="{E5553CFF-6E54-4AEE-97B5-01226FF9D178}" srcOrd="0" destOrd="0" parTransId="{77E1FD60-B922-4B34-9A2C-2EDB95FA056F}" sibTransId="{990C3589-70CE-4224-8108-6AD1F640B7C3}"/>
    <dgm:cxn modelId="{120AA888-7F9B-4F86-93A1-3BC26B21B788}" srcId="{6C3BDF11-4660-4A77-B369-132BDF52C527}" destId="{083477B1-7C18-491B-9B17-7B2DB4CAB7D3}" srcOrd="0" destOrd="0" parTransId="{E1639016-2E24-434B-A7AE-338C2C6E347C}" sibTransId="{DF2B8D83-D80D-40B4-B9A6-AFD0E167C6FE}"/>
    <dgm:cxn modelId="{CDF1238D-5228-4591-9BDC-C41B9AD5BEF0}" type="presOf" srcId="{FE9E3EF0-540B-4D03-998C-8D74F3CFF649}" destId="{83B03BE0-6016-4A55-83C3-BAB1181883AE}" srcOrd="0" destOrd="0" presId="urn:microsoft.com/office/officeart/2005/8/layout/chevron2"/>
    <dgm:cxn modelId="{2561AD98-BA92-4095-8D67-7CA45B749250}" type="presOf" srcId="{88096C88-7317-4A44-A34A-ADAB45536F91}" destId="{5767A460-B06B-4490-9CFA-23D776170639}" srcOrd="0" destOrd="0" presId="urn:microsoft.com/office/officeart/2005/8/layout/chevron2"/>
    <dgm:cxn modelId="{E3866AA3-ECA3-4823-93D6-AF37AEF8A936}" srcId="{FE9E3EF0-540B-4D03-998C-8D74F3CFF649}" destId="{923D6BEC-D438-41C5-868F-17536BBE3C84}" srcOrd="4" destOrd="0" parTransId="{D937ADBE-C6B5-44CC-9BFE-41380A2BADDB}" sibTransId="{279E9A12-F792-4374-84D8-409FA479833F}"/>
    <dgm:cxn modelId="{AF614150-B93E-40E8-96E5-E5B0BB1A0E96}" type="presOf" srcId="{9A95E12C-0DC9-41F7-B17A-464ECA791C4D}" destId="{F5D931AE-E802-4938-BCA8-1C03EFF45885}" srcOrd="0" destOrd="0" presId="urn:microsoft.com/office/officeart/2005/8/layout/chevron2"/>
    <dgm:cxn modelId="{22E07ADC-A998-4D8E-8EC4-ECB961B1A671}" srcId="{0C573F97-D1B4-45B4-984B-2D62495F3F2A}" destId="{44509E27-D1B8-492F-8634-43E32EADB3EE}" srcOrd="0" destOrd="0" parTransId="{4736B335-6054-4F10-B346-DC3A51EB518D}" sibTransId="{DE598842-18B5-41C3-AE3A-FB2EE6ED7E11}"/>
    <dgm:cxn modelId="{782E9708-B2A0-48FF-8E92-6B699DBF6F5F}" type="presParOf" srcId="{83B03BE0-6016-4A55-83C3-BAB1181883AE}" destId="{750A6E5C-9DCA-4201-90E6-73E14700E6C2}" srcOrd="0" destOrd="0" presId="urn:microsoft.com/office/officeart/2005/8/layout/chevron2"/>
    <dgm:cxn modelId="{0DF5A008-5F78-4D59-82BF-CBAFA95D50EE}" type="presParOf" srcId="{750A6E5C-9DCA-4201-90E6-73E14700E6C2}" destId="{522110F1-2BD2-418F-B4CC-68837946A73B}" srcOrd="0" destOrd="0" presId="urn:microsoft.com/office/officeart/2005/8/layout/chevron2"/>
    <dgm:cxn modelId="{7CC68B81-1A4A-4304-8DA5-8945B0B56674}" type="presParOf" srcId="{750A6E5C-9DCA-4201-90E6-73E14700E6C2}" destId="{18663408-DAC1-4A70-AFEF-A77CA3D0B51A}" srcOrd="1" destOrd="0" presId="urn:microsoft.com/office/officeart/2005/8/layout/chevron2"/>
    <dgm:cxn modelId="{ED422943-4CEC-4228-A541-93E01B7ECB6C}" type="presParOf" srcId="{83B03BE0-6016-4A55-83C3-BAB1181883AE}" destId="{2BEB8989-D6A4-4594-A76E-27C00150EC1C}" srcOrd="1" destOrd="0" presId="urn:microsoft.com/office/officeart/2005/8/layout/chevron2"/>
    <dgm:cxn modelId="{D3EE586D-9278-4D9D-A357-5FD16A99DE3F}" type="presParOf" srcId="{83B03BE0-6016-4A55-83C3-BAB1181883AE}" destId="{386DB440-0E39-4913-9369-B7393AD7CB28}" srcOrd="2" destOrd="0" presId="urn:microsoft.com/office/officeart/2005/8/layout/chevron2"/>
    <dgm:cxn modelId="{01525092-FD8D-49D1-8464-15910649D12D}" type="presParOf" srcId="{386DB440-0E39-4913-9369-B7393AD7CB28}" destId="{D160D4F8-0C34-48C5-93A6-0002F51E7316}" srcOrd="0" destOrd="0" presId="urn:microsoft.com/office/officeart/2005/8/layout/chevron2"/>
    <dgm:cxn modelId="{1CFD5D17-2300-4C61-BBD9-2AADDC7A7BB7}" type="presParOf" srcId="{386DB440-0E39-4913-9369-B7393AD7CB28}" destId="{5767A460-B06B-4490-9CFA-23D776170639}" srcOrd="1" destOrd="0" presId="urn:microsoft.com/office/officeart/2005/8/layout/chevron2"/>
    <dgm:cxn modelId="{910B93FC-6CCE-4F60-BD40-EA69AFE708B4}" type="presParOf" srcId="{83B03BE0-6016-4A55-83C3-BAB1181883AE}" destId="{E3350CF4-71B5-4124-8913-04081365A580}" srcOrd="3" destOrd="0" presId="urn:microsoft.com/office/officeart/2005/8/layout/chevron2"/>
    <dgm:cxn modelId="{431A52AD-DA93-4F20-808D-EDE4A3C237B9}" type="presParOf" srcId="{83B03BE0-6016-4A55-83C3-BAB1181883AE}" destId="{E7E2D698-22AB-4DF1-9D73-89E644B1EA40}" srcOrd="4" destOrd="0" presId="urn:microsoft.com/office/officeart/2005/8/layout/chevron2"/>
    <dgm:cxn modelId="{5F6703F6-8105-454D-A551-6A3FDD08413D}" type="presParOf" srcId="{E7E2D698-22AB-4DF1-9D73-89E644B1EA40}" destId="{F19CF45C-8597-49BF-ACE0-8EC8BC659844}" srcOrd="0" destOrd="0" presId="urn:microsoft.com/office/officeart/2005/8/layout/chevron2"/>
    <dgm:cxn modelId="{36451EAE-FB9B-4F5B-8B1B-7FF76C15F563}" type="presParOf" srcId="{E7E2D698-22AB-4DF1-9D73-89E644B1EA40}" destId="{732A4FEC-CC7C-4D6F-BE08-CE5A59478AF0}" srcOrd="1" destOrd="0" presId="urn:microsoft.com/office/officeart/2005/8/layout/chevron2"/>
    <dgm:cxn modelId="{BBD5FA37-68FC-450F-A5EC-E056B451C7B6}" type="presParOf" srcId="{83B03BE0-6016-4A55-83C3-BAB1181883AE}" destId="{35B8985F-9B32-4D2A-B479-33FD56004CCC}" srcOrd="5" destOrd="0" presId="urn:microsoft.com/office/officeart/2005/8/layout/chevron2"/>
    <dgm:cxn modelId="{24820DAB-D518-405E-B839-311A45D9315B}" type="presParOf" srcId="{83B03BE0-6016-4A55-83C3-BAB1181883AE}" destId="{98B642E2-94ED-4A25-8A88-3859ED275A2D}" srcOrd="6" destOrd="0" presId="urn:microsoft.com/office/officeart/2005/8/layout/chevron2"/>
    <dgm:cxn modelId="{076498D1-3E06-4246-A2F0-F10F8EF5134F}" type="presParOf" srcId="{98B642E2-94ED-4A25-8A88-3859ED275A2D}" destId="{D90CBF09-F929-4EC1-8771-D32C6B1BF5B5}" srcOrd="0" destOrd="0" presId="urn:microsoft.com/office/officeart/2005/8/layout/chevron2"/>
    <dgm:cxn modelId="{9D163398-E263-40DD-9765-00807FB43F85}" type="presParOf" srcId="{98B642E2-94ED-4A25-8A88-3859ED275A2D}" destId="{519B35BE-883A-43BA-A276-05FEAB6A372C}" srcOrd="1" destOrd="0" presId="urn:microsoft.com/office/officeart/2005/8/layout/chevron2"/>
    <dgm:cxn modelId="{755A195B-94D6-4710-BC0E-015D67DF7BBE}" type="presParOf" srcId="{83B03BE0-6016-4A55-83C3-BAB1181883AE}" destId="{4EB18E17-EDB1-421A-B6B7-1DB216C6442B}" srcOrd="7" destOrd="0" presId="urn:microsoft.com/office/officeart/2005/8/layout/chevron2"/>
    <dgm:cxn modelId="{06870753-8AEA-4126-8054-FF17ABB379A7}" type="presParOf" srcId="{83B03BE0-6016-4A55-83C3-BAB1181883AE}" destId="{9CE5E767-64C9-4D86-86AC-DD814AE68F51}" srcOrd="8" destOrd="0" presId="urn:microsoft.com/office/officeart/2005/8/layout/chevron2"/>
    <dgm:cxn modelId="{6FC57789-E249-49D4-A949-5D7E8B083C8C}" type="presParOf" srcId="{9CE5E767-64C9-4D86-86AC-DD814AE68F51}" destId="{D59F0390-B99F-493F-9361-D2A942E7B612}" srcOrd="0" destOrd="0" presId="urn:microsoft.com/office/officeart/2005/8/layout/chevron2"/>
    <dgm:cxn modelId="{5BD920E9-2C8B-4A7C-8CFD-B0E1E0151B49}" type="presParOf" srcId="{9CE5E767-64C9-4D86-86AC-DD814AE68F51}" destId="{F5D931AE-E802-4938-BCA8-1C03EFF45885}" srcOrd="1" destOrd="0" presId="urn:microsoft.com/office/officeart/2005/8/layout/chevron2"/>
    <dgm:cxn modelId="{5F3C1B08-2151-423D-9A04-BFCA90C0DC50}" type="presParOf" srcId="{83B03BE0-6016-4A55-83C3-BAB1181883AE}" destId="{8A38472B-D15D-4BFA-93FD-8DF30842E06E}" srcOrd="9" destOrd="0" presId="urn:microsoft.com/office/officeart/2005/8/layout/chevron2"/>
    <dgm:cxn modelId="{33861667-ADDF-4AF8-B2C8-7A05EC0FBAC7}" type="presParOf" srcId="{83B03BE0-6016-4A55-83C3-BAB1181883AE}" destId="{D35BA4C3-12E5-4521-8159-467636464044}" srcOrd="10" destOrd="0" presId="urn:microsoft.com/office/officeart/2005/8/layout/chevron2"/>
    <dgm:cxn modelId="{87406485-B6C0-4217-AE6F-45633818B2B5}" type="presParOf" srcId="{D35BA4C3-12E5-4521-8159-467636464044}" destId="{37CE4F6B-B810-49E4-BFE7-090EFF6A2D4E}" srcOrd="0" destOrd="0" presId="urn:microsoft.com/office/officeart/2005/8/layout/chevron2"/>
    <dgm:cxn modelId="{56603691-F1D7-489E-92A9-DDA387582332}" type="presParOf" srcId="{D35BA4C3-12E5-4521-8159-467636464044}" destId="{88C3E66C-84BB-4B13-BE6F-3C231B4D786C}" srcOrd="1" destOrd="0" presId="urn:microsoft.com/office/officeart/2005/8/layout/chevron2"/>
  </dgm:cxnLst>
  <dgm:bg/>
  <dgm:whole/>
  <dgm:extLst>
    <a:ext uri="http://schemas.microsoft.com/office/drawing/2008/diagram">
      <dsp:dataModelExt xmlns:dsp="http://schemas.microsoft.com/office/drawing/2008/diagram" xmlns=""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DB4FBBB-AAA6-4AA5-861B-B974756D7C18}" type="doc">
      <dgm:prSet loTypeId="urn:microsoft.com/office/officeart/2005/8/layout/chevron1" loCatId="process" qsTypeId="urn:microsoft.com/office/officeart/2005/8/quickstyle/simple1" qsCatId="simple" csTypeId="urn:microsoft.com/office/officeart/2005/8/colors/accent5_1" csCatId="accent5" phldr="1"/>
      <dgm:spPr/>
    </dgm:pt>
    <dgm:pt modelId="{9388A84C-8308-4E3A-AF92-571B0610D046}">
      <dgm:prSet phldrT="[Text]"/>
      <dgm:spPr/>
      <dgm:t>
        <a:bodyPr/>
        <a:lstStyle/>
        <a:p>
          <a:r>
            <a:rPr lang="en-GB" dirty="0" smtClean="0"/>
            <a:t>Fairness</a:t>
          </a:r>
          <a:endParaRPr lang="en-GB" dirty="0"/>
        </a:p>
      </dgm:t>
    </dgm:pt>
    <dgm:pt modelId="{7BCE01C5-AF0C-4F5A-A208-C2D51FDB2590}" type="parTrans" cxnId="{55F2BEED-3177-43DD-A45E-850B8C3F4C38}">
      <dgm:prSet/>
      <dgm:spPr/>
      <dgm:t>
        <a:bodyPr/>
        <a:lstStyle/>
        <a:p>
          <a:endParaRPr lang="en-GB"/>
        </a:p>
      </dgm:t>
    </dgm:pt>
    <dgm:pt modelId="{12610DD8-2A83-4E7B-9DE8-938BB681EFA3}" type="sibTrans" cxnId="{55F2BEED-3177-43DD-A45E-850B8C3F4C38}">
      <dgm:prSet/>
      <dgm:spPr/>
      <dgm:t>
        <a:bodyPr/>
        <a:lstStyle/>
        <a:p>
          <a:endParaRPr lang="en-GB"/>
        </a:p>
      </dgm:t>
    </dgm:pt>
    <dgm:pt modelId="{B0440579-51A3-49A8-8B55-CFED8D263E8B}">
      <dgm:prSet phldrT="[Text]"/>
      <dgm:spPr/>
      <dgm:t>
        <a:bodyPr/>
        <a:lstStyle/>
        <a:p>
          <a:r>
            <a:rPr lang="en-GB" dirty="0" smtClean="0"/>
            <a:t>Merit</a:t>
          </a:r>
          <a:endParaRPr lang="en-GB" dirty="0"/>
        </a:p>
      </dgm:t>
    </dgm:pt>
    <dgm:pt modelId="{8C133530-E695-40FF-AEA2-B9B7F174B962}" type="parTrans" cxnId="{9BCFE8CF-95DB-4EC7-9B8D-37475EF84CB9}">
      <dgm:prSet/>
      <dgm:spPr/>
      <dgm:t>
        <a:bodyPr/>
        <a:lstStyle/>
        <a:p>
          <a:endParaRPr lang="en-GB"/>
        </a:p>
      </dgm:t>
    </dgm:pt>
    <dgm:pt modelId="{F102868F-AAC0-41AD-A0B8-2E3D7C6A93D8}" type="sibTrans" cxnId="{9BCFE8CF-95DB-4EC7-9B8D-37475EF84CB9}">
      <dgm:prSet/>
      <dgm:spPr/>
      <dgm:t>
        <a:bodyPr/>
        <a:lstStyle/>
        <a:p>
          <a:endParaRPr lang="en-GB"/>
        </a:p>
      </dgm:t>
    </dgm:pt>
    <dgm:pt modelId="{83CC3F96-497F-4CD5-8A8C-D514B974B82A}">
      <dgm:prSet phldrT="[Text]"/>
      <dgm:spPr/>
      <dgm:t>
        <a:bodyPr/>
        <a:lstStyle/>
        <a:p>
          <a:r>
            <a:rPr lang="en-GB" dirty="0" smtClean="0"/>
            <a:t>Markets</a:t>
          </a:r>
          <a:endParaRPr lang="en-GB" dirty="0"/>
        </a:p>
      </dgm:t>
    </dgm:pt>
    <dgm:pt modelId="{0011AB72-00E6-45BD-A3EE-4A81AA16B321}" type="parTrans" cxnId="{8EC4A8B0-B95B-4A3D-B900-E89598E12D62}">
      <dgm:prSet/>
      <dgm:spPr/>
      <dgm:t>
        <a:bodyPr/>
        <a:lstStyle/>
        <a:p>
          <a:endParaRPr lang="en-GB"/>
        </a:p>
      </dgm:t>
    </dgm:pt>
    <dgm:pt modelId="{4212D603-A6D4-492A-8CBD-719A9C14532A}" type="sibTrans" cxnId="{8EC4A8B0-B95B-4A3D-B900-E89598E12D62}">
      <dgm:prSet/>
      <dgm:spPr/>
      <dgm:t>
        <a:bodyPr/>
        <a:lstStyle/>
        <a:p>
          <a:endParaRPr lang="en-GB"/>
        </a:p>
      </dgm:t>
    </dgm:pt>
    <dgm:pt modelId="{89D9EE4F-2D5B-495E-AD51-D2D93E237247}">
      <dgm:prSet/>
      <dgm:spPr/>
      <dgm:t>
        <a:bodyPr/>
        <a:lstStyle/>
        <a:p>
          <a:r>
            <a:rPr lang="en-GB" dirty="0" smtClean="0"/>
            <a:t>Democracy</a:t>
          </a:r>
          <a:endParaRPr lang="en-GB" dirty="0"/>
        </a:p>
      </dgm:t>
    </dgm:pt>
    <dgm:pt modelId="{EACA6964-E54B-4393-99C3-7DB1B1004CAF}" type="parTrans" cxnId="{B6A505DA-49E3-486E-A401-EB84568F982D}">
      <dgm:prSet/>
      <dgm:spPr/>
      <dgm:t>
        <a:bodyPr/>
        <a:lstStyle/>
        <a:p>
          <a:endParaRPr lang="en-GB"/>
        </a:p>
      </dgm:t>
    </dgm:pt>
    <dgm:pt modelId="{E5A59D14-AAC8-4443-B221-D4031071824C}" type="sibTrans" cxnId="{B6A505DA-49E3-486E-A401-EB84568F982D}">
      <dgm:prSet/>
      <dgm:spPr/>
      <dgm:t>
        <a:bodyPr/>
        <a:lstStyle/>
        <a:p>
          <a:endParaRPr lang="en-GB"/>
        </a:p>
      </dgm:t>
    </dgm:pt>
    <dgm:pt modelId="{FA2ED12F-CEAC-4181-B35A-836CF085668C}">
      <dgm:prSet/>
      <dgm:spPr/>
      <dgm:t>
        <a:bodyPr/>
        <a:lstStyle/>
        <a:p>
          <a:r>
            <a:rPr lang="en-GB" dirty="0" smtClean="0"/>
            <a:t>Well-being</a:t>
          </a:r>
          <a:endParaRPr lang="en-GB" dirty="0"/>
        </a:p>
      </dgm:t>
    </dgm:pt>
    <dgm:pt modelId="{E1BC2C55-379D-4A75-A01F-E8544EAE6978}" type="parTrans" cxnId="{BEAD863A-6578-4C9F-9E92-761E0F681CB5}">
      <dgm:prSet/>
      <dgm:spPr/>
      <dgm:t>
        <a:bodyPr/>
        <a:lstStyle/>
        <a:p>
          <a:endParaRPr lang="en-GB"/>
        </a:p>
      </dgm:t>
    </dgm:pt>
    <dgm:pt modelId="{66A66D8F-E57C-489D-A1BA-798171214D13}" type="sibTrans" cxnId="{BEAD863A-6578-4C9F-9E92-761E0F681CB5}">
      <dgm:prSet/>
      <dgm:spPr/>
      <dgm:t>
        <a:bodyPr/>
        <a:lstStyle/>
        <a:p>
          <a:endParaRPr lang="en-GB"/>
        </a:p>
      </dgm:t>
    </dgm:pt>
    <dgm:pt modelId="{483A22A8-C52F-460E-ABAC-73C3F5F0BEBF}">
      <dgm:prSet/>
      <dgm:spPr/>
      <dgm:t>
        <a:bodyPr/>
        <a:lstStyle/>
        <a:p>
          <a:r>
            <a:rPr lang="en-GB" dirty="0" smtClean="0"/>
            <a:t>Rights and duties</a:t>
          </a:r>
          <a:endParaRPr lang="en-GB" dirty="0"/>
        </a:p>
      </dgm:t>
    </dgm:pt>
    <dgm:pt modelId="{0438B041-A387-4A1B-A9F6-5B7C5CC1D669}" type="parTrans" cxnId="{4D9647E4-0FFA-45B6-8D1E-35F4A5D14BCF}">
      <dgm:prSet/>
      <dgm:spPr/>
      <dgm:t>
        <a:bodyPr/>
        <a:lstStyle/>
        <a:p>
          <a:endParaRPr lang="en-GB"/>
        </a:p>
      </dgm:t>
    </dgm:pt>
    <dgm:pt modelId="{56B3DB37-4F41-45A7-9FB5-FE03458F3C5E}" type="sibTrans" cxnId="{4D9647E4-0FFA-45B6-8D1E-35F4A5D14BCF}">
      <dgm:prSet/>
      <dgm:spPr/>
      <dgm:t>
        <a:bodyPr/>
        <a:lstStyle/>
        <a:p>
          <a:endParaRPr lang="en-GB"/>
        </a:p>
      </dgm:t>
    </dgm:pt>
    <dgm:pt modelId="{1A99D941-D32B-49A0-A222-93E2A3F777D2}">
      <dgm:prSet/>
      <dgm:spPr/>
      <dgm:t>
        <a:bodyPr/>
        <a:lstStyle/>
        <a:p>
          <a:r>
            <a:rPr lang="en-GB" dirty="0" smtClean="0"/>
            <a:t>Character</a:t>
          </a:r>
          <a:endParaRPr lang="en-GB" dirty="0"/>
        </a:p>
      </dgm:t>
    </dgm:pt>
    <dgm:pt modelId="{7AE7A869-DC7F-4F9B-89A7-72415EAB4807}" type="parTrans" cxnId="{415FBA7D-1209-4503-AEB9-CA62581E3CF4}">
      <dgm:prSet/>
      <dgm:spPr/>
      <dgm:t>
        <a:bodyPr/>
        <a:lstStyle/>
        <a:p>
          <a:endParaRPr lang="en-GB"/>
        </a:p>
      </dgm:t>
    </dgm:pt>
    <dgm:pt modelId="{01F110E2-B5E0-44B6-8E2C-8B68FC519B34}" type="sibTrans" cxnId="{415FBA7D-1209-4503-AEB9-CA62581E3CF4}">
      <dgm:prSet/>
      <dgm:spPr/>
      <dgm:t>
        <a:bodyPr/>
        <a:lstStyle/>
        <a:p>
          <a:endParaRPr lang="en-GB"/>
        </a:p>
      </dgm:t>
    </dgm:pt>
    <dgm:pt modelId="{96541C52-D208-406F-ACC7-0E7924AF6C0D}">
      <dgm:prSet/>
      <dgm:spPr/>
      <dgm:t>
        <a:bodyPr/>
        <a:lstStyle/>
        <a:p>
          <a:r>
            <a:rPr lang="en-GB" dirty="0" smtClean="0"/>
            <a:t>Handing down</a:t>
          </a:r>
          <a:endParaRPr lang="en-GB" dirty="0"/>
        </a:p>
      </dgm:t>
    </dgm:pt>
    <dgm:pt modelId="{E282C285-09F6-4801-B21D-F2BFEF17046B}" type="parTrans" cxnId="{9CDB2065-185B-49E1-8DB2-3EED2A83BACB}">
      <dgm:prSet/>
      <dgm:spPr/>
      <dgm:t>
        <a:bodyPr/>
        <a:lstStyle/>
        <a:p>
          <a:endParaRPr lang="en-GB"/>
        </a:p>
      </dgm:t>
    </dgm:pt>
    <dgm:pt modelId="{7823D435-A14A-4738-B6C6-8B85E748FA30}" type="sibTrans" cxnId="{9CDB2065-185B-49E1-8DB2-3EED2A83BACB}">
      <dgm:prSet/>
      <dgm:spPr/>
      <dgm:t>
        <a:bodyPr/>
        <a:lstStyle/>
        <a:p>
          <a:endParaRPr lang="en-GB"/>
        </a:p>
      </dgm:t>
    </dgm:pt>
    <dgm:pt modelId="{5084E942-B802-4C7D-B1D7-722B65BFF6EA}" type="pres">
      <dgm:prSet presAssocID="{4DB4FBBB-AAA6-4AA5-861B-B974756D7C18}" presName="Name0" presStyleCnt="0">
        <dgm:presLayoutVars>
          <dgm:dir/>
          <dgm:animLvl val="lvl"/>
          <dgm:resizeHandles val="exact"/>
        </dgm:presLayoutVars>
      </dgm:prSet>
      <dgm:spPr/>
    </dgm:pt>
    <dgm:pt modelId="{CC6D2607-F825-4F62-88C7-32E3B2C7DC8A}" type="pres">
      <dgm:prSet presAssocID="{9388A84C-8308-4E3A-AF92-571B0610D046}" presName="parTxOnly" presStyleLbl="node1" presStyleIdx="0" presStyleCnt="8">
        <dgm:presLayoutVars>
          <dgm:chMax val="0"/>
          <dgm:chPref val="0"/>
          <dgm:bulletEnabled val="1"/>
        </dgm:presLayoutVars>
      </dgm:prSet>
      <dgm:spPr/>
      <dgm:t>
        <a:bodyPr/>
        <a:lstStyle/>
        <a:p>
          <a:endParaRPr lang="en-GB"/>
        </a:p>
      </dgm:t>
    </dgm:pt>
    <dgm:pt modelId="{DDC8E569-06BC-4D68-8F88-CC5AB0CAD018}" type="pres">
      <dgm:prSet presAssocID="{12610DD8-2A83-4E7B-9DE8-938BB681EFA3}" presName="parTxOnlySpace" presStyleCnt="0"/>
      <dgm:spPr/>
    </dgm:pt>
    <dgm:pt modelId="{FD65FD53-89F1-474B-BC23-F517635EE871}" type="pres">
      <dgm:prSet presAssocID="{B0440579-51A3-49A8-8B55-CFED8D263E8B}" presName="parTxOnly" presStyleLbl="node1" presStyleIdx="1" presStyleCnt="8">
        <dgm:presLayoutVars>
          <dgm:chMax val="0"/>
          <dgm:chPref val="0"/>
          <dgm:bulletEnabled val="1"/>
        </dgm:presLayoutVars>
      </dgm:prSet>
      <dgm:spPr/>
      <dgm:t>
        <a:bodyPr/>
        <a:lstStyle/>
        <a:p>
          <a:endParaRPr lang="en-GB"/>
        </a:p>
      </dgm:t>
    </dgm:pt>
    <dgm:pt modelId="{AE05A2BF-71BB-49BA-8238-DAA024C3FEA9}" type="pres">
      <dgm:prSet presAssocID="{F102868F-AAC0-41AD-A0B8-2E3D7C6A93D8}" presName="parTxOnlySpace" presStyleCnt="0"/>
      <dgm:spPr/>
    </dgm:pt>
    <dgm:pt modelId="{58CB0A3A-C623-4689-A307-4B6CFC73F3E8}" type="pres">
      <dgm:prSet presAssocID="{83CC3F96-497F-4CD5-8A8C-D514B974B82A}" presName="parTxOnly" presStyleLbl="node1" presStyleIdx="2" presStyleCnt="8">
        <dgm:presLayoutVars>
          <dgm:chMax val="0"/>
          <dgm:chPref val="0"/>
          <dgm:bulletEnabled val="1"/>
        </dgm:presLayoutVars>
      </dgm:prSet>
      <dgm:spPr/>
      <dgm:t>
        <a:bodyPr/>
        <a:lstStyle/>
        <a:p>
          <a:endParaRPr lang="en-GB"/>
        </a:p>
      </dgm:t>
    </dgm:pt>
    <dgm:pt modelId="{60FC4FA5-5D93-4E94-AD23-39CAA2D87EA9}" type="pres">
      <dgm:prSet presAssocID="{4212D603-A6D4-492A-8CBD-719A9C14532A}" presName="parTxOnlySpace" presStyleCnt="0"/>
      <dgm:spPr/>
    </dgm:pt>
    <dgm:pt modelId="{4A538A09-88FA-4CDA-BB43-07DAF2E0BE76}" type="pres">
      <dgm:prSet presAssocID="{89D9EE4F-2D5B-495E-AD51-D2D93E237247}" presName="parTxOnly" presStyleLbl="node1" presStyleIdx="3" presStyleCnt="8">
        <dgm:presLayoutVars>
          <dgm:chMax val="0"/>
          <dgm:chPref val="0"/>
          <dgm:bulletEnabled val="1"/>
        </dgm:presLayoutVars>
      </dgm:prSet>
      <dgm:spPr/>
      <dgm:t>
        <a:bodyPr/>
        <a:lstStyle/>
        <a:p>
          <a:endParaRPr lang="en-GB"/>
        </a:p>
      </dgm:t>
    </dgm:pt>
    <dgm:pt modelId="{F2DFC183-1D22-4926-AF14-C551C55C9F00}" type="pres">
      <dgm:prSet presAssocID="{E5A59D14-AAC8-4443-B221-D4031071824C}" presName="parTxOnlySpace" presStyleCnt="0"/>
      <dgm:spPr/>
    </dgm:pt>
    <dgm:pt modelId="{529C4E25-0ECD-4A65-A433-1A58CB6A010D}" type="pres">
      <dgm:prSet presAssocID="{FA2ED12F-CEAC-4181-B35A-836CF085668C}" presName="parTxOnly" presStyleLbl="node1" presStyleIdx="4" presStyleCnt="8">
        <dgm:presLayoutVars>
          <dgm:chMax val="0"/>
          <dgm:chPref val="0"/>
          <dgm:bulletEnabled val="1"/>
        </dgm:presLayoutVars>
      </dgm:prSet>
      <dgm:spPr/>
      <dgm:t>
        <a:bodyPr/>
        <a:lstStyle/>
        <a:p>
          <a:endParaRPr lang="en-GB"/>
        </a:p>
      </dgm:t>
    </dgm:pt>
    <dgm:pt modelId="{6A400FD6-9ED9-4209-AF79-B90A4BE77F08}" type="pres">
      <dgm:prSet presAssocID="{66A66D8F-E57C-489D-A1BA-798171214D13}" presName="parTxOnlySpace" presStyleCnt="0"/>
      <dgm:spPr/>
    </dgm:pt>
    <dgm:pt modelId="{6697599E-5F90-4668-A251-047109861EDA}" type="pres">
      <dgm:prSet presAssocID="{483A22A8-C52F-460E-ABAC-73C3F5F0BEBF}" presName="parTxOnly" presStyleLbl="node1" presStyleIdx="5" presStyleCnt="8">
        <dgm:presLayoutVars>
          <dgm:chMax val="0"/>
          <dgm:chPref val="0"/>
          <dgm:bulletEnabled val="1"/>
        </dgm:presLayoutVars>
      </dgm:prSet>
      <dgm:spPr/>
      <dgm:t>
        <a:bodyPr/>
        <a:lstStyle/>
        <a:p>
          <a:endParaRPr lang="en-GB"/>
        </a:p>
      </dgm:t>
    </dgm:pt>
    <dgm:pt modelId="{AB0A1E32-C33D-4D94-9074-033298CA1DBD}" type="pres">
      <dgm:prSet presAssocID="{56B3DB37-4F41-45A7-9FB5-FE03458F3C5E}" presName="parTxOnlySpace" presStyleCnt="0"/>
      <dgm:spPr/>
    </dgm:pt>
    <dgm:pt modelId="{95A77BF4-42F2-454E-8F9D-0CBBF2EC79E3}" type="pres">
      <dgm:prSet presAssocID="{1A99D941-D32B-49A0-A222-93E2A3F777D2}" presName="parTxOnly" presStyleLbl="node1" presStyleIdx="6" presStyleCnt="8">
        <dgm:presLayoutVars>
          <dgm:chMax val="0"/>
          <dgm:chPref val="0"/>
          <dgm:bulletEnabled val="1"/>
        </dgm:presLayoutVars>
      </dgm:prSet>
      <dgm:spPr/>
      <dgm:t>
        <a:bodyPr/>
        <a:lstStyle/>
        <a:p>
          <a:endParaRPr lang="en-GB"/>
        </a:p>
      </dgm:t>
    </dgm:pt>
    <dgm:pt modelId="{06F5C5DD-402B-47D0-922B-1EB26211ABBA}" type="pres">
      <dgm:prSet presAssocID="{01F110E2-B5E0-44B6-8E2C-8B68FC519B34}" presName="parTxOnlySpace" presStyleCnt="0"/>
      <dgm:spPr/>
    </dgm:pt>
    <dgm:pt modelId="{0AFE7656-6BCC-45BF-B4BD-C820FDE41632}" type="pres">
      <dgm:prSet presAssocID="{96541C52-D208-406F-ACC7-0E7924AF6C0D}" presName="parTxOnly" presStyleLbl="node1" presStyleIdx="7" presStyleCnt="8">
        <dgm:presLayoutVars>
          <dgm:chMax val="0"/>
          <dgm:chPref val="0"/>
          <dgm:bulletEnabled val="1"/>
        </dgm:presLayoutVars>
      </dgm:prSet>
      <dgm:spPr/>
      <dgm:t>
        <a:bodyPr/>
        <a:lstStyle/>
        <a:p>
          <a:endParaRPr lang="en-GB"/>
        </a:p>
      </dgm:t>
    </dgm:pt>
  </dgm:ptLst>
  <dgm:cxnLst>
    <dgm:cxn modelId="{9BCFE8CF-95DB-4EC7-9B8D-37475EF84CB9}" srcId="{4DB4FBBB-AAA6-4AA5-861B-B974756D7C18}" destId="{B0440579-51A3-49A8-8B55-CFED8D263E8B}" srcOrd="1" destOrd="0" parTransId="{8C133530-E695-40FF-AEA2-B9B7F174B962}" sibTransId="{F102868F-AAC0-41AD-A0B8-2E3D7C6A93D8}"/>
    <dgm:cxn modelId="{4DF4901D-56B0-4D39-8971-C950B5600B01}" type="presOf" srcId="{9388A84C-8308-4E3A-AF92-571B0610D046}" destId="{CC6D2607-F825-4F62-88C7-32E3B2C7DC8A}" srcOrd="0" destOrd="0" presId="urn:microsoft.com/office/officeart/2005/8/layout/chevron1"/>
    <dgm:cxn modelId="{B6A505DA-49E3-486E-A401-EB84568F982D}" srcId="{4DB4FBBB-AAA6-4AA5-861B-B974756D7C18}" destId="{89D9EE4F-2D5B-495E-AD51-D2D93E237247}" srcOrd="3" destOrd="0" parTransId="{EACA6964-E54B-4393-99C3-7DB1B1004CAF}" sibTransId="{E5A59D14-AAC8-4443-B221-D4031071824C}"/>
    <dgm:cxn modelId="{BEAD863A-6578-4C9F-9E92-761E0F681CB5}" srcId="{4DB4FBBB-AAA6-4AA5-861B-B974756D7C18}" destId="{FA2ED12F-CEAC-4181-B35A-836CF085668C}" srcOrd="4" destOrd="0" parTransId="{E1BC2C55-379D-4A75-A01F-E8544EAE6978}" sibTransId="{66A66D8F-E57C-489D-A1BA-798171214D13}"/>
    <dgm:cxn modelId="{C551CAE2-4C63-4402-9CDD-560870F36104}" type="presOf" srcId="{FA2ED12F-CEAC-4181-B35A-836CF085668C}" destId="{529C4E25-0ECD-4A65-A433-1A58CB6A010D}" srcOrd="0" destOrd="0" presId="urn:microsoft.com/office/officeart/2005/8/layout/chevron1"/>
    <dgm:cxn modelId="{02E945B1-25E7-4784-A47E-A3D1A57D4F66}" type="presOf" srcId="{89D9EE4F-2D5B-495E-AD51-D2D93E237247}" destId="{4A538A09-88FA-4CDA-BB43-07DAF2E0BE76}" srcOrd="0" destOrd="0" presId="urn:microsoft.com/office/officeart/2005/8/layout/chevron1"/>
    <dgm:cxn modelId="{9CDB2065-185B-49E1-8DB2-3EED2A83BACB}" srcId="{4DB4FBBB-AAA6-4AA5-861B-B974756D7C18}" destId="{96541C52-D208-406F-ACC7-0E7924AF6C0D}" srcOrd="7" destOrd="0" parTransId="{E282C285-09F6-4801-B21D-F2BFEF17046B}" sibTransId="{7823D435-A14A-4738-B6C6-8B85E748FA30}"/>
    <dgm:cxn modelId="{E841F3F8-A73B-46E7-A95E-62E4B527A8AE}" type="presOf" srcId="{96541C52-D208-406F-ACC7-0E7924AF6C0D}" destId="{0AFE7656-6BCC-45BF-B4BD-C820FDE41632}" srcOrd="0" destOrd="0" presId="urn:microsoft.com/office/officeart/2005/8/layout/chevron1"/>
    <dgm:cxn modelId="{6D300824-0D41-4BEA-B9E9-A6D74D9C69AA}" type="presOf" srcId="{483A22A8-C52F-460E-ABAC-73C3F5F0BEBF}" destId="{6697599E-5F90-4668-A251-047109861EDA}" srcOrd="0" destOrd="0" presId="urn:microsoft.com/office/officeart/2005/8/layout/chevron1"/>
    <dgm:cxn modelId="{415FBA7D-1209-4503-AEB9-CA62581E3CF4}" srcId="{4DB4FBBB-AAA6-4AA5-861B-B974756D7C18}" destId="{1A99D941-D32B-49A0-A222-93E2A3F777D2}" srcOrd="6" destOrd="0" parTransId="{7AE7A869-DC7F-4F9B-89A7-72415EAB4807}" sibTransId="{01F110E2-B5E0-44B6-8E2C-8B68FC519B34}"/>
    <dgm:cxn modelId="{55F2BEED-3177-43DD-A45E-850B8C3F4C38}" srcId="{4DB4FBBB-AAA6-4AA5-861B-B974756D7C18}" destId="{9388A84C-8308-4E3A-AF92-571B0610D046}" srcOrd="0" destOrd="0" parTransId="{7BCE01C5-AF0C-4F5A-A208-C2D51FDB2590}" sibTransId="{12610DD8-2A83-4E7B-9DE8-938BB681EFA3}"/>
    <dgm:cxn modelId="{F85FC316-B857-4C3B-8CA1-FB8E5CCAF098}" type="presOf" srcId="{B0440579-51A3-49A8-8B55-CFED8D263E8B}" destId="{FD65FD53-89F1-474B-BC23-F517635EE871}" srcOrd="0" destOrd="0" presId="urn:microsoft.com/office/officeart/2005/8/layout/chevron1"/>
    <dgm:cxn modelId="{355454E3-A26B-4D8C-93EC-F6A355A9F085}" type="presOf" srcId="{1A99D941-D32B-49A0-A222-93E2A3F777D2}" destId="{95A77BF4-42F2-454E-8F9D-0CBBF2EC79E3}" srcOrd="0" destOrd="0" presId="urn:microsoft.com/office/officeart/2005/8/layout/chevron1"/>
    <dgm:cxn modelId="{1AECAD9B-10DF-4DBD-BE05-A130631DA376}" type="presOf" srcId="{4DB4FBBB-AAA6-4AA5-861B-B974756D7C18}" destId="{5084E942-B802-4C7D-B1D7-722B65BFF6EA}" srcOrd="0" destOrd="0" presId="urn:microsoft.com/office/officeart/2005/8/layout/chevron1"/>
    <dgm:cxn modelId="{8EC4A8B0-B95B-4A3D-B900-E89598E12D62}" srcId="{4DB4FBBB-AAA6-4AA5-861B-B974756D7C18}" destId="{83CC3F96-497F-4CD5-8A8C-D514B974B82A}" srcOrd="2" destOrd="0" parTransId="{0011AB72-00E6-45BD-A3EE-4A81AA16B321}" sibTransId="{4212D603-A6D4-492A-8CBD-719A9C14532A}"/>
    <dgm:cxn modelId="{4D9647E4-0FFA-45B6-8D1E-35F4A5D14BCF}" srcId="{4DB4FBBB-AAA6-4AA5-861B-B974756D7C18}" destId="{483A22A8-C52F-460E-ABAC-73C3F5F0BEBF}" srcOrd="5" destOrd="0" parTransId="{0438B041-A387-4A1B-A9F6-5B7C5CC1D669}" sibTransId="{56B3DB37-4F41-45A7-9FB5-FE03458F3C5E}"/>
    <dgm:cxn modelId="{6989E9A2-58D8-46D4-ADAD-466FD497EC81}" type="presOf" srcId="{83CC3F96-497F-4CD5-8A8C-D514B974B82A}" destId="{58CB0A3A-C623-4689-A307-4B6CFC73F3E8}" srcOrd="0" destOrd="0" presId="urn:microsoft.com/office/officeart/2005/8/layout/chevron1"/>
    <dgm:cxn modelId="{81A05EE4-A010-42FE-9001-FFF5ECF590F2}" type="presParOf" srcId="{5084E942-B802-4C7D-B1D7-722B65BFF6EA}" destId="{CC6D2607-F825-4F62-88C7-32E3B2C7DC8A}" srcOrd="0" destOrd="0" presId="urn:microsoft.com/office/officeart/2005/8/layout/chevron1"/>
    <dgm:cxn modelId="{4DDA0A2F-0DC5-4D3C-A16C-1E987E6D8DD0}" type="presParOf" srcId="{5084E942-B802-4C7D-B1D7-722B65BFF6EA}" destId="{DDC8E569-06BC-4D68-8F88-CC5AB0CAD018}" srcOrd="1" destOrd="0" presId="urn:microsoft.com/office/officeart/2005/8/layout/chevron1"/>
    <dgm:cxn modelId="{CE2D7714-1CBA-4C2C-A938-37E0925A44C9}" type="presParOf" srcId="{5084E942-B802-4C7D-B1D7-722B65BFF6EA}" destId="{FD65FD53-89F1-474B-BC23-F517635EE871}" srcOrd="2" destOrd="0" presId="urn:microsoft.com/office/officeart/2005/8/layout/chevron1"/>
    <dgm:cxn modelId="{6225E175-632D-4730-A423-104145FF36ED}" type="presParOf" srcId="{5084E942-B802-4C7D-B1D7-722B65BFF6EA}" destId="{AE05A2BF-71BB-49BA-8238-DAA024C3FEA9}" srcOrd="3" destOrd="0" presId="urn:microsoft.com/office/officeart/2005/8/layout/chevron1"/>
    <dgm:cxn modelId="{652BD54B-B947-4B31-A609-858C718EDFDB}" type="presParOf" srcId="{5084E942-B802-4C7D-B1D7-722B65BFF6EA}" destId="{58CB0A3A-C623-4689-A307-4B6CFC73F3E8}" srcOrd="4" destOrd="0" presId="urn:microsoft.com/office/officeart/2005/8/layout/chevron1"/>
    <dgm:cxn modelId="{E20AB121-4A8F-47B0-8649-182498C0DAC6}" type="presParOf" srcId="{5084E942-B802-4C7D-B1D7-722B65BFF6EA}" destId="{60FC4FA5-5D93-4E94-AD23-39CAA2D87EA9}" srcOrd="5" destOrd="0" presId="urn:microsoft.com/office/officeart/2005/8/layout/chevron1"/>
    <dgm:cxn modelId="{4B6CEEC4-640B-4277-85CA-B8B63C1DF829}" type="presParOf" srcId="{5084E942-B802-4C7D-B1D7-722B65BFF6EA}" destId="{4A538A09-88FA-4CDA-BB43-07DAF2E0BE76}" srcOrd="6" destOrd="0" presId="urn:microsoft.com/office/officeart/2005/8/layout/chevron1"/>
    <dgm:cxn modelId="{F7891A26-F15B-4B84-B036-0043E016FFF0}" type="presParOf" srcId="{5084E942-B802-4C7D-B1D7-722B65BFF6EA}" destId="{F2DFC183-1D22-4926-AF14-C551C55C9F00}" srcOrd="7" destOrd="0" presId="urn:microsoft.com/office/officeart/2005/8/layout/chevron1"/>
    <dgm:cxn modelId="{CA2D4F23-703E-4DF9-A0E2-F9C920355239}" type="presParOf" srcId="{5084E942-B802-4C7D-B1D7-722B65BFF6EA}" destId="{529C4E25-0ECD-4A65-A433-1A58CB6A010D}" srcOrd="8" destOrd="0" presId="urn:microsoft.com/office/officeart/2005/8/layout/chevron1"/>
    <dgm:cxn modelId="{E97CC389-A102-4035-ACB0-DA495CC98A46}" type="presParOf" srcId="{5084E942-B802-4C7D-B1D7-722B65BFF6EA}" destId="{6A400FD6-9ED9-4209-AF79-B90A4BE77F08}" srcOrd="9" destOrd="0" presId="urn:microsoft.com/office/officeart/2005/8/layout/chevron1"/>
    <dgm:cxn modelId="{5167A25E-5244-474F-A530-9CD9AD082B3C}" type="presParOf" srcId="{5084E942-B802-4C7D-B1D7-722B65BFF6EA}" destId="{6697599E-5F90-4668-A251-047109861EDA}" srcOrd="10" destOrd="0" presId="urn:microsoft.com/office/officeart/2005/8/layout/chevron1"/>
    <dgm:cxn modelId="{F8C399DC-0ECF-439C-A6D7-426A52A0152F}" type="presParOf" srcId="{5084E942-B802-4C7D-B1D7-722B65BFF6EA}" destId="{AB0A1E32-C33D-4D94-9074-033298CA1DBD}" srcOrd="11" destOrd="0" presId="urn:microsoft.com/office/officeart/2005/8/layout/chevron1"/>
    <dgm:cxn modelId="{51513A85-523E-40A8-B4C9-99AE5F5B7B0B}" type="presParOf" srcId="{5084E942-B802-4C7D-B1D7-722B65BFF6EA}" destId="{95A77BF4-42F2-454E-8F9D-0CBBF2EC79E3}" srcOrd="12" destOrd="0" presId="urn:microsoft.com/office/officeart/2005/8/layout/chevron1"/>
    <dgm:cxn modelId="{920A0174-DD97-4D00-B375-EF08B9BA7B9F}" type="presParOf" srcId="{5084E942-B802-4C7D-B1D7-722B65BFF6EA}" destId="{06F5C5DD-402B-47D0-922B-1EB26211ABBA}" srcOrd="13" destOrd="0" presId="urn:microsoft.com/office/officeart/2005/8/layout/chevron1"/>
    <dgm:cxn modelId="{CB706BD8-2A61-4275-B4C5-7CE740306478}" type="presParOf" srcId="{5084E942-B802-4C7D-B1D7-722B65BFF6EA}" destId="{0AFE7656-6BCC-45BF-B4BD-C820FDE41632}" srcOrd="14" destOrd="0" presId="urn:microsoft.com/office/officeart/2005/8/layout/chevron1"/>
  </dgm:cxnLst>
  <dgm:bg/>
  <dgm:whole/>
  <dgm:extLst>
    <a:ext uri="http://schemas.microsoft.com/office/drawing/2008/diagram">
      <dsp:dataModelExt xmlns:dsp="http://schemas.microsoft.com/office/drawing/2008/diagram" xmlns="" relId="rId8" minVer="http://schemas.openxmlformats.org/drawingml/2006/diagram"/>
    </a:ext>
  </dgm:extLst>
</dgm:dataModel>
</file>

<file path=ppt/diagrams/drawing1.xml><?xml version="1.0" encoding="utf-8"?>
<dsp:drawing xmlns:dgm="http://schemas.openxmlformats.org/drawingml/2006/diagram" xmlns:a="http://schemas.openxmlformats.org/drawingml/2006/main" xmlns:dsp="http://schemas.microsoft.com/office/drawing/2008/diagram">
  <dsp:spTree>
    <dsp:nvGrpSpPr>
      <dsp:cNvPr id="0" name=""/>
      <dsp:cNvGrpSpPr/>
    </dsp:nvGrpSpPr>
    <dsp:grpSpPr/>
    <dsp:sp modelId="{04FA4648-91B6-456B-8A83-14237A68B3C2}">
      <dsp:nvSpPr>
        <dsp:cNvPr id="0" name=""/>
        <dsp:cNvSpPr/>
      </dsp:nvSpPr>
      <dsp:spPr>
        <a:xfrm>
          <a:off x="580565" y="0"/>
          <a:ext cx="6579738" cy="2811809"/>
        </a:xfrm>
        <a:prstGeom prst="rightArrow">
          <a:avLst/>
        </a:prstGeom>
        <a:solidFill>
          <a:schemeClr val="accent4">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3B4AC1F-360E-4705-A54D-0C2E265C8D73}">
      <dsp:nvSpPr>
        <dsp:cNvPr id="0" name=""/>
        <dsp:cNvSpPr/>
      </dsp:nvSpPr>
      <dsp:spPr>
        <a:xfrm>
          <a:off x="8315" y="843542"/>
          <a:ext cx="2491592" cy="1124723"/>
        </a:xfrm>
        <a:prstGeom prst="roundRect">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lvl="0" algn="ctr" defTabSz="889000">
            <a:lnSpc>
              <a:spcPct val="90000"/>
            </a:lnSpc>
            <a:spcBef>
              <a:spcPct val="0"/>
            </a:spcBef>
            <a:spcAft>
              <a:spcPct val="35000"/>
            </a:spcAft>
          </a:pPr>
          <a:r>
            <a:rPr lang="en-GB" sz="2000" kern="1200" dirty="0" smtClean="0"/>
            <a:t>Personnel Management </a:t>
          </a:r>
          <a:endParaRPr lang="en-GB" sz="2000" kern="1200" dirty="0"/>
        </a:p>
      </dsp:txBody>
      <dsp:txXfrm>
        <a:off x="8315" y="843542"/>
        <a:ext cx="2491592" cy="1124723"/>
      </dsp:txXfrm>
    </dsp:sp>
    <dsp:sp modelId="{935EA30E-5E4D-4ABB-BB67-B2E0AC6B8227}">
      <dsp:nvSpPr>
        <dsp:cNvPr id="0" name=""/>
        <dsp:cNvSpPr/>
      </dsp:nvSpPr>
      <dsp:spPr>
        <a:xfrm>
          <a:off x="2624638" y="843542"/>
          <a:ext cx="2491592" cy="1124723"/>
        </a:xfrm>
        <a:prstGeom prst="roundRect">
          <a:avLst/>
        </a:prstGeom>
        <a:solidFill>
          <a:schemeClr val="accent4">
            <a:hueOff val="6914279"/>
            <a:satOff val="1970"/>
            <a:lumOff val="5686"/>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lvl="0" algn="ctr" defTabSz="889000">
            <a:lnSpc>
              <a:spcPct val="90000"/>
            </a:lnSpc>
            <a:spcBef>
              <a:spcPct val="0"/>
            </a:spcBef>
            <a:spcAft>
              <a:spcPct val="35000"/>
            </a:spcAft>
          </a:pPr>
          <a:r>
            <a:rPr lang="en-GB" sz="2000" kern="1200" dirty="0" smtClean="0"/>
            <a:t>Human Resource Management </a:t>
          </a:r>
          <a:endParaRPr lang="en-GB" sz="2000" kern="1200" dirty="0"/>
        </a:p>
      </dsp:txBody>
      <dsp:txXfrm>
        <a:off x="2624638" y="843542"/>
        <a:ext cx="2491592" cy="1124723"/>
      </dsp:txXfrm>
    </dsp:sp>
    <dsp:sp modelId="{5DAF6117-E229-49C5-A8B7-7A5785C5558E}">
      <dsp:nvSpPr>
        <dsp:cNvPr id="0" name=""/>
        <dsp:cNvSpPr/>
      </dsp:nvSpPr>
      <dsp:spPr>
        <a:xfrm>
          <a:off x="5240961" y="843542"/>
          <a:ext cx="2491592" cy="1124723"/>
        </a:xfrm>
        <a:prstGeom prst="roundRect">
          <a:avLst/>
        </a:prstGeom>
        <a:solidFill>
          <a:schemeClr val="accent4">
            <a:hueOff val="13828557"/>
            <a:satOff val="3941"/>
            <a:lumOff val="11372"/>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lvl="0" algn="ctr" defTabSz="889000">
            <a:lnSpc>
              <a:spcPct val="90000"/>
            </a:lnSpc>
            <a:spcBef>
              <a:spcPct val="0"/>
            </a:spcBef>
            <a:spcAft>
              <a:spcPct val="35000"/>
            </a:spcAft>
          </a:pPr>
          <a:r>
            <a:rPr lang="en-GB" sz="2000" kern="1200" dirty="0" smtClean="0"/>
            <a:t>Strategic Human Resource Management </a:t>
          </a:r>
          <a:endParaRPr lang="en-GB" sz="2000" kern="1200" dirty="0"/>
        </a:p>
      </dsp:txBody>
      <dsp:txXfrm>
        <a:off x="5240961" y="843542"/>
        <a:ext cx="2491592" cy="1124723"/>
      </dsp:txXfrm>
    </dsp:sp>
  </dsp:spTree>
</dsp:drawing>
</file>

<file path=ppt/diagrams/drawing2.xml><?xml version="1.0" encoding="utf-8"?>
<dsp:drawing xmlns:dgm="http://schemas.openxmlformats.org/drawingml/2006/diagram" xmlns:a="http://schemas.openxmlformats.org/drawingml/2006/main" xmlns:dsp="http://schemas.microsoft.com/office/drawing/2008/diagram">
  <dsp:spTree>
    <dsp:nvGrpSpPr>
      <dsp:cNvPr id="0" name=""/>
      <dsp:cNvGrpSpPr/>
    </dsp:nvGrpSpPr>
    <dsp:grpSpPr/>
    <dsp:sp modelId="{522110F1-2BD2-418F-B4CC-68837946A73B}">
      <dsp:nvSpPr>
        <dsp:cNvPr id="0" name=""/>
        <dsp:cNvSpPr/>
      </dsp:nvSpPr>
      <dsp:spPr>
        <a:xfrm rot="5400000">
          <a:off x="-119238" y="120094"/>
          <a:ext cx="794920" cy="556444"/>
        </a:xfrm>
        <a:prstGeom prst="chevron">
          <a:avLst/>
        </a:prstGeom>
        <a:solidFill>
          <a:schemeClr val="accent4">
            <a:hueOff val="0"/>
            <a:satOff val="0"/>
            <a:lumOff val="0"/>
            <a:alphaOff val="0"/>
          </a:schemeClr>
        </a:solidFill>
        <a:ln w="19050" cap="rnd"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lvl="0" algn="ctr" defTabSz="666750">
            <a:lnSpc>
              <a:spcPct val="90000"/>
            </a:lnSpc>
            <a:spcBef>
              <a:spcPct val="0"/>
            </a:spcBef>
            <a:spcAft>
              <a:spcPct val="35000"/>
            </a:spcAft>
          </a:pPr>
          <a:r>
            <a:rPr lang="en-GB" sz="1500" kern="1200" dirty="0" smtClean="0"/>
            <a:t>1</a:t>
          </a:r>
          <a:endParaRPr lang="en-GB" sz="1500" kern="1200" dirty="0"/>
        </a:p>
      </dsp:txBody>
      <dsp:txXfrm rot="5400000">
        <a:off x="-119238" y="120094"/>
        <a:ext cx="794920" cy="556444"/>
      </dsp:txXfrm>
    </dsp:sp>
    <dsp:sp modelId="{18663408-DAC1-4A70-AFEF-A77CA3D0B51A}">
      <dsp:nvSpPr>
        <dsp:cNvPr id="0" name=""/>
        <dsp:cNvSpPr/>
      </dsp:nvSpPr>
      <dsp:spPr>
        <a:xfrm rot="5400000">
          <a:off x="4627433" y="-4070132"/>
          <a:ext cx="516698" cy="8658675"/>
        </a:xfrm>
        <a:prstGeom prst="round2SameRect">
          <a:avLst/>
        </a:prstGeom>
        <a:solidFill>
          <a:schemeClr val="lt1">
            <a:alpha val="90000"/>
            <a:hueOff val="0"/>
            <a:satOff val="0"/>
            <a:lumOff val="0"/>
            <a:alphaOff val="0"/>
          </a:schemeClr>
        </a:solidFill>
        <a:ln w="19050" cap="rnd"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70688" tIns="15240" rIns="15240" bIns="15240" numCol="1" spcCol="1270" anchor="ctr" anchorCtr="0">
          <a:noAutofit/>
        </a:bodyPr>
        <a:lstStyle/>
        <a:p>
          <a:pPr marL="228600" lvl="1" indent="-228600" algn="l" defTabSz="1066800">
            <a:lnSpc>
              <a:spcPct val="90000"/>
            </a:lnSpc>
            <a:spcBef>
              <a:spcPct val="0"/>
            </a:spcBef>
            <a:spcAft>
              <a:spcPct val="15000"/>
            </a:spcAft>
            <a:buChar char="••"/>
          </a:pPr>
          <a:r>
            <a:rPr lang="en-GB" sz="2400" kern="1200" dirty="0" smtClean="0"/>
            <a:t>Mobilise commitment through joint analysis of problems </a:t>
          </a:r>
          <a:endParaRPr lang="en-GB" sz="2400" kern="1200" dirty="0"/>
        </a:p>
      </dsp:txBody>
      <dsp:txXfrm rot="5400000">
        <a:off x="4627433" y="-4070132"/>
        <a:ext cx="516698" cy="8658675"/>
      </dsp:txXfrm>
    </dsp:sp>
    <dsp:sp modelId="{D160D4F8-0C34-48C5-93A6-0002F51E7316}">
      <dsp:nvSpPr>
        <dsp:cNvPr id="0" name=""/>
        <dsp:cNvSpPr/>
      </dsp:nvSpPr>
      <dsp:spPr>
        <a:xfrm rot="5400000">
          <a:off x="-119238" y="815359"/>
          <a:ext cx="794920" cy="556444"/>
        </a:xfrm>
        <a:prstGeom prst="chevron">
          <a:avLst/>
        </a:prstGeom>
        <a:solidFill>
          <a:schemeClr val="accent4">
            <a:hueOff val="2765712"/>
            <a:satOff val="788"/>
            <a:lumOff val="2274"/>
            <a:alphaOff val="0"/>
          </a:schemeClr>
        </a:solidFill>
        <a:ln w="19050" cap="rnd" cmpd="sng" algn="ctr">
          <a:solidFill>
            <a:schemeClr val="accent4">
              <a:hueOff val="2765712"/>
              <a:satOff val="788"/>
              <a:lumOff val="2274"/>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lvl="0" algn="ctr" defTabSz="666750">
            <a:lnSpc>
              <a:spcPct val="90000"/>
            </a:lnSpc>
            <a:spcBef>
              <a:spcPct val="0"/>
            </a:spcBef>
            <a:spcAft>
              <a:spcPct val="35000"/>
            </a:spcAft>
          </a:pPr>
          <a:r>
            <a:rPr lang="en-GB" sz="1500" kern="1200" dirty="0" smtClean="0"/>
            <a:t>2</a:t>
          </a:r>
          <a:endParaRPr lang="en-GB" sz="1500" kern="1200" dirty="0"/>
        </a:p>
      </dsp:txBody>
      <dsp:txXfrm rot="5400000">
        <a:off x="-119238" y="815359"/>
        <a:ext cx="794920" cy="556444"/>
      </dsp:txXfrm>
    </dsp:sp>
    <dsp:sp modelId="{5767A460-B06B-4490-9CFA-23D776170639}">
      <dsp:nvSpPr>
        <dsp:cNvPr id="0" name=""/>
        <dsp:cNvSpPr/>
      </dsp:nvSpPr>
      <dsp:spPr>
        <a:xfrm rot="5400000">
          <a:off x="4627433" y="-3374867"/>
          <a:ext cx="516698" cy="8658675"/>
        </a:xfrm>
        <a:prstGeom prst="round2SameRect">
          <a:avLst/>
        </a:prstGeom>
        <a:solidFill>
          <a:schemeClr val="lt1">
            <a:alpha val="90000"/>
            <a:hueOff val="0"/>
            <a:satOff val="0"/>
            <a:lumOff val="0"/>
            <a:alphaOff val="0"/>
          </a:schemeClr>
        </a:solidFill>
        <a:ln w="19050" cap="rnd" cmpd="sng" algn="ctr">
          <a:solidFill>
            <a:schemeClr val="accent4">
              <a:hueOff val="2765712"/>
              <a:satOff val="788"/>
              <a:lumOff val="2274"/>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70688" tIns="15240" rIns="15240" bIns="15240" numCol="1" spcCol="1270" anchor="ctr" anchorCtr="0">
          <a:noAutofit/>
        </a:bodyPr>
        <a:lstStyle/>
        <a:p>
          <a:pPr marL="228600" lvl="1" indent="-228600" algn="l" defTabSz="1066800">
            <a:lnSpc>
              <a:spcPct val="90000"/>
            </a:lnSpc>
            <a:spcBef>
              <a:spcPct val="0"/>
            </a:spcBef>
            <a:spcAft>
              <a:spcPct val="15000"/>
            </a:spcAft>
            <a:buChar char="••"/>
          </a:pPr>
          <a:r>
            <a:rPr lang="en-GB" sz="2400" kern="1200" dirty="0" smtClean="0"/>
            <a:t>Develop a shared vision</a:t>
          </a:r>
          <a:endParaRPr lang="en-GB" sz="2400" kern="1200" dirty="0"/>
        </a:p>
      </dsp:txBody>
      <dsp:txXfrm rot="5400000">
        <a:off x="4627433" y="-3374867"/>
        <a:ext cx="516698" cy="8658675"/>
      </dsp:txXfrm>
    </dsp:sp>
    <dsp:sp modelId="{F19CF45C-8597-49BF-ACE0-8EC8BC659844}">
      <dsp:nvSpPr>
        <dsp:cNvPr id="0" name=""/>
        <dsp:cNvSpPr/>
      </dsp:nvSpPr>
      <dsp:spPr>
        <a:xfrm rot="5400000">
          <a:off x="-119238" y="1510623"/>
          <a:ext cx="794920" cy="556444"/>
        </a:xfrm>
        <a:prstGeom prst="chevron">
          <a:avLst/>
        </a:prstGeom>
        <a:solidFill>
          <a:schemeClr val="accent4">
            <a:hueOff val="5531423"/>
            <a:satOff val="1576"/>
            <a:lumOff val="4549"/>
            <a:alphaOff val="0"/>
          </a:schemeClr>
        </a:solidFill>
        <a:ln w="19050" cap="rnd" cmpd="sng" algn="ctr">
          <a:solidFill>
            <a:schemeClr val="accent4">
              <a:hueOff val="5531423"/>
              <a:satOff val="1576"/>
              <a:lumOff val="4549"/>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lvl="0" algn="ctr" defTabSz="666750">
            <a:lnSpc>
              <a:spcPct val="90000"/>
            </a:lnSpc>
            <a:spcBef>
              <a:spcPct val="0"/>
            </a:spcBef>
            <a:spcAft>
              <a:spcPct val="35000"/>
            </a:spcAft>
          </a:pPr>
          <a:r>
            <a:rPr lang="en-GB" sz="1500" kern="1200" dirty="0" smtClean="0"/>
            <a:t>3</a:t>
          </a:r>
          <a:endParaRPr lang="en-GB" sz="1500" kern="1200" dirty="0"/>
        </a:p>
      </dsp:txBody>
      <dsp:txXfrm rot="5400000">
        <a:off x="-119238" y="1510623"/>
        <a:ext cx="794920" cy="556444"/>
      </dsp:txXfrm>
    </dsp:sp>
    <dsp:sp modelId="{732A4FEC-CC7C-4D6F-BE08-CE5A59478AF0}">
      <dsp:nvSpPr>
        <dsp:cNvPr id="0" name=""/>
        <dsp:cNvSpPr/>
      </dsp:nvSpPr>
      <dsp:spPr>
        <a:xfrm rot="5400000">
          <a:off x="4627433" y="-2679602"/>
          <a:ext cx="516698" cy="8658675"/>
        </a:xfrm>
        <a:prstGeom prst="round2SameRect">
          <a:avLst/>
        </a:prstGeom>
        <a:solidFill>
          <a:schemeClr val="lt1">
            <a:alpha val="90000"/>
            <a:hueOff val="0"/>
            <a:satOff val="0"/>
            <a:lumOff val="0"/>
            <a:alphaOff val="0"/>
          </a:schemeClr>
        </a:solidFill>
        <a:ln w="19050" cap="rnd" cmpd="sng" algn="ctr">
          <a:solidFill>
            <a:schemeClr val="accent4">
              <a:hueOff val="5531423"/>
              <a:satOff val="1576"/>
              <a:lumOff val="4549"/>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70688" tIns="15240" rIns="15240" bIns="15240" numCol="1" spcCol="1270" anchor="ctr" anchorCtr="0">
          <a:noAutofit/>
        </a:bodyPr>
        <a:lstStyle/>
        <a:p>
          <a:pPr marL="228600" lvl="1" indent="-228600" algn="l" defTabSz="1066800">
            <a:lnSpc>
              <a:spcPct val="90000"/>
            </a:lnSpc>
            <a:spcBef>
              <a:spcPct val="0"/>
            </a:spcBef>
            <a:spcAft>
              <a:spcPct val="15000"/>
            </a:spcAft>
            <a:buChar char="••"/>
          </a:pPr>
          <a:r>
            <a:rPr lang="en-GB" sz="2400" kern="1200" dirty="0" smtClean="0"/>
            <a:t>Foster consensus vision</a:t>
          </a:r>
          <a:endParaRPr lang="en-GB" sz="2400" kern="1200" dirty="0"/>
        </a:p>
      </dsp:txBody>
      <dsp:txXfrm rot="5400000">
        <a:off x="4627433" y="-2679602"/>
        <a:ext cx="516698" cy="8658675"/>
      </dsp:txXfrm>
    </dsp:sp>
    <dsp:sp modelId="{D90CBF09-F929-4EC1-8771-D32C6B1BF5B5}">
      <dsp:nvSpPr>
        <dsp:cNvPr id="0" name=""/>
        <dsp:cNvSpPr/>
      </dsp:nvSpPr>
      <dsp:spPr>
        <a:xfrm rot="5400000">
          <a:off x="-119238" y="2205888"/>
          <a:ext cx="794920" cy="556444"/>
        </a:xfrm>
        <a:prstGeom prst="chevron">
          <a:avLst/>
        </a:prstGeom>
        <a:solidFill>
          <a:schemeClr val="accent4">
            <a:hueOff val="8297135"/>
            <a:satOff val="2365"/>
            <a:lumOff val="6823"/>
            <a:alphaOff val="0"/>
          </a:schemeClr>
        </a:solidFill>
        <a:ln w="19050" cap="rnd" cmpd="sng" algn="ctr">
          <a:solidFill>
            <a:schemeClr val="accent4">
              <a:hueOff val="8297135"/>
              <a:satOff val="2365"/>
              <a:lumOff val="6823"/>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lvl="0" algn="ctr" defTabSz="666750">
            <a:lnSpc>
              <a:spcPct val="90000"/>
            </a:lnSpc>
            <a:spcBef>
              <a:spcPct val="0"/>
            </a:spcBef>
            <a:spcAft>
              <a:spcPct val="35000"/>
            </a:spcAft>
          </a:pPr>
          <a:r>
            <a:rPr lang="en-GB" sz="1500" kern="1200" dirty="0" smtClean="0"/>
            <a:t>4</a:t>
          </a:r>
          <a:endParaRPr lang="en-GB" sz="1500" kern="1200" dirty="0"/>
        </a:p>
      </dsp:txBody>
      <dsp:txXfrm rot="5400000">
        <a:off x="-119238" y="2205888"/>
        <a:ext cx="794920" cy="556444"/>
      </dsp:txXfrm>
    </dsp:sp>
    <dsp:sp modelId="{519B35BE-883A-43BA-A276-05FEAB6A372C}">
      <dsp:nvSpPr>
        <dsp:cNvPr id="0" name=""/>
        <dsp:cNvSpPr/>
      </dsp:nvSpPr>
      <dsp:spPr>
        <a:xfrm rot="5400000">
          <a:off x="4627433" y="-1984338"/>
          <a:ext cx="516698" cy="8658675"/>
        </a:xfrm>
        <a:prstGeom prst="round2SameRect">
          <a:avLst/>
        </a:prstGeom>
        <a:solidFill>
          <a:schemeClr val="lt1">
            <a:alpha val="90000"/>
            <a:hueOff val="0"/>
            <a:satOff val="0"/>
            <a:lumOff val="0"/>
            <a:alphaOff val="0"/>
          </a:schemeClr>
        </a:solidFill>
        <a:ln w="19050" cap="rnd" cmpd="sng" algn="ctr">
          <a:solidFill>
            <a:schemeClr val="accent4">
              <a:hueOff val="8297135"/>
              <a:satOff val="2365"/>
              <a:lumOff val="6823"/>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70688" tIns="15240" rIns="15240" bIns="15240" numCol="1" spcCol="1270" anchor="ctr" anchorCtr="0">
          <a:noAutofit/>
        </a:bodyPr>
        <a:lstStyle/>
        <a:p>
          <a:pPr marL="228600" lvl="1" indent="-228600" algn="l" defTabSz="1066800">
            <a:lnSpc>
              <a:spcPct val="90000"/>
            </a:lnSpc>
            <a:spcBef>
              <a:spcPct val="0"/>
            </a:spcBef>
            <a:spcAft>
              <a:spcPct val="15000"/>
            </a:spcAft>
            <a:buChar char="••"/>
          </a:pPr>
          <a:r>
            <a:rPr lang="en-GB" sz="2400" kern="1200" dirty="0" smtClean="0"/>
            <a:t>Spread the word  </a:t>
          </a:r>
          <a:endParaRPr lang="en-GB" sz="2400" kern="1200" dirty="0"/>
        </a:p>
      </dsp:txBody>
      <dsp:txXfrm rot="5400000">
        <a:off x="4627433" y="-1984338"/>
        <a:ext cx="516698" cy="8658675"/>
      </dsp:txXfrm>
    </dsp:sp>
    <dsp:sp modelId="{D59F0390-B99F-493F-9361-D2A942E7B612}">
      <dsp:nvSpPr>
        <dsp:cNvPr id="0" name=""/>
        <dsp:cNvSpPr/>
      </dsp:nvSpPr>
      <dsp:spPr>
        <a:xfrm rot="5400000">
          <a:off x="-119238" y="2901153"/>
          <a:ext cx="794920" cy="556444"/>
        </a:xfrm>
        <a:prstGeom prst="chevron">
          <a:avLst/>
        </a:prstGeom>
        <a:solidFill>
          <a:schemeClr val="accent4">
            <a:hueOff val="11062846"/>
            <a:satOff val="3153"/>
            <a:lumOff val="9098"/>
            <a:alphaOff val="0"/>
          </a:schemeClr>
        </a:solidFill>
        <a:ln w="19050" cap="rnd" cmpd="sng" algn="ctr">
          <a:solidFill>
            <a:schemeClr val="accent4">
              <a:hueOff val="11062846"/>
              <a:satOff val="3153"/>
              <a:lumOff val="9098"/>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lvl="0" algn="ctr" defTabSz="666750">
            <a:lnSpc>
              <a:spcPct val="90000"/>
            </a:lnSpc>
            <a:spcBef>
              <a:spcPct val="0"/>
            </a:spcBef>
            <a:spcAft>
              <a:spcPct val="35000"/>
            </a:spcAft>
          </a:pPr>
          <a:r>
            <a:rPr lang="en-GB" sz="1500" kern="1200" dirty="0" smtClean="0"/>
            <a:t>5</a:t>
          </a:r>
          <a:endParaRPr lang="en-GB" sz="1500" kern="1200" dirty="0"/>
        </a:p>
      </dsp:txBody>
      <dsp:txXfrm rot="5400000">
        <a:off x="-119238" y="2901153"/>
        <a:ext cx="794920" cy="556444"/>
      </dsp:txXfrm>
    </dsp:sp>
    <dsp:sp modelId="{F5D931AE-E802-4938-BCA8-1C03EFF45885}">
      <dsp:nvSpPr>
        <dsp:cNvPr id="0" name=""/>
        <dsp:cNvSpPr/>
      </dsp:nvSpPr>
      <dsp:spPr>
        <a:xfrm rot="5400000">
          <a:off x="4627433" y="-1289073"/>
          <a:ext cx="516698" cy="8658675"/>
        </a:xfrm>
        <a:prstGeom prst="round2SameRect">
          <a:avLst/>
        </a:prstGeom>
        <a:solidFill>
          <a:schemeClr val="lt1">
            <a:alpha val="90000"/>
            <a:hueOff val="0"/>
            <a:satOff val="0"/>
            <a:lumOff val="0"/>
            <a:alphaOff val="0"/>
          </a:schemeClr>
        </a:solidFill>
        <a:ln w="19050" cap="rnd" cmpd="sng" algn="ctr">
          <a:solidFill>
            <a:schemeClr val="accent4">
              <a:hueOff val="11062846"/>
              <a:satOff val="3153"/>
              <a:lumOff val="9098"/>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70688" tIns="15240" rIns="15240" bIns="15240" numCol="1" spcCol="1270" anchor="ctr" anchorCtr="0">
          <a:noAutofit/>
        </a:bodyPr>
        <a:lstStyle/>
        <a:p>
          <a:pPr marL="228600" lvl="1" indent="-228600" algn="l" defTabSz="1066800">
            <a:lnSpc>
              <a:spcPct val="90000"/>
            </a:lnSpc>
            <a:spcBef>
              <a:spcPct val="0"/>
            </a:spcBef>
            <a:spcAft>
              <a:spcPct val="15000"/>
            </a:spcAft>
            <a:buChar char="••"/>
          </a:pPr>
          <a:r>
            <a:rPr lang="en-GB" sz="2400" kern="1200" dirty="0" smtClean="0"/>
            <a:t>Institutionalise through formal policies</a:t>
          </a:r>
          <a:endParaRPr lang="en-GB" sz="2400" kern="1200" dirty="0"/>
        </a:p>
      </dsp:txBody>
      <dsp:txXfrm rot="5400000">
        <a:off x="4627433" y="-1289073"/>
        <a:ext cx="516698" cy="8658675"/>
      </dsp:txXfrm>
    </dsp:sp>
    <dsp:sp modelId="{37CE4F6B-B810-49E4-BFE7-090EFF6A2D4E}">
      <dsp:nvSpPr>
        <dsp:cNvPr id="0" name=""/>
        <dsp:cNvSpPr/>
      </dsp:nvSpPr>
      <dsp:spPr>
        <a:xfrm rot="5400000">
          <a:off x="-119238" y="3596418"/>
          <a:ext cx="794920" cy="556444"/>
        </a:xfrm>
        <a:prstGeom prst="chevron">
          <a:avLst/>
        </a:prstGeom>
        <a:solidFill>
          <a:schemeClr val="accent4">
            <a:hueOff val="13828557"/>
            <a:satOff val="3941"/>
            <a:lumOff val="11372"/>
            <a:alphaOff val="0"/>
          </a:schemeClr>
        </a:solidFill>
        <a:ln w="19050" cap="rnd" cmpd="sng" algn="ctr">
          <a:solidFill>
            <a:schemeClr val="accent4">
              <a:hueOff val="13828557"/>
              <a:satOff val="3941"/>
              <a:lumOff val="11372"/>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lvl="0" algn="ctr" defTabSz="666750">
            <a:lnSpc>
              <a:spcPct val="90000"/>
            </a:lnSpc>
            <a:spcBef>
              <a:spcPct val="0"/>
            </a:spcBef>
            <a:spcAft>
              <a:spcPct val="35000"/>
            </a:spcAft>
          </a:pPr>
          <a:r>
            <a:rPr lang="en-GB" sz="1500" kern="1200" dirty="0" smtClean="0"/>
            <a:t>6</a:t>
          </a:r>
          <a:endParaRPr lang="en-GB" sz="1500" kern="1200" dirty="0"/>
        </a:p>
      </dsp:txBody>
      <dsp:txXfrm rot="5400000">
        <a:off x="-119238" y="3596418"/>
        <a:ext cx="794920" cy="556444"/>
      </dsp:txXfrm>
    </dsp:sp>
    <dsp:sp modelId="{88C3E66C-84BB-4B13-BE6F-3C231B4D786C}">
      <dsp:nvSpPr>
        <dsp:cNvPr id="0" name=""/>
        <dsp:cNvSpPr/>
      </dsp:nvSpPr>
      <dsp:spPr>
        <a:xfrm rot="5400000">
          <a:off x="4627433" y="-593808"/>
          <a:ext cx="516698" cy="8658675"/>
        </a:xfrm>
        <a:prstGeom prst="round2SameRect">
          <a:avLst/>
        </a:prstGeom>
        <a:solidFill>
          <a:schemeClr val="lt1">
            <a:alpha val="90000"/>
            <a:hueOff val="0"/>
            <a:satOff val="0"/>
            <a:lumOff val="0"/>
            <a:alphaOff val="0"/>
          </a:schemeClr>
        </a:solidFill>
        <a:ln w="19050" cap="rnd" cmpd="sng" algn="ctr">
          <a:solidFill>
            <a:schemeClr val="accent4">
              <a:hueOff val="13828557"/>
              <a:satOff val="3941"/>
              <a:lumOff val="11372"/>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70688" tIns="15240" rIns="15240" bIns="15240" numCol="1" spcCol="1270" anchor="ctr" anchorCtr="0">
          <a:noAutofit/>
        </a:bodyPr>
        <a:lstStyle/>
        <a:p>
          <a:pPr marL="228600" lvl="1" indent="-228600" algn="l" defTabSz="1066800">
            <a:lnSpc>
              <a:spcPct val="90000"/>
            </a:lnSpc>
            <a:spcBef>
              <a:spcPct val="0"/>
            </a:spcBef>
            <a:spcAft>
              <a:spcPct val="15000"/>
            </a:spcAft>
            <a:buChar char="••"/>
          </a:pPr>
          <a:r>
            <a:rPr lang="en-GB" sz="2400" kern="1200" dirty="0" smtClean="0"/>
            <a:t>Monitor and adjust as needed</a:t>
          </a:r>
          <a:endParaRPr lang="en-GB" sz="2400" kern="1200" dirty="0"/>
        </a:p>
      </dsp:txBody>
      <dsp:txXfrm rot="5400000">
        <a:off x="4627433" y="-593808"/>
        <a:ext cx="516698" cy="8658675"/>
      </dsp:txXfrm>
    </dsp:sp>
  </dsp:spTree>
</dsp:drawing>
</file>

<file path=ppt/diagrams/drawing3.xml><?xml version="1.0" encoding="utf-8"?>
<dsp:drawing xmlns:dgm="http://schemas.openxmlformats.org/drawingml/2006/diagram" xmlns:a="http://schemas.openxmlformats.org/drawingml/2006/main" xmlns:dsp="http://schemas.microsoft.com/office/drawing/2008/diagram">
  <dsp:spTree>
    <dsp:nvGrpSpPr>
      <dsp:cNvPr id="0" name=""/>
      <dsp:cNvGrpSpPr/>
    </dsp:nvGrpSpPr>
    <dsp:grpSpPr/>
    <dsp:sp modelId="{CC6D2607-F825-4F62-88C7-32E3B2C7DC8A}">
      <dsp:nvSpPr>
        <dsp:cNvPr id="0" name=""/>
        <dsp:cNvSpPr/>
      </dsp:nvSpPr>
      <dsp:spPr>
        <a:xfrm>
          <a:off x="944" y="410279"/>
          <a:ext cx="1514081" cy="605632"/>
        </a:xfrm>
        <a:prstGeom prst="chevron">
          <a:avLst/>
        </a:prstGeom>
        <a:solidFill>
          <a:schemeClr val="lt1">
            <a:hueOff val="0"/>
            <a:satOff val="0"/>
            <a:lumOff val="0"/>
            <a:alphaOff val="0"/>
          </a:schemeClr>
        </a:solidFill>
        <a:ln w="19050" cap="rnd" cmpd="sng" algn="ctr">
          <a:solidFill>
            <a:schemeClr val="accent5">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4006" tIns="14669" rIns="14669" bIns="14669" numCol="1" spcCol="1270" anchor="ctr" anchorCtr="0">
          <a:noAutofit/>
        </a:bodyPr>
        <a:lstStyle/>
        <a:p>
          <a:pPr lvl="0" algn="ctr" defTabSz="488950">
            <a:lnSpc>
              <a:spcPct val="90000"/>
            </a:lnSpc>
            <a:spcBef>
              <a:spcPct val="0"/>
            </a:spcBef>
            <a:spcAft>
              <a:spcPct val="35000"/>
            </a:spcAft>
          </a:pPr>
          <a:r>
            <a:rPr lang="en-GB" sz="1100" kern="1200" dirty="0" smtClean="0"/>
            <a:t>Fairness</a:t>
          </a:r>
          <a:endParaRPr lang="en-GB" sz="1100" kern="1200" dirty="0"/>
        </a:p>
      </dsp:txBody>
      <dsp:txXfrm>
        <a:off x="944" y="410279"/>
        <a:ext cx="1514081" cy="605632"/>
      </dsp:txXfrm>
    </dsp:sp>
    <dsp:sp modelId="{FD65FD53-89F1-474B-BC23-F517635EE871}">
      <dsp:nvSpPr>
        <dsp:cNvPr id="0" name=""/>
        <dsp:cNvSpPr/>
      </dsp:nvSpPr>
      <dsp:spPr>
        <a:xfrm>
          <a:off x="1363618" y="410279"/>
          <a:ext cx="1514081" cy="605632"/>
        </a:xfrm>
        <a:prstGeom prst="chevron">
          <a:avLst/>
        </a:prstGeom>
        <a:solidFill>
          <a:schemeClr val="lt1">
            <a:hueOff val="0"/>
            <a:satOff val="0"/>
            <a:lumOff val="0"/>
            <a:alphaOff val="0"/>
          </a:schemeClr>
        </a:solidFill>
        <a:ln w="19050" cap="rnd" cmpd="sng" algn="ctr">
          <a:solidFill>
            <a:schemeClr val="accent5">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4006" tIns="14669" rIns="14669" bIns="14669" numCol="1" spcCol="1270" anchor="ctr" anchorCtr="0">
          <a:noAutofit/>
        </a:bodyPr>
        <a:lstStyle/>
        <a:p>
          <a:pPr lvl="0" algn="ctr" defTabSz="488950">
            <a:lnSpc>
              <a:spcPct val="90000"/>
            </a:lnSpc>
            <a:spcBef>
              <a:spcPct val="0"/>
            </a:spcBef>
            <a:spcAft>
              <a:spcPct val="35000"/>
            </a:spcAft>
          </a:pPr>
          <a:r>
            <a:rPr lang="en-GB" sz="1100" kern="1200" dirty="0" smtClean="0"/>
            <a:t>Merit</a:t>
          </a:r>
          <a:endParaRPr lang="en-GB" sz="1100" kern="1200" dirty="0"/>
        </a:p>
      </dsp:txBody>
      <dsp:txXfrm>
        <a:off x="1363618" y="410279"/>
        <a:ext cx="1514081" cy="605632"/>
      </dsp:txXfrm>
    </dsp:sp>
    <dsp:sp modelId="{58CB0A3A-C623-4689-A307-4B6CFC73F3E8}">
      <dsp:nvSpPr>
        <dsp:cNvPr id="0" name=""/>
        <dsp:cNvSpPr/>
      </dsp:nvSpPr>
      <dsp:spPr>
        <a:xfrm>
          <a:off x="2726291" y="410279"/>
          <a:ext cx="1514081" cy="605632"/>
        </a:xfrm>
        <a:prstGeom prst="chevron">
          <a:avLst/>
        </a:prstGeom>
        <a:solidFill>
          <a:schemeClr val="lt1">
            <a:hueOff val="0"/>
            <a:satOff val="0"/>
            <a:lumOff val="0"/>
            <a:alphaOff val="0"/>
          </a:schemeClr>
        </a:solidFill>
        <a:ln w="19050" cap="rnd" cmpd="sng" algn="ctr">
          <a:solidFill>
            <a:schemeClr val="accent5">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4006" tIns="14669" rIns="14669" bIns="14669" numCol="1" spcCol="1270" anchor="ctr" anchorCtr="0">
          <a:noAutofit/>
        </a:bodyPr>
        <a:lstStyle/>
        <a:p>
          <a:pPr lvl="0" algn="ctr" defTabSz="488950">
            <a:lnSpc>
              <a:spcPct val="90000"/>
            </a:lnSpc>
            <a:spcBef>
              <a:spcPct val="0"/>
            </a:spcBef>
            <a:spcAft>
              <a:spcPct val="35000"/>
            </a:spcAft>
          </a:pPr>
          <a:r>
            <a:rPr lang="en-GB" sz="1100" kern="1200" dirty="0" smtClean="0"/>
            <a:t>Markets</a:t>
          </a:r>
          <a:endParaRPr lang="en-GB" sz="1100" kern="1200" dirty="0"/>
        </a:p>
      </dsp:txBody>
      <dsp:txXfrm>
        <a:off x="2726291" y="410279"/>
        <a:ext cx="1514081" cy="605632"/>
      </dsp:txXfrm>
    </dsp:sp>
    <dsp:sp modelId="{4A538A09-88FA-4CDA-BB43-07DAF2E0BE76}">
      <dsp:nvSpPr>
        <dsp:cNvPr id="0" name=""/>
        <dsp:cNvSpPr/>
      </dsp:nvSpPr>
      <dsp:spPr>
        <a:xfrm>
          <a:off x="4088964" y="410279"/>
          <a:ext cx="1514081" cy="605632"/>
        </a:xfrm>
        <a:prstGeom prst="chevron">
          <a:avLst/>
        </a:prstGeom>
        <a:solidFill>
          <a:schemeClr val="lt1">
            <a:hueOff val="0"/>
            <a:satOff val="0"/>
            <a:lumOff val="0"/>
            <a:alphaOff val="0"/>
          </a:schemeClr>
        </a:solidFill>
        <a:ln w="19050" cap="rnd" cmpd="sng" algn="ctr">
          <a:solidFill>
            <a:schemeClr val="accent5">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4006" tIns="14669" rIns="14669" bIns="14669" numCol="1" spcCol="1270" anchor="ctr" anchorCtr="0">
          <a:noAutofit/>
        </a:bodyPr>
        <a:lstStyle/>
        <a:p>
          <a:pPr lvl="0" algn="ctr" defTabSz="488950">
            <a:lnSpc>
              <a:spcPct val="90000"/>
            </a:lnSpc>
            <a:spcBef>
              <a:spcPct val="0"/>
            </a:spcBef>
            <a:spcAft>
              <a:spcPct val="35000"/>
            </a:spcAft>
          </a:pPr>
          <a:r>
            <a:rPr lang="en-GB" sz="1100" kern="1200" dirty="0" smtClean="0"/>
            <a:t>Democracy</a:t>
          </a:r>
          <a:endParaRPr lang="en-GB" sz="1100" kern="1200" dirty="0"/>
        </a:p>
      </dsp:txBody>
      <dsp:txXfrm>
        <a:off x="4088964" y="410279"/>
        <a:ext cx="1514081" cy="605632"/>
      </dsp:txXfrm>
    </dsp:sp>
    <dsp:sp modelId="{529C4E25-0ECD-4A65-A433-1A58CB6A010D}">
      <dsp:nvSpPr>
        <dsp:cNvPr id="0" name=""/>
        <dsp:cNvSpPr/>
      </dsp:nvSpPr>
      <dsp:spPr>
        <a:xfrm>
          <a:off x="5451638" y="410279"/>
          <a:ext cx="1514081" cy="605632"/>
        </a:xfrm>
        <a:prstGeom prst="chevron">
          <a:avLst/>
        </a:prstGeom>
        <a:solidFill>
          <a:schemeClr val="lt1">
            <a:hueOff val="0"/>
            <a:satOff val="0"/>
            <a:lumOff val="0"/>
            <a:alphaOff val="0"/>
          </a:schemeClr>
        </a:solidFill>
        <a:ln w="19050" cap="rnd" cmpd="sng" algn="ctr">
          <a:solidFill>
            <a:schemeClr val="accent5">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4006" tIns="14669" rIns="14669" bIns="14669" numCol="1" spcCol="1270" anchor="ctr" anchorCtr="0">
          <a:noAutofit/>
        </a:bodyPr>
        <a:lstStyle/>
        <a:p>
          <a:pPr lvl="0" algn="ctr" defTabSz="488950">
            <a:lnSpc>
              <a:spcPct val="90000"/>
            </a:lnSpc>
            <a:spcBef>
              <a:spcPct val="0"/>
            </a:spcBef>
            <a:spcAft>
              <a:spcPct val="35000"/>
            </a:spcAft>
          </a:pPr>
          <a:r>
            <a:rPr lang="en-GB" sz="1100" kern="1200" dirty="0" smtClean="0"/>
            <a:t>Well-being</a:t>
          </a:r>
          <a:endParaRPr lang="en-GB" sz="1100" kern="1200" dirty="0"/>
        </a:p>
      </dsp:txBody>
      <dsp:txXfrm>
        <a:off x="5451638" y="410279"/>
        <a:ext cx="1514081" cy="605632"/>
      </dsp:txXfrm>
    </dsp:sp>
    <dsp:sp modelId="{6697599E-5F90-4668-A251-047109861EDA}">
      <dsp:nvSpPr>
        <dsp:cNvPr id="0" name=""/>
        <dsp:cNvSpPr/>
      </dsp:nvSpPr>
      <dsp:spPr>
        <a:xfrm>
          <a:off x="6814311" y="410279"/>
          <a:ext cx="1514081" cy="605632"/>
        </a:xfrm>
        <a:prstGeom prst="chevron">
          <a:avLst/>
        </a:prstGeom>
        <a:solidFill>
          <a:schemeClr val="lt1">
            <a:hueOff val="0"/>
            <a:satOff val="0"/>
            <a:lumOff val="0"/>
            <a:alphaOff val="0"/>
          </a:schemeClr>
        </a:solidFill>
        <a:ln w="19050" cap="rnd" cmpd="sng" algn="ctr">
          <a:solidFill>
            <a:schemeClr val="accent5">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4006" tIns="14669" rIns="14669" bIns="14669" numCol="1" spcCol="1270" anchor="ctr" anchorCtr="0">
          <a:noAutofit/>
        </a:bodyPr>
        <a:lstStyle/>
        <a:p>
          <a:pPr lvl="0" algn="ctr" defTabSz="488950">
            <a:lnSpc>
              <a:spcPct val="90000"/>
            </a:lnSpc>
            <a:spcBef>
              <a:spcPct val="0"/>
            </a:spcBef>
            <a:spcAft>
              <a:spcPct val="35000"/>
            </a:spcAft>
          </a:pPr>
          <a:r>
            <a:rPr lang="en-GB" sz="1100" kern="1200" dirty="0" smtClean="0"/>
            <a:t>Rights and duties</a:t>
          </a:r>
          <a:endParaRPr lang="en-GB" sz="1100" kern="1200" dirty="0"/>
        </a:p>
      </dsp:txBody>
      <dsp:txXfrm>
        <a:off x="6814311" y="410279"/>
        <a:ext cx="1514081" cy="605632"/>
      </dsp:txXfrm>
    </dsp:sp>
    <dsp:sp modelId="{95A77BF4-42F2-454E-8F9D-0CBBF2EC79E3}">
      <dsp:nvSpPr>
        <dsp:cNvPr id="0" name=""/>
        <dsp:cNvSpPr/>
      </dsp:nvSpPr>
      <dsp:spPr>
        <a:xfrm>
          <a:off x="8176985" y="410279"/>
          <a:ext cx="1514081" cy="605632"/>
        </a:xfrm>
        <a:prstGeom prst="chevron">
          <a:avLst/>
        </a:prstGeom>
        <a:solidFill>
          <a:schemeClr val="lt1">
            <a:hueOff val="0"/>
            <a:satOff val="0"/>
            <a:lumOff val="0"/>
            <a:alphaOff val="0"/>
          </a:schemeClr>
        </a:solidFill>
        <a:ln w="19050" cap="rnd" cmpd="sng" algn="ctr">
          <a:solidFill>
            <a:schemeClr val="accent5">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4006" tIns="14669" rIns="14669" bIns="14669" numCol="1" spcCol="1270" anchor="ctr" anchorCtr="0">
          <a:noAutofit/>
        </a:bodyPr>
        <a:lstStyle/>
        <a:p>
          <a:pPr lvl="0" algn="ctr" defTabSz="488950">
            <a:lnSpc>
              <a:spcPct val="90000"/>
            </a:lnSpc>
            <a:spcBef>
              <a:spcPct val="0"/>
            </a:spcBef>
            <a:spcAft>
              <a:spcPct val="35000"/>
            </a:spcAft>
          </a:pPr>
          <a:r>
            <a:rPr lang="en-GB" sz="1100" kern="1200" dirty="0" smtClean="0"/>
            <a:t>Character</a:t>
          </a:r>
          <a:endParaRPr lang="en-GB" sz="1100" kern="1200" dirty="0"/>
        </a:p>
      </dsp:txBody>
      <dsp:txXfrm>
        <a:off x="8176985" y="410279"/>
        <a:ext cx="1514081" cy="605632"/>
      </dsp:txXfrm>
    </dsp:sp>
    <dsp:sp modelId="{0AFE7656-6BCC-45BF-B4BD-C820FDE41632}">
      <dsp:nvSpPr>
        <dsp:cNvPr id="0" name=""/>
        <dsp:cNvSpPr/>
      </dsp:nvSpPr>
      <dsp:spPr>
        <a:xfrm>
          <a:off x="9539658" y="410279"/>
          <a:ext cx="1514081" cy="605632"/>
        </a:xfrm>
        <a:prstGeom prst="chevron">
          <a:avLst/>
        </a:prstGeom>
        <a:solidFill>
          <a:schemeClr val="lt1">
            <a:hueOff val="0"/>
            <a:satOff val="0"/>
            <a:lumOff val="0"/>
            <a:alphaOff val="0"/>
          </a:schemeClr>
        </a:solidFill>
        <a:ln w="19050" cap="rnd" cmpd="sng" algn="ctr">
          <a:solidFill>
            <a:schemeClr val="accent5">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4006" tIns="14669" rIns="14669" bIns="14669" numCol="1" spcCol="1270" anchor="ctr" anchorCtr="0">
          <a:noAutofit/>
        </a:bodyPr>
        <a:lstStyle/>
        <a:p>
          <a:pPr lvl="0" algn="ctr" defTabSz="488950">
            <a:lnSpc>
              <a:spcPct val="90000"/>
            </a:lnSpc>
            <a:spcBef>
              <a:spcPct val="0"/>
            </a:spcBef>
            <a:spcAft>
              <a:spcPct val="35000"/>
            </a:spcAft>
          </a:pPr>
          <a:r>
            <a:rPr lang="en-GB" sz="1100" kern="1200" dirty="0" smtClean="0"/>
            <a:t>Handing down</a:t>
          </a:r>
          <a:endParaRPr lang="en-GB" sz="1100" kern="1200" dirty="0"/>
        </a:p>
      </dsp:txBody>
      <dsp:txXfrm>
        <a:off x="9539658" y="410279"/>
        <a:ext cx="1514081" cy="605632"/>
      </dsp:txXfrm>
    </dsp:sp>
  </dsp:spTree>
</dsp:drawing>
</file>

<file path=ppt/diagrams/layout1.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2.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chevron1">
  <dgm:title val=""/>
  <dgm:desc val=""/>
  <dgm:catLst>
    <dgm:cat type="process" pri="9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des" func="maxDepth" op="gte" val="2">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1.5"/>
          <dgm:constr type="h" for="des" forName="desTx" refType="primFontSz" refFor="des" refForName="parTx" fact="0.5"/>
          <dgm:constr type="w" for="ch" forName="space" op="equ" val="-6"/>
        </dgm:constrLst>
        <dgm:ruleLst>
          <dgm:rule type="w" for="ch" forName="composite" val="0" fact="NaN" max="NaN"/>
          <dgm:rule type="primFontSz" for="des" forName="parTx" val="5" fact="NaN" max="NaN"/>
        </dgm:ruleLst>
        <dgm:forEach name="Name6" axis="ch" ptType="node">
          <dgm:layoutNode name="composite">
            <dgm:alg type="composite"/>
            <dgm:shape xmlns:r="http://schemas.openxmlformats.org/officeDocument/2006/relationships"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8"/>
                  <dgm:constr type="t" for="ch" forName="desTx" refType="h" refFor="ch" refForName="parTx" fact="1.125"/>
                </dgm:constrLst>
              </dgm:if>
              <dgm:else name="Name9">
                <dgm:constrLst>
                  <dgm:constr type="l" for="ch" forName="parTx"/>
                  <dgm:constr type="w" for="ch" forName="parTx" refType="w"/>
                  <dgm:constr type="t" for="ch" forName="parTx"/>
                  <dgm:constr type="l" for="ch" forName="desTx" refType="w" fact="0.2"/>
                  <dgm:constr type="w" for="ch" forName="desTx" refType="w" refFor="ch" refForName="parTx" fact="0.8"/>
                  <dgm:constr type="t" for="ch" forName="desTx" refType="h" refFor="ch" refForName="parTx" fact="1.125"/>
                </dgm:constrLst>
              </dgm:else>
            </dgm:choose>
            <dgm:ruleLst>
              <dgm:rule type="h" val="INF" fact="NaN" max="NaN"/>
            </dgm:ruleLst>
            <dgm:layoutNode name="parTx">
              <dgm:varLst>
                <dgm:chMax val="0"/>
                <dgm:chPref val="0"/>
                <dgm:bulletEnabled val="1"/>
              </dgm:varLst>
              <dgm:alg type="tx"/>
              <dgm:choose name="Name10">
                <dgm:if name="Name11" func="var" arg="dir" op="equ" val="norm">
                  <dgm:shape xmlns:r="http://schemas.openxmlformats.org/officeDocument/2006/relationships" type="chevron" r:blip="">
                    <dgm:adjLst/>
                  </dgm:shape>
                </dgm:if>
                <dgm:else name="Name12">
                  <dgm:shape xmlns:r="http://schemas.openxmlformats.org/officeDocument/2006/relationships" rot="180" type="chevron" r:blip="">
                    <dgm:adjLst/>
                  </dgm:shape>
                </dgm:else>
              </dgm:choose>
              <dgm:presOf axis="self" ptType="node"/>
              <dgm:choose name="Name13">
                <dgm:if name="Name14" func="var" arg="dir" op="equ" val="norm">
                  <dgm:constrLst>
                    <dgm:constr type="h" refType="w" op="lte" fact="0.4"/>
                    <dgm:constr type="h"/>
                    <dgm:constr type="tMarg" refType="primFontSz" fact="0.105"/>
                    <dgm:constr type="bMarg" refType="primFontSz" fact="0.105"/>
                    <dgm:constr type="lMarg" refType="primFontSz" fact="0.315"/>
                    <dgm:constr type="rMarg" refType="primFontSz" fact="0.105"/>
                  </dgm:constrLst>
                </dgm:if>
                <dgm:else name="Name15">
                  <dgm:constrLst>
                    <dgm:constr type="h" refType="w" op="lte" fact="0.4"/>
                    <dgm:constr type="h"/>
                    <dgm:constr type="tMarg" refType="primFontSz" fact="0.105"/>
                    <dgm:constr type="bMarg" refType="primFontSz" fact="0.105"/>
                    <dgm:constr type="lMarg" refType="primFontSz" fact="0.105"/>
                    <dgm:constr type="rMarg" refType="primFontSz" fact="0.315"/>
                  </dgm:constrLst>
                </dgm:else>
              </dgm:choose>
              <dgm:ruleLst>
                <dgm:rule type="h" val="INF" fact="NaN" max="NaN"/>
              </dgm:ruleLst>
            </dgm:layoutNode>
            <dgm:layoutNode name="desTx" styleLbl="revTx">
              <dgm:varLst>
                <dgm:bulletEnabled val="1"/>
              </dgm:varLst>
              <dgm:alg type="tx">
                <dgm:param type="stBulletLvl" val="1"/>
              </dgm:alg>
              <dgm:choose name="Name16">
                <dgm:if name="Name17" axis="ch" ptType="node" func="cnt" op="gte" val="1">
                  <dgm:shape xmlns:r="http://schemas.openxmlformats.org/officeDocument/2006/relationships" type="rect" r:blip="">
                    <dgm:adjLst/>
                  </dgm:shape>
                </dgm:if>
                <dgm:else name="Name18">
                  <dgm:shape xmlns:r="http://schemas.openxmlformats.org/officeDocument/2006/relationships" type="rect" r:blip="" hideGeom="1">
                    <dgm:adjLst/>
                  </dgm:shape>
                </dgm:else>
              </dgm:choose>
              <dgm:presOf axis="des" ptType="node"/>
              <dgm:constrLst>
                <dgm:constr type="secFontSz" val="65"/>
                <dgm:constr type="primFontSz" refType="secFontSz"/>
                <dgm:constr type="h"/>
                <dgm:constr type="tMarg"/>
                <dgm:constr type="bMarg"/>
                <dgm:constr type="rMarg"/>
                <dgm:constr type="lMarg"/>
              </dgm:constrLst>
              <dgm:ruleLst>
                <dgm:rule type="h" val="INF"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if>
      <dgm:else name="Name20">
        <dgm:constrLst>
          <dgm:constr type="w" for="ch" forName="parTxOnly" refType="w"/>
          <dgm:constr type="h" for="des" forName="parTxOnly" op="equ"/>
          <dgm:constr type="primFontSz" for="des" forName="parTxOnly" op="equ" val="65"/>
          <dgm:constr type="w" for="ch" forName="parTxOnlySpace" refType="w" refFor="ch" refForName="parTxOnly" fact="-0.1"/>
        </dgm:constrLst>
        <dgm:ruleLst/>
        <dgm:forEach name="Name21" axis="ch" ptType="node">
          <dgm:layoutNode name="parTxOnly">
            <dgm:varLst>
              <dgm:chMax val="0"/>
              <dgm:chPref val="0"/>
              <dgm:bulletEnabled val="1"/>
            </dgm:varLst>
            <dgm:alg type="tx"/>
            <dgm:choose name="Name22">
              <dgm:if name="Name23" func="var" arg="dir" op="equ" val="norm">
                <dgm:shape xmlns:r="http://schemas.openxmlformats.org/officeDocument/2006/relationships" type="chevron" r:blip="">
                  <dgm:adjLst/>
                </dgm:shape>
              </dgm:if>
              <dgm:else name="Name24">
                <dgm:shape xmlns:r="http://schemas.openxmlformats.org/officeDocument/2006/relationships" rot="180" type="chevron" r:blip="">
                  <dgm:adjLst/>
                </dgm:shape>
              </dgm:else>
            </dgm:choose>
            <dgm:presOf axis="self" ptType="node"/>
            <dgm:choose name="Name25">
              <dgm:if name="Name26" func="var" arg="dir" op="equ" val="norm">
                <dgm:constrLst>
                  <dgm:constr type="h" refType="w" op="equ" fact="0.4"/>
                  <dgm:constr type="tMarg" refType="primFontSz" fact="0.105"/>
                  <dgm:constr type="bMarg" refType="primFontSz" fact="0.105"/>
                  <dgm:constr type="lMarg" refType="primFontSz" fact="0.315"/>
                  <dgm:constr type="rMarg" refType="primFontSz" fact="0.105"/>
                </dgm:constrLst>
              </dgm:if>
              <dgm:else name="Name27">
                <dgm:constrLst>
                  <dgm:constr type="h" refType="w" op="equ" fact="0.4"/>
                  <dgm:constr type="tMarg" refType="primFontSz" fact="0.105"/>
                  <dgm:constr type="bMarg" refType="primFontSz" fact="0.105"/>
                  <dgm:constr type="lMarg" refType="primFontSz" fact="0.105"/>
                  <dgm:constr type="rMarg" refType="primFontSz" fact="0.315"/>
                </dgm:constrLst>
              </dgm:else>
            </dgm:choose>
            <dgm:ruleLst>
              <dgm:rule type="primFontSz" val="5" fact="NaN" max="NaN"/>
            </dgm:ruleLst>
          </dgm:layoutNode>
          <dgm:forEach name="Name28" axis="followSib" ptType="sibTrans" cnt="1">
            <dgm:layoutNode name="parTxOnlySpace">
              <dgm:alg type="sp"/>
              <dgm:shape xmlns:r="http://schemas.openxmlformats.org/officeDocument/2006/relationships" r:blip="">
                <dgm:adjLst/>
              </dgm:shape>
              <dgm:presOf/>
              <dgm:constrLst/>
              <dgm:ruleLst/>
            </dgm:layoutNode>
          </dgm:forEach>
        </dgm:forEach>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352103D-A930-41A4-A1C8-7DF700B2A9A9}" type="datetimeFigureOut">
              <a:rPr lang="en-GB" smtClean="0"/>
              <a:pPr/>
              <a:t>16/12/2018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ECD13B8-9C1A-4842-89CC-5A73D3D95FE7}" type="slidenum">
              <a:rPr lang="en-GB" smtClean="0"/>
              <a:pPr/>
              <a:t>‹#›</a:t>
            </a:fld>
            <a:endParaRPr lang="en-GB"/>
          </a:p>
        </p:txBody>
      </p:sp>
    </p:spTree>
    <p:extLst>
      <p:ext uri="{BB962C8B-B14F-4D97-AF65-F5344CB8AC3E}">
        <p14:creationId xmlns:p14="http://schemas.microsoft.com/office/powerpoint/2010/main" xmlns="" val="133657545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EECD13B8-9C1A-4842-89CC-5A73D3D95FE7}" type="slidenum">
              <a:rPr lang="en-GB" smtClean="0"/>
              <a:pPr/>
              <a:t>1</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EECD13B8-9C1A-4842-89CC-5A73D3D95FE7}" type="slidenum">
              <a:rPr lang="en-GB" smtClean="0"/>
              <a:pPr/>
              <a:t>2</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latin typeface="+mn-lt"/>
                <a:ea typeface="+mn-ea"/>
                <a:cs typeface="+mn-cs"/>
              </a:rPr>
              <a:t>This presentation will outline the view on the function of HR and how it is evolving. Examples of how HR can contribute to effective change management and the different ways HR services can be delivered will be given. Examples of how HR can work with line managers and why HR should be ethical will be outlined. How </a:t>
            </a:r>
            <a:r>
              <a:rPr lang="en-GB" sz="1200" kern="1200" dirty="0" err="1" smtClean="0">
                <a:solidFill>
                  <a:schemeClr val="tx1"/>
                </a:solidFill>
                <a:latin typeface="+mn-lt"/>
                <a:ea typeface="+mn-ea"/>
                <a:cs typeface="+mn-cs"/>
              </a:rPr>
              <a:t>HRs</a:t>
            </a:r>
            <a:r>
              <a:rPr lang="en-GB" sz="1200" kern="1200" dirty="0" smtClean="0">
                <a:solidFill>
                  <a:schemeClr val="tx1"/>
                </a:solidFill>
                <a:latin typeface="+mn-lt"/>
                <a:ea typeface="+mn-ea"/>
                <a:cs typeface="+mn-cs"/>
              </a:rPr>
              <a:t> contribution to the organisation can be evaluated will be given along with an evaluation of research that demonstrates the link between HR and positive organisational outcomes. </a:t>
            </a:r>
          </a:p>
          <a:p>
            <a:endParaRPr lang="en-GB" dirty="0"/>
          </a:p>
        </p:txBody>
      </p:sp>
      <p:sp>
        <p:nvSpPr>
          <p:cNvPr id="4" name="Slide Number Placeholder 3"/>
          <p:cNvSpPr>
            <a:spLocks noGrp="1"/>
          </p:cNvSpPr>
          <p:nvPr>
            <p:ph type="sldNum" sz="quarter" idx="10"/>
          </p:nvPr>
        </p:nvSpPr>
        <p:spPr/>
        <p:txBody>
          <a:bodyPr/>
          <a:lstStyle/>
          <a:p>
            <a:fld id="{EECD13B8-9C1A-4842-89CC-5A73D3D95FE7}" type="slidenum">
              <a:rPr lang="en-GB" smtClean="0"/>
              <a:pPr/>
              <a:t>3</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smtClean="0">
                <a:solidFill>
                  <a:schemeClr val="tx1"/>
                </a:solidFill>
                <a:latin typeface="+mn-lt"/>
                <a:ea typeface="+mn-ea"/>
                <a:cs typeface="+mn-cs"/>
              </a:rPr>
              <a:t>According to Taylor and </a:t>
            </a:r>
            <a:r>
              <a:rPr lang="en-GB" sz="1200" kern="1200" dirty="0" err="1" smtClean="0">
                <a:solidFill>
                  <a:schemeClr val="tx1"/>
                </a:solidFill>
                <a:latin typeface="+mn-lt"/>
                <a:ea typeface="+mn-ea"/>
                <a:cs typeface="+mn-cs"/>
              </a:rPr>
              <a:t>Woodhams</a:t>
            </a:r>
            <a:r>
              <a:rPr lang="en-GB" sz="1200" kern="1200" dirty="0" smtClean="0">
                <a:solidFill>
                  <a:schemeClr val="tx1"/>
                </a:solidFill>
                <a:latin typeface="+mn-lt"/>
                <a:ea typeface="+mn-ea"/>
                <a:cs typeface="+mn-cs"/>
              </a:rPr>
              <a:t> (2016, p.22), the purpose of the HR function is to “support the delivery of the organisation’s strategy and objectives through the effective management of people and performance”. The HR strategy and its activities should be aligned with the organisation’s strategy/objectives. HR is at the centre of business performance where professionals drive decisions. </a:t>
            </a:r>
          </a:p>
          <a:p>
            <a:r>
              <a:rPr lang="en-GB" sz="1200" kern="1200" dirty="0" smtClean="0">
                <a:solidFill>
                  <a:schemeClr val="tx1"/>
                </a:solidFill>
                <a:latin typeface="+mn-lt"/>
                <a:ea typeface="+mn-ea"/>
                <a:cs typeface="+mn-cs"/>
              </a:rPr>
              <a:t>HR responds to developments in the business environment. HR is about attracting and retaining people with the right skills and experience and developing them to maximise their performance by involving and engaging them. </a:t>
            </a:r>
          </a:p>
          <a:p>
            <a:endParaRPr lang="en-GB" baseline="0" dirty="0" smtClean="0"/>
          </a:p>
        </p:txBody>
      </p:sp>
      <p:sp>
        <p:nvSpPr>
          <p:cNvPr id="4" name="Slide Number Placeholder 3"/>
          <p:cNvSpPr>
            <a:spLocks noGrp="1"/>
          </p:cNvSpPr>
          <p:nvPr>
            <p:ph type="sldNum" sz="quarter" idx="10"/>
          </p:nvPr>
        </p:nvSpPr>
        <p:spPr/>
        <p:txBody>
          <a:bodyPr/>
          <a:lstStyle/>
          <a:p>
            <a:fld id="{EECD13B8-9C1A-4842-89CC-5A73D3D95FE7}" type="slidenum">
              <a:rPr lang="en-GB" smtClean="0"/>
              <a:pPr/>
              <a:t>4</a:t>
            </a:fld>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smtClean="0">
                <a:solidFill>
                  <a:schemeClr val="tx1"/>
                </a:solidFill>
                <a:latin typeface="+mn-lt"/>
                <a:ea typeface="+mn-ea"/>
                <a:cs typeface="+mn-cs"/>
              </a:rPr>
              <a:t>The Profession Map “sets the international benchmark for the people profession. It is used to help people make decisions, drive change in the organisation and help HR professionals progress in their career” (CIPD, 2015). </a:t>
            </a:r>
          </a:p>
          <a:p>
            <a:r>
              <a:rPr lang="en-GB" sz="1200" kern="1200" dirty="0" smtClean="0">
                <a:solidFill>
                  <a:schemeClr val="tx1"/>
                </a:solidFill>
                <a:latin typeface="+mn-lt"/>
                <a:ea typeface="+mn-ea"/>
                <a:cs typeface="+mn-cs"/>
              </a:rPr>
              <a:t>The map is flexible and allows HR professionals to make decisions based on principles and evidence. CIPD have created the central purpose of the map so that HR professionals bare this section in mind, as everything they do will affect how they are perceived by society (CIPD, 2018).</a:t>
            </a:r>
          </a:p>
          <a:p>
            <a:endParaRPr lang="en-GB" b="0" dirty="0"/>
          </a:p>
        </p:txBody>
      </p:sp>
      <p:sp>
        <p:nvSpPr>
          <p:cNvPr id="4" name="Slide Number Placeholder 3"/>
          <p:cNvSpPr>
            <a:spLocks noGrp="1"/>
          </p:cNvSpPr>
          <p:nvPr>
            <p:ph type="sldNum" sz="quarter" idx="10"/>
          </p:nvPr>
        </p:nvSpPr>
        <p:spPr/>
        <p:txBody>
          <a:bodyPr/>
          <a:lstStyle/>
          <a:p>
            <a:fld id="{EECD13B8-9C1A-4842-89CC-5A73D3D95FE7}" type="slidenum">
              <a:rPr lang="en-GB" smtClean="0"/>
              <a:pPr/>
              <a:t>5</a:t>
            </a:fld>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smtClean="0">
                <a:solidFill>
                  <a:schemeClr val="tx1"/>
                </a:solidFill>
                <a:latin typeface="+mn-lt"/>
                <a:ea typeface="+mn-ea"/>
                <a:cs typeface="+mn-cs"/>
              </a:rPr>
              <a:t>HR work can be divided into two categories (</a:t>
            </a:r>
            <a:r>
              <a:rPr lang="en-GB" sz="1200" kern="1200" dirty="0" err="1" smtClean="0">
                <a:solidFill>
                  <a:schemeClr val="tx1"/>
                </a:solidFill>
                <a:latin typeface="+mn-lt"/>
                <a:ea typeface="+mn-ea"/>
                <a:cs typeface="+mn-cs"/>
              </a:rPr>
              <a:t>Marchington</a:t>
            </a:r>
            <a:r>
              <a:rPr lang="en-GB" sz="1200" kern="1200" dirty="0" smtClean="0">
                <a:solidFill>
                  <a:schemeClr val="tx1"/>
                </a:solidFill>
                <a:latin typeface="+mn-lt"/>
                <a:ea typeface="+mn-ea"/>
                <a:cs typeface="+mn-cs"/>
              </a:rPr>
              <a:t> et al, 2016 p.142-5).  </a:t>
            </a:r>
            <a:r>
              <a:rPr lang="en-GB" sz="1200" b="1" i="1" kern="1200" dirty="0" smtClean="0">
                <a:solidFill>
                  <a:schemeClr val="tx1"/>
                </a:solidFill>
                <a:latin typeface="+mn-lt"/>
                <a:ea typeface="+mn-ea"/>
                <a:cs typeface="+mn-cs"/>
              </a:rPr>
              <a:t>Transactional</a:t>
            </a:r>
            <a:r>
              <a:rPr lang="en-GB" sz="1200" kern="1200" dirty="0" smtClean="0">
                <a:solidFill>
                  <a:schemeClr val="tx1"/>
                </a:solidFill>
                <a:latin typeface="+mn-lt"/>
                <a:ea typeface="+mn-ea"/>
                <a:cs typeface="+mn-cs"/>
              </a:rPr>
              <a:t>  is  the day to day administrative duties such as data entry and dealing with job applications.  </a:t>
            </a:r>
            <a:r>
              <a:rPr lang="en-GB" sz="1200" b="1" i="1" kern="1200" dirty="0" smtClean="0">
                <a:solidFill>
                  <a:schemeClr val="tx1"/>
                </a:solidFill>
                <a:latin typeface="+mn-lt"/>
                <a:ea typeface="+mn-ea"/>
                <a:cs typeface="+mn-cs"/>
              </a:rPr>
              <a:t>Transformational</a:t>
            </a:r>
            <a:r>
              <a:rPr lang="en-GB" sz="1200" kern="1200" dirty="0" smtClean="0">
                <a:solidFill>
                  <a:schemeClr val="tx1"/>
                </a:solidFill>
                <a:latin typeface="+mn-lt"/>
                <a:ea typeface="+mn-ea"/>
                <a:cs typeface="+mn-cs"/>
              </a:rPr>
              <a:t> is through work such as change management and continuous improvement. In the future, it is possible that transactional work may be taken over by robots. The characteristic of HR strategy is its integration with business strategy. All HR strategies should fit in with one another and be horizontal integrated. HR professionals need to make sure policies/strategies/practices are aligned with business strategy vertically (Taylor and </a:t>
            </a:r>
            <a:r>
              <a:rPr lang="en-GB" sz="1200" kern="1200" dirty="0" err="1" smtClean="0">
                <a:solidFill>
                  <a:schemeClr val="tx1"/>
                </a:solidFill>
                <a:latin typeface="+mn-lt"/>
                <a:ea typeface="+mn-ea"/>
                <a:cs typeface="+mn-cs"/>
              </a:rPr>
              <a:t>Woodhams</a:t>
            </a:r>
            <a:r>
              <a:rPr lang="en-GB" sz="1200" kern="1200" dirty="0" smtClean="0">
                <a:solidFill>
                  <a:schemeClr val="tx1"/>
                </a:solidFill>
                <a:latin typeface="+mn-lt"/>
                <a:ea typeface="+mn-ea"/>
                <a:cs typeface="+mn-cs"/>
              </a:rPr>
              <a:t>, 2016 p. 22). </a:t>
            </a:r>
          </a:p>
          <a:p>
            <a:r>
              <a:rPr lang="en-GB" sz="1200" kern="1200" dirty="0" smtClean="0">
                <a:solidFill>
                  <a:schemeClr val="tx1"/>
                </a:solidFill>
                <a:latin typeface="+mn-lt"/>
                <a:ea typeface="+mn-ea"/>
                <a:cs typeface="+mn-cs"/>
              </a:rPr>
              <a:t> </a:t>
            </a:r>
          </a:p>
          <a:p>
            <a:endParaRPr lang="en-GB" dirty="0"/>
          </a:p>
        </p:txBody>
      </p:sp>
      <p:sp>
        <p:nvSpPr>
          <p:cNvPr id="4" name="Slide Number Placeholder 3"/>
          <p:cNvSpPr>
            <a:spLocks noGrp="1"/>
          </p:cNvSpPr>
          <p:nvPr>
            <p:ph type="sldNum" sz="quarter" idx="10"/>
          </p:nvPr>
        </p:nvSpPr>
        <p:spPr/>
        <p:txBody>
          <a:bodyPr/>
          <a:lstStyle/>
          <a:p>
            <a:fld id="{EECD13B8-9C1A-4842-89CC-5A73D3D95FE7}" type="slidenum">
              <a:rPr lang="en-GB" smtClean="0"/>
              <a:pPr/>
              <a:t>6</a:t>
            </a:fld>
            <a:endParaRPr lang="en-GB"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latin typeface="+mn-lt"/>
                <a:ea typeface="+mn-ea"/>
                <a:cs typeface="+mn-cs"/>
              </a:rPr>
              <a:t>According to Taylor and </a:t>
            </a:r>
            <a:r>
              <a:rPr lang="en-GB" sz="1200" kern="1200" dirty="0" err="1" smtClean="0">
                <a:solidFill>
                  <a:schemeClr val="tx1"/>
                </a:solidFill>
                <a:latin typeface="+mn-lt"/>
                <a:ea typeface="+mn-ea"/>
                <a:cs typeface="+mn-cs"/>
              </a:rPr>
              <a:t>Woodhams</a:t>
            </a:r>
            <a:r>
              <a:rPr lang="en-GB" sz="1200" kern="1200" dirty="0" smtClean="0">
                <a:solidFill>
                  <a:schemeClr val="tx1"/>
                </a:solidFill>
                <a:latin typeface="+mn-lt"/>
                <a:ea typeface="+mn-ea"/>
                <a:cs typeface="+mn-cs"/>
              </a:rPr>
              <a:t> (2016, p. 23) the evolution of people management dates back to the Industrial Revolution where personnel departments were needed to look after the wages and welfare of workers. Some activities consisted of wage administration and an attempt to increase productivity via wage increases and training. </a:t>
            </a:r>
          </a:p>
          <a:p>
            <a:r>
              <a:rPr lang="en-GB" sz="1200" kern="1200" dirty="0" smtClean="0">
                <a:solidFill>
                  <a:schemeClr val="tx1"/>
                </a:solidFill>
                <a:latin typeface="+mn-lt"/>
                <a:ea typeface="+mn-ea"/>
                <a:cs typeface="+mn-cs"/>
              </a:rPr>
              <a:t>Towards the end of the 20</a:t>
            </a:r>
            <a:r>
              <a:rPr lang="en-GB" sz="1200" kern="1200" baseline="30000" dirty="0" smtClean="0">
                <a:solidFill>
                  <a:schemeClr val="tx1"/>
                </a:solidFill>
                <a:latin typeface="+mn-lt"/>
                <a:ea typeface="+mn-ea"/>
                <a:cs typeface="+mn-cs"/>
              </a:rPr>
              <a:t>th</a:t>
            </a:r>
            <a:r>
              <a:rPr lang="en-GB" sz="1200" kern="1200" dirty="0" smtClean="0">
                <a:solidFill>
                  <a:schemeClr val="tx1"/>
                </a:solidFill>
                <a:latin typeface="+mn-lt"/>
                <a:ea typeface="+mn-ea"/>
                <a:cs typeface="+mn-cs"/>
              </a:rPr>
              <a:t> century there was a move towards Human Resource Management where there was a realisation that non monetary rewards could lead to greater productivity and motivation. Employees were seen as valuable and not “cogs in a machine”. HRM was concerned with increasing commitment and loyalty and employee benefits.</a:t>
            </a:r>
          </a:p>
          <a:p>
            <a:r>
              <a:rPr lang="en-GB" sz="1200" kern="1200" dirty="0" smtClean="0">
                <a:solidFill>
                  <a:schemeClr val="tx1"/>
                </a:solidFill>
                <a:latin typeface="+mn-lt"/>
                <a:ea typeface="+mn-ea"/>
                <a:cs typeface="+mn-cs"/>
              </a:rPr>
              <a:t>Further shift at the end of the 20</a:t>
            </a:r>
            <a:r>
              <a:rPr lang="en-GB" sz="1200" kern="1200" baseline="30000" dirty="0" smtClean="0">
                <a:solidFill>
                  <a:schemeClr val="tx1"/>
                </a:solidFill>
                <a:latin typeface="+mn-lt"/>
                <a:ea typeface="+mn-ea"/>
                <a:cs typeface="+mn-cs"/>
              </a:rPr>
              <a:t>th</a:t>
            </a:r>
            <a:r>
              <a:rPr lang="en-GB" sz="1200" kern="1200" dirty="0" smtClean="0">
                <a:solidFill>
                  <a:schemeClr val="tx1"/>
                </a:solidFill>
                <a:latin typeface="+mn-lt"/>
                <a:ea typeface="+mn-ea"/>
                <a:cs typeface="+mn-cs"/>
              </a:rPr>
              <a:t> century was made to Strategic Human Resource Management. A growth in technology and knowledge now means that employees are viewed as assets and a competitive advantage. Some activities include linking HR practices to organisation strategy and training and development linked to encouraging innovation. </a:t>
            </a:r>
          </a:p>
          <a:p>
            <a:endParaRPr lang="en-GB" baseline="0" dirty="0" smtClean="0"/>
          </a:p>
        </p:txBody>
      </p:sp>
      <p:sp>
        <p:nvSpPr>
          <p:cNvPr id="4" name="Slide Number Placeholder 3"/>
          <p:cNvSpPr>
            <a:spLocks noGrp="1"/>
          </p:cNvSpPr>
          <p:nvPr>
            <p:ph type="sldNum" sz="quarter" idx="10"/>
          </p:nvPr>
        </p:nvSpPr>
        <p:spPr/>
        <p:txBody>
          <a:bodyPr/>
          <a:lstStyle/>
          <a:p>
            <a:fld id="{EECD13B8-9C1A-4842-89CC-5A73D3D95FE7}" type="slidenum">
              <a:rPr lang="en-GB" smtClean="0"/>
              <a:pPr/>
              <a:t>7</a:t>
            </a:fld>
            <a:endParaRPr lang="en-GB" dirty="0"/>
          </a:p>
        </p:txBody>
      </p:sp>
    </p:spTree>
    <p:extLst>
      <p:ext uri="{BB962C8B-B14F-4D97-AF65-F5344CB8AC3E}">
        <p14:creationId xmlns:p14="http://schemas.microsoft.com/office/powerpoint/2010/main" xmlns="" val="308835144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10000"/>
          </a:bodyPr>
          <a:lstStyle/>
          <a:p>
            <a:r>
              <a:rPr lang="en-GB" sz="1200" kern="1200" dirty="0" smtClean="0">
                <a:solidFill>
                  <a:schemeClr val="tx1"/>
                </a:solidFill>
                <a:latin typeface="+mn-lt"/>
                <a:ea typeface="+mn-ea"/>
                <a:cs typeface="+mn-cs"/>
              </a:rPr>
              <a:t>There are different arrangements of HR within organisations (Taylor and </a:t>
            </a:r>
            <a:r>
              <a:rPr lang="en-GB" sz="1200" kern="1200" dirty="0" err="1" smtClean="0">
                <a:solidFill>
                  <a:schemeClr val="tx1"/>
                </a:solidFill>
                <a:latin typeface="+mn-lt"/>
                <a:ea typeface="+mn-ea"/>
                <a:cs typeface="+mn-cs"/>
              </a:rPr>
              <a:t>Woodhams</a:t>
            </a:r>
            <a:r>
              <a:rPr lang="en-GB" sz="1200" kern="1200" dirty="0" smtClean="0">
                <a:solidFill>
                  <a:schemeClr val="tx1"/>
                </a:solidFill>
                <a:latin typeface="+mn-lt"/>
                <a:ea typeface="+mn-ea"/>
                <a:cs typeface="+mn-cs"/>
              </a:rPr>
              <a:t>, 2016 p. 45-8). </a:t>
            </a:r>
          </a:p>
          <a:p>
            <a:r>
              <a:rPr lang="en-GB" sz="1200" b="1" i="1" kern="1200" dirty="0" smtClean="0">
                <a:solidFill>
                  <a:schemeClr val="tx1"/>
                </a:solidFill>
                <a:latin typeface="+mn-lt"/>
                <a:ea typeface="+mn-ea"/>
                <a:cs typeface="+mn-cs"/>
              </a:rPr>
              <a:t>Smaller private companies</a:t>
            </a:r>
            <a:r>
              <a:rPr lang="en-GB" sz="1200" kern="1200" dirty="0" smtClean="0">
                <a:solidFill>
                  <a:schemeClr val="tx1"/>
                </a:solidFill>
                <a:latin typeface="+mn-lt"/>
                <a:ea typeface="+mn-ea"/>
                <a:cs typeface="+mn-cs"/>
              </a:rPr>
              <a:t> employ one or two people to carry out basic functions. HR managers tend to be generalists and pay for specialise advice. HR is informal and have less policies/ procedures.   </a:t>
            </a:r>
          </a:p>
          <a:p>
            <a:r>
              <a:rPr lang="en-GB" sz="1200" b="1" i="1" kern="1200" dirty="0" smtClean="0">
                <a:solidFill>
                  <a:schemeClr val="tx1"/>
                </a:solidFill>
                <a:latin typeface="+mn-lt"/>
                <a:ea typeface="+mn-ea"/>
                <a:cs typeface="+mn-cs"/>
              </a:rPr>
              <a:t>Larger private companies</a:t>
            </a:r>
            <a:r>
              <a:rPr lang="en-GB" sz="1200" kern="1200" dirty="0" smtClean="0">
                <a:solidFill>
                  <a:schemeClr val="tx1"/>
                </a:solidFill>
                <a:latin typeface="+mn-lt"/>
                <a:ea typeface="+mn-ea"/>
                <a:cs typeface="+mn-cs"/>
              </a:rPr>
              <a:t> have larger teams. They are strategic, and contain generalists/specialists. Administration is delegated to line managers or out sourced in a shared service. </a:t>
            </a:r>
          </a:p>
          <a:p>
            <a:r>
              <a:rPr lang="en-GB" sz="1200" kern="1200" dirty="0" smtClean="0">
                <a:solidFill>
                  <a:schemeClr val="tx1"/>
                </a:solidFill>
                <a:latin typeface="+mn-lt"/>
                <a:ea typeface="+mn-ea"/>
                <a:cs typeface="+mn-cs"/>
              </a:rPr>
              <a:t>The </a:t>
            </a:r>
            <a:r>
              <a:rPr lang="en-GB" sz="1200" b="1" i="1" kern="1200" dirty="0" smtClean="0">
                <a:solidFill>
                  <a:schemeClr val="tx1"/>
                </a:solidFill>
                <a:latin typeface="+mn-lt"/>
                <a:ea typeface="+mn-ea"/>
                <a:cs typeface="+mn-cs"/>
              </a:rPr>
              <a:t>public sector</a:t>
            </a:r>
            <a:r>
              <a:rPr lang="en-GB" sz="1200" kern="1200" dirty="0" smtClean="0">
                <a:solidFill>
                  <a:schemeClr val="tx1"/>
                </a:solidFill>
                <a:latin typeface="+mn-lt"/>
                <a:ea typeface="+mn-ea"/>
                <a:cs typeface="+mn-cs"/>
              </a:rPr>
              <a:t> has large departments where a HR Director is prominent. It is publicly funded and open to scrutiny. Trade Unions are present, so national pay scales are used. HR carry out a range of tasks, specialists often being employed to work alongside generalists.</a:t>
            </a:r>
          </a:p>
          <a:p>
            <a:r>
              <a:rPr lang="en-GB" sz="1200" b="1" i="1" kern="1200" dirty="0" smtClean="0">
                <a:solidFill>
                  <a:schemeClr val="tx1"/>
                </a:solidFill>
                <a:latin typeface="+mn-lt"/>
                <a:ea typeface="+mn-ea"/>
                <a:cs typeface="+mn-cs"/>
              </a:rPr>
              <a:t>Third sector – </a:t>
            </a:r>
            <a:r>
              <a:rPr lang="en-GB" sz="1200" kern="1200" dirty="0" smtClean="0">
                <a:solidFill>
                  <a:schemeClr val="tx1"/>
                </a:solidFill>
                <a:latin typeface="+mn-lt"/>
                <a:ea typeface="+mn-ea"/>
                <a:cs typeface="+mn-cs"/>
              </a:rPr>
              <a:t>Applies to not for profit organisations such as, co-operatives, charities and universities/schools. HR carry out basic, administrative activities. HR generalists tend to cover large areas. They are more commercially minded and have a more sophisticated approach. </a:t>
            </a:r>
          </a:p>
          <a:p>
            <a:endParaRPr lang="en-GB" baseline="0" dirty="0" smtClean="0"/>
          </a:p>
        </p:txBody>
      </p:sp>
      <p:sp>
        <p:nvSpPr>
          <p:cNvPr id="4" name="Slide Number Placeholder 3"/>
          <p:cNvSpPr>
            <a:spLocks noGrp="1"/>
          </p:cNvSpPr>
          <p:nvPr>
            <p:ph type="sldNum" sz="quarter" idx="10"/>
          </p:nvPr>
        </p:nvSpPr>
        <p:spPr/>
        <p:txBody>
          <a:bodyPr/>
          <a:lstStyle/>
          <a:p>
            <a:fld id="{EECD13B8-9C1A-4842-89CC-5A73D3D95FE7}" type="slidenum">
              <a:rPr lang="en-GB" smtClean="0"/>
              <a:pPr/>
              <a:t>8</a:t>
            </a:fld>
            <a:endParaRPr lang="en-GB"/>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smtClean="0">
                <a:solidFill>
                  <a:schemeClr val="tx1"/>
                </a:solidFill>
                <a:latin typeface="+mn-lt"/>
                <a:ea typeface="+mn-ea"/>
                <a:cs typeface="+mn-cs"/>
              </a:rPr>
              <a:t>Organisations go through major change every three years. HR can contribute to the development of change by involvement at the initial stage, advising project leaders in skills available, understanding stakeholder concerns and appropriate medium of communication to reach employees. They can also evaluate the impact of change on HR by looking at statistics such as absence levels (Taylor and </a:t>
            </a:r>
            <a:r>
              <a:rPr lang="en-GB" sz="1200" kern="1200" dirty="0" err="1" smtClean="0">
                <a:solidFill>
                  <a:schemeClr val="tx1"/>
                </a:solidFill>
                <a:latin typeface="+mn-lt"/>
                <a:ea typeface="+mn-ea"/>
                <a:cs typeface="+mn-cs"/>
              </a:rPr>
              <a:t>Woodhams</a:t>
            </a:r>
            <a:r>
              <a:rPr lang="en-GB" sz="1200" kern="1200" dirty="0" smtClean="0">
                <a:solidFill>
                  <a:schemeClr val="tx1"/>
                </a:solidFill>
                <a:latin typeface="+mn-lt"/>
                <a:ea typeface="+mn-ea"/>
                <a:cs typeface="+mn-cs"/>
              </a:rPr>
              <a:t>, 2016 p.32).</a:t>
            </a:r>
          </a:p>
          <a:p>
            <a:r>
              <a:rPr lang="en-GB" sz="1200" kern="1200" dirty="0" smtClean="0">
                <a:solidFill>
                  <a:schemeClr val="tx1"/>
                </a:solidFill>
                <a:latin typeface="+mn-lt"/>
                <a:ea typeface="+mn-ea"/>
                <a:cs typeface="+mn-cs"/>
              </a:rPr>
              <a:t>Individuals and their reaction to change are uncontrollable. HR need to be aware of how change can affect people by looking at different emotions people go through. They need to thoroughly plan for change and get employees opinions. It is also important to involve people in planning and implementation. They also need to encourage “buy in” of change especially through recruitment/induction so that employees are change ready (Taylor and </a:t>
            </a:r>
            <a:r>
              <a:rPr lang="en-GB" sz="1200" kern="1200" dirty="0" err="1" smtClean="0">
                <a:solidFill>
                  <a:schemeClr val="tx1"/>
                </a:solidFill>
                <a:latin typeface="+mn-lt"/>
                <a:ea typeface="+mn-ea"/>
                <a:cs typeface="+mn-cs"/>
              </a:rPr>
              <a:t>Woodhams</a:t>
            </a:r>
            <a:r>
              <a:rPr lang="en-GB" sz="1200" kern="1200" dirty="0" smtClean="0">
                <a:solidFill>
                  <a:schemeClr val="tx1"/>
                </a:solidFill>
                <a:latin typeface="+mn-lt"/>
                <a:ea typeface="+mn-ea"/>
                <a:cs typeface="+mn-cs"/>
              </a:rPr>
              <a:t>, 2016 p.32).</a:t>
            </a:r>
          </a:p>
          <a:p>
            <a:endParaRPr lang="en-GB" baseline="0" dirty="0" smtClean="0"/>
          </a:p>
        </p:txBody>
      </p:sp>
      <p:sp>
        <p:nvSpPr>
          <p:cNvPr id="4" name="Slide Number Placeholder 3"/>
          <p:cNvSpPr>
            <a:spLocks noGrp="1"/>
          </p:cNvSpPr>
          <p:nvPr>
            <p:ph type="sldNum" sz="quarter" idx="10"/>
          </p:nvPr>
        </p:nvSpPr>
        <p:spPr/>
        <p:txBody>
          <a:bodyPr/>
          <a:lstStyle/>
          <a:p>
            <a:fld id="{EECD13B8-9C1A-4842-89CC-5A73D3D95FE7}" type="slidenum">
              <a:rPr lang="en-GB" smtClean="0"/>
              <a:pPr/>
              <a:t>9</a:t>
            </a:fld>
            <a:endParaRPr lang="en-GB"/>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latin typeface="+mn-lt"/>
                <a:ea typeface="+mn-ea"/>
                <a:cs typeface="+mn-cs"/>
              </a:rPr>
              <a:t> </a:t>
            </a:r>
            <a:r>
              <a:rPr lang="en-GB" sz="1200" kern="1200" dirty="0" smtClean="0">
                <a:solidFill>
                  <a:schemeClr val="tx1"/>
                </a:solidFill>
                <a:latin typeface="+mn-lt"/>
                <a:ea typeface="+mn-ea"/>
                <a:cs typeface="+mn-cs"/>
              </a:rPr>
              <a:t>Training and development can help with change by enhancing employee responsiveness to change where employees can be aware of what is happening. T&amp;D can also help employees to adapt to change by addressing any skills gaps that arise and coaching/ mentoring activities for those finding it difficult to cope (Taylor and </a:t>
            </a:r>
            <a:r>
              <a:rPr lang="en-GB" sz="1200" kern="1200" dirty="0" err="1" smtClean="0">
                <a:solidFill>
                  <a:schemeClr val="tx1"/>
                </a:solidFill>
                <a:latin typeface="+mn-lt"/>
                <a:ea typeface="+mn-ea"/>
                <a:cs typeface="+mn-cs"/>
              </a:rPr>
              <a:t>Woodhams</a:t>
            </a:r>
            <a:r>
              <a:rPr lang="en-GB" sz="1200" kern="1200" dirty="0" smtClean="0">
                <a:solidFill>
                  <a:schemeClr val="tx1"/>
                </a:solidFill>
                <a:latin typeface="+mn-lt"/>
                <a:ea typeface="+mn-ea"/>
                <a:cs typeface="+mn-cs"/>
              </a:rPr>
              <a:t>, 2016 p.35). </a:t>
            </a:r>
            <a:endParaRPr lang="en-GB" sz="1200" kern="1200" dirty="0" smtClean="0">
              <a:solidFill>
                <a:schemeClr val="tx1"/>
              </a:solidFill>
              <a:latin typeface="+mn-lt"/>
              <a:ea typeface="+mn-ea"/>
              <a:cs typeface="+mn-cs"/>
            </a:endParaRPr>
          </a:p>
          <a:p>
            <a:endParaRPr lang="en-GB" baseline="0" dirty="0" smtClean="0"/>
          </a:p>
        </p:txBody>
      </p:sp>
      <p:sp>
        <p:nvSpPr>
          <p:cNvPr id="4" name="Slide Number Placeholder 3"/>
          <p:cNvSpPr>
            <a:spLocks noGrp="1"/>
          </p:cNvSpPr>
          <p:nvPr>
            <p:ph type="sldNum" sz="quarter" idx="10"/>
          </p:nvPr>
        </p:nvSpPr>
        <p:spPr/>
        <p:txBody>
          <a:bodyPr/>
          <a:lstStyle/>
          <a:p>
            <a:fld id="{EECD13B8-9C1A-4842-89CC-5A73D3D95FE7}" type="slidenum">
              <a:rPr lang="en-GB" smtClean="0"/>
              <a:pPr/>
              <a:t>10</a:t>
            </a:fld>
            <a:endParaRPr lang="en-GB"/>
          </a:p>
        </p:txBody>
      </p:sp>
    </p:spTree>
    <p:extLst>
      <p:ext uri="{BB962C8B-B14F-4D97-AF65-F5344CB8AC3E}">
        <p14:creationId xmlns:p14="http://schemas.microsoft.com/office/powerpoint/2010/main" xmlns="" val="9163386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smtClean="0">
                <a:solidFill>
                  <a:schemeClr val="tx1"/>
                </a:solidFill>
                <a:latin typeface="+mn-lt"/>
                <a:ea typeface="+mn-ea"/>
                <a:cs typeface="+mn-cs"/>
              </a:rPr>
              <a:t>CIPD (2017), states the different ways to communicate with employees: </a:t>
            </a:r>
          </a:p>
          <a:p>
            <a:r>
              <a:rPr lang="en-GB" sz="1200" b="1" i="1" kern="1200" dirty="0" smtClean="0">
                <a:solidFill>
                  <a:schemeClr val="tx1"/>
                </a:solidFill>
                <a:latin typeface="+mn-lt"/>
                <a:ea typeface="+mn-ea"/>
                <a:cs typeface="+mn-cs"/>
              </a:rPr>
              <a:t>Top-down channels </a:t>
            </a:r>
            <a:r>
              <a:rPr lang="en-GB" sz="1200" kern="1200" dirty="0" smtClean="0">
                <a:solidFill>
                  <a:schemeClr val="tx1"/>
                </a:solidFill>
                <a:latin typeface="+mn-lt"/>
                <a:ea typeface="+mn-ea"/>
                <a:cs typeface="+mn-cs"/>
              </a:rPr>
              <a:t>– (senior managers talking to employees, bulletins, intranet, via line managers in team meetings).</a:t>
            </a:r>
          </a:p>
          <a:p>
            <a:r>
              <a:rPr lang="en-GB" sz="1200" b="1" i="1" kern="1200" dirty="0" smtClean="0">
                <a:solidFill>
                  <a:schemeClr val="tx1"/>
                </a:solidFill>
                <a:latin typeface="+mn-lt"/>
                <a:ea typeface="+mn-ea"/>
                <a:cs typeface="+mn-cs"/>
              </a:rPr>
              <a:t>Bottom-up channels </a:t>
            </a:r>
            <a:r>
              <a:rPr lang="en-GB" sz="1200" kern="1200" dirty="0" smtClean="0">
                <a:solidFill>
                  <a:schemeClr val="tx1"/>
                </a:solidFill>
                <a:latin typeface="+mn-lt"/>
                <a:ea typeface="+mn-ea"/>
                <a:cs typeface="+mn-cs"/>
              </a:rPr>
              <a:t>– (employee participation and idea generation. Consultations and workshops).</a:t>
            </a:r>
          </a:p>
          <a:p>
            <a:r>
              <a:rPr lang="en-GB" sz="1200" b="1" i="1" kern="1200" dirty="0" smtClean="0">
                <a:solidFill>
                  <a:schemeClr val="tx1"/>
                </a:solidFill>
                <a:latin typeface="+mn-lt"/>
                <a:ea typeface="+mn-ea"/>
                <a:cs typeface="+mn-cs"/>
              </a:rPr>
              <a:t>Two way discussion </a:t>
            </a:r>
            <a:r>
              <a:rPr lang="en-GB" sz="1200" kern="1200" dirty="0" smtClean="0">
                <a:solidFill>
                  <a:schemeClr val="tx1"/>
                </a:solidFill>
                <a:latin typeface="+mn-lt"/>
                <a:ea typeface="+mn-ea"/>
                <a:cs typeface="+mn-cs"/>
              </a:rPr>
              <a:t>– (one to one meetings with employees so that employees can ask questions and get them answered). </a:t>
            </a:r>
          </a:p>
          <a:p>
            <a:r>
              <a:rPr lang="en-GB" sz="1200" kern="1200" dirty="0" smtClean="0">
                <a:solidFill>
                  <a:schemeClr val="tx1"/>
                </a:solidFill>
                <a:latin typeface="+mn-lt"/>
                <a:ea typeface="+mn-ea"/>
                <a:cs typeface="+mn-cs"/>
              </a:rPr>
              <a:t>HR and managers need to quickly respond to issues and learn from previous change. It is important to celebrate successful change efforts by reassuring employees. </a:t>
            </a:r>
          </a:p>
          <a:p>
            <a:endParaRPr lang="en-GB" dirty="0" smtClean="0"/>
          </a:p>
        </p:txBody>
      </p:sp>
      <p:sp>
        <p:nvSpPr>
          <p:cNvPr id="4" name="Slide Number Placeholder 3"/>
          <p:cNvSpPr>
            <a:spLocks noGrp="1"/>
          </p:cNvSpPr>
          <p:nvPr>
            <p:ph type="sldNum" sz="quarter" idx="10"/>
          </p:nvPr>
        </p:nvSpPr>
        <p:spPr/>
        <p:txBody>
          <a:bodyPr/>
          <a:lstStyle/>
          <a:p>
            <a:fld id="{EECD13B8-9C1A-4842-89CC-5A73D3D95FE7}" type="slidenum">
              <a:rPr lang="en-GB" smtClean="0"/>
              <a:pPr/>
              <a:t>11</a:t>
            </a:fld>
            <a:endParaRPr lang="en-GB"/>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a:bodyPr>
          <a:lstStyle/>
          <a:p>
            <a:r>
              <a:rPr lang="en-GB" sz="1200" kern="1200" dirty="0" err="1" smtClean="0">
                <a:solidFill>
                  <a:schemeClr val="tx1"/>
                </a:solidFill>
                <a:latin typeface="+mn-lt"/>
                <a:ea typeface="+mn-ea"/>
                <a:cs typeface="+mn-cs"/>
              </a:rPr>
              <a:t>HR’s</a:t>
            </a:r>
            <a:r>
              <a:rPr lang="en-GB" sz="1200" kern="1200" dirty="0" smtClean="0">
                <a:solidFill>
                  <a:schemeClr val="tx1"/>
                </a:solidFill>
                <a:latin typeface="+mn-lt"/>
                <a:ea typeface="+mn-ea"/>
                <a:cs typeface="+mn-cs"/>
              </a:rPr>
              <a:t> intervention is crucial at each state of Beer’s model of change (Kew and </a:t>
            </a:r>
            <a:r>
              <a:rPr lang="en-GB" sz="1200" kern="1200" dirty="0" err="1" smtClean="0">
                <a:solidFill>
                  <a:schemeClr val="tx1"/>
                </a:solidFill>
                <a:latin typeface="+mn-lt"/>
                <a:ea typeface="+mn-ea"/>
                <a:cs typeface="+mn-cs"/>
              </a:rPr>
              <a:t>Stredwick</a:t>
            </a:r>
            <a:r>
              <a:rPr lang="en-GB" sz="1200" kern="1200" dirty="0" smtClean="0">
                <a:solidFill>
                  <a:schemeClr val="tx1"/>
                </a:solidFill>
                <a:latin typeface="+mn-lt"/>
                <a:ea typeface="+mn-ea"/>
                <a:cs typeface="+mn-cs"/>
              </a:rPr>
              <a:t> 2010, p.461).</a:t>
            </a:r>
          </a:p>
          <a:p>
            <a:pPr lvl="0"/>
            <a:r>
              <a:rPr lang="en-GB" sz="1200" b="1" i="1" kern="1200" dirty="0" smtClean="0">
                <a:solidFill>
                  <a:schemeClr val="tx1"/>
                </a:solidFill>
                <a:latin typeface="+mn-lt"/>
                <a:ea typeface="+mn-ea"/>
                <a:cs typeface="+mn-cs"/>
              </a:rPr>
              <a:t>Mobilise commitment to change through joint analysis of problems </a:t>
            </a:r>
            <a:r>
              <a:rPr lang="en-GB" sz="1200" kern="1200" dirty="0" smtClean="0">
                <a:solidFill>
                  <a:schemeClr val="tx1"/>
                </a:solidFill>
                <a:latin typeface="+mn-lt"/>
                <a:ea typeface="+mn-ea"/>
                <a:cs typeface="+mn-cs"/>
              </a:rPr>
              <a:t>by benchmarking against other organisations who have gone through similar changes, conducting a SWOT analysis/ workshops to encourage change.</a:t>
            </a:r>
          </a:p>
          <a:p>
            <a:pPr lvl="0"/>
            <a:r>
              <a:rPr lang="en-GB" sz="1200" b="1" i="1" kern="1200" dirty="0" smtClean="0">
                <a:solidFill>
                  <a:schemeClr val="tx1"/>
                </a:solidFill>
                <a:latin typeface="+mn-lt"/>
                <a:ea typeface="+mn-ea"/>
                <a:cs typeface="+mn-cs"/>
              </a:rPr>
              <a:t>Develop a shared vision</a:t>
            </a:r>
            <a:r>
              <a:rPr lang="en-GB" sz="1200" kern="1200" dirty="0" smtClean="0">
                <a:solidFill>
                  <a:schemeClr val="tx1"/>
                </a:solidFill>
                <a:latin typeface="+mn-lt"/>
                <a:ea typeface="+mn-ea"/>
                <a:cs typeface="+mn-cs"/>
              </a:rPr>
              <a:t> by understanding the culture and supporting and directing the visions which underpin the culture. </a:t>
            </a:r>
          </a:p>
          <a:p>
            <a:pPr lvl="0"/>
            <a:r>
              <a:rPr lang="en-GB" sz="1200" b="1" i="1" kern="1200" dirty="0" smtClean="0">
                <a:solidFill>
                  <a:schemeClr val="tx1"/>
                </a:solidFill>
                <a:latin typeface="+mn-lt"/>
                <a:ea typeface="+mn-ea"/>
                <a:cs typeface="+mn-cs"/>
              </a:rPr>
              <a:t>Foster consensus and commitment to the shared vision</a:t>
            </a:r>
            <a:r>
              <a:rPr lang="en-GB" sz="1200" kern="1200" dirty="0" smtClean="0">
                <a:solidFill>
                  <a:schemeClr val="tx1"/>
                </a:solidFill>
                <a:latin typeface="+mn-lt"/>
                <a:ea typeface="+mn-ea"/>
                <a:cs typeface="+mn-cs"/>
              </a:rPr>
              <a:t>. Organisations often appoint champions to embed change alongside HR. </a:t>
            </a:r>
          </a:p>
          <a:p>
            <a:pPr lvl="0"/>
            <a:r>
              <a:rPr lang="en-GB" sz="1200" b="1" i="1" kern="1200" dirty="0" smtClean="0">
                <a:solidFill>
                  <a:schemeClr val="tx1"/>
                </a:solidFill>
                <a:latin typeface="+mn-lt"/>
                <a:ea typeface="+mn-ea"/>
                <a:cs typeface="+mn-cs"/>
              </a:rPr>
              <a:t>Spread the word about the change. </a:t>
            </a:r>
            <a:r>
              <a:rPr lang="en-GB" sz="1200" kern="1200" dirty="0" smtClean="0">
                <a:solidFill>
                  <a:schemeClr val="tx1"/>
                </a:solidFill>
                <a:latin typeface="+mn-lt"/>
                <a:ea typeface="+mn-ea"/>
                <a:cs typeface="+mn-cs"/>
              </a:rPr>
              <a:t>This can be done through holding workshops, events and functions for the workforce. </a:t>
            </a:r>
          </a:p>
          <a:p>
            <a:pPr lvl="0"/>
            <a:r>
              <a:rPr lang="en-GB" sz="1200" b="1" i="1" kern="1200" dirty="0" smtClean="0">
                <a:solidFill>
                  <a:schemeClr val="tx1"/>
                </a:solidFill>
                <a:latin typeface="+mn-lt"/>
                <a:ea typeface="+mn-ea"/>
                <a:cs typeface="+mn-cs"/>
              </a:rPr>
              <a:t>Institutionalise the change through formal policies </a:t>
            </a:r>
            <a:r>
              <a:rPr lang="en-GB" sz="1200" kern="1200" dirty="0" smtClean="0">
                <a:solidFill>
                  <a:schemeClr val="tx1"/>
                </a:solidFill>
                <a:latin typeface="+mn-lt"/>
                <a:ea typeface="+mn-ea"/>
                <a:cs typeface="+mn-cs"/>
              </a:rPr>
              <a:t>such as through changing policies and introducing reward systems to support the change. </a:t>
            </a:r>
          </a:p>
          <a:p>
            <a:pPr lvl="0"/>
            <a:r>
              <a:rPr lang="en-GB" sz="1200" b="1" i="1" kern="1200" dirty="0" smtClean="0">
                <a:solidFill>
                  <a:schemeClr val="tx1"/>
                </a:solidFill>
                <a:latin typeface="+mn-lt"/>
                <a:ea typeface="+mn-ea"/>
                <a:cs typeface="+mn-cs"/>
              </a:rPr>
              <a:t>Monitor and adjust as needed</a:t>
            </a:r>
            <a:r>
              <a:rPr lang="en-GB" sz="1200" kern="1200" dirty="0" smtClean="0">
                <a:solidFill>
                  <a:schemeClr val="tx1"/>
                </a:solidFill>
                <a:latin typeface="+mn-lt"/>
                <a:ea typeface="+mn-ea"/>
                <a:cs typeface="+mn-cs"/>
              </a:rPr>
              <a:t> for instance flexible development policies, responsive to need for new competencies. </a:t>
            </a:r>
          </a:p>
          <a:p>
            <a:r>
              <a:rPr lang="en-GB" sz="1200" kern="1200" dirty="0" smtClean="0">
                <a:solidFill>
                  <a:schemeClr val="tx1"/>
                </a:solidFill>
                <a:latin typeface="+mn-lt"/>
                <a:ea typeface="+mn-ea"/>
                <a:cs typeface="+mn-cs"/>
              </a:rPr>
              <a:t> </a:t>
            </a:r>
          </a:p>
          <a:p>
            <a:pPr marL="228600" indent="-228600">
              <a:buNone/>
            </a:pPr>
            <a:endParaRPr lang="en-GB" dirty="0"/>
          </a:p>
        </p:txBody>
      </p:sp>
      <p:sp>
        <p:nvSpPr>
          <p:cNvPr id="4" name="Slide Number Placeholder 3"/>
          <p:cNvSpPr>
            <a:spLocks noGrp="1"/>
          </p:cNvSpPr>
          <p:nvPr>
            <p:ph type="sldNum" sz="quarter" idx="10"/>
          </p:nvPr>
        </p:nvSpPr>
        <p:spPr/>
        <p:txBody>
          <a:bodyPr/>
          <a:lstStyle/>
          <a:p>
            <a:fld id="{EECD13B8-9C1A-4842-89CC-5A73D3D95FE7}" type="slidenum">
              <a:rPr lang="en-GB" smtClean="0"/>
              <a:pPr/>
              <a:t>12</a:t>
            </a:fld>
            <a:endParaRPr lang="en-GB"/>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smtClean="0">
                <a:solidFill>
                  <a:schemeClr val="tx1"/>
                </a:solidFill>
                <a:latin typeface="+mn-lt"/>
                <a:ea typeface="+mn-ea"/>
                <a:cs typeface="+mn-cs"/>
              </a:rPr>
              <a:t>The DREC model demonstrates how individuals cope with change (Kew and </a:t>
            </a:r>
            <a:r>
              <a:rPr lang="en-GB" sz="1200" kern="1200" dirty="0" err="1" smtClean="0">
                <a:solidFill>
                  <a:schemeClr val="tx1"/>
                </a:solidFill>
                <a:latin typeface="+mn-lt"/>
                <a:ea typeface="+mn-ea"/>
                <a:cs typeface="+mn-cs"/>
              </a:rPr>
              <a:t>Stredwick</a:t>
            </a:r>
            <a:r>
              <a:rPr lang="en-GB" sz="1200" kern="1200" dirty="0" smtClean="0">
                <a:solidFill>
                  <a:schemeClr val="tx1"/>
                </a:solidFill>
                <a:latin typeface="+mn-lt"/>
                <a:ea typeface="+mn-ea"/>
                <a:cs typeface="+mn-cs"/>
              </a:rPr>
              <a:t>, 2010, p. 81-2).</a:t>
            </a:r>
          </a:p>
          <a:p>
            <a:r>
              <a:rPr lang="en-GB" sz="1200" kern="1200" dirty="0" smtClean="0">
                <a:solidFill>
                  <a:schemeClr val="tx1"/>
                </a:solidFill>
                <a:latin typeface="+mn-lt"/>
                <a:ea typeface="+mn-ea"/>
                <a:cs typeface="+mn-cs"/>
              </a:rPr>
              <a:t>At the </a:t>
            </a:r>
            <a:r>
              <a:rPr lang="en-GB" sz="1200" b="1" i="1" kern="1200" dirty="0" smtClean="0">
                <a:solidFill>
                  <a:schemeClr val="tx1"/>
                </a:solidFill>
                <a:latin typeface="+mn-lt"/>
                <a:ea typeface="+mn-ea"/>
                <a:cs typeface="+mn-cs"/>
              </a:rPr>
              <a:t>denial</a:t>
            </a:r>
            <a:r>
              <a:rPr lang="en-GB" sz="1200" kern="1200" dirty="0" smtClean="0">
                <a:solidFill>
                  <a:schemeClr val="tx1"/>
                </a:solidFill>
                <a:latin typeface="+mn-lt"/>
                <a:ea typeface="+mn-ea"/>
                <a:cs typeface="+mn-cs"/>
              </a:rPr>
              <a:t> stage, an employee is in shock and refuses to accept change. They can become unmotivated and unproductive. HR and managers need to help employees to understand why the change is good. Letting employees participate in the change from the beginning/ keeping them informed will make them feel valued/secure.</a:t>
            </a:r>
          </a:p>
          <a:p>
            <a:r>
              <a:rPr lang="en-GB" sz="1200" kern="1200" dirty="0" smtClean="0">
                <a:solidFill>
                  <a:schemeClr val="tx1"/>
                </a:solidFill>
                <a:latin typeface="+mn-lt"/>
                <a:ea typeface="+mn-ea"/>
                <a:cs typeface="+mn-cs"/>
              </a:rPr>
              <a:t>At the </a:t>
            </a:r>
            <a:r>
              <a:rPr lang="en-GB" sz="1200" b="1" i="1" kern="1200" dirty="0" smtClean="0">
                <a:solidFill>
                  <a:schemeClr val="tx1"/>
                </a:solidFill>
                <a:latin typeface="+mn-lt"/>
                <a:ea typeface="+mn-ea"/>
                <a:cs typeface="+mn-cs"/>
              </a:rPr>
              <a:t>resistance</a:t>
            </a:r>
            <a:r>
              <a:rPr lang="en-GB" sz="1200" kern="1200" dirty="0" smtClean="0">
                <a:solidFill>
                  <a:schemeClr val="tx1"/>
                </a:solidFill>
                <a:latin typeface="+mn-lt"/>
                <a:ea typeface="+mn-ea"/>
                <a:cs typeface="+mn-cs"/>
              </a:rPr>
              <a:t> stage employees realise that there is no way to avoid the change. Employees experience anger and fear which can impact on morale and productivity. HR and managers need to listen to employees concerns, and encourage them to pass through this stage. </a:t>
            </a:r>
          </a:p>
          <a:p>
            <a:r>
              <a:rPr lang="en-GB" sz="1200" kern="1200" dirty="0" smtClean="0">
                <a:solidFill>
                  <a:schemeClr val="tx1"/>
                </a:solidFill>
                <a:latin typeface="+mn-lt"/>
                <a:ea typeface="+mn-ea"/>
                <a:cs typeface="+mn-cs"/>
              </a:rPr>
              <a:t>At the </a:t>
            </a:r>
            <a:r>
              <a:rPr lang="en-GB" sz="1200" b="1" i="1" kern="1200" dirty="0" smtClean="0">
                <a:solidFill>
                  <a:schemeClr val="tx1"/>
                </a:solidFill>
                <a:latin typeface="+mn-lt"/>
                <a:ea typeface="+mn-ea"/>
                <a:cs typeface="+mn-cs"/>
              </a:rPr>
              <a:t>exploration </a:t>
            </a:r>
            <a:r>
              <a:rPr lang="en-GB" sz="1200" kern="1200" dirty="0" smtClean="0">
                <a:solidFill>
                  <a:schemeClr val="tx1"/>
                </a:solidFill>
                <a:latin typeface="+mn-lt"/>
                <a:ea typeface="+mn-ea"/>
                <a:cs typeface="+mn-cs"/>
              </a:rPr>
              <a:t>stage, employees start to understand their role in the change process by exploring the idea. They might not accept the change at this stage. HR need to provide them with knowledge and training that will make them feel comfortable and secure. </a:t>
            </a:r>
          </a:p>
          <a:p>
            <a:r>
              <a:rPr lang="en-GB" sz="1200" kern="1200" dirty="0" smtClean="0">
                <a:solidFill>
                  <a:schemeClr val="tx1"/>
                </a:solidFill>
                <a:latin typeface="+mn-lt"/>
                <a:ea typeface="+mn-ea"/>
                <a:cs typeface="+mn-cs"/>
              </a:rPr>
              <a:t>The </a:t>
            </a:r>
            <a:r>
              <a:rPr lang="en-GB" sz="1200" b="1" i="1" kern="1200" dirty="0" smtClean="0">
                <a:solidFill>
                  <a:schemeClr val="tx1"/>
                </a:solidFill>
                <a:latin typeface="+mn-lt"/>
                <a:ea typeface="+mn-ea"/>
                <a:cs typeface="+mn-cs"/>
              </a:rPr>
              <a:t>commitment</a:t>
            </a:r>
            <a:r>
              <a:rPr lang="en-GB" sz="1200" b="1" kern="1200" dirty="0" smtClean="0">
                <a:solidFill>
                  <a:schemeClr val="tx1"/>
                </a:solidFill>
                <a:latin typeface="+mn-lt"/>
                <a:ea typeface="+mn-ea"/>
                <a:cs typeface="+mn-cs"/>
              </a:rPr>
              <a:t> </a:t>
            </a:r>
            <a:r>
              <a:rPr lang="en-GB" sz="1200" kern="1200" dirty="0" smtClean="0">
                <a:solidFill>
                  <a:schemeClr val="tx1"/>
                </a:solidFill>
                <a:latin typeface="+mn-lt"/>
                <a:ea typeface="+mn-ea"/>
                <a:cs typeface="+mn-cs"/>
              </a:rPr>
              <a:t>stage is short-lived. Employees have an acceptance for change and productivity/emotion has been restored. It’s important for HR and managers to acknowledge and reward employees for contributing to the change to keep them motivated and committed. </a:t>
            </a:r>
          </a:p>
          <a:p>
            <a:pPr>
              <a:buFont typeface="Arial" charset="0"/>
              <a:buNone/>
            </a:pPr>
            <a:endParaRPr lang="en-GB" baseline="0" dirty="0" smtClean="0"/>
          </a:p>
        </p:txBody>
      </p:sp>
      <p:sp>
        <p:nvSpPr>
          <p:cNvPr id="4" name="Slide Number Placeholder 3"/>
          <p:cNvSpPr>
            <a:spLocks noGrp="1"/>
          </p:cNvSpPr>
          <p:nvPr>
            <p:ph type="sldNum" sz="quarter" idx="10"/>
          </p:nvPr>
        </p:nvSpPr>
        <p:spPr/>
        <p:txBody>
          <a:bodyPr/>
          <a:lstStyle/>
          <a:p>
            <a:fld id="{EECD13B8-9C1A-4842-89CC-5A73D3D95FE7}" type="slidenum">
              <a:rPr lang="en-GB" smtClean="0"/>
              <a:pPr/>
              <a:t>13</a:t>
            </a:fld>
            <a:endParaRPr lang="en-GB"/>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latin typeface="+mn-lt"/>
                <a:ea typeface="+mn-ea"/>
                <a:cs typeface="+mn-cs"/>
              </a:rPr>
              <a:t>There are different ways HR services can be delivered (</a:t>
            </a:r>
            <a:r>
              <a:rPr lang="en-GB" sz="1200" kern="1200" dirty="0" err="1" smtClean="0">
                <a:solidFill>
                  <a:schemeClr val="tx1"/>
                </a:solidFill>
                <a:latin typeface="+mn-lt"/>
                <a:ea typeface="+mn-ea"/>
                <a:cs typeface="+mn-cs"/>
              </a:rPr>
              <a:t>Dayyani</a:t>
            </a:r>
            <a:r>
              <a:rPr lang="en-GB" sz="1200" kern="1200" dirty="0" smtClean="0">
                <a:solidFill>
                  <a:schemeClr val="tx1"/>
                </a:solidFill>
                <a:latin typeface="+mn-lt"/>
                <a:ea typeface="+mn-ea"/>
                <a:cs typeface="+mn-cs"/>
              </a:rPr>
              <a:t>, 2015). </a:t>
            </a:r>
          </a:p>
          <a:p>
            <a:r>
              <a:rPr lang="en-GB" sz="1200" b="1" i="1" kern="1200" dirty="0" smtClean="0">
                <a:solidFill>
                  <a:schemeClr val="tx1"/>
                </a:solidFill>
                <a:latin typeface="+mn-lt"/>
                <a:ea typeface="+mn-ea"/>
                <a:cs typeface="+mn-cs"/>
              </a:rPr>
              <a:t>Centralised</a:t>
            </a:r>
            <a:r>
              <a:rPr lang="en-GB" sz="1200" kern="1200" dirty="0" smtClean="0">
                <a:solidFill>
                  <a:schemeClr val="tx1"/>
                </a:solidFill>
                <a:latin typeface="+mn-lt"/>
                <a:ea typeface="+mn-ea"/>
                <a:cs typeface="+mn-cs"/>
              </a:rPr>
              <a:t> – The majority of HR support is provided by a central HR team. Low-level administrative activity takes place within individual business units. </a:t>
            </a:r>
          </a:p>
          <a:p>
            <a:r>
              <a:rPr lang="en-GB" sz="1200" b="1" i="1" kern="1200" dirty="0" smtClean="0">
                <a:solidFill>
                  <a:schemeClr val="tx1"/>
                </a:solidFill>
                <a:latin typeface="+mn-lt"/>
                <a:ea typeface="+mn-ea"/>
                <a:cs typeface="+mn-cs"/>
              </a:rPr>
              <a:t>Decentralised </a:t>
            </a:r>
            <a:r>
              <a:rPr lang="en-GB" sz="1200" kern="1200" dirty="0" smtClean="0">
                <a:solidFill>
                  <a:schemeClr val="tx1"/>
                </a:solidFill>
                <a:latin typeface="+mn-lt"/>
                <a:ea typeface="+mn-ea"/>
                <a:cs typeface="+mn-cs"/>
              </a:rPr>
              <a:t>– Most HR support is located within individual departments. A small central HR team is responsible for leading on strategy and policy development. </a:t>
            </a:r>
          </a:p>
          <a:p>
            <a:r>
              <a:rPr lang="en-GB" sz="1200" b="1" i="1" kern="1200" dirty="0" smtClean="0">
                <a:solidFill>
                  <a:schemeClr val="tx1"/>
                </a:solidFill>
                <a:latin typeface="+mn-lt"/>
                <a:ea typeface="+mn-ea"/>
                <a:cs typeface="+mn-cs"/>
              </a:rPr>
              <a:t>Account Management</a:t>
            </a:r>
            <a:r>
              <a:rPr lang="en-GB" sz="1200" kern="1200" dirty="0" smtClean="0">
                <a:solidFill>
                  <a:schemeClr val="tx1"/>
                </a:solidFill>
                <a:latin typeface="+mn-lt"/>
                <a:ea typeface="+mn-ea"/>
                <a:cs typeface="+mn-cs"/>
              </a:rPr>
              <a:t> – HR professionals work closely with individual business units and are accountable to department directors. They have a link to a small central HR team to ensure consistency, quality and strategic direction. </a:t>
            </a:r>
          </a:p>
          <a:p>
            <a:r>
              <a:rPr lang="en-GB" sz="1200" kern="1200" dirty="0" smtClean="0">
                <a:solidFill>
                  <a:schemeClr val="tx1"/>
                </a:solidFill>
                <a:latin typeface="+mn-lt"/>
                <a:ea typeface="+mn-ea"/>
                <a:cs typeface="+mn-cs"/>
              </a:rPr>
              <a:t>Some organisations opt for </a:t>
            </a:r>
            <a:r>
              <a:rPr lang="en-GB" sz="1200" b="1" i="1" kern="1200" dirty="0" smtClean="0">
                <a:solidFill>
                  <a:schemeClr val="tx1"/>
                </a:solidFill>
                <a:latin typeface="+mn-lt"/>
                <a:ea typeface="+mn-ea"/>
                <a:cs typeface="+mn-cs"/>
              </a:rPr>
              <a:t>shared service </a:t>
            </a:r>
            <a:r>
              <a:rPr lang="en-GB" sz="1200" kern="1200" dirty="0" smtClean="0">
                <a:solidFill>
                  <a:schemeClr val="tx1"/>
                </a:solidFill>
                <a:latin typeface="+mn-lt"/>
                <a:ea typeface="+mn-ea"/>
                <a:cs typeface="+mn-cs"/>
              </a:rPr>
              <a:t>centre for their HR provision. It is seen as a way to provide a corporate service across a large organisation. They offer administration  service and more complex HR activities. Benefits include, reducing costs and shared knowledge (CIPD, 2017 b). </a:t>
            </a:r>
          </a:p>
          <a:p>
            <a:r>
              <a:rPr lang="en-GB" sz="1200" b="1" i="1" kern="1200" dirty="0" smtClean="0">
                <a:solidFill>
                  <a:schemeClr val="tx1"/>
                </a:solidFill>
                <a:latin typeface="+mn-lt"/>
                <a:ea typeface="+mn-ea"/>
                <a:cs typeface="+mn-cs"/>
              </a:rPr>
              <a:t>Outsourcing</a:t>
            </a:r>
            <a:r>
              <a:rPr lang="en-GB" sz="1200" kern="1200" dirty="0" smtClean="0">
                <a:solidFill>
                  <a:schemeClr val="tx1"/>
                </a:solidFill>
                <a:latin typeface="+mn-lt"/>
                <a:ea typeface="+mn-ea"/>
                <a:cs typeface="+mn-cs"/>
              </a:rPr>
              <a:t> refers to purchasing a service from an external source. Some organisations outsource entire support functions or parts of a function such as payroll, training and recruitment (Taylor and </a:t>
            </a:r>
            <a:r>
              <a:rPr lang="en-GB" sz="1200" kern="1200" dirty="0" err="1" smtClean="0">
                <a:solidFill>
                  <a:schemeClr val="tx1"/>
                </a:solidFill>
                <a:latin typeface="+mn-lt"/>
                <a:ea typeface="+mn-ea"/>
                <a:cs typeface="+mn-cs"/>
              </a:rPr>
              <a:t>Woodhams</a:t>
            </a:r>
            <a:r>
              <a:rPr lang="en-GB" sz="1200" kern="1200" dirty="0" smtClean="0">
                <a:solidFill>
                  <a:schemeClr val="tx1"/>
                </a:solidFill>
                <a:latin typeface="+mn-lt"/>
                <a:ea typeface="+mn-ea"/>
                <a:cs typeface="+mn-cs"/>
              </a:rPr>
              <a:t> 2016 p.26).</a:t>
            </a:r>
          </a:p>
          <a:p>
            <a:endParaRPr lang="en-GB" baseline="0" dirty="0" smtClean="0"/>
          </a:p>
        </p:txBody>
      </p:sp>
      <p:sp>
        <p:nvSpPr>
          <p:cNvPr id="4" name="Slide Number Placeholder 3"/>
          <p:cNvSpPr>
            <a:spLocks noGrp="1"/>
          </p:cNvSpPr>
          <p:nvPr>
            <p:ph type="sldNum" sz="quarter" idx="10"/>
          </p:nvPr>
        </p:nvSpPr>
        <p:spPr/>
        <p:txBody>
          <a:bodyPr/>
          <a:lstStyle/>
          <a:p>
            <a:fld id="{EECD13B8-9C1A-4842-89CC-5A73D3D95FE7}" type="slidenum">
              <a:rPr lang="en-GB" smtClean="0"/>
              <a:pPr/>
              <a:t>14</a:t>
            </a:fld>
            <a:endParaRPr lang="en-GB"/>
          </a:p>
        </p:txBody>
      </p:sp>
    </p:spTree>
    <p:extLst>
      <p:ext uri="{BB962C8B-B14F-4D97-AF65-F5344CB8AC3E}">
        <p14:creationId xmlns:p14="http://schemas.microsoft.com/office/powerpoint/2010/main" xmlns="" val="103983737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smtClean="0">
                <a:solidFill>
                  <a:schemeClr val="tx1"/>
                </a:solidFill>
                <a:latin typeface="+mn-lt"/>
                <a:ea typeface="+mn-ea"/>
                <a:cs typeface="+mn-cs"/>
              </a:rPr>
              <a:t>The three legged stool model formed by David Ulrich illustrates the HR service delivery (Armstrong and Taylor, 2016). It is based on three different types of HR professionals:</a:t>
            </a:r>
          </a:p>
          <a:p>
            <a:r>
              <a:rPr lang="en-GB" sz="1200" b="1" i="1" kern="1200" dirty="0" smtClean="0">
                <a:solidFill>
                  <a:schemeClr val="tx1"/>
                </a:solidFill>
                <a:latin typeface="+mn-lt"/>
                <a:ea typeface="+mn-ea"/>
                <a:cs typeface="+mn-cs"/>
              </a:rPr>
              <a:t>HR business partners</a:t>
            </a:r>
            <a:r>
              <a:rPr lang="en-GB" sz="1200" kern="1200" dirty="0" smtClean="0">
                <a:solidFill>
                  <a:schemeClr val="tx1"/>
                </a:solidFill>
                <a:latin typeface="+mn-lt"/>
                <a:ea typeface="+mn-ea"/>
                <a:cs typeface="+mn-cs"/>
              </a:rPr>
              <a:t>: Senior HR professionals working closely with business leaders or line managers, usually embedded in the business unit, influencing and driving strategy and implementation. </a:t>
            </a:r>
          </a:p>
          <a:p>
            <a:r>
              <a:rPr lang="en-GB" sz="1200" b="1" i="1" kern="1200" dirty="0" smtClean="0">
                <a:solidFill>
                  <a:schemeClr val="tx1"/>
                </a:solidFill>
                <a:latin typeface="+mn-lt"/>
                <a:ea typeface="+mn-ea"/>
                <a:cs typeface="+mn-cs"/>
              </a:rPr>
              <a:t>Centres of excellence</a:t>
            </a:r>
            <a:r>
              <a:rPr lang="en-GB" sz="1200" kern="1200" dirty="0" smtClean="0">
                <a:solidFill>
                  <a:schemeClr val="tx1"/>
                </a:solidFill>
                <a:latin typeface="+mn-lt"/>
                <a:ea typeface="+mn-ea"/>
                <a:cs typeface="+mn-cs"/>
              </a:rPr>
              <a:t>: Small teams of HR specialists developing and delivering HR solutions in areas such as reward, learning, engagement and talent management. </a:t>
            </a:r>
          </a:p>
          <a:p>
            <a:r>
              <a:rPr lang="en-GB" sz="1200" b="1" i="1" kern="1200" dirty="0" smtClean="0">
                <a:solidFill>
                  <a:schemeClr val="tx1"/>
                </a:solidFill>
                <a:latin typeface="+mn-lt"/>
                <a:ea typeface="+mn-ea"/>
                <a:cs typeface="+mn-cs"/>
              </a:rPr>
              <a:t>Shared service centre</a:t>
            </a:r>
            <a:r>
              <a:rPr lang="en-GB" sz="1200" kern="1200" dirty="0" smtClean="0">
                <a:solidFill>
                  <a:schemeClr val="tx1"/>
                </a:solidFill>
                <a:latin typeface="+mn-lt"/>
                <a:ea typeface="+mn-ea"/>
                <a:cs typeface="+mn-cs"/>
              </a:rPr>
              <a:t>: a large unit that handles the routing “transactional” services across the business. </a:t>
            </a:r>
          </a:p>
          <a:p>
            <a:endParaRPr lang="en-GB" baseline="0" dirty="0" smtClean="0"/>
          </a:p>
        </p:txBody>
      </p:sp>
      <p:sp>
        <p:nvSpPr>
          <p:cNvPr id="4" name="Slide Number Placeholder 3"/>
          <p:cNvSpPr>
            <a:spLocks noGrp="1"/>
          </p:cNvSpPr>
          <p:nvPr>
            <p:ph type="sldNum" sz="quarter" idx="10"/>
          </p:nvPr>
        </p:nvSpPr>
        <p:spPr/>
        <p:txBody>
          <a:bodyPr/>
          <a:lstStyle/>
          <a:p>
            <a:fld id="{EECD13B8-9C1A-4842-89CC-5A73D3D95FE7}" type="slidenum">
              <a:rPr lang="en-GB" smtClean="0"/>
              <a:pPr/>
              <a:t>15</a:t>
            </a:fld>
            <a:endParaRPr lang="en-GB"/>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latin typeface="+mn-lt"/>
                <a:ea typeface="+mn-ea"/>
                <a:cs typeface="+mn-cs"/>
              </a:rPr>
              <a:t>HR and line managers need to work effectively together. HR can help line managers with advice to certain issues, act as direct support and help with building line manager capabilities. HR managers need to make sure that key HR information, policies and procedures are communicated to line managers through constant training. </a:t>
            </a:r>
          </a:p>
          <a:p>
            <a:r>
              <a:rPr lang="en-GB" sz="1200" kern="1200" dirty="0" smtClean="0">
                <a:solidFill>
                  <a:schemeClr val="tx1"/>
                </a:solidFill>
                <a:latin typeface="+mn-lt"/>
                <a:ea typeface="+mn-ea"/>
                <a:cs typeface="+mn-cs"/>
              </a:rPr>
              <a:t>Line managers manage the day to day operations and people. They implement policies, support the L&amp;D activities of their team, engage with and demonstrate consistency of organisation policy and manage operational costs.</a:t>
            </a:r>
          </a:p>
          <a:p>
            <a:r>
              <a:rPr lang="en-GB" sz="1200" kern="1200" dirty="0" smtClean="0">
                <a:solidFill>
                  <a:schemeClr val="tx1"/>
                </a:solidFill>
                <a:latin typeface="+mn-lt"/>
                <a:ea typeface="+mn-ea"/>
                <a:cs typeface="+mn-cs"/>
              </a:rPr>
              <a:t>Line managers need to be managed with a strong, supportive framework. This will enable them to develop self-confidence and a sense of their own role in the organisation (CIPD b, 2018). </a:t>
            </a:r>
          </a:p>
          <a:p>
            <a:r>
              <a:rPr lang="en-GB" sz="1200" kern="1200" dirty="0" smtClean="0">
                <a:solidFill>
                  <a:schemeClr val="tx1"/>
                </a:solidFill>
                <a:latin typeface="+mn-lt"/>
                <a:ea typeface="+mn-ea"/>
                <a:cs typeface="+mn-cs"/>
              </a:rPr>
              <a:t> </a:t>
            </a:r>
          </a:p>
          <a:p>
            <a:endParaRPr lang="en-GB" dirty="0"/>
          </a:p>
        </p:txBody>
      </p:sp>
      <p:sp>
        <p:nvSpPr>
          <p:cNvPr id="4" name="Slide Number Placeholder 3"/>
          <p:cNvSpPr>
            <a:spLocks noGrp="1"/>
          </p:cNvSpPr>
          <p:nvPr>
            <p:ph type="sldNum" sz="quarter" idx="10"/>
          </p:nvPr>
        </p:nvSpPr>
        <p:spPr/>
        <p:txBody>
          <a:bodyPr/>
          <a:lstStyle/>
          <a:p>
            <a:fld id="{EECD13B8-9C1A-4842-89CC-5A73D3D95FE7}" type="slidenum">
              <a:rPr lang="en-GB" smtClean="0"/>
              <a:pPr/>
              <a:t>16</a:t>
            </a:fld>
            <a:endParaRPr lang="en-GB" dirty="0"/>
          </a:p>
        </p:txBody>
      </p:sp>
    </p:spTree>
    <p:extLst>
      <p:ext uri="{BB962C8B-B14F-4D97-AF65-F5344CB8AC3E}">
        <p14:creationId xmlns:p14="http://schemas.microsoft.com/office/powerpoint/2010/main" xmlns="" val="232080132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latin typeface="+mn-lt"/>
                <a:ea typeface="+mn-ea"/>
                <a:cs typeface="+mn-cs"/>
              </a:rPr>
              <a:t>According to </a:t>
            </a:r>
            <a:r>
              <a:rPr lang="en-GB" sz="1200" kern="1200" dirty="0" err="1" smtClean="0">
                <a:solidFill>
                  <a:schemeClr val="tx1"/>
                </a:solidFill>
                <a:latin typeface="+mn-lt"/>
                <a:ea typeface="+mn-ea"/>
                <a:cs typeface="+mn-cs"/>
              </a:rPr>
              <a:t>Webley</a:t>
            </a:r>
            <a:r>
              <a:rPr lang="en-GB" sz="1200" kern="1200" dirty="0" smtClean="0">
                <a:solidFill>
                  <a:schemeClr val="tx1"/>
                </a:solidFill>
                <a:latin typeface="+mn-lt"/>
                <a:ea typeface="+mn-ea"/>
                <a:cs typeface="+mn-cs"/>
              </a:rPr>
              <a:t> (2016) being ethical can be defined as “doing the right thing because </a:t>
            </a:r>
          </a:p>
          <a:p>
            <a:r>
              <a:rPr lang="en-GB" sz="1200" kern="1200" dirty="0" smtClean="0">
                <a:solidFill>
                  <a:schemeClr val="tx1"/>
                </a:solidFill>
                <a:latin typeface="+mn-lt"/>
                <a:ea typeface="+mn-ea"/>
                <a:cs typeface="+mn-cs"/>
              </a:rPr>
              <a:t>it’s the right thing to do”. It is about being fair, honest, open, trusting, loyal and </a:t>
            </a:r>
          </a:p>
          <a:p>
            <a:r>
              <a:rPr lang="en-GB" sz="1200" kern="1200" dirty="0" smtClean="0">
                <a:solidFill>
                  <a:schemeClr val="tx1"/>
                </a:solidFill>
                <a:latin typeface="+mn-lt"/>
                <a:ea typeface="+mn-ea"/>
                <a:cs typeface="+mn-cs"/>
              </a:rPr>
              <a:t>respectful to business behaviour”. Acting ethically with lead to a happier, fulfilled workforce </a:t>
            </a:r>
          </a:p>
          <a:p>
            <a:r>
              <a:rPr lang="en-GB" sz="1200" kern="1200" dirty="0" smtClean="0">
                <a:solidFill>
                  <a:schemeClr val="tx1"/>
                </a:solidFill>
                <a:latin typeface="+mn-lt"/>
                <a:ea typeface="+mn-ea"/>
                <a:cs typeface="+mn-cs"/>
              </a:rPr>
              <a:t>which will increase productivity and profits. This will also result in a positive societal </a:t>
            </a:r>
          </a:p>
          <a:p>
            <a:r>
              <a:rPr lang="en-GB" sz="1200" kern="1200" dirty="0" smtClean="0">
                <a:solidFill>
                  <a:schemeClr val="tx1"/>
                </a:solidFill>
                <a:latin typeface="+mn-lt"/>
                <a:ea typeface="+mn-ea"/>
                <a:cs typeface="+mn-cs"/>
              </a:rPr>
              <a:t>opinion of the organisation. </a:t>
            </a:r>
          </a:p>
          <a:p>
            <a:r>
              <a:rPr lang="en-GB" sz="1200" kern="1200" dirty="0" smtClean="0">
                <a:solidFill>
                  <a:schemeClr val="tx1"/>
                </a:solidFill>
                <a:latin typeface="+mn-lt"/>
                <a:ea typeface="+mn-ea"/>
                <a:cs typeface="+mn-cs"/>
              </a:rPr>
              <a:t>HR plays a vital role in facilitating an ethical culture. They are responsible for acting ethically throughout all processes such as recruitment, induction and reward.</a:t>
            </a:r>
          </a:p>
          <a:p>
            <a:r>
              <a:rPr lang="en-GB" sz="1200" kern="1200" dirty="0" smtClean="0">
                <a:solidFill>
                  <a:schemeClr val="tx1"/>
                </a:solidFill>
                <a:latin typeface="+mn-lt"/>
                <a:ea typeface="+mn-ea"/>
                <a:cs typeface="+mn-cs"/>
              </a:rPr>
              <a:t>HR also have the responsibility to be ethical through the following (Taylor and </a:t>
            </a:r>
            <a:r>
              <a:rPr lang="en-GB" sz="1200" kern="1200" dirty="0" err="1" smtClean="0">
                <a:solidFill>
                  <a:schemeClr val="tx1"/>
                </a:solidFill>
                <a:latin typeface="+mn-lt"/>
                <a:ea typeface="+mn-ea"/>
                <a:cs typeface="+mn-cs"/>
              </a:rPr>
              <a:t>Woodhams</a:t>
            </a:r>
            <a:r>
              <a:rPr lang="en-GB" sz="1200" kern="1200" dirty="0" smtClean="0">
                <a:solidFill>
                  <a:schemeClr val="tx1"/>
                </a:solidFill>
                <a:latin typeface="+mn-lt"/>
                <a:ea typeface="+mn-ea"/>
                <a:cs typeface="+mn-cs"/>
              </a:rPr>
              <a:t>, 2016 p. 37): </a:t>
            </a:r>
          </a:p>
          <a:p>
            <a:r>
              <a:rPr lang="en-GB" sz="1200" b="1" i="1" kern="1200" dirty="0" smtClean="0">
                <a:solidFill>
                  <a:schemeClr val="tx1"/>
                </a:solidFill>
                <a:latin typeface="+mn-lt"/>
                <a:ea typeface="+mn-ea"/>
                <a:cs typeface="+mn-cs"/>
              </a:rPr>
              <a:t>Equality of opportunity</a:t>
            </a:r>
            <a:r>
              <a:rPr lang="en-GB" sz="1200" kern="1200" dirty="0" smtClean="0">
                <a:solidFill>
                  <a:schemeClr val="tx1"/>
                </a:solidFill>
                <a:latin typeface="+mn-lt"/>
                <a:ea typeface="+mn-ea"/>
                <a:cs typeface="+mn-cs"/>
              </a:rPr>
              <a:t> (policies and procedures that guarantee fairness for all). </a:t>
            </a:r>
          </a:p>
          <a:p>
            <a:r>
              <a:rPr lang="en-GB" sz="1200" b="1" i="1" kern="1200" dirty="0" smtClean="0">
                <a:solidFill>
                  <a:schemeClr val="tx1"/>
                </a:solidFill>
                <a:latin typeface="+mn-lt"/>
                <a:ea typeface="+mn-ea"/>
                <a:cs typeface="+mn-cs"/>
              </a:rPr>
              <a:t>Diversity (</a:t>
            </a:r>
            <a:r>
              <a:rPr lang="en-GB" sz="1200" kern="1200" dirty="0" smtClean="0">
                <a:solidFill>
                  <a:schemeClr val="tx1"/>
                </a:solidFill>
                <a:latin typeface="+mn-lt"/>
                <a:ea typeface="+mn-ea"/>
                <a:cs typeface="+mn-cs"/>
              </a:rPr>
              <a:t>training for all management on the importance of diversity and taking action to promote the interests of under-represented groups).</a:t>
            </a:r>
          </a:p>
          <a:p>
            <a:r>
              <a:rPr lang="en-GB" sz="1200" b="1" i="1" kern="1200" dirty="0" smtClean="0">
                <a:solidFill>
                  <a:schemeClr val="tx1"/>
                </a:solidFill>
                <a:latin typeface="+mn-lt"/>
                <a:ea typeface="+mn-ea"/>
                <a:cs typeface="+mn-cs"/>
              </a:rPr>
              <a:t>Dignity at work:</a:t>
            </a:r>
            <a:r>
              <a:rPr lang="en-GB" sz="1200" kern="1200" dirty="0" smtClean="0">
                <a:solidFill>
                  <a:schemeClr val="tx1"/>
                </a:solidFill>
                <a:latin typeface="+mn-lt"/>
                <a:ea typeface="+mn-ea"/>
                <a:cs typeface="+mn-cs"/>
              </a:rPr>
              <a:t> (Clear policy that is communicated to all employees at induction and training on the importance of respect and dignity at work).</a:t>
            </a:r>
          </a:p>
          <a:p>
            <a:r>
              <a:rPr lang="en-GB" sz="1200" b="1" i="1" kern="1200" dirty="0" smtClean="0">
                <a:solidFill>
                  <a:schemeClr val="tx1"/>
                </a:solidFill>
                <a:latin typeface="+mn-lt"/>
                <a:ea typeface="+mn-ea"/>
                <a:cs typeface="+mn-cs"/>
              </a:rPr>
              <a:t>Work life balance</a:t>
            </a:r>
            <a:r>
              <a:rPr lang="en-GB" sz="1200" kern="1200" dirty="0" smtClean="0">
                <a:solidFill>
                  <a:schemeClr val="tx1"/>
                </a:solidFill>
                <a:latin typeface="+mn-lt"/>
                <a:ea typeface="+mn-ea"/>
                <a:cs typeface="+mn-cs"/>
              </a:rPr>
              <a:t> (ensuring that the organisation is meeting legal expectations for instance, communicating employee rights and the importance of work life balance to all staff.) </a:t>
            </a:r>
          </a:p>
          <a:p>
            <a:r>
              <a:rPr lang="en-GB" sz="1200" b="1" i="1" kern="1200" dirty="0" smtClean="0">
                <a:solidFill>
                  <a:schemeClr val="tx1"/>
                </a:solidFill>
                <a:latin typeface="+mn-lt"/>
                <a:ea typeface="+mn-ea"/>
                <a:cs typeface="+mn-cs"/>
              </a:rPr>
              <a:t>Health and well being</a:t>
            </a:r>
            <a:r>
              <a:rPr lang="en-GB" sz="1200" kern="1200" dirty="0" smtClean="0">
                <a:solidFill>
                  <a:schemeClr val="tx1"/>
                </a:solidFill>
                <a:latin typeface="+mn-lt"/>
                <a:ea typeface="+mn-ea"/>
                <a:cs typeface="+mn-cs"/>
              </a:rPr>
              <a:t>  (develop a policy around health and well being at work and champion the importance of employee health and well being to all staff).</a:t>
            </a:r>
          </a:p>
          <a:p>
            <a:r>
              <a:rPr lang="en-GB" sz="1200" kern="1200" dirty="0" smtClean="0">
                <a:solidFill>
                  <a:schemeClr val="tx1"/>
                </a:solidFill>
                <a:latin typeface="+mn-lt"/>
                <a:ea typeface="+mn-ea"/>
                <a:cs typeface="+mn-cs"/>
              </a:rPr>
              <a:t>They also have the role of complying with legal requirements such as minimum wage and maternity and parental rights. </a:t>
            </a:r>
          </a:p>
          <a:p>
            <a:r>
              <a:rPr lang="en-GB" sz="1200" kern="1200" dirty="0" smtClean="0">
                <a:solidFill>
                  <a:schemeClr val="tx1"/>
                </a:solidFill>
                <a:latin typeface="+mn-lt"/>
                <a:ea typeface="+mn-ea"/>
                <a:cs typeface="+mn-cs"/>
              </a:rPr>
              <a:t>There are 8 ethical lenses HR can look through in order to help make the right decision. These consist of fairness, merit, markets, democracy, well-being, rights and duties, character, handling down (CIPD, 2015). </a:t>
            </a:r>
          </a:p>
          <a:p>
            <a:r>
              <a:rPr lang="en-GB" sz="1200" kern="1200" dirty="0" smtClean="0">
                <a:solidFill>
                  <a:schemeClr val="tx1"/>
                </a:solidFill>
                <a:latin typeface="+mn-lt"/>
                <a:ea typeface="+mn-ea"/>
                <a:cs typeface="+mn-cs"/>
              </a:rPr>
              <a:t>Risks can occur when an organisation act unethically (CIPD, 2017). Acting unethically can be harmful to their credibility and employees will be cynical. Dilemmas arise when what’s right and wrong are not clear. Everyone’s version of this are different and ethical values are determined by how we live our lives. People’s personal values may not align with organisation values. </a:t>
            </a:r>
          </a:p>
          <a:p>
            <a:r>
              <a:rPr lang="en-GB" sz="1200" kern="1200" dirty="0" smtClean="0">
                <a:solidFill>
                  <a:schemeClr val="tx1"/>
                </a:solidFill>
                <a:latin typeface="+mn-lt"/>
                <a:ea typeface="+mn-ea"/>
                <a:cs typeface="+mn-cs"/>
              </a:rPr>
              <a:t>Examples of non-ethical practice is lying to employees and financial misconduct. Sport Direct is an example where they were paying workers less than minimum wage and failing to guarantee hours to employees (Ashby and </a:t>
            </a:r>
            <a:r>
              <a:rPr lang="en-GB" sz="1200" kern="1200" dirty="0" err="1" smtClean="0">
                <a:solidFill>
                  <a:schemeClr val="tx1"/>
                </a:solidFill>
                <a:latin typeface="+mn-lt"/>
                <a:ea typeface="+mn-ea"/>
                <a:cs typeface="+mn-cs"/>
              </a:rPr>
              <a:t>Goodley</a:t>
            </a:r>
            <a:r>
              <a:rPr lang="en-GB" sz="1200" kern="1200" dirty="0" smtClean="0">
                <a:solidFill>
                  <a:schemeClr val="tx1"/>
                </a:solidFill>
                <a:latin typeface="+mn-lt"/>
                <a:ea typeface="+mn-ea"/>
                <a:cs typeface="+mn-cs"/>
              </a:rPr>
              <a:t>, 2015). </a:t>
            </a:r>
          </a:p>
          <a:p>
            <a:r>
              <a:rPr lang="en-GB" sz="1200" kern="1200" dirty="0" smtClean="0">
                <a:solidFill>
                  <a:schemeClr val="tx1"/>
                </a:solidFill>
                <a:latin typeface="+mn-lt"/>
                <a:ea typeface="+mn-ea"/>
                <a:cs typeface="+mn-cs"/>
              </a:rPr>
              <a:t> </a:t>
            </a:r>
          </a:p>
          <a:p>
            <a:endParaRPr lang="en-GB" dirty="0"/>
          </a:p>
        </p:txBody>
      </p:sp>
      <p:sp>
        <p:nvSpPr>
          <p:cNvPr id="4" name="Slide Number Placeholder 3"/>
          <p:cNvSpPr>
            <a:spLocks noGrp="1"/>
          </p:cNvSpPr>
          <p:nvPr>
            <p:ph type="sldNum" sz="quarter" idx="10"/>
          </p:nvPr>
        </p:nvSpPr>
        <p:spPr/>
        <p:txBody>
          <a:bodyPr/>
          <a:lstStyle/>
          <a:p>
            <a:fld id="{EECD13B8-9C1A-4842-89CC-5A73D3D95FE7}" type="slidenum">
              <a:rPr lang="en-GB" smtClean="0"/>
              <a:pPr/>
              <a:t>17</a:t>
            </a:fld>
            <a:endParaRPr lang="en-GB"/>
          </a:p>
        </p:txBody>
      </p:sp>
    </p:spTree>
    <p:extLst>
      <p:ext uri="{BB962C8B-B14F-4D97-AF65-F5344CB8AC3E}">
        <p14:creationId xmlns:p14="http://schemas.microsoft.com/office/powerpoint/2010/main" xmlns="" val="391054328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latin typeface="+mn-lt"/>
                <a:ea typeface="+mn-ea"/>
                <a:cs typeface="+mn-cs"/>
              </a:rPr>
              <a:t>Corporate responsibility is concerned with the sustainability of an organisation’s ethics over the long term (Taylor and </a:t>
            </a:r>
            <a:r>
              <a:rPr lang="en-GB" sz="1200" kern="1200" dirty="0" err="1" smtClean="0">
                <a:solidFill>
                  <a:schemeClr val="tx1"/>
                </a:solidFill>
                <a:latin typeface="+mn-lt"/>
                <a:ea typeface="+mn-ea"/>
                <a:cs typeface="+mn-cs"/>
              </a:rPr>
              <a:t>Woodhams</a:t>
            </a:r>
            <a:r>
              <a:rPr lang="en-GB" sz="1200" kern="1200" dirty="0" smtClean="0">
                <a:solidFill>
                  <a:schemeClr val="tx1"/>
                </a:solidFill>
                <a:latin typeface="+mn-lt"/>
                <a:ea typeface="+mn-ea"/>
                <a:cs typeface="+mn-cs"/>
              </a:rPr>
              <a:t>, 2016 p.36). CSR seeks to add value to an organisations activities through ensuring a positive impact on society, environment and the economy. The core of CSR is to reduce the risk of corporate disaster. </a:t>
            </a:r>
          </a:p>
          <a:p>
            <a:r>
              <a:rPr lang="en-GB" sz="1200" kern="1200" dirty="0" smtClean="0">
                <a:solidFill>
                  <a:schemeClr val="tx1"/>
                </a:solidFill>
                <a:latin typeface="+mn-lt"/>
                <a:ea typeface="+mn-ea"/>
                <a:cs typeface="+mn-cs"/>
              </a:rPr>
              <a:t> </a:t>
            </a:r>
          </a:p>
          <a:p>
            <a:endParaRPr lang="en-GB" dirty="0"/>
          </a:p>
        </p:txBody>
      </p:sp>
      <p:sp>
        <p:nvSpPr>
          <p:cNvPr id="4" name="Slide Number Placeholder 3"/>
          <p:cNvSpPr>
            <a:spLocks noGrp="1"/>
          </p:cNvSpPr>
          <p:nvPr>
            <p:ph type="sldNum" sz="quarter" idx="10"/>
          </p:nvPr>
        </p:nvSpPr>
        <p:spPr/>
        <p:txBody>
          <a:bodyPr/>
          <a:lstStyle/>
          <a:p>
            <a:fld id="{EECD13B8-9C1A-4842-89CC-5A73D3D95FE7}" type="slidenum">
              <a:rPr lang="en-GB" smtClean="0"/>
              <a:pPr/>
              <a:t>18</a:t>
            </a:fld>
            <a:endParaRPr lang="en-GB"/>
          </a:p>
        </p:txBody>
      </p:sp>
    </p:spTree>
    <p:extLst>
      <p:ext uri="{BB962C8B-B14F-4D97-AF65-F5344CB8AC3E}">
        <p14:creationId xmlns:p14="http://schemas.microsoft.com/office/powerpoint/2010/main" xmlns="" val="121764967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smtClean="0">
                <a:solidFill>
                  <a:schemeClr val="tx1"/>
                </a:solidFill>
                <a:latin typeface="+mn-lt"/>
                <a:ea typeface="+mn-ea"/>
                <a:cs typeface="+mn-cs"/>
              </a:rPr>
              <a:t>Evaluation of activities has traditionally focussed on efficiency (cost effectiveness) and effectiveness (meeting its objectives). According to Taylor and </a:t>
            </a:r>
            <a:r>
              <a:rPr lang="en-GB" sz="1200" kern="1200" dirty="0" err="1" smtClean="0">
                <a:solidFill>
                  <a:schemeClr val="tx1"/>
                </a:solidFill>
                <a:latin typeface="+mn-lt"/>
                <a:ea typeface="+mn-ea"/>
                <a:cs typeface="+mn-cs"/>
              </a:rPr>
              <a:t>Woodhams</a:t>
            </a:r>
            <a:r>
              <a:rPr lang="en-GB" sz="1200" kern="1200" dirty="0" smtClean="0">
                <a:solidFill>
                  <a:schemeClr val="tx1"/>
                </a:solidFill>
                <a:latin typeface="+mn-lt"/>
                <a:ea typeface="+mn-ea"/>
                <a:cs typeface="+mn-cs"/>
              </a:rPr>
              <a:t> (2016 p.30). HR can be evaluated through: </a:t>
            </a:r>
          </a:p>
          <a:p>
            <a:r>
              <a:rPr lang="en-GB" sz="1200" b="1" i="1" kern="1200" dirty="0" smtClean="0">
                <a:solidFill>
                  <a:schemeClr val="tx1"/>
                </a:solidFill>
                <a:latin typeface="+mn-lt"/>
                <a:ea typeface="+mn-ea"/>
                <a:cs typeface="+mn-cs"/>
              </a:rPr>
              <a:t>HR statistics</a:t>
            </a:r>
            <a:r>
              <a:rPr lang="en-GB" sz="1200" kern="1200" dirty="0" smtClean="0">
                <a:solidFill>
                  <a:schemeClr val="tx1"/>
                </a:solidFill>
                <a:latin typeface="+mn-lt"/>
                <a:ea typeface="+mn-ea"/>
                <a:cs typeface="+mn-cs"/>
              </a:rPr>
              <a:t> (number of job applications and absence figures). This is useful when benchmarking to previous years and against competitors. </a:t>
            </a:r>
          </a:p>
          <a:p>
            <a:r>
              <a:rPr lang="en-GB" sz="1200" b="1" i="1" kern="1200" dirty="0" smtClean="0">
                <a:solidFill>
                  <a:schemeClr val="tx1"/>
                </a:solidFill>
                <a:latin typeface="+mn-lt"/>
                <a:ea typeface="+mn-ea"/>
                <a:cs typeface="+mn-cs"/>
              </a:rPr>
              <a:t>Key Performance Indicators</a:t>
            </a:r>
            <a:r>
              <a:rPr lang="en-GB" sz="1200" kern="1200" dirty="0" smtClean="0">
                <a:solidFill>
                  <a:schemeClr val="tx1"/>
                </a:solidFill>
                <a:latin typeface="+mn-lt"/>
                <a:ea typeface="+mn-ea"/>
                <a:cs typeface="+mn-cs"/>
              </a:rPr>
              <a:t> (need to create a SMART target for each activity in order to assess performance). </a:t>
            </a:r>
          </a:p>
          <a:p>
            <a:r>
              <a:rPr lang="en-GB" sz="1200" b="1" i="1" kern="1200" dirty="0" smtClean="0">
                <a:solidFill>
                  <a:schemeClr val="tx1"/>
                </a:solidFill>
                <a:latin typeface="+mn-lt"/>
                <a:ea typeface="+mn-ea"/>
                <a:cs typeface="+mn-cs"/>
              </a:rPr>
              <a:t>Balanced Scorecard</a:t>
            </a:r>
            <a:r>
              <a:rPr lang="en-GB" sz="1200" kern="1200" dirty="0" smtClean="0">
                <a:solidFill>
                  <a:schemeClr val="tx1"/>
                </a:solidFill>
                <a:latin typeface="+mn-lt"/>
                <a:ea typeface="+mn-ea"/>
                <a:cs typeface="+mn-cs"/>
              </a:rPr>
              <a:t> (a list of performance measures with a high level strategy map showing how these measures relate to each other and the firms objectives. Measures are grouped under: customer, financial, internal business process and learning and growth.)</a:t>
            </a:r>
          </a:p>
          <a:p>
            <a:r>
              <a:rPr lang="en-GB" sz="1200" kern="1200" dirty="0" smtClean="0">
                <a:solidFill>
                  <a:schemeClr val="tx1"/>
                </a:solidFill>
                <a:latin typeface="+mn-lt"/>
                <a:ea typeface="+mn-ea"/>
                <a:cs typeface="+mn-cs"/>
              </a:rPr>
              <a:t>Effectiveness can be measured by quantitative data such as staff costs, staff development and absence levels. It can also be measured by qualitative data such as satisfaction surveys, focus groups and exit interviews. </a:t>
            </a:r>
          </a:p>
          <a:p>
            <a:r>
              <a:rPr lang="en-GB" sz="1200" kern="1200" dirty="0" smtClean="0">
                <a:solidFill>
                  <a:schemeClr val="tx1"/>
                </a:solidFill>
                <a:latin typeface="+mn-lt"/>
                <a:ea typeface="+mn-ea"/>
                <a:cs typeface="+mn-cs"/>
              </a:rPr>
              <a:t>Other ways of evaluating HR is through service level agreements (a contract between an organisation and the end user that defines the level of service expected from them). </a:t>
            </a:r>
          </a:p>
          <a:p>
            <a:endParaRPr lang="en-GB" dirty="0"/>
          </a:p>
        </p:txBody>
      </p:sp>
      <p:sp>
        <p:nvSpPr>
          <p:cNvPr id="4" name="Slide Number Placeholder 3"/>
          <p:cNvSpPr>
            <a:spLocks noGrp="1"/>
          </p:cNvSpPr>
          <p:nvPr>
            <p:ph type="sldNum" sz="quarter" idx="10"/>
          </p:nvPr>
        </p:nvSpPr>
        <p:spPr/>
        <p:txBody>
          <a:bodyPr/>
          <a:lstStyle/>
          <a:p>
            <a:fld id="{EECD13B8-9C1A-4842-89CC-5A73D3D95FE7}" type="slidenum">
              <a:rPr lang="en-GB" smtClean="0"/>
              <a:pPr/>
              <a:t>19</a:t>
            </a:fld>
            <a:endParaRPr lang="en-GB"/>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smtClean="0">
                <a:solidFill>
                  <a:schemeClr val="tx1"/>
                </a:solidFill>
                <a:latin typeface="+mn-lt"/>
                <a:ea typeface="+mn-ea"/>
                <a:cs typeface="+mn-cs"/>
              </a:rPr>
              <a:t>Researchers have tried to link HRM with business performance by unlocking the “black box”.  The main theories behind this is the AMO model (ability, motivation and opportunity) by Purcell et al (2003, p.141). A combination of the three, will lead to greater performance. </a:t>
            </a:r>
          </a:p>
          <a:p>
            <a:r>
              <a:rPr lang="en-GB" sz="1200" kern="1200" dirty="0" smtClean="0">
                <a:solidFill>
                  <a:schemeClr val="tx1"/>
                </a:solidFill>
                <a:latin typeface="+mn-lt"/>
                <a:ea typeface="+mn-ea"/>
                <a:cs typeface="+mn-cs"/>
              </a:rPr>
              <a:t>Kew and </a:t>
            </a:r>
            <a:r>
              <a:rPr lang="en-GB" sz="1200" kern="1200" dirty="0" err="1" smtClean="0">
                <a:solidFill>
                  <a:schemeClr val="tx1"/>
                </a:solidFill>
                <a:latin typeface="+mn-lt"/>
                <a:ea typeface="+mn-ea"/>
                <a:cs typeface="+mn-cs"/>
              </a:rPr>
              <a:t>Stredwick</a:t>
            </a:r>
            <a:r>
              <a:rPr lang="en-GB" sz="1200" kern="1200" dirty="0" smtClean="0">
                <a:solidFill>
                  <a:schemeClr val="tx1"/>
                </a:solidFill>
                <a:latin typeface="+mn-lt"/>
                <a:ea typeface="+mn-ea"/>
                <a:cs typeface="+mn-cs"/>
              </a:rPr>
              <a:t> (2010 p.413-16) identifies 10 best practices that are linked to high levels of employee commitment/involvement. A bundle of best practice will contribute to greater organisational performance. </a:t>
            </a:r>
          </a:p>
          <a:p>
            <a:r>
              <a:rPr lang="en-GB" sz="1200" kern="1200" dirty="0" err="1" smtClean="0">
                <a:solidFill>
                  <a:schemeClr val="tx1"/>
                </a:solidFill>
                <a:latin typeface="+mn-lt"/>
                <a:ea typeface="+mn-ea"/>
                <a:cs typeface="+mn-cs"/>
              </a:rPr>
              <a:t>Akhtar</a:t>
            </a:r>
            <a:r>
              <a:rPr lang="en-GB" sz="1200" kern="1200" dirty="0" smtClean="0">
                <a:solidFill>
                  <a:schemeClr val="tx1"/>
                </a:solidFill>
                <a:latin typeface="+mn-lt"/>
                <a:ea typeface="+mn-ea"/>
                <a:cs typeface="+mn-cs"/>
              </a:rPr>
              <a:t> et al (2008) links HR to positive organisational outcomes (</a:t>
            </a:r>
            <a:r>
              <a:rPr lang="en-GB" sz="1200" kern="1200" dirty="0" err="1" smtClean="0">
                <a:solidFill>
                  <a:schemeClr val="tx1"/>
                </a:solidFill>
                <a:latin typeface="+mn-lt"/>
                <a:ea typeface="+mn-ea"/>
                <a:cs typeface="+mn-cs"/>
              </a:rPr>
              <a:t>Marchington</a:t>
            </a:r>
            <a:r>
              <a:rPr lang="en-GB" sz="1200" kern="1200" dirty="0" smtClean="0">
                <a:solidFill>
                  <a:schemeClr val="tx1"/>
                </a:solidFill>
                <a:latin typeface="+mn-lt"/>
                <a:ea typeface="+mn-ea"/>
                <a:cs typeface="+mn-cs"/>
              </a:rPr>
              <a:t>, et al., 2016b p.369-371). They sampled 465 firms in 3 cities in China. They studied professional/managerial employees where they found that HRM practices such as training, participation, results-orientated appraisals and internal career opportunities affect both product/service and financial performance. This study also found that employment security and job descriptions contribute to product/service performance, whereas profit sharing contributed to financial performance (</a:t>
            </a:r>
            <a:r>
              <a:rPr lang="en-GB" sz="1200" kern="1200" dirty="0" err="1" smtClean="0">
                <a:solidFill>
                  <a:schemeClr val="tx1"/>
                </a:solidFill>
                <a:latin typeface="+mn-lt"/>
                <a:ea typeface="+mn-ea"/>
                <a:cs typeface="+mn-cs"/>
              </a:rPr>
              <a:t>Marchington</a:t>
            </a:r>
            <a:r>
              <a:rPr lang="en-GB" sz="1200" kern="1200" dirty="0" smtClean="0">
                <a:solidFill>
                  <a:schemeClr val="tx1"/>
                </a:solidFill>
                <a:latin typeface="+mn-lt"/>
                <a:ea typeface="+mn-ea"/>
                <a:cs typeface="+mn-cs"/>
              </a:rPr>
              <a:t>, et al., 2016b p.369-371).</a:t>
            </a:r>
          </a:p>
          <a:p>
            <a:r>
              <a:rPr lang="en-GB" sz="1200" kern="1200" dirty="0" smtClean="0">
                <a:solidFill>
                  <a:schemeClr val="tx1"/>
                </a:solidFill>
                <a:latin typeface="+mn-lt"/>
                <a:ea typeface="+mn-ea"/>
                <a:cs typeface="+mn-cs"/>
              </a:rPr>
              <a:t>The weaknesses is that the results doesn’t represent China given its population. The study was cross sectional and not capable of ascribing causality. The study cannot be applied to other settings because the sample “were foreign owned or foreign invested organisations that are likely to be trendsetters within the Chinese economy”. Another weakness is that they were unable to get opinions from employees themselves.</a:t>
            </a:r>
          </a:p>
          <a:p>
            <a:r>
              <a:rPr lang="en-GB" sz="1200" kern="1200" dirty="0" smtClean="0">
                <a:solidFill>
                  <a:schemeClr val="tx1"/>
                </a:solidFill>
                <a:latin typeface="+mn-lt"/>
                <a:ea typeface="+mn-ea"/>
                <a:cs typeface="+mn-cs"/>
              </a:rPr>
              <a:t>A positive to this study is that it was supported by researchers Zhang and Li who found that high performance HRM such as training, employee participation, detailed job description leads to positive performance (</a:t>
            </a:r>
            <a:r>
              <a:rPr lang="en-GB" sz="1200" kern="1200" dirty="0" err="1" smtClean="0">
                <a:solidFill>
                  <a:schemeClr val="tx1"/>
                </a:solidFill>
                <a:latin typeface="+mn-lt"/>
                <a:ea typeface="+mn-ea"/>
                <a:cs typeface="+mn-cs"/>
              </a:rPr>
              <a:t>Marchington</a:t>
            </a:r>
            <a:r>
              <a:rPr lang="en-GB" sz="1200" kern="1200" dirty="0" smtClean="0">
                <a:solidFill>
                  <a:schemeClr val="tx1"/>
                </a:solidFill>
                <a:latin typeface="+mn-lt"/>
                <a:ea typeface="+mn-ea"/>
                <a:cs typeface="+mn-cs"/>
              </a:rPr>
              <a:t>, et al., 2016b p.369-371).</a:t>
            </a:r>
          </a:p>
          <a:p>
            <a:r>
              <a:rPr lang="en-GB" sz="1200" kern="1200" dirty="0" smtClean="0">
                <a:solidFill>
                  <a:schemeClr val="tx1"/>
                </a:solidFill>
                <a:latin typeface="+mn-lt"/>
                <a:ea typeface="+mn-ea"/>
                <a:cs typeface="+mn-cs"/>
              </a:rPr>
              <a:t> </a:t>
            </a:r>
          </a:p>
          <a:p>
            <a:r>
              <a:rPr lang="en-GB" sz="1200" kern="1200" dirty="0" err="1" smtClean="0">
                <a:solidFill>
                  <a:schemeClr val="tx1"/>
                </a:solidFill>
                <a:latin typeface="+mn-lt"/>
                <a:ea typeface="+mn-ea"/>
                <a:cs typeface="+mn-cs"/>
              </a:rPr>
              <a:t>Katou</a:t>
            </a:r>
            <a:r>
              <a:rPr lang="en-GB" sz="1200" kern="1200" dirty="0" smtClean="0">
                <a:solidFill>
                  <a:schemeClr val="tx1"/>
                </a:solidFill>
                <a:latin typeface="+mn-lt"/>
                <a:ea typeface="+mn-ea"/>
                <a:cs typeface="+mn-cs"/>
              </a:rPr>
              <a:t> et al (2014) studied Greece to see the relationship between HR and performance (</a:t>
            </a:r>
            <a:r>
              <a:rPr lang="en-GB" sz="1200" kern="1200" dirty="0" err="1" smtClean="0">
                <a:solidFill>
                  <a:schemeClr val="tx1"/>
                </a:solidFill>
                <a:latin typeface="+mn-lt"/>
                <a:ea typeface="+mn-ea"/>
                <a:cs typeface="+mn-cs"/>
              </a:rPr>
              <a:t>Marchington</a:t>
            </a:r>
            <a:r>
              <a:rPr lang="en-GB" sz="1200" kern="1200" dirty="0" smtClean="0">
                <a:solidFill>
                  <a:schemeClr val="tx1"/>
                </a:solidFill>
                <a:latin typeface="+mn-lt"/>
                <a:ea typeface="+mn-ea"/>
                <a:cs typeface="+mn-cs"/>
              </a:rPr>
              <a:t>, et al., 2016b p.369-371).</a:t>
            </a:r>
          </a:p>
          <a:p>
            <a:r>
              <a:rPr lang="en-GB" sz="1200" kern="1200" dirty="0" smtClean="0">
                <a:solidFill>
                  <a:schemeClr val="tx1"/>
                </a:solidFill>
                <a:latin typeface="+mn-lt"/>
                <a:ea typeface="+mn-ea"/>
                <a:cs typeface="+mn-cs"/>
              </a:rPr>
              <a:t>They proposed a model which argues that perceived HR practices such as resourcing, training, rewards and relations have an impact on employee reactions such as motivation, commitment, work engagement and organisational behaviour. This link is mediated by processes such as distinctiveness, consistency and consensus. </a:t>
            </a:r>
          </a:p>
          <a:p>
            <a:r>
              <a:rPr lang="en-GB" sz="1200" kern="1200" dirty="0" smtClean="0">
                <a:solidFill>
                  <a:schemeClr val="tx1"/>
                </a:solidFill>
                <a:latin typeface="+mn-lt"/>
                <a:ea typeface="+mn-ea"/>
                <a:cs typeface="+mn-cs"/>
              </a:rPr>
              <a:t>They argued that employee reactions have a positive impact on performance outcomes such as productivity, growth and creativity. </a:t>
            </a:r>
          </a:p>
          <a:p>
            <a:r>
              <a:rPr lang="en-GB" sz="1200" kern="1200" dirty="0" smtClean="0">
                <a:solidFill>
                  <a:schemeClr val="tx1"/>
                </a:solidFill>
                <a:latin typeface="+mn-lt"/>
                <a:ea typeface="+mn-ea"/>
                <a:cs typeface="+mn-cs"/>
              </a:rPr>
              <a:t>All three outcomes were based on employees perceptions and measured at the individual level but then employee responses were aggregated to reflect the collective perceptions of the HRM system, reactions and performance. By distributing 1,250 questionnaires to employees working in 133 public and private organisations they found that employee reactions positively and partially mediate the relationship between perceived HR practices and performance. </a:t>
            </a:r>
          </a:p>
          <a:p>
            <a:r>
              <a:rPr lang="en-GB" sz="1200" kern="1200" dirty="0" smtClean="0">
                <a:solidFill>
                  <a:schemeClr val="tx1"/>
                </a:solidFill>
                <a:latin typeface="+mn-lt"/>
                <a:ea typeface="+mn-ea"/>
                <a:cs typeface="+mn-cs"/>
              </a:rPr>
              <a:t>The advantage to this approach is that they asked employees to take part in the questionnaire from public and private organisations. They also found a positive link between perceived HR practices and performance. </a:t>
            </a:r>
          </a:p>
          <a:p>
            <a:r>
              <a:rPr lang="en-GB" sz="1200" kern="1200" dirty="0" smtClean="0">
                <a:solidFill>
                  <a:schemeClr val="tx1"/>
                </a:solidFill>
                <a:latin typeface="+mn-lt"/>
                <a:ea typeface="+mn-ea"/>
                <a:cs typeface="+mn-cs"/>
              </a:rPr>
              <a:t>The disadvantage to the study is that it was cross sectional. The questionnaire itself was distributed to 1,250 employees in 133 organisations and therefore not representative of the population of Greece. </a:t>
            </a:r>
          </a:p>
          <a:p>
            <a:endParaRPr lang="en-GB" dirty="0"/>
          </a:p>
        </p:txBody>
      </p:sp>
      <p:sp>
        <p:nvSpPr>
          <p:cNvPr id="4" name="Slide Number Placeholder 3"/>
          <p:cNvSpPr>
            <a:spLocks noGrp="1"/>
          </p:cNvSpPr>
          <p:nvPr>
            <p:ph type="sldNum" sz="quarter" idx="10"/>
          </p:nvPr>
        </p:nvSpPr>
        <p:spPr/>
        <p:txBody>
          <a:bodyPr/>
          <a:lstStyle/>
          <a:p>
            <a:fld id="{EECD13B8-9C1A-4842-89CC-5A73D3D95FE7}" type="slidenum">
              <a:rPr lang="en-GB" smtClean="0"/>
              <a:pPr/>
              <a:t>20</a:t>
            </a:fld>
            <a:endParaRPr lang="en-GB"/>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latin typeface="+mn-lt"/>
                <a:ea typeface="+mn-ea"/>
                <a:cs typeface="+mn-cs"/>
              </a:rPr>
              <a:t>In summary, the purpose of the HR function is to “support the delivery of organisation’s strategy and objectives”. HR has evolved from personnel management to HRM to SHRM. It is important that HR respond to change by addressing both the controllable and the uncontrollable and understand the emotions employees go through with change. Different models of HR service deliveries include centralised, decentralised, account management, shared services, outsourced and Ulrich. HR can work with line managers to deliver services through advice, direct support and helping with building line manager capabilities. It is also important that HR act ethically throughout all processes. </a:t>
            </a:r>
            <a:r>
              <a:rPr lang="en-GB" sz="1200" kern="1200" dirty="0" err="1" smtClean="0">
                <a:solidFill>
                  <a:schemeClr val="tx1"/>
                </a:solidFill>
                <a:latin typeface="+mn-lt"/>
                <a:ea typeface="+mn-ea"/>
                <a:cs typeface="+mn-cs"/>
              </a:rPr>
              <a:t>HR’s</a:t>
            </a:r>
            <a:r>
              <a:rPr lang="en-GB" sz="1200" kern="1200" dirty="0" smtClean="0">
                <a:solidFill>
                  <a:schemeClr val="tx1"/>
                </a:solidFill>
                <a:latin typeface="+mn-lt"/>
                <a:ea typeface="+mn-ea"/>
                <a:cs typeface="+mn-cs"/>
              </a:rPr>
              <a:t> contribution to the organisation can be evaluated through KPI’S, HR statistics and balanced scorecards. Two research studies linking HR to positive organisational outcomes are </a:t>
            </a:r>
            <a:r>
              <a:rPr lang="en-GB" sz="1200" kern="1200" dirty="0" err="1" smtClean="0">
                <a:solidFill>
                  <a:schemeClr val="tx1"/>
                </a:solidFill>
                <a:latin typeface="+mn-lt"/>
                <a:ea typeface="+mn-ea"/>
                <a:cs typeface="+mn-cs"/>
              </a:rPr>
              <a:t>Ashtar</a:t>
            </a:r>
            <a:r>
              <a:rPr lang="en-GB" sz="1200" kern="1200" dirty="0" smtClean="0">
                <a:solidFill>
                  <a:schemeClr val="tx1"/>
                </a:solidFill>
                <a:latin typeface="+mn-lt"/>
                <a:ea typeface="+mn-ea"/>
                <a:cs typeface="+mn-cs"/>
              </a:rPr>
              <a:t> et al (2008) and </a:t>
            </a:r>
            <a:r>
              <a:rPr lang="en-GB" sz="1200" kern="1200" dirty="0" err="1" smtClean="0">
                <a:solidFill>
                  <a:schemeClr val="tx1"/>
                </a:solidFill>
                <a:latin typeface="+mn-lt"/>
                <a:ea typeface="+mn-ea"/>
                <a:cs typeface="+mn-cs"/>
              </a:rPr>
              <a:t>Katou</a:t>
            </a:r>
            <a:r>
              <a:rPr lang="en-GB" sz="1200" kern="1200" dirty="0" smtClean="0">
                <a:solidFill>
                  <a:schemeClr val="tx1"/>
                </a:solidFill>
                <a:latin typeface="+mn-lt"/>
                <a:ea typeface="+mn-ea"/>
                <a:cs typeface="+mn-cs"/>
              </a:rPr>
              <a:t> et al (2014). </a:t>
            </a:r>
          </a:p>
          <a:p>
            <a:endParaRPr lang="en-GB" dirty="0"/>
          </a:p>
        </p:txBody>
      </p:sp>
      <p:sp>
        <p:nvSpPr>
          <p:cNvPr id="4" name="Slide Number Placeholder 3"/>
          <p:cNvSpPr>
            <a:spLocks noGrp="1"/>
          </p:cNvSpPr>
          <p:nvPr>
            <p:ph type="sldNum" sz="quarter" idx="10"/>
          </p:nvPr>
        </p:nvSpPr>
        <p:spPr/>
        <p:txBody>
          <a:bodyPr/>
          <a:lstStyle/>
          <a:p>
            <a:fld id="{EECD13B8-9C1A-4842-89CC-5A73D3D95FE7}" type="slidenum">
              <a:rPr lang="en-GB" smtClean="0"/>
              <a:pPr/>
              <a:t>21</a:t>
            </a:fld>
            <a:endParaRPr lang="en-GB"/>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EECD13B8-9C1A-4842-89CC-5A73D3D95FE7}" type="slidenum">
              <a:rPr lang="en-GB" smtClean="0"/>
              <a:pPr/>
              <a:t>22</a:t>
            </a:fld>
            <a:endParaRPr lang="en-GB"/>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EECD13B8-9C1A-4842-89CC-5A73D3D95FE7}" type="slidenum">
              <a:rPr lang="en-GB" smtClean="0"/>
              <a:pPr/>
              <a:t>23</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cstate="print">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smtClean="0"/>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FBA3512C-3222-48A3-AC6D-A0CC3EBB2FB4}" type="datetime1">
              <a:rPr lang="en-GB" smtClean="0"/>
              <a:pPr/>
              <a:t>16/12/2018</a:t>
            </a:fld>
            <a:endParaRPr lang="en-GB"/>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GB"/>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10853108-40DD-4DF9-B715-AC78262B5011}" type="slidenum">
              <a:rPr lang="en-GB" smtClean="0"/>
              <a:pPr/>
              <a:t>‹#›</a:t>
            </a:fld>
            <a:endParaRPr lang="en-GB"/>
          </a:p>
        </p:txBody>
      </p:sp>
    </p:spTree>
    <p:extLst>
      <p:ext uri="{BB962C8B-B14F-4D97-AF65-F5344CB8AC3E}">
        <p14:creationId xmlns:p14="http://schemas.microsoft.com/office/powerpoint/2010/main" xmlns="" val="1708416681"/>
      </p:ext>
    </p:extLst>
  </p:cSld>
  <p:clrMapOvr>
    <a:masterClrMapping/>
  </p:clrMapOvr>
  <p:transition>
    <p:fade/>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6E90C696-291D-4B75-9048-6D5C14444650}" type="datetime1">
              <a:rPr lang="en-GB" smtClean="0"/>
              <a:pPr/>
              <a:t>16/12/2018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853108-40DD-4DF9-B715-AC78262B5011}" type="slidenum">
              <a:rPr lang="en-GB" smtClean="0"/>
              <a:pPr/>
              <a:t>‹#›</a:t>
            </a:fld>
            <a:endParaRPr lang="en-GB"/>
          </a:p>
        </p:txBody>
      </p:sp>
    </p:spTree>
    <p:extLst>
      <p:ext uri="{BB962C8B-B14F-4D97-AF65-F5344CB8AC3E}">
        <p14:creationId xmlns:p14="http://schemas.microsoft.com/office/powerpoint/2010/main" xmlns="" val="1075569287"/>
      </p:ext>
    </p:extLst>
  </p:cSld>
  <p:clrMapOvr>
    <a:masterClrMapping/>
  </p:clrMapOvr>
  <p:transition>
    <p:fade/>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cstate="print">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FB721AA6-52C7-4A31-B36C-38966FFB81EF}" type="datetime1">
              <a:rPr lang="en-GB" smtClean="0"/>
              <a:pPr/>
              <a:t>16/12/2018</a:t>
            </a:fld>
            <a:endParaRPr lang="en-GB"/>
          </a:p>
        </p:txBody>
      </p:sp>
      <p:sp>
        <p:nvSpPr>
          <p:cNvPr id="5" name="Footer Placeholder 4"/>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10853108-40DD-4DF9-B715-AC78262B5011}" type="slidenum">
              <a:rPr lang="en-GB" smtClean="0"/>
              <a:pPr/>
              <a:t>‹#›</a:t>
            </a:fld>
            <a:endParaRPr lang="en-GB"/>
          </a:p>
        </p:txBody>
      </p:sp>
    </p:spTree>
    <p:extLst>
      <p:ext uri="{BB962C8B-B14F-4D97-AF65-F5344CB8AC3E}">
        <p14:creationId xmlns:p14="http://schemas.microsoft.com/office/powerpoint/2010/main" xmlns="" val="853181717"/>
      </p:ext>
    </p:extLst>
  </p:cSld>
  <p:clrMapOvr>
    <a:masterClrMapping/>
  </p:clrMapOvr>
  <p:transition>
    <p:fade/>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D995BC4D-B51F-4CFE-B9DE-54C74F24813A}" type="datetime1">
              <a:rPr lang="en-GB" smtClean="0"/>
              <a:pPr/>
              <a:t>16/12/2018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0853108-40DD-4DF9-B715-AC78262B5011}" type="slidenum">
              <a:rPr lang="en-GB" smtClean="0"/>
              <a:pPr/>
              <a:t>‹#›</a:t>
            </a:fld>
            <a:endParaRPr lang="en-GB"/>
          </a:p>
        </p:txBody>
      </p:sp>
    </p:spTree>
    <p:extLst>
      <p:ext uri="{BB962C8B-B14F-4D97-AF65-F5344CB8AC3E}">
        <p14:creationId xmlns:p14="http://schemas.microsoft.com/office/powerpoint/2010/main" xmlns="" val="2049959176"/>
      </p:ext>
    </p:extLst>
  </p:cSld>
  <p:clrMapOvr>
    <a:masterClrMapping/>
  </p:clrMapOvr>
  <p:transition>
    <p:fade/>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EA8B44A6-1BE3-4A34-A9E4-EEBDE36A6BED}" type="datetime1">
              <a:rPr lang="en-GB" smtClean="0"/>
              <a:pPr/>
              <a:t>16/12/2018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0853108-40DD-4DF9-B715-AC78262B5011}" type="slidenum">
              <a:rPr lang="en-GB" smtClean="0"/>
              <a:pPr/>
              <a:t>‹#›</a:t>
            </a:fld>
            <a:endParaRPr lang="en-GB"/>
          </a:p>
        </p:txBody>
      </p:sp>
    </p:spTree>
    <p:extLst>
      <p:ext uri="{BB962C8B-B14F-4D97-AF65-F5344CB8AC3E}">
        <p14:creationId xmlns:p14="http://schemas.microsoft.com/office/powerpoint/2010/main" xmlns="" val="617946358"/>
      </p:ext>
    </p:extLst>
  </p:cSld>
  <p:clrMapOvr>
    <a:masterClrMapping/>
  </p:clrMapOvr>
  <p:transition>
    <p:fade/>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32285EF9-1B0A-4A0F-8AA0-4351908A6F5A}" type="datetime1">
              <a:rPr lang="en-GB" smtClean="0"/>
              <a:pPr/>
              <a:t>16/12/2018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0853108-40DD-4DF9-B715-AC78262B5011}" type="slidenum">
              <a:rPr lang="en-GB" smtClean="0"/>
              <a:pPr/>
              <a:t>‹#›</a:t>
            </a:fld>
            <a:endParaRPr lang="en-GB"/>
          </a:p>
        </p:txBody>
      </p:sp>
    </p:spTree>
    <p:extLst>
      <p:ext uri="{BB962C8B-B14F-4D97-AF65-F5344CB8AC3E}">
        <p14:creationId xmlns:p14="http://schemas.microsoft.com/office/powerpoint/2010/main" xmlns="" val="479502463"/>
      </p:ext>
    </p:extLst>
  </p:cSld>
  <p:clrMapOvr>
    <a:masterClrMapping/>
  </p:clrMapOvr>
  <p:transition>
    <p:fad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AE65CB7-42FC-4B44-84E8-7CD1BBDCAF33}" type="datetime1">
              <a:rPr lang="en-GB" smtClean="0"/>
              <a:pPr/>
              <a:t>16/12/2018</a:t>
            </a:fld>
            <a:endParaRPr lang="en-GB"/>
          </a:p>
        </p:txBody>
      </p:sp>
      <p:sp>
        <p:nvSpPr>
          <p:cNvPr id="3" name="Footer Placeholder 2"/>
          <p:cNvSpPr>
            <a:spLocks noGrp="1"/>
          </p:cNvSpPr>
          <p:nvPr>
            <p:ph type="ftr" sz="quarter" idx="11"/>
          </p:nvPr>
        </p:nvSpPr>
        <p:spPr/>
        <p:txBody>
          <a:bodyPr/>
          <a:lstStyle/>
          <a:p>
            <a:endParaRPr lang="en-GB"/>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10853108-40DD-4DF9-B715-AC78262B5011}" type="slidenum">
              <a:rPr lang="en-GB" smtClean="0"/>
              <a:pPr/>
              <a:t>‹#›</a:t>
            </a:fld>
            <a:endParaRPr lang="en-GB"/>
          </a:p>
        </p:txBody>
      </p:sp>
    </p:spTree>
    <p:extLst>
      <p:ext uri="{BB962C8B-B14F-4D97-AF65-F5344CB8AC3E}">
        <p14:creationId xmlns:p14="http://schemas.microsoft.com/office/powerpoint/2010/main" xmlns="" val="1548081634"/>
      </p:ext>
    </p:extLst>
  </p:cSld>
  <p:clrMapOvr>
    <a:masterClrMapping/>
  </p:clrMapOvr>
  <p:transition>
    <p:fad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cstate="print">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B3E74812-23D7-4724-B302-B04671DB68FF}" type="datetime1">
              <a:rPr lang="en-GB" smtClean="0"/>
              <a:pPr/>
              <a:t>16/12/2018</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10853108-40DD-4DF9-B715-AC78262B5011}" type="slidenum">
              <a:rPr lang="en-GB" smtClean="0"/>
              <a:pPr/>
              <a:t>‹#›</a:t>
            </a:fld>
            <a:endParaRPr lang="en-GB"/>
          </a:p>
        </p:txBody>
      </p:sp>
    </p:spTree>
    <p:extLst>
      <p:ext uri="{BB962C8B-B14F-4D97-AF65-F5344CB8AC3E}">
        <p14:creationId xmlns:p14="http://schemas.microsoft.com/office/powerpoint/2010/main" xmlns="" val="502173537"/>
      </p:ext>
    </p:extLst>
  </p:cSld>
  <p:clrMapOvr>
    <a:masterClrMapping/>
  </p:clrMapOvr>
  <p:transition>
    <p:fad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cstate="print">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smtClean="0"/>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051E9A4B-391A-4E61-BBF9-6BEF1912C1C9}" type="datetime1">
              <a:rPr lang="en-GB" smtClean="0"/>
              <a:pPr/>
              <a:t>16/12/2018</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10853108-40DD-4DF9-B715-AC78262B5011}" type="slidenum">
              <a:rPr lang="en-GB" smtClean="0"/>
              <a:pPr/>
              <a:t>‹#›</a:t>
            </a:fld>
            <a:endParaRPr lang="en-GB"/>
          </a:p>
        </p:txBody>
      </p:sp>
    </p:spTree>
    <p:extLst>
      <p:ext uri="{BB962C8B-B14F-4D97-AF65-F5344CB8AC3E}">
        <p14:creationId xmlns:p14="http://schemas.microsoft.com/office/powerpoint/2010/main" xmlns="" val="2025516044"/>
      </p:ext>
    </p:extLst>
  </p:cSld>
  <p:clrMapOvr>
    <a:masterClrMapping/>
  </p:clrMapOvr>
  <p:transition>
    <p:fad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cstate="print">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C557BD92-20BB-420D-BCFE-869820B926B0}" type="datetime1">
              <a:rPr lang="en-GB" smtClean="0"/>
              <a:pPr/>
              <a:t>16/12/2018</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10853108-40DD-4DF9-B715-AC78262B5011}" type="slidenum">
              <a:rPr lang="en-GB" smtClean="0"/>
              <a:pPr/>
              <a:t>‹#›</a:t>
            </a:fld>
            <a:endParaRPr lang="en-GB"/>
          </a:p>
        </p:txBody>
      </p:sp>
    </p:spTree>
    <p:extLst>
      <p:ext uri="{BB962C8B-B14F-4D97-AF65-F5344CB8AC3E}">
        <p14:creationId xmlns:p14="http://schemas.microsoft.com/office/powerpoint/2010/main" xmlns="" val="317124121"/>
      </p:ext>
    </p:extLst>
  </p:cSld>
  <p:clrMapOvr>
    <a:masterClrMapping/>
  </p:clrMapOvr>
  <p:transition>
    <p:fade/>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cstate="print">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smtClean="0"/>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4" name="Date Placeholder 3"/>
          <p:cNvSpPr>
            <a:spLocks noGrp="1"/>
          </p:cNvSpPr>
          <p:nvPr>
            <p:ph type="dt" sz="half" idx="10"/>
          </p:nvPr>
        </p:nvSpPr>
        <p:spPr/>
        <p:txBody>
          <a:bodyPr/>
          <a:lstStyle/>
          <a:p>
            <a:fld id="{B6ED6DEE-914F-4ACD-A45B-15B5D74C9919}" type="datetime1">
              <a:rPr lang="en-GB" smtClean="0"/>
              <a:pPr/>
              <a:t>16/12/2018</a:t>
            </a:fld>
            <a:endParaRPr lang="en-GB"/>
          </a:p>
        </p:txBody>
      </p:sp>
      <p:sp>
        <p:nvSpPr>
          <p:cNvPr id="5" name="Footer Placeholder 4"/>
          <p:cNvSpPr>
            <a:spLocks noGrp="1"/>
          </p:cNvSpPr>
          <p:nvPr>
            <p:ph type="ftr" sz="quarter" idx="11"/>
          </p:nvPr>
        </p:nvSpPr>
        <p:spPr/>
        <p:txBody>
          <a:bodyPr/>
          <a:lstStyle/>
          <a:p>
            <a:endParaRPr lang="en-GB"/>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10853108-40DD-4DF9-B715-AC78262B5011}" type="slidenum">
              <a:rPr lang="en-GB" smtClean="0"/>
              <a:pPr/>
              <a:t>‹#›</a:t>
            </a:fld>
            <a:endParaRPr lang="en-GB"/>
          </a:p>
        </p:txBody>
      </p:sp>
    </p:spTree>
    <p:extLst>
      <p:ext uri="{BB962C8B-B14F-4D97-AF65-F5344CB8AC3E}">
        <p14:creationId xmlns:p14="http://schemas.microsoft.com/office/powerpoint/2010/main" xmlns="" val="296351394"/>
      </p:ext>
    </p:extLst>
  </p:cSld>
  <p:clrMapOvr>
    <a:masterClrMapping/>
  </p:clrMapOvr>
  <p:transition>
    <p:fade/>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cstate="print">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smtClean="0"/>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4" name="Date Placeholder 3"/>
          <p:cNvSpPr>
            <a:spLocks noGrp="1"/>
          </p:cNvSpPr>
          <p:nvPr>
            <p:ph type="dt" sz="half" idx="10"/>
          </p:nvPr>
        </p:nvSpPr>
        <p:spPr/>
        <p:txBody>
          <a:bodyPr/>
          <a:lstStyle/>
          <a:p>
            <a:fld id="{1300DA01-5AF5-4F05-895E-37DD9803C7FA}" type="datetime1">
              <a:rPr lang="en-GB" smtClean="0"/>
              <a:pPr/>
              <a:t>16/12/2018</a:t>
            </a:fld>
            <a:endParaRPr lang="en-GB"/>
          </a:p>
        </p:txBody>
      </p:sp>
      <p:sp>
        <p:nvSpPr>
          <p:cNvPr id="5" name="Footer Placeholder 4"/>
          <p:cNvSpPr>
            <a:spLocks noGrp="1"/>
          </p:cNvSpPr>
          <p:nvPr>
            <p:ph type="ftr" sz="quarter" idx="11"/>
          </p:nvPr>
        </p:nvSpPr>
        <p:spPr/>
        <p:txBody>
          <a:bodyPr/>
          <a:lstStyle/>
          <a:p>
            <a:endParaRPr lang="en-GB"/>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10853108-40DD-4DF9-B715-AC78262B5011}" type="slidenum">
              <a:rPr lang="en-GB" smtClean="0"/>
              <a:pPr/>
              <a:t>‹#›</a:t>
            </a:fld>
            <a:endParaRPr lang="en-GB"/>
          </a:p>
        </p:txBody>
      </p:sp>
    </p:spTree>
    <p:extLst>
      <p:ext uri="{BB962C8B-B14F-4D97-AF65-F5344CB8AC3E}">
        <p14:creationId xmlns:p14="http://schemas.microsoft.com/office/powerpoint/2010/main" xmlns="" val="82675511"/>
      </p:ext>
    </p:extLst>
  </p:cSld>
  <p:clrMapOvr>
    <a:masterClrMapping/>
  </p:clrMapOvr>
  <p:transition>
    <p:fade/>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cstate="print">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4E3F6A06-F445-4293-8D06-26141943CEF4}" type="datetime1">
              <a:rPr lang="en-GB" smtClean="0"/>
              <a:pPr/>
              <a:t>16/12/2018</a:t>
            </a:fld>
            <a:endParaRPr lang="en-GB"/>
          </a:p>
        </p:txBody>
      </p:sp>
      <p:sp>
        <p:nvSpPr>
          <p:cNvPr id="5" name="Footer Placeholder 4"/>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10853108-40DD-4DF9-B715-AC78262B5011}" type="slidenum">
              <a:rPr lang="en-GB" smtClean="0"/>
              <a:pPr/>
              <a:t>‹#›</a:t>
            </a:fld>
            <a:endParaRPr lang="en-GB"/>
          </a:p>
        </p:txBody>
      </p:sp>
    </p:spTree>
    <p:extLst>
      <p:ext uri="{BB962C8B-B14F-4D97-AF65-F5344CB8AC3E}">
        <p14:creationId xmlns:p14="http://schemas.microsoft.com/office/powerpoint/2010/main" xmlns="" val="1920587935"/>
      </p:ext>
    </p:extLst>
  </p:cSld>
  <p:clrMapOvr>
    <a:masterClrMapping/>
  </p:clrMapOvr>
  <p:transition>
    <p:fade/>
  </p:transition>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smtClean="0"/>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AA000715-BF85-4044-951C-F623B1070AA3}" type="datetime1">
              <a:rPr lang="en-GB" smtClean="0"/>
              <a:pPr/>
              <a:t>16/12/2018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0853108-40DD-4DF9-B715-AC78262B5011}" type="slidenum">
              <a:rPr lang="en-GB" smtClean="0"/>
              <a:pPr/>
              <a:t>‹#›</a:t>
            </a:fld>
            <a:endParaRPr lang="en-GB"/>
          </a:p>
        </p:txBody>
      </p:sp>
    </p:spTree>
    <p:extLst>
      <p:ext uri="{BB962C8B-B14F-4D97-AF65-F5344CB8AC3E}">
        <p14:creationId xmlns:p14="http://schemas.microsoft.com/office/powerpoint/2010/main" xmlns="" val="3454401556"/>
      </p:ext>
    </p:extLst>
  </p:cSld>
  <p:clrMapOvr>
    <a:masterClrMapping/>
  </p:clrMapOvr>
  <p:transition>
    <p:fade/>
  </p:transition>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smtClean="0"/>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180C2F09-E1C1-46D2-9846-DCCD4E2EFD24}" type="datetime1">
              <a:rPr lang="en-GB" smtClean="0"/>
              <a:pPr/>
              <a:t>16/12/2018</a:t>
            </a:fld>
            <a:endParaRPr lang="en-GB"/>
          </a:p>
        </p:txBody>
      </p:sp>
      <p:sp>
        <p:nvSpPr>
          <p:cNvPr id="8" name="Footer Placeholder 7"/>
          <p:cNvSpPr>
            <a:spLocks noGrp="1"/>
          </p:cNvSpPr>
          <p:nvPr>
            <p:ph type="ftr" sz="quarter" idx="11"/>
          </p:nvPr>
        </p:nvSpPr>
        <p:spPr>
          <a:xfrm>
            <a:off x="561111" y="6391838"/>
            <a:ext cx="3644282" cy="304801"/>
          </a:xfrm>
        </p:spPr>
        <p:txBody>
          <a:bodyPr/>
          <a:lstStyle/>
          <a:p>
            <a:endParaRPr lang="en-GB"/>
          </a:p>
        </p:txBody>
      </p:sp>
      <p:sp>
        <p:nvSpPr>
          <p:cNvPr id="9" name="Slide Number Placeholder 8"/>
          <p:cNvSpPr>
            <a:spLocks noGrp="1"/>
          </p:cNvSpPr>
          <p:nvPr>
            <p:ph type="sldNum" sz="quarter" idx="12"/>
          </p:nvPr>
        </p:nvSpPr>
        <p:spPr/>
        <p:txBody>
          <a:bodyPr/>
          <a:lstStyle/>
          <a:p>
            <a:fld id="{10853108-40DD-4DF9-B715-AC78262B5011}" type="slidenum">
              <a:rPr lang="en-GB" smtClean="0"/>
              <a:pPr/>
              <a:t>‹#›</a:t>
            </a:fld>
            <a:endParaRPr lang="en-GB"/>
          </a:p>
        </p:txBody>
      </p:sp>
    </p:spTree>
    <p:extLst>
      <p:ext uri="{BB962C8B-B14F-4D97-AF65-F5344CB8AC3E}">
        <p14:creationId xmlns:p14="http://schemas.microsoft.com/office/powerpoint/2010/main" xmlns="" val="1800570921"/>
      </p:ext>
    </p:extLst>
  </p:cSld>
  <p:clrMapOvr>
    <a:masterClrMapping/>
  </p:clrMapOvr>
  <p:transition>
    <p:fade/>
  </p:transition>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D5A7637F-9037-40C3-8F7C-FF03C85CAEFA}" type="datetime1">
              <a:rPr lang="en-GB" smtClean="0"/>
              <a:pPr/>
              <a:t>16/12/2018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853108-40DD-4DF9-B715-AC78262B5011}" type="slidenum">
              <a:rPr lang="en-GB" smtClean="0"/>
              <a:pPr/>
              <a:t>‹#›</a:t>
            </a:fld>
            <a:endParaRPr lang="en-GB"/>
          </a:p>
        </p:txBody>
      </p:sp>
    </p:spTree>
    <p:extLst>
      <p:ext uri="{BB962C8B-B14F-4D97-AF65-F5344CB8AC3E}">
        <p14:creationId xmlns:p14="http://schemas.microsoft.com/office/powerpoint/2010/main" xmlns="" val="96450717"/>
      </p:ext>
    </p:extLst>
  </p:cSld>
  <p:clrMapOvr>
    <a:masterClrMapping/>
  </p:clrMapOvr>
  <p:transition>
    <p:fade/>
  </p:transition>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cstate="print">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54D9B31D-F396-48D8-9A54-7765FFD5CCE6}" type="datetime1">
              <a:rPr lang="en-GB" smtClean="0"/>
              <a:pPr/>
              <a:t>16/12/2018</a:t>
            </a:fld>
            <a:endParaRPr lang="en-GB"/>
          </a:p>
        </p:txBody>
      </p:sp>
      <p:sp>
        <p:nvSpPr>
          <p:cNvPr id="5" name="Footer Placeholder 4"/>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10853108-40DD-4DF9-B715-AC78262B5011}" type="slidenum">
              <a:rPr lang="en-GB" smtClean="0"/>
              <a:pPr/>
              <a:t>‹#›</a:t>
            </a:fld>
            <a:endParaRPr lang="en-GB"/>
          </a:p>
        </p:txBody>
      </p:sp>
    </p:spTree>
    <p:extLst>
      <p:ext uri="{BB962C8B-B14F-4D97-AF65-F5344CB8AC3E}">
        <p14:creationId xmlns:p14="http://schemas.microsoft.com/office/powerpoint/2010/main" xmlns="" val="2707614510"/>
      </p:ext>
    </p:extLst>
  </p:cSld>
  <p:clrMapOvr>
    <a:masterClrMapping/>
  </p:clrMapOvr>
  <p:transition>
    <p:fad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cstate="print">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smtClean="0"/>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04F48909-BE02-4AB1-8A3A-E6366249D478}" type="datetime1">
              <a:rPr lang="en-GB" smtClean="0"/>
              <a:pPr/>
              <a:t>16/12/2018</a:t>
            </a:fld>
            <a:endParaRPr lang="en-GB"/>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GB"/>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10853108-40DD-4DF9-B715-AC78262B5011}" type="slidenum">
              <a:rPr lang="en-GB" smtClean="0"/>
              <a:pPr/>
              <a:t>‹#›</a:t>
            </a:fld>
            <a:endParaRPr lang="en-GB"/>
          </a:p>
        </p:txBody>
      </p:sp>
    </p:spTree>
    <p:extLst>
      <p:ext uri="{BB962C8B-B14F-4D97-AF65-F5344CB8AC3E}">
        <p14:creationId xmlns:p14="http://schemas.microsoft.com/office/powerpoint/2010/main" xmlns="" val="3238540"/>
      </p:ext>
    </p:extLst>
  </p:cSld>
  <p:clrMap bg1="lt1" tx1="dk1" bg2="lt2" tx2="dk2" accent1="accent1" accent2="accent2" accent3="accent3" accent4="accent4" accent5="accent5" accent6="accent6" hlink="hlink" folHlink="folHlink"/>
  <p:sldLayoutIdLst>
    <p:sldLayoutId id="2147483910" r:id="rId1"/>
    <p:sldLayoutId id="2147483911" r:id="rId2"/>
    <p:sldLayoutId id="2147483912" r:id="rId3"/>
    <p:sldLayoutId id="2147483913" r:id="rId4"/>
    <p:sldLayoutId id="2147483914" r:id="rId5"/>
    <p:sldLayoutId id="2147483915" r:id="rId6"/>
    <p:sldLayoutId id="2147483916" r:id="rId7"/>
    <p:sldLayoutId id="2147483917" r:id="rId8"/>
    <p:sldLayoutId id="2147483918" r:id="rId9"/>
    <p:sldLayoutId id="2147483919" r:id="rId10"/>
    <p:sldLayoutId id="2147483920" r:id="rId11"/>
    <p:sldLayoutId id="2147483921" r:id="rId12"/>
    <p:sldLayoutId id="2147483922" r:id="rId13"/>
    <p:sldLayoutId id="2147483923" r:id="rId14"/>
    <p:sldLayoutId id="2147483924" r:id="rId15"/>
    <p:sldLayoutId id="2147483925" r:id="rId16"/>
    <p:sldLayoutId id="2147483926" r:id="rId17"/>
  </p:sldLayoutIdLst>
  <p:transition>
    <p:fade/>
  </p:transition>
  <p:hf hdr="0" ftr="0" dt="0"/>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xmlns=""/>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5.jpeg"/><Relationship Id="rId7" Type="http://schemas.openxmlformats.org/officeDocument/2006/relationships/diagramColors" Target="../diagrams/colors1.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14.jpeg"/><Relationship Id="rId7" Type="http://schemas.openxmlformats.org/officeDocument/2006/relationships/diagramColors" Target="../diagrams/colors3.xml"/><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18.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hyperlink" Target="https://www.youtube.com/watch?v=MbkIcnvi0RE" TargetMode="External"/><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425843" y="2293748"/>
            <a:ext cx="8926728" cy="4141950"/>
          </a:xfrm>
        </p:spPr>
        <p:txBody>
          <a:bodyPr/>
          <a:lstStyle/>
          <a:p>
            <a:r>
              <a:rPr lang="en-US" sz="1600" b="1" dirty="0" smtClean="0">
                <a:latin typeface="+mn-lt"/>
                <a:cs typeface="Times New Roman" pitchFamily="18" charset="0"/>
              </a:rPr>
              <a:t>Qualification:</a:t>
            </a:r>
            <a:r>
              <a:rPr lang="en-US" sz="1600" dirty="0" smtClean="0">
                <a:latin typeface="+mn-lt"/>
                <a:cs typeface="Times New Roman" pitchFamily="18" charset="0"/>
              </a:rPr>
              <a:t> CIPD Diploma in Applied Human Resources </a:t>
            </a:r>
            <a:br>
              <a:rPr lang="en-US" sz="1600" dirty="0" smtClean="0">
                <a:latin typeface="+mn-lt"/>
                <a:cs typeface="Times New Roman" pitchFamily="18" charset="0"/>
              </a:rPr>
            </a:br>
            <a:r>
              <a:rPr lang="en-US" sz="1600" b="1" dirty="0" smtClean="0">
                <a:latin typeface="+mn-lt"/>
                <a:cs typeface="Times New Roman" pitchFamily="18" charset="0"/>
              </a:rPr>
              <a:t>Module Name:</a:t>
            </a:r>
            <a:r>
              <a:rPr lang="en-US" sz="1600" dirty="0" smtClean="0">
                <a:latin typeface="+mn-lt"/>
                <a:cs typeface="Times New Roman" pitchFamily="18" charset="0"/>
              </a:rPr>
              <a:t> Understanding the Contemporary Human Resources Function</a:t>
            </a:r>
            <a:r>
              <a:rPr lang="en-GB" sz="1600" dirty="0" smtClean="0">
                <a:latin typeface="+mn-lt"/>
                <a:cs typeface="Times New Roman" pitchFamily="18" charset="0"/>
              </a:rPr>
              <a:t/>
            </a:r>
            <a:br>
              <a:rPr lang="en-GB" sz="1600" dirty="0" smtClean="0">
                <a:latin typeface="+mn-lt"/>
                <a:cs typeface="Times New Roman" pitchFamily="18" charset="0"/>
              </a:rPr>
            </a:br>
            <a:r>
              <a:rPr lang="en-US" sz="1600" b="1" dirty="0" smtClean="0">
                <a:latin typeface="+mn-lt"/>
                <a:cs typeface="Times New Roman" pitchFamily="18" charset="0"/>
              </a:rPr>
              <a:t>Word Count: </a:t>
            </a:r>
            <a:r>
              <a:rPr lang="en-US" sz="1600" dirty="0" smtClean="0">
                <a:latin typeface="+mn-lt"/>
                <a:cs typeface="Times New Roman" pitchFamily="18" charset="0"/>
              </a:rPr>
              <a:t>3000 words (500 on slides, </a:t>
            </a:r>
            <a:r>
              <a:rPr lang="en-US" sz="1600" dirty="0" smtClean="0">
                <a:latin typeface="+mn-lt"/>
                <a:cs typeface="Times New Roman" pitchFamily="18" charset="0"/>
              </a:rPr>
              <a:t>2799 </a:t>
            </a:r>
            <a:r>
              <a:rPr lang="en-US" sz="1600" dirty="0" smtClean="0">
                <a:latin typeface="+mn-lt"/>
                <a:cs typeface="Times New Roman" pitchFamily="18" charset="0"/>
              </a:rPr>
              <a:t>in notes)</a:t>
            </a:r>
            <a:r>
              <a:rPr lang="en-GB" sz="1600" dirty="0" smtClean="0">
                <a:latin typeface="+mn-lt"/>
                <a:cs typeface="Times New Roman" pitchFamily="18" charset="0"/>
              </a:rPr>
              <a:t/>
            </a:r>
            <a:br>
              <a:rPr lang="en-GB" sz="1600" dirty="0" smtClean="0">
                <a:latin typeface="+mn-lt"/>
                <a:cs typeface="Times New Roman" pitchFamily="18" charset="0"/>
              </a:rPr>
            </a:br>
            <a:r>
              <a:rPr lang="en-US" sz="1600" b="1" dirty="0" smtClean="0">
                <a:latin typeface="+mn-lt"/>
                <a:cs typeface="Times New Roman" pitchFamily="18" charset="0"/>
              </a:rPr>
              <a:t>Student Name:</a:t>
            </a:r>
            <a:r>
              <a:rPr lang="en-US" sz="1600" dirty="0" smtClean="0">
                <a:latin typeface="+mn-lt"/>
                <a:cs typeface="Times New Roman" pitchFamily="18" charset="0"/>
              </a:rPr>
              <a:t> Nia Williams</a:t>
            </a:r>
            <a:r>
              <a:rPr lang="en-GB" sz="1600" dirty="0" smtClean="0">
                <a:latin typeface="+mn-lt"/>
                <a:cs typeface="Times New Roman" pitchFamily="18" charset="0"/>
              </a:rPr>
              <a:t/>
            </a:r>
            <a:br>
              <a:rPr lang="en-GB" sz="1600" dirty="0" smtClean="0">
                <a:latin typeface="+mn-lt"/>
                <a:cs typeface="Times New Roman" pitchFamily="18" charset="0"/>
              </a:rPr>
            </a:br>
            <a:r>
              <a:rPr lang="en-US" sz="1600" b="1" dirty="0" smtClean="0">
                <a:latin typeface="+mn-lt"/>
                <a:cs typeface="Times New Roman" pitchFamily="18" charset="0"/>
              </a:rPr>
              <a:t>Student Number:</a:t>
            </a:r>
            <a:r>
              <a:rPr lang="en-US" sz="1600" dirty="0" smtClean="0">
                <a:latin typeface="+mn-lt"/>
                <a:cs typeface="Times New Roman" pitchFamily="18" charset="0"/>
              </a:rPr>
              <a:t> 1806523</a:t>
            </a:r>
            <a:r>
              <a:rPr lang="en-GB" sz="1600" dirty="0" smtClean="0">
                <a:latin typeface="+mn-lt"/>
                <a:cs typeface="Times New Roman" pitchFamily="18" charset="0"/>
              </a:rPr>
              <a:t/>
            </a:r>
            <a:br>
              <a:rPr lang="en-GB" sz="1600" dirty="0" smtClean="0">
                <a:latin typeface="+mn-lt"/>
                <a:cs typeface="Times New Roman" pitchFamily="18" charset="0"/>
              </a:rPr>
            </a:br>
            <a:r>
              <a:rPr lang="en-US" sz="1600" b="1" dirty="0" smtClean="0">
                <a:latin typeface="+mn-lt"/>
                <a:cs typeface="Times New Roman" pitchFamily="18" charset="0"/>
              </a:rPr>
              <a:t>CIPD Membership Number:</a:t>
            </a:r>
            <a:r>
              <a:rPr lang="en-US" sz="1600" dirty="0" smtClean="0">
                <a:latin typeface="+mn-lt"/>
                <a:cs typeface="Times New Roman" pitchFamily="18" charset="0"/>
              </a:rPr>
              <a:t> 53274221</a:t>
            </a:r>
            <a:r>
              <a:rPr lang="en-GB" sz="1600" dirty="0" smtClean="0">
                <a:latin typeface="+mn-lt"/>
                <a:cs typeface="Times New Roman" pitchFamily="18" charset="0"/>
              </a:rPr>
              <a:t/>
            </a:r>
            <a:br>
              <a:rPr lang="en-GB" sz="1600" dirty="0" smtClean="0">
                <a:latin typeface="+mn-lt"/>
                <a:cs typeface="Times New Roman" pitchFamily="18" charset="0"/>
              </a:rPr>
            </a:br>
            <a:r>
              <a:rPr lang="en-US" sz="1600" dirty="0" smtClean="0">
                <a:latin typeface="+mn-lt"/>
                <a:cs typeface="Times New Roman" pitchFamily="18" charset="0"/>
              </a:rPr>
              <a:t> </a:t>
            </a:r>
            <a:r>
              <a:rPr lang="en-GB" sz="1600" dirty="0" smtClean="0">
                <a:latin typeface="+mn-lt"/>
                <a:cs typeface="Times New Roman" pitchFamily="18" charset="0"/>
              </a:rPr>
              <a:t/>
            </a:r>
            <a:br>
              <a:rPr lang="en-GB" sz="1600" dirty="0" smtClean="0">
                <a:latin typeface="+mn-lt"/>
                <a:cs typeface="Times New Roman" pitchFamily="18" charset="0"/>
              </a:rPr>
            </a:br>
            <a:r>
              <a:rPr lang="en-US" sz="1600" dirty="0" smtClean="0">
                <a:latin typeface="+mn-lt"/>
                <a:cs typeface="Times New Roman" pitchFamily="18" charset="0"/>
              </a:rPr>
              <a:t>By signing below, I confirm that the work/evidence presented is my own, unaided work. I understand the regulations pertaining to candidate malpractice and the action that may be taken as a result.</a:t>
            </a:r>
            <a:r>
              <a:rPr lang="en-GB" sz="1600" dirty="0" smtClean="0">
                <a:latin typeface="+mn-lt"/>
                <a:cs typeface="Times New Roman" pitchFamily="18" charset="0"/>
              </a:rPr>
              <a:t/>
            </a:r>
            <a:br>
              <a:rPr lang="en-GB" sz="1600" dirty="0" smtClean="0">
                <a:latin typeface="+mn-lt"/>
                <a:cs typeface="Times New Roman" pitchFamily="18" charset="0"/>
              </a:rPr>
            </a:br>
            <a:r>
              <a:rPr lang="en-US" sz="1600" dirty="0" smtClean="0">
                <a:latin typeface="+mn-lt"/>
                <a:cs typeface="Times New Roman" pitchFamily="18" charset="0"/>
              </a:rPr>
              <a:t> </a:t>
            </a:r>
            <a:r>
              <a:rPr lang="en-GB" sz="1600" dirty="0" smtClean="0">
                <a:latin typeface="+mn-lt"/>
                <a:cs typeface="Times New Roman" pitchFamily="18" charset="0"/>
              </a:rPr>
              <a:t/>
            </a:r>
            <a:br>
              <a:rPr lang="en-GB" sz="1600" dirty="0" smtClean="0">
                <a:latin typeface="+mn-lt"/>
                <a:cs typeface="Times New Roman" pitchFamily="18" charset="0"/>
              </a:rPr>
            </a:br>
            <a:r>
              <a:rPr lang="en-US" sz="1600" b="1" dirty="0" smtClean="0">
                <a:latin typeface="+mn-lt"/>
                <a:cs typeface="Times New Roman" pitchFamily="18" charset="0"/>
              </a:rPr>
              <a:t>Signed:</a:t>
            </a:r>
            <a:r>
              <a:rPr lang="en-US" sz="1600" dirty="0" smtClean="0">
                <a:latin typeface="+mn-lt"/>
                <a:cs typeface="Times New Roman" pitchFamily="18" charset="0"/>
              </a:rPr>
              <a:t> </a:t>
            </a:r>
            <a:r>
              <a:rPr lang="en-US" sz="1600" i="1" dirty="0" err="1" smtClean="0">
                <a:latin typeface="+mn-lt"/>
                <a:cs typeface="Times New Roman" pitchFamily="18" charset="0"/>
              </a:rPr>
              <a:t>N.Williams</a:t>
            </a:r>
            <a:r>
              <a:rPr lang="en-GB" sz="1600" dirty="0" smtClean="0">
                <a:latin typeface="+mn-lt"/>
                <a:cs typeface="Times New Roman" pitchFamily="18" charset="0"/>
              </a:rPr>
              <a:t/>
            </a:r>
            <a:br>
              <a:rPr lang="en-GB" sz="1600" dirty="0" smtClean="0">
                <a:latin typeface="+mn-lt"/>
                <a:cs typeface="Times New Roman" pitchFamily="18" charset="0"/>
              </a:rPr>
            </a:br>
            <a:r>
              <a:rPr lang="en-US" sz="1600" b="1" dirty="0" smtClean="0">
                <a:latin typeface="+mn-lt"/>
                <a:cs typeface="Times New Roman" pitchFamily="18" charset="0"/>
              </a:rPr>
              <a:t>Date:</a:t>
            </a:r>
            <a:r>
              <a:rPr lang="en-US" sz="1600" dirty="0" smtClean="0">
                <a:latin typeface="+mn-lt"/>
                <a:cs typeface="Times New Roman" pitchFamily="18" charset="0"/>
              </a:rPr>
              <a:t> 15</a:t>
            </a:r>
            <a:r>
              <a:rPr lang="en-US" sz="1600" baseline="30000" dirty="0" smtClean="0">
                <a:latin typeface="+mn-lt"/>
                <a:cs typeface="Times New Roman" pitchFamily="18" charset="0"/>
              </a:rPr>
              <a:t>th</a:t>
            </a:r>
            <a:r>
              <a:rPr lang="en-US" sz="1600" dirty="0" smtClean="0">
                <a:latin typeface="+mn-lt"/>
                <a:cs typeface="Times New Roman" pitchFamily="18" charset="0"/>
              </a:rPr>
              <a:t> December 2018 </a:t>
            </a:r>
            <a:r>
              <a:rPr lang="en-GB" sz="1600" dirty="0" smtClean="0">
                <a:latin typeface="Times New Roman" pitchFamily="18" charset="0"/>
                <a:cs typeface="Times New Roman" pitchFamily="18" charset="0"/>
              </a:rPr>
              <a:t/>
            </a:r>
            <a:br>
              <a:rPr lang="en-GB" sz="1600" dirty="0" smtClean="0">
                <a:latin typeface="Times New Roman" pitchFamily="18" charset="0"/>
                <a:cs typeface="Times New Roman" pitchFamily="18" charset="0"/>
              </a:rPr>
            </a:br>
            <a:endParaRPr lang="en-GB" sz="1600" dirty="0">
              <a:latin typeface="Times New Roman" pitchFamily="18" charset="0"/>
              <a:cs typeface="Times New Roman" pitchFamily="18" charset="0"/>
            </a:endParaRPr>
          </a:p>
        </p:txBody>
      </p:sp>
      <p:pic>
        <p:nvPicPr>
          <p:cNvPr id="4" name="Picture 3" descr="D:\download.jpg"/>
          <p:cNvPicPr/>
          <p:nvPr/>
        </p:nvPicPr>
        <p:blipFill>
          <a:blip r:embed="rId3" cstate="print"/>
          <a:srcRect/>
          <a:stretch>
            <a:fillRect/>
          </a:stretch>
        </p:blipFill>
        <p:spPr bwMode="auto">
          <a:xfrm>
            <a:off x="3814749" y="708327"/>
            <a:ext cx="4159545" cy="2062716"/>
          </a:xfrm>
          <a:prstGeom prst="rect">
            <a:avLst/>
          </a:prstGeom>
          <a:noFill/>
          <a:ln w="9525">
            <a:noFill/>
            <a:miter lim="800000"/>
            <a:headEnd/>
            <a:tailEnd/>
          </a:ln>
        </p:spPr>
      </p:pic>
      <p:sp>
        <p:nvSpPr>
          <p:cNvPr id="5" name="Slide Number Placeholder 4"/>
          <p:cNvSpPr>
            <a:spLocks noGrp="1"/>
          </p:cNvSpPr>
          <p:nvPr>
            <p:ph type="sldNum" sz="quarter" idx="12"/>
          </p:nvPr>
        </p:nvSpPr>
        <p:spPr/>
        <p:txBody>
          <a:bodyPr/>
          <a:lstStyle/>
          <a:p>
            <a:fld id="{10853108-40DD-4DF9-B715-AC78262B5011}" type="slidenum">
              <a:rPr lang="en-GB" smtClean="0"/>
              <a:pPr/>
              <a:t>1</a:t>
            </a:fld>
            <a:endParaRPr lang="en-GB"/>
          </a:p>
        </p:txBody>
      </p:sp>
    </p:spTree>
  </p:cSld>
  <p:clrMapOvr>
    <a:masterClrMapping/>
  </p:clrMapOvr>
  <p:transition>
    <p:fade/>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dirty="0" smtClean="0"/>
              <a:t>Understanding the Contemporary Human Resources Function </a:t>
            </a:r>
            <a:endParaRPr lang="en-GB" dirty="0"/>
          </a:p>
        </p:txBody>
      </p:sp>
      <p:sp>
        <p:nvSpPr>
          <p:cNvPr id="3" name="Subtitle 2"/>
          <p:cNvSpPr>
            <a:spLocks noGrp="1"/>
          </p:cNvSpPr>
          <p:nvPr>
            <p:ph type="subTitle" idx="1"/>
          </p:nvPr>
        </p:nvSpPr>
        <p:spPr/>
        <p:txBody>
          <a:bodyPr/>
          <a:lstStyle/>
          <a:p>
            <a:r>
              <a:rPr lang="en-GB" dirty="0" smtClean="0"/>
              <a:t>Nia Williams </a:t>
            </a:r>
          </a:p>
          <a:p>
            <a:endParaRPr lang="en-GB" dirty="0"/>
          </a:p>
        </p:txBody>
      </p:sp>
      <p:sp>
        <p:nvSpPr>
          <p:cNvPr id="4" name="Slide Number Placeholder 3"/>
          <p:cNvSpPr>
            <a:spLocks noGrp="1"/>
          </p:cNvSpPr>
          <p:nvPr>
            <p:ph type="sldNum" sz="quarter" idx="12"/>
          </p:nvPr>
        </p:nvSpPr>
        <p:spPr/>
        <p:txBody>
          <a:bodyPr/>
          <a:lstStyle/>
          <a:p>
            <a:fld id="{10853108-40DD-4DF9-B715-AC78262B5011}" type="slidenum">
              <a:rPr lang="en-GB" smtClean="0"/>
              <a:pPr/>
              <a:t>2</a:t>
            </a:fld>
            <a:endParaRPr lang="en-GB"/>
          </a:p>
        </p:txBody>
      </p:sp>
    </p:spTree>
    <p:extLst>
      <p:ext uri="{BB962C8B-B14F-4D97-AF65-F5344CB8AC3E}">
        <p14:creationId xmlns:p14="http://schemas.microsoft.com/office/powerpoint/2010/main" xmlns="" val="3170629173"/>
      </p:ext>
    </p:extLst>
  </p:cSld>
  <p:clrMapOvr>
    <a:masterClrMapping/>
  </p:clrMapOvr>
  <p:transition>
    <p:fade/>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Areas to be covered</a:t>
            </a:r>
            <a:endParaRPr lang="en-GB" dirty="0"/>
          </a:p>
        </p:txBody>
      </p:sp>
      <p:sp>
        <p:nvSpPr>
          <p:cNvPr id="3" name="Content Placeholder 2"/>
          <p:cNvSpPr>
            <a:spLocks noGrp="1"/>
          </p:cNvSpPr>
          <p:nvPr>
            <p:ph idx="1"/>
          </p:nvPr>
        </p:nvSpPr>
        <p:spPr/>
        <p:txBody>
          <a:bodyPr>
            <a:normAutofit/>
          </a:bodyPr>
          <a:lstStyle/>
          <a:p>
            <a:r>
              <a:rPr lang="en-GB" dirty="0" smtClean="0"/>
              <a:t>Views on the function of HR and how it is evolving.</a:t>
            </a:r>
          </a:p>
          <a:p>
            <a:r>
              <a:rPr lang="en-GB" dirty="0" smtClean="0"/>
              <a:t>How HR can contribute to effective change management.</a:t>
            </a:r>
          </a:p>
          <a:p>
            <a:r>
              <a:rPr lang="en-GB" dirty="0" smtClean="0"/>
              <a:t>Different ways HR services can be delivered.</a:t>
            </a:r>
          </a:p>
          <a:p>
            <a:r>
              <a:rPr lang="en-GB" dirty="0" smtClean="0"/>
              <a:t>HR and line managers.</a:t>
            </a:r>
          </a:p>
          <a:p>
            <a:r>
              <a:rPr lang="en-GB" dirty="0" smtClean="0"/>
              <a:t>HR and Ethics.</a:t>
            </a:r>
          </a:p>
          <a:p>
            <a:r>
              <a:rPr lang="en-GB" dirty="0" smtClean="0"/>
              <a:t>How HRs contribution can be evaluated.</a:t>
            </a:r>
          </a:p>
          <a:p>
            <a:r>
              <a:rPr lang="en-GB" dirty="0" smtClean="0"/>
              <a:t>L</a:t>
            </a:r>
            <a:r>
              <a:rPr lang="en-GB" dirty="0" smtClean="0"/>
              <a:t>ink </a:t>
            </a:r>
            <a:r>
              <a:rPr lang="en-GB" dirty="0" smtClean="0"/>
              <a:t>between HR and positive organisational outcomes. </a:t>
            </a:r>
          </a:p>
          <a:p>
            <a:pPr>
              <a:buNone/>
            </a:pPr>
            <a:r>
              <a:rPr lang="en-GB" dirty="0" smtClean="0"/>
              <a:t>																	 </a:t>
            </a:r>
            <a:endParaRPr lang="en-GB" dirty="0"/>
          </a:p>
        </p:txBody>
      </p:sp>
      <p:sp>
        <p:nvSpPr>
          <p:cNvPr id="4" name="Slide Number Placeholder 3"/>
          <p:cNvSpPr>
            <a:spLocks noGrp="1"/>
          </p:cNvSpPr>
          <p:nvPr>
            <p:ph type="sldNum" sz="quarter" idx="12"/>
          </p:nvPr>
        </p:nvSpPr>
        <p:spPr/>
        <p:txBody>
          <a:bodyPr/>
          <a:lstStyle/>
          <a:p>
            <a:fld id="{10853108-40DD-4DF9-B715-AC78262B5011}" type="slidenum">
              <a:rPr lang="en-GB" smtClean="0"/>
              <a:pPr/>
              <a:t>3</a:t>
            </a:fld>
            <a:endParaRPr lang="en-GB"/>
          </a:p>
        </p:txBody>
      </p:sp>
    </p:spTree>
    <p:extLst>
      <p:ext uri="{BB962C8B-B14F-4D97-AF65-F5344CB8AC3E}">
        <p14:creationId xmlns:p14="http://schemas.microsoft.com/office/powerpoint/2010/main" xmlns="" val="446804355"/>
      </p:ext>
    </p:extLst>
  </p:cSld>
  <p:clrMapOvr>
    <a:masterClrMapping/>
  </p:clrMapOvr>
  <p:transition>
    <p:fade/>
  </p:transition>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Purpose/objective of HR</a:t>
            </a:r>
            <a:endParaRPr lang="en-GB" dirty="0"/>
          </a:p>
        </p:txBody>
      </p:sp>
      <p:sp>
        <p:nvSpPr>
          <p:cNvPr id="3" name="Content Placeholder 2"/>
          <p:cNvSpPr>
            <a:spLocks noGrp="1"/>
          </p:cNvSpPr>
          <p:nvPr>
            <p:ph idx="1"/>
          </p:nvPr>
        </p:nvSpPr>
        <p:spPr>
          <a:xfrm>
            <a:off x="1081802" y="2420620"/>
            <a:ext cx="8825659" cy="3416300"/>
          </a:xfrm>
        </p:spPr>
        <p:txBody>
          <a:bodyPr>
            <a:normAutofit fontScale="85000" lnSpcReduction="20000"/>
          </a:bodyPr>
          <a:lstStyle/>
          <a:p>
            <a:pPr>
              <a:buNone/>
            </a:pPr>
            <a:r>
              <a:rPr lang="en-GB" dirty="0" smtClean="0"/>
              <a:t>Purpose:</a:t>
            </a:r>
          </a:p>
          <a:p>
            <a:r>
              <a:rPr lang="en-GB" dirty="0" smtClean="0"/>
              <a:t>“Support the delivery of Organisation’s strategy and objectives”.</a:t>
            </a:r>
          </a:p>
          <a:p>
            <a:r>
              <a:rPr lang="en-GB" dirty="0" smtClean="0"/>
              <a:t>HR strategy/activities need to align with business strategy/objectives. </a:t>
            </a:r>
          </a:p>
          <a:p>
            <a:r>
              <a:rPr lang="en-GB" dirty="0" smtClean="0"/>
              <a:t>Centre of business performance. </a:t>
            </a:r>
          </a:p>
          <a:p>
            <a:r>
              <a:rPr lang="en-GB" dirty="0" smtClean="0"/>
              <a:t>Drive decisions.</a:t>
            </a:r>
          </a:p>
          <a:p>
            <a:pPr>
              <a:buNone/>
            </a:pPr>
            <a:r>
              <a:rPr lang="en-GB" dirty="0" smtClean="0"/>
              <a:t>Objective: </a:t>
            </a:r>
          </a:p>
          <a:p>
            <a:r>
              <a:rPr lang="en-GB" dirty="0" smtClean="0"/>
              <a:t>Response to the environment.</a:t>
            </a:r>
          </a:p>
          <a:p>
            <a:r>
              <a:rPr lang="en-GB" dirty="0" smtClean="0"/>
              <a:t>Attracting and retaining people with the required skills and experience.</a:t>
            </a:r>
          </a:p>
          <a:p>
            <a:r>
              <a:rPr lang="en-GB" dirty="0" smtClean="0"/>
              <a:t>Developing people.</a:t>
            </a:r>
          </a:p>
          <a:p>
            <a:r>
              <a:rPr lang="en-GB" dirty="0" smtClean="0"/>
              <a:t>Maximising performance.</a:t>
            </a:r>
          </a:p>
          <a:p>
            <a:r>
              <a:rPr lang="en-GB" dirty="0" smtClean="0"/>
              <a:t>Involvement. </a:t>
            </a:r>
          </a:p>
          <a:p>
            <a:endParaRPr lang="en-GB" dirty="0" smtClean="0"/>
          </a:p>
          <a:p>
            <a:pPr>
              <a:buNone/>
            </a:pPr>
            <a:endParaRPr lang="en-GB" dirty="0" smtClean="0"/>
          </a:p>
        </p:txBody>
      </p:sp>
      <p:sp>
        <p:nvSpPr>
          <p:cNvPr id="4" name="Slide Number Placeholder 3"/>
          <p:cNvSpPr>
            <a:spLocks noGrp="1"/>
          </p:cNvSpPr>
          <p:nvPr>
            <p:ph type="sldNum" sz="quarter" idx="12"/>
          </p:nvPr>
        </p:nvSpPr>
        <p:spPr/>
        <p:txBody>
          <a:bodyPr/>
          <a:lstStyle/>
          <a:p>
            <a:fld id="{10853108-40DD-4DF9-B715-AC78262B5011}" type="slidenum">
              <a:rPr lang="en-GB" smtClean="0"/>
              <a:pPr/>
              <a:t>4</a:t>
            </a:fld>
            <a:endParaRPr lang="en-GB"/>
          </a:p>
        </p:txBody>
      </p:sp>
      <p:pic>
        <p:nvPicPr>
          <p:cNvPr id="54273" name="Picture 1" descr="D:\human-resources-adobestock_90514669.jpg"/>
          <p:cNvPicPr>
            <a:picLocks noChangeAspect="1" noChangeArrowheads="1"/>
          </p:cNvPicPr>
          <p:nvPr/>
        </p:nvPicPr>
        <p:blipFill>
          <a:blip r:embed="rId3" cstate="print"/>
          <a:srcRect/>
          <a:stretch>
            <a:fillRect/>
          </a:stretch>
        </p:blipFill>
        <p:spPr bwMode="auto">
          <a:xfrm>
            <a:off x="8382000" y="4286413"/>
            <a:ext cx="3810000" cy="2143125"/>
          </a:xfrm>
          <a:prstGeom prst="rect">
            <a:avLst/>
          </a:prstGeom>
          <a:noFill/>
        </p:spPr>
      </p:pic>
      <p:sp>
        <p:nvSpPr>
          <p:cNvPr id="6" name="TextBox 5"/>
          <p:cNvSpPr txBox="1"/>
          <p:nvPr/>
        </p:nvSpPr>
        <p:spPr>
          <a:xfrm>
            <a:off x="7724635" y="6534834"/>
            <a:ext cx="4132572" cy="646331"/>
          </a:xfrm>
          <a:prstGeom prst="rect">
            <a:avLst/>
          </a:prstGeom>
          <a:noFill/>
        </p:spPr>
        <p:txBody>
          <a:bodyPr wrap="square" rtlCol="0">
            <a:spAutoFit/>
          </a:bodyPr>
          <a:lstStyle/>
          <a:p>
            <a:r>
              <a:rPr lang="en-GB" dirty="0" smtClean="0"/>
              <a:t>(Taylor </a:t>
            </a:r>
            <a:r>
              <a:rPr lang="en-GB" dirty="0" smtClean="0"/>
              <a:t>and </a:t>
            </a:r>
            <a:r>
              <a:rPr lang="en-GB" dirty="0" smtClean="0"/>
              <a:t>Woodhams</a:t>
            </a:r>
            <a:r>
              <a:rPr lang="en-GB" dirty="0" smtClean="0"/>
              <a:t>,</a:t>
            </a:r>
            <a:r>
              <a:rPr lang="en-GB" dirty="0" smtClean="0"/>
              <a:t>2016, </a:t>
            </a:r>
            <a:r>
              <a:rPr lang="en-GB" dirty="0" smtClean="0"/>
              <a:t>p. </a:t>
            </a:r>
            <a:r>
              <a:rPr lang="en-GB" dirty="0" smtClean="0"/>
              <a:t>22)</a:t>
            </a:r>
            <a:endParaRPr lang="en-GB" dirty="0" smtClean="0"/>
          </a:p>
          <a:p>
            <a:r>
              <a:rPr lang="en-GB" dirty="0" smtClean="0"/>
              <a:t> </a:t>
            </a:r>
            <a:endParaRPr lang="en-GB" dirty="0"/>
          </a:p>
        </p:txBody>
      </p:sp>
    </p:spTree>
    <p:extLst>
      <p:ext uri="{BB962C8B-B14F-4D97-AF65-F5344CB8AC3E}">
        <p14:creationId xmlns:p14="http://schemas.microsoft.com/office/powerpoint/2010/main" xmlns="" val="136823785"/>
      </p:ext>
    </p:extLst>
  </p:cSld>
  <p:clrMapOvr>
    <a:masterClrMapping/>
  </p:clrMapOvr>
  <p:transition>
    <p:fade/>
  </p:transition>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CIPD Profession Map </a:t>
            </a:r>
            <a:endParaRPr lang="en-GB" dirty="0"/>
          </a:p>
        </p:txBody>
      </p:sp>
      <p:pic>
        <p:nvPicPr>
          <p:cNvPr id="4" name="Picture 3"/>
          <p:cNvPicPr>
            <a:picLocks noChangeAspect="1"/>
          </p:cNvPicPr>
          <p:nvPr/>
        </p:nvPicPr>
        <p:blipFill rotWithShape="1">
          <a:blip r:embed="rId3" cstate="print"/>
          <a:srcRect l="15871" t="31590" r="55775" b="36694"/>
          <a:stretch/>
        </p:blipFill>
        <p:spPr>
          <a:xfrm>
            <a:off x="2102352" y="2305411"/>
            <a:ext cx="6866615" cy="4320566"/>
          </a:xfrm>
          <a:prstGeom prst="rect">
            <a:avLst/>
          </a:prstGeom>
        </p:spPr>
      </p:pic>
      <p:sp>
        <p:nvSpPr>
          <p:cNvPr id="5" name="Slide Number Placeholder 4"/>
          <p:cNvSpPr>
            <a:spLocks noGrp="1"/>
          </p:cNvSpPr>
          <p:nvPr>
            <p:ph type="sldNum" sz="quarter" idx="12"/>
          </p:nvPr>
        </p:nvSpPr>
        <p:spPr/>
        <p:txBody>
          <a:bodyPr/>
          <a:lstStyle/>
          <a:p>
            <a:fld id="{10853108-40DD-4DF9-B715-AC78262B5011}" type="slidenum">
              <a:rPr lang="en-GB" smtClean="0"/>
              <a:pPr/>
              <a:t>5</a:t>
            </a:fld>
            <a:endParaRPr lang="en-GB"/>
          </a:p>
        </p:txBody>
      </p:sp>
      <p:sp>
        <p:nvSpPr>
          <p:cNvPr id="6" name="TextBox 5"/>
          <p:cNvSpPr txBox="1"/>
          <p:nvPr/>
        </p:nvSpPr>
        <p:spPr>
          <a:xfrm>
            <a:off x="10481481" y="6174770"/>
            <a:ext cx="1710519" cy="646331"/>
          </a:xfrm>
          <a:prstGeom prst="rect">
            <a:avLst/>
          </a:prstGeom>
          <a:noFill/>
        </p:spPr>
        <p:txBody>
          <a:bodyPr wrap="square" rtlCol="0">
            <a:spAutoFit/>
          </a:bodyPr>
          <a:lstStyle/>
          <a:p>
            <a:r>
              <a:rPr lang="en-GB" dirty="0" smtClean="0"/>
              <a:t>(CIPD,2015</a:t>
            </a:r>
            <a:r>
              <a:rPr lang="en-GB" dirty="0" smtClean="0"/>
              <a:t>)</a:t>
            </a:r>
          </a:p>
          <a:p>
            <a:r>
              <a:rPr lang="en-GB" dirty="0" smtClean="0"/>
              <a:t>(CIPD, 2018</a:t>
            </a:r>
            <a:r>
              <a:rPr lang="en-GB" dirty="0" smtClean="0"/>
              <a:t>)</a:t>
            </a:r>
            <a:endParaRPr lang="en-GB" dirty="0"/>
          </a:p>
        </p:txBody>
      </p:sp>
    </p:spTree>
    <p:extLst>
      <p:ext uri="{BB962C8B-B14F-4D97-AF65-F5344CB8AC3E}">
        <p14:creationId xmlns:p14="http://schemas.microsoft.com/office/powerpoint/2010/main" xmlns="" val="514472902"/>
      </p:ext>
    </p:extLst>
  </p:cSld>
  <p:clrMapOvr>
    <a:masterClrMapping/>
  </p:clrMapOvr>
  <p:transition>
    <p:fade/>
  </p:transition>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52619" y="1060704"/>
            <a:ext cx="4294870" cy="747944"/>
          </a:xfrm>
        </p:spPr>
        <p:txBody>
          <a:bodyPr/>
          <a:lstStyle/>
          <a:p>
            <a:r>
              <a:rPr lang="en-GB" dirty="0" smtClean="0"/>
              <a:t>Transactional/</a:t>
            </a:r>
            <a:br>
              <a:rPr lang="en-GB" dirty="0" smtClean="0"/>
            </a:br>
            <a:r>
              <a:rPr lang="en-GB" dirty="0" smtClean="0"/>
              <a:t>transformational</a:t>
            </a:r>
            <a:endParaRPr lang="en-GB" dirty="0"/>
          </a:p>
        </p:txBody>
      </p:sp>
      <p:sp>
        <p:nvSpPr>
          <p:cNvPr id="3" name="Content Placeholder 2"/>
          <p:cNvSpPr>
            <a:spLocks noGrp="1"/>
          </p:cNvSpPr>
          <p:nvPr>
            <p:ph idx="1"/>
          </p:nvPr>
        </p:nvSpPr>
        <p:spPr>
          <a:xfrm>
            <a:off x="551451" y="2256028"/>
            <a:ext cx="3819381" cy="3416300"/>
          </a:xfrm>
        </p:spPr>
        <p:txBody>
          <a:bodyPr>
            <a:normAutofit/>
          </a:bodyPr>
          <a:lstStyle/>
          <a:p>
            <a:r>
              <a:rPr lang="en-GB" b="1" i="1" dirty="0" smtClean="0"/>
              <a:t>Transactional work </a:t>
            </a:r>
            <a:r>
              <a:rPr lang="en-GB" dirty="0" smtClean="0"/>
              <a:t>– Administration .</a:t>
            </a:r>
          </a:p>
          <a:p>
            <a:r>
              <a:rPr lang="en-GB" b="1" i="1" dirty="0" smtClean="0"/>
              <a:t>Transformation work-</a:t>
            </a:r>
            <a:r>
              <a:rPr lang="en-GB" dirty="0" smtClean="0"/>
              <a:t>Change</a:t>
            </a:r>
            <a:r>
              <a:rPr lang="en-GB" b="1" i="1" dirty="0" smtClean="0"/>
              <a:t> </a:t>
            </a:r>
            <a:r>
              <a:rPr lang="en-GB" dirty="0" smtClean="0"/>
              <a:t>management/continuous improvement.</a:t>
            </a:r>
          </a:p>
        </p:txBody>
      </p:sp>
      <p:sp>
        <p:nvSpPr>
          <p:cNvPr id="4" name="Slide Number Placeholder 3"/>
          <p:cNvSpPr>
            <a:spLocks noGrp="1"/>
          </p:cNvSpPr>
          <p:nvPr>
            <p:ph type="sldNum" sz="quarter" idx="12"/>
          </p:nvPr>
        </p:nvSpPr>
        <p:spPr/>
        <p:txBody>
          <a:bodyPr/>
          <a:lstStyle/>
          <a:p>
            <a:fld id="{10853108-40DD-4DF9-B715-AC78262B5011}" type="slidenum">
              <a:rPr lang="en-GB" smtClean="0"/>
              <a:pPr/>
              <a:t>6</a:t>
            </a:fld>
            <a:endParaRPr lang="en-GB"/>
          </a:p>
        </p:txBody>
      </p:sp>
      <p:sp>
        <p:nvSpPr>
          <p:cNvPr id="5" name="Title 1"/>
          <p:cNvSpPr txBox="1">
            <a:spLocks/>
          </p:cNvSpPr>
          <p:nvPr/>
        </p:nvSpPr>
        <p:spPr bwMode="gray">
          <a:xfrm>
            <a:off x="6108192" y="1005840"/>
            <a:ext cx="5772912" cy="747944"/>
          </a:xfrm>
          <a:prstGeom prst="rect">
            <a:avLst/>
          </a:prstGeom>
        </p:spPr>
        <p:txBody>
          <a:bodyPr vert="horz" lIns="91440" tIns="45720" rIns="91440" bIns="45720" rtlCol="0" anchor="ctr">
            <a:noAutofit/>
          </a:bodyPr>
          <a:lstStyle/>
          <a:p>
            <a:pPr marL="0" marR="0" lvl="0" indent="0" algn="l" defTabSz="457200" rtl="0" eaLnBrk="1" fontAlgn="auto" latinLnBrk="0" hangingPunct="1">
              <a:lnSpc>
                <a:spcPct val="100000"/>
              </a:lnSpc>
              <a:spcBef>
                <a:spcPct val="0"/>
              </a:spcBef>
              <a:spcAft>
                <a:spcPts val="0"/>
              </a:spcAft>
              <a:buClrTx/>
              <a:buSzTx/>
              <a:buFontTx/>
              <a:buNone/>
              <a:tabLst/>
              <a:defRPr/>
            </a:pPr>
            <a:r>
              <a:rPr kumimoji="0" lang="en-GB" sz="3600" b="0" i="0" u="none" strike="noStrike" kern="1200" cap="none" spc="0" normalizeH="0" baseline="0" noProof="0" dirty="0" smtClean="0">
                <a:ln>
                  <a:noFill/>
                </a:ln>
                <a:solidFill>
                  <a:schemeClr val="bg2"/>
                </a:solidFill>
                <a:effectLst/>
                <a:uLnTx/>
                <a:uFillTx/>
                <a:latin typeface="+mj-lt"/>
                <a:ea typeface="+mj-ea"/>
                <a:cs typeface="+mj-cs"/>
              </a:rPr>
              <a:t>Horizontal and Vertical Integration</a:t>
            </a:r>
            <a:endParaRPr kumimoji="0" lang="en-GB" sz="3600" b="0" i="0" u="none" strike="noStrike" kern="1200" cap="none" spc="0" normalizeH="0" baseline="0" noProof="0" dirty="0">
              <a:ln>
                <a:noFill/>
              </a:ln>
              <a:solidFill>
                <a:schemeClr val="bg2"/>
              </a:solidFill>
              <a:effectLst/>
              <a:uLnTx/>
              <a:uFillTx/>
              <a:latin typeface="+mj-lt"/>
              <a:ea typeface="+mj-ea"/>
              <a:cs typeface="+mj-cs"/>
            </a:endParaRPr>
          </a:p>
        </p:txBody>
      </p:sp>
      <p:sp>
        <p:nvSpPr>
          <p:cNvPr id="6" name="Content Placeholder 2"/>
          <p:cNvSpPr txBox="1">
            <a:spLocks/>
          </p:cNvSpPr>
          <p:nvPr/>
        </p:nvSpPr>
        <p:spPr>
          <a:xfrm>
            <a:off x="6236208" y="2440493"/>
            <a:ext cx="4457637" cy="3459480"/>
          </a:xfrm>
          <a:prstGeom prst="rect">
            <a:avLst/>
          </a:prstGeom>
        </p:spPr>
        <p:txBody>
          <a:bodyPr vert="horz" lIns="91440" tIns="45720" rIns="91440" bIns="45720" rtlCol="0">
            <a:noAutofit/>
          </a:bodyPr>
          <a:lstStyle/>
          <a:p>
            <a:pPr marL="342900" marR="0" lvl="0" indent="-342900" algn="l" defTabSz="457200" rtl="0" eaLnBrk="1" fontAlgn="auto" latinLnBrk="0" hangingPunct="1">
              <a:lnSpc>
                <a:spcPct val="100000"/>
              </a:lnSpc>
              <a:spcBef>
                <a:spcPts val="1000"/>
              </a:spcBef>
              <a:spcAft>
                <a:spcPts val="0"/>
              </a:spcAft>
              <a:buClr>
                <a:schemeClr val="accent1"/>
              </a:buClr>
              <a:buSzPct val="80000"/>
              <a:buFont typeface="Wingdings 3" charset="2"/>
              <a:buChar char=""/>
              <a:tabLst/>
              <a:defRPr/>
            </a:pPr>
            <a:r>
              <a:rPr kumimoji="0" lang="en-GB" b="0" i="0" u="none" strike="noStrike" kern="1200" cap="none" spc="0" normalizeH="0" baseline="0" noProof="0" dirty="0" smtClean="0">
                <a:ln>
                  <a:noFill/>
                </a:ln>
                <a:solidFill>
                  <a:schemeClr val="tx1">
                    <a:lumMod val="75000"/>
                    <a:lumOff val="25000"/>
                  </a:schemeClr>
                </a:solidFill>
                <a:effectLst/>
                <a:uLnTx/>
                <a:uFillTx/>
                <a:latin typeface="+mn-lt"/>
                <a:ea typeface="+mn-ea"/>
                <a:cs typeface="+mn-cs"/>
              </a:rPr>
              <a:t>HR</a:t>
            </a:r>
            <a:r>
              <a:rPr kumimoji="0" lang="en-GB" b="0" i="0" u="none" strike="noStrike" kern="1200" cap="none" spc="0" normalizeH="0" noProof="0" dirty="0" smtClean="0">
                <a:ln>
                  <a:noFill/>
                </a:ln>
                <a:solidFill>
                  <a:schemeClr val="tx1">
                    <a:lumMod val="75000"/>
                    <a:lumOff val="25000"/>
                  </a:schemeClr>
                </a:solidFill>
                <a:effectLst/>
                <a:uLnTx/>
                <a:uFillTx/>
                <a:latin typeface="+mn-lt"/>
                <a:ea typeface="+mn-ea"/>
                <a:cs typeface="+mn-cs"/>
              </a:rPr>
              <a:t> strategies should fit in with one another </a:t>
            </a:r>
            <a:r>
              <a:rPr kumimoji="0" lang="en-GB" b="0" i="0" u="none" strike="noStrike" kern="1200" cap="none" spc="0" normalizeH="0" noProof="0" dirty="0" smtClean="0">
                <a:ln>
                  <a:noFill/>
                </a:ln>
                <a:solidFill>
                  <a:schemeClr val="tx1">
                    <a:lumMod val="75000"/>
                    <a:lumOff val="25000"/>
                  </a:schemeClr>
                </a:solidFill>
                <a:effectLst/>
                <a:uLnTx/>
                <a:uFillTx/>
                <a:latin typeface="+mn-lt"/>
                <a:ea typeface="+mn-ea"/>
                <a:cs typeface="+mn-cs"/>
              </a:rPr>
              <a:t>(</a:t>
            </a:r>
            <a:r>
              <a:rPr lang="en-GB" dirty="0" smtClean="0">
                <a:solidFill>
                  <a:schemeClr val="tx1">
                    <a:lumMod val="75000"/>
                    <a:lumOff val="25000"/>
                  </a:schemeClr>
                </a:solidFill>
              </a:rPr>
              <a:t>h</a:t>
            </a:r>
            <a:r>
              <a:rPr kumimoji="0" lang="en-GB" b="0" i="0" u="none" strike="noStrike" kern="1200" cap="none" spc="0" normalizeH="0" noProof="0" dirty="0" err="1" smtClean="0">
                <a:ln>
                  <a:noFill/>
                </a:ln>
                <a:solidFill>
                  <a:schemeClr val="tx1">
                    <a:lumMod val="75000"/>
                    <a:lumOff val="25000"/>
                  </a:schemeClr>
                </a:solidFill>
                <a:effectLst/>
                <a:uLnTx/>
                <a:uFillTx/>
                <a:latin typeface="+mn-lt"/>
                <a:ea typeface="+mn-ea"/>
                <a:cs typeface="+mn-cs"/>
              </a:rPr>
              <a:t>orizontal</a:t>
            </a:r>
            <a:r>
              <a:rPr kumimoji="0" lang="en-GB" b="0" i="0" u="none" strike="noStrike" kern="1200" cap="none" spc="0" normalizeH="0" noProof="0" dirty="0" smtClean="0">
                <a:ln>
                  <a:noFill/>
                </a:ln>
                <a:solidFill>
                  <a:schemeClr val="tx1">
                    <a:lumMod val="75000"/>
                    <a:lumOff val="25000"/>
                  </a:schemeClr>
                </a:solidFill>
                <a:effectLst/>
                <a:uLnTx/>
                <a:uFillTx/>
                <a:latin typeface="+mn-lt"/>
                <a:ea typeface="+mn-ea"/>
                <a:cs typeface="+mn-cs"/>
              </a:rPr>
              <a:t>)</a:t>
            </a:r>
            <a:endParaRPr kumimoji="0" lang="en-GB" b="0" i="0" u="none" strike="noStrike" kern="1200" cap="none" spc="0" normalizeH="0" noProof="0" dirty="0" smtClean="0">
              <a:ln>
                <a:noFill/>
              </a:ln>
              <a:solidFill>
                <a:schemeClr val="tx1">
                  <a:lumMod val="75000"/>
                  <a:lumOff val="25000"/>
                </a:schemeClr>
              </a:solidFill>
              <a:effectLst/>
              <a:uLnTx/>
              <a:uFillTx/>
              <a:latin typeface="+mn-lt"/>
              <a:ea typeface="+mn-ea"/>
              <a:cs typeface="+mn-cs"/>
            </a:endParaRPr>
          </a:p>
          <a:p>
            <a:pPr marL="342900" marR="0" lvl="0" indent="-342900" algn="l" defTabSz="457200" rtl="0" eaLnBrk="1" fontAlgn="auto" latinLnBrk="0" hangingPunct="1">
              <a:lnSpc>
                <a:spcPct val="100000"/>
              </a:lnSpc>
              <a:spcBef>
                <a:spcPts val="1000"/>
              </a:spcBef>
              <a:spcAft>
                <a:spcPts val="0"/>
              </a:spcAft>
              <a:buClr>
                <a:schemeClr val="accent1"/>
              </a:buClr>
              <a:buSzPct val="80000"/>
              <a:buFont typeface="Wingdings 3" charset="2"/>
              <a:buChar char=""/>
              <a:tabLst/>
              <a:defRPr/>
            </a:pPr>
            <a:r>
              <a:rPr lang="en-GB" dirty="0" smtClean="0">
                <a:solidFill>
                  <a:schemeClr val="tx1">
                    <a:lumMod val="75000"/>
                    <a:lumOff val="25000"/>
                  </a:schemeClr>
                </a:solidFill>
              </a:rPr>
              <a:t>HR </a:t>
            </a:r>
            <a:r>
              <a:rPr lang="en-GB" baseline="0" dirty="0" smtClean="0">
                <a:solidFill>
                  <a:schemeClr val="tx1">
                    <a:lumMod val="75000"/>
                    <a:lumOff val="25000"/>
                  </a:schemeClr>
                </a:solidFill>
              </a:rPr>
              <a:t>policies, strategies, practices</a:t>
            </a:r>
            <a:r>
              <a:rPr lang="en-GB" dirty="0" smtClean="0">
                <a:solidFill>
                  <a:schemeClr val="tx1">
                    <a:lumMod val="75000"/>
                    <a:lumOff val="25000"/>
                  </a:schemeClr>
                </a:solidFill>
              </a:rPr>
              <a:t> need to align with business strategy </a:t>
            </a:r>
            <a:r>
              <a:rPr lang="en-GB" dirty="0" smtClean="0">
                <a:solidFill>
                  <a:schemeClr val="tx1">
                    <a:lumMod val="75000"/>
                    <a:lumOff val="25000"/>
                  </a:schemeClr>
                </a:solidFill>
              </a:rPr>
              <a:t>(vertical). </a:t>
            </a:r>
            <a:endParaRPr kumimoji="0" lang="en-GB" b="0" i="0" u="none" strike="noStrike" kern="1200" cap="none" spc="0" normalizeH="0" baseline="0" noProof="0" dirty="0" smtClean="0">
              <a:ln>
                <a:noFill/>
              </a:ln>
              <a:solidFill>
                <a:schemeClr val="tx1">
                  <a:lumMod val="75000"/>
                  <a:lumOff val="25000"/>
                </a:schemeClr>
              </a:solidFill>
              <a:effectLst/>
              <a:uLnTx/>
              <a:uFillTx/>
              <a:latin typeface="+mn-lt"/>
              <a:ea typeface="+mn-ea"/>
              <a:cs typeface="+mn-cs"/>
            </a:endParaRPr>
          </a:p>
          <a:p>
            <a:pPr marL="342900" marR="0" lvl="0" indent="-342900" algn="l" defTabSz="457200" rtl="0" eaLnBrk="1" fontAlgn="auto" latinLnBrk="0" hangingPunct="1">
              <a:lnSpc>
                <a:spcPct val="100000"/>
              </a:lnSpc>
              <a:spcBef>
                <a:spcPts val="1000"/>
              </a:spcBef>
              <a:spcAft>
                <a:spcPts val="0"/>
              </a:spcAft>
              <a:buClr>
                <a:schemeClr val="accent1"/>
              </a:buClr>
              <a:buSzPct val="80000"/>
              <a:buFont typeface="Wingdings 3" charset="2"/>
              <a:buChar char=""/>
              <a:tabLst/>
              <a:defRPr/>
            </a:pPr>
            <a:r>
              <a:rPr kumimoji="0" lang="en-GB" b="0" i="0" u="none" strike="noStrike" kern="1200" cap="none" spc="0" normalizeH="0" baseline="0" noProof="0" dirty="0" smtClean="0">
                <a:ln>
                  <a:noFill/>
                </a:ln>
                <a:solidFill>
                  <a:schemeClr val="tx1">
                    <a:lumMod val="75000"/>
                    <a:lumOff val="25000"/>
                  </a:schemeClr>
                </a:solidFill>
                <a:effectLst/>
                <a:uLnTx/>
                <a:uFillTx/>
                <a:latin typeface="+mn-lt"/>
                <a:ea typeface="+mn-ea"/>
                <a:cs typeface="+mn-cs"/>
              </a:rPr>
              <a:t>The greater the degree of integration,</a:t>
            </a:r>
            <a:r>
              <a:rPr kumimoji="0" lang="en-GB" b="0" i="0" u="none" strike="noStrike" kern="1200" cap="none" spc="0" normalizeH="0" noProof="0" dirty="0" smtClean="0">
                <a:ln>
                  <a:noFill/>
                </a:ln>
                <a:solidFill>
                  <a:schemeClr val="tx1">
                    <a:lumMod val="75000"/>
                    <a:lumOff val="25000"/>
                  </a:schemeClr>
                </a:solidFill>
                <a:effectLst/>
                <a:uLnTx/>
                <a:uFillTx/>
                <a:latin typeface="+mn-lt"/>
                <a:ea typeface="+mn-ea"/>
                <a:cs typeface="+mn-cs"/>
              </a:rPr>
              <a:t> </a:t>
            </a:r>
            <a:r>
              <a:rPr kumimoji="0" lang="en-GB" b="0" i="0" u="none" strike="noStrike" kern="1200" cap="none" spc="0" normalizeH="0" baseline="0" noProof="0" dirty="0" smtClean="0">
                <a:ln>
                  <a:noFill/>
                </a:ln>
                <a:solidFill>
                  <a:schemeClr val="tx1">
                    <a:lumMod val="75000"/>
                    <a:lumOff val="25000"/>
                  </a:schemeClr>
                </a:solidFill>
                <a:effectLst/>
                <a:uLnTx/>
                <a:uFillTx/>
                <a:latin typeface="+mn-lt"/>
                <a:ea typeface="+mn-ea"/>
                <a:cs typeface="+mn-cs"/>
              </a:rPr>
              <a:t>the more effective HR strategy will be.</a:t>
            </a:r>
          </a:p>
        </p:txBody>
      </p:sp>
      <p:sp>
        <p:nvSpPr>
          <p:cNvPr id="7" name="TextBox 6"/>
          <p:cNvSpPr txBox="1"/>
          <p:nvPr/>
        </p:nvSpPr>
        <p:spPr>
          <a:xfrm>
            <a:off x="7601803" y="6127846"/>
            <a:ext cx="4590197" cy="646331"/>
          </a:xfrm>
          <a:prstGeom prst="rect">
            <a:avLst/>
          </a:prstGeom>
          <a:noFill/>
        </p:spPr>
        <p:txBody>
          <a:bodyPr wrap="square" rtlCol="0">
            <a:spAutoFit/>
          </a:bodyPr>
          <a:lstStyle/>
          <a:p>
            <a:r>
              <a:rPr lang="en-GB" dirty="0" smtClean="0"/>
              <a:t>(</a:t>
            </a:r>
            <a:r>
              <a:rPr lang="en-GB" dirty="0" err="1" smtClean="0"/>
              <a:t>Marchington</a:t>
            </a:r>
            <a:r>
              <a:rPr lang="en-GB" dirty="0" smtClean="0"/>
              <a:t> </a:t>
            </a:r>
            <a:r>
              <a:rPr lang="en-GB" dirty="0" smtClean="0"/>
              <a:t>et </a:t>
            </a:r>
            <a:r>
              <a:rPr lang="en-GB" dirty="0" smtClean="0"/>
              <a:t>al, 2016 p.142-5)</a:t>
            </a:r>
            <a:endParaRPr lang="en-GB" dirty="0" smtClean="0"/>
          </a:p>
          <a:p>
            <a:r>
              <a:rPr lang="en-GB" dirty="0" smtClean="0"/>
              <a:t>(Taylor </a:t>
            </a:r>
            <a:r>
              <a:rPr lang="en-GB" dirty="0" smtClean="0"/>
              <a:t>and </a:t>
            </a:r>
            <a:r>
              <a:rPr lang="en-GB" dirty="0" err="1" smtClean="0"/>
              <a:t>Woodhams</a:t>
            </a:r>
            <a:r>
              <a:rPr lang="en-GB" dirty="0" smtClean="0"/>
              <a:t>,</a:t>
            </a:r>
            <a:r>
              <a:rPr lang="en-GB" dirty="0" smtClean="0"/>
              <a:t> 2016  p.22)</a:t>
            </a:r>
            <a:endParaRPr lang="en-GB" dirty="0" smtClean="0"/>
          </a:p>
        </p:txBody>
      </p:sp>
    </p:spTree>
    <p:extLst>
      <p:ext uri="{BB962C8B-B14F-4D97-AF65-F5344CB8AC3E}">
        <p14:creationId xmlns:p14="http://schemas.microsoft.com/office/powerpoint/2010/main" xmlns="" val="4085388741"/>
      </p:ext>
    </p:extLst>
  </p:cSld>
  <p:clrMapOvr>
    <a:masterClrMapping/>
  </p:clrMapOvr>
  <p:transition>
    <p:fade/>
  </p:transition>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4033" name="Picture 1" descr="D:\Strategic-HRM1.jpg"/>
          <p:cNvPicPr>
            <a:picLocks noChangeAspect="1" noChangeArrowheads="1"/>
          </p:cNvPicPr>
          <p:nvPr/>
        </p:nvPicPr>
        <p:blipFill>
          <a:blip r:embed="rId3" cstate="print"/>
          <a:srcRect/>
          <a:stretch>
            <a:fillRect/>
          </a:stretch>
        </p:blipFill>
        <p:spPr bwMode="auto">
          <a:xfrm>
            <a:off x="9180576" y="4069080"/>
            <a:ext cx="3011424" cy="2258568"/>
          </a:xfrm>
          <a:prstGeom prst="rect">
            <a:avLst/>
          </a:prstGeom>
          <a:noFill/>
        </p:spPr>
      </p:pic>
      <p:sp>
        <p:nvSpPr>
          <p:cNvPr id="2" name="Title 1"/>
          <p:cNvSpPr>
            <a:spLocks noGrp="1"/>
          </p:cNvSpPr>
          <p:nvPr>
            <p:ph type="title"/>
          </p:nvPr>
        </p:nvSpPr>
        <p:spPr/>
        <p:txBody>
          <a:bodyPr/>
          <a:lstStyle/>
          <a:p>
            <a:r>
              <a:rPr lang="en-GB" dirty="0" smtClean="0"/>
              <a:t>How HR is Evolving </a:t>
            </a:r>
            <a:endParaRPr lang="en-GB" dirty="0"/>
          </a:p>
        </p:txBody>
      </p:sp>
      <p:sp>
        <p:nvSpPr>
          <p:cNvPr id="3" name="Content Placeholder 2"/>
          <p:cNvSpPr>
            <a:spLocks noGrp="1"/>
          </p:cNvSpPr>
          <p:nvPr>
            <p:ph idx="1"/>
          </p:nvPr>
        </p:nvSpPr>
        <p:spPr>
          <a:xfrm>
            <a:off x="0" y="2505345"/>
            <a:ext cx="12711171" cy="4718526"/>
          </a:xfrm>
        </p:spPr>
        <p:txBody>
          <a:bodyPr>
            <a:normAutofit/>
          </a:bodyPr>
          <a:lstStyle/>
          <a:p>
            <a:pPr>
              <a:buFont typeface="Arial" panose="020B0604020202020204" pitchFamily="34" charset="0"/>
              <a:buChar char="•"/>
            </a:pPr>
            <a:endParaRPr lang="en-GB" dirty="0"/>
          </a:p>
          <a:p>
            <a:pPr>
              <a:buFont typeface="Arial" panose="020B0604020202020204" pitchFamily="34" charset="0"/>
              <a:buChar char="•"/>
            </a:pPr>
            <a:endParaRPr lang="en-GB" dirty="0"/>
          </a:p>
        </p:txBody>
      </p:sp>
      <p:sp>
        <p:nvSpPr>
          <p:cNvPr id="4" name="Slide Number Placeholder 3"/>
          <p:cNvSpPr>
            <a:spLocks noGrp="1"/>
          </p:cNvSpPr>
          <p:nvPr>
            <p:ph type="sldNum" sz="quarter" idx="12"/>
          </p:nvPr>
        </p:nvSpPr>
        <p:spPr/>
        <p:txBody>
          <a:bodyPr/>
          <a:lstStyle/>
          <a:p>
            <a:fld id="{10853108-40DD-4DF9-B715-AC78262B5011}" type="slidenum">
              <a:rPr lang="en-GB" smtClean="0"/>
              <a:pPr/>
              <a:t>7</a:t>
            </a:fld>
            <a:endParaRPr lang="en-GB" dirty="0"/>
          </a:p>
        </p:txBody>
      </p:sp>
      <p:graphicFrame>
        <p:nvGraphicFramePr>
          <p:cNvPr id="6" name="Diagram 5"/>
          <p:cNvGraphicFramePr/>
          <p:nvPr/>
        </p:nvGraphicFramePr>
        <p:xfrm>
          <a:off x="725213" y="2680138"/>
          <a:ext cx="7740869" cy="281180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7" name="TextBox 6"/>
          <p:cNvSpPr txBox="1"/>
          <p:nvPr/>
        </p:nvSpPr>
        <p:spPr>
          <a:xfrm>
            <a:off x="8092965" y="6488668"/>
            <a:ext cx="4099035" cy="369332"/>
          </a:xfrm>
          <a:prstGeom prst="rect">
            <a:avLst/>
          </a:prstGeom>
          <a:noFill/>
        </p:spPr>
        <p:txBody>
          <a:bodyPr wrap="square" rtlCol="0">
            <a:spAutoFit/>
          </a:bodyPr>
          <a:lstStyle/>
          <a:p>
            <a:r>
              <a:rPr lang="en-GB" dirty="0" smtClean="0"/>
              <a:t>(Taylor </a:t>
            </a:r>
            <a:r>
              <a:rPr lang="en-GB" dirty="0" smtClean="0"/>
              <a:t>and </a:t>
            </a:r>
            <a:r>
              <a:rPr lang="en-GB" dirty="0" err="1" smtClean="0"/>
              <a:t>Woodhams</a:t>
            </a:r>
            <a:r>
              <a:rPr lang="en-GB" dirty="0" smtClean="0"/>
              <a:t>, 2016 p.23)</a:t>
            </a:r>
            <a:endParaRPr lang="en-GB" dirty="0"/>
          </a:p>
        </p:txBody>
      </p:sp>
    </p:spTree>
    <p:extLst>
      <p:ext uri="{BB962C8B-B14F-4D97-AF65-F5344CB8AC3E}">
        <p14:creationId xmlns:p14="http://schemas.microsoft.com/office/powerpoint/2010/main" xmlns="" val="2065250907"/>
      </p:ext>
    </p:extLst>
  </p:cSld>
  <p:clrMapOvr>
    <a:masterClrMapping/>
  </p:clrMapOvr>
  <p:transition>
    <p:fade/>
  </p:transition>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Different arrangements of HR within organisations </a:t>
            </a:r>
            <a:endParaRPr lang="en-GB" dirty="0"/>
          </a:p>
        </p:txBody>
      </p:sp>
      <p:sp>
        <p:nvSpPr>
          <p:cNvPr id="3" name="Content Placeholder 2"/>
          <p:cNvSpPr>
            <a:spLocks noGrp="1"/>
          </p:cNvSpPr>
          <p:nvPr>
            <p:ph idx="1"/>
          </p:nvPr>
        </p:nvSpPr>
        <p:spPr/>
        <p:txBody>
          <a:bodyPr/>
          <a:lstStyle/>
          <a:p>
            <a:r>
              <a:rPr lang="en-GB" dirty="0" smtClean="0"/>
              <a:t>Private  sector. </a:t>
            </a:r>
          </a:p>
          <a:p>
            <a:r>
              <a:rPr lang="en-GB" dirty="0" smtClean="0"/>
              <a:t>Public sector .</a:t>
            </a:r>
          </a:p>
          <a:p>
            <a:r>
              <a:rPr lang="en-GB" dirty="0" smtClean="0"/>
              <a:t>3</a:t>
            </a:r>
            <a:r>
              <a:rPr lang="en-GB" baseline="30000" dirty="0" smtClean="0"/>
              <a:t>rd</a:t>
            </a:r>
            <a:r>
              <a:rPr lang="en-GB" dirty="0" smtClean="0"/>
              <a:t> sector. </a:t>
            </a:r>
          </a:p>
        </p:txBody>
      </p:sp>
      <p:sp>
        <p:nvSpPr>
          <p:cNvPr id="4" name="Slide Number Placeholder 3"/>
          <p:cNvSpPr>
            <a:spLocks noGrp="1"/>
          </p:cNvSpPr>
          <p:nvPr>
            <p:ph type="sldNum" sz="quarter" idx="12"/>
          </p:nvPr>
        </p:nvSpPr>
        <p:spPr/>
        <p:txBody>
          <a:bodyPr/>
          <a:lstStyle/>
          <a:p>
            <a:fld id="{10853108-40DD-4DF9-B715-AC78262B5011}" type="slidenum">
              <a:rPr lang="en-GB" smtClean="0"/>
              <a:pPr/>
              <a:t>8</a:t>
            </a:fld>
            <a:endParaRPr lang="en-GB"/>
          </a:p>
        </p:txBody>
      </p:sp>
      <p:sp>
        <p:nvSpPr>
          <p:cNvPr id="5" name="TextBox 4"/>
          <p:cNvSpPr txBox="1"/>
          <p:nvPr/>
        </p:nvSpPr>
        <p:spPr>
          <a:xfrm>
            <a:off x="7779224" y="6400800"/>
            <a:ext cx="4412776" cy="369332"/>
          </a:xfrm>
          <a:prstGeom prst="rect">
            <a:avLst/>
          </a:prstGeom>
          <a:noFill/>
        </p:spPr>
        <p:txBody>
          <a:bodyPr wrap="square" rtlCol="0">
            <a:spAutoFit/>
          </a:bodyPr>
          <a:lstStyle/>
          <a:p>
            <a:r>
              <a:rPr lang="en-GB" dirty="0" smtClean="0"/>
              <a:t>(Taylor </a:t>
            </a:r>
            <a:r>
              <a:rPr lang="en-GB" dirty="0" smtClean="0"/>
              <a:t>and </a:t>
            </a:r>
            <a:r>
              <a:rPr lang="en-GB" dirty="0" err="1" smtClean="0"/>
              <a:t>Woodhams</a:t>
            </a:r>
            <a:r>
              <a:rPr lang="en-GB" dirty="0" smtClean="0"/>
              <a:t>, 2016 p.45-8)</a:t>
            </a:r>
            <a:endParaRPr lang="en-GB" dirty="0"/>
          </a:p>
        </p:txBody>
      </p:sp>
      <p:pic>
        <p:nvPicPr>
          <p:cNvPr id="2050" name="Picture 2" descr="D:\Managing-when-not-the-manager-e1500508002675.png"/>
          <p:cNvPicPr>
            <a:picLocks noChangeAspect="1" noChangeArrowheads="1"/>
          </p:cNvPicPr>
          <p:nvPr/>
        </p:nvPicPr>
        <p:blipFill>
          <a:blip r:embed="rId3" cstate="print"/>
          <a:srcRect/>
          <a:stretch>
            <a:fillRect/>
          </a:stretch>
        </p:blipFill>
        <p:spPr bwMode="auto">
          <a:xfrm>
            <a:off x="7003861" y="2734884"/>
            <a:ext cx="4762500" cy="3571875"/>
          </a:xfrm>
          <a:prstGeom prst="rect">
            <a:avLst/>
          </a:prstGeom>
          <a:noFill/>
        </p:spPr>
      </p:pic>
    </p:spTree>
    <p:extLst>
      <p:ext uri="{BB962C8B-B14F-4D97-AF65-F5344CB8AC3E}">
        <p14:creationId xmlns:p14="http://schemas.microsoft.com/office/powerpoint/2010/main" xmlns="" val="1219977229"/>
      </p:ext>
    </p:extLst>
  </p:cSld>
  <p:clrMapOvr>
    <a:masterClrMapping/>
  </p:clrMapOvr>
  <p:transition>
    <p:fade/>
  </p:transition>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 Change Management </a:t>
            </a:r>
            <a:endParaRPr lang="en-GB" dirty="0"/>
          </a:p>
        </p:txBody>
      </p:sp>
      <p:sp>
        <p:nvSpPr>
          <p:cNvPr id="3" name="Content Placeholder 2"/>
          <p:cNvSpPr>
            <a:spLocks noGrp="1"/>
          </p:cNvSpPr>
          <p:nvPr>
            <p:ph idx="1"/>
          </p:nvPr>
        </p:nvSpPr>
        <p:spPr>
          <a:xfrm>
            <a:off x="347472" y="2212848"/>
            <a:ext cx="11411712" cy="4645152"/>
          </a:xfrm>
        </p:spPr>
        <p:txBody>
          <a:bodyPr>
            <a:normAutofit/>
          </a:bodyPr>
          <a:lstStyle/>
          <a:p>
            <a:pPr>
              <a:buNone/>
            </a:pPr>
            <a:r>
              <a:rPr lang="en-GB" b="1" i="1" dirty="0" smtClean="0"/>
              <a:t>Controllable: </a:t>
            </a:r>
          </a:p>
          <a:p>
            <a:r>
              <a:rPr lang="en-GB" dirty="0" smtClean="0"/>
              <a:t>Involvement.</a:t>
            </a:r>
          </a:p>
          <a:p>
            <a:r>
              <a:rPr lang="en-GB" dirty="0" smtClean="0"/>
              <a:t>Looking at skills available.</a:t>
            </a:r>
          </a:p>
          <a:p>
            <a:r>
              <a:rPr lang="en-GB" dirty="0" smtClean="0"/>
              <a:t>Assessing impact.</a:t>
            </a:r>
          </a:p>
          <a:p>
            <a:r>
              <a:rPr lang="en-GB" dirty="0" smtClean="0"/>
              <a:t>Understanding concerns.</a:t>
            </a:r>
          </a:p>
          <a:p>
            <a:r>
              <a:rPr lang="en-GB" dirty="0" smtClean="0"/>
              <a:t>Appropriate communication .</a:t>
            </a:r>
          </a:p>
          <a:p>
            <a:r>
              <a:rPr lang="en-GB" dirty="0" smtClean="0"/>
              <a:t>Evaluating on impact of change.</a:t>
            </a:r>
          </a:p>
          <a:p>
            <a:pPr>
              <a:buNone/>
            </a:pPr>
            <a:r>
              <a:rPr lang="en-GB" b="1" i="1" dirty="0" smtClean="0"/>
              <a:t>Uncontrollable:</a:t>
            </a:r>
          </a:p>
          <a:p>
            <a:r>
              <a:rPr lang="en-GB" dirty="0" smtClean="0"/>
              <a:t>How change can affect people.</a:t>
            </a:r>
          </a:p>
          <a:p>
            <a:r>
              <a:rPr lang="en-GB" dirty="0" smtClean="0"/>
              <a:t>Need to carefully plan change.</a:t>
            </a:r>
          </a:p>
          <a:p>
            <a:r>
              <a:rPr lang="en-GB" dirty="0" smtClean="0"/>
              <a:t>Encourage buy in.</a:t>
            </a:r>
          </a:p>
          <a:p>
            <a:endParaRPr lang="en-GB" dirty="0" smtClean="0"/>
          </a:p>
          <a:p>
            <a:pPr>
              <a:buNone/>
            </a:pPr>
            <a:endParaRPr lang="en-GB" dirty="0"/>
          </a:p>
        </p:txBody>
      </p:sp>
      <p:pic>
        <p:nvPicPr>
          <p:cNvPr id="39938" name="Picture 2" descr="D:\download (1).jpg"/>
          <p:cNvPicPr>
            <a:picLocks noChangeAspect="1" noChangeArrowheads="1"/>
          </p:cNvPicPr>
          <p:nvPr/>
        </p:nvPicPr>
        <p:blipFill>
          <a:blip r:embed="rId3" cstate="print"/>
          <a:srcRect/>
          <a:stretch>
            <a:fillRect/>
          </a:stretch>
        </p:blipFill>
        <p:spPr bwMode="auto">
          <a:xfrm>
            <a:off x="8261131" y="2807733"/>
            <a:ext cx="3601685" cy="1800843"/>
          </a:xfrm>
          <a:prstGeom prst="rect">
            <a:avLst/>
          </a:prstGeom>
          <a:noFill/>
        </p:spPr>
      </p:pic>
      <p:sp>
        <p:nvSpPr>
          <p:cNvPr id="6" name="Slide Number Placeholder 5"/>
          <p:cNvSpPr>
            <a:spLocks noGrp="1"/>
          </p:cNvSpPr>
          <p:nvPr>
            <p:ph type="sldNum" sz="quarter" idx="12"/>
          </p:nvPr>
        </p:nvSpPr>
        <p:spPr/>
        <p:txBody>
          <a:bodyPr/>
          <a:lstStyle/>
          <a:p>
            <a:fld id="{10853108-40DD-4DF9-B715-AC78262B5011}" type="slidenum">
              <a:rPr lang="en-GB" smtClean="0"/>
              <a:pPr/>
              <a:t>9</a:t>
            </a:fld>
            <a:endParaRPr lang="en-GB"/>
          </a:p>
        </p:txBody>
      </p:sp>
      <p:sp>
        <p:nvSpPr>
          <p:cNvPr id="7" name="TextBox 6"/>
          <p:cNvSpPr txBox="1"/>
          <p:nvPr/>
        </p:nvSpPr>
        <p:spPr>
          <a:xfrm>
            <a:off x="8029904" y="6488668"/>
            <a:ext cx="4162096" cy="369332"/>
          </a:xfrm>
          <a:prstGeom prst="rect">
            <a:avLst/>
          </a:prstGeom>
          <a:noFill/>
        </p:spPr>
        <p:txBody>
          <a:bodyPr wrap="square" rtlCol="0">
            <a:spAutoFit/>
          </a:bodyPr>
          <a:lstStyle/>
          <a:p>
            <a:r>
              <a:rPr lang="en-GB" dirty="0" smtClean="0"/>
              <a:t>(Taylor </a:t>
            </a:r>
            <a:r>
              <a:rPr lang="en-GB" dirty="0" smtClean="0"/>
              <a:t>and </a:t>
            </a:r>
            <a:r>
              <a:rPr lang="en-GB" dirty="0" err="1" smtClean="0"/>
              <a:t>Woodhams</a:t>
            </a:r>
            <a:r>
              <a:rPr lang="en-GB" dirty="0" smtClean="0"/>
              <a:t>, </a:t>
            </a:r>
            <a:r>
              <a:rPr lang="en-GB" dirty="0" smtClean="0"/>
              <a:t>2016 p.32)</a:t>
            </a:r>
            <a:endParaRPr lang="en-GB" dirty="0"/>
          </a:p>
        </p:txBody>
      </p:sp>
    </p:spTree>
  </p:cSld>
  <p:clrMapOvr>
    <a:masterClrMapping/>
  </p:clrMapOvr>
  <p:transition>
    <p:fade/>
  </p:transition>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HRD interventions </a:t>
            </a:r>
            <a:endParaRPr lang="en-GB" dirty="0"/>
          </a:p>
        </p:txBody>
      </p:sp>
      <p:sp>
        <p:nvSpPr>
          <p:cNvPr id="3" name="Content Placeholder 2"/>
          <p:cNvSpPr>
            <a:spLocks noGrp="1"/>
          </p:cNvSpPr>
          <p:nvPr>
            <p:ph idx="1"/>
          </p:nvPr>
        </p:nvSpPr>
        <p:spPr/>
        <p:txBody>
          <a:bodyPr/>
          <a:lstStyle/>
          <a:p>
            <a:r>
              <a:rPr lang="en-GB" dirty="0" smtClean="0">
                <a:solidFill>
                  <a:schemeClr val="tx1"/>
                </a:solidFill>
              </a:rPr>
              <a:t>Enhancing employees responsiveness to change.</a:t>
            </a:r>
          </a:p>
          <a:p>
            <a:r>
              <a:rPr lang="en-GB" dirty="0" smtClean="0">
                <a:solidFill>
                  <a:schemeClr val="tx1"/>
                </a:solidFill>
              </a:rPr>
              <a:t>Enhancing the ability of employees to adapt to change.</a:t>
            </a:r>
          </a:p>
          <a:p>
            <a:r>
              <a:rPr lang="en-GB" dirty="0" smtClean="0">
                <a:solidFill>
                  <a:schemeClr val="tx1"/>
                </a:solidFill>
              </a:rPr>
              <a:t>Coaching and mentoring activities.</a:t>
            </a:r>
          </a:p>
        </p:txBody>
      </p:sp>
      <p:sp>
        <p:nvSpPr>
          <p:cNvPr id="4" name="Slide Number Placeholder 3"/>
          <p:cNvSpPr>
            <a:spLocks noGrp="1"/>
          </p:cNvSpPr>
          <p:nvPr>
            <p:ph type="sldNum" sz="quarter" idx="12"/>
          </p:nvPr>
        </p:nvSpPr>
        <p:spPr/>
        <p:txBody>
          <a:bodyPr/>
          <a:lstStyle/>
          <a:p>
            <a:fld id="{10853108-40DD-4DF9-B715-AC78262B5011}" type="slidenum">
              <a:rPr lang="en-GB" smtClean="0"/>
              <a:pPr/>
              <a:t>10</a:t>
            </a:fld>
            <a:endParaRPr lang="en-GB"/>
          </a:p>
        </p:txBody>
      </p:sp>
      <p:pic>
        <p:nvPicPr>
          <p:cNvPr id="26625" name="Picture 1" descr="D:\training.jpg"/>
          <p:cNvPicPr>
            <a:picLocks noChangeAspect="1" noChangeArrowheads="1"/>
          </p:cNvPicPr>
          <p:nvPr/>
        </p:nvPicPr>
        <p:blipFill>
          <a:blip r:embed="rId3" cstate="print"/>
          <a:srcRect/>
          <a:stretch>
            <a:fillRect/>
          </a:stretch>
        </p:blipFill>
        <p:spPr bwMode="auto">
          <a:xfrm>
            <a:off x="8324025" y="3576066"/>
            <a:ext cx="3392487" cy="2952750"/>
          </a:xfrm>
          <a:prstGeom prst="rect">
            <a:avLst/>
          </a:prstGeom>
          <a:noFill/>
        </p:spPr>
      </p:pic>
      <p:sp>
        <p:nvSpPr>
          <p:cNvPr id="6" name="TextBox 5"/>
          <p:cNvSpPr txBox="1"/>
          <p:nvPr/>
        </p:nvSpPr>
        <p:spPr>
          <a:xfrm>
            <a:off x="8120418" y="6482687"/>
            <a:ext cx="4071582" cy="369332"/>
          </a:xfrm>
          <a:prstGeom prst="rect">
            <a:avLst/>
          </a:prstGeom>
          <a:noFill/>
        </p:spPr>
        <p:txBody>
          <a:bodyPr wrap="square" rtlCol="0">
            <a:spAutoFit/>
          </a:bodyPr>
          <a:lstStyle/>
          <a:p>
            <a:r>
              <a:rPr lang="en-GB" dirty="0" smtClean="0"/>
              <a:t>(Taylor </a:t>
            </a:r>
            <a:r>
              <a:rPr lang="en-GB" dirty="0" smtClean="0"/>
              <a:t>and </a:t>
            </a:r>
            <a:r>
              <a:rPr lang="en-GB" dirty="0" err="1" smtClean="0"/>
              <a:t>Woodhams</a:t>
            </a:r>
            <a:r>
              <a:rPr lang="en-GB" dirty="0" smtClean="0"/>
              <a:t>, </a:t>
            </a:r>
            <a:r>
              <a:rPr lang="en-GB" dirty="0" smtClean="0"/>
              <a:t>2016 </a:t>
            </a:r>
            <a:r>
              <a:rPr lang="en-GB" dirty="0" smtClean="0"/>
              <a:t>p.35</a:t>
            </a:r>
            <a:endParaRPr lang="en-GB" dirty="0"/>
          </a:p>
        </p:txBody>
      </p:sp>
    </p:spTree>
  </p:cSld>
  <p:clrMapOvr>
    <a:masterClrMapping/>
  </p:clrMapOvr>
  <p:transition>
    <p:fade/>
  </p:transition>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Communication</a:t>
            </a:r>
            <a:endParaRPr lang="en-GB" dirty="0"/>
          </a:p>
        </p:txBody>
      </p:sp>
      <p:sp>
        <p:nvSpPr>
          <p:cNvPr id="3" name="Content Placeholder 2"/>
          <p:cNvSpPr>
            <a:spLocks noGrp="1"/>
          </p:cNvSpPr>
          <p:nvPr>
            <p:ph idx="1"/>
          </p:nvPr>
        </p:nvSpPr>
        <p:spPr/>
        <p:txBody>
          <a:bodyPr>
            <a:normAutofit/>
          </a:bodyPr>
          <a:lstStyle/>
          <a:p>
            <a:r>
              <a:rPr lang="en-GB" dirty="0" smtClean="0"/>
              <a:t>Top-down channels.</a:t>
            </a:r>
          </a:p>
          <a:p>
            <a:r>
              <a:rPr lang="en-GB" dirty="0" smtClean="0"/>
              <a:t>Bottom-up channels.</a:t>
            </a:r>
          </a:p>
          <a:p>
            <a:r>
              <a:rPr lang="en-GB" dirty="0" smtClean="0"/>
              <a:t>Two way discussion.</a:t>
            </a:r>
          </a:p>
          <a:p>
            <a:r>
              <a:rPr lang="en-GB" dirty="0" smtClean="0"/>
              <a:t>Quick response to issues. </a:t>
            </a:r>
          </a:p>
          <a:p>
            <a:r>
              <a:rPr lang="en-GB" dirty="0" smtClean="0"/>
              <a:t>Learn from pervious change .</a:t>
            </a:r>
          </a:p>
          <a:p>
            <a:r>
              <a:rPr lang="en-GB" dirty="0" smtClean="0"/>
              <a:t>Celebrate successful change. </a:t>
            </a:r>
          </a:p>
        </p:txBody>
      </p:sp>
      <p:sp>
        <p:nvSpPr>
          <p:cNvPr id="4" name="Slide Number Placeholder 3"/>
          <p:cNvSpPr>
            <a:spLocks noGrp="1"/>
          </p:cNvSpPr>
          <p:nvPr>
            <p:ph type="sldNum" sz="quarter" idx="12"/>
          </p:nvPr>
        </p:nvSpPr>
        <p:spPr/>
        <p:txBody>
          <a:bodyPr/>
          <a:lstStyle/>
          <a:p>
            <a:fld id="{10853108-40DD-4DF9-B715-AC78262B5011}" type="slidenum">
              <a:rPr lang="en-GB" smtClean="0"/>
              <a:pPr/>
              <a:t>11</a:t>
            </a:fld>
            <a:endParaRPr lang="en-GB"/>
          </a:p>
        </p:txBody>
      </p:sp>
      <p:pic>
        <p:nvPicPr>
          <p:cNvPr id="5" name="Picture 1" descr="D:\unit-16-marketing-communication-process-assignment.jpg"/>
          <p:cNvPicPr>
            <a:picLocks noChangeAspect="1" noChangeArrowheads="1"/>
          </p:cNvPicPr>
          <p:nvPr/>
        </p:nvPicPr>
        <p:blipFill>
          <a:blip r:embed="rId3" cstate="print"/>
          <a:srcRect/>
          <a:stretch>
            <a:fillRect/>
          </a:stretch>
        </p:blipFill>
        <p:spPr bwMode="auto">
          <a:xfrm>
            <a:off x="7452223" y="4229598"/>
            <a:ext cx="3505200" cy="1814995"/>
          </a:xfrm>
          <a:prstGeom prst="rect">
            <a:avLst/>
          </a:prstGeom>
          <a:noFill/>
        </p:spPr>
      </p:pic>
      <p:sp>
        <p:nvSpPr>
          <p:cNvPr id="6" name="TextBox 5"/>
          <p:cNvSpPr txBox="1"/>
          <p:nvPr/>
        </p:nvSpPr>
        <p:spPr>
          <a:xfrm>
            <a:off x="10639764" y="6488668"/>
            <a:ext cx="2166385" cy="369332"/>
          </a:xfrm>
          <a:prstGeom prst="rect">
            <a:avLst/>
          </a:prstGeom>
          <a:noFill/>
        </p:spPr>
        <p:txBody>
          <a:bodyPr wrap="square" rtlCol="0">
            <a:spAutoFit/>
          </a:bodyPr>
          <a:lstStyle/>
          <a:p>
            <a:r>
              <a:rPr lang="en-GB" dirty="0" smtClean="0"/>
              <a:t>(CIPD, 2017</a:t>
            </a:r>
            <a:r>
              <a:rPr lang="en-GB" dirty="0" smtClean="0"/>
              <a:t>)</a:t>
            </a:r>
            <a:endParaRPr lang="en-GB" dirty="0"/>
          </a:p>
        </p:txBody>
      </p:sp>
    </p:spTree>
  </p:cSld>
  <p:clrMapOvr>
    <a:masterClrMapping/>
  </p:clrMapOvr>
  <p:transition>
    <p:fade/>
  </p:transition>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Beer’S</a:t>
            </a:r>
            <a:r>
              <a:rPr lang="en-GB" dirty="0" smtClean="0"/>
              <a:t> 6 model of change</a:t>
            </a:r>
            <a:endParaRPr lang="en-GB" dirty="0"/>
          </a:p>
        </p:txBody>
      </p:sp>
      <p:sp>
        <p:nvSpPr>
          <p:cNvPr id="4" name="Slide Number Placeholder 3"/>
          <p:cNvSpPr>
            <a:spLocks noGrp="1"/>
          </p:cNvSpPr>
          <p:nvPr>
            <p:ph type="sldNum" sz="quarter" idx="12"/>
          </p:nvPr>
        </p:nvSpPr>
        <p:spPr/>
        <p:txBody>
          <a:bodyPr/>
          <a:lstStyle/>
          <a:p>
            <a:fld id="{10853108-40DD-4DF9-B715-AC78262B5011}" type="slidenum">
              <a:rPr lang="en-GB" smtClean="0"/>
              <a:pPr/>
              <a:t>12</a:t>
            </a:fld>
            <a:endParaRPr lang="en-GB"/>
          </a:p>
        </p:txBody>
      </p:sp>
      <p:graphicFrame>
        <p:nvGraphicFramePr>
          <p:cNvPr id="9" name="Diagram 8"/>
          <p:cNvGraphicFramePr/>
          <p:nvPr/>
        </p:nvGraphicFramePr>
        <p:xfrm>
          <a:off x="1245616" y="2359152"/>
          <a:ext cx="9215120" cy="427295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2" name="TextBox 11"/>
          <p:cNvSpPr txBox="1"/>
          <p:nvPr/>
        </p:nvSpPr>
        <p:spPr>
          <a:xfrm>
            <a:off x="8348353" y="6488668"/>
            <a:ext cx="3843647" cy="369332"/>
          </a:xfrm>
          <a:prstGeom prst="rect">
            <a:avLst/>
          </a:prstGeom>
          <a:noFill/>
        </p:spPr>
        <p:txBody>
          <a:bodyPr wrap="square" rtlCol="0">
            <a:spAutoFit/>
          </a:bodyPr>
          <a:lstStyle/>
          <a:p>
            <a:r>
              <a:rPr lang="en-GB" dirty="0" smtClean="0"/>
              <a:t>(Kew </a:t>
            </a:r>
            <a:r>
              <a:rPr lang="en-GB" dirty="0" smtClean="0"/>
              <a:t>and </a:t>
            </a:r>
            <a:r>
              <a:rPr lang="en-GB" dirty="0" err="1" smtClean="0"/>
              <a:t>Stredwick</a:t>
            </a:r>
            <a:r>
              <a:rPr lang="en-GB" dirty="0" smtClean="0"/>
              <a:t>, </a:t>
            </a:r>
            <a:r>
              <a:rPr lang="en-GB" dirty="0" smtClean="0"/>
              <a:t>2010 </a:t>
            </a:r>
            <a:r>
              <a:rPr lang="en-GB" dirty="0" smtClean="0"/>
              <a:t>p. </a:t>
            </a:r>
            <a:r>
              <a:rPr lang="en-GB" dirty="0" smtClean="0"/>
              <a:t>461) </a:t>
            </a:r>
            <a:endParaRPr lang="en-GB" dirty="0"/>
          </a:p>
        </p:txBody>
      </p:sp>
    </p:spTree>
  </p:cSld>
  <p:clrMapOvr>
    <a:masterClrMapping/>
  </p:clrMapOvr>
  <p:transition>
    <p:fade/>
  </p:transition>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DREC MODEL </a:t>
            </a:r>
            <a:endParaRPr lang="en-GB" dirty="0"/>
          </a:p>
        </p:txBody>
      </p:sp>
      <p:pic>
        <p:nvPicPr>
          <p:cNvPr id="58370" name="Picture 2" descr="D:\DREC.png"/>
          <p:cNvPicPr>
            <a:picLocks noChangeAspect="1" noChangeArrowheads="1"/>
          </p:cNvPicPr>
          <p:nvPr/>
        </p:nvPicPr>
        <p:blipFill>
          <a:blip r:embed="rId3" cstate="print"/>
          <a:srcRect/>
          <a:stretch>
            <a:fillRect/>
          </a:stretch>
        </p:blipFill>
        <p:spPr bwMode="auto">
          <a:xfrm>
            <a:off x="2011029" y="2363271"/>
            <a:ext cx="7132971" cy="3614465"/>
          </a:xfrm>
          <a:prstGeom prst="rect">
            <a:avLst/>
          </a:prstGeom>
          <a:noFill/>
        </p:spPr>
      </p:pic>
      <p:sp>
        <p:nvSpPr>
          <p:cNvPr id="4" name="Slide Number Placeholder 3"/>
          <p:cNvSpPr>
            <a:spLocks noGrp="1"/>
          </p:cNvSpPr>
          <p:nvPr>
            <p:ph type="sldNum" sz="quarter" idx="12"/>
          </p:nvPr>
        </p:nvSpPr>
        <p:spPr/>
        <p:txBody>
          <a:bodyPr/>
          <a:lstStyle/>
          <a:p>
            <a:fld id="{10853108-40DD-4DF9-B715-AC78262B5011}" type="slidenum">
              <a:rPr lang="en-GB" smtClean="0"/>
              <a:pPr/>
              <a:t>13</a:t>
            </a:fld>
            <a:endParaRPr lang="en-GB"/>
          </a:p>
        </p:txBody>
      </p:sp>
      <p:sp>
        <p:nvSpPr>
          <p:cNvPr id="5" name="TextBox 4"/>
          <p:cNvSpPr txBox="1"/>
          <p:nvPr/>
        </p:nvSpPr>
        <p:spPr>
          <a:xfrm>
            <a:off x="8039595" y="6488668"/>
            <a:ext cx="4152405" cy="369332"/>
          </a:xfrm>
          <a:prstGeom prst="rect">
            <a:avLst/>
          </a:prstGeom>
          <a:noFill/>
        </p:spPr>
        <p:txBody>
          <a:bodyPr wrap="square" rtlCol="0">
            <a:spAutoFit/>
          </a:bodyPr>
          <a:lstStyle/>
          <a:p>
            <a:r>
              <a:rPr lang="en-GB" dirty="0" smtClean="0"/>
              <a:t>(Kew </a:t>
            </a:r>
            <a:r>
              <a:rPr lang="en-GB" dirty="0" smtClean="0"/>
              <a:t>and </a:t>
            </a:r>
            <a:r>
              <a:rPr lang="en-GB" dirty="0" err="1" smtClean="0"/>
              <a:t>Stredwick</a:t>
            </a:r>
            <a:r>
              <a:rPr lang="en-GB" dirty="0" smtClean="0"/>
              <a:t>, </a:t>
            </a:r>
            <a:r>
              <a:rPr lang="en-GB" dirty="0" smtClean="0"/>
              <a:t>2016 p.81-2)</a:t>
            </a:r>
            <a:endParaRPr lang="en-GB" dirty="0"/>
          </a:p>
        </p:txBody>
      </p:sp>
    </p:spTree>
  </p:cSld>
  <p:clrMapOvr>
    <a:masterClrMapping/>
  </p:clrMapOvr>
  <p:transition>
    <p:fade/>
  </p:transition>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Different </a:t>
            </a:r>
            <a:r>
              <a:rPr lang="en-GB" dirty="0"/>
              <a:t>ways HR services can be </a:t>
            </a:r>
            <a:r>
              <a:rPr lang="en-GB" dirty="0" smtClean="0"/>
              <a:t>delivered</a:t>
            </a:r>
            <a:endParaRPr lang="en-GB" dirty="0"/>
          </a:p>
        </p:txBody>
      </p:sp>
      <p:sp>
        <p:nvSpPr>
          <p:cNvPr id="3" name="Content Placeholder 2"/>
          <p:cNvSpPr>
            <a:spLocks noGrp="1"/>
          </p:cNvSpPr>
          <p:nvPr>
            <p:ph idx="1"/>
          </p:nvPr>
        </p:nvSpPr>
        <p:spPr/>
        <p:txBody>
          <a:bodyPr>
            <a:normAutofit/>
          </a:bodyPr>
          <a:lstStyle/>
          <a:p>
            <a:r>
              <a:rPr lang="en-GB" dirty="0" smtClean="0"/>
              <a:t>Centralised.</a:t>
            </a:r>
          </a:p>
          <a:p>
            <a:r>
              <a:rPr lang="en-GB" dirty="0" smtClean="0"/>
              <a:t>Decentralised.</a:t>
            </a:r>
          </a:p>
          <a:p>
            <a:r>
              <a:rPr lang="en-GB" dirty="0" smtClean="0"/>
              <a:t>Account Management. </a:t>
            </a:r>
          </a:p>
          <a:p>
            <a:r>
              <a:rPr lang="en-GB" dirty="0" smtClean="0"/>
              <a:t>Shared Services.</a:t>
            </a:r>
          </a:p>
          <a:p>
            <a:r>
              <a:rPr lang="en-GB" dirty="0" smtClean="0"/>
              <a:t>Outsourced.</a:t>
            </a:r>
          </a:p>
          <a:p>
            <a:r>
              <a:rPr lang="en-GB" dirty="0" smtClean="0"/>
              <a:t>The Ulrich Model.</a:t>
            </a:r>
          </a:p>
        </p:txBody>
      </p:sp>
      <p:sp>
        <p:nvSpPr>
          <p:cNvPr id="4" name="Slide Number Placeholder 3"/>
          <p:cNvSpPr>
            <a:spLocks noGrp="1"/>
          </p:cNvSpPr>
          <p:nvPr>
            <p:ph type="sldNum" sz="quarter" idx="12"/>
          </p:nvPr>
        </p:nvSpPr>
        <p:spPr/>
        <p:txBody>
          <a:bodyPr/>
          <a:lstStyle/>
          <a:p>
            <a:fld id="{10853108-40DD-4DF9-B715-AC78262B5011}" type="slidenum">
              <a:rPr lang="en-GB" smtClean="0"/>
              <a:pPr/>
              <a:t>14</a:t>
            </a:fld>
            <a:endParaRPr lang="en-GB"/>
          </a:p>
        </p:txBody>
      </p:sp>
      <p:pic>
        <p:nvPicPr>
          <p:cNvPr id="1026" name="Picture 2" descr="D:\HR-specialist-vs-generalist(1).jpg"/>
          <p:cNvPicPr>
            <a:picLocks noChangeAspect="1" noChangeArrowheads="1"/>
          </p:cNvPicPr>
          <p:nvPr/>
        </p:nvPicPr>
        <p:blipFill>
          <a:blip r:embed="rId3" cstate="print"/>
          <a:srcRect/>
          <a:stretch>
            <a:fillRect/>
          </a:stretch>
        </p:blipFill>
        <p:spPr bwMode="auto">
          <a:xfrm>
            <a:off x="6919961" y="3453253"/>
            <a:ext cx="4712481" cy="2748947"/>
          </a:xfrm>
          <a:prstGeom prst="rect">
            <a:avLst/>
          </a:prstGeom>
          <a:noFill/>
        </p:spPr>
      </p:pic>
      <p:sp>
        <p:nvSpPr>
          <p:cNvPr id="6" name="TextBox 5"/>
          <p:cNvSpPr txBox="1"/>
          <p:nvPr/>
        </p:nvSpPr>
        <p:spPr>
          <a:xfrm>
            <a:off x="7997589" y="5964073"/>
            <a:ext cx="4194412" cy="923330"/>
          </a:xfrm>
          <a:prstGeom prst="rect">
            <a:avLst/>
          </a:prstGeom>
          <a:noFill/>
        </p:spPr>
        <p:txBody>
          <a:bodyPr wrap="square" rtlCol="0">
            <a:spAutoFit/>
          </a:bodyPr>
          <a:lstStyle/>
          <a:p>
            <a:r>
              <a:rPr lang="en-GB" dirty="0" smtClean="0"/>
              <a:t>(</a:t>
            </a:r>
            <a:r>
              <a:rPr lang="en-GB" dirty="0" err="1" smtClean="0"/>
              <a:t>Dayyani</a:t>
            </a:r>
            <a:r>
              <a:rPr lang="en-GB" dirty="0" smtClean="0"/>
              <a:t>, </a:t>
            </a:r>
            <a:r>
              <a:rPr lang="en-GB" dirty="0" smtClean="0"/>
              <a:t>2015</a:t>
            </a:r>
            <a:r>
              <a:rPr lang="en-GB" dirty="0" smtClean="0"/>
              <a:t>)</a:t>
            </a:r>
          </a:p>
          <a:p>
            <a:r>
              <a:rPr lang="en-GB" dirty="0" smtClean="0"/>
              <a:t>(</a:t>
            </a:r>
            <a:r>
              <a:rPr lang="en-GB" dirty="0" err="1" smtClean="0"/>
              <a:t>Cipd</a:t>
            </a:r>
            <a:r>
              <a:rPr lang="en-GB" dirty="0" smtClean="0"/>
              <a:t>, </a:t>
            </a:r>
            <a:r>
              <a:rPr lang="en-GB" dirty="0" smtClean="0"/>
              <a:t>2017 b</a:t>
            </a:r>
            <a:r>
              <a:rPr lang="en-GB" dirty="0" smtClean="0"/>
              <a:t>)</a:t>
            </a:r>
          </a:p>
          <a:p>
            <a:r>
              <a:rPr lang="en-GB" dirty="0" smtClean="0"/>
              <a:t>(Taylor </a:t>
            </a:r>
            <a:r>
              <a:rPr lang="en-GB" dirty="0" smtClean="0"/>
              <a:t>and </a:t>
            </a:r>
            <a:r>
              <a:rPr lang="en-GB" dirty="0" smtClean="0"/>
              <a:t>Woodhams</a:t>
            </a:r>
            <a:r>
              <a:rPr lang="en-GB" dirty="0" smtClean="0"/>
              <a:t>,</a:t>
            </a:r>
            <a:r>
              <a:rPr lang="en-GB" dirty="0" smtClean="0"/>
              <a:t>2016</a:t>
            </a:r>
            <a:r>
              <a:rPr lang="en-GB" dirty="0" smtClean="0"/>
              <a:t> p.26)</a:t>
            </a:r>
            <a:endParaRPr lang="en-GB" dirty="0"/>
          </a:p>
        </p:txBody>
      </p:sp>
    </p:spTree>
    <p:extLst>
      <p:ext uri="{BB962C8B-B14F-4D97-AF65-F5344CB8AC3E}">
        <p14:creationId xmlns:p14="http://schemas.microsoft.com/office/powerpoint/2010/main" xmlns="" val="1519164856"/>
      </p:ext>
    </p:extLst>
  </p:cSld>
  <p:clrMapOvr>
    <a:masterClrMapping/>
  </p:clrMapOvr>
  <p:transition>
    <p:fade/>
  </p:transition>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Ulrich’s 3 legged stool model</a:t>
            </a:r>
            <a:endParaRPr lang="en-GB" dirty="0"/>
          </a:p>
        </p:txBody>
      </p:sp>
      <p:pic>
        <p:nvPicPr>
          <p:cNvPr id="4" name="Picture 7" descr="D:\hrbp-3leggedstool_tcm18-25680.jpg"/>
          <p:cNvPicPr>
            <a:picLocks noChangeAspect="1" noChangeArrowheads="1"/>
          </p:cNvPicPr>
          <p:nvPr/>
        </p:nvPicPr>
        <p:blipFill>
          <a:blip r:embed="rId3" cstate="print"/>
          <a:srcRect/>
          <a:stretch>
            <a:fillRect/>
          </a:stretch>
        </p:blipFill>
        <p:spPr bwMode="auto">
          <a:xfrm>
            <a:off x="2476516" y="2314518"/>
            <a:ext cx="6381750" cy="4286250"/>
          </a:xfrm>
          <a:prstGeom prst="rect">
            <a:avLst/>
          </a:prstGeom>
          <a:noFill/>
        </p:spPr>
      </p:pic>
      <p:sp>
        <p:nvSpPr>
          <p:cNvPr id="5" name="TextBox 4"/>
          <p:cNvSpPr txBox="1"/>
          <p:nvPr/>
        </p:nvSpPr>
        <p:spPr>
          <a:xfrm>
            <a:off x="4571564" y="2395330"/>
            <a:ext cx="1928192" cy="646331"/>
          </a:xfrm>
          <a:prstGeom prst="rect">
            <a:avLst/>
          </a:prstGeom>
          <a:noFill/>
        </p:spPr>
        <p:txBody>
          <a:bodyPr wrap="square" rtlCol="0">
            <a:spAutoFit/>
          </a:bodyPr>
          <a:lstStyle/>
          <a:p>
            <a:pPr algn="ctr"/>
            <a:r>
              <a:rPr lang="en-GB" dirty="0" smtClean="0"/>
              <a:t>Ulrich’s 3 legged stool </a:t>
            </a:r>
            <a:endParaRPr lang="en-GB" dirty="0"/>
          </a:p>
        </p:txBody>
      </p:sp>
      <p:sp>
        <p:nvSpPr>
          <p:cNvPr id="6" name="Slide Number Placeholder 5"/>
          <p:cNvSpPr>
            <a:spLocks noGrp="1"/>
          </p:cNvSpPr>
          <p:nvPr>
            <p:ph type="sldNum" sz="quarter" idx="12"/>
          </p:nvPr>
        </p:nvSpPr>
        <p:spPr/>
        <p:txBody>
          <a:bodyPr/>
          <a:lstStyle/>
          <a:p>
            <a:fld id="{10853108-40DD-4DF9-B715-AC78262B5011}" type="slidenum">
              <a:rPr lang="en-GB" smtClean="0"/>
              <a:pPr/>
              <a:t>15</a:t>
            </a:fld>
            <a:endParaRPr lang="en-GB"/>
          </a:p>
        </p:txBody>
      </p:sp>
      <p:sp>
        <p:nvSpPr>
          <p:cNvPr id="8" name="TextBox 7"/>
          <p:cNvSpPr txBox="1"/>
          <p:nvPr/>
        </p:nvSpPr>
        <p:spPr>
          <a:xfrm>
            <a:off x="8434317" y="6346210"/>
            <a:ext cx="3757684" cy="369332"/>
          </a:xfrm>
          <a:prstGeom prst="rect">
            <a:avLst/>
          </a:prstGeom>
          <a:noFill/>
        </p:spPr>
        <p:txBody>
          <a:bodyPr wrap="square" rtlCol="0">
            <a:spAutoFit/>
          </a:bodyPr>
          <a:lstStyle/>
          <a:p>
            <a:r>
              <a:rPr lang="en-GB" dirty="0" smtClean="0"/>
              <a:t>(Armstrong </a:t>
            </a:r>
            <a:r>
              <a:rPr lang="en-GB" dirty="0" smtClean="0"/>
              <a:t>and </a:t>
            </a:r>
            <a:r>
              <a:rPr lang="en-GB" dirty="0" smtClean="0"/>
              <a:t>Taylor, 2016</a:t>
            </a:r>
            <a:r>
              <a:rPr lang="en-GB" dirty="0" smtClean="0"/>
              <a:t>)</a:t>
            </a:r>
            <a:endParaRPr lang="en-GB" dirty="0"/>
          </a:p>
        </p:txBody>
      </p:sp>
    </p:spTree>
  </p:cSld>
  <p:clrMapOvr>
    <a:masterClrMapping/>
  </p:clrMapOvr>
  <p:transition>
    <p:fade/>
  </p:transition>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HR and line managers</a:t>
            </a:r>
            <a:endParaRPr lang="en-GB" dirty="0"/>
          </a:p>
        </p:txBody>
      </p:sp>
      <p:sp>
        <p:nvSpPr>
          <p:cNvPr id="3" name="Content Placeholder 2"/>
          <p:cNvSpPr>
            <a:spLocks noGrp="1"/>
          </p:cNvSpPr>
          <p:nvPr>
            <p:ph idx="1"/>
          </p:nvPr>
        </p:nvSpPr>
        <p:spPr>
          <a:xfrm>
            <a:off x="638978" y="2148289"/>
            <a:ext cx="10714822" cy="4376336"/>
          </a:xfrm>
        </p:spPr>
        <p:txBody>
          <a:bodyPr>
            <a:normAutofit lnSpcReduction="10000"/>
          </a:bodyPr>
          <a:lstStyle/>
          <a:p>
            <a:pPr marL="0" indent="0">
              <a:buNone/>
            </a:pPr>
            <a:endParaRPr lang="en-GB" dirty="0" smtClean="0"/>
          </a:p>
          <a:p>
            <a:r>
              <a:rPr lang="en-GB" dirty="0" smtClean="0"/>
              <a:t>Advice</a:t>
            </a:r>
            <a:endParaRPr lang="en-GB" dirty="0" smtClean="0">
              <a:solidFill>
                <a:schemeClr val="tx1"/>
              </a:solidFill>
            </a:endParaRPr>
          </a:p>
          <a:p>
            <a:r>
              <a:rPr lang="en-GB" dirty="0" smtClean="0">
                <a:solidFill>
                  <a:schemeClr val="tx1"/>
                </a:solidFill>
              </a:rPr>
              <a:t>Direct support </a:t>
            </a:r>
          </a:p>
          <a:p>
            <a:r>
              <a:rPr lang="en-GB" dirty="0" smtClean="0">
                <a:solidFill>
                  <a:schemeClr val="tx1"/>
                </a:solidFill>
              </a:rPr>
              <a:t>Help with building capabilities </a:t>
            </a:r>
          </a:p>
          <a:p>
            <a:pPr>
              <a:buNone/>
            </a:pPr>
            <a:r>
              <a:rPr lang="en-GB" b="1" i="1" dirty="0" smtClean="0">
                <a:solidFill>
                  <a:schemeClr val="tx1"/>
                </a:solidFill>
              </a:rPr>
              <a:t>Some Line Manager Duties: </a:t>
            </a:r>
          </a:p>
          <a:p>
            <a:pPr>
              <a:buFont typeface="Arial" pitchFamily="34" charset="0"/>
              <a:buChar char="•"/>
            </a:pPr>
            <a:r>
              <a:rPr lang="en-GB" dirty="0" smtClean="0"/>
              <a:t>Day to day management</a:t>
            </a:r>
          </a:p>
          <a:p>
            <a:pPr>
              <a:buFont typeface="Arial" pitchFamily="34" charset="0"/>
              <a:buChar char="•"/>
            </a:pPr>
            <a:r>
              <a:rPr lang="en-GB" dirty="0" smtClean="0"/>
              <a:t>Implementing policies </a:t>
            </a:r>
          </a:p>
          <a:p>
            <a:pPr>
              <a:buFont typeface="Arial" pitchFamily="34" charset="0"/>
              <a:buChar char="•"/>
            </a:pPr>
            <a:r>
              <a:rPr lang="en-GB" dirty="0" smtClean="0"/>
              <a:t>Supporting L&amp;D</a:t>
            </a:r>
          </a:p>
          <a:p>
            <a:pPr>
              <a:buFont typeface="Arial" pitchFamily="34" charset="0"/>
              <a:buChar char="•"/>
            </a:pPr>
            <a:r>
              <a:rPr lang="en-GB" dirty="0" smtClean="0"/>
              <a:t>Manage operational costs </a:t>
            </a:r>
          </a:p>
          <a:p>
            <a:pPr>
              <a:buFont typeface="Arial" pitchFamily="34" charset="0"/>
              <a:buChar char="•"/>
            </a:pPr>
            <a:r>
              <a:rPr lang="en-GB" dirty="0" smtClean="0"/>
              <a:t>Advice/direct support</a:t>
            </a:r>
          </a:p>
          <a:p>
            <a:pPr>
              <a:buNone/>
            </a:pPr>
            <a:r>
              <a:rPr lang="en-GB" dirty="0" smtClean="0"/>
              <a:t>																					</a:t>
            </a:r>
          </a:p>
          <a:p>
            <a:endParaRPr lang="en-GB" dirty="0" smtClean="0"/>
          </a:p>
          <a:p>
            <a:endParaRPr lang="en-GB" dirty="0" smtClean="0"/>
          </a:p>
          <a:p>
            <a:pPr marL="0" indent="0">
              <a:buNone/>
            </a:pPr>
            <a:endParaRPr lang="en-GB" dirty="0" smtClean="0"/>
          </a:p>
          <a:p>
            <a:endParaRPr lang="en-GB" dirty="0" smtClean="0"/>
          </a:p>
          <a:p>
            <a:endParaRPr lang="en-GB" dirty="0" smtClean="0"/>
          </a:p>
          <a:p>
            <a:endParaRPr lang="en-GB" dirty="0" smtClean="0"/>
          </a:p>
        </p:txBody>
      </p:sp>
      <p:sp>
        <p:nvSpPr>
          <p:cNvPr id="5" name="Slide Number Placeholder 4"/>
          <p:cNvSpPr>
            <a:spLocks noGrp="1"/>
          </p:cNvSpPr>
          <p:nvPr>
            <p:ph type="sldNum" sz="quarter" idx="12"/>
          </p:nvPr>
        </p:nvSpPr>
        <p:spPr/>
        <p:txBody>
          <a:bodyPr/>
          <a:lstStyle/>
          <a:p>
            <a:fld id="{10853108-40DD-4DF9-B715-AC78262B5011}" type="slidenum">
              <a:rPr lang="en-GB" smtClean="0"/>
              <a:pPr/>
              <a:t>16</a:t>
            </a:fld>
            <a:endParaRPr lang="en-GB"/>
          </a:p>
        </p:txBody>
      </p:sp>
      <p:pic>
        <p:nvPicPr>
          <p:cNvPr id="6" name="Picture 3" descr="D:\Manage.jpg"/>
          <p:cNvPicPr>
            <a:picLocks noChangeAspect="1" noChangeArrowheads="1"/>
          </p:cNvPicPr>
          <p:nvPr/>
        </p:nvPicPr>
        <p:blipFill>
          <a:blip r:embed="rId3" cstate="print"/>
          <a:srcRect/>
          <a:stretch>
            <a:fillRect/>
          </a:stretch>
        </p:blipFill>
        <p:spPr bwMode="auto">
          <a:xfrm>
            <a:off x="8058360" y="3835021"/>
            <a:ext cx="3077092" cy="2282758"/>
          </a:xfrm>
          <a:prstGeom prst="rect">
            <a:avLst/>
          </a:prstGeom>
          <a:noFill/>
        </p:spPr>
      </p:pic>
      <p:sp>
        <p:nvSpPr>
          <p:cNvPr id="7" name="Content Placeholder 2"/>
          <p:cNvSpPr txBox="1">
            <a:spLocks/>
          </p:cNvSpPr>
          <p:nvPr/>
        </p:nvSpPr>
        <p:spPr>
          <a:xfrm>
            <a:off x="5786650" y="2388358"/>
            <a:ext cx="5965552" cy="2270132"/>
          </a:xfrm>
          <a:prstGeom prst="rect">
            <a:avLst/>
          </a:prstGeom>
        </p:spPr>
        <p:txBody>
          <a:bodyPr vert="horz" lIns="91440" tIns="45720" rIns="91440" bIns="45720" rtlCol="0">
            <a:normAutofit/>
          </a:bodyPr>
          <a:lstStyle/>
          <a:p>
            <a:pPr marL="342900" marR="0" lvl="0" indent="-342900" algn="l" defTabSz="457200" rtl="0" eaLnBrk="1" fontAlgn="auto" latinLnBrk="0" hangingPunct="1">
              <a:lnSpc>
                <a:spcPct val="100000"/>
              </a:lnSpc>
              <a:spcBef>
                <a:spcPts val="1000"/>
              </a:spcBef>
              <a:spcAft>
                <a:spcPts val="0"/>
              </a:spcAft>
              <a:buClr>
                <a:schemeClr val="accent1"/>
              </a:buClr>
              <a:buSzPct val="80000"/>
              <a:tabLst/>
              <a:defRPr/>
            </a:pPr>
            <a:r>
              <a:rPr kumimoji="0" lang="en-GB" sz="1600" b="1" i="1" u="none" strike="noStrike" kern="1200" cap="none" spc="0" normalizeH="0" baseline="0" noProof="0" dirty="0" smtClean="0">
                <a:ln>
                  <a:noFill/>
                </a:ln>
                <a:solidFill>
                  <a:schemeClr val="tx1">
                    <a:lumMod val="75000"/>
                    <a:lumOff val="25000"/>
                  </a:schemeClr>
                </a:solidFill>
                <a:effectLst/>
                <a:uLnTx/>
                <a:uFillTx/>
                <a:latin typeface="+mn-lt"/>
                <a:ea typeface="+mn-ea"/>
                <a:cs typeface="+mn-cs"/>
              </a:rPr>
              <a:t>Supporting line managers:</a:t>
            </a:r>
          </a:p>
          <a:p>
            <a:pPr marL="342900" marR="0" lvl="0" indent="-342900" algn="l" defTabSz="457200" rtl="0" eaLnBrk="1" fontAlgn="auto" latinLnBrk="0" hangingPunct="1">
              <a:lnSpc>
                <a:spcPct val="100000"/>
              </a:lnSpc>
              <a:spcBef>
                <a:spcPts val="1000"/>
              </a:spcBef>
              <a:spcAft>
                <a:spcPts val="0"/>
              </a:spcAft>
              <a:buClr>
                <a:schemeClr val="accent1"/>
              </a:buClr>
              <a:buSzPct val="80000"/>
              <a:buFont typeface="Wingdings 3" charset="2"/>
              <a:buChar char=""/>
              <a:tabLst/>
              <a:defRPr/>
            </a:pPr>
            <a:r>
              <a:rPr lang="en-GB" sz="1600" dirty="0" smtClean="0">
                <a:solidFill>
                  <a:schemeClr val="tx1">
                    <a:lumMod val="75000"/>
                    <a:lumOff val="25000"/>
                  </a:schemeClr>
                </a:solidFill>
              </a:rPr>
              <a:t>S</a:t>
            </a:r>
            <a:r>
              <a:rPr kumimoji="0" lang="en-GB" sz="1600" b="0" i="0" u="none" strike="noStrike" kern="1200" cap="none" spc="0" normalizeH="0" baseline="0" noProof="0" dirty="0" err="1" smtClean="0">
                <a:ln>
                  <a:noFill/>
                </a:ln>
                <a:solidFill>
                  <a:schemeClr val="tx1">
                    <a:lumMod val="75000"/>
                    <a:lumOff val="25000"/>
                  </a:schemeClr>
                </a:solidFill>
                <a:effectLst/>
                <a:uLnTx/>
                <a:uFillTx/>
                <a:latin typeface="+mn-lt"/>
                <a:ea typeface="+mn-ea"/>
                <a:cs typeface="+mn-cs"/>
              </a:rPr>
              <a:t>trong</a:t>
            </a:r>
            <a:r>
              <a:rPr kumimoji="0" lang="en-GB" sz="1600" b="0" i="0" u="none" strike="noStrike" kern="1200" cap="none" spc="0" normalizeH="0" baseline="0" noProof="0" dirty="0" smtClean="0">
                <a:ln>
                  <a:noFill/>
                </a:ln>
                <a:solidFill>
                  <a:schemeClr val="tx1">
                    <a:lumMod val="75000"/>
                    <a:lumOff val="25000"/>
                  </a:schemeClr>
                </a:solidFill>
                <a:effectLst/>
                <a:uLnTx/>
                <a:uFillTx/>
                <a:latin typeface="+mn-lt"/>
                <a:ea typeface="+mn-ea"/>
                <a:cs typeface="+mn-cs"/>
              </a:rPr>
              <a:t>, supportive framework.</a:t>
            </a:r>
            <a:endParaRPr kumimoji="0" lang="en-GB" sz="2400" b="0" i="0" u="none" strike="noStrike" kern="1200" cap="none" spc="0" normalizeH="0" baseline="0" noProof="0" dirty="0" smtClean="0">
              <a:ln>
                <a:noFill/>
              </a:ln>
              <a:solidFill>
                <a:schemeClr val="tx1">
                  <a:lumMod val="75000"/>
                  <a:lumOff val="25000"/>
                </a:schemeClr>
              </a:solidFill>
              <a:effectLst/>
              <a:uLnTx/>
              <a:uFillTx/>
              <a:latin typeface="+mn-lt"/>
              <a:ea typeface="+mn-ea"/>
              <a:cs typeface="+mn-cs"/>
            </a:endParaRPr>
          </a:p>
          <a:p>
            <a:pPr marL="342900" marR="0" lvl="0" indent="-342900" algn="l" defTabSz="457200" rtl="0" eaLnBrk="1" fontAlgn="auto" latinLnBrk="0" hangingPunct="1">
              <a:lnSpc>
                <a:spcPct val="100000"/>
              </a:lnSpc>
              <a:spcBef>
                <a:spcPts val="1000"/>
              </a:spcBef>
              <a:spcAft>
                <a:spcPts val="0"/>
              </a:spcAft>
              <a:buClr>
                <a:schemeClr val="accent1"/>
              </a:buClr>
              <a:buSzPct val="80000"/>
              <a:buFont typeface="Wingdings 3" charset="2"/>
              <a:buChar char=""/>
              <a:tabLst/>
              <a:defRPr/>
            </a:pPr>
            <a:r>
              <a:rPr kumimoji="0" lang="en-GB" sz="1600" b="0" i="0" u="none" strike="noStrike" kern="1200" cap="none" spc="0" normalizeH="0" baseline="0" noProof="0" dirty="0" smtClean="0">
                <a:ln>
                  <a:noFill/>
                </a:ln>
                <a:solidFill>
                  <a:schemeClr val="tx1">
                    <a:lumMod val="75000"/>
                    <a:lumOff val="25000"/>
                  </a:schemeClr>
                </a:solidFill>
                <a:effectLst/>
                <a:uLnTx/>
                <a:uFillTx/>
                <a:latin typeface="+mn-lt"/>
                <a:ea typeface="+mn-ea"/>
                <a:cs typeface="+mn-cs"/>
              </a:rPr>
              <a:t>Appropriate training and development.</a:t>
            </a:r>
          </a:p>
          <a:p>
            <a:pPr marL="342900" marR="0" lvl="0" indent="-342900" algn="l" defTabSz="457200" rtl="0" eaLnBrk="1" fontAlgn="auto" latinLnBrk="0" hangingPunct="1">
              <a:lnSpc>
                <a:spcPct val="100000"/>
              </a:lnSpc>
              <a:spcBef>
                <a:spcPts val="1000"/>
              </a:spcBef>
              <a:spcAft>
                <a:spcPts val="0"/>
              </a:spcAft>
              <a:buClr>
                <a:schemeClr val="accent1"/>
              </a:buClr>
              <a:buSzPct val="80000"/>
              <a:buFont typeface="Wingdings 3" charset="2"/>
              <a:buNone/>
              <a:tabLst/>
              <a:defRPr/>
            </a:pPr>
            <a:r>
              <a:rPr kumimoji="0" lang="en-GB" sz="2000" b="0" i="0" u="none" strike="noStrike" kern="1200" cap="none" spc="0" normalizeH="0" baseline="0" noProof="0" dirty="0" smtClean="0">
                <a:ln>
                  <a:noFill/>
                </a:ln>
                <a:solidFill>
                  <a:schemeClr val="tx1">
                    <a:lumMod val="75000"/>
                    <a:lumOff val="25000"/>
                  </a:schemeClr>
                </a:solidFill>
                <a:effectLst/>
                <a:uLnTx/>
                <a:uFillTx/>
                <a:latin typeface="+mn-lt"/>
                <a:ea typeface="+mn-ea"/>
                <a:cs typeface="+mn-cs"/>
              </a:rPr>
              <a:t>									</a:t>
            </a:r>
            <a:r>
              <a:rPr kumimoji="0" lang="en-GB" sz="1800" b="0" i="0" u="none" strike="noStrike" kern="1200" cap="none" spc="0" normalizeH="0" baseline="0" noProof="0" dirty="0" smtClean="0">
                <a:ln>
                  <a:noFill/>
                </a:ln>
                <a:solidFill>
                  <a:schemeClr val="tx1">
                    <a:lumMod val="75000"/>
                    <a:lumOff val="25000"/>
                  </a:schemeClr>
                </a:solidFill>
                <a:effectLst/>
                <a:uLnTx/>
                <a:uFillTx/>
                <a:latin typeface="+mn-lt"/>
                <a:ea typeface="+mn-ea"/>
                <a:cs typeface="+mn-cs"/>
              </a:rPr>
              <a:t>																					</a:t>
            </a:r>
          </a:p>
          <a:p>
            <a:pPr marL="342900" marR="0" lvl="0" indent="-342900" algn="l" defTabSz="457200" rtl="0" eaLnBrk="1" fontAlgn="auto" latinLnBrk="0" hangingPunct="1">
              <a:lnSpc>
                <a:spcPct val="100000"/>
              </a:lnSpc>
              <a:spcBef>
                <a:spcPts val="1000"/>
              </a:spcBef>
              <a:spcAft>
                <a:spcPts val="0"/>
              </a:spcAft>
              <a:buClr>
                <a:schemeClr val="accent1"/>
              </a:buClr>
              <a:buSzPct val="80000"/>
              <a:buFont typeface="Arial" panose="020B0604020202020204" pitchFamily="34" charset="0"/>
              <a:buChar char="•"/>
              <a:tabLst/>
              <a:defRPr/>
            </a:pPr>
            <a:endParaRPr kumimoji="0" lang="en-GB" sz="1800" b="0" i="0" u="none" strike="noStrike" kern="1200" cap="none" spc="0" normalizeH="0" baseline="0" noProof="0" dirty="0" smtClean="0">
              <a:ln>
                <a:noFill/>
              </a:ln>
              <a:solidFill>
                <a:schemeClr val="tx1">
                  <a:lumMod val="75000"/>
                  <a:lumOff val="25000"/>
                </a:schemeClr>
              </a:solidFill>
              <a:effectLst/>
              <a:uLnTx/>
              <a:uFillTx/>
              <a:latin typeface="+mn-lt"/>
              <a:ea typeface="+mn-ea"/>
              <a:cs typeface="+mn-cs"/>
            </a:endParaRPr>
          </a:p>
          <a:p>
            <a:pPr marL="0" marR="0" lvl="0" indent="0" algn="l" defTabSz="457200" rtl="0" eaLnBrk="1" fontAlgn="auto" latinLnBrk="0" hangingPunct="1">
              <a:lnSpc>
                <a:spcPct val="100000"/>
              </a:lnSpc>
              <a:spcBef>
                <a:spcPts val="1000"/>
              </a:spcBef>
              <a:spcAft>
                <a:spcPts val="0"/>
              </a:spcAft>
              <a:buClr>
                <a:schemeClr val="accent1"/>
              </a:buClr>
              <a:buSzPct val="80000"/>
              <a:buFont typeface="Wingdings 3" charset="2"/>
              <a:buNone/>
              <a:tabLst/>
              <a:defRPr/>
            </a:pPr>
            <a:endParaRPr kumimoji="0" lang="en-GB" sz="1800" b="0" i="0" u="none" strike="noStrike" kern="1200" cap="none" spc="0" normalizeH="0" baseline="0" noProof="0" dirty="0">
              <a:ln>
                <a:noFill/>
              </a:ln>
              <a:solidFill>
                <a:schemeClr val="tx1">
                  <a:lumMod val="75000"/>
                  <a:lumOff val="25000"/>
                </a:schemeClr>
              </a:solidFill>
              <a:effectLst/>
              <a:uLnTx/>
              <a:uFillTx/>
              <a:latin typeface="+mn-lt"/>
              <a:ea typeface="+mn-ea"/>
              <a:cs typeface="+mn-cs"/>
            </a:endParaRPr>
          </a:p>
        </p:txBody>
      </p:sp>
      <p:sp>
        <p:nvSpPr>
          <p:cNvPr id="8" name="TextBox 7"/>
          <p:cNvSpPr txBox="1"/>
          <p:nvPr/>
        </p:nvSpPr>
        <p:spPr>
          <a:xfrm>
            <a:off x="10290412" y="6488668"/>
            <a:ext cx="2215487" cy="369332"/>
          </a:xfrm>
          <a:prstGeom prst="rect">
            <a:avLst/>
          </a:prstGeom>
          <a:noFill/>
        </p:spPr>
        <p:txBody>
          <a:bodyPr wrap="square" rtlCol="0">
            <a:spAutoFit/>
          </a:bodyPr>
          <a:lstStyle/>
          <a:p>
            <a:r>
              <a:rPr lang="en-GB" dirty="0" smtClean="0"/>
              <a:t>(CIPD b, 2018</a:t>
            </a:r>
            <a:r>
              <a:rPr lang="en-GB" dirty="0" smtClean="0"/>
              <a:t>)</a:t>
            </a:r>
            <a:endParaRPr lang="en-GB" dirty="0"/>
          </a:p>
        </p:txBody>
      </p:sp>
    </p:spTree>
    <p:extLst>
      <p:ext uri="{BB962C8B-B14F-4D97-AF65-F5344CB8AC3E}">
        <p14:creationId xmlns:p14="http://schemas.microsoft.com/office/powerpoint/2010/main" xmlns="" val="2532992517"/>
      </p:ext>
    </p:extLst>
  </p:cSld>
  <p:clrMapOvr>
    <a:masterClrMapping/>
  </p:clrMapOvr>
  <p:transition>
    <p:fade/>
  </p:transition>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1306" y="960021"/>
            <a:ext cx="8761413" cy="706964"/>
          </a:xfrm>
        </p:spPr>
        <p:txBody>
          <a:bodyPr/>
          <a:lstStyle/>
          <a:p>
            <a:r>
              <a:rPr lang="en-GB" dirty="0" smtClean="0"/>
              <a:t> Ethics </a:t>
            </a:r>
            <a:endParaRPr lang="en-GB" dirty="0"/>
          </a:p>
        </p:txBody>
      </p:sp>
      <p:sp>
        <p:nvSpPr>
          <p:cNvPr id="3" name="Content Placeholder 2"/>
          <p:cNvSpPr>
            <a:spLocks noGrp="1"/>
          </p:cNvSpPr>
          <p:nvPr>
            <p:ph idx="1"/>
          </p:nvPr>
        </p:nvSpPr>
        <p:spPr>
          <a:xfrm>
            <a:off x="417975" y="2540948"/>
            <a:ext cx="7224771" cy="3416300"/>
          </a:xfrm>
        </p:spPr>
        <p:txBody>
          <a:bodyPr>
            <a:normAutofit/>
          </a:bodyPr>
          <a:lstStyle/>
          <a:p>
            <a:r>
              <a:rPr lang="en-GB" dirty="0" smtClean="0">
                <a:solidFill>
                  <a:schemeClr val="tx1"/>
                </a:solidFill>
              </a:rPr>
              <a:t>Doing the right thing because it’s the right thing to do. </a:t>
            </a:r>
          </a:p>
          <a:p>
            <a:r>
              <a:rPr lang="en-GB" dirty="0" smtClean="0">
                <a:solidFill>
                  <a:schemeClr val="tx1"/>
                </a:solidFill>
              </a:rPr>
              <a:t>Driven by economic goals.</a:t>
            </a:r>
          </a:p>
          <a:p>
            <a:r>
              <a:rPr lang="en-GB" dirty="0" smtClean="0">
                <a:solidFill>
                  <a:schemeClr val="tx1"/>
                </a:solidFill>
              </a:rPr>
              <a:t>Responsibility to be ethical. </a:t>
            </a:r>
          </a:p>
          <a:p>
            <a:r>
              <a:rPr lang="en-GB" dirty="0" smtClean="0">
                <a:solidFill>
                  <a:schemeClr val="tx1"/>
                </a:solidFill>
              </a:rPr>
              <a:t>Reputation can be damaged.</a:t>
            </a:r>
          </a:p>
          <a:p>
            <a:r>
              <a:rPr lang="en-GB" dirty="0" smtClean="0">
                <a:solidFill>
                  <a:schemeClr val="tx1"/>
                </a:solidFill>
              </a:rPr>
              <a:t>8 Ethical lenses:</a:t>
            </a:r>
          </a:p>
        </p:txBody>
      </p:sp>
      <p:pic>
        <p:nvPicPr>
          <p:cNvPr id="4" name="Picture 4" descr="Image result for ethical"/>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8291139" y="2634016"/>
            <a:ext cx="3104777" cy="1937983"/>
          </a:xfrm>
          <a:prstGeom prst="rect">
            <a:avLst/>
          </a:prstGeom>
          <a:noFill/>
          <a:extLst>
            <a:ext uri="{909E8E84-426E-40DD-AFC4-6F175D3DCCD1}">
              <a14:hiddenFill xmlns:a14="http://schemas.microsoft.com/office/drawing/2010/main" xmlns="">
                <a:solidFill>
                  <a:srgbClr val="FFFFFF"/>
                </a:solidFill>
              </a14:hiddenFill>
            </a:ext>
          </a:extLst>
        </p:spPr>
      </p:pic>
      <p:sp>
        <p:nvSpPr>
          <p:cNvPr id="5" name="Slide Number Placeholder 4"/>
          <p:cNvSpPr>
            <a:spLocks noGrp="1"/>
          </p:cNvSpPr>
          <p:nvPr>
            <p:ph type="sldNum" sz="quarter" idx="12"/>
          </p:nvPr>
        </p:nvSpPr>
        <p:spPr/>
        <p:txBody>
          <a:bodyPr/>
          <a:lstStyle/>
          <a:p>
            <a:fld id="{10853108-40DD-4DF9-B715-AC78262B5011}" type="slidenum">
              <a:rPr lang="en-GB" smtClean="0"/>
              <a:pPr/>
              <a:t>17</a:t>
            </a:fld>
            <a:endParaRPr lang="en-GB"/>
          </a:p>
        </p:txBody>
      </p:sp>
      <p:graphicFrame>
        <p:nvGraphicFramePr>
          <p:cNvPr id="7" name="Diagram 6"/>
          <p:cNvGraphicFramePr/>
          <p:nvPr/>
        </p:nvGraphicFramePr>
        <p:xfrm>
          <a:off x="477674" y="4858603"/>
          <a:ext cx="11054685" cy="142619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8" name="TextBox 7"/>
          <p:cNvSpPr txBox="1"/>
          <p:nvPr/>
        </p:nvSpPr>
        <p:spPr>
          <a:xfrm>
            <a:off x="8502555" y="6086902"/>
            <a:ext cx="3689445" cy="892552"/>
          </a:xfrm>
          <a:prstGeom prst="rect">
            <a:avLst/>
          </a:prstGeom>
          <a:noFill/>
        </p:spPr>
        <p:txBody>
          <a:bodyPr wrap="square" rtlCol="0">
            <a:spAutoFit/>
          </a:bodyPr>
          <a:lstStyle/>
          <a:p>
            <a:r>
              <a:rPr lang="en-GB" sz="1600" dirty="0" smtClean="0"/>
              <a:t>(Webley</a:t>
            </a:r>
            <a:r>
              <a:rPr lang="en-GB" sz="1600" dirty="0" smtClean="0"/>
              <a:t>,</a:t>
            </a:r>
            <a:r>
              <a:rPr lang="en-GB" sz="1600" dirty="0" smtClean="0"/>
              <a:t>2016</a:t>
            </a:r>
            <a:r>
              <a:rPr lang="en-GB" sz="1600" dirty="0" smtClean="0"/>
              <a:t>)</a:t>
            </a:r>
          </a:p>
          <a:p>
            <a:r>
              <a:rPr lang="en-GB" sz="1600" dirty="0" smtClean="0"/>
              <a:t>(Taylor </a:t>
            </a:r>
            <a:r>
              <a:rPr lang="en-GB" sz="1600" dirty="0" smtClean="0"/>
              <a:t>and </a:t>
            </a:r>
            <a:r>
              <a:rPr lang="en-GB" sz="1600" dirty="0" err="1" smtClean="0"/>
              <a:t>Woodhams</a:t>
            </a:r>
            <a:r>
              <a:rPr lang="en-GB" sz="1600" dirty="0" smtClean="0"/>
              <a:t>, </a:t>
            </a:r>
            <a:r>
              <a:rPr lang="en-GB" sz="1600" dirty="0" smtClean="0"/>
              <a:t>2016 p.37)</a:t>
            </a:r>
            <a:endParaRPr lang="en-GB" sz="1600" dirty="0" smtClean="0"/>
          </a:p>
          <a:p>
            <a:endParaRPr lang="en-GB" sz="2000" dirty="0"/>
          </a:p>
        </p:txBody>
      </p:sp>
    </p:spTree>
    <p:extLst>
      <p:ext uri="{BB962C8B-B14F-4D97-AF65-F5344CB8AC3E}">
        <p14:creationId xmlns:p14="http://schemas.microsoft.com/office/powerpoint/2010/main" xmlns="" val="1754291252"/>
      </p:ext>
    </p:extLst>
  </p:cSld>
  <p:clrMapOvr>
    <a:masterClrMapping/>
  </p:clrMapOvr>
  <p:transition>
    <p:fade/>
  </p:transition>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Corporate Responsibility </a:t>
            </a:r>
            <a:endParaRPr lang="en-GB" dirty="0"/>
          </a:p>
        </p:txBody>
      </p:sp>
      <p:sp>
        <p:nvSpPr>
          <p:cNvPr id="3" name="Content Placeholder 2"/>
          <p:cNvSpPr>
            <a:spLocks noGrp="1"/>
          </p:cNvSpPr>
          <p:nvPr>
            <p:ph idx="1"/>
          </p:nvPr>
        </p:nvSpPr>
        <p:spPr/>
        <p:txBody>
          <a:bodyPr>
            <a:normAutofit/>
          </a:bodyPr>
          <a:lstStyle/>
          <a:p>
            <a:r>
              <a:rPr lang="en-GB" dirty="0" smtClean="0"/>
              <a:t>Sustainability of an organisation’s ethics over the long term. </a:t>
            </a:r>
          </a:p>
          <a:p>
            <a:r>
              <a:rPr lang="en-GB" dirty="0" smtClean="0"/>
              <a:t>Adds value.</a:t>
            </a:r>
          </a:p>
          <a:p>
            <a:r>
              <a:rPr lang="en-GB" dirty="0" smtClean="0"/>
              <a:t>“Including financial as well as social and environmental responsibility”. </a:t>
            </a:r>
          </a:p>
          <a:p>
            <a:r>
              <a:rPr lang="en-GB" dirty="0" smtClean="0"/>
              <a:t>Reduce the risk of corporate disaster.</a:t>
            </a:r>
          </a:p>
          <a:p>
            <a:pPr>
              <a:buNone/>
            </a:pPr>
            <a:endParaRPr lang="en-GB" dirty="0" smtClean="0"/>
          </a:p>
          <a:p>
            <a:endParaRPr lang="en-GB" dirty="0" smtClean="0"/>
          </a:p>
        </p:txBody>
      </p:sp>
      <p:pic>
        <p:nvPicPr>
          <p:cNvPr id="2050" name="Picture 2" descr="Image result for corporate social responsibility"/>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9501992" y="4239559"/>
            <a:ext cx="2690008" cy="2152007"/>
          </a:xfrm>
          <a:prstGeom prst="rect">
            <a:avLst/>
          </a:prstGeom>
          <a:noFill/>
          <a:extLst>
            <a:ext uri="{909E8E84-426E-40DD-AFC4-6F175D3DCCD1}">
              <a14:hiddenFill xmlns:a14="http://schemas.microsoft.com/office/drawing/2010/main" xmlns="">
                <a:solidFill>
                  <a:srgbClr val="FFFFFF"/>
                </a:solidFill>
              </a14:hiddenFill>
            </a:ext>
          </a:extLst>
        </p:spPr>
      </p:pic>
      <p:sp>
        <p:nvSpPr>
          <p:cNvPr id="5" name="Slide Number Placeholder 4"/>
          <p:cNvSpPr>
            <a:spLocks noGrp="1"/>
          </p:cNvSpPr>
          <p:nvPr>
            <p:ph type="sldNum" sz="quarter" idx="12"/>
          </p:nvPr>
        </p:nvSpPr>
        <p:spPr/>
        <p:txBody>
          <a:bodyPr/>
          <a:lstStyle/>
          <a:p>
            <a:fld id="{10853108-40DD-4DF9-B715-AC78262B5011}" type="slidenum">
              <a:rPr lang="en-GB" smtClean="0"/>
              <a:pPr/>
              <a:t>18</a:t>
            </a:fld>
            <a:endParaRPr lang="en-GB"/>
          </a:p>
        </p:txBody>
      </p:sp>
      <p:sp>
        <p:nvSpPr>
          <p:cNvPr id="6" name="TextBox 5"/>
          <p:cNvSpPr txBox="1"/>
          <p:nvPr/>
        </p:nvSpPr>
        <p:spPr>
          <a:xfrm>
            <a:off x="8120418" y="6488668"/>
            <a:ext cx="4249003" cy="369332"/>
          </a:xfrm>
          <a:prstGeom prst="rect">
            <a:avLst/>
          </a:prstGeom>
          <a:noFill/>
        </p:spPr>
        <p:txBody>
          <a:bodyPr wrap="square" rtlCol="0">
            <a:spAutoFit/>
          </a:bodyPr>
          <a:lstStyle/>
          <a:p>
            <a:r>
              <a:rPr lang="en-GB" dirty="0" smtClean="0"/>
              <a:t>(Taylor </a:t>
            </a:r>
            <a:r>
              <a:rPr lang="en-GB" dirty="0" smtClean="0"/>
              <a:t>and </a:t>
            </a:r>
            <a:r>
              <a:rPr lang="en-GB" dirty="0" err="1" smtClean="0"/>
              <a:t>Woodhams</a:t>
            </a:r>
            <a:r>
              <a:rPr lang="en-GB" dirty="0" smtClean="0"/>
              <a:t> </a:t>
            </a:r>
            <a:r>
              <a:rPr lang="en-GB" dirty="0" smtClean="0"/>
              <a:t>2016</a:t>
            </a:r>
            <a:r>
              <a:rPr lang="en-GB" dirty="0" smtClean="0"/>
              <a:t>,</a:t>
            </a:r>
            <a:r>
              <a:rPr lang="en-GB" dirty="0" smtClean="0"/>
              <a:t> p.36)</a:t>
            </a:r>
            <a:endParaRPr lang="en-GB" dirty="0"/>
          </a:p>
        </p:txBody>
      </p:sp>
    </p:spTree>
    <p:extLst>
      <p:ext uri="{BB962C8B-B14F-4D97-AF65-F5344CB8AC3E}">
        <p14:creationId xmlns:p14="http://schemas.microsoft.com/office/powerpoint/2010/main" xmlns="" val="4148681913"/>
      </p:ext>
    </p:extLst>
  </p:cSld>
  <p:clrMapOvr>
    <a:masterClrMapping/>
  </p:clrMapOvr>
  <p:transition>
    <p:fade/>
  </p:transition>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How </a:t>
            </a:r>
            <a:r>
              <a:rPr lang="en-GB" dirty="0" err="1" smtClean="0"/>
              <a:t>HR’s</a:t>
            </a:r>
            <a:r>
              <a:rPr lang="en-GB" dirty="0" smtClean="0"/>
              <a:t> contribution to the organisation can be evaluated:</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HR Statistics</a:t>
            </a:r>
          </a:p>
          <a:p>
            <a:r>
              <a:rPr lang="en-GB" dirty="0" err="1" smtClean="0"/>
              <a:t>KPI’s</a:t>
            </a:r>
            <a:endParaRPr lang="en-GB" dirty="0" smtClean="0"/>
          </a:p>
          <a:p>
            <a:r>
              <a:rPr lang="en-GB" dirty="0" smtClean="0"/>
              <a:t>Balanced Scorecard</a:t>
            </a:r>
          </a:p>
          <a:p>
            <a:endParaRPr lang="en-GB" dirty="0" smtClean="0"/>
          </a:p>
          <a:p>
            <a:r>
              <a:rPr lang="en-GB" dirty="0" smtClean="0"/>
              <a:t> </a:t>
            </a:r>
            <a:r>
              <a:rPr lang="en-GB" sz="2200" b="1" i="1" dirty="0" smtClean="0"/>
              <a:t>Quantitative:  </a:t>
            </a:r>
            <a:r>
              <a:rPr lang="en-GB" sz="2400" dirty="0" smtClean="0"/>
              <a:t>				</a:t>
            </a:r>
          </a:p>
          <a:p>
            <a:pPr>
              <a:buFont typeface="Arial" pitchFamily="34" charset="0"/>
              <a:buChar char="•"/>
            </a:pPr>
            <a:r>
              <a:rPr lang="en-GB" sz="1700" dirty="0" smtClean="0"/>
              <a:t>Staff costs</a:t>
            </a:r>
          </a:p>
          <a:p>
            <a:pPr>
              <a:buFont typeface="Arial" pitchFamily="34" charset="0"/>
              <a:buChar char="•"/>
            </a:pPr>
            <a:r>
              <a:rPr lang="en-GB" sz="1700" dirty="0" smtClean="0"/>
              <a:t>Turnover, stability</a:t>
            </a:r>
          </a:p>
          <a:p>
            <a:pPr>
              <a:buFont typeface="Arial" pitchFamily="34" charset="0"/>
              <a:buChar char="•"/>
            </a:pPr>
            <a:r>
              <a:rPr lang="en-GB" sz="1700" dirty="0" smtClean="0"/>
              <a:t>Staff development</a:t>
            </a:r>
          </a:p>
          <a:p>
            <a:pPr>
              <a:buFont typeface="Arial" pitchFamily="34" charset="0"/>
              <a:buChar char="•"/>
            </a:pPr>
            <a:r>
              <a:rPr lang="en-GB" sz="1700" dirty="0" smtClean="0"/>
              <a:t>Absence</a:t>
            </a:r>
          </a:p>
          <a:p>
            <a:endParaRPr lang="en-GB" dirty="0"/>
          </a:p>
        </p:txBody>
      </p:sp>
      <p:sp>
        <p:nvSpPr>
          <p:cNvPr id="4" name="Slide Number Placeholder 3"/>
          <p:cNvSpPr>
            <a:spLocks noGrp="1"/>
          </p:cNvSpPr>
          <p:nvPr>
            <p:ph type="sldNum" sz="quarter" idx="12"/>
          </p:nvPr>
        </p:nvSpPr>
        <p:spPr/>
        <p:txBody>
          <a:bodyPr/>
          <a:lstStyle/>
          <a:p>
            <a:fld id="{10853108-40DD-4DF9-B715-AC78262B5011}" type="slidenum">
              <a:rPr lang="en-GB" smtClean="0"/>
              <a:pPr/>
              <a:t>19</a:t>
            </a:fld>
            <a:endParaRPr lang="en-GB"/>
          </a:p>
        </p:txBody>
      </p:sp>
      <p:sp>
        <p:nvSpPr>
          <p:cNvPr id="5" name="Content Placeholder 2"/>
          <p:cNvSpPr txBox="1">
            <a:spLocks/>
          </p:cNvSpPr>
          <p:nvPr/>
        </p:nvSpPr>
        <p:spPr>
          <a:xfrm>
            <a:off x="4918841" y="4035972"/>
            <a:ext cx="3200399" cy="2081048"/>
          </a:xfrm>
          <a:prstGeom prst="rect">
            <a:avLst/>
          </a:prstGeom>
        </p:spPr>
        <p:txBody>
          <a:bodyPr vert="horz" lIns="91440" tIns="45720" rIns="91440" bIns="45720" rtlCol="0">
            <a:normAutofit fontScale="77500" lnSpcReduction="20000"/>
          </a:bodyPr>
          <a:lstStyle/>
          <a:p>
            <a:pPr marL="342900" marR="0" lvl="0" indent="-342900" algn="l" defTabSz="457200" rtl="0" eaLnBrk="1" fontAlgn="auto" latinLnBrk="0" hangingPunct="1">
              <a:lnSpc>
                <a:spcPct val="100000"/>
              </a:lnSpc>
              <a:spcBef>
                <a:spcPts val="1000"/>
              </a:spcBef>
              <a:spcAft>
                <a:spcPts val="0"/>
              </a:spcAft>
              <a:buClr>
                <a:schemeClr val="accent1"/>
              </a:buClr>
              <a:buSzPct val="80000"/>
              <a:buFont typeface="Wingdings 3" charset="2"/>
              <a:buChar char=""/>
              <a:tabLst/>
              <a:defRPr/>
            </a:pPr>
            <a:r>
              <a:rPr kumimoji="0" lang="en-GB" sz="2600" b="1" i="1" u="none" strike="noStrike" kern="1200" cap="none" spc="0" normalizeH="0" baseline="0" noProof="0" dirty="0" smtClean="0">
                <a:ln>
                  <a:noFill/>
                </a:ln>
                <a:solidFill>
                  <a:schemeClr val="tx1">
                    <a:lumMod val="75000"/>
                    <a:lumOff val="25000"/>
                  </a:schemeClr>
                </a:solidFill>
                <a:effectLst/>
                <a:uLnTx/>
                <a:uFillTx/>
                <a:latin typeface="+mn-lt"/>
                <a:ea typeface="+mn-ea"/>
                <a:cs typeface="+mn-cs"/>
              </a:rPr>
              <a:t>Qualitative:  </a:t>
            </a:r>
            <a:endParaRPr kumimoji="0" lang="en-GB" sz="3600" b="1" i="1" u="none" strike="noStrike" kern="1200" cap="none" spc="0" normalizeH="0" baseline="0" noProof="0" dirty="0" smtClean="0">
              <a:ln>
                <a:noFill/>
              </a:ln>
              <a:solidFill>
                <a:schemeClr val="tx1">
                  <a:lumMod val="75000"/>
                  <a:lumOff val="25000"/>
                </a:schemeClr>
              </a:solidFill>
              <a:effectLst/>
              <a:uLnTx/>
              <a:uFillTx/>
              <a:latin typeface="+mn-lt"/>
              <a:ea typeface="+mn-ea"/>
              <a:cs typeface="+mn-cs"/>
            </a:endParaRPr>
          </a:p>
          <a:p>
            <a:pPr marL="342900" marR="0" lvl="0" indent="-342900" algn="l" defTabSz="457200" rtl="0" eaLnBrk="1" fontAlgn="auto" latinLnBrk="0" hangingPunct="1">
              <a:lnSpc>
                <a:spcPct val="100000"/>
              </a:lnSpc>
              <a:spcBef>
                <a:spcPts val="1000"/>
              </a:spcBef>
              <a:spcAft>
                <a:spcPts val="0"/>
              </a:spcAft>
              <a:buClr>
                <a:schemeClr val="accent1"/>
              </a:buClr>
              <a:buSzPct val="80000"/>
              <a:buFont typeface="Arial" pitchFamily="34" charset="0"/>
              <a:buChar char="•"/>
              <a:tabLst/>
              <a:defRPr/>
            </a:pPr>
            <a:r>
              <a:rPr lang="en-GB" sz="2100" dirty="0" smtClean="0">
                <a:solidFill>
                  <a:schemeClr val="tx1">
                    <a:lumMod val="75000"/>
                    <a:lumOff val="25000"/>
                  </a:schemeClr>
                </a:solidFill>
              </a:rPr>
              <a:t>Employee satisfaction surveys</a:t>
            </a:r>
          </a:p>
          <a:p>
            <a:pPr marL="342900" marR="0" lvl="0" indent="-342900" algn="l" defTabSz="457200" rtl="0" eaLnBrk="1" fontAlgn="auto" latinLnBrk="0" hangingPunct="1">
              <a:lnSpc>
                <a:spcPct val="100000"/>
              </a:lnSpc>
              <a:spcBef>
                <a:spcPts val="1000"/>
              </a:spcBef>
              <a:spcAft>
                <a:spcPts val="0"/>
              </a:spcAft>
              <a:buClr>
                <a:schemeClr val="accent1"/>
              </a:buClr>
              <a:buSzPct val="80000"/>
              <a:buFont typeface="Arial" pitchFamily="34" charset="0"/>
              <a:buChar char="•"/>
              <a:tabLst/>
              <a:defRPr/>
            </a:pPr>
            <a:r>
              <a:rPr kumimoji="0" lang="en-GB" sz="2100" b="0" i="0" u="none" strike="noStrike" kern="1200" cap="none" spc="0" normalizeH="0" baseline="0" noProof="0" dirty="0" smtClean="0">
                <a:ln>
                  <a:noFill/>
                </a:ln>
                <a:solidFill>
                  <a:schemeClr val="tx1">
                    <a:lumMod val="75000"/>
                    <a:lumOff val="25000"/>
                  </a:schemeClr>
                </a:solidFill>
                <a:effectLst/>
                <a:uLnTx/>
                <a:uFillTx/>
                <a:latin typeface="+mn-lt"/>
                <a:ea typeface="+mn-ea"/>
                <a:cs typeface="+mn-cs"/>
              </a:rPr>
              <a:t>Feedback</a:t>
            </a:r>
            <a:r>
              <a:rPr kumimoji="0" lang="en-GB" sz="2100" b="0" i="0" u="none" strike="noStrike" kern="1200" cap="none" spc="0" normalizeH="0" noProof="0" dirty="0" smtClean="0">
                <a:ln>
                  <a:noFill/>
                </a:ln>
                <a:solidFill>
                  <a:schemeClr val="tx1">
                    <a:lumMod val="75000"/>
                    <a:lumOff val="25000"/>
                  </a:schemeClr>
                </a:solidFill>
                <a:effectLst/>
                <a:uLnTx/>
                <a:uFillTx/>
                <a:latin typeface="+mn-lt"/>
                <a:ea typeface="+mn-ea"/>
                <a:cs typeface="+mn-cs"/>
              </a:rPr>
              <a:t> from current employees – focus groups</a:t>
            </a:r>
          </a:p>
          <a:p>
            <a:pPr marL="342900" marR="0" lvl="0" indent="-342900" algn="l" defTabSz="457200" rtl="0" eaLnBrk="1" fontAlgn="auto" latinLnBrk="0" hangingPunct="1">
              <a:lnSpc>
                <a:spcPct val="100000"/>
              </a:lnSpc>
              <a:spcBef>
                <a:spcPts val="1000"/>
              </a:spcBef>
              <a:spcAft>
                <a:spcPts val="0"/>
              </a:spcAft>
              <a:buClr>
                <a:schemeClr val="accent1"/>
              </a:buClr>
              <a:buSzPct val="80000"/>
              <a:buFont typeface="Arial" pitchFamily="34" charset="0"/>
              <a:buChar char="•"/>
              <a:tabLst/>
              <a:defRPr/>
            </a:pPr>
            <a:r>
              <a:rPr lang="en-GB" sz="2100" baseline="0" dirty="0" smtClean="0">
                <a:solidFill>
                  <a:schemeClr val="tx1">
                    <a:lumMod val="75000"/>
                    <a:lumOff val="25000"/>
                  </a:schemeClr>
                </a:solidFill>
              </a:rPr>
              <a:t>Feedback</a:t>
            </a:r>
            <a:r>
              <a:rPr lang="en-GB" sz="2100" dirty="0" smtClean="0">
                <a:solidFill>
                  <a:schemeClr val="tx1">
                    <a:lumMod val="75000"/>
                    <a:lumOff val="25000"/>
                  </a:schemeClr>
                </a:solidFill>
              </a:rPr>
              <a:t> from applicants</a:t>
            </a:r>
          </a:p>
          <a:p>
            <a:pPr marL="342900" marR="0" lvl="0" indent="-342900" algn="l" defTabSz="457200" rtl="0" eaLnBrk="1" fontAlgn="auto" latinLnBrk="0" hangingPunct="1">
              <a:lnSpc>
                <a:spcPct val="100000"/>
              </a:lnSpc>
              <a:spcBef>
                <a:spcPts val="1000"/>
              </a:spcBef>
              <a:spcAft>
                <a:spcPts val="0"/>
              </a:spcAft>
              <a:buClr>
                <a:schemeClr val="accent1"/>
              </a:buClr>
              <a:buSzPct val="80000"/>
              <a:buFont typeface="Arial" pitchFamily="34" charset="0"/>
              <a:buChar char="•"/>
              <a:tabLst/>
              <a:defRPr/>
            </a:pPr>
            <a:r>
              <a:rPr kumimoji="0" lang="en-GB" sz="2100" b="0" i="0" u="none" strike="noStrike" kern="1200" cap="none" spc="0" normalizeH="0" baseline="0" noProof="0" dirty="0" smtClean="0">
                <a:ln>
                  <a:noFill/>
                </a:ln>
                <a:solidFill>
                  <a:schemeClr val="tx1">
                    <a:lumMod val="75000"/>
                    <a:lumOff val="25000"/>
                  </a:schemeClr>
                </a:solidFill>
                <a:effectLst/>
                <a:uLnTx/>
                <a:uFillTx/>
                <a:latin typeface="+mn-lt"/>
                <a:ea typeface="+mn-ea"/>
                <a:cs typeface="+mn-cs"/>
              </a:rPr>
              <a:t>Exit</a:t>
            </a:r>
            <a:r>
              <a:rPr kumimoji="0" lang="en-GB" sz="2100" b="0" i="0" u="none" strike="noStrike" kern="1200" cap="none" spc="0" normalizeH="0" noProof="0" dirty="0" smtClean="0">
                <a:ln>
                  <a:noFill/>
                </a:ln>
                <a:solidFill>
                  <a:schemeClr val="tx1">
                    <a:lumMod val="75000"/>
                    <a:lumOff val="25000"/>
                  </a:schemeClr>
                </a:solidFill>
                <a:effectLst/>
                <a:uLnTx/>
                <a:uFillTx/>
                <a:latin typeface="+mn-lt"/>
                <a:ea typeface="+mn-ea"/>
                <a:cs typeface="+mn-cs"/>
              </a:rPr>
              <a:t> interviews</a:t>
            </a:r>
          </a:p>
          <a:p>
            <a:pPr marL="342900" marR="0" lvl="0" indent="-342900" algn="l" defTabSz="457200" rtl="0" eaLnBrk="1" fontAlgn="auto" latinLnBrk="0" hangingPunct="1">
              <a:lnSpc>
                <a:spcPct val="100000"/>
              </a:lnSpc>
              <a:spcBef>
                <a:spcPts val="1000"/>
              </a:spcBef>
              <a:spcAft>
                <a:spcPts val="0"/>
              </a:spcAft>
              <a:buClr>
                <a:schemeClr val="accent1"/>
              </a:buClr>
              <a:buSzPct val="80000"/>
              <a:buFont typeface="Arial" pitchFamily="34" charset="0"/>
              <a:buChar char="•"/>
              <a:tabLst/>
              <a:defRPr/>
            </a:pPr>
            <a:endParaRPr kumimoji="0" lang="en-GB" sz="1800" b="0" i="0" u="none" strike="noStrike" kern="1200" cap="none" spc="0" normalizeH="0" baseline="0" noProof="0" dirty="0" smtClean="0">
              <a:ln>
                <a:noFill/>
              </a:ln>
              <a:solidFill>
                <a:schemeClr val="tx1">
                  <a:lumMod val="75000"/>
                  <a:lumOff val="25000"/>
                </a:schemeClr>
              </a:solidFill>
              <a:effectLst/>
              <a:uLnTx/>
              <a:uFillTx/>
              <a:latin typeface="+mn-lt"/>
              <a:ea typeface="+mn-ea"/>
              <a:cs typeface="+mn-cs"/>
            </a:endParaRPr>
          </a:p>
        </p:txBody>
      </p:sp>
      <p:pic>
        <p:nvPicPr>
          <p:cNvPr id="1026" name="Picture 2" descr="D:\shutterstock_267173411-700x467.jpg"/>
          <p:cNvPicPr>
            <a:picLocks noChangeAspect="1" noChangeArrowheads="1"/>
          </p:cNvPicPr>
          <p:nvPr/>
        </p:nvPicPr>
        <p:blipFill>
          <a:blip r:embed="rId3" cstate="print"/>
          <a:srcRect/>
          <a:stretch>
            <a:fillRect/>
          </a:stretch>
        </p:blipFill>
        <p:spPr bwMode="auto">
          <a:xfrm>
            <a:off x="8485133" y="3920966"/>
            <a:ext cx="3706867" cy="2473010"/>
          </a:xfrm>
          <a:prstGeom prst="rect">
            <a:avLst/>
          </a:prstGeom>
          <a:noFill/>
        </p:spPr>
      </p:pic>
      <p:sp>
        <p:nvSpPr>
          <p:cNvPr id="7" name="TextBox 6"/>
          <p:cNvSpPr txBox="1"/>
          <p:nvPr/>
        </p:nvSpPr>
        <p:spPr>
          <a:xfrm>
            <a:off x="8138332" y="6488668"/>
            <a:ext cx="4476750" cy="369332"/>
          </a:xfrm>
          <a:prstGeom prst="rect">
            <a:avLst/>
          </a:prstGeom>
          <a:noFill/>
        </p:spPr>
        <p:txBody>
          <a:bodyPr wrap="square" rtlCol="0">
            <a:spAutoFit/>
          </a:bodyPr>
          <a:lstStyle/>
          <a:p>
            <a:r>
              <a:rPr lang="en-GB" dirty="0" smtClean="0"/>
              <a:t>(Taylor </a:t>
            </a:r>
            <a:r>
              <a:rPr lang="en-GB" dirty="0" smtClean="0"/>
              <a:t>and </a:t>
            </a:r>
            <a:r>
              <a:rPr lang="en-GB" dirty="0" err="1" smtClean="0"/>
              <a:t>Woodhams</a:t>
            </a:r>
            <a:r>
              <a:rPr lang="en-GB" dirty="0" smtClean="0"/>
              <a:t>, </a:t>
            </a:r>
            <a:r>
              <a:rPr lang="en-GB" dirty="0" smtClean="0"/>
              <a:t>2016 p.30)</a:t>
            </a:r>
            <a:endParaRPr lang="en-GB" dirty="0"/>
          </a:p>
        </p:txBody>
      </p:sp>
    </p:spTree>
  </p:cSld>
  <p:clrMapOvr>
    <a:masterClrMapping/>
  </p:clrMapOvr>
  <p:transition>
    <p:fade/>
  </p:transition>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10316610" cy="706964"/>
          </a:xfrm>
        </p:spPr>
        <p:txBody>
          <a:bodyPr/>
          <a:lstStyle/>
          <a:p>
            <a:r>
              <a:rPr lang="en-GB" sz="3200" dirty="0" smtClean="0"/>
              <a:t>Link between HR and positive organisational outcomes </a:t>
            </a:r>
            <a:endParaRPr lang="en-GB" sz="3200" dirty="0"/>
          </a:p>
        </p:txBody>
      </p:sp>
      <p:sp>
        <p:nvSpPr>
          <p:cNvPr id="3" name="Content Placeholder 2"/>
          <p:cNvSpPr>
            <a:spLocks noGrp="1"/>
          </p:cNvSpPr>
          <p:nvPr>
            <p:ph idx="1"/>
          </p:nvPr>
        </p:nvSpPr>
        <p:spPr/>
        <p:txBody>
          <a:bodyPr/>
          <a:lstStyle/>
          <a:p>
            <a:r>
              <a:rPr lang="en-GB" dirty="0" smtClean="0"/>
              <a:t>“Black Box”.</a:t>
            </a:r>
          </a:p>
          <a:p>
            <a:r>
              <a:rPr lang="en-GB" dirty="0" smtClean="0"/>
              <a:t>AMO Model.</a:t>
            </a:r>
          </a:p>
          <a:p>
            <a:r>
              <a:rPr lang="en-GB" dirty="0" smtClean="0"/>
              <a:t>10 best practices.</a:t>
            </a:r>
          </a:p>
          <a:p>
            <a:r>
              <a:rPr lang="en-GB" dirty="0" err="1" smtClean="0"/>
              <a:t>Akhtar</a:t>
            </a:r>
            <a:r>
              <a:rPr lang="en-GB" dirty="0" smtClean="0"/>
              <a:t>  et al (2008).</a:t>
            </a:r>
          </a:p>
          <a:p>
            <a:r>
              <a:rPr lang="en-GB" dirty="0" err="1" smtClean="0"/>
              <a:t>Katou</a:t>
            </a:r>
            <a:r>
              <a:rPr lang="en-GB" dirty="0" smtClean="0"/>
              <a:t> et al  (2014).</a:t>
            </a:r>
          </a:p>
          <a:p>
            <a:endParaRPr lang="en-GB" dirty="0" smtClean="0"/>
          </a:p>
          <a:p>
            <a:pPr>
              <a:buNone/>
            </a:pPr>
            <a:endParaRPr lang="en-GB" dirty="0"/>
          </a:p>
        </p:txBody>
      </p:sp>
      <p:sp>
        <p:nvSpPr>
          <p:cNvPr id="4" name="Slide Number Placeholder 3"/>
          <p:cNvSpPr>
            <a:spLocks noGrp="1"/>
          </p:cNvSpPr>
          <p:nvPr>
            <p:ph type="sldNum" sz="quarter" idx="12"/>
          </p:nvPr>
        </p:nvSpPr>
        <p:spPr/>
        <p:txBody>
          <a:bodyPr/>
          <a:lstStyle/>
          <a:p>
            <a:fld id="{10853108-40DD-4DF9-B715-AC78262B5011}" type="slidenum">
              <a:rPr lang="en-GB" smtClean="0"/>
              <a:pPr/>
              <a:t>20</a:t>
            </a:fld>
            <a:endParaRPr lang="en-GB"/>
          </a:p>
        </p:txBody>
      </p:sp>
      <p:pic>
        <p:nvPicPr>
          <p:cNvPr id="1026" name="Picture 2" descr="D:\Module 3\Outcomes.jpg"/>
          <p:cNvPicPr>
            <a:picLocks noChangeAspect="1" noChangeArrowheads="1"/>
          </p:cNvPicPr>
          <p:nvPr/>
        </p:nvPicPr>
        <p:blipFill>
          <a:blip r:embed="rId3" cstate="print"/>
          <a:srcRect/>
          <a:stretch>
            <a:fillRect/>
          </a:stretch>
        </p:blipFill>
        <p:spPr bwMode="auto">
          <a:xfrm>
            <a:off x="6952655" y="2699953"/>
            <a:ext cx="3096647" cy="2179122"/>
          </a:xfrm>
          <a:prstGeom prst="rect">
            <a:avLst/>
          </a:prstGeom>
          <a:noFill/>
        </p:spPr>
      </p:pic>
      <p:sp>
        <p:nvSpPr>
          <p:cNvPr id="6" name="TextBox 5"/>
          <p:cNvSpPr txBox="1"/>
          <p:nvPr/>
        </p:nvSpPr>
        <p:spPr>
          <a:xfrm>
            <a:off x="7792873" y="5926583"/>
            <a:ext cx="4631138" cy="1477328"/>
          </a:xfrm>
          <a:prstGeom prst="rect">
            <a:avLst/>
          </a:prstGeom>
          <a:noFill/>
        </p:spPr>
        <p:txBody>
          <a:bodyPr wrap="square" rtlCol="0">
            <a:spAutoFit/>
          </a:bodyPr>
          <a:lstStyle/>
          <a:p>
            <a:r>
              <a:rPr lang="en-GB" dirty="0" smtClean="0"/>
              <a:t>(Purcell </a:t>
            </a:r>
            <a:r>
              <a:rPr lang="en-GB" dirty="0" smtClean="0"/>
              <a:t>et al </a:t>
            </a:r>
            <a:r>
              <a:rPr lang="en-GB" dirty="0" smtClean="0"/>
              <a:t>2003, p.141)</a:t>
            </a:r>
            <a:endParaRPr lang="en-GB" dirty="0" smtClean="0"/>
          </a:p>
          <a:p>
            <a:r>
              <a:rPr lang="en-GB" dirty="0" smtClean="0"/>
              <a:t>(Kew </a:t>
            </a:r>
            <a:r>
              <a:rPr lang="en-GB" dirty="0" smtClean="0"/>
              <a:t>and </a:t>
            </a:r>
            <a:r>
              <a:rPr lang="en-GB" dirty="0" smtClean="0"/>
              <a:t>Stredwick</a:t>
            </a:r>
            <a:r>
              <a:rPr lang="en-GB" dirty="0" smtClean="0"/>
              <a:t>,</a:t>
            </a:r>
            <a:r>
              <a:rPr lang="en-GB" dirty="0" smtClean="0"/>
              <a:t>2010 p.143-16)</a:t>
            </a:r>
            <a:endParaRPr lang="en-GB" dirty="0" smtClean="0"/>
          </a:p>
          <a:p>
            <a:r>
              <a:rPr lang="en-GB" dirty="0" smtClean="0"/>
              <a:t>(</a:t>
            </a:r>
            <a:r>
              <a:rPr lang="en-GB" dirty="0" err="1" smtClean="0"/>
              <a:t>Marchington</a:t>
            </a:r>
            <a:r>
              <a:rPr lang="en-GB" dirty="0" smtClean="0"/>
              <a:t> </a:t>
            </a:r>
            <a:r>
              <a:rPr lang="en-GB" dirty="0" smtClean="0"/>
              <a:t>et </a:t>
            </a:r>
            <a:r>
              <a:rPr lang="en-GB" dirty="0" smtClean="0"/>
              <a:t>al, 2016 b</a:t>
            </a:r>
            <a:r>
              <a:rPr lang="en-GB" dirty="0" smtClean="0"/>
              <a:t> p.369-371)</a:t>
            </a:r>
            <a:endParaRPr lang="en-GB" dirty="0" smtClean="0"/>
          </a:p>
          <a:p>
            <a:endParaRPr lang="en-GB" dirty="0" smtClean="0"/>
          </a:p>
          <a:p>
            <a:r>
              <a:rPr lang="en-GB" dirty="0" smtClean="0"/>
              <a:t> </a:t>
            </a:r>
            <a:endParaRPr lang="en-GB" dirty="0"/>
          </a:p>
        </p:txBody>
      </p:sp>
    </p:spTree>
  </p:cSld>
  <p:clrMapOvr>
    <a:masterClrMapping/>
  </p:clrMapOvr>
  <p:transition>
    <p:fade/>
  </p:transition>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Summary:</a:t>
            </a:r>
            <a:endParaRPr lang="en-GB" dirty="0"/>
          </a:p>
        </p:txBody>
      </p:sp>
      <p:sp>
        <p:nvSpPr>
          <p:cNvPr id="4" name="Slide Number Placeholder 3"/>
          <p:cNvSpPr>
            <a:spLocks noGrp="1"/>
          </p:cNvSpPr>
          <p:nvPr>
            <p:ph type="sldNum" sz="quarter" idx="12"/>
          </p:nvPr>
        </p:nvSpPr>
        <p:spPr/>
        <p:txBody>
          <a:bodyPr/>
          <a:lstStyle/>
          <a:p>
            <a:fld id="{10853108-40DD-4DF9-B715-AC78262B5011}" type="slidenum">
              <a:rPr lang="en-GB" smtClean="0"/>
              <a:pPr/>
              <a:t>21</a:t>
            </a:fld>
            <a:endParaRPr lang="en-GB"/>
          </a:p>
        </p:txBody>
      </p:sp>
      <p:sp>
        <p:nvSpPr>
          <p:cNvPr id="5" name="Content Placeholder 4"/>
          <p:cNvSpPr>
            <a:spLocks noGrp="1"/>
          </p:cNvSpPr>
          <p:nvPr>
            <p:ph idx="1"/>
          </p:nvPr>
        </p:nvSpPr>
        <p:spPr>
          <a:xfrm>
            <a:off x="677283" y="2428415"/>
            <a:ext cx="10720371" cy="3727862"/>
          </a:xfrm>
        </p:spPr>
        <p:txBody>
          <a:bodyPr>
            <a:normAutofit lnSpcReduction="10000"/>
          </a:bodyPr>
          <a:lstStyle/>
          <a:p>
            <a:r>
              <a:rPr lang="en-GB" dirty="0" smtClean="0"/>
              <a:t>“</a:t>
            </a:r>
            <a:r>
              <a:rPr lang="en-GB" dirty="0" smtClean="0"/>
              <a:t>Support the delivery of Organisation’s strategy and objectives”.</a:t>
            </a:r>
            <a:endParaRPr lang="en-GB" dirty="0"/>
          </a:p>
          <a:p>
            <a:r>
              <a:rPr lang="en-GB" dirty="0" smtClean="0"/>
              <a:t>PM to </a:t>
            </a:r>
            <a:r>
              <a:rPr lang="en-GB" dirty="0" smtClean="0"/>
              <a:t>HRM to </a:t>
            </a:r>
            <a:r>
              <a:rPr lang="en-GB" dirty="0" smtClean="0"/>
              <a:t>SHRM.</a:t>
            </a:r>
          </a:p>
          <a:p>
            <a:r>
              <a:rPr lang="en-GB" dirty="0" smtClean="0"/>
              <a:t>C</a:t>
            </a:r>
            <a:r>
              <a:rPr lang="en-GB" dirty="0" smtClean="0"/>
              <a:t>ontrollable and </a:t>
            </a:r>
            <a:r>
              <a:rPr lang="en-GB" dirty="0" smtClean="0"/>
              <a:t>uncontrollable. </a:t>
            </a:r>
          </a:p>
          <a:p>
            <a:r>
              <a:rPr lang="en-GB" dirty="0" smtClean="0"/>
              <a:t>DREC model.</a:t>
            </a:r>
            <a:endParaRPr lang="en-GB" dirty="0" smtClean="0"/>
          </a:p>
          <a:p>
            <a:r>
              <a:rPr lang="en-GB" dirty="0" smtClean="0"/>
              <a:t>C</a:t>
            </a:r>
            <a:r>
              <a:rPr lang="en-GB" dirty="0" smtClean="0"/>
              <a:t>entralised</a:t>
            </a:r>
            <a:r>
              <a:rPr lang="en-GB" dirty="0" smtClean="0"/>
              <a:t>, decentralised </a:t>
            </a:r>
            <a:r>
              <a:rPr lang="en-GB" dirty="0" smtClean="0"/>
              <a:t>,account </a:t>
            </a:r>
            <a:r>
              <a:rPr lang="en-GB" dirty="0" smtClean="0"/>
              <a:t>management, shared Services, outsourced, the Ulrich Model.</a:t>
            </a:r>
          </a:p>
          <a:p>
            <a:r>
              <a:rPr lang="en-GB" dirty="0" smtClean="0"/>
              <a:t>HR </a:t>
            </a:r>
            <a:r>
              <a:rPr lang="en-GB" dirty="0" smtClean="0"/>
              <a:t>and </a:t>
            </a:r>
            <a:r>
              <a:rPr lang="en-GB" dirty="0" smtClean="0"/>
              <a:t>line </a:t>
            </a:r>
            <a:r>
              <a:rPr lang="en-GB" dirty="0" smtClean="0"/>
              <a:t>managers </a:t>
            </a:r>
            <a:r>
              <a:rPr lang="en-GB" dirty="0" smtClean="0"/>
              <a:t>(advice</a:t>
            </a:r>
            <a:r>
              <a:rPr lang="en-GB" dirty="0" smtClean="0"/>
              <a:t>, </a:t>
            </a:r>
            <a:r>
              <a:rPr lang="en-GB" dirty="0" smtClean="0"/>
              <a:t>support </a:t>
            </a:r>
            <a:r>
              <a:rPr lang="en-GB" dirty="0" smtClean="0"/>
              <a:t>and </a:t>
            </a:r>
            <a:r>
              <a:rPr lang="en-GB" dirty="0" smtClean="0"/>
              <a:t>building capabilities). </a:t>
            </a:r>
            <a:endParaRPr lang="en-GB" dirty="0" smtClean="0"/>
          </a:p>
          <a:p>
            <a:r>
              <a:rPr lang="en-GB" dirty="0" smtClean="0"/>
              <a:t>Responsibility to act ethically.</a:t>
            </a:r>
            <a:endParaRPr lang="en-GB" dirty="0" smtClean="0"/>
          </a:p>
          <a:p>
            <a:r>
              <a:rPr lang="en-GB" dirty="0" err="1" smtClean="0"/>
              <a:t>HR’s</a:t>
            </a:r>
            <a:r>
              <a:rPr lang="en-GB" dirty="0" smtClean="0"/>
              <a:t> </a:t>
            </a:r>
            <a:r>
              <a:rPr lang="en-GB" dirty="0" smtClean="0"/>
              <a:t>contribution </a:t>
            </a:r>
            <a:r>
              <a:rPr lang="en-GB" dirty="0" smtClean="0"/>
              <a:t>can </a:t>
            </a:r>
            <a:r>
              <a:rPr lang="en-GB" dirty="0" smtClean="0"/>
              <a:t>be evaluated through HR statistics, </a:t>
            </a:r>
            <a:r>
              <a:rPr lang="en-GB" dirty="0" err="1" smtClean="0"/>
              <a:t>KPI’s</a:t>
            </a:r>
            <a:r>
              <a:rPr lang="en-GB" dirty="0" smtClean="0"/>
              <a:t> and balanced scorecards. </a:t>
            </a:r>
          </a:p>
          <a:p>
            <a:r>
              <a:rPr lang="en-GB" dirty="0" err="1" smtClean="0">
                <a:solidFill>
                  <a:schemeClr val="tx1"/>
                </a:solidFill>
              </a:rPr>
              <a:t>Ashtar</a:t>
            </a:r>
            <a:r>
              <a:rPr lang="en-GB" dirty="0" smtClean="0">
                <a:solidFill>
                  <a:schemeClr val="tx1"/>
                </a:solidFill>
              </a:rPr>
              <a:t> et al (2008) and </a:t>
            </a:r>
            <a:r>
              <a:rPr lang="en-GB" dirty="0" err="1" smtClean="0">
                <a:solidFill>
                  <a:schemeClr val="tx1"/>
                </a:solidFill>
              </a:rPr>
              <a:t>Katou</a:t>
            </a:r>
            <a:r>
              <a:rPr lang="en-GB" dirty="0" smtClean="0">
                <a:solidFill>
                  <a:schemeClr val="tx1"/>
                </a:solidFill>
              </a:rPr>
              <a:t> et al (2014). </a:t>
            </a:r>
            <a:endParaRPr lang="en-GB" dirty="0" smtClean="0">
              <a:solidFill>
                <a:schemeClr val="tx1"/>
              </a:solidFill>
            </a:endParaRPr>
          </a:p>
          <a:p>
            <a:endParaRPr lang="en-GB" dirty="0" smtClean="0"/>
          </a:p>
          <a:p>
            <a:pPr>
              <a:buNone/>
            </a:pPr>
            <a:endParaRPr lang="en-GB" dirty="0" smtClean="0"/>
          </a:p>
          <a:p>
            <a:endParaRPr lang="en-GB" dirty="0" smtClean="0"/>
          </a:p>
          <a:p>
            <a:endParaRPr lang="en-GB" dirty="0" smtClean="0"/>
          </a:p>
          <a:p>
            <a:endParaRPr lang="en-GB" dirty="0" smtClean="0"/>
          </a:p>
        </p:txBody>
      </p:sp>
    </p:spTree>
    <p:extLst>
      <p:ext uri="{BB962C8B-B14F-4D97-AF65-F5344CB8AC3E}">
        <p14:creationId xmlns:p14="http://schemas.microsoft.com/office/powerpoint/2010/main" xmlns="" val="2336991526"/>
      </p:ext>
    </p:extLst>
  </p:cSld>
  <p:clrMapOvr>
    <a:masterClrMapping/>
  </p:clrMapOvr>
  <p:transition>
    <p:fade/>
  </p:transition>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 List</a:t>
            </a:r>
            <a:endParaRPr lang="en-GB" dirty="0"/>
          </a:p>
        </p:txBody>
      </p:sp>
      <p:sp>
        <p:nvSpPr>
          <p:cNvPr id="4" name="Slide Number Placeholder 3"/>
          <p:cNvSpPr>
            <a:spLocks noGrp="1"/>
          </p:cNvSpPr>
          <p:nvPr>
            <p:ph type="sldNum" sz="quarter" idx="12"/>
          </p:nvPr>
        </p:nvSpPr>
        <p:spPr/>
        <p:txBody>
          <a:bodyPr/>
          <a:lstStyle/>
          <a:p>
            <a:fld id="{10853108-40DD-4DF9-B715-AC78262B5011}" type="slidenum">
              <a:rPr lang="en-GB" smtClean="0"/>
              <a:pPr/>
              <a:t>22</a:t>
            </a:fld>
            <a:endParaRPr lang="en-GB"/>
          </a:p>
        </p:txBody>
      </p:sp>
      <p:sp>
        <p:nvSpPr>
          <p:cNvPr id="5" name="Content Placeholder 2"/>
          <p:cNvSpPr txBox="1">
            <a:spLocks/>
          </p:cNvSpPr>
          <p:nvPr/>
        </p:nvSpPr>
        <p:spPr>
          <a:xfrm>
            <a:off x="846161" y="2361062"/>
            <a:ext cx="9914649" cy="4234218"/>
          </a:xfrm>
          <a:prstGeom prst="rect">
            <a:avLst/>
          </a:prstGeom>
        </p:spPr>
        <p:txBody>
          <a:bodyPr vert="horz" lIns="91440" tIns="45720" rIns="91440" bIns="45720" rtlCol="0">
            <a:normAutofit/>
          </a:bodyPr>
          <a:lstStyle/>
          <a:p>
            <a:pPr marL="342900" marR="0" lvl="0" indent="-342900" algn="l" defTabSz="457200" rtl="0" eaLnBrk="1" fontAlgn="auto" latinLnBrk="0" hangingPunct="1">
              <a:lnSpc>
                <a:spcPct val="100000"/>
              </a:lnSpc>
              <a:spcBef>
                <a:spcPts val="1000"/>
              </a:spcBef>
              <a:spcAft>
                <a:spcPts val="0"/>
              </a:spcAft>
              <a:buClr>
                <a:schemeClr val="accent1"/>
              </a:buClr>
              <a:buSzPct val="80000"/>
              <a:buFont typeface="Wingdings 3" charset="2"/>
              <a:buChar char=""/>
              <a:tabLst/>
              <a:defRPr/>
            </a:pPr>
            <a:endParaRPr kumimoji="0" lang="en-GB" sz="1800" b="0" i="0" u="none" strike="noStrike" kern="1200" cap="none" spc="0" normalizeH="0" baseline="0" noProof="0" dirty="0" smtClean="0">
              <a:ln>
                <a:noFill/>
              </a:ln>
              <a:solidFill>
                <a:schemeClr val="tx1">
                  <a:lumMod val="75000"/>
                  <a:lumOff val="25000"/>
                </a:schemeClr>
              </a:solidFill>
              <a:effectLst/>
              <a:uLnTx/>
              <a:uFillTx/>
              <a:latin typeface="+mn-lt"/>
              <a:ea typeface="+mn-ea"/>
              <a:cs typeface="+mn-cs"/>
            </a:endParaRPr>
          </a:p>
          <a:p>
            <a:pPr marL="342900" marR="0" lvl="0" indent="-342900" algn="l" defTabSz="457200" rtl="0" eaLnBrk="1" fontAlgn="auto" latinLnBrk="0" hangingPunct="1">
              <a:lnSpc>
                <a:spcPct val="100000"/>
              </a:lnSpc>
              <a:spcBef>
                <a:spcPts val="1000"/>
              </a:spcBef>
              <a:spcAft>
                <a:spcPts val="0"/>
              </a:spcAft>
              <a:buClr>
                <a:schemeClr val="accent1"/>
              </a:buClr>
              <a:buSzPct val="80000"/>
              <a:buFont typeface="Wingdings 3" charset="2"/>
              <a:buChar char=""/>
              <a:tabLst/>
              <a:defRPr/>
            </a:pPr>
            <a:endParaRPr kumimoji="0" lang="en-GB" sz="1800" b="0" i="0" u="none" strike="noStrike" kern="1200" cap="none" spc="0" normalizeH="0" baseline="0" noProof="0" dirty="0">
              <a:ln>
                <a:noFill/>
              </a:ln>
              <a:solidFill>
                <a:schemeClr val="tx1">
                  <a:lumMod val="75000"/>
                  <a:lumOff val="25000"/>
                </a:schemeClr>
              </a:solidFill>
              <a:effectLst/>
              <a:uLnTx/>
              <a:uFillTx/>
              <a:latin typeface="+mn-lt"/>
              <a:ea typeface="+mn-ea"/>
              <a:cs typeface="+mn-cs"/>
            </a:endParaRPr>
          </a:p>
        </p:txBody>
      </p:sp>
      <p:sp>
        <p:nvSpPr>
          <p:cNvPr id="2051" name="Rectangle 3"/>
          <p:cNvSpPr>
            <a:spLocks noChangeArrowheads="1"/>
          </p:cNvSpPr>
          <p:nvPr/>
        </p:nvSpPr>
        <p:spPr bwMode="auto">
          <a:xfrm>
            <a:off x="381000" y="2216378"/>
            <a:ext cx="11582400" cy="4641622"/>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 typeface="Wingdings" pitchFamily="2" charset="2"/>
              <a:buChar char="v"/>
              <a:tabLst/>
            </a:pPr>
            <a:r>
              <a:rPr kumimoji="0" lang="en-US" sz="1400" b="0" i="0" u="none" strike="noStrike" cap="none" normalizeH="0" baseline="0" dirty="0" smtClean="0">
                <a:ln>
                  <a:noFill/>
                </a:ln>
                <a:solidFill>
                  <a:schemeClr val="tx1"/>
                </a:solidFill>
                <a:effectLst/>
                <a:latin typeface="Times New Roman" pitchFamily="18" charset="0"/>
                <a:ea typeface="Calibri" pitchFamily="34" charset="0"/>
                <a:cs typeface="Times New Roman" pitchFamily="18" charset="0"/>
              </a:rPr>
              <a:t>Armstrong, M. &amp; Taylor, S., (2016). </a:t>
            </a:r>
            <a:r>
              <a:rPr kumimoji="0" lang="en-US" sz="1400" b="0" i="1" u="none" strike="noStrike" cap="none" normalizeH="0" baseline="0" dirty="0" smtClean="0">
                <a:ln>
                  <a:noFill/>
                </a:ln>
                <a:solidFill>
                  <a:schemeClr val="tx1"/>
                </a:solidFill>
                <a:effectLst/>
                <a:latin typeface="Times New Roman" pitchFamily="18" charset="0"/>
                <a:ea typeface="Calibri" pitchFamily="34" charset="0"/>
                <a:cs typeface="Times New Roman" pitchFamily="18" charset="0"/>
              </a:rPr>
              <a:t>The role and organization of the HR function. </a:t>
            </a:r>
            <a:r>
              <a:rPr kumimoji="0" lang="en-US" sz="1400" b="0" i="0" u="none" strike="noStrike" cap="none" normalizeH="0" baseline="0" dirty="0" smtClean="0">
                <a:ln>
                  <a:noFill/>
                </a:ln>
                <a:solidFill>
                  <a:schemeClr val="tx1"/>
                </a:solidFill>
                <a:effectLst/>
                <a:latin typeface="Times New Roman" pitchFamily="18" charset="0"/>
                <a:ea typeface="Calibri" pitchFamily="34" charset="0"/>
                <a:cs typeface="Times New Roman" pitchFamily="18" charset="0"/>
              </a:rPr>
              <a:t>[Online] </a:t>
            </a:r>
            <a:br>
              <a:rPr kumimoji="0" lang="en-US" sz="1400" b="0" i="0" u="none" strike="noStrike" cap="none" normalizeH="0" baseline="0" dirty="0" smtClean="0">
                <a:ln>
                  <a:noFill/>
                </a:ln>
                <a:solidFill>
                  <a:schemeClr val="tx1"/>
                </a:solidFill>
                <a:effectLst/>
                <a:latin typeface="Times New Roman" pitchFamily="18" charset="0"/>
                <a:ea typeface="Calibri" pitchFamily="34" charset="0"/>
                <a:cs typeface="Times New Roman" pitchFamily="18" charset="0"/>
              </a:rPr>
            </a:br>
            <a:r>
              <a:rPr kumimoji="0" lang="en-US" sz="1400" b="0" i="0" u="none" strike="noStrike" cap="none" normalizeH="0" baseline="0" dirty="0" smtClean="0">
                <a:ln>
                  <a:noFill/>
                </a:ln>
                <a:solidFill>
                  <a:schemeClr val="tx1"/>
                </a:solidFill>
                <a:effectLst/>
                <a:latin typeface="Times New Roman" pitchFamily="18" charset="0"/>
                <a:ea typeface="Calibri" pitchFamily="34" charset="0"/>
                <a:cs typeface="Times New Roman" pitchFamily="18" charset="0"/>
              </a:rPr>
              <a:t>Available at: </a:t>
            </a:r>
            <a:r>
              <a:rPr kumimoji="0" lang="en-US" sz="1400" b="0" i="0" u="sng" strike="noStrike" cap="none" normalizeH="0" baseline="0" dirty="0" smtClean="0">
                <a:ln>
                  <a:noFill/>
                </a:ln>
                <a:solidFill>
                  <a:schemeClr val="tx1"/>
                </a:solidFill>
                <a:effectLst/>
                <a:latin typeface="Times New Roman" pitchFamily="18" charset="0"/>
                <a:ea typeface="Calibri" pitchFamily="34" charset="0"/>
                <a:cs typeface="Times New Roman" pitchFamily="18" charset="0"/>
              </a:rPr>
              <a:t>https://nscpolteksby.ac.id/ebook/files/Ebook/Business%20Administration/ARMSTRONGS%20HANDBOOK%20OF%20HUMAN%20RESOURCE%20MANAGEMENT%20PRACTICE/5%20-%20The%20Role%20and%20Organization%20of%20the%20HR%20Function.pdf</a:t>
            </a:r>
            <a:r>
              <a:rPr kumimoji="0" lang="en-US" sz="1400" b="0" i="0" u="none" strike="noStrike" cap="none" normalizeH="0" baseline="0" dirty="0" smtClean="0">
                <a:ln>
                  <a:noFill/>
                </a:ln>
                <a:solidFill>
                  <a:schemeClr val="tx1"/>
                </a:solidFill>
                <a:effectLst/>
                <a:latin typeface="Times New Roman" pitchFamily="18" charset="0"/>
                <a:ea typeface="Calibri" pitchFamily="34" charset="0"/>
                <a:cs typeface="Times New Roman" pitchFamily="18" charset="0"/>
              </a:rPr>
              <a:t/>
            </a:r>
            <a:br>
              <a:rPr kumimoji="0" lang="en-US" sz="1400" b="0" i="0" u="none" strike="noStrike" cap="none" normalizeH="0" baseline="0" dirty="0" smtClean="0">
                <a:ln>
                  <a:noFill/>
                </a:ln>
                <a:solidFill>
                  <a:schemeClr val="tx1"/>
                </a:solidFill>
                <a:effectLst/>
                <a:latin typeface="Times New Roman" pitchFamily="18" charset="0"/>
                <a:ea typeface="Calibri" pitchFamily="34" charset="0"/>
                <a:cs typeface="Times New Roman" pitchFamily="18" charset="0"/>
              </a:rPr>
            </a:br>
            <a:r>
              <a:rPr kumimoji="0" lang="en-US" sz="1400" b="0" i="0" u="none" strike="noStrike" cap="none" normalizeH="0" baseline="0" dirty="0" smtClean="0">
                <a:ln>
                  <a:noFill/>
                </a:ln>
                <a:solidFill>
                  <a:schemeClr val="tx1"/>
                </a:solidFill>
                <a:effectLst/>
                <a:latin typeface="Times New Roman" pitchFamily="18" charset="0"/>
                <a:ea typeface="Calibri" pitchFamily="34" charset="0"/>
                <a:cs typeface="Times New Roman" pitchFamily="18" charset="0"/>
              </a:rPr>
              <a:t>[Accessed 9 December 2018].</a:t>
            </a:r>
          </a:p>
          <a:p>
            <a:pPr marL="0" marR="0" lvl="0" indent="0" algn="l" defTabSz="914400" rtl="0" eaLnBrk="1" fontAlgn="base" latinLnBrk="0" hangingPunct="1">
              <a:lnSpc>
                <a:spcPct val="100000"/>
              </a:lnSpc>
              <a:spcBef>
                <a:spcPct val="0"/>
              </a:spcBef>
              <a:spcAft>
                <a:spcPct val="0"/>
              </a:spcAft>
              <a:buClrTx/>
              <a:buSzTx/>
              <a:tabLst/>
            </a:pPr>
            <a:endParaRPr kumimoji="0" lang="en-GB" sz="12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 typeface="Wingdings" pitchFamily="2" charset="2"/>
              <a:buChar char="v"/>
              <a:tabLst/>
            </a:pPr>
            <a:r>
              <a:rPr kumimoji="0" lang="en-US" sz="1400" b="0" i="0" u="none" strike="noStrike" cap="none" normalizeH="0" baseline="0" dirty="0" smtClean="0">
                <a:ln>
                  <a:noFill/>
                </a:ln>
                <a:solidFill>
                  <a:schemeClr val="tx1"/>
                </a:solidFill>
                <a:effectLst/>
                <a:latin typeface="Times New Roman" pitchFamily="18" charset="0"/>
                <a:ea typeface="Calibri" pitchFamily="34" charset="0"/>
                <a:cs typeface="Times New Roman" pitchFamily="18" charset="0"/>
              </a:rPr>
              <a:t>Ashby, J. &amp; </a:t>
            </a:r>
            <a:r>
              <a:rPr kumimoji="0" lang="en-US" sz="1400" b="0" i="0" u="none" strike="noStrike" cap="none" normalizeH="0" baseline="0" dirty="0" err="1" smtClean="0">
                <a:ln>
                  <a:noFill/>
                </a:ln>
                <a:solidFill>
                  <a:schemeClr val="tx1"/>
                </a:solidFill>
                <a:effectLst/>
                <a:latin typeface="Times New Roman" pitchFamily="18" charset="0"/>
                <a:ea typeface="Calibri" pitchFamily="34" charset="0"/>
                <a:cs typeface="Times New Roman" pitchFamily="18" charset="0"/>
              </a:rPr>
              <a:t>Goodley</a:t>
            </a:r>
            <a:r>
              <a:rPr kumimoji="0" lang="en-US" sz="1400" b="0" i="0" u="none" strike="noStrike" cap="none" normalizeH="0" baseline="0" dirty="0" smtClean="0">
                <a:ln>
                  <a:noFill/>
                </a:ln>
                <a:solidFill>
                  <a:schemeClr val="tx1"/>
                </a:solidFill>
                <a:effectLst/>
                <a:latin typeface="Times New Roman" pitchFamily="18" charset="0"/>
                <a:ea typeface="Calibri" pitchFamily="34" charset="0"/>
                <a:cs typeface="Times New Roman" pitchFamily="18" charset="0"/>
              </a:rPr>
              <a:t>, S., (2015). </a:t>
            </a:r>
            <a:r>
              <a:rPr kumimoji="0" lang="en-US" sz="1400" b="0" i="1" u="none" strike="noStrike" cap="none" normalizeH="0" baseline="0" dirty="0" smtClean="0">
                <a:ln>
                  <a:noFill/>
                </a:ln>
                <a:solidFill>
                  <a:schemeClr val="tx1"/>
                </a:solidFill>
                <a:effectLst/>
                <a:latin typeface="Times New Roman" pitchFamily="18" charset="0"/>
                <a:ea typeface="Calibri" pitchFamily="34" charset="0"/>
                <a:cs typeface="Times New Roman" pitchFamily="18" charset="0"/>
              </a:rPr>
              <a:t>How sports direct effectively pays below minimum wage. </a:t>
            </a:r>
            <a:r>
              <a:rPr kumimoji="0" lang="en-US" sz="1400" b="0" i="0" u="none" strike="noStrike" cap="none" normalizeH="0" baseline="0" dirty="0" smtClean="0">
                <a:ln>
                  <a:noFill/>
                </a:ln>
                <a:solidFill>
                  <a:schemeClr val="tx1"/>
                </a:solidFill>
                <a:effectLst/>
                <a:latin typeface="Times New Roman" pitchFamily="18" charset="0"/>
                <a:ea typeface="Calibri" pitchFamily="34" charset="0"/>
                <a:cs typeface="Times New Roman" pitchFamily="18" charset="0"/>
              </a:rPr>
              <a:t>[Online] </a:t>
            </a:r>
            <a:br>
              <a:rPr kumimoji="0" lang="en-US" sz="1400" b="0" i="0" u="none" strike="noStrike" cap="none" normalizeH="0" baseline="0" dirty="0" smtClean="0">
                <a:ln>
                  <a:noFill/>
                </a:ln>
                <a:solidFill>
                  <a:schemeClr val="tx1"/>
                </a:solidFill>
                <a:effectLst/>
                <a:latin typeface="Times New Roman" pitchFamily="18" charset="0"/>
                <a:ea typeface="Calibri" pitchFamily="34" charset="0"/>
                <a:cs typeface="Times New Roman" pitchFamily="18" charset="0"/>
              </a:rPr>
            </a:br>
            <a:r>
              <a:rPr kumimoji="0" lang="en-US" sz="1400" b="0" i="0" u="none" strike="noStrike" cap="none" normalizeH="0" baseline="0" dirty="0" smtClean="0">
                <a:ln>
                  <a:noFill/>
                </a:ln>
                <a:solidFill>
                  <a:schemeClr val="tx1"/>
                </a:solidFill>
                <a:effectLst/>
                <a:latin typeface="Times New Roman" pitchFamily="18" charset="0"/>
                <a:ea typeface="Calibri" pitchFamily="34" charset="0"/>
                <a:cs typeface="Times New Roman" pitchFamily="18" charset="0"/>
              </a:rPr>
              <a:t>Available at: </a:t>
            </a:r>
            <a:r>
              <a:rPr kumimoji="0" lang="en-US" sz="1400" b="0" i="0" u="sng" strike="noStrike" cap="none" normalizeH="0" baseline="0" dirty="0" smtClean="0">
                <a:ln>
                  <a:noFill/>
                </a:ln>
                <a:solidFill>
                  <a:schemeClr val="tx1"/>
                </a:solidFill>
                <a:effectLst/>
                <a:latin typeface="Times New Roman" pitchFamily="18" charset="0"/>
                <a:ea typeface="Calibri" pitchFamily="34" charset="0"/>
                <a:cs typeface="Times New Roman" pitchFamily="18" charset="0"/>
              </a:rPr>
              <a:t>https://www.theguardian.com/business/2015/dec/09/how-sports-direct-effectively-pays-below-minimum-wage-pay</a:t>
            </a:r>
            <a:r>
              <a:rPr kumimoji="0" lang="en-US" sz="1400" b="0" i="0" u="none" strike="noStrike" cap="none" normalizeH="0" baseline="0" dirty="0" smtClean="0">
                <a:ln>
                  <a:noFill/>
                </a:ln>
                <a:solidFill>
                  <a:schemeClr val="tx1"/>
                </a:solidFill>
                <a:effectLst/>
                <a:latin typeface="Times New Roman" pitchFamily="18" charset="0"/>
                <a:ea typeface="Calibri" pitchFamily="34" charset="0"/>
                <a:cs typeface="Times New Roman" pitchFamily="18" charset="0"/>
              </a:rPr>
              <a:t/>
            </a:r>
            <a:br>
              <a:rPr kumimoji="0" lang="en-US" sz="1400" b="0" i="0" u="none" strike="noStrike" cap="none" normalizeH="0" baseline="0" dirty="0" smtClean="0">
                <a:ln>
                  <a:noFill/>
                </a:ln>
                <a:solidFill>
                  <a:schemeClr val="tx1"/>
                </a:solidFill>
                <a:effectLst/>
                <a:latin typeface="Times New Roman" pitchFamily="18" charset="0"/>
                <a:ea typeface="Calibri" pitchFamily="34" charset="0"/>
                <a:cs typeface="Times New Roman" pitchFamily="18" charset="0"/>
              </a:rPr>
            </a:br>
            <a:r>
              <a:rPr kumimoji="0" lang="en-US" sz="1400" b="0" i="0" u="none" strike="noStrike" cap="none" normalizeH="0" baseline="0" dirty="0" smtClean="0">
                <a:ln>
                  <a:noFill/>
                </a:ln>
                <a:solidFill>
                  <a:schemeClr val="tx1"/>
                </a:solidFill>
                <a:effectLst/>
                <a:latin typeface="Times New Roman" pitchFamily="18" charset="0"/>
                <a:ea typeface="Calibri" pitchFamily="34" charset="0"/>
                <a:cs typeface="Times New Roman" pitchFamily="18" charset="0"/>
              </a:rPr>
              <a:t>[Accessed 9 December 2018].</a:t>
            </a:r>
          </a:p>
          <a:p>
            <a:pPr marL="0" marR="0" lvl="0" indent="0" algn="l" defTabSz="914400" rtl="0" eaLnBrk="0" fontAlgn="base" latinLnBrk="0" hangingPunct="0">
              <a:lnSpc>
                <a:spcPct val="100000"/>
              </a:lnSpc>
              <a:spcBef>
                <a:spcPct val="0"/>
              </a:spcBef>
              <a:spcAft>
                <a:spcPct val="0"/>
              </a:spcAft>
              <a:buClrTx/>
              <a:buSzTx/>
              <a:tabLst/>
            </a:pPr>
            <a:endParaRPr kumimoji="0" lang="en-GB" sz="12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 typeface="Wingdings" pitchFamily="2" charset="2"/>
              <a:buChar char="v"/>
              <a:tabLst/>
            </a:pPr>
            <a:r>
              <a:rPr kumimoji="0" lang="en-US" sz="1400" b="0" i="0" u="none" strike="noStrike" cap="none" normalizeH="0" baseline="0" dirty="0" smtClean="0">
                <a:ln>
                  <a:noFill/>
                </a:ln>
                <a:solidFill>
                  <a:schemeClr val="tx1"/>
                </a:solidFill>
                <a:effectLst/>
                <a:latin typeface="Times New Roman" pitchFamily="18" charset="0"/>
                <a:ea typeface="Calibri" pitchFamily="34" charset="0"/>
                <a:cs typeface="Times New Roman" pitchFamily="18" charset="0"/>
              </a:rPr>
              <a:t>CIPD, (2015). </a:t>
            </a:r>
            <a:r>
              <a:rPr kumimoji="0" lang="en-US" sz="1400" b="0" i="1" u="none" strike="noStrike" cap="none" normalizeH="0" baseline="0" dirty="0" smtClean="0">
                <a:ln>
                  <a:noFill/>
                </a:ln>
                <a:solidFill>
                  <a:schemeClr val="tx1"/>
                </a:solidFill>
                <a:effectLst/>
                <a:latin typeface="Times New Roman" pitchFamily="18" charset="0"/>
                <a:ea typeface="Calibri" pitchFamily="34" charset="0"/>
                <a:cs typeface="Times New Roman" pitchFamily="18" charset="0"/>
              </a:rPr>
              <a:t>Championing better work and working lives. </a:t>
            </a:r>
            <a:r>
              <a:rPr kumimoji="0" lang="en-US" sz="1400" b="0" i="0" u="none" strike="noStrike" cap="none" normalizeH="0" baseline="0" dirty="0" smtClean="0">
                <a:ln>
                  <a:noFill/>
                </a:ln>
                <a:solidFill>
                  <a:schemeClr val="tx1"/>
                </a:solidFill>
                <a:effectLst/>
                <a:latin typeface="Times New Roman" pitchFamily="18" charset="0"/>
                <a:ea typeface="Calibri" pitchFamily="34" charset="0"/>
                <a:cs typeface="Times New Roman" pitchFamily="18" charset="0"/>
              </a:rPr>
              <a:t>[Online] </a:t>
            </a:r>
            <a:br>
              <a:rPr kumimoji="0" lang="en-US" sz="1400" b="0" i="0" u="none" strike="noStrike" cap="none" normalizeH="0" baseline="0" dirty="0" smtClean="0">
                <a:ln>
                  <a:noFill/>
                </a:ln>
                <a:solidFill>
                  <a:schemeClr val="tx1"/>
                </a:solidFill>
                <a:effectLst/>
                <a:latin typeface="Times New Roman" pitchFamily="18" charset="0"/>
                <a:ea typeface="Calibri" pitchFamily="34" charset="0"/>
                <a:cs typeface="Times New Roman" pitchFamily="18" charset="0"/>
              </a:rPr>
            </a:br>
            <a:r>
              <a:rPr kumimoji="0" lang="en-US" sz="1400" b="0" i="0" u="none" strike="noStrike" cap="none" normalizeH="0" baseline="0" dirty="0" smtClean="0">
                <a:ln>
                  <a:noFill/>
                </a:ln>
                <a:solidFill>
                  <a:schemeClr val="tx1"/>
                </a:solidFill>
                <a:effectLst/>
                <a:latin typeface="Times New Roman" pitchFamily="18" charset="0"/>
                <a:ea typeface="Calibri" pitchFamily="34" charset="0"/>
                <a:cs typeface="Times New Roman" pitchFamily="18" charset="0"/>
              </a:rPr>
              <a:t>Available at: https://www.cipd.co.uk/Images/annual-review_2014-15_tcm18-11771.pdf</a:t>
            </a:r>
            <a:br>
              <a:rPr kumimoji="0" lang="en-US" sz="1400" b="0" i="0" u="none" strike="noStrike" cap="none" normalizeH="0" baseline="0" dirty="0" smtClean="0">
                <a:ln>
                  <a:noFill/>
                </a:ln>
                <a:solidFill>
                  <a:schemeClr val="tx1"/>
                </a:solidFill>
                <a:effectLst/>
                <a:latin typeface="Times New Roman" pitchFamily="18" charset="0"/>
                <a:ea typeface="Calibri" pitchFamily="34" charset="0"/>
                <a:cs typeface="Times New Roman" pitchFamily="18" charset="0"/>
              </a:rPr>
            </a:br>
            <a:r>
              <a:rPr kumimoji="0" lang="en-US" sz="1400" b="0" i="0" u="none" strike="noStrike" cap="none" normalizeH="0" baseline="0" dirty="0" smtClean="0">
                <a:ln>
                  <a:noFill/>
                </a:ln>
                <a:solidFill>
                  <a:schemeClr val="tx1"/>
                </a:solidFill>
                <a:effectLst/>
                <a:latin typeface="Times New Roman" pitchFamily="18" charset="0"/>
                <a:ea typeface="Calibri" pitchFamily="34" charset="0"/>
                <a:cs typeface="Times New Roman" pitchFamily="18" charset="0"/>
              </a:rPr>
              <a:t>[Accessed 10 December 2018].</a:t>
            </a:r>
          </a:p>
          <a:p>
            <a:pPr marL="0" marR="0" lvl="0" indent="0" algn="l" defTabSz="914400" rtl="0" eaLnBrk="0" fontAlgn="base" latinLnBrk="0" hangingPunct="0">
              <a:lnSpc>
                <a:spcPct val="100000"/>
              </a:lnSpc>
              <a:spcBef>
                <a:spcPct val="0"/>
              </a:spcBef>
              <a:spcAft>
                <a:spcPct val="0"/>
              </a:spcAft>
              <a:buClrTx/>
              <a:buSzTx/>
              <a:tabLst/>
            </a:pPr>
            <a:endParaRPr kumimoji="0" lang="en-GB" sz="12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 typeface="Wingdings" pitchFamily="2" charset="2"/>
              <a:buChar char="v"/>
              <a:tabLst/>
            </a:pPr>
            <a:r>
              <a:rPr kumimoji="0" lang="en-US" sz="1400" b="0" i="0" u="none" strike="noStrike" cap="none" normalizeH="0" baseline="0" dirty="0" smtClean="0">
                <a:ln>
                  <a:noFill/>
                </a:ln>
                <a:solidFill>
                  <a:schemeClr val="tx1"/>
                </a:solidFill>
                <a:effectLst/>
                <a:latin typeface="Times New Roman" pitchFamily="18" charset="0"/>
                <a:ea typeface="Calibri" pitchFamily="34" charset="0"/>
                <a:cs typeface="Times New Roman" pitchFamily="18" charset="0"/>
              </a:rPr>
              <a:t>CIPD, (2017). </a:t>
            </a:r>
            <a:r>
              <a:rPr kumimoji="0" lang="en-US" sz="1400" b="0" i="1" u="none" strike="noStrike" cap="none" normalizeH="0" baseline="0" dirty="0" smtClean="0">
                <a:ln>
                  <a:noFill/>
                </a:ln>
                <a:solidFill>
                  <a:schemeClr val="tx1"/>
                </a:solidFill>
                <a:effectLst/>
                <a:latin typeface="Times New Roman" pitchFamily="18" charset="0"/>
                <a:ea typeface="Calibri" pitchFamily="34" charset="0"/>
                <a:cs typeface="Times New Roman" pitchFamily="18" charset="0"/>
              </a:rPr>
              <a:t>Employee Communication factsheet. </a:t>
            </a:r>
            <a:r>
              <a:rPr kumimoji="0" lang="en-US" sz="1400" b="0" i="0" u="none" strike="noStrike" cap="none" normalizeH="0" baseline="0" dirty="0" smtClean="0">
                <a:ln>
                  <a:noFill/>
                </a:ln>
                <a:solidFill>
                  <a:schemeClr val="tx1"/>
                </a:solidFill>
                <a:effectLst/>
                <a:latin typeface="Times New Roman" pitchFamily="18" charset="0"/>
                <a:ea typeface="Calibri" pitchFamily="34" charset="0"/>
                <a:cs typeface="Times New Roman" pitchFamily="18" charset="0"/>
              </a:rPr>
              <a:t>[Online] </a:t>
            </a:r>
            <a:br>
              <a:rPr kumimoji="0" lang="en-US" sz="1400" b="0" i="0" u="none" strike="noStrike" cap="none" normalizeH="0" baseline="0" dirty="0" smtClean="0">
                <a:ln>
                  <a:noFill/>
                </a:ln>
                <a:solidFill>
                  <a:schemeClr val="tx1"/>
                </a:solidFill>
                <a:effectLst/>
                <a:latin typeface="Times New Roman" pitchFamily="18" charset="0"/>
                <a:ea typeface="Calibri" pitchFamily="34" charset="0"/>
                <a:cs typeface="Times New Roman" pitchFamily="18" charset="0"/>
              </a:rPr>
            </a:br>
            <a:r>
              <a:rPr kumimoji="0" lang="en-US" sz="1400" b="0" i="0" u="none" strike="noStrike" cap="none" normalizeH="0" baseline="0" dirty="0" smtClean="0">
                <a:ln>
                  <a:noFill/>
                </a:ln>
                <a:solidFill>
                  <a:schemeClr val="tx1"/>
                </a:solidFill>
                <a:effectLst/>
                <a:latin typeface="Times New Roman" pitchFamily="18" charset="0"/>
                <a:ea typeface="Calibri" pitchFamily="34" charset="0"/>
                <a:cs typeface="Times New Roman" pitchFamily="18" charset="0"/>
              </a:rPr>
              <a:t>Available at: </a:t>
            </a:r>
            <a:r>
              <a:rPr kumimoji="0" lang="en-US" sz="1400" b="0" i="0" u="sng" strike="noStrike" cap="none" normalizeH="0" baseline="0" dirty="0" smtClean="0">
                <a:ln>
                  <a:noFill/>
                </a:ln>
                <a:solidFill>
                  <a:schemeClr val="tx1"/>
                </a:solidFill>
                <a:effectLst/>
                <a:latin typeface="Times New Roman" pitchFamily="18" charset="0"/>
                <a:ea typeface="Calibri" pitchFamily="34" charset="0"/>
                <a:cs typeface="Times New Roman" pitchFamily="18" charset="0"/>
              </a:rPr>
              <a:t>https://www.cipd.co.uk/knowledge/fundamentals/relations/communication/factsheet</a:t>
            </a:r>
            <a:r>
              <a:rPr kumimoji="0" lang="en-US" sz="1400" b="0" i="0" u="none" strike="noStrike" cap="none" normalizeH="0" baseline="0" dirty="0" smtClean="0">
                <a:ln>
                  <a:noFill/>
                </a:ln>
                <a:solidFill>
                  <a:schemeClr val="tx1"/>
                </a:solidFill>
                <a:effectLst/>
                <a:latin typeface="Times New Roman" pitchFamily="18" charset="0"/>
                <a:ea typeface="Calibri" pitchFamily="34" charset="0"/>
                <a:cs typeface="Times New Roman" pitchFamily="18" charset="0"/>
              </a:rPr>
              <a:t/>
            </a:r>
            <a:br>
              <a:rPr kumimoji="0" lang="en-US" sz="1400" b="0" i="0" u="none" strike="noStrike" cap="none" normalizeH="0" baseline="0" dirty="0" smtClean="0">
                <a:ln>
                  <a:noFill/>
                </a:ln>
                <a:solidFill>
                  <a:schemeClr val="tx1"/>
                </a:solidFill>
                <a:effectLst/>
                <a:latin typeface="Times New Roman" pitchFamily="18" charset="0"/>
                <a:ea typeface="Calibri" pitchFamily="34" charset="0"/>
                <a:cs typeface="Times New Roman" pitchFamily="18" charset="0"/>
              </a:rPr>
            </a:br>
            <a:r>
              <a:rPr kumimoji="0" lang="en-US" sz="1400" b="0" i="0" u="none" strike="noStrike" cap="none" normalizeH="0" baseline="0" dirty="0" smtClean="0">
                <a:ln>
                  <a:noFill/>
                </a:ln>
                <a:solidFill>
                  <a:schemeClr val="tx1"/>
                </a:solidFill>
                <a:effectLst/>
                <a:latin typeface="Times New Roman" pitchFamily="18" charset="0"/>
                <a:ea typeface="Calibri" pitchFamily="34" charset="0"/>
                <a:cs typeface="Times New Roman" pitchFamily="18" charset="0"/>
              </a:rPr>
              <a:t>[Accessed 9 December 2018]. </a:t>
            </a:r>
          </a:p>
          <a:p>
            <a:pPr marL="0" marR="0" lvl="0" indent="0" algn="l" defTabSz="914400" rtl="0" eaLnBrk="0" fontAlgn="base" latinLnBrk="0" hangingPunct="0">
              <a:lnSpc>
                <a:spcPct val="100000"/>
              </a:lnSpc>
              <a:spcBef>
                <a:spcPct val="0"/>
              </a:spcBef>
              <a:spcAft>
                <a:spcPct val="0"/>
              </a:spcAft>
              <a:buClrTx/>
              <a:buSzTx/>
              <a:tabLst/>
            </a:pPr>
            <a:endParaRPr kumimoji="0" lang="en-GB" sz="12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 typeface="Wingdings" pitchFamily="2" charset="2"/>
              <a:buChar char="v"/>
              <a:tabLst/>
            </a:pPr>
            <a:r>
              <a:rPr kumimoji="0" lang="en-GB" sz="1400" b="0" i="0" u="none" strike="noStrike" cap="none" normalizeH="0" baseline="0" dirty="0" smtClean="0">
                <a:ln>
                  <a:noFill/>
                </a:ln>
                <a:solidFill>
                  <a:schemeClr val="tx1"/>
                </a:solidFill>
                <a:effectLst/>
                <a:latin typeface="Times New Roman" pitchFamily="18" charset="0"/>
                <a:ea typeface="Calibri" pitchFamily="34" charset="0"/>
                <a:cs typeface="Times New Roman" pitchFamily="18" charset="0"/>
              </a:rPr>
              <a:t> </a:t>
            </a:r>
            <a:r>
              <a:rPr kumimoji="0" lang="en-US" sz="1400" b="0" i="0" u="none" strike="noStrike" cap="none" normalizeH="0" baseline="0" dirty="0" smtClean="0">
                <a:ln>
                  <a:noFill/>
                </a:ln>
                <a:solidFill>
                  <a:schemeClr val="tx1"/>
                </a:solidFill>
                <a:effectLst/>
                <a:latin typeface="Times New Roman" pitchFamily="18" charset="0"/>
                <a:ea typeface="Calibri" pitchFamily="34" charset="0"/>
                <a:cs typeface="Times New Roman" pitchFamily="18" charset="0"/>
              </a:rPr>
              <a:t> CIPD, (2017</a:t>
            </a:r>
            <a:r>
              <a:rPr kumimoji="0" lang="en-US" sz="1400" b="0" i="0" u="none" strike="noStrike" cap="none" normalizeH="0" dirty="0" smtClean="0">
                <a:ln>
                  <a:noFill/>
                </a:ln>
                <a:solidFill>
                  <a:schemeClr val="tx1"/>
                </a:solidFill>
                <a:effectLst/>
                <a:latin typeface="Times New Roman" pitchFamily="18" charset="0"/>
                <a:ea typeface="Calibri" pitchFamily="34" charset="0"/>
                <a:cs typeface="Times New Roman" pitchFamily="18" charset="0"/>
              </a:rPr>
              <a:t> </a:t>
            </a:r>
            <a:r>
              <a:rPr kumimoji="0" lang="en-US" sz="1400" b="0" i="0" u="none" strike="noStrike" cap="none" normalizeH="0" baseline="0" dirty="0" smtClean="0">
                <a:ln>
                  <a:noFill/>
                </a:ln>
                <a:solidFill>
                  <a:schemeClr val="tx1"/>
                </a:solidFill>
                <a:effectLst/>
                <a:latin typeface="Times New Roman" pitchFamily="18" charset="0"/>
                <a:ea typeface="Calibri" pitchFamily="34" charset="0"/>
                <a:cs typeface="Times New Roman" pitchFamily="18" charset="0"/>
              </a:rPr>
              <a:t>b). </a:t>
            </a:r>
            <a:r>
              <a:rPr kumimoji="0" lang="en-US" sz="1400" b="0" i="1" u="none" strike="noStrike" cap="none" normalizeH="0" baseline="0" dirty="0" smtClean="0">
                <a:ln>
                  <a:noFill/>
                </a:ln>
                <a:solidFill>
                  <a:schemeClr val="tx1"/>
                </a:solidFill>
                <a:effectLst/>
                <a:latin typeface="Times New Roman" pitchFamily="18" charset="0"/>
                <a:ea typeface="Calibri" pitchFamily="34" charset="0"/>
                <a:cs typeface="Times New Roman" pitchFamily="18" charset="0"/>
              </a:rPr>
              <a:t>HR Shared Services. </a:t>
            </a:r>
            <a:r>
              <a:rPr kumimoji="0" lang="en-US" sz="1400" b="0" i="0" u="none" strike="noStrike" cap="none" normalizeH="0" baseline="0" dirty="0" smtClean="0">
                <a:ln>
                  <a:noFill/>
                </a:ln>
                <a:solidFill>
                  <a:schemeClr val="tx1"/>
                </a:solidFill>
                <a:effectLst/>
                <a:latin typeface="Times New Roman" pitchFamily="18" charset="0"/>
                <a:ea typeface="Calibri" pitchFamily="34" charset="0"/>
                <a:cs typeface="Times New Roman" pitchFamily="18" charset="0"/>
              </a:rPr>
              <a:t>[Online] </a:t>
            </a:r>
            <a:br>
              <a:rPr kumimoji="0" lang="en-US" sz="1400" b="0" i="0" u="none" strike="noStrike" cap="none" normalizeH="0" baseline="0" dirty="0" smtClean="0">
                <a:ln>
                  <a:noFill/>
                </a:ln>
                <a:solidFill>
                  <a:schemeClr val="tx1"/>
                </a:solidFill>
                <a:effectLst/>
                <a:latin typeface="Times New Roman" pitchFamily="18" charset="0"/>
                <a:ea typeface="Calibri" pitchFamily="34" charset="0"/>
                <a:cs typeface="Times New Roman" pitchFamily="18" charset="0"/>
              </a:rPr>
            </a:br>
            <a:r>
              <a:rPr kumimoji="0" lang="en-US" sz="1400" b="0" i="0" u="none" strike="noStrike" cap="none" normalizeH="0" baseline="0" dirty="0" smtClean="0">
                <a:ln>
                  <a:noFill/>
                </a:ln>
                <a:solidFill>
                  <a:schemeClr val="tx1"/>
                </a:solidFill>
                <a:effectLst/>
                <a:latin typeface="Times New Roman" pitchFamily="18" charset="0"/>
                <a:ea typeface="Calibri" pitchFamily="34" charset="0"/>
                <a:cs typeface="Times New Roman" pitchFamily="18" charset="0"/>
              </a:rPr>
              <a:t>Available at: </a:t>
            </a:r>
            <a:r>
              <a:rPr kumimoji="0" lang="en-US" sz="1400" b="0" i="0" u="sng" strike="noStrike" cap="none" normalizeH="0" baseline="0" dirty="0" smtClean="0">
                <a:ln>
                  <a:noFill/>
                </a:ln>
                <a:solidFill>
                  <a:schemeClr val="tx1"/>
                </a:solidFill>
                <a:effectLst/>
                <a:latin typeface="Times New Roman" pitchFamily="18" charset="0"/>
                <a:ea typeface="Calibri" pitchFamily="34" charset="0"/>
                <a:cs typeface="Times New Roman" pitchFamily="18" charset="0"/>
              </a:rPr>
              <a:t>https://www.cipd.co.uk/knowledge/fundamentals/people/hr/shared-services-factsheet</a:t>
            </a:r>
            <a:r>
              <a:rPr kumimoji="0" lang="en-US" sz="1400" b="0" i="0" u="none" strike="noStrike" cap="none" normalizeH="0" baseline="0" dirty="0" smtClean="0">
                <a:ln>
                  <a:noFill/>
                </a:ln>
                <a:solidFill>
                  <a:schemeClr val="tx1"/>
                </a:solidFill>
                <a:effectLst/>
                <a:latin typeface="Times New Roman" pitchFamily="18" charset="0"/>
                <a:ea typeface="Calibri" pitchFamily="34" charset="0"/>
                <a:cs typeface="Times New Roman" pitchFamily="18" charset="0"/>
              </a:rPr>
              <a:t/>
            </a:r>
            <a:br>
              <a:rPr kumimoji="0" lang="en-US" sz="1400" b="0" i="0" u="none" strike="noStrike" cap="none" normalizeH="0" baseline="0" dirty="0" smtClean="0">
                <a:ln>
                  <a:noFill/>
                </a:ln>
                <a:solidFill>
                  <a:schemeClr val="tx1"/>
                </a:solidFill>
                <a:effectLst/>
                <a:latin typeface="Times New Roman" pitchFamily="18" charset="0"/>
                <a:ea typeface="Calibri" pitchFamily="34" charset="0"/>
                <a:cs typeface="Times New Roman" pitchFamily="18" charset="0"/>
              </a:rPr>
            </a:br>
            <a:r>
              <a:rPr kumimoji="0" lang="en-US" sz="1400" b="0" i="0" u="none" strike="noStrike" cap="none" normalizeH="0" baseline="0" dirty="0" smtClean="0">
                <a:ln>
                  <a:noFill/>
                </a:ln>
                <a:solidFill>
                  <a:schemeClr val="tx1"/>
                </a:solidFill>
                <a:effectLst/>
                <a:latin typeface="Times New Roman" pitchFamily="18" charset="0"/>
                <a:ea typeface="Calibri" pitchFamily="34" charset="0"/>
                <a:cs typeface="Times New Roman" pitchFamily="18" charset="0"/>
              </a:rPr>
              <a:t>[Accessed 9 December 2018]. </a:t>
            </a:r>
            <a:endParaRPr kumimoji="0" lang="en-US" sz="2000" b="0" i="0" u="none" strike="noStrike" cap="none" normalizeH="0" baseline="0" dirty="0" smtClean="0">
              <a:ln>
                <a:noFill/>
              </a:ln>
              <a:solidFill>
                <a:schemeClr val="tx1"/>
              </a:solidFill>
              <a:effectLst/>
              <a:latin typeface="Arial" pitchFamily="34" charset="0"/>
              <a:cs typeface="Arial" pitchFamily="34" charset="0"/>
            </a:endParaRPr>
          </a:p>
        </p:txBody>
      </p:sp>
    </p:spTree>
  </p:cSld>
  <p:clrMapOvr>
    <a:masterClrMapping/>
  </p:clrMapOvr>
  <p:transition>
    <p:fade/>
  </p:transition>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 List</a:t>
            </a:r>
            <a:endParaRPr lang="en-GB" dirty="0"/>
          </a:p>
        </p:txBody>
      </p:sp>
      <p:sp>
        <p:nvSpPr>
          <p:cNvPr id="3" name="Content Placeholder 2"/>
          <p:cNvSpPr>
            <a:spLocks noGrp="1"/>
          </p:cNvSpPr>
          <p:nvPr>
            <p:ph idx="1"/>
          </p:nvPr>
        </p:nvSpPr>
        <p:spPr/>
        <p:txBody>
          <a:bodyPr>
            <a:normAutofit/>
          </a:bodyPr>
          <a:lstStyle/>
          <a:p>
            <a:endParaRPr lang="en-GB" dirty="0" smtClean="0"/>
          </a:p>
          <a:p>
            <a:endParaRPr lang="en-GB" dirty="0" smtClean="0"/>
          </a:p>
          <a:p>
            <a:endParaRPr lang="en-GB" dirty="0" smtClean="0"/>
          </a:p>
          <a:p>
            <a:endParaRPr lang="en-GB" dirty="0" smtClean="0"/>
          </a:p>
          <a:p>
            <a:endParaRPr lang="en-GB" dirty="0" smtClean="0"/>
          </a:p>
          <a:p>
            <a:pPr>
              <a:buNone/>
            </a:pPr>
            <a:endParaRPr lang="en-GB" dirty="0"/>
          </a:p>
        </p:txBody>
      </p:sp>
      <p:sp>
        <p:nvSpPr>
          <p:cNvPr id="4" name="Slide Number Placeholder 3"/>
          <p:cNvSpPr>
            <a:spLocks noGrp="1"/>
          </p:cNvSpPr>
          <p:nvPr>
            <p:ph type="sldNum" sz="quarter" idx="12"/>
          </p:nvPr>
        </p:nvSpPr>
        <p:spPr/>
        <p:txBody>
          <a:bodyPr/>
          <a:lstStyle/>
          <a:p>
            <a:fld id="{10853108-40DD-4DF9-B715-AC78262B5011}" type="slidenum">
              <a:rPr lang="en-GB" smtClean="0"/>
              <a:pPr/>
              <a:t>23</a:t>
            </a:fld>
            <a:endParaRPr lang="en-GB"/>
          </a:p>
        </p:txBody>
      </p:sp>
      <p:sp>
        <p:nvSpPr>
          <p:cNvPr id="1025" name="Rectangle 1"/>
          <p:cNvSpPr>
            <a:spLocks noChangeArrowheads="1"/>
          </p:cNvSpPr>
          <p:nvPr/>
        </p:nvSpPr>
        <p:spPr bwMode="auto">
          <a:xfrm>
            <a:off x="391885" y="2000554"/>
            <a:ext cx="10717393" cy="5293757"/>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tabLst/>
            </a:pPr>
            <a:endParaRPr kumimoji="0" lang="en-GB" sz="11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 typeface="Wingdings" pitchFamily="2" charset="2"/>
              <a:buChar char="v"/>
              <a:tabLst/>
            </a:pPr>
            <a:r>
              <a:rPr kumimoji="0" lang="en-US" sz="1100" b="0" i="0" u="none" strike="noStrike" cap="none" normalizeH="0" baseline="0" dirty="0" smtClean="0">
                <a:ln>
                  <a:noFill/>
                </a:ln>
                <a:solidFill>
                  <a:schemeClr val="tx1"/>
                </a:solidFill>
                <a:effectLst/>
                <a:latin typeface="Times New Roman" pitchFamily="18" charset="0"/>
                <a:ea typeface="Calibri" pitchFamily="34" charset="0"/>
                <a:cs typeface="Times New Roman" pitchFamily="18" charset="0"/>
              </a:rPr>
              <a:t>CIPD, (2018). </a:t>
            </a:r>
            <a:r>
              <a:rPr kumimoji="0" lang="en-US" sz="1100" b="0" i="1" u="none" strike="noStrike" cap="none" normalizeH="0" baseline="0" dirty="0" smtClean="0">
                <a:ln>
                  <a:noFill/>
                </a:ln>
                <a:solidFill>
                  <a:schemeClr val="tx1"/>
                </a:solidFill>
                <a:effectLst/>
                <a:latin typeface="Times New Roman" pitchFamily="18" charset="0"/>
                <a:ea typeface="Calibri" pitchFamily="34" charset="0"/>
                <a:cs typeface="Times New Roman" pitchFamily="18" charset="0"/>
              </a:rPr>
              <a:t>Profession for the future. </a:t>
            </a:r>
            <a:r>
              <a:rPr kumimoji="0" lang="en-US" sz="1100" b="0" i="0" u="none" strike="noStrike" cap="none" normalizeH="0" baseline="0" dirty="0" smtClean="0">
                <a:ln>
                  <a:noFill/>
                </a:ln>
                <a:solidFill>
                  <a:schemeClr val="tx1"/>
                </a:solidFill>
                <a:effectLst/>
                <a:latin typeface="Times New Roman" pitchFamily="18" charset="0"/>
                <a:ea typeface="Calibri" pitchFamily="34" charset="0"/>
                <a:cs typeface="Times New Roman" pitchFamily="18" charset="0"/>
              </a:rPr>
              <a:t>[Online] </a:t>
            </a:r>
            <a:br>
              <a:rPr kumimoji="0" lang="en-US" sz="1100" b="0" i="0" u="none" strike="noStrike" cap="none" normalizeH="0" baseline="0" dirty="0" smtClean="0">
                <a:ln>
                  <a:noFill/>
                </a:ln>
                <a:solidFill>
                  <a:schemeClr val="tx1"/>
                </a:solidFill>
                <a:effectLst/>
                <a:latin typeface="Times New Roman" pitchFamily="18" charset="0"/>
                <a:ea typeface="Calibri" pitchFamily="34" charset="0"/>
                <a:cs typeface="Times New Roman" pitchFamily="18" charset="0"/>
              </a:rPr>
            </a:br>
            <a:r>
              <a:rPr kumimoji="0" lang="en-US" sz="1100" b="0" i="0" u="none" strike="noStrike" cap="none" normalizeH="0" baseline="0" dirty="0" smtClean="0">
                <a:ln>
                  <a:noFill/>
                </a:ln>
                <a:solidFill>
                  <a:schemeClr val="tx1"/>
                </a:solidFill>
                <a:effectLst/>
                <a:latin typeface="Times New Roman" pitchFamily="18" charset="0"/>
                <a:ea typeface="Calibri" pitchFamily="34" charset="0"/>
                <a:cs typeface="Times New Roman" pitchFamily="18" charset="0"/>
              </a:rPr>
              <a:t>Available at: </a:t>
            </a:r>
            <a:r>
              <a:rPr kumimoji="0" lang="en-US" sz="1100" b="0" i="0" u="sng" strike="noStrike" cap="none" normalizeH="0" baseline="0" dirty="0" smtClean="0">
                <a:ln>
                  <a:noFill/>
                </a:ln>
                <a:solidFill>
                  <a:schemeClr val="tx1"/>
                </a:solidFill>
                <a:effectLst/>
                <a:latin typeface="Times New Roman" pitchFamily="18" charset="0"/>
                <a:ea typeface="Calibri" pitchFamily="34" charset="0"/>
                <a:cs typeface="Times New Roman" pitchFamily="18" charset="0"/>
              </a:rPr>
              <a:t>https://peopleprofession.cipd.org/</a:t>
            </a:r>
            <a:r>
              <a:rPr kumimoji="0" lang="en-US" sz="1100" b="0" i="0" u="none" strike="noStrike" cap="none" normalizeH="0" baseline="0" dirty="0" smtClean="0">
                <a:ln>
                  <a:noFill/>
                </a:ln>
                <a:solidFill>
                  <a:schemeClr val="tx1"/>
                </a:solidFill>
                <a:effectLst/>
                <a:latin typeface="Times New Roman" pitchFamily="18" charset="0"/>
                <a:ea typeface="Calibri" pitchFamily="34" charset="0"/>
                <a:cs typeface="Times New Roman" pitchFamily="18" charset="0"/>
              </a:rPr>
              <a:t/>
            </a:r>
            <a:br>
              <a:rPr kumimoji="0" lang="en-US" sz="1100" b="0" i="0" u="none" strike="noStrike" cap="none" normalizeH="0" baseline="0" dirty="0" smtClean="0">
                <a:ln>
                  <a:noFill/>
                </a:ln>
                <a:solidFill>
                  <a:schemeClr val="tx1"/>
                </a:solidFill>
                <a:effectLst/>
                <a:latin typeface="Times New Roman" pitchFamily="18" charset="0"/>
                <a:ea typeface="Calibri" pitchFamily="34" charset="0"/>
                <a:cs typeface="Times New Roman" pitchFamily="18" charset="0"/>
              </a:rPr>
            </a:br>
            <a:r>
              <a:rPr kumimoji="0" lang="en-US" sz="1100" b="0" i="0" u="none" strike="noStrike" cap="none" normalizeH="0" baseline="0" dirty="0" smtClean="0">
                <a:ln>
                  <a:noFill/>
                </a:ln>
                <a:solidFill>
                  <a:schemeClr val="tx1"/>
                </a:solidFill>
                <a:effectLst/>
                <a:latin typeface="Times New Roman" pitchFamily="18" charset="0"/>
                <a:ea typeface="Calibri" pitchFamily="34" charset="0"/>
                <a:cs typeface="Times New Roman" pitchFamily="18" charset="0"/>
              </a:rPr>
              <a:t>[Accessed 10 December 2018]. </a:t>
            </a:r>
          </a:p>
          <a:p>
            <a:pPr marL="0" marR="0" lvl="0" indent="0" algn="l" defTabSz="914400" rtl="0" eaLnBrk="0" fontAlgn="base" latinLnBrk="0" hangingPunct="0">
              <a:lnSpc>
                <a:spcPct val="100000"/>
              </a:lnSpc>
              <a:spcBef>
                <a:spcPct val="0"/>
              </a:spcBef>
              <a:spcAft>
                <a:spcPct val="0"/>
              </a:spcAft>
              <a:buClrTx/>
              <a:buSzTx/>
              <a:tabLst/>
            </a:pPr>
            <a:endParaRPr kumimoji="0" lang="en-GB" sz="11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 typeface="Wingdings" pitchFamily="2" charset="2"/>
              <a:buChar char="v"/>
              <a:tabLst/>
            </a:pPr>
            <a:r>
              <a:rPr kumimoji="0" lang="en-US" sz="1100" b="0" i="0" u="none" strike="noStrike" cap="none" normalizeH="0" baseline="0" dirty="0" smtClean="0">
                <a:ln>
                  <a:noFill/>
                </a:ln>
                <a:solidFill>
                  <a:schemeClr val="tx1"/>
                </a:solidFill>
                <a:effectLst/>
                <a:latin typeface="Times New Roman" pitchFamily="18" charset="0"/>
                <a:ea typeface="Calibri" pitchFamily="34" charset="0"/>
                <a:cs typeface="Times New Roman" pitchFamily="18" charset="0"/>
              </a:rPr>
              <a:t>CIPD , (2018 b). </a:t>
            </a:r>
            <a:r>
              <a:rPr kumimoji="0" lang="en-US" sz="1100" b="0" i="1" u="none" strike="noStrike" cap="none" normalizeH="0" baseline="0" dirty="0" smtClean="0">
                <a:ln>
                  <a:noFill/>
                </a:ln>
                <a:solidFill>
                  <a:schemeClr val="tx1"/>
                </a:solidFill>
                <a:effectLst/>
                <a:latin typeface="Times New Roman" pitchFamily="18" charset="0"/>
                <a:ea typeface="Calibri" pitchFamily="34" charset="0"/>
                <a:cs typeface="Times New Roman" pitchFamily="18" charset="0"/>
              </a:rPr>
              <a:t>Role of Line Managers in HR and L&amp;D. </a:t>
            </a:r>
            <a:r>
              <a:rPr kumimoji="0" lang="en-US" sz="1100" b="0" i="0" u="none" strike="noStrike" cap="none" normalizeH="0" baseline="0" dirty="0" smtClean="0">
                <a:ln>
                  <a:noFill/>
                </a:ln>
                <a:solidFill>
                  <a:schemeClr val="tx1"/>
                </a:solidFill>
                <a:effectLst/>
                <a:latin typeface="Times New Roman" pitchFamily="18" charset="0"/>
                <a:ea typeface="Calibri" pitchFamily="34" charset="0"/>
                <a:cs typeface="Times New Roman" pitchFamily="18" charset="0"/>
              </a:rPr>
              <a:t>[Online] </a:t>
            </a:r>
            <a:br>
              <a:rPr kumimoji="0" lang="en-US" sz="1100" b="0" i="0" u="none" strike="noStrike" cap="none" normalizeH="0" baseline="0" dirty="0" smtClean="0">
                <a:ln>
                  <a:noFill/>
                </a:ln>
                <a:solidFill>
                  <a:schemeClr val="tx1"/>
                </a:solidFill>
                <a:effectLst/>
                <a:latin typeface="Times New Roman" pitchFamily="18" charset="0"/>
                <a:ea typeface="Calibri" pitchFamily="34" charset="0"/>
                <a:cs typeface="Times New Roman" pitchFamily="18" charset="0"/>
              </a:rPr>
            </a:br>
            <a:r>
              <a:rPr kumimoji="0" lang="en-US" sz="1100" b="0" i="0" u="none" strike="noStrike" cap="none" normalizeH="0" baseline="0" dirty="0" smtClean="0">
                <a:ln>
                  <a:noFill/>
                </a:ln>
                <a:solidFill>
                  <a:schemeClr val="tx1"/>
                </a:solidFill>
                <a:effectLst/>
                <a:latin typeface="Times New Roman" pitchFamily="18" charset="0"/>
                <a:ea typeface="Calibri" pitchFamily="34" charset="0"/>
                <a:cs typeface="Times New Roman" pitchFamily="18" charset="0"/>
              </a:rPr>
              <a:t>Available at: </a:t>
            </a:r>
            <a:r>
              <a:rPr kumimoji="0" lang="en-US" sz="1100" b="0" i="0" u="sng" strike="noStrike" cap="none" normalizeH="0" baseline="0" dirty="0" smtClean="0">
                <a:ln>
                  <a:noFill/>
                </a:ln>
                <a:solidFill>
                  <a:schemeClr val="tx1"/>
                </a:solidFill>
                <a:effectLst/>
                <a:latin typeface="Times New Roman" pitchFamily="18" charset="0"/>
                <a:ea typeface="Calibri" pitchFamily="34" charset="0"/>
                <a:cs typeface="Times New Roman" pitchFamily="18" charset="0"/>
              </a:rPr>
              <a:t>https://www.cipd.co.uk/knowledge/fundamentals/people/hr/line-managers-factsheet</a:t>
            </a:r>
            <a:r>
              <a:rPr kumimoji="0" lang="en-US" sz="1100" b="0" i="0" u="none" strike="noStrike" cap="none" normalizeH="0" baseline="0" dirty="0" smtClean="0">
                <a:ln>
                  <a:noFill/>
                </a:ln>
                <a:solidFill>
                  <a:schemeClr val="tx1"/>
                </a:solidFill>
                <a:effectLst/>
                <a:latin typeface="Times New Roman" pitchFamily="18" charset="0"/>
                <a:ea typeface="Calibri" pitchFamily="34" charset="0"/>
                <a:cs typeface="Times New Roman" pitchFamily="18" charset="0"/>
              </a:rPr>
              <a:t/>
            </a:r>
            <a:br>
              <a:rPr kumimoji="0" lang="en-US" sz="1100" b="0" i="0" u="none" strike="noStrike" cap="none" normalizeH="0" baseline="0" dirty="0" smtClean="0">
                <a:ln>
                  <a:noFill/>
                </a:ln>
                <a:solidFill>
                  <a:schemeClr val="tx1"/>
                </a:solidFill>
                <a:effectLst/>
                <a:latin typeface="Times New Roman" pitchFamily="18" charset="0"/>
                <a:ea typeface="Calibri" pitchFamily="34" charset="0"/>
                <a:cs typeface="Times New Roman" pitchFamily="18" charset="0"/>
              </a:rPr>
            </a:br>
            <a:r>
              <a:rPr kumimoji="0" lang="en-US" sz="1100" b="0" i="0" u="none" strike="noStrike" cap="none" normalizeH="0" baseline="0" dirty="0" smtClean="0">
                <a:ln>
                  <a:noFill/>
                </a:ln>
                <a:solidFill>
                  <a:schemeClr val="tx1"/>
                </a:solidFill>
                <a:effectLst/>
                <a:latin typeface="Times New Roman" pitchFamily="18" charset="0"/>
                <a:ea typeface="Calibri" pitchFamily="34" charset="0"/>
                <a:cs typeface="Times New Roman" pitchFamily="18" charset="0"/>
              </a:rPr>
              <a:t>[Accessed 9 December 2018]. </a:t>
            </a:r>
          </a:p>
          <a:p>
            <a:pPr marL="0" marR="0" lvl="0" indent="0" algn="l" defTabSz="914400" rtl="0" eaLnBrk="0" fontAlgn="base" latinLnBrk="0" hangingPunct="0">
              <a:lnSpc>
                <a:spcPct val="100000"/>
              </a:lnSpc>
              <a:spcBef>
                <a:spcPct val="0"/>
              </a:spcBef>
              <a:spcAft>
                <a:spcPct val="0"/>
              </a:spcAft>
              <a:buClrTx/>
              <a:buSzTx/>
              <a:tabLst/>
            </a:pPr>
            <a:endParaRPr kumimoji="0" lang="en-GB" sz="11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 typeface="Wingdings" pitchFamily="2" charset="2"/>
              <a:buChar char="v"/>
              <a:tabLst/>
            </a:pPr>
            <a:r>
              <a:rPr kumimoji="0" lang="en-US" sz="1100" b="0" i="0" u="none" strike="noStrike" cap="none" normalizeH="0" baseline="0" dirty="0" err="1" smtClean="0">
                <a:ln>
                  <a:noFill/>
                </a:ln>
                <a:solidFill>
                  <a:schemeClr val="tx1"/>
                </a:solidFill>
                <a:effectLst/>
                <a:latin typeface="Times New Roman" pitchFamily="18" charset="0"/>
                <a:ea typeface="Calibri" pitchFamily="34" charset="0"/>
                <a:cs typeface="Times New Roman" pitchFamily="18" charset="0"/>
              </a:rPr>
              <a:t>Dayyani</a:t>
            </a:r>
            <a:r>
              <a:rPr kumimoji="0" lang="en-US" sz="1100" b="0" i="0" u="none" strike="noStrike" cap="none" normalizeH="0" baseline="0" dirty="0" smtClean="0">
                <a:ln>
                  <a:noFill/>
                </a:ln>
                <a:solidFill>
                  <a:schemeClr val="tx1"/>
                </a:solidFill>
                <a:effectLst/>
                <a:latin typeface="Times New Roman" pitchFamily="18" charset="0"/>
                <a:ea typeface="Calibri" pitchFamily="34" charset="0"/>
                <a:cs typeface="Times New Roman" pitchFamily="18" charset="0"/>
              </a:rPr>
              <a:t>, P., (2015). </a:t>
            </a:r>
            <a:r>
              <a:rPr kumimoji="0" lang="en-US" sz="1100" b="0" i="1" u="none" strike="noStrike" cap="none" normalizeH="0" baseline="0" dirty="0" smtClean="0">
                <a:ln>
                  <a:noFill/>
                </a:ln>
                <a:solidFill>
                  <a:schemeClr val="tx1"/>
                </a:solidFill>
                <a:effectLst/>
                <a:latin typeface="Times New Roman" pitchFamily="18" charset="0"/>
                <a:ea typeface="Calibri" pitchFamily="34" charset="0"/>
                <a:cs typeface="Times New Roman" pitchFamily="18" charset="0"/>
              </a:rPr>
              <a:t>HR service delivery model. </a:t>
            </a:r>
            <a:r>
              <a:rPr kumimoji="0" lang="en-US" sz="1100" b="0" i="0" u="none" strike="noStrike" cap="none" normalizeH="0" baseline="0" dirty="0" smtClean="0">
                <a:ln>
                  <a:noFill/>
                </a:ln>
                <a:solidFill>
                  <a:schemeClr val="tx1"/>
                </a:solidFill>
                <a:effectLst/>
                <a:latin typeface="Times New Roman" pitchFamily="18" charset="0"/>
                <a:ea typeface="Calibri" pitchFamily="34" charset="0"/>
                <a:cs typeface="Times New Roman" pitchFamily="18" charset="0"/>
              </a:rPr>
              <a:t>[Online] </a:t>
            </a:r>
            <a:br>
              <a:rPr kumimoji="0" lang="en-US" sz="1100" b="0" i="0" u="none" strike="noStrike" cap="none" normalizeH="0" baseline="0" dirty="0" smtClean="0">
                <a:ln>
                  <a:noFill/>
                </a:ln>
                <a:solidFill>
                  <a:schemeClr val="tx1"/>
                </a:solidFill>
                <a:effectLst/>
                <a:latin typeface="Times New Roman" pitchFamily="18" charset="0"/>
                <a:ea typeface="Calibri" pitchFamily="34" charset="0"/>
                <a:cs typeface="Times New Roman" pitchFamily="18" charset="0"/>
              </a:rPr>
            </a:br>
            <a:r>
              <a:rPr kumimoji="0" lang="en-US" sz="1100" b="0" i="0" u="none" strike="noStrike" cap="none" normalizeH="0" baseline="0" dirty="0" smtClean="0">
                <a:ln>
                  <a:noFill/>
                </a:ln>
                <a:solidFill>
                  <a:schemeClr val="tx1"/>
                </a:solidFill>
                <a:effectLst/>
                <a:latin typeface="Times New Roman" pitchFamily="18" charset="0"/>
                <a:ea typeface="Calibri" pitchFamily="34" charset="0"/>
                <a:cs typeface="Times New Roman" pitchFamily="18" charset="0"/>
              </a:rPr>
              <a:t>Available at: </a:t>
            </a:r>
            <a:r>
              <a:rPr kumimoji="0" lang="en-US" sz="1100" b="0" i="0" u="sng" strike="noStrike" cap="none" normalizeH="0" baseline="0" dirty="0" smtClean="0">
                <a:ln>
                  <a:noFill/>
                </a:ln>
                <a:solidFill>
                  <a:schemeClr val="tx1"/>
                </a:solidFill>
                <a:effectLst/>
                <a:latin typeface="Times New Roman" pitchFamily="18" charset="0"/>
                <a:ea typeface="Calibri" pitchFamily="34" charset="0"/>
                <a:cs typeface="Times New Roman" pitchFamily="18" charset="0"/>
              </a:rPr>
              <a:t>https://www.slideshare.net/pdayyani/hr-service-delivery-model</a:t>
            </a:r>
            <a:r>
              <a:rPr kumimoji="0" lang="en-US" sz="1100" b="0" i="0" u="none" strike="noStrike" cap="none" normalizeH="0" baseline="0" dirty="0" smtClean="0">
                <a:ln>
                  <a:noFill/>
                </a:ln>
                <a:solidFill>
                  <a:schemeClr val="tx1"/>
                </a:solidFill>
                <a:effectLst/>
                <a:latin typeface="Times New Roman" pitchFamily="18" charset="0"/>
                <a:ea typeface="Calibri" pitchFamily="34" charset="0"/>
                <a:cs typeface="Times New Roman" pitchFamily="18" charset="0"/>
              </a:rPr>
              <a:t/>
            </a:r>
            <a:br>
              <a:rPr kumimoji="0" lang="en-US" sz="1100" b="0" i="0" u="none" strike="noStrike" cap="none" normalizeH="0" baseline="0" dirty="0" smtClean="0">
                <a:ln>
                  <a:noFill/>
                </a:ln>
                <a:solidFill>
                  <a:schemeClr val="tx1"/>
                </a:solidFill>
                <a:effectLst/>
                <a:latin typeface="Times New Roman" pitchFamily="18" charset="0"/>
                <a:ea typeface="Calibri" pitchFamily="34" charset="0"/>
                <a:cs typeface="Times New Roman" pitchFamily="18" charset="0"/>
              </a:rPr>
            </a:br>
            <a:r>
              <a:rPr kumimoji="0" lang="en-US" sz="1100" b="0" i="0" u="none" strike="noStrike" cap="none" normalizeH="0" baseline="0" dirty="0" smtClean="0">
                <a:ln>
                  <a:noFill/>
                </a:ln>
                <a:solidFill>
                  <a:schemeClr val="tx1"/>
                </a:solidFill>
                <a:effectLst/>
                <a:latin typeface="Times New Roman" pitchFamily="18" charset="0"/>
                <a:ea typeface="Calibri" pitchFamily="34" charset="0"/>
                <a:cs typeface="Times New Roman" pitchFamily="18" charset="0"/>
              </a:rPr>
              <a:t>[Accessed 9 December 2018]. </a:t>
            </a:r>
          </a:p>
          <a:p>
            <a:pPr marL="0" marR="0" lvl="0" indent="0" algn="l" defTabSz="914400" rtl="0" eaLnBrk="0" fontAlgn="base" latinLnBrk="0" hangingPunct="0">
              <a:lnSpc>
                <a:spcPct val="100000"/>
              </a:lnSpc>
              <a:spcBef>
                <a:spcPct val="0"/>
              </a:spcBef>
              <a:spcAft>
                <a:spcPct val="0"/>
              </a:spcAft>
              <a:buClrTx/>
              <a:buSzTx/>
              <a:buFont typeface="Wingdings" pitchFamily="2" charset="2"/>
              <a:buChar char="v"/>
              <a:tabLst/>
            </a:pPr>
            <a:endParaRPr lang="en-US" sz="1100" dirty="0" smtClean="0">
              <a:latin typeface="Times New Roman" pitchFamily="18" charset="0"/>
              <a:ea typeface="Calibri" pitchFamily="34"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 typeface="Wingdings" pitchFamily="2" charset="2"/>
              <a:buChar char="v"/>
              <a:tabLst/>
            </a:pPr>
            <a:r>
              <a:rPr kumimoji="0" lang="en-US" sz="1100" b="0" i="0" u="none" strike="noStrike" cap="none" normalizeH="0" baseline="0" dirty="0" smtClean="0">
                <a:ln>
                  <a:noFill/>
                </a:ln>
                <a:solidFill>
                  <a:schemeClr val="tx1"/>
                </a:solidFill>
                <a:effectLst/>
                <a:latin typeface="Times New Roman" pitchFamily="18" charset="0"/>
                <a:ea typeface="Calibri" pitchFamily="34" charset="0"/>
                <a:cs typeface="Times New Roman" pitchFamily="18" charset="0"/>
              </a:rPr>
              <a:t>Kew, J.</a:t>
            </a:r>
            <a:r>
              <a:rPr kumimoji="0" lang="en-US" sz="1100" b="0" i="0" u="none" strike="noStrike" cap="none" normalizeH="0" dirty="0" smtClean="0">
                <a:ln>
                  <a:noFill/>
                </a:ln>
                <a:solidFill>
                  <a:schemeClr val="tx1"/>
                </a:solidFill>
                <a:effectLst/>
                <a:latin typeface="Times New Roman" pitchFamily="18" charset="0"/>
                <a:ea typeface="Calibri" pitchFamily="34" charset="0"/>
                <a:cs typeface="Times New Roman" pitchFamily="18" charset="0"/>
              </a:rPr>
              <a:t> and </a:t>
            </a:r>
            <a:r>
              <a:rPr kumimoji="0" lang="en-US" sz="1100" b="0" i="0" u="none" strike="noStrike" cap="none" normalizeH="0" dirty="0" err="1" smtClean="0">
                <a:ln>
                  <a:noFill/>
                </a:ln>
                <a:solidFill>
                  <a:schemeClr val="tx1"/>
                </a:solidFill>
                <a:effectLst/>
                <a:latin typeface="Times New Roman" pitchFamily="18" charset="0"/>
                <a:ea typeface="Calibri" pitchFamily="34" charset="0"/>
                <a:cs typeface="Times New Roman" pitchFamily="18" charset="0"/>
              </a:rPr>
              <a:t>Stredwick</a:t>
            </a:r>
            <a:r>
              <a:rPr kumimoji="0" lang="en-US" sz="1100" b="0" i="0" u="none" strike="noStrike" cap="none" normalizeH="0" dirty="0" smtClean="0">
                <a:ln>
                  <a:noFill/>
                </a:ln>
                <a:solidFill>
                  <a:schemeClr val="tx1"/>
                </a:solidFill>
                <a:effectLst/>
                <a:latin typeface="Times New Roman" pitchFamily="18" charset="0"/>
                <a:ea typeface="Calibri" pitchFamily="34" charset="0"/>
                <a:cs typeface="Times New Roman" pitchFamily="18" charset="0"/>
              </a:rPr>
              <a:t>, J. (2010) </a:t>
            </a:r>
            <a:r>
              <a:rPr kumimoji="0" lang="en-US" sz="1100" b="0" i="1" u="none" strike="noStrike" cap="none" normalizeH="0" dirty="0" smtClean="0">
                <a:ln>
                  <a:noFill/>
                </a:ln>
                <a:solidFill>
                  <a:schemeClr val="tx1"/>
                </a:solidFill>
                <a:effectLst/>
                <a:latin typeface="Times New Roman" pitchFamily="18" charset="0"/>
                <a:ea typeface="Calibri" pitchFamily="34" charset="0"/>
                <a:cs typeface="Times New Roman" pitchFamily="18" charset="0"/>
              </a:rPr>
              <a:t>Human  resource management in a business context.. </a:t>
            </a:r>
            <a:r>
              <a:rPr kumimoji="0" lang="en-US" sz="1100" b="0" u="none" strike="noStrike" cap="none" normalizeH="0" dirty="0" smtClean="0">
                <a:ln>
                  <a:noFill/>
                </a:ln>
                <a:solidFill>
                  <a:schemeClr val="tx1"/>
                </a:solidFill>
                <a:effectLst/>
                <a:latin typeface="Times New Roman" pitchFamily="18" charset="0"/>
                <a:ea typeface="Calibri" pitchFamily="34" charset="0"/>
                <a:cs typeface="Times New Roman" pitchFamily="18" charset="0"/>
              </a:rPr>
              <a:t>2 ed. London</a:t>
            </a:r>
            <a:r>
              <a:rPr kumimoji="0" lang="en-US" sz="1100" b="0" i="0" u="none" strike="noStrike" cap="none" normalizeH="0" dirty="0" smtClean="0">
                <a:ln>
                  <a:noFill/>
                </a:ln>
                <a:solidFill>
                  <a:schemeClr val="tx1"/>
                </a:solidFill>
                <a:effectLst/>
                <a:latin typeface="Times New Roman" pitchFamily="18" charset="0"/>
                <a:ea typeface="Calibri" pitchFamily="34" charset="0"/>
                <a:cs typeface="Times New Roman" pitchFamily="18" charset="0"/>
              </a:rPr>
              <a:t>: Chartered  Institute of Personnel and Development. </a:t>
            </a:r>
            <a:endParaRPr kumimoji="0" lang="en-US" sz="1100" b="0" i="0" u="none" strike="noStrike" cap="none" normalizeH="0" baseline="0" dirty="0" smtClean="0">
              <a:ln>
                <a:noFill/>
              </a:ln>
              <a:solidFill>
                <a:schemeClr val="tx1"/>
              </a:solidFill>
              <a:effectLst/>
              <a:latin typeface="Times New Roman" pitchFamily="18" charset="0"/>
              <a:ea typeface="Calibri" pitchFamily="34"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 typeface="Wingdings" pitchFamily="2" charset="2"/>
              <a:buChar char="v"/>
              <a:tabLst/>
            </a:pPr>
            <a:endParaRPr lang="en-US" sz="1100" dirty="0" smtClean="0">
              <a:latin typeface="Times New Roman" pitchFamily="18" charset="0"/>
              <a:ea typeface="Calibri" pitchFamily="34" charset="0"/>
              <a:cs typeface="Times New Roman" pitchFamily="18" charset="0"/>
            </a:endParaRPr>
          </a:p>
          <a:p>
            <a:pPr lvl="0" defTabSz="914400" eaLnBrk="0" fontAlgn="base" hangingPunct="0">
              <a:spcBef>
                <a:spcPct val="0"/>
              </a:spcBef>
              <a:spcAft>
                <a:spcPct val="0"/>
              </a:spcAft>
              <a:buFont typeface="Wingdings" pitchFamily="2" charset="2"/>
              <a:buChar char="v"/>
            </a:pPr>
            <a:r>
              <a:rPr lang="en-US" sz="1100" dirty="0" err="1" smtClean="0">
                <a:latin typeface="Times New Roman" pitchFamily="18" charset="0"/>
                <a:ea typeface="Calibri" pitchFamily="34" charset="0"/>
                <a:cs typeface="Times New Roman" pitchFamily="18" charset="0"/>
              </a:rPr>
              <a:t>Marchington</a:t>
            </a:r>
            <a:r>
              <a:rPr lang="en-US" sz="1100" dirty="0" smtClean="0">
                <a:latin typeface="Times New Roman" pitchFamily="18" charset="0"/>
                <a:ea typeface="Calibri" pitchFamily="34" charset="0"/>
                <a:cs typeface="Times New Roman" pitchFamily="18" charset="0"/>
              </a:rPr>
              <a:t>, M., Wilkinson, A., Donnelly, R. &amp; </a:t>
            </a:r>
            <a:r>
              <a:rPr lang="en-US" sz="1100" dirty="0" err="1" smtClean="0">
                <a:latin typeface="Times New Roman" pitchFamily="18" charset="0"/>
                <a:ea typeface="Calibri" pitchFamily="34" charset="0"/>
                <a:cs typeface="Times New Roman" pitchFamily="18" charset="0"/>
              </a:rPr>
              <a:t>Kynighou</a:t>
            </a:r>
            <a:r>
              <a:rPr lang="en-US" sz="1100" dirty="0" smtClean="0">
                <a:latin typeface="Times New Roman" pitchFamily="18" charset="0"/>
                <a:ea typeface="Calibri" pitchFamily="34" charset="0"/>
                <a:cs typeface="Times New Roman" pitchFamily="18" charset="0"/>
              </a:rPr>
              <a:t>, A., (2016). The role of the HR function in changing times</a:t>
            </a:r>
            <a:r>
              <a:rPr lang="en-US" sz="1100" i="1" dirty="0" smtClean="0">
                <a:latin typeface="Times New Roman" pitchFamily="18" charset="0"/>
                <a:ea typeface="Calibri" pitchFamily="34" charset="0"/>
                <a:cs typeface="Times New Roman" pitchFamily="18" charset="0"/>
              </a:rPr>
              <a:t>. In Human Resource Management at work.  </a:t>
            </a:r>
            <a:r>
              <a:rPr lang="en-US" sz="1100" dirty="0" smtClean="0">
                <a:latin typeface="Times New Roman" pitchFamily="18" charset="0"/>
                <a:ea typeface="Calibri" pitchFamily="34" charset="0"/>
                <a:cs typeface="Times New Roman" pitchFamily="18" charset="0"/>
              </a:rPr>
              <a:t>6 ed. London: Chartered Institute of Personnel and Development.</a:t>
            </a:r>
          </a:p>
          <a:p>
            <a:pPr lvl="0" defTabSz="914400" eaLnBrk="0" fontAlgn="base" hangingPunct="0">
              <a:spcBef>
                <a:spcPct val="0"/>
              </a:spcBef>
              <a:spcAft>
                <a:spcPct val="0"/>
              </a:spcAft>
            </a:pPr>
            <a:endParaRPr lang="en-US" sz="1100" dirty="0" smtClean="0">
              <a:latin typeface="Times New Roman" pitchFamily="18" charset="0"/>
              <a:ea typeface="Calibri" pitchFamily="34" charset="0"/>
              <a:cs typeface="Times New Roman" pitchFamily="18" charset="0"/>
            </a:endParaRPr>
          </a:p>
          <a:p>
            <a:pPr defTabSz="914400" eaLnBrk="0" fontAlgn="base" hangingPunct="0">
              <a:spcBef>
                <a:spcPct val="0"/>
              </a:spcBef>
              <a:spcAft>
                <a:spcPct val="0"/>
              </a:spcAft>
              <a:buFont typeface="Wingdings" pitchFamily="2" charset="2"/>
              <a:buChar char="v"/>
            </a:pPr>
            <a:r>
              <a:rPr lang="en-US" sz="1100" dirty="0" err="1" smtClean="0">
                <a:latin typeface="Times New Roman" pitchFamily="18" charset="0"/>
                <a:cs typeface="Times New Roman" pitchFamily="18" charset="0"/>
              </a:rPr>
              <a:t>Marchington</a:t>
            </a:r>
            <a:r>
              <a:rPr lang="en-US" sz="1100" dirty="0" smtClean="0">
                <a:latin typeface="Times New Roman" pitchFamily="18" charset="0"/>
                <a:cs typeface="Times New Roman" pitchFamily="18" charset="0"/>
              </a:rPr>
              <a:t>, M., Wilkinson, A., Donnelly, R. &amp; </a:t>
            </a:r>
            <a:r>
              <a:rPr lang="en-US" sz="1100" dirty="0" err="1" smtClean="0">
                <a:latin typeface="Times New Roman" pitchFamily="18" charset="0"/>
                <a:cs typeface="Times New Roman" pitchFamily="18" charset="0"/>
              </a:rPr>
              <a:t>Kynighou</a:t>
            </a:r>
            <a:r>
              <a:rPr lang="en-US" sz="1100" dirty="0" smtClean="0">
                <a:latin typeface="Times New Roman" pitchFamily="18" charset="0"/>
                <a:cs typeface="Times New Roman" pitchFamily="18" charset="0"/>
              </a:rPr>
              <a:t>, A., (2016 b) Examining the links between HR practices and Processes and </a:t>
            </a:r>
            <a:r>
              <a:rPr lang="en-US" sz="1100" dirty="0" err="1" smtClean="0">
                <a:latin typeface="Times New Roman" pitchFamily="18" charset="0"/>
                <a:cs typeface="Times New Roman" pitchFamily="18" charset="0"/>
              </a:rPr>
              <a:t>Organisation</a:t>
            </a:r>
            <a:r>
              <a:rPr lang="en-US" sz="1100" dirty="0" smtClean="0">
                <a:latin typeface="Times New Roman" pitchFamily="18" charset="0"/>
                <a:cs typeface="Times New Roman" pitchFamily="18" charset="0"/>
              </a:rPr>
              <a:t> Performance. In: </a:t>
            </a:r>
            <a:r>
              <a:rPr lang="en-US" sz="1100" i="1" dirty="0" smtClean="0">
                <a:latin typeface="Times New Roman" pitchFamily="18" charset="0"/>
                <a:cs typeface="Times New Roman" pitchFamily="18" charset="0"/>
              </a:rPr>
              <a:t>Human Resource Management at work. </a:t>
            </a:r>
            <a:r>
              <a:rPr lang="en-US" sz="1100" dirty="0" smtClean="0">
                <a:latin typeface="Times New Roman" pitchFamily="18" charset="0"/>
                <a:cs typeface="Times New Roman" pitchFamily="18" charset="0"/>
              </a:rPr>
              <a:t>6 ed. London: Chartered Institute of Personnel and Development, pp. 369-371.</a:t>
            </a:r>
            <a:endParaRPr lang="en-GB" sz="1100" dirty="0" smtClean="0">
              <a:latin typeface="Times New Roman" pitchFamily="18" charset="0"/>
              <a:cs typeface="Times New Roman" pitchFamily="18" charset="0"/>
            </a:endParaRPr>
          </a:p>
          <a:p>
            <a:pPr lvl="0" defTabSz="914400" eaLnBrk="0" fontAlgn="base" hangingPunct="0">
              <a:spcBef>
                <a:spcPct val="0"/>
              </a:spcBef>
              <a:spcAft>
                <a:spcPct val="0"/>
              </a:spcAft>
            </a:pPr>
            <a:endParaRPr lang="en-US" sz="1100" dirty="0" smtClean="0">
              <a:latin typeface="Times New Roman" pitchFamily="18" charset="0"/>
              <a:ea typeface="Calibri" pitchFamily="34" charset="0"/>
              <a:cs typeface="Times New Roman" pitchFamily="18" charset="0"/>
            </a:endParaRPr>
          </a:p>
          <a:p>
            <a:pPr defTabSz="914400" eaLnBrk="0" fontAlgn="base" hangingPunct="0">
              <a:spcBef>
                <a:spcPct val="0"/>
              </a:spcBef>
              <a:spcAft>
                <a:spcPct val="0"/>
              </a:spcAft>
              <a:buFont typeface="Wingdings" pitchFamily="2" charset="2"/>
              <a:buChar char="v"/>
            </a:pPr>
            <a:r>
              <a:rPr lang="en-US" sz="1100" dirty="0" smtClean="0">
                <a:latin typeface="Times New Roman" pitchFamily="18" charset="0"/>
                <a:cs typeface="Times New Roman" pitchFamily="18" charset="0"/>
              </a:rPr>
              <a:t>Purcell, J. et al. (2003). </a:t>
            </a:r>
            <a:r>
              <a:rPr lang="en-US" sz="1100" i="1" dirty="0" smtClean="0">
                <a:latin typeface="Times New Roman" pitchFamily="18" charset="0"/>
                <a:cs typeface="Times New Roman" pitchFamily="18" charset="0"/>
              </a:rPr>
              <a:t>Understanding the people and performance link. Unlocking the black box. </a:t>
            </a:r>
            <a:r>
              <a:rPr lang="en-US" sz="1100" dirty="0" smtClean="0">
                <a:latin typeface="Times New Roman" pitchFamily="18" charset="0"/>
                <a:cs typeface="Times New Roman" pitchFamily="18" charset="0"/>
              </a:rPr>
              <a:t>1st ed. London: Chartered Institute of Personnel and Development </a:t>
            </a:r>
            <a:r>
              <a:rPr lang="en-US" sz="1100" dirty="0" smtClean="0"/>
              <a:t>.</a:t>
            </a:r>
            <a:endParaRPr lang="en-GB" sz="1100" dirty="0" smtClean="0"/>
          </a:p>
          <a:p>
            <a:pPr lvl="0" defTabSz="914400" eaLnBrk="0" fontAlgn="base" hangingPunct="0">
              <a:spcBef>
                <a:spcPct val="0"/>
              </a:spcBef>
              <a:spcAft>
                <a:spcPct val="0"/>
              </a:spcAft>
            </a:pPr>
            <a:endParaRPr lang="en-GB" sz="1100" dirty="0" smtClean="0">
              <a:latin typeface="Arial" pitchFamily="34" charset="0"/>
              <a:cs typeface="Arial" pitchFamily="34" charset="0"/>
            </a:endParaRPr>
          </a:p>
          <a:p>
            <a:pPr lvl="0" defTabSz="914400" eaLnBrk="0" fontAlgn="base" hangingPunct="0">
              <a:spcBef>
                <a:spcPct val="0"/>
              </a:spcBef>
              <a:spcAft>
                <a:spcPct val="0"/>
              </a:spcAft>
              <a:buFont typeface="Wingdings" pitchFamily="2" charset="2"/>
              <a:buChar char="v"/>
            </a:pPr>
            <a:r>
              <a:rPr lang="en-US" sz="1100" dirty="0" smtClean="0">
                <a:latin typeface="Times New Roman" pitchFamily="18" charset="0"/>
                <a:ea typeface="Calibri" pitchFamily="34" charset="0"/>
                <a:cs typeface="Times New Roman" pitchFamily="18" charset="0"/>
              </a:rPr>
              <a:t>Taylor S, </a:t>
            </a:r>
            <a:r>
              <a:rPr lang="en-US" sz="1100" dirty="0" err="1" smtClean="0">
                <a:latin typeface="Times New Roman" pitchFamily="18" charset="0"/>
                <a:ea typeface="Calibri" pitchFamily="34" charset="0"/>
                <a:cs typeface="Times New Roman" pitchFamily="18" charset="0"/>
              </a:rPr>
              <a:t>Woodhams</a:t>
            </a:r>
            <a:r>
              <a:rPr lang="en-US" sz="1100" dirty="0" smtClean="0">
                <a:latin typeface="Times New Roman" pitchFamily="18" charset="0"/>
                <a:ea typeface="Calibri" pitchFamily="34" charset="0"/>
                <a:cs typeface="Times New Roman" pitchFamily="18" charset="0"/>
              </a:rPr>
              <a:t> C, (2016) </a:t>
            </a:r>
            <a:r>
              <a:rPr lang="en-US" sz="1100" i="1" dirty="0" smtClean="0">
                <a:latin typeface="Times New Roman" pitchFamily="18" charset="0"/>
                <a:ea typeface="Calibri" pitchFamily="34" charset="0"/>
                <a:cs typeface="Times New Roman" pitchFamily="18" charset="0"/>
              </a:rPr>
              <a:t>Studying Human Resource Management. </a:t>
            </a:r>
            <a:r>
              <a:rPr lang="en-US" sz="1100" dirty="0" smtClean="0">
                <a:latin typeface="Times New Roman" pitchFamily="18" charset="0"/>
                <a:ea typeface="Calibri" pitchFamily="34" charset="0"/>
                <a:cs typeface="Times New Roman" pitchFamily="18" charset="0"/>
              </a:rPr>
              <a:t>2 ed. London: Chartered Institute of Personnel and Development. </a:t>
            </a:r>
            <a:endParaRPr lang="en-GB" sz="1100" dirty="0" smtClean="0">
              <a:latin typeface="Arial" pitchFamily="34" charset="0"/>
              <a:cs typeface="Arial" pitchFamily="34" charset="0"/>
            </a:endParaRPr>
          </a:p>
          <a:p>
            <a:pPr lvl="0" defTabSz="914400" eaLnBrk="0" fontAlgn="base" hangingPunct="0">
              <a:spcBef>
                <a:spcPct val="0"/>
              </a:spcBef>
              <a:spcAft>
                <a:spcPct val="0"/>
              </a:spcAft>
            </a:pPr>
            <a:endParaRPr lang="en-US" sz="1100" dirty="0" smtClean="0">
              <a:latin typeface="Times New Roman" pitchFamily="18" charset="0"/>
              <a:cs typeface="Times New Roman" pitchFamily="18" charset="0"/>
            </a:endParaRPr>
          </a:p>
          <a:p>
            <a:pPr defTabSz="914400" eaLnBrk="0" fontAlgn="base" hangingPunct="0">
              <a:spcBef>
                <a:spcPct val="0"/>
              </a:spcBef>
              <a:spcAft>
                <a:spcPct val="0"/>
              </a:spcAft>
              <a:buFont typeface="Wingdings" pitchFamily="2" charset="2"/>
              <a:buChar char="v"/>
            </a:pPr>
            <a:r>
              <a:rPr lang="en-US" sz="1100" dirty="0" err="1" smtClean="0">
                <a:latin typeface="Times New Roman" pitchFamily="18" charset="0"/>
                <a:cs typeface="Times New Roman" pitchFamily="18" charset="0"/>
              </a:rPr>
              <a:t>Webley</a:t>
            </a:r>
            <a:r>
              <a:rPr lang="en-US" sz="1100" dirty="0" smtClean="0">
                <a:latin typeface="Times New Roman" pitchFamily="18" charset="0"/>
                <a:cs typeface="Times New Roman" pitchFamily="18" charset="0"/>
              </a:rPr>
              <a:t>, S., (2016). </a:t>
            </a:r>
            <a:r>
              <a:rPr lang="en-US" sz="1100" i="1" dirty="0" smtClean="0">
                <a:latin typeface="Times New Roman" pitchFamily="18" charset="0"/>
                <a:cs typeface="Times New Roman" pitchFamily="18" charset="0"/>
              </a:rPr>
              <a:t>What is business ethics?. </a:t>
            </a:r>
            <a:r>
              <a:rPr lang="en-US" sz="1100" dirty="0" smtClean="0">
                <a:latin typeface="Times New Roman" pitchFamily="18" charset="0"/>
                <a:cs typeface="Times New Roman" pitchFamily="18" charset="0"/>
              </a:rPr>
              <a:t>[Online]  Available at: </a:t>
            </a:r>
            <a:r>
              <a:rPr lang="en-US" sz="1100" u="sng" dirty="0" smtClean="0">
                <a:latin typeface="Times New Roman" pitchFamily="18" charset="0"/>
                <a:cs typeface="Times New Roman" pitchFamily="18" charset="0"/>
                <a:hlinkClick r:id="rId3"/>
              </a:rPr>
              <a:t>https://www.youtube.com/watch?v=MbkIcnvi0RE</a:t>
            </a:r>
            <a:r>
              <a:rPr lang="en-GB" sz="1100" dirty="0" smtClean="0">
                <a:latin typeface="Times New Roman" pitchFamily="18" charset="0"/>
                <a:cs typeface="Times New Roman" pitchFamily="18" charset="0"/>
              </a:rPr>
              <a:t> </a:t>
            </a:r>
            <a:r>
              <a:rPr lang="en-US" sz="1100" dirty="0" smtClean="0">
                <a:latin typeface="Times New Roman" pitchFamily="18" charset="0"/>
                <a:cs typeface="Times New Roman" pitchFamily="18" charset="0"/>
              </a:rPr>
              <a:t>[Accessed 9 December 2018].</a:t>
            </a:r>
            <a:endParaRPr lang="en-GB" sz="1100" dirty="0" smtClean="0">
              <a:latin typeface="Times New Roman" pitchFamily="18" charset="0"/>
              <a:cs typeface="Times New Roman" pitchFamily="18" charset="0"/>
            </a:endParaRPr>
          </a:p>
          <a:p>
            <a:pPr lvl="0" defTabSz="914400" eaLnBrk="0" fontAlgn="base" hangingPunct="0">
              <a:spcBef>
                <a:spcPct val="0"/>
              </a:spcBef>
              <a:spcAft>
                <a:spcPct val="0"/>
              </a:spcAft>
            </a:pPr>
            <a:endParaRPr lang="en-GB" sz="1200" dirty="0" smtClean="0">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 typeface="Wingdings" pitchFamily="2" charset="2"/>
              <a:buChar char="v"/>
              <a:tabLst/>
            </a:pPr>
            <a:endParaRPr kumimoji="0" lang="en-US" sz="1200" b="0" i="0" u="none" strike="noStrike" cap="none" normalizeH="0" baseline="0" dirty="0" smtClean="0">
              <a:ln>
                <a:noFill/>
              </a:ln>
              <a:solidFill>
                <a:schemeClr val="tx1"/>
              </a:solidFill>
              <a:effectLst/>
              <a:latin typeface="Times New Roman" pitchFamily="18" charset="0"/>
              <a:ea typeface="Calibri" pitchFamily="34"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tabLst/>
            </a:pPr>
            <a:endParaRPr kumimoji="0" lang="en-GB" sz="12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sz="1600" b="0" i="0" u="none" strike="noStrike" cap="none" normalizeH="0" baseline="0" dirty="0" smtClean="0">
              <a:ln>
                <a:noFill/>
              </a:ln>
              <a:solidFill>
                <a:schemeClr val="tx1"/>
              </a:solidFill>
              <a:effectLst/>
              <a:latin typeface="Arial" pitchFamily="34" charset="0"/>
              <a:cs typeface="Arial" pitchFamily="34" charset="0"/>
            </a:endParaRPr>
          </a:p>
        </p:txBody>
      </p:sp>
    </p:spTree>
  </p:cSld>
  <p:clrMapOvr>
    <a:masterClrMapping/>
  </p:clrMapOvr>
  <p:transition>
    <p:fade/>
  </p:transition>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xmlns="" name="Ion Boardroom" id="{FC33163D-4339-46B1-8EED-24C834239D99}" vid="{B8502691-933B-45FE-8764-BA278511EF2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4406</TotalTime>
  <Words>3786</Words>
  <Application>Microsoft Office PowerPoint</Application>
  <PresentationFormat>Custom</PresentationFormat>
  <Paragraphs>355</Paragraphs>
  <Slides>23</Slides>
  <Notes>23</Notes>
  <HiddenSlides>0</HiddenSlides>
  <MMClips>0</MMClips>
  <ScaleCrop>false</ScaleCrop>
  <HeadingPairs>
    <vt:vector size="4" baseType="variant">
      <vt:variant>
        <vt:lpstr>Theme</vt:lpstr>
      </vt:variant>
      <vt:variant>
        <vt:i4>1</vt:i4>
      </vt:variant>
      <vt:variant>
        <vt:lpstr>Slide Titles</vt:lpstr>
      </vt:variant>
      <vt:variant>
        <vt:i4>23</vt:i4>
      </vt:variant>
    </vt:vector>
  </HeadingPairs>
  <TitlesOfParts>
    <vt:vector size="24" baseType="lpstr">
      <vt:lpstr>Ion Boardroom</vt:lpstr>
      <vt:lpstr>Qualification: CIPD Diploma in Applied Human Resources  Module Name: Understanding the Contemporary Human Resources Function Word Count: 3000 words (500 on slides, 2799 in notes) Student Name: Nia Williams Student Number: 1806523 CIPD Membership Number: 53274221   By signing below, I confirm that the work/evidence presented is my own, unaided work. I understand the regulations pertaining to candidate malpractice and the action that may be taken as a result.   Signed: N.Williams Date: 15th December 2018  </vt:lpstr>
      <vt:lpstr>Understanding the Contemporary Human Resources Function </vt:lpstr>
      <vt:lpstr>Areas to be covered</vt:lpstr>
      <vt:lpstr>Purpose/objective of HR</vt:lpstr>
      <vt:lpstr>CIPD Profession Map </vt:lpstr>
      <vt:lpstr>Transactional/ transformational</vt:lpstr>
      <vt:lpstr>How HR is Evolving </vt:lpstr>
      <vt:lpstr>Different arrangements of HR within organisations </vt:lpstr>
      <vt:lpstr> Change Management </vt:lpstr>
      <vt:lpstr>HRD interventions </vt:lpstr>
      <vt:lpstr>Communication</vt:lpstr>
      <vt:lpstr>Beer’S 6 model of change</vt:lpstr>
      <vt:lpstr>DREC MODEL </vt:lpstr>
      <vt:lpstr>Different ways HR services can be delivered</vt:lpstr>
      <vt:lpstr>Ulrich’s 3 legged stool model</vt:lpstr>
      <vt:lpstr>HR and line managers</vt:lpstr>
      <vt:lpstr> Ethics </vt:lpstr>
      <vt:lpstr>Corporate Responsibility </vt:lpstr>
      <vt:lpstr>How HR’s contribution to the organisation can be evaluated:</vt:lpstr>
      <vt:lpstr>Link between HR and positive organisational outcomes </vt:lpstr>
      <vt:lpstr>Summary:</vt:lpstr>
      <vt:lpstr>Reference List</vt:lpstr>
      <vt:lpstr>Reference List</vt:lpstr>
    </vt:vector>
  </TitlesOfParts>
  <Company>CSG &amp; CC</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Understanding the Contemporary Human Resources Function</dc:title>
  <dc:creator>NiaW</dc:creator>
  <cp:lastModifiedBy>nia</cp:lastModifiedBy>
  <cp:revision>241</cp:revision>
  <dcterms:created xsi:type="dcterms:W3CDTF">2018-11-22T13:20:47Z</dcterms:created>
  <dcterms:modified xsi:type="dcterms:W3CDTF">2018-12-16T19:47:09Z</dcterms:modified>
</cp:coreProperties>
</file>