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6" r:id="rId2"/>
    <p:sldId id="257" r:id="rId3"/>
    <p:sldId id="259" r:id="rId4"/>
    <p:sldId id="291" r:id="rId5"/>
    <p:sldId id="258" r:id="rId6"/>
    <p:sldId id="285" r:id="rId7"/>
    <p:sldId id="286" r:id="rId8"/>
    <p:sldId id="260" r:id="rId9"/>
    <p:sldId id="263" r:id="rId10"/>
    <p:sldId id="266" r:id="rId11"/>
    <p:sldId id="837" r:id="rId12"/>
    <p:sldId id="838" r:id="rId13"/>
    <p:sldId id="265" r:id="rId14"/>
    <p:sldId id="287" r:id="rId15"/>
    <p:sldId id="264" r:id="rId16"/>
    <p:sldId id="262" r:id="rId17"/>
    <p:sldId id="290" r:id="rId18"/>
    <p:sldId id="261" r:id="rId19"/>
    <p:sldId id="267" r:id="rId20"/>
    <p:sldId id="831" r:id="rId21"/>
    <p:sldId id="268" r:id="rId22"/>
    <p:sldId id="826" r:id="rId23"/>
    <p:sldId id="271" r:id="rId24"/>
    <p:sldId id="827" r:id="rId25"/>
    <p:sldId id="270" r:id="rId26"/>
    <p:sldId id="269" r:id="rId27"/>
    <p:sldId id="828" r:id="rId28"/>
    <p:sldId id="829" r:id="rId29"/>
    <p:sldId id="289" r:id="rId30"/>
    <p:sldId id="833" r:id="rId31"/>
    <p:sldId id="293" r:id="rId32"/>
    <p:sldId id="830" r:id="rId33"/>
    <p:sldId id="522" r:id="rId34"/>
    <p:sldId id="525" r:id="rId35"/>
    <p:sldId id="532" r:id="rId36"/>
    <p:sldId id="535" r:id="rId37"/>
    <p:sldId id="821" r:id="rId38"/>
    <p:sldId id="824" r:id="rId39"/>
    <p:sldId id="832" r:id="rId40"/>
    <p:sldId id="834" r:id="rId41"/>
    <p:sldId id="835" r:id="rId42"/>
    <p:sldId id="836" r:id="rId43"/>
    <p:sldId id="541" r:id="rId44"/>
    <p:sldId id="542" r:id="rId45"/>
    <p:sldId id="543" r:id="rId46"/>
    <p:sldId id="544"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780CF0-E277-7C80-AA86-12E91AE20D7D}" v="3" dt="2025-10-19T13:20:41.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9" autoAdjust="0"/>
    <p:restoredTop sz="65822"/>
  </p:normalViewPr>
  <p:slideViewPr>
    <p:cSldViewPr snapToGrid="0">
      <p:cViewPr varScale="1">
        <p:scale>
          <a:sx n="81" d="100"/>
          <a:sy n="81" d="100"/>
        </p:scale>
        <p:origin x="20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Neely" userId="S::mason.neely@southwales.ac.uk::0ef572c8-b533-4d84-80ac-09e2c6535e6c" providerId="AD" clId="Web-{65780CF0-E277-7C80-AA86-12E91AE20D7D}"/>
    <pc:docChg chg="addSld modSld">
      <pc:chgData name="Mason Neely" userId="S::mason.neely@southwales.ac.uk::0ef572c8-b533-4d84-80ac-09e2c6535e6c" providerId="AD" clId="Web-{65780CF0-E277-7C80-AA86-12E91AE20D7D}" dt="2025-10-19T13:20:44.129" v="4"/>
      <pc:docMkLst>
        <pc:docMk/>
      </pc:docMkLst>
      <pc:sldChg chg="addSp delSp modSp new mod setBg modNotes">
        <pc:chgData name="Mason Neely" userId="S::mason.neely@southwales.ac.uk::0ef572c8-b533-4d84-80ac-09e2c6535e6c" providerId="AD" clId="Web-{65780CF0-E277-7C80-AA86-12E91AE20D7D}" dt="2025-10-19T13:20:44.129" v="4"/>
        <pc:sldMkLst>
          <pc:docMk/>
          <pc:sldMk cId="3544522806" sldId="833"/>
        </pc:sldMkLst>
        <pc:spChg chg="del">
          <ac:chgData name="Mason Neely" userId="S::mason.neely@southwales.ac.uk::0ef572c8-b533-4d84-80ac-09e2c6535e6c" providerId="AD" clId="Web-{65780CF0-E277-7C80-AA86-12E91AE20D7D}" dt="2025-10-19T13:20:44.129" v="4"/>
          <ac:spMkLst>
            <pc:docMk/>
            <pc:sldMk cId="3544522806" sldId="833"/>
            <ac:spMk id="2" creationId="{25B0CBEE-71FC-C9B2-F69C-C6A9305B29FC}"/>
          </ac:spMkLst>
        </pc:spChg>
        <pc:spChg chg="del">
          <ac:chgData name="Mason Neely" userId="S::mason.neely@southwales.ac.uk::0ef572c8-b533-4d84-80ac-09e2c6535e6c" providerId="AD" clId="Web-{65780CF0-E277-7C80-AA86-12E91AE20D7D}" dt="2025-10-19T13:20:41.083" v="3"/>
          <ac:spMkLst>
            <pc:docMk/>
            <pc:sldMk cId="3544522806" sldId="833"/>
            <ac:spMk id="3" creationId="{244669CE-3B55-3F1F-7840-D7DD70286B85}"/>
          </ac:spMkLst>
        </pc:spChg>
        <pc:picChg chg="add mod ord">
          <ac:chgData name="Mason Neely" userId="S::mason.neely@southwales.ac.uk::0ef572c8-b533-4d84-80ac-09e2c6535e6c" providerId="AD" clId="Web-{65780CF0-E277-7C80-AA86-12E91AE20D7D}" dt="2025-10-19T13:20:44.129" v="4"/>
          <ac:picMkLst>
            <pc:docMk/>
            <pc:sldMk cId="3544522806" sldId="833"/>
            <ac:picMk id="4" creationId="{8A360BCC-BFFB-995F-3739-E1C9ECC2DD38}"/>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6" Type="http://schemas.openxmlformats.org/officeDocument/2006/relationships/image" Target="../media/image47.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 Id="rId1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13" Type="http://schemas.openxmlformats.org/officeDocument/2006/relationships/image" Target="../media/image44.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6" Type="http://schemas.openxmlformats.org/officeDocument/2006/relationships/image" Target="../media/image47.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5" Type="http://schemas.openxmlformats.org/officeDocument/2006/relationships/image" Target="../media/image4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 Id="rId1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11286A-108D-4E0E-9587-6CB2846CAD4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9397C5-5B6D-43F0-973B-76AF784E614F}">
      <dgm:prSet/>
      <dgm:spPr/>
      <dgm:t>
        <a:bodyPr/>
        <a:lstStyle/>
        <a:p>
          <a:pPr>
            <a:defRPr cap="all"/>
          </a:pPr>
          <a:r>
            <a:rPr lang="en-GB"/>
            <a:t>Inside/outside noise </a:t>
          </a:r>
          <a:endParaRPr lang="en-US"/>
        </a:p>
      </dgm:t>
    </dgm:pt>
    <dgm:pt modelId="{1DC52D04-1C3E-48D4-B6F0-65B9621624EE}" type="parTrans" cxnId="{DF2A243E-BCE5-4670-8D78-AAC0392C3D85}">
      <dgm:prSet/>
      <dgm:spPr/>
      <dgm:t>
        <a:bodyPr/>
        <a:lstStyle/>
        <a:p>
          <a:endParaRPr lang="en-US"/>
        </a:p>
      </dgm:t>
    </dgm:pt>
    <dgm:pt modelId="{E2226924-BDFC-4349-AA58-D5CEA366BC5C}" type="sibTrans" cxnId="{DF2A243E-BCE5-4670-8D78-AAC0392C3D85}">
      <dgm:prSet/>
      <dgm:spPr/>
      <dgm:t>
        <a:bodyPr/>
        <a:lstStyle/>
        <a:p>
          <a:endParaRPr lang="en-US"/>
        </a:p>
      </dgm:t>
    </dgm:pt>
    <dgm:pt modelId="{FFF6FD7D-DA19-4BF6-B4A7-95E1AFDF0D91}">
      <dgm:prSet/>
      <dgm:spPr/>
      <dgm:t>
        <a:bodyPr/>
        <a:lstStyle/>
        <a:p>
          <a:pPr>
            <a:defRPr cap="all"/>
          </a:pPr>
          <a:r>
            <a:rPr lang="en-GB"/>
            <a:t>Physical proximity to therapist </a:t>
          </a:r>
          <a:endParaRPr lang="en-US"/>
        </a:p>
      </dgm:t>
    </dgm:pt>
    <dgm:pt modelId="{D3428D16-712C-45CF-B2AC-4A7FA1D258EB}" type="parTrans" cxnId="{4E5737FD-5945-4EEE-A8AB-72A1F8D90054}">
      <dgm:prSet/>
      <dgm:spPr/>
      <dgm:t>
        <a:bodyPr/>
        <a:lstStyle/>
        <a:p>
          <a:endParaRPr lang="en-US"/>
        </a:p>
      </dgm:t>
    </dgm:pt>
    <dgm:pt modelId="{AA9B024E-CBFA-4211-A3EB-950B3E0E475C}" type="sibTrans" cxnId="{4E5737FD-5945-4EEE-A8AB-72A1F8D90054}">
      <dgm:prSet/>
      <dgm:spPr/>
      <dgm:t>
        <a:bodyPr/>
        <a:lstStyle/>
        <a:p>
          <a:endParaRPr lang="en-US"/>
        </a:p>
      </dgm:t>
    </dgm:pt>
    <dgm:pt modelId="{286DC26A-CD3A-4BD1-B085-03F20832EF3A}">
      <dgm:prSet/>
      <dgm:spPr/>
      <dgm:t>
        <a:bodyPr/>
        <a:lstStyle/>
        <a:p>
          <a:pPr>
            <a:defRPr cap="all"/>
          </a:pPr>
          <a:r>
            <a:rPr lang="en-GB"/>
            <a:t>Physical proximity to the door </a:t>
          </a:r>
          <a:endParaRPr lang="en-US"/>
        </a:p>
      </dgm:t>
    </dgm:pt>
    <dgm:pt modelId="{C429F4E4-53DE-401F-836D-7A1279728714}" type="parTrans" cxnId="{A3A43AE7-0A75-42D5-BA03-38DE2FD65A3B}">
      <dgm:prSet/>
      <dgm:spPr/>
      <dgm:t>
        <a:bodyPr/>
        <a:lstStyle/>
        <a:p>
          <a:endParaRPr lang="en-US"/>
        </a:p>
      </dgm:t>
    </dgm:pt>
    <dgm:pt modelId="{964A9748-708C-40C4-9629-FB888BBE0653}" type="sibTrans" cxnId="{A3A43AE7-0A75-42D5-BA03-38DE2FD65A3B}">
      <dgm:prSet/>
      <dgm:spPr/>
      <dgm:t>
        <a:bodyPr/>
        <a:lstStyle/>
        <a:p>
          <a:endParaRPr lang="en-US"/>
        </a:p>
      </dgm:t>
    </dgm:pt>
    <dgm:pt modelId="{86BC10D8-7B8F-4B6F-9BBF-028052FA2DF4}">
      <dgm:prSet/>
      <dgm:spPr/>
      <dgm:t>
        <a:bodyPr/>
        <a:lstStyle/>
        <a:p>
          <a:pPr>
            <a:defRPr cap="all"/>
          </a:pPr>
          <a:r>
            <a:rPr lang="en-GB"/>
            <a:t>Objects for anchoring </a:t>
          </a:r>
          <a:endParaRPr lang="en-US"/>
        </a:p>
      </dgm:t>
    </dgm:pt>
    <dgm:pt modelId="{F0F69A03-1161-4470-91A6-6B5E6322618D}" type="parTrans" cxnId="{BEE87C6A-67E3-4455-AC6C-03B4E1F8C7FA}">
      <dgm:prSet/>
      <dgm:spPr/>
      <dgm:t>
        <a:bodyPr/>
        <a:lstStyle/>
        <a:p>
          <a:endParaRPr lang="en-US"/>
        </a:p>
      </dgm:t>
    </dgm:pt>
    <dgm:pt modelId="{197DE2C4-5ECB-48E3-AAEE-A6C829D45E4A}" type="sibTrans" cxnId="{BEE87C6A-67E3-4455-AC6C-03B4E1F8C7FA}">
      <dgm:prSet/>
      <dgm:spPr/>
      <dgm:t>
        <a:bodyPr/>
        <a:lstStyle/>
        <a:p>
          <a:endParaRPr lang="en-US"/>
        </a:p>
      </dgm:t>
    </dgm:pt>
    <dgm:pt modelId="{358F2509-4D9C-4B15-A646-BA2675D9E6A2}">
      <dgm:prSet/>
      <dgm:spPr/>
      <dgm:t>
        <a:bodyPr/>
        <a:lstStyle/>
        <a:p>
          <a:pPr>
            <a:defRPr cap="all"/>
          </a:pPr>
          <a:r>
            <a:rPr lang="en-GB"/>
            <a:t>Agreed upon time limits </a:t>
          </a:r>
          <a:endParaRPr lang="en-US"/>
        </a:p>
      </dgm:t>
    </dgm:pt>
    <dgm:pt modelId="{5C208459-53B5-490F-A2D1-2F9D588A8FA1}" type="parTrans" cxnId="{A49DF9BC-9E71-436C-A604-D0FC99BFB245}">
      <dgm:prSet/>
      <dgm:spPr/>
      <dgm:t>
        <a:bodyPr/>
        <a:lstStyle/>
        <a:p>
          <a:endParaRPr lang="en-US"/>
        </a:p>
      </dgm:t>
    </dgm:pt>
    <dgm:pt modelId="{2419A088-9491-4C00-AAAD-3AAF8BF86181}" type="sibTrans" cxnId="{A49DF9BC-9E71-436C-A604-D0FC99BFB245}">
      <dgm:prSet/>
      <dgm:spPr/>
      <dgm:t>
        <a:bodyPr/>
        <a:lstStyle/>
        <a:p>
          <a:endParaRPr lang="en-US"/>
        </a:p>
      </dgm:t>
    </dgm:pt>
    <dgm:pt modelId="{71563368-E31C-48DF-ACC3-6A31A75BF977}">
      <dgm:prSet/>
      <dgm:spPr/>
      <dgm:t>
        <a:bodyPr/>
        <a:lstStyle/>
        <a:p>
          <a:pPr>
            <a:defRPr cap="all"/>
          </a:pPr>
          <a:r>
            <a:rPr lang="en-GB"/>
            <a:t>Agreed upon use of comforting physical touch </a:t>
          </a:r>
          <a:endParaRPr lang="en-US"/>
        </a:p>
      </dgm:t>
    </dgm:pt>
    <dgm:pt modelId="{2B6719F5-24DD-447C-A7F0-2A8E6B573724}" type="parTrans" cxnId="{58CA09C7-9633-4976-9588-CD11EFFF21D8}">
      <dgm:prSet/>
      <dgm:spPr/>
      <dgm:t>
        <a:bodyPr/>
        <a:lstStyle/>
        <a:p>
          <a:endParaRPr lang="en-US"/>
        </a:p>
      </dgm:t>
    </dgm:pt>
    <dgm:pt modelId="{B43B1735-E23F-4197-959F-BAD94F7013D3}" type="sibTrans" cxnId="{58CA09C7-9633-4976-9588-CD11EFFF21D8}">
      <dgm:prSet/>
      <dgm:spPr/>
      <dgm:t>
        <a:bodyPr/>
        <a:lstStyle/>
        <a:p>
          <a:endParaRPr lang="en-US"/>
        </a:p>
      </dgm:t>
    </dgm:pt>
    <dgm:pt modelId="{65E31C73-C35D-4EAC-A7A8-7C4A300685DF}">
      <dgm:prSet/>
      <dgm:spPr/>
      <dgm:t>
        <a:bodyPr/>
        <a:lstStyle/>
        <a:p>
          <a:pPr>
            <a:defRPr cap="all"/>
          </a:pPr>
          <a:r>
            <a:rPr lang="en-GB"/>
            <a:t>Use of pillows/blankets and other comforting objects </a:t>
          </a:r>
          <a:endParaRPr lang="en-US"/>
        </a:p>
      </dgm:t>
    </dgm:pt>
    <dgm:pt modelId="{98F5832F-57E5-4E5D-948D-2F491722F3E3}" type="parTrans" cxnId="{A028CC01-E1D4-4DDF-BBD4-33A29F3E65E9}">
      <dgm:prSet/>
      <dgm:spPr/>
      <dgm:t>
        <a:bodyPr/>
        <a:lstStyle/>
        <a:p>
          <a:endParaRPr lang="en-US"/>
        </a:p>
      </dgm:t>
    </dgm:pt>
    <dgm:pt modelId="{A8D77441-3C90-4A55-BB4E-682C6E0CFEAC}" type="sibTrans" cxnId="{A028CC01-E1D4-4DDF-BBD4-33A29F3E65E9}">
      <dgm:prSet/>
      <dgm:spPr/>
      <dgm:t>
        <a:bodyPr/>
        <a:lstStyle/>
        <a:p>
          <a:endParaRPr lang="en-US"/>
        </a:p>
      </dgm:t>
    </dgm:pt>
    <dgm:pt modelId="{268A79A8-41B1-4078-834A-923405B9488A}">
      <dgm:prSet/>
      <dgm:spPr/>
      <dgm:t>
        <a:bodyPr/>
        <a:lstStyle/>
        <a:p>
          <a:pPr>
            <a:defRPr cap="all"/>
          </a:pPr>
          <a:r>
            <a:rPr lang="en-GB"/>
            <a:t>Verbal/non-verbal signals to communicate “stop” </a:t>
          </a:r>
          <a:endParaRPr lang="en-US"/>
        </a:p>
      </dgm:t>
    </dgm:pt>
    <dgm:pt modelId="{312A2F53-A1CC-4685-A512-7FB84F2DC1B8}" type="parTrans" cxnId="{88A1E560-686D-4A4D-8EFC-DED0B654E154}">
      <dgm:prSet/>
      <dgm:spPr/>
      <dgm:t>
        <a:bodyPr/>
        <a:lstStyle/>
        <a:p>
          <a:endParaRPr lang="en-US"/>
        </a:p>
      </dgm:t>
    </dgm:pt>
    <dgm:pt modelId="{D036D3D3-DE4A-46E7-9A3E-3F64DC80FD84}" type="sibTrans" cxnId="{88A1E560-686D-4A4D-8EFC-DED0B654E154}">
      <dgm:prSet/>
      <dgm:spPr/>
      <dgm:t>
        <a:bodyPr/>
        <a:lstStyle/>
        <a:p>
          <a:endParaRPr lang="en-US"/>
        </a:p>
      </dgm:t>
    </dgm:pt>
    <dgm:pt modelId="{AAEFF93A-F248-4648-A13F-1A226824C100}" type="pres">
      <dgm:prSet presAssocID="{6511286A-108D-4E0E-9587-6CB2846CAD41}" presName="root" presStyleCnt="0">
        <dgm:presLayoutVars>
          <dgm:dir/>
          <dgm:resizeHandles val="exact"/>
        </dgm:presLayoutVars>
      </dgm:prSet>
      <dgm:spPr/>
    </dgm:pt>
    <dgm:pt modelId="{81C6FB02-B10F-4F54-9991-1FD868ACB689}" type="pres">
      <dgm:prSet presAssocID="{219397C5-5B6D-43F0-973B-76AF784E614F}" presName="compNode" presStyleCnt="0"/>
      <dgm:spPr/>
    </dgm:pt>
    <dgm:pt modelId="{47D31D2A-2F6F-4EB1-849A-67F85F63A7C3}" type="pres">
      <dgm:prSet presAssocID="{219397C5-5B6D-43F0-973B-76AF784E614F}" presName="iconBgRect" presStyleLbl="bgShp" presStyleIdx="0" presStyleCnt="8"/>
      <dgm:spPr/>
    </dgm:pt>
    <dgm:pt modelId="{B6174CDA-1798-4F4C-B7DB-E7560D2D3589}" type="pres">
      <dgm:prSet presAssocID="{219397C5-5B6D-43F0-973B-76AF784E614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2C9DC1CF-FD68-4622-8F4B-B88436739AC4}" type="pres">
      <dgm:prSet presAssocID="{219397C5-5B6D-43F0-973B-76AF784E614F}" presName="spaceRect" presStyleCnt="0"/>
      <dgm:spPr/>
    </dgm:pt>
    <dgm:pt modelId="{1405B6DA-E16E-4CEC-A1C0-0565C7B7F723}" type="pres">
      <dgm:prSet presAssocID="{219397C5-5B6D-43F0-973B-76AF784E614F}" presName="textRect" presStyleLbl="revTx" presStyleIdx="0" presStyleCnt="8">
        <dgm:presLayoutVars>
          <dgm:chMax val="1"/>
          <dgm:chPref val="1"/>
        </dgm:presLayoutVars>
      </dgm:prSet>
      <dgm:spPr/>
    </dgm:pt>
    <dgm:pt modelId="{DCB364D4-3FFA-414E-B2E2-9F66953B2B45}" type="pres">
      <dgm:prSet presAssocID="{E2226924-BDFC-4349-AA58-D5CEA366BC5C}" presName="sibTrans" presStyleCnt="0"/>
      <dgm:spPr/>
    </dgm:pt>
    <dgm:pt modelId="{D80C3DFB-2066-49AF-BABC-77AFCA943A0D}" type="pres">
      <dgm:prSet presAssocID="{FFF6FD7D-DA19-4BF6-B4A7-95E1AFDF0D91}" presName="compNode" presStyleCnt="0"/>
      <dgm:spPr/>
    </dgm:pt>
    <dgm:pt modelId="{357BED1B-3BFE-47CA-A6EA-7C5CACF8C1AC}" type="pres">
      <dgm:prSet presAssocID="{FFF6FD7D-DA19-4BF6-B4A7-95E1AFDF0D91}" presName="iconBgRect" presStyleLbl="bgShp" presStyleIdx="1" presStyleCnt="8"/>
      <dgm:spPr/>
    </dgm:pt>
    <dgm:pt modelId="{A5605B37-6D37-4154-A3CB-6592F0FF4A63}" type="pres">
      <dgm:prSet presAssocID="{FFF6FD7D-DA19-4BF6-B4A7-95E1AFDF0D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0F55D022-0A20-483D-BF59-5DA13FCA4DC3}" type="pres">
      <dgm:prSet presAssocID="{FFF6FD7D-DA19-4BF6-B4A7-95E1AFDF0D91}" presName="spaceRect" presStyleCnt="0"/>
      <dgm:spPr/>
    </dgm:pt>
    <dgm:pt modelId="{5507BFD9-1968-460B-B51A-29B22B39CBDC}" type="pres">
      <dgm:prSet presAssocID="{FFF6FD7D-DA19-4BF6-B4A7-95E1AFDF0D91}" presName="textRect" presStyleLbl="revTx" presStyleIdx="1" presStyleCnt="8">
        <dgm:presLayoutVars>
          <dgm:chMax val="1"/>
          <dgm:chPref val="1"/>
        </dgm:presLayoutVars>
      </dgm:prSet>
      <dgm:spPr/>
    </dgm:pt>
    <dgm:pt modelId="{8A9A7453-C2C6-4CE3-8A5C-942C5DD7D072}" type="pres">
      <dgm:prSet presAssocID="{AA9B024E-CBFA-4211-A3EB-950B3E0E475C}" presName="sibTrans" presStyleCnt="0"/>
      <dgm:spPr/>
    </dgm:pt>
    <dgm:pt modelId="{C9B98966-FE50-4FF8-AB97-FCDBB9DACF09}" type="pres">
      <dgm:prSet presAssocID="{286DC26A-CD3A-4BD1-B085-03F20832EF3A}" presName="compNode" presStyleCnt="0"/>
      <dgm:spPr/>
    </dgm:pt>
    <dgm:pt modelId="{76759313-50A1-4A9B-A170-DC7A353B5E0A}" type="pres">
      <dgm:prSet presAssocID="{286DC26A-CD3A-4BD1-B085-03F20832EF3A}" presName="iconBgRect" presStyleLbl="bgShp" presStyleIdx="2" presStyleCnt="8"/>
      <dgm:spPr/>
    </dgm:pt>
    <dgm:pt modelId="{FADCBCF7-830E-47E1-969C-FBAFAE2E9A6A}" type="pres">
      <dgm:prSet presAssocID="{286DC26A-CD3A-4BD1-B085-03F20832EF3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0098ADC3-570C-435F-96F5-FFBC17C663F4}" type="pres">
      <dgm:prSet presAssocID="{286DC26A-CD3A-4BD1-B085-03F20832EF3A}" presName="spaceRect" presStyleCnt="0"/>
      <dgm:spPr/>
    </dgm:pt>
    <dgm:pt modelId="{31EF5781-06BA-4371-AD99-8885EFA89329}" type="pres">
      <dgm:prSet presAssocID="{286DC26A-CD3A-4BD1-B085-03F20832EF3A}" presName="textRect" presStyleLbl="revTx" presStyleIdx="2" presStyleCnt="8">
        <dgm:presLayoutVars>
          <dgm:chMax val="1"/>
          <dgm:chPref val="1"/>
        </dgm:presLayoutVars>
      </dgm:prSet>
      <dgm:spPr/>
    </dgm:pt>
    <dgm:pt modelId="{F6623C85-1E4F-4F5E-82F2-83FB7D1EC72E}" type="pres">
      <dgm:prSet presAssocID="{964A9748-708C-40C4-9629-FB888BBE0653}" presName="sibTrans" presStyleCnt="0"/>
      <dgm:spPr/>
    </dgm:pt>
    <dgm:pt modelId="{A9B79F4B-78CF-431D-BB29-73F34CC237CC}" type="pres">
      <dgm:prSet presAssocID="{86BC10D8-7B8F-4B6F-9BBF-028052FA2DF4}" presName="compNode" presStyleCnt="0"/>
      <dgm:spPr/>
    </dgm:pt>
    <dgm:pt modelId="{6FD4184F-44AB-4D75-BC96-77EFBA007123}" type="pres">
      <dgm:prSet presAssocID="{86BC10D8-7B8F-4B6F-9BBF-028052FA2DF4}" presName="iconBgRect" presStyleLbl="bgShp" presStyleIdx="3" presStyleCnt="8"/>
      <dgm:spPr/>
    </dgm:pt>
    <dgm:pt modelId="{89A251DF-F8D2-44F7-BCBB-BFD6FD7482C3}" type="pres">
      <dgm:prSet presAssocID="{86BC10D8-7B8F-4B6F-9BBF-028052FA2DF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chor"/>
        </a:ext>
      </dgm:extLst>
    </dgm:pt>
    <dgm:pt modelId="{C62BBA6C-430B-49BE-AD45-E0BDDD8BC808}" type="pres">
      <dgm:prSet presAssocID="{86BC10D8-7B8F-4B6F-9BBF-028052FA2DF4}" presName="spaceRect" presStyleCnt="0"/>
      <dgm:spPr/>
    </dgm:pt>
    <dgm:pt modelId="{B00EB254-EF76-4F10-AF38-43EE4D409697}" type="pres">
      <dgm:prSet presAssocID="{86BC10D8-7B8F-4B6F-9BBF-028052FA2DF4}" presName="textRect" presStyleLbl="revTx" presStyleIdx="3" presStyleCnt="8">
        <dgm:presLayoutVars>
          <dgm:chMax val="1"/>
          <dgm:chPref val="1"/>
        </dgm:presLayoutVars>
      </dgm:prSet>
      <dgm:spPr/>
    </dgm:pt>
    <dgm:pt modelId="{AAC09CFB-C866-4E48-AAF0-F9933AFA3E94}" type="pres">
      <dgm:prSet presAssocID="{197DE2C4-5ECB-48E3-AAEE-A6C829D45E4A}" presName="sibTrans" presStyleCnt="0"/>
      <dgm:spPr/>
    </dgm:pt>
    <dgm:pt modelId="{FBAD1AB6-A360-4AC0-A10D-0C685AAB1F79}" type="pres">
      <dgm:prSet presAssocID="{358F2509-4D9C-4B15-A646-BA2675D9E6A2}" presName="compNode" presStyleCnt="0"/>
      <dgm:spPr/>
    </dgm:pt>
    <dgm:pt modelId="{B09FBF1A-26A9-4A0E-859A-8512124CA355}" type="pres">
      <dgm:prSet presAssocID="{358F2509-4D9C-4B15-A646-BA2675D9E6A2}" presName="iconBgRect" presStyleLbl="bgShp" presStyleIdx="4" presStyleCnt="8"/>
      <dgm:spPr/>
    </dgm:pt>
    <dgm:pt modelId="{F5F7EB0E-D640-4D6A-9C56-495202D4EFDE}" type="pres">
      <dgm:prSet presAssocID="{358F2509-4D9C-4B15-A646-BA2675D9E6A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E45C7522-74BB-4520-96AA-67C9AE63395B}" type="pres">
      <dgm:prSet presAssocID="{358F2509-4D9C-4B15-A646-BA2675D9E6A2}" presName="spaceRect" presStyleCnt="0"/>
      <dgm:spPr/>
    </dgm:pt>
    <dgm:pt modelId="{F14EC578-1654-41F2-A658-785437709CD2}" type="pres">
      <dgm:prSet presAssocID="{358F2509-4D9C-4B15-A646-BA2675D9E6A2}" presName="textRect" presStyleLbl="revTx" presStyleIdx="4" presStyleCnt="8">
        <dgm:presLayoutVars>
          <dgm:chMax val="1"/>
          <dgm:chPref val="1"/>
        </dgm:presLayoutVars>
      </dgm:prSet>
      <dgm:spPr/>
    </dgm:pt>
    <dgm:pt modelId="{75E74E45-AD59-4E3E-9C44-CA08D5633E0F}" type="pres">
      <dgm:prSet presAssocID="{2419A088-9491-4C00-AAAD-3AAF8BF86181}" presName="sibTrans" presStyleCnt="0"/>
      <dgm:spPr/>
    </dgm:pt>
    <dgm:pt modelId="{BA7C4EA5-EB46-4FF7-BB62-D2AA8F06F21B}" type="pres">
      <dgm:prSet presAssocID="{71563368-E31C-48DF-ACC3-6A31A75BF977}" presName="compNode" presStyleCnt="0"/>
      <dgm:spPr/>
    </dgm:pt>
    <dgm:pt modelId="{7C84F9B9-81BA-4344-82A5-07FE072B5CCC}" type="pres">
      <dgm:prSet presAssocID="{71563368-E31C-48DF-ACC3-6A31A75BF977}" presName="iconBgRect" presStyleLbl="bgShp" presStyleIdx="5" presStyleCnt="8"/>
      <dgm:spPr/>
    </dgm:pt>
    <dgm:pt modelId="{9221809E-EE49-4EDF-B4B9-66030D9002BE}" type="pres">
      <dgm:prSet presAssocID="{71563368-E31C-48DF-ACC3-6A31A75BF97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5C8464AB-6129-42C3-91E0-6440301DBD61}" type="pres">
      <dgm:prSet presAssocID="{71563368-E31C-48DF-ACC3-6A31A75BF977}" presName="spaceRect" presStyleCnt="0"/>
      <dgm:spPr/>
    </dgm:pt>
    <dgm:pt modelId="{0B359D50-6940-4AAA-B6E6-491493CE5C68}" type="pres">
      <dgm:prSet presAssocID="{71563368-E31C-48DF-ACC3-6A31A75BF977}" presName="textRect" presStyleLbl="revTx" presStyleIdx="5" presStyleCnt="8">
        <dgm:presLayoutVars>
          <dgm:chMax val="1"/>
          <dgm:chPref val="1"/>
        </dgm:presLayoutVars>
      </dgm:prSet>
      <dgm:spPr/>
    </dgm:pt>
    <dgm:pt modelId="{8A72E5D2-60CB-493D-B3FA-74BBA8E7E3A9}" type="pres">
      <dgm:prSet presAssocID="{B43B1735-E23F-4197-959F-BAD94F7013D3}" presName="sibTrans" presStyleCnt="0"/>
      <dgm:spPr/>
    </dgm:pt>
    <dgm:pt modelId="{B5279665-1553-439A-BA03-7F9D061A3232}" type="pres">
      <dgm:prSet presAssocID="{65E31C73-C35D-4EAC-A7A8-7C4A300685DF}" presName="compNode" presStyleCnt="0"/>
      <dgm:spPr/>
    </dgm:pt>
    <dgm:pt modelId="{3C164AB1-B2A0-424B-82A8-F2F137BD17C3}" type="pres">
      <dgm:prSet presAssocID="{65E31C73-C35D-4EAC-A7A8-7C4A300685DF}" presName="iconBgRect" presStyleLbl="bgShp" presStyleIdx="6" presStyleCnt="8"/>
      <dgm:spPr/>
    </dgm:pt>
    <dgm:pt modelId="{389644D3-398F-49E0-8CF2-FBE0539B2D0F}" type="pres">
      <dgm:prSet presAssocID="{65E31C73-C35D-4EAC-A7A8-7C4A300685D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ed"/>
        </a:ext>
      </dgm:extLst>
    </dgm:pt>
    <dgm:pt modelId="{9D5D6EA0-933E-4932-A0ED-D4A5B5B16973}" type="pres">
      <dgm:prSet presAssocID="{65E31C73-C35D-4EAC-A7A8-7C4A300685DF}" presName="spaceRect" presStyleCnt="0"/>
      <dgm:spPr/>
    </dgm:pt>
    <dgm:pt modelId="{19875611-7D33-4E15-8D6C-88E287601474}" type="pres">
      <dgm:prSet presAssocID="{65E31C73-C35D-4EAC-A7A8-7C4A300685DF}" presName="textRect" presStyleLbl="revTx" presStyleIdx="6" presStyleCnt="8">
        <dgm:presLayoutVars>
          <dgm:chMax val="1"/>
          <dgm:chPref val="1"/>
        </dgm:presLayoutVars>
      </dgm:prSet>
      <dgm:spPr/>
    </dgm:pt>
    <dgm:pt modelId="{5C5C964A-7638-417A-ACCC-55B8ABE07758}" type="pres">
      <dgm:prSet presAssocID="{A8D77441-3C90-4A55-BB4E-682C6E0CFEAC}" presName="sibTrans" presStyleCnt="0"/>
      <dgm:spPr/>
    </dgm:pt>
    <dgm:pt modelId="{2FC8E032-D112-4B4E-96AA-2E7C62DE33F0}" type="pres">
      <dgm:prSet presAssocID="{268A79A8-41B1-4078-834A-923405B9488A}" presName="compNode" presStyleCnt="0"/>
      <dgm:spPr/>
    </dgm:pt>
    <dgm:pt modelId="{43651D5B-9914-4A1F-8D2D-EB1FEABEF8FE}" type="pres">
      <dgm:prSet presAssocID="{268A79A8-41B1-4078-834A-923405B9488A}" presName="iconBgRect" presStyleLbl="bgShp" presStyleIdx="7" presStyleCnt="8"/>
      <dgm:spPr/>
    </dgm:pt>
    <dgm:pt modelId="{F9FDBF57-1F5A-4BDC-A194-7080DBE62F16}" type="pres">
      <dgm:prSet presAssocID="{268A79A8-41B1-4078-834A-923405B9488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at Bubble"/>
        </a:ext>
      </dgm:extLst>
    </dgm:pt>
    <dgm:pt modelId="{545CC045-646B-4654-937B-CA35637E94FA}" type="pres">
      <dgm:prSet presAssocID="{268A79A8-41B1-4078-834A-923405B9488A}" presName="spaceRect" presStyleCnt="0"/>
      <dgm:spPr/>
    </dgm:pt>
    <dgm:pt modelId="{1D61D387-7FEC-4FDB-AC27-A91ADB7A0493}" type="pres">
      <dgm:prSet presAssocID="{268A79A8-41B1-4078-834A-923405B9488A}" presName="textRect" presStyleLbl="revTx" presStyleIdx="7" presStyleCnt="8">
        <dgm:presLayoutVars>
          <dgm:chMax val="1"/>
          <dgm:chPref val="1"/>
        </dgm:presLayoutVars>
      </dgm:prSet>
      <dgm:spPr/>
    </dgm:pt>
  </dgm:ptLst>
  <dgm:cxnLst>
    <dgm:cxn modelId="{A028CC01-E1D4-4DDF-BBD4-33A29F3E65E9}" srcId="{6511286A-108D-4E0E-9587-6CB2846CAD41}" destId="{65E31C73-C35D-4EAC-A7A8-7C4A300685DF}" srcOrd="6" destOrd="0" parTransId="{98F5832F-57E5-4E5D-948D-2F491722F3E3}" sibTransId="{A8D77441-3C90-4A55-BB4E-682C6E0CFEAC}"/>
    <dgm:cxn modelId="{F2106614-6875-4A76-BF43-BB03DBEB5D60}" type="presOf" srcId="{FFF6FD7D-DA19-4BF6-B4A7-95E1AFDF0D91}" destId="{5507BFD9-1968-460B-B51A-29B22B39CBDC}" srcOrd="0" destOrd="0" presId="urn:microsoft.com/office/officeart/2018/5/layout/IconCircleLabelList"/>
    <dgm:cxn modelId="{FD28D916-516D-41AE-986D-ED131AF042D6}" type="presOf" srcId="{358F2509-4D9C-4B15-A646-BA2675D9E6A2}" destId="{F14EC578-1654-41F2-A658-785437709CD2}" srcOrd="0" destOrd="0" presId="urn:microsoft.com/office/officeart/2018/5/layout/IconCircleLabelList"/>
    <dgm:cxn modelId="{09F29F1D-65B9-4276-BF54-E7CE43344E56}" type="presOf" srcId="{219397C5-5B6D-43F0-973B-76AF784E614F}" destId="{1405B6DA-E16E-4CEC-A1C0-0565C7B7F723}" srcOrd="0" destOrd="0" presId="urn:microsoft.com/office/officeart/2018/5/layout/IconCircleLabelList"/>
    <dgm:cxn modelId="{EFB60733-F8C2-494E-8071-301FC7CDD0C9}" type="presOf" srcId="{286DC26A-CD3A-4BD1-B085-03F20832EF3A}" destId="{31EF5781-06BA-4371-AD99-8885EFA89329}" srcOrd="0" destOrd="0" presId="urn:microsoft.com/office/officeart/2018/5/layout/IconCircleLabelList"/>
    <dgm:cxn modelId="{BB65EE3D-7490-4BF8-BC74-2AA792C3BF95}" type="presOf" srcId="{65E31C73-C35D-4EAC-A7A8-7C4A300685DF}" destId="{19875611-7D33-4E15-8D6C-88E287601474}" srcOrd="0" destOrd="0" presId="urn:microsoft.com/office/officeart/2018/5/layout/IconCircleLabelList"/>
    <dgm:cxn modelId="{DF2A243E-BCE5-4670-8D78-AAC0392C3D85}" srcId="{6511286A-108D-4E0E-9587-6CB2846CAD41}" destId="{219397C5-5B6D-43F0-973B-76AF784E614F}" srcOrd="0" destOrd="0" parTransId="{1DC52D04-1C3E-48D4-B6F0-65B9621624EE}" sibTransId="{E2226924-BDFC-4349-AA58-D5CEA366BC5C}"/>
    <dgm:cxn modelId="{88A1E560-686D-4A4D-8EFC-DED0B654E154}" srcId="{6511286A-108D-4E0E-9587-6CB2846CAD41}" destId="{268A79A8-41B1-4078-834A-923405B9488A}" srcOrd="7" destOrd="0" parTransId="{312A2F53-A1CC-4685-A512-7FB84F2DC1B8}" sibTransId="{D036D3D3-DE4A-46E7-9A3E-3F64DC80FD84}"/>
    <dgm:cxn modelId="{BEE87C6A-67E3-4455-AC6C-03B4E1F8C7FA}" srcId="{6511286A-108D-4E0E-9587-6CB2846CAD41}" destId="{86BC10D8-7B8F-4B6F-9BBF-028052FA2DF4}" srcOrd="3" destOrd="0" parTransId="{F0F69A03-1161-4470-91A6-6B5E6322618D}" sibTransId="{197DE2C4-5ECB-48E3-AAEE-A6C829D45E4A}"/>
    <dgm:cxn modelId="{F715D8B8-9BBD-4DDD-810A-175069923F2E}" type="presOf" srcId="{71563368-E31C-48DF-ACC3-6A31A75BF977}" destId="{0B359D50-6940-4AAA-B6E6-491493CE5C68}" srcOrd="0" destOrd="0" presId="urn:microsoft.com/office/officeart/2018/5/layout/IconCircleLabelList"/>
    <dgm:cxn modelId="{A49DF9BC-9E71-436C-A604-D0FC99BFB245}" srcId="{6511286A-108D-4E0E-9587-6CB2846CAD41}" destId="{358F2509-4D9C-4B15-A646-BA2675D9E6A2}" srcOrd="4" destOrd="0" parTransId="{5C208459-53B5-490F-A2D1-2F9D588A8FA1}" sibTransId="{2419A088-9491-4C00-AAAD-3AAF8BF86181}"/>
    <dgm:cxn modelId="{58CA09C7-9633-4976-9588-CD11EFFF21D8}" srcId="{6511286A-108D-4E0E-9587-6CB2846CAD41}" destId="{71563368-E31C-48DF-ACC3-6A31A75BF977}" srcOrd="5" destOrd="0" parTransId="{2B6719F5-24DD-447C-A7F0-2A8E6B573724}" sibTransId="{B43B1735-E23F-4197-959F-BAD94F7013D3}"/>
    <dgm:cxn modelId="{81C98BC9-E395-4F1F-B03C-C55CAE90CBE4}" type="presOf" srcId="{86BC10D8-7B8F-4B6F-9BBF-028052FA2DF4}" destId="{B00EB254-EF76-4F10-AF38-43EE4D409697}" srcOrd="0" destOrd="0" presId="urn:microsoft.com/office/officeart/2018/5/layout/IconCircleLabelList"/>
    <dgm:cxn modelId="{470786CE-4DB2-4538-AEFC-D024AF4AFE06}" type="presOf" srcId="{6511286A-108D-4E0E-9587-6CB2846CAD41}" destId="{AAEFF93A-F248-4648-A13F-1A226824C100}" srcOrd="0" destOrd="0" presId="urn:microsoft.com/office/officeart/2018/5/layout/IconCircleLabelList"/>
    <dgm:cxn modelId="{855144E0-F5A0-4851-8B72-91DBC3044654}" type="presOf" srcId="{268A79A8-41B1-4078-834A-923405B9488A}" destId="{1D61D387-7FEC-4FDB-AC27-A91ADB7A0493}" srcOrd="0" destOrd="0" presId="urn:microsoft.com/office/officeart/2018/5/layout/IconCircleLabelList"/>
    <dgm:cxn modelId="{A3A43AE7-0A75-42D5-BA03-38DE2FD65A3B}" srcId="{6511286A-108D-4E0E-9587-6CB2846CAD41}" destId="{286DC26A-CD3A-4BD1-B085-03F20832EF3A}" srcOrd="2" destOrd="0" parTransId="{C429F4E4-53DE-401F-836D-7A1279728714}" sibTransId="{964A9748-708C-40C4-9629-FB888BBE0653}"/>
    <dgm:cxn modelId="{4E5737FD-5945-4EEE-A8AB-72A1F8D90054}" srcId="{6511286A-108D-4E0E-9587-6CB2846CAD41}" destId="{FFF6FD7D-DA19-4BF6-B4A7-95E1AFDF0D91}" srcOrd="1" destOrd="0" parTransId="{D3428D16-712C-45CF-B2AC-4A7FA1D258EB}" sibTransId="{AA9B024E-CBFA-4211-A3EB-950B3E0E475C}"/>
    <dgm:cxn modelId="{2FA31354-E2C2-45CF-B212-CB061D4D87E5}" type="presParOf" srcId="{AAEFF93A-F248-4648-A13F-1A226824C100}" destId="{81C6FB02-B10F-4F54-9991-1FD868ACB689}" srcOrd="0" destOrd="0" presId="urn:microsoft.com/office/officeart/2018/5/layout/IconCircleLabelList"/>
    <dgm:cxn modelId="{7AFD6F98-5802-445A-8EE8-FDD9AF8238E6}" type="presParOf" srcId="{81C6FB02-B10F-4F54-9991-1FD868ACB689}" destId="{47D31D2A-2F6F-4EB1-849A-67F85F63A7C3}" srcOrd="0" destOrd="0" presId="urn:microsoft.com/office/officeart/2018/5/layout/IconCircleLabelList"/>
    <dgm:cxn modelId="{CCF91F8C-50BB-4EB8-83E6-AC7341288112}" type="presParOf" srcId="{81C6FB02-B10F-4F54-9991-1FD868ACB689}" destId="{B6174CDA-1798-4F4C-B7DB-E7560D2D3589}" srcOrd="1" destOrd="0" presId="urn:microsoft.com/office/officeart/2018/5/layout/IconCircleLabelList"/>
    <dgm:cxn modelId="{B00DA6A9-2FFA-4302-AD67-42417083D377}" type="presParOf" srcId="{81C6FB02-B10F-4F54-9991-1FD868ACB689}" destId="{2C9DC1CF-FD68-4622-8F4B-B88436739AC4}" srcOrd="2" destOrd="0" presId="urn:microsoft.com/office/officeart/2018/5/layout/IconCircleLabelList"/>
    <dgm:cxn modelId="{784D5989-1844-4ED8-89F1-3E830966A195}" type="presParOf" srcId="{81C6FB02-B10F-4F54-9991-1FD868ACB689}" destId="{1405B6DA-E16E-4CEC-A1C0-0565C7B7F723}" srcOrd="3" destOrd="0" presId="urn:microsoft.com/office/officeart/2018/5/layout/IconCircleLabelList"/>
    <dgm:cxn modelId="{AD7AB619-F38C-4775-8688-240649D29A6E}" type="presParOf" srcId="{AAEFF93A-F248-4648-A13F-1A226824C100}" destId="{DCB364D4-3FFA-414E-B2E2-9F66953B2B45}" srcOrd="1" destOrd="0" presId="urn:microsoft.com/office/officeart/2018/5/layout/IconCircleLabelList"/>
    <dgm:cxn modelId="{95C5B513-D062-4B5C-BFED-4B932A3AB474}" type="presParOf" srcId="{AAEFF93A-F248-4648-A13F-1A226824C100}" destId="{D80C3DFB-2066-49AF-BABC-77AFCA943A0D}" srcOrd="2" destOrd="0" presId="urn:microsoft.com/office/officeart/2018/5/layout/IconCircleLabelList"/>
    <dgm:cxn modelId="{C5407F8B-34BC-4DE3-8367-A480147F73DA}" type="presParOf" srcId="{D80C3DFB-2066-49AF-BABC-77AFCA943A0D}" destId="{357BED1B-3BFE-47CA-A6EA-7C5CACF8C1AC}" srcOrd="0" destOrd="0" presId="urn:microsoft.com/office/officeart/2018/5/layout/IconCircleLabelList"/>
    <dgm:cxn modelId="{9B081073-D1AA-4F20-90CA-8CC159AD96F3}" type="presParOf" srcId="{D80C3DFB-2066-49AF-BABC-77AFCA943A0D}" destId="{A5605B37-6D37-4154-A3CB-6592F0FF4A63}" srcOrd="1" destOrd="0" presId="urn:microsoft.com/office/officeart/2018/5/layout/IconCircleLabelList"/>
    <dgm:cxn modelId="{28A48F27-5629-4BE9-92D5-5FC2541DB447}" type="presParOf" srcId="{D80C3DFB-2066-49AF-BABC-77AFCA943A0D}" destId="{0F55D022-0A20-483D-BF59-5DA13FCA4DC3}" srcOrd="2" destOrd="0" presId="urn:microsoft.com/office/officeart/2018/5/layout/IconCircleLabelList"/>
    <dgm:cxn modelId="{E46B0467-E351-465C-82E0-064C905424B6}" type="presParOf" srcId="{D80C3DFB-2066-49AF-BABC-77AFCA943A0D}" destId="{5507BFD9-1968-460B-B51A-29B22B39CBDC}" srcOrd="3" destOrd="0" presId="urn:microsoft.com/office/officeart/2018/5/layout/IconCircleLabelList"/>
    <dgm:cxn modelId="{F9822328-8865-4671-BE7D-9EDAD3BF2A65}" type="presParOf" srcId="{AAEFF93A-F248-4648-A13F-1A226824C100}" destId="{8A9A7453-C2C6-4CE3-8A5C-942C5DD7D072}" srcOrd="3" destOrd="0" presId="urn:microsoft.com/office/officeart/2018/5/layout/IconCircleLabelList"/>
    <dgm:cxn modelId="{14B9D859-056B-4907-84A3-0BA90AF4818D}" type="presParOf" srcId="{AAEFF93A-F248-4648-A13F-1A226824C100}" destId="{C9B98966-FE50-4FF8-AB97-FCDBB9DACF09}" srcOrd="4" destOrd="0" presId="urn:microsoft.com/office/officeart/2018/5/layout/IconCircleLabelList"/>
    <dgm:cxn modelId="{0BD8EE4B-88DB-4659-BD6C-9721CEAA2B4E}" type="presParOf" srcId="{C9B98966-FE50-4FF8-AB97-FCDBB9DACF09}" destId="{76759313-50A1-4A9B-A170-DC7A353B5E0A}" srcOrd="0" destOrd="0" presId="urn:microsoft.com/office/officeart/2018/5/layout/IconCircleLabelList"/>
    <dgm:cxn modelId="{81485DE5-51C5-4746-98C8-FE0CB6752765}" type="presParOf" srcId="{C9B98966-FE50-4FF8-AB97-FCDBB9DACF09}" destId="{FADCBCF7-830E-47E1-969C-FBAFAE2E9A6A}" srcOrd="1" destOrd="0" presId="urn:microsoft.com/office/officeart/2018/5/layout/IconCircleLabelList"/>
    <dgm:cxn modelId="{1E4B59E5-95A0-4C55-A316-B791DDF5E50B}" type="presParOf" srcId="{C9B98966-FE50-4FF8-AB97-FCDBB9DACF09}" destId="{0098ADC3-570C-435F-96F5-FFBC17C663F4}" srcOrd="2" destOrd="0" presId="urn:microsoft.com/office/officeart/2018/5/layout/IconCircleLabelList"/>
    <dgm:cxn modelId="{569671E1-1154-452C-8B07-0F2F0605F423}" type="presParOf" srcId="{C9B98966-FE50-4FF8-AB97-FCDBB9DACF09}" destId="{31EF5781-06BA-4371-AD99-8885EFA89329}" srcOrd="3" destOrd="0" presId="urn:microsoft.com/office/officeart/2018/5/layout/IconCircleLabelList"/>
    <dgm:cxn modelId="{D13D016C-E5F2-48FD-8779-6CE47F29CFAB}" type="presParOf" srcId="{AAEFF93A-F248-4648-A13F-1A226824C100}" destId="{F6623C85-1E4F-4F5E-82F2-83FB7D1EC72E}" srcOrd="5" destOrd="0" presId="urn:microsoft.com/office/officeart/2018/5/layout/IconCircleLabelList"/>
    <dgm:cxn modelId="{D313D4DA-6AFF-40E7-80C4-DEC05CF7FCDF}" type="presParOf" srcId="{AAEFF93A-F248-4648-A13F-1A226824C100}" destId="{A9B79F4B-78CF-431D-BB29-73F34CC237CC}" srcOrd="6" destOrd="0" presId="urn:microsoft.com/office/officeart/2018/5/layout/IconCircleLabelList"/>
    <dgm:cxn modelId="{A07754C3-EB22-4C56-8B0C-011AE7242611}" type="presParOf" srcId="{A9B79F4B-78CF-431D-BB29-73F34CC237CC}" destId="{6FD4184F-44AB-4D75-BC96-77EFBA007123}" srcOrd="0" destOrd="0" presId="urn:microsoft.com/office/officeart/2018/5/layout/IconCircleLabelList"/>
    <dgm:cxn modelId="{8E2B5F45-F0DA-4E2B-BD8F-EEBE51794929}" type="presParOf" srcId="{A9B79F4B-78CF-431D-BB29-73F34CC237CC}" destId="{89A251DF-F8D2-44F7-BCBB-BFD6FD7482C3}" srcOrd="1" destOrd="0" presId="urn:microsoft.com/office/officeart/2018/5/layout/IconCircleLabelList"/>
    <dgm:cxn modelId="{CCA3B6DA-2776-4799-AD04-9C4F1C2281E6}" type="presParOf" srcId="{A9B79F4B-78CF-431D-BB29-73F34CC237CC}" destId="{C62BBA6C-430B-49BE-AD45-E0BDDD8BC808}" srcOrd="2" destOrd="0" presId="urn:microsoft.com/office/officeart/2018/5/layout/IconCircleLabelList"/>
    <dgm:cxn modelId="{DCCF59A6-B9AC-4163-9997-4DB90E4C9B90}" type="presParOf" srcId="{A9B79F4B-78CF-431D-BB29-73F34CC237CC}" destId="{B00EB254-EF76-4F10-AF38-43EE4D409697}" srcOrd="3" destOrd="0" presId="urn:microsoft.com/office/officeart/2018/5/layout/IconCircleLabelList"/>
    <dgm:cxn modelId="{5F41EBFF-8C45-47D3-883F-C427379DC5E9}" type="presParOf" srcId="{AAEFF93A-F248-4648-A13F-1A226824C100}" destId="{AAC09CFB-C866-4E48-AAF0-F9933AFA3E94}" srcOrd="7" destOrd="0" presId="urn:microsoft.com/office/officeart/2018/5/layout/IconCircleLabelList"/>
    <dgm:cxn modelId="{DA662D4E-2354-41E5-8870-152D12EF3D49}" type="presParOf" srcId="{AAEFF93A-F248-4648-A13F-1A226824C100}" destId="{FBAD1AB6-A360-4AC0-A10D-0C685AAB1F79}" srcOrd="8" destOrd="0" presId="urn:microsoft.com/office/officeart/2018/5/layout/IconCircleLabelList"/>
    <dgm:cxn modelId="{23A800FE-7683-4968-BFD7-8376F215C0B3}" type="presParOf" srcId="{FBAD1AB6-A360-4AC0-A10D-0C685AAB1F79}" destId="{B09FBF1A-26A9-4A0E-859A-8512124CA355}" srcOrd="0" destOrd="0" presId="urn:microsoft.com/office/officeart/2018/5/layout/IconCircleLabelList"/>
    <dgm:cxn modelId="{DE623C34-252D-4575-ACDF-9196DE377BE9}" type="presParOf" srcId="{FBAD1AB6-A360-4AC0-A10D-0C685AAB1F79}" destId="{F5F7EB0E-D640-4D6A-9C56-495202D4EFDE}" srcOrd="1" destOrd="0" presId="urn:microsoft.com/office/officeart/2018/5/layout/IconCircleLabelList"/>
    <dgm:cxn modelId="{217744C7-292D-435B-9D5F-4370DDDC7393}" type="presParOf" srcId="{FBAD1AB6-A360-4AC0-A10D-0C685AAB1F79}" destId="{E45C7522-74BB-4520-96AA-67C9AE63395B}" srcOrd="2" destOrd="0" presId="urn:microsoft.com/office/officeart/2018/5/layout/IconCircleLabelList"/>
    <dgm:cxn modelId="{FDD20605-2A13-4AC4-9A4E-CF9C98E0F5A7}" type="presParOf" srcId="{FBAD1AB6-A360-4AC0-A10D-0C685AAB1F79}" destId="{F14EC578-1654-41F2-A658-785437709CD2}" srcOrd="3" destOrd="0" presId="urn:microsoft.com/office/officeart/2018/5/layout/IconCircleLabelList"/>
    <dgm:cxn modelId="{8A3D539F-FBFD-4285-BCF3-2C3C07C1C174}" type="presParOf" srcId="{AAEFF93A-F248-4648-A13F-1A226824C100}" destId="{75E74E45-AD59-4E3E-9C44-CA08D5633E0F}" srcOrd="9" destOrd="0" presId="urn:microsoft.com/office/officeart/2018/5/layout/IconCircleLabelList"/>
    <dgm:cxn modelId="{7E1BFE1A-B18B-4582-A51D-B9BFE1A53425}" type="presParOf" srcId="{AAEFF93A-F248-4648-A13F-1A226824C100}" destId="{BA7C4EA5-EB46-4FF7-BB62-D2AA8F06F21B}" srcOrd="10" destOrd="0" presId="urn:microsoft.com/office/officeart/2018/5/layout/IconCircleLabelList"/>
    <dgm:cxn modelId="{29DE79F2-88C3-4962-80AC-53DB3681A132}" type="presParOf" srcId="{BA7C4EA5-EB46-4FF7-BB62-D2AA8F06F21B}" destId="{7C84F9B9-81BA-4344-82A5-07FE072B5CCC}" srcOrd="0" destOrd="0" presId="urn:microsoft.com/office/officeart/2018/5/layout/IconCircleLabelList"/>
    <dgm:cxn modelId="{CAD48459-B65B-4E99-B5E6-3B660B6ECB79}" type="presParOf" srcId="{BA7C4EA5-EB46-4FF7-BB62-D2AA8F06F21B}" destId="{9221809E-EE49-4EDF-B4B9-66030D9002BE}" srcOrd="1" destOrd="0" presId="urn:microsoft.com/office/officeart/2018/5/layout/IconCircleLabelList"/>
    <dgm:cxn modelId="{15B56720-2DA0-4718-9A8C-75A44F3D742E}" type="presParOf" srcId="{BA7C4EA5-EB46-4FF7-BB62-D2AA8F06F21B}" destId="{5C8464AB-6129-42C3-91E0-6440301DBD61}" srcOrd="2" destOrd="0" presId="urn:microsoft.com/office/officeart/2018/5/layout/IconCircleLabelList"/>
    <dgm:cxn modelId="{958B131A-BC5A-4576-8308-B784BFAEA51A}" type="presParOf" srcId="{BA7C4EA5-EB46-4FF7-BB62-D2AA8F06F21B}" destId="{0B359D50-6940-4AAA-B6E6-491493CE5C68}" srcOrd="3" destOrd="0" presId="urn:microsoft.com/office/officeart/2018/5/layout/IconCircleLabelList"/>
    <dgm:cxn modelId="{3F52DBD5-E3CF-4AAF-AD24-24F21C44B5EC}" type="presParOf" srcId="{AAEFF93A-F248-4648-A13F-1A226824C100}" destId="{8A72E5D2-60CB-493D-B3FA-74BBA8E7E3A9}" srcOrd="11" destOrd="0" presId="urn:microsoft.com/office/officeart/2018/5/layout/IconCircleLabelList"/>
    <dgm:cxn modelId="{F65DF769-770E-44D9-8AE7-584D50BE61B3}" type="presParOf" srcId="{AAEFF93A-F248-4648-A13F-1A226824C100}" destId="{B5279665-1553-439A-BA03-7F9D061A3232}" srcOrd="12" destOrd="0" presId="urn:microsoft.com/office/officeart/2018/5/layout/IconCircleLabelList"/>
    <dgm:cxn modelId="{BAA269C8-5B50-452D-8012-6D5A2153DDDA}" type="presParOf" srcId="{B5279665-1553-439A-BA03-7F9D061A3232}" destId="{3C164AB1-B2A0-424B-82A8-F2F137BD17C3}" srcOrd="0" destOrd="0" presId="urn:microsoft.com/office/officeart/2018/5/layout/IconCircleLabelList"/>
    <dgm:cxn modelId="{BB9D77CF-2B8B-465F-8EF8-125628BC659C}" type="presParOf" srcId="{B5279665-1553-439A-BA03-7F9D061A3232}" destId="{389644D3-398F-49E0-8CF2-FBE0539B2D0F}" srcOrd="1" destOrd="0" presId="urn:microsoft.com/office/officeart/2018/5/layout/IconCircleLabelList"/>
    <dgm:cxn modelId="{4BDFA191-0AE9-4E54-B830-C6855DF4A8C2}" type="presParOf" srcId="{B5279665-1553-439A-BA03-7F9D061A3232}" destId="{9D5D6EA0-933E-4932-A0ED-D4A5B5B16973}" srcOrd="2" destOrd="0" presId="urn:microsoft.com/office/officeart/2018/5/layout/IconCircleLabelList"/>
    <dgm:cxn modelId="{0708345F-DF03-4A87-9BAF-C4EAF7A40CC5}" type="presParOf" srcId="{B5279665-1553-439A-BA03-7F9D061A3232}" destId="{19875611-7D33-4E15-8D6C-88E287601474}" srcOrd="3" destOrd="0" presId="urn:microsoft.com/office/officeart/2018/5/layout/IconCircleLabelList"/>
    <dgm:cxn modelId="{773E7559-63EC-4849-9A9D-CE967FF75DD6}" type="presParOf" srcId="{AAEFF93A-F248-4648-A13F-1A226824C100}" destId="{5C5C964A-7638-417A-ACCC-55B8ABE07758}" srcOrd="13" destOrd="0" presId="urn:microsoft.com/office/officeart/2018/5/layout/IconCircleLabelList"/>
    <dgm:cxn modelId="{EDC29976-3120-48B2-9C4E-154499E6206C}" type="presParOf" srcId="{AAEFF93A-F248-4648-A13F-1A226824C100}" destId="{2FC8E032-D112-4B4E-96AA-2E7C62DE33F0}" srcOrd="14" destOrd="0" presId="urn:microsoft.com/office/officeart/2018/5/layout/IconCircleLabelList"/>
    <dgm:cxn modelId="{D4681F96-55C4-4C06-9004-01389837D9A8}" type="presParOf" srcId="{2FC8E032-D112-4B4E-96AA-2E7C62DE33F0}" destId="{43651D5B-9914-4A1F-8D2D-EB1FEABEF8FE}" srcOrd="0" destOrd="0" presId="urn:microsoft.com/office/officeart/2018/5/layout/IconCircleLabelList"/>
    <dgm:cxn modelId="{6FB15FC2-7C5E-4326-B336-AC4A786843FD}" type="presParOf" srcId="{2FC8E032-D112-4B4E-96AA-2E7C62DE33F0}" destId="{F9FDBF57-1F5A-4BDC-A194-7080DBE62F16}" srcOrd="1" destOrd="0" presId="urn:microsoft.com/office/officeart/2018/5/layout/IconCircleLabelList"/>
    <dgm:cxn modelId="{B4537424-D17F-46DA-912D-F61FCA7A612A}" type="presParOf" srcId="{2FC8E032-D112-4B4E-96AA-2E7C62DE33F0}" destId="{545CC045-646B-4654-937B-CA35637E94FA}" srcOrd="2" destOrd="0" presId="urn:microsoft.com/office/officeart/2018/5/layout/IconCircleLabelList"/>
    <dgm:cxn modelId="{9F7929D0-A475-46A0-812F-3703D39AC6C7}" type="presParOf" srcId="{2FC8E032-D112-4B4E-96AA-2E7C62DE33F0}" destId="{1D61D387-7FEC-4FDB-AC27-A91ADB7A049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31D2A-2F6F-4EB1-849A-67F85F63A7C3}">
      <dsp:nvSpPr>
        <dsp:cNvPr id="0" name=""/>
        <dsp:cNvSpPr/>
      </dsp:nvSpPr>
      <dsp:spPr>
        <a:xfrm>
          <a:off x="941928" y="176232"/>
          <a:ext cx="1484968" cy="148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174CDA-1798-4F4C-B7DB-E7560D2D3589}">
      <dsp:nvSpPr>
        <dsp:cNvPr id="0" name=""/>
        <dsp:cNvSpPr/>
      </dsp:nvSpPr>
      <dsp:spPr>
        <a:xfrm>
          <a:off x="1258396" y="492701"/>
          <a:ext cx="852031" cy="85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05B6DA-E16E-4CEC-A1C0-0565C7B7F723}">
      <dsp:nvSpPr>
        <dsp:cNvPr id="0" name=""/>
        <dsp:cNvSpPr/>
      </dsp:nvSpPr>
      <dsp:spPr>
        <a:xfrm>
          <a:off x="467225" y="2123732"/>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Inside/outside noise </a:t>
          </a:r>
          <a:endParaRPr lang="en-US" sz="1500" kern="1200"/>
        </a:p>
      </dsp:txBody>
      <dsp:txXfrm>
        <a:off x="467225" y="2123732"/>
        <a:ext cx="2434374" cy="720000"/>
      </dsp:txXfrm>
    </dsp:sp>
    <dsp:sp modelId="{357BED1B-3BFE-47CA-A6EA-7C5CACF8C1AC}">
      <dsp:nvSpPr>
        <dsp:cNvPr id="0" name=""/>
        <dsp:cNvSpPr/>
      </dsp:nvSpPr>
      <dsp:spPr>
        <a:xfrm>
          <a:off x="3802318" y="176232"/>
          <a:ext cx="1484968" cy="148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05B37-6D37-4154-A3CB-6592F0FF4A63}">
      <dsp:nvSpPr>
        <dsp:cNvPr id="0" name=""/>
        <dsp:cNvSpPr/>
      </dsp:nvSpPr>
      <dsp:spPr>
        <a:xfrm>
          <a:off x="4118787" y="492701"/>
          <a:ext cx="852031" cy="85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07BFD9-1968-460B-B51A-29B22B39CBDC}">
      <dsp:nvSpPr>
        <dsp:cNvPr id="0" name=""/>
        <dsp:cNvSpPr/>
      </dsp:nvSpPr>
      <dsp:spPr>
        <a:xfrm>
          <a:off x="3327615" y="2123732"/>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Physical proximity to therapist </a:t>
          </a:r>
          <a:endParaRPr lang="en-US" sz="1500" kern="1200"/>
        </a:p>
      </dsp:txBody>
      <dsp:txXfrm>
        <a:off x="3327615" y="2123732"/>
        <a:ext cx="2434374" cy="720000"/>
      </dsp:txXfrm>
    </dsp:sp>
    <dsp:sp modelId="{76759313-50A1-4A9B-A170-DC7A353B5E0A}">
      <dsp:nvSpPr>
        <dsp:cNvPr id="0" name=""/>
        <dsp:cNvSpPr/>
      </dsp:nvSpPr>
      <dsp:spPr>
        <a:xfrm>
          <a:off x="6662708" y="176232"/>
          <a:ext cx="1484968" cy="1484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CBCF7-830E-47E1-969C-FBAFAE2E9A6A}">
      <dsp:nvSpPr>
        <dsp:cNvPr id="0" name=""/>
        <dsp:cNvSpPr/>
      </dsp:nvSpPr>
      <dsp:spPr>
        <a:xfrm>
          <a:off x="6979177" y="492701"/>
          <a:ext cx="852031" cy="85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F5781-06BA-4371-AD99-8885EFA89329}">
      <dsp:nvSpPr>
        <dsp:cNvPr id="0" name=""/>
        <dsp:cNvSpPr/>
      </dsp:nvSpPr>
      <dsp:spPr>
        <a:xfrm>
          <a:off x="6188005" y="2123732"/>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Physical proximity to the door </a:t>
          </a:r>
          <a:endParaRPr lang="en-US" sz="1500" kern="1200"/>
        </a:p>
      </dsp:txBody>
      <dsp:txXfrm>
        <a:off x="6188005" y="2123732"/>
        <a:ext cx="2434374" cy="720000"/>
      </dsp:txXfrm>
    </dsp:sp>
    <dsp:sp modelId="{6FD4184F-44AB-4D75-BC96-77EFBA007123}">
      <dsp:nvSpPr>
        <dsp:cNvPr id="0" name=""/>
        <dsp:cNvSpPr/>
      </dsp:nvSpPr>
      <dsp:spPr>
        <a:xfrm>
          <a:off x="9523099" y="176232"/>
          <a:ext cx="1484968" cy="1484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251DF-F8D2-44F7-BCBB-BFD6FD7482C3}">
      <dsp:nvSpPr>
        <dsp:cNvPr id="0" name=""/>
        <dsp:cNvSpPr/>
      </dsp:nvSpPr>
      <dsp:spPr>
        <a:xfrm>
          <a:off x="9839567" y="492701"/>
          <a:ext cx="852031" cy="85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0EB254-EF76-4F10-AF38-43EE4D409697}">
      <dsp:nvSpPr>
        <dsp:cNvPr id="0" name=""/>
        <dsp:cNvSpPr/>
      </dsp:nvSpPr>
      <dsp:spPr>
        <a:xfrm>
          <a:off x="9048396" y="2123732"/>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Objects for anchoring </a:t>
          </a:r>
          <a:endParaRPr lang="en-US" sz="1500" kern="1200"/>
        </a:p>
      </dsp:txBody>
      <dsp:txXfrm>
        <a:off x="9048396" y="2123732"/>
        <a:ext cx="2434374" cy="720000"/>
      </dsp:txXfrm>
    </dsp:sp>
    <dsp:sp modelId="{B09FBF1A-26A9-4A0E-859A-8512124CA355}">
      <dsp:nvSpPr>
        <dsp:cNvPr id="0" name=""/>
        <dsp:cNvSpPr/>
      </dsp:nvSpPr>
      <dsp:spPr>
        <a:xfrm>
          <a:off x="941928" y="3452325"/>
          <a:ext cx="1484968" cy="1484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7EB0E-D640-4D6A-9C56-495202D4EFDE}">
      <dsp:nvSpPr>
        <dsp:cNvPr id="0" name=""/>
        <dsp:cNvSpPr/>
      </dsp:nvSpPr>
      <dsp:spPr>
        <a:xfrm>
          <a:off x="1258396" y="3768794"/>
          <a:ext cx="852031" cy="8520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EC578-1654-41F2-A658-785437709CD2}">
      <dsp:nvSpPr>
        <dsp:cNvPr id="0" name=""/>
        <dsp:cNvSpPr/>
      </dsp:nvSpPr>
      <dsp:spPr>
        <a:xfrm>
          <a:off x="467225" y="5399825"/>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Agreed upon time limits </a:t>
          </a:r>
          <a:endParaRPr lang="en-US" sz="1500" kern="1200"/>
        </a:p>
      </dsp:txBody>
      <dsp:txXfrm>
        <a:off x="467225" y="5399825"/>
        <a:ext cx="2434374" cy="720000"/>
      </dsp:txXfrm>
    </dsp:sp>
    <dsp:sp modelId="{7C84F9B9-81BA-4344-82A5-07FE072B5CCC}">
      <dsp:nvSpPr>
        <dsp:cNvPr id="0" name=""/>
        <dsp:cNvSpPr/>
      </dsp:nvSpPr>
      <dsp:spPr>
        <a:xfrm>
          <a:off x="3802318" y="3452325"/>
          <a:ext cx="1484968" cy="1484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21809E-EE49-4EDF-B4B9-66030D9002BE}">
      <dsp:nvSpPr>
        <dsp:cNvPr id="0" name=""/>
        <dsp:cNvSpPr/>
      </dsp:nvSpPr>
      <dsp:spPr>
        <a:xfrm>
          <a:off x="4118787" y="3768794"/>
          <a:ext cx="852031" cy="8520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59D50-6940-4AAA-B6E6-491493CE5C68}">
      <dsp:nvSpPr>
        <dsp:cNvPr id="0" name=""/>
        <dsp:cNvSpPr/>
      </dsp:nvSpPr>
      <dsp:spPr>
        <a:xfrm>
          <a:off x="3327615" y="5399825"/>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Agreed upon use of comforting physical touch </a:t>
          </a:r>
          <a:endParaRPr lang="en-US" sz="1500" kern="1200"/>
        </a:p>
      </dsp:txBody>
      <dsp:txXfrm>
        <a:off x="3327615" y="5399825"/>
        <a:ext cx="2434374" cy="720000"/>
      </dsp:txXfrm>
    </dsp:sp>
    <dsp:sp modelId="{3C164AB1-B2A0-424B-82A8-F2F137BD17C3}">
      <dsp:nvSpPr>
        <dsp:cNvPr id="0" name=""/>
        <dsp:cNvSpPr/>
      </dsp:nvSpPr>
      <dsp:spPr>
        <a:xfrm>
          <a:off x="6662708" y="3452325"/>
          <a:ext cx="1484968" cy="1484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644D3-398F-49E0-8CF2-FBE0539B2D0F}">
      <dsp:nvSpPr>
        <dsp:cNvPr id="0" name=""/>
        <dsp:cNvSpPr/>
      </dsp:nvSpPr>
      <dsp:spPr>
        <a:xfrm>
          <a:off x="6979177" y="3768794"/>
          <a:ext cx="852031" cy="8520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875611-7D33-4E15-8D6C-88E287601474}">
      <dsp:nvSpPr>
        <dsp:cNvPr id="0" name=""/>
        <dsp:cNvSpPr/>
      </dsp:nvSpPr>
      <dsp:spPr>
        <a:xfrm>
          <a:off x="6188005" y="5399825"/>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Use of pillows/blankets and other comforting objects </a:t>
          </a:r>
          <a:endParaRPr lang="en-US" sz="1500" kern="1200"/>
        </a:p>
      </dsp:txBody>
      <dsp:txXfrm>
        <a:off x="6188005" y="5399825"/>
        <a:ext cx="2434374" cy="720000"/>
      </dsp:txXfrm>
    </dsp:sp>
    <dsp:sp modelId="{43651D5B-9914-4A1F-8D2D-EB1FEABEF8FE}">
      <dsp:nvSpPr>
        <dsp:cNvPr id="0" name=""/>
        <dsp:cNvSpPr/>
      </dsp:nvSpPr>
      <dsp:spPr>
        <a:xfrm>
          <a:off x="9523099" y="3452325"/>
          <a:ext cx="1484968" cy="1484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DBF57-1F5A-4BDC-A194-7080DBE62F16}">
      <dsp:nvSpPr>
        <dsp:cNvPr id="0" name=""/>
        <dsp:cNvSpPr/>
      </dsp:nvSpPr>
      <dsp:spPr>
        <a:xfrm>
          <a:off x="9839567" y="3768794"/>
          <a:ext cx="852031" cy="85203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61D387-7FEC-4FDB-AC27-A91ADB7A0493}">
      <dsp:nvSpPr>
        <dsp:cNvPr id="0" name=""/>
        <dsp:cNvSpPr/>
      </dsp:nvSpPr>
      <dsp:spPr>
        <a:xfrm>
          <a:off x="9048396" y="5399825"/>
          <a:ext cx="243437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Verbal/non-verbal signals to communicate “stop” </a:t>
          </a:r>
          <a:endParaRPr lang="en-US" sz="1500" kern="1200"/>
        </a:p>
      </dsp:txBody>
      <dsp:txXfrm>
        <a:off x="9048396" y="5399825"/>
        <a:ext cx="2434374"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8A9E7-F1C1-4923-90E8-F4F09C752845}" type="datetimeFigureOut">
              <a:t>10/21/25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F54920-ED10-435D-AB42-C428902F6573}" type="slidenum">
              <a:t>‹#›</a:t>
            </a:fld>
            <a:endParaRPr lang="en-GB"/>
          </a:p>
        </p:txBody>
      </p:sp>
    </p:spTree>
    <p:extLst>
      <p:ext uri="{BB962C8B-B14F-4D97-AF65-F5344CB8AC3E}">
        <p14:creationId xmlns:p14="http://schemas.microsoft.com/office/powerpoint/2010/main" val="2403217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ogle.com/search?sca_esv=5d492a60a0e5c7c0&amp;rlz=1C5GCEM_enGB1116GB1116&amp;cs=0&amp;sxsrf=AE3TifMqdPFuV6R-WF0IDk_v5cnqfsUf1w%3A1757999258419&amp;q=Borderline+Personality+Disorder&amp;sa=X&amp;ved=2ahUKEwjpvZ_KwdyPAxUYYEEAHTO8EjgQxccNegQIAhAC&amp;mstk=AUtExfC6l33gvKO7JoZbDMItnNc9QtG4Eut1_I0WD0_Bls9y7uesvBnKWFg1-mHfZPgdtlaOjuykp7yBJsuTgUHn0xr5pnFehfbpCqIG9m8FJk-jFIvKTuL1gao29YKJMheOLTFciNqkIDXUGXhphh9hUdIeZXXH1NxwI6Nm-ZoJmB1KL63ytuPaXkVLH5tLp5dINObXALbR8LCssOmB2mIzucC4ueJK_ej7AA6gA07q_NQHOzqzqpJUzNNTChHKBvFUtETWXHwk_m1w6uQHv0rqnyqU7Jj2YLSjDJwMlCvuge9PmQ&amp;csui=3"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Being trauma aware as it is used in the literature. </a:t>
            </a:r>
          </a:p>
          <a:p>
            <a:r>
              <a:rPr lang="en-US" b="1" dirty="0"/>
              <a:t>DSM distinguishes between stress and adversity </a:t>
            </a:r>
          </a:p>
          <a:p>
            <a:r>
              <a:rPr lang="en-GB" b="1" dirty="0"/>
              <a:t>1. Stress (General Life Events)</a:t>
            </a:r>
          </a:p>
          <a:p>
            <a:r>
              <a:rPr lang="en-GB" b="1" dirty="0"/>
              <a:t>Definition:</a:t>
            </a:r>
            <a:r>
              <a:rPr lang="en-GB" dirty="0"/>
              <a:t> Stress refers to any demand—psychological, physical, or social—that requires adaptation.</a:t>
            </a:r>
          </a:p>
          <a:p>
            <a:r>
              <a:rPr lang="en-GB" b="1" dirty="0"/>
              <a:t>DSM Treatment:</a:t>
            </a:r>
            <a:r>
              <a:rPr lang="en-GB" dirty="0"/>
              <a:t> Stress itself is </a:t>
            </a:r>
            <a:r>
              <a:rPr lang="en-GB" i="1" dirty="0"/>
              <a:t>not pathological</a:t>
            </a:r>
            <a:r>
              <a:rPr lang="en-GB" dirty="0"/>
              <a:t>; it’s ubiquitous. The DSM references stress as a </a:t>
            </a:r>
            <a:r>
              <a:rPr lang="en-GB" b="1" dirty="0"/>
              <a:t>precipitating factor</a:t>
            </a:r>
            <a:r>
              <a:rPr lang="en-GB" dirty="0"/>
              <a:t>, not a disorder.</a:t>
            </a:r>
          </a:p>
          <a:p>
            <a:r>
              <a:rPr lang="en-GB" b="1" dirty="0"/>
              <a:t>Examples:</a:t>
            </a:r>
            <a:r>
              <a:rPr lang="en-GB" dirty="0"/>
              <a:t> Job loss, divorce, exam pressure, relocation.</a:t>
            </a:r>
          </a:p>
          <a:p>
            <a:r>
              <a:rPr lang="en-GB" b="1" dirty="0"/>
              <a:t>Clinical Note:</a:t>
            </a:r>
            <a:r>
              <a:rPr lang="en-GB" dirty="0"/>
              <a:t> Stress may lead to </a:t>
            </a:r>
            <a:r>
              <a:rPr lang="en-GB" i="1" dirty="0"/>
              <a:t>Adjustment Disorders</a:t>
            </a:r>
            <a:r>
              <a:rPr lang="en-GB" dirty="0"/>
              <a:t> if emotional/behavioural responses are disproportionate to the stressor but do </a:t>
            </a:r>
            <a:r>
              <a:rPr lang="en-GB" b="1" dirty="0"/>
              <a:t>not</a:t>
            </a:r>
            <a:r>
              <a:rPr lang="en-GB" dirty="0"/>
              <a:t> meet criteria for trauma.</a:t>
            </a:r>
            <a:br>
              <a:rPr lang="en-GB" dirty="0"/>
            </a:br>
            <a:endParaRPr lang="en-GB" dirty="0"/>
          </a:p>
          <a:p>
            <a:r>
              <a:rPr lang="en-GB" b="1" dirty="0"/>
              <a:t>2. Adversity (Chronic or Contextual Stressors)</a:t>
            </a:r>
          </a:p>
          <a:p>
            <a:r>
              <a:rPr lang="en-GB" b="1" dirty="0"/>
              <a:t>Definition:</a:t>
            </a:r>
            <a:r>
              <a:rPr lang="en-GB" dirty="0"/>
              <a:t> Ongoing or cumulative hardships, often social, economic, or developmental.</a:t>
            </a:r>
          </a:p>
          <a:p>
            <a:r>
              <a:rPr lang="en-GB" b="1" dirty="0"/>
              <a:t>DSM Treatment:</a:t>
            </a:r>
            <a:r>
              <a:rPr lang="en-GB" dirty="0"/>
              <a:t> The DSM acknowledges adversity—poverty, discrimination, childhood neglect—as </a:t>
            </a:r>
            <a:r>
              <a:rPr lang="en-GB" b="1" dirty="0"/>
              <a:t>risk factors</a:t>
            </a:r>
            <a:r>
              <a:rPr lang="en-GB" dirty="0"/>
              <a:t>, not diagnoses. They increase vulnerability to disorders but are not </a:t>
            </a:r>
            <a:r>
              <a:rPr lang="en-GB" i="1" dirty="0"/>
              <a:t>themselves</a:t>
            </a:r>
            <a:r>
              <a:rPr lang="en-GB" dirty="0"/>
              <a:t> diagnostic events.</a:t>
            </a:r>
          </a:p>
          <a:p>
            <a:r>
              <a:rPr lang="en-GB" b="1" dirty="0"/>
              <a:t>Examples:</a:t>
            </a:r>
            <a:r>
              <a:rPr lang="en-GB" dirty="0"/>
              <a:t> Chronic bullying, family instability, deprivation, systemic oppression.</a:t>
            </a:r>
          </a:p>
          <a:p>
            <a:r>
              <a:rPr lang="en-GB" b="1" dirty="0"/>
              <a:t>Clinical Note:</a:t>
            </a:r>
            <a:r>
              <a:rPr lang="en-GB" dirty="0"/>
              <a:t> Adversity shapes </a:t>
            </a:r>
            <a:r>
              <a:rPr lang="en-GB" i="1" dirty="0"/>
              <a:t>context and predisposition</a:t>
            </a:r>
            <a:r>
              <a:rPr lang="en-GB" dirty="0"/>
              <a:t>; it’s etiological background, not a qualifying event. DSM formulations often underplay its social dimension, focusing instead on individual symptomatology.</a:t>
            </a:r>
          </a:p>
          <a:p>
            <a:endParaRPr lang="en-US" dirty="0"/>
          </a:p>
        </p:txBody>
      </p:sp>
      <p:sp>
        <p:nvSpPr>
          <p:cNvPr id="4" name="Slide Number Placeholder 3"/>
          <p:cNvSpPr>
            <a:spLocks noGrp="1"/>
          </p:cNvSpPr>
          <p:nvPr>
            <p:ph type="sldNum" sz="quarter" idx="5"/>
          </p:nvPr>
        </p:nvSpPr>
        <p:spPr/>
        <p:txBody>
          <a:bodyPr/>
          <a:lstStyle/>
          <a:p>
            <a:fld id="{EFF54920-ED10-435D-AB42-C428902F6573}" type="slidenum">
              <a:rPr lang="en-GB" smtClean="0"/>
              <a:t>1</a:t>
            </a:fld>
            <a:endParaRPr lang="en-GB"/>
          </a:p>
        </p:txBody>
      </p:sp>
    </p:spTree>
    <p:extLst>
      <p:ext uri="{BB962C8B-B14F-4D97-AF65-F5344CB8AC3E}">
        <p14:creationId xmlns:p14="http://schemas.microsoft.com/office/powerpoint/2010/main" val="3335842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Definitions of Trauma</a:t>
            </a:r>
            <a:endParaRPr lang="en-US" dirty="0"/>
          </a:p>
          <a:p>
            <a:pPr marL="285750" indent="-285750">
              <a:buFont typeface="Arial"/>
              <a:buChar char="•"/>
            </a:pPr>
            <a:r>
              <a:rPr lang="en-US" dirty="0"/>
              <a:t>Trauma as a psychological, emotional, and somatic response to overwhelming events</a:t>
            </a:r>
            <a:endParaRPr lang="en-GB" dirty="0"/>
          </a:p>
          <a:p>
            <a:pPr marL="285750" indent="-285750">
              <a:buFont typeface="Arial"/>
              <a:buChar char="•"/>
            </a:pPr>
            <a:r>
              <a:rPr lang="en-US" dirty="0"/>
              <a:t>DSM-5 and ICD-11 definitions</a:t>
            </a:r>
            <a:endParaRPr lang="en-GB" dirty="0"/>
          </a:p>
          <a:p>
            <a:pPr marL="285750" indent="-285750">
              <a:buFont typeface="Arial"/>
              <a:buChar char="•"/>
            </a:pPr>
            <a:r>
              <a:rPr lang="en-US" dirty="0"/>
              <a:t>Difference between trauma, stress, and adversity</a:t>
            </a:r>
            <a:endParaRPr lang="en-GB" dirty="0"/>
          </a:p>
          <a:p>
            <a:pPr marL="285750" indent="-285750">
              <a:buFont typeface="Arial"/>
              <a:buChar char="•"/>
            </a:pPr>
            <a:endParaRPr lang="en-US" dirty="0">
              <a:ea typeface="Calibri"/>
              <a:cs typeface="Calibri"/>
            </a:endParaRPr>
          </a:p>
          <a:p>
            <a:pPr>
              <a:buFont typeface="Arial"/>
              <a:buChar char="•"/>
            </a:pPr>
            <a:r>
              <a:rPr lang="en-US" b="1" dirty="0"/>
              <a:t>Definition</a:t>
            </a:r>
            <a:r>
              <a:rPr lang="en-US" dirty="0"/>
              <a:t>: An emotional, psychological, or physiological response to distressing or overwhelming events.</a:t>
            </a:r>
            <a:endParaRPr lang="en-US" dirty="0">
              <a:ea typeface="Calibri"/>
              <a:cs typeface="Calibri"/>
            </a:endParaRPr>
          </a:p>
          <a:p>
            <a:pPr>
              <a:buFont typeface="Arial"/>
              <a:buChar char="•"/>
            </a:pPr>
            <a:r>
              <a:rPr lang="en-US" b="1" dirty="0"/>
              <a:t>Range of responses</a:t>
            </a:r>
            <a:r>
              <a:rPr lang="en-US" dirty="0"/>
              <a:t>: Can include shock, grief, fear, dissociation, or physical symptoms.</a:t>
            </a:r>
          </a:p>
          <a:p>
            <a:pPr>
              <a:buFont typeface="Arial"/>
              <a:buChar char="•"/>
            </a:pPr>
            <a:r>
              <a:rPr lang="en-US" b="1" dirty="0"/>
              <a:t>Scope</a:t>
            </a:r>
            <a:r>
              <a:rPr lang="en-US" dirty="0"/>
              <a:t>: Not everyone who experiences trauma develops a mental disorder.</a:t>
            </a:r>
          </a:p>
          <a:p>
            <a:pPr>
              <a:buFont typeface="Arial"/>
              <a:buChar char="•"/>
            </a:pPr>
            <a:r>
              <a:rPr lang="en-US" b="1" dirty="0"/>
              <a:t>Subjectivity</a:t>
            </a:r>
            <a:r>
              <a:rPr lang="en-US" dirty="0"/>
              <a:t>: Two people may experience the same event differently — one might feel traumatized while the other does not.</a:t>
            </a:r>
          </a:p>
          <a:p>
            <a:pPr>
              <a:buFont typeface="Arial"/>
              <a:buChar char="•"/>
            </a:pPr>
            <a:r>
              <a:rPr lang="en-US" b="1" dirty="0"/>
              <a:t>Duration</a:t>
            </a:r>
            <a:r>
              <a:rPr lang="en-US" dirty="0"/>
              <a:t>: Reactions may be short-lived or long-term but don’t always reach diagnostic criteria.</a:t>
            </a:r>
          </a:p>
          <a:p>
            <a:pPr>
              <a:buFont typeface="Arial"/>
              <a:buChar char="•"/>
            </a:pPr>
            <a:r>
              <a:rPr lang="en-US" b="1" dirty="0"/>
              <a:t>Framework</a:t>
            </a:r>
            <a:r>
              <a:rPr lang="en-US" dirty="0"/>
              <a:t>: Considered a </a:t>
            </a:r>
            <a:r>
              <a:rPr lang="en-US" i="1" dirty="0"/>
              <a:t>response</a:t>
            </a:r>
            <a:r>
              <a:rPr lang="en-US" dirty="0"/>
              <a:t> to an event or series of events.</a:t>
            </a:r>
          </a:p>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t>2</a:t>
            </a:fld>
            <a:endParaRPr lang="en-GB"/>
          </a:p>
        </p:txBody>
      </p:sp>
    </p:spTree>
    <p:extLst>
      <p:ext uri="{BB962C8B-B14F-4D97-AF65-F5344CB8AC3E}">
        <p14:creationId xmlns:p14="http://schemas.microsoft.com/office/powerpoint/2010/main" val="4018312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a:t>
            </a:fld>
            <a:endParaRPr lang="en-GB"/>
          </a:p>
        </p:txBody>
      </p:sp>
    </p:spTree>
    <p:extLst>
      <p:ext uri="{BB962C8B-B14F-4D97-AF65-F5344CB8AC3E}">
        <p14:creationId xmlns:p14="http://schemas.microsoft.com/office/powerpoint/2010/main" val="1800536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b="1" dirty="0"/>
              <a:t>Big T trauma</a:t>
            </a:r>
            <a:r>
              <a:rPr lang="en-US" dirty="0"/>
              <a:t>: Refers to events that are life-threatening or overwhelmingly catastrophic (e.g., war, natural disasters, sexual assault, severe accidents).</a:t>
            </a:r>
            <a:endParaRPr lang="en-GB" dirty="0">
              <a:solidFill>
                <a:srgbClr val="444444"/>
              </a:solidFill>
              <a:ea typeface="Calibri" panose="020F0502020204030204"/>
              <a:cs typeface="Calibri" panose="020F0502020204030204"/>
            </a:endParaRPr>
          </a:p>
          <a:p>
            <a:pPr>
              <a:buFont typeface="Arial"/>
              <a:buChar char="•"/>
            </a:pPr>
            <a:r>
              <a:rPr lang="en-US" b="1" dirty="0"/>
              <a:t>Small t trauma</a:t>
            </a:r>
            <a:r>
              <a:rPr lang="en-US" dirty="0"/>
              <a:t>: Refers to less dramatic but still distressing experiences (e.g., bullying, chronic criticism, parental neglect, relationship breakdowns).</a:t>
            </a:r>
            <a:endParaRPr lang="en-US" dirty="0">
              <a:ea typeface="Calibri"/>
              <a:cs typeface="Calibri"/>
            </a:endParaRPr>
          </a:p>
          <a:p>
            <a:pPr>
              <a:buFont typeface="Arial"/>
              <a:buChar char="•"/>
            </a:pPr>
            <a:r>
              <a:rPr lang="en-US"/>
              <a:t>Helps therapists tailor interventions: </a:t>
            </a:r>
            <a:r>
              <a:rPr lang="en-US" b="1"/>
              <a:t>Big T</a:t>
            </a:r>
            <a:r>
              <a:rPr lang="en-US"/>
              <a:t> may need intensive trauma-focused therapy, while </a:t>
            </a:r>
            <a:r>
              <a:rPr lang="en-US" b="1"/>
              <a:t>small t</a:t>
            </a:r>
            <a:r>
              <a:rPr lang="en-US"/>
              <a:t> often benefits from relational, somatic, and skill-building approaches.</a:t>
            </a:r>
          </a:p>
          <a:p>
            <a:pPr>
              <a:buFont typeface="Arial"/>
              <a:buChar char="•"/>
            </a:pPr>
            <a:r>
              <a:rPr lang="en-US"/>
              <a:t>Highlights that </a:t>
            </a:r>
            <a:r>
              <a:rPr lang="en-US" b="1"/>
              <a:t>trauma is subjective</a:t>
            </a:r>
            <a:r>
              <a:rPr lang="en-US"/>
              <a:t>: experiences don’t need to be extreme to have lasting psychological effects.</a:t>
            </a:r>
          </a:p>
          <a:p>
            <a:pPr>
              <a:buFont typeface="Arial"/>
              <a:buChar char="•"/>
            </a:pPr>
            <a:r>
              <a:rPr lang="en-US"/>
              <a:t>Encourages recognition of </a:t>
            </a:r>
            <a:r>
              <a:rPr lang="en-US" b="1"/>
              <a:t>cumulative stress</a:t>
            </a:r>
            <a:r>
              <a:rPr lang="en-US"/>
              <a:t>, which can silently shape mental health over time.</a:t>
            </a:r>
          </a:p>
          <a:p>
            <a:pPr>
              <a:buFont typeface="Arial"/>
              <a:buChar char="•"/>
            </a:pPr>
            <a:endParaRPr lang="en-US" dirty="0">
              <a:ea typeface="Calibri"/>
              <a:cs typeface="Calibri"/>
            </a:endParaRPr>
          </a:p>
          <a:p>
            <a:pPr marL="285750" indent="-285750">
              <a:buFont typeface="Arial,Sans-Serif"/>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4</a:t>
            </a:fld>
            <a:endParaRPr lang="en-GB"/>
          </a:p>
        </p:txBody>
      </p:sp>
    </p:spTree>
    <p:extLst>
      <p:ext uri="{BB962C8B-B14F-4D97-AF65-F5344CB8AC3E}">
        <p14:creationId xmlns:p14="http://schemas.microsoft.com/office/powerpoint/2010/main" val="18835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Types of Trauma</a:t>
            </a:r>
            <a:endParaRPr lang="en-US" dirty="0"/>
          </a:p>
          <a:p>
            <a:pPr marL="285750" indent="-285750">
              <a:buFont typeface="Arial"/>
              <a:buChar char="•"/>
            </a:pPr>
            <a:r>
              <a:rPr lang="en-US" dirty="0"/>
              <a:t>Acute trauma</a:t>
            </a:r>
            <a:endParaRPr lang="en-GB" dirty="0"/>
          </a:p>
          <a:p>
            <a:pPr marL="285750" indent="-285750">
              <a:buFont typeface="Arial"/>
              <a:buChar char="•"/>
            </a:pPr>
            <a:r>
              <a:rPr lang="en-US" dirty="0"/>
              <a:t>Chronic trauma</a:t>
            </a:r>
            <a:endParaRPr lang="en-GB" dirty="0"/>
          </a:p>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5</a:t>
            </a:fld>
            <a:endParaRPr lang="en-GB"/>
          </a:p>
        </p:txBody>
      </p:sp>
    </p:spTree>
    <p:extLst>
      <p:ext uri="{BB962C8B-B14F-4D97-AF65-F5344CB8AC3E}">
        <p14:creationId xmlns:p14="http://schemas.microsoft.com/office/powerpoint/2010/main" val="2270466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dirty="0"/>
              <a:t>Complex trauma</a:t>
            </a:r>
            <a:endParaRPr lang="en-GB">
              <a:solidFill>
                <a:srgbClr val="444444"/>
              </a:solidFill>
            </a:endParaRPr>
          </a:p>
          <a:p>
            <a:pPr marL="285750" indent="-285750">
              <a:buFont typeface="Arial,Sans-Serif"/>
              <a:buChar char="•"/>
            </a:pPr>
            <a:r>
              <a:rPr lang="en-US" dirty="0"/>
              <a:t>Developmental trauma</a:t>
            </a:r>
            <a:endParaRPr lang="en-GB">
              <a:solidFill>
                <a:srgbClr val="444444"/>
              </a:solidFill>
            </a:endParaRPr>
          </a:p>
          <a:p>
            <a:pPr marL="285750" indent="-285750">
              <a:buFont typeface="Arial,Sans-Serif"/>
              <a:buChar char="•"/>
            </a:pPr>
            <a:r>
              <a:rPr lang="en-US" dirty="0"/>
              <a:t>Secondary/vicarious trauma</a:t>
            </a:r>
            <a:endParaRPr lang="en-GB">
              <a:solidFill>
                <a:srgbClr val="444444"/>
              </a:solidFill>
            </a:endParaRPr>
          </a:p>
          <a:p>
            <a:pPr marL="285750" indent="-285750">
              <a:buFont typeface="Arial,Sans-Serif"/>
              <a:buChar char="•"/>
            </a:pPr>
            <a:r>
              <a:rPr lang="en-US" dirty="0"/>
              <a:t>Intergenerational and collective trauma</a:t>
            </a:r>
            <a:endParaRPr lang="en-GB"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6</a:t>
            </a:fld>
            <a:endParaRPr lang="en-GB"/>
          </a:p>
        </p:txBody>
      </p:sp>
    </p:spTree>
    <p:extLst>
      <p:ext uri="{BB962C8B-B14F-4D97-AF65-F5344CB8AC3E}">
        <p14:creationId xmlns:p14="http://schemas.microsoft.com/office/powerpoint/2010/main" val="2523420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Symptoms – let’s </a:t>
            </a:r>
          </a:p>
        </p:txBody>
      </p:sp>
      <p:sp>
        <p:nvSpPr>
          <p:cNvPr id="4" name="Slide Number Placeholder 3"/>
          <p:cNvSpPr>
            <a:spLocks noGrp="1"/>
          </p:cNvSpPr>
          <p:nvPr>
            <p:ph type="sldNum" sz="quarter" idx="5"/>
          </p:nvPr>
        </p:nvSpPr>
        <p:spPr/>
        <p:txBody>
          <a:bodyPr/>
          <a:lstStyle/>
          <a:p>
            <a:fld id="{EFF54920-ED10-435D-AB42-C428902F6573}" type="slidenum">
              <a:rPr lang="en-GB"/>
              <a:t>7</a:t>
            </a:fld>
            <a:endParaRPr lang="en-GB"/>
          </a:p>
        </p:txBody>
      </p:sp>
    </p:spTree>
    <p:extLst>
      <p:ext uri="{BB962C8B-B14F-4D97-AF65-F5344CB8AC3E}">
        <p14:creationId xmlns:p14="http://schemas.microsoft.com/office/powerpoint/2010/main" val="1599823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4. Physiological Symptoms Associated with Trauma</a:t>
            </a:r>
            <a:endParaRPr lang="en-US" b="1" dirty="0"/>
          </a:p>
          <a:p>
            <a:pPr marL="285750" indent="-285750">
              <a:buFont typeface="Arial"/>
              <a:buChar char="•"/>
            </a:pPr>
            <a:r>
              <a:rPr lang="en-US" dirty="0"/>
              <a:t>Hyperarousal (increased heart rate, sweating)</a:t>
            </a:r>
            <a:endParaRPr lang="en-GB" dirty="0"/>
          </a:p>
          <a:p>
            <a:pPr marL="285750" indent="-285750">
              <a:buFont typeface="Arial"/>
              <a:buChar char="•"/>
            </a:pPr>
            <a:r>
              <a:rPr lang="en-US" dirty="0"/>
              <a:t>Sleep disturbances</a:t>
            </a:r>
            <a:endParaRPr lang="en-GB" dirty="0"/>
          </a:p>
          <a:p>
            <a:pPr marL="285750" indent="-285750">
              <a:buFont typeface="Arial"/>
              <a:buChar char="•"/>
            </a:pPr>
            <a:r>
              <a:rPr lang="en-US" dirty="0"/>
              <a:t>Somatic complaints (pain, headaches, GI issues)</a:t>
            </a:r>
            <a:endParaRPr lang="en-GB" dirty="0"/>
          </a:p>
          <a:p>
            <a:pPr marL="285750" indent="-285750">
              <a:buFont typeface="Arial"/>
              <a:buChar char="•"/>
            </a:pPr>
            <a:r>
              <a:rPr lang="en-US" dirty="0"/>
              <a:t>Startle response</a:t>
            </a:r>
            <a:endParaRPr lang="en-GB" dirty="0"/>
          </a:p>
          <a:p>
            <a:pPr marL="285750" indent="-285750">
              <a:buFont typeface="Arial"/>
              <a:buChar char="•"/>
            </a:pPr>
            <a:r>
              <a:rPr lang="en-US" dirty="0"/>
              <a:t>Fatigue and exhaustion</a:t>
            </a:r>
            <a:endParaRPr lang="en-GB" dirty="0"/>
          </a:p>
          <a:p>
            <a:pPr marL="285750" indent="-285750">
              <a:buFont typeface="Arial"/>
              <a:buChar char="•"/>
            </a:pPr>
            <a:r>
              <a:rPr lang="en-US" dirty="0"/>
              <a:t>Dysregulation of appetite and energy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8</a:t>
            </a:fld>
            <a:endParaRPr lang="en-GB"/>
          </a:p>
        </p:txBody>
      </p:sp>
    </p:spTree>
    <p:extLst>
      <p:ext uri="{BB962C8B-B14F-4D97-AF65-F5344CB8AC3E}">
        <p14:creationId xmlns:p14="http://schemas.microsoft.com/office/powerpoint/2010/main" val="891424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Cognitive Symptoms Associated with Trauma</a:t>
            </a:r>
            <a:endParaRPr lang="en-US" b="1" dirty="0"/>
          </a:p>
          <a:p>
            <a:pPr marL="285750" indent="-285750">
              <a:buFont typeface="Arial"/>
              <a:buChar char="•"/>
            </a:pPr>
            <a:r>
              <a:rPr lang="en-US" dirty="0"/>
              <a:t>Negative self-concept</a:t>
            </a:r>
            <a:endParaRPr lang="en-GB" dirty="0"/>
          </a:p>
          <a:p>
            <a:pPr marL="285750" indent="-285750">
              <a:buFont typeface="Arial"/>
              <a:buChar char="•"/>
            </a:pPr>
            <a:r>
              <a:rPr lang="en-US" dirty="0"/>
              <a:t>Persistent intrusive thoughts</a:t>
            </a:r>
            <a:endParaRPr lang="en-GB" dirty="0"/>
          </a:p>
          <a:p>
            <a:pPr marL="285750" indent="-285750">
              <a:buFont typeface="Arial"/>
              <a:buChar char="•"/>
            </a:pPr>
            <a:r>
              <a:rPr lang="en-US" dirty="0"/>
              <a:t>Rumination</a:t>
            </a:r>
            <a:endParaRPr lang="en-GB" dirty="0"/>
          </a:p>
          <a:p>
            <a:pPr marL="285750" indent="-285750">
              <a:buFont typeface="Arial"/>
              <a:buChar char="•"/>
            </a:pPr>
            <a:r>
              <a:rPr lang="en-US" dirty="0"/>
              <a:t>Black-and-white thinking</a:t>
            </a:r>
            <a:endParaRPr lang="en-GB" dirty="0"/>
          </a:p>
          <a:p>
            <a:pPr marL="285750" indent="-285750">
              <a:buFont typeface="Arial"/>
              <a:buChar char="•"/>
            </a:pPr>
            <a:r>
              <a:rPr lang="en-US" dirty="0"/>
              <a:t>Catastrophizing</a:t>
            </a:r>
            <a:endParaRPr lang="en-GB" dirty="0"/>
          </a:p>
          <a:p>
            <a:pPr marL="285750" indent="-285750">
              <a:buFont typeface="Arial"/>
              <a:buChar char="•"/>
            </a:pPr>
            <a:r>
              <a:rPr lang="en-US" dirty="0"/>
              <a:t>Impaired problem-solving</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9</a:t>
            </a:fld>
            <a:endParaRPr lang="en-GB"/>
          </a:p>
        </p:txBody>
      </p:sp>
    </p:spTree>
    <p:extLst>
      <p:ext uri="{BB962C8B-B14F-4D97-AF65-F5344CB8AC3E}">
        <p14:creationId xmlns:p14="http://schemas.microsoft.com/office/powerpoint/2010/main" val="3515940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Basic Explanation of the Neurobiology of Trauma</a:t>
            </a:r>
            <a:endParaRPr lang="en-US" dirty="0"/>
          </a:p>
          <a:p>
            <a:r>
              <a:rPr lang="en-GB" b="1" dirty="0"/>
              <a:t>1. Amygdala Hyperactivation – </a:t>
            </a:r>
            <a:r>
              <a:rPr lang="en-GB" b="1" dirty="0" err="1"/>
              <a:t>Hypervigelence</a:t>
            </a:r>
            <a:r>
              <a:rPr lang="en-GB" b="1" dirty="0"/>
              <a:t> </a:t>
            </a:r>
            <a:endParaRPr lang="en-GB" dirty="0"/>
          </a:p>
          <a:p>
            <a:r>
              <a:rPr lang="en-GB" b="1" dirty="0"/>
              <a:t>Recall</a:t>
            </a:r>
            <a:r>
              <a:rPr lang="en-GB" dirty="0"/>
              <a:t>: the amygdala acts as the brain’s alarm system.</a:t>
            </a:r>
          </a:p>
          <a:p>
            <a:r>
              <a:rPr lang="en-GB" dirty="0"/>
              <a:t>In trauma, it becomes </a:t>
            </a:r>
            <a:r>
              <a:rPr lang="en-GB" i="1" dirty="0"/>
              <a:t>sensitised</a:t>
            </a:r>
            <a:r>
              <a:rPr lang="en-GB" dirty="0"/>
              <a:t> — even minor cues can trigger full survival responses.</a:t>
            </a:r>
          </a:p>
          <a:p>
            <a:r>
              <a:rPr lang="en-GB" dirty="0"/>
              <a:t>Link to clinical signs: hypervigilance, exaggerated startle, emotional flooding.</a:t>
            </a:r>
          </a:p>
          <a:p>
            <a:r>
              <a:rPr lang="en-GB" dirty="0"/>
              <a:t>Therapy cue: emphasise </a:t>
            </a:r>
            <a:r>
              <a:rPr lang="en-GB" i="1" dirty="0"/>
              <a:t>safety, grounding, and down-regulation</a:t>
            </a:r>
            <a:r>
              <a:rPr lang="en-GB" dirty="0"/>
              <a:t> before processing.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10</a:t>
            </a:fld>
            <a:endParaRPr lang="en-GB"/>
          </a:p>
        </p:txBody>
      </p:sp>
    </p:spTree>
    <p:extLst>
      <p:ext uri="{BB962C8B-B14F-4D97-AF65-F5344CB8AC3E}">
        <p14:creationId xmlns:p14="http://schemas.microsoft.com/office/powerpoint/2010/main" val="1118348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7C784-E74E-0BAF-EBF4-B20C59F390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598711-03F8-EF46-35AE-B5B5FE4EAA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29B851-BDE5-B874-C532-6B1032223492}"/>
              </a:ext>
            </a:extLst>
          </p:cNvPr>
          <p:cNvSpPr>
            <a:spLocks noGrp="1"/>
          </p:cNvSpPr>
          <p:nvPr>
            <p:ph type="body" idx="1"/>
          </p:nvPr>
        </p:nvSpPr>
        <p:spPr/>
        <p:txBody>
          <a:bodyPr/>
          <a:lstStyle/>
          <a:p>
            <a:r>
              <a:rPr lang="en-GB" b="1" dirty="0"/>
              <a:t>3. Prefrontal Cortex Dysregulation</a:t>
            </a:r>
            <a:endParaRPr lang="en-GB" dirty="0"/>
          </a:p>
          <a:p>
            <a:r>
              <a:rPr lang="en-GB" dirty="0"/>
              <a:t>The prefrontal cortex (PFC) normally moderates the amygdala and supports reasoning.</a:t>
            </a:r>
          </a:p>
          <a:p>
            <a:r>
              <a:rPr lang="en-GB" dirty="0"/>
              <a:t>Under trauma, the PFC goes </a:t>
            </a:r>
            <a:r>
              <a:rPr lang="en-GB" i="1" dirty="0"/>
              <a:t>offline</a:t>
            </a:r>
            <a:r>
              <a:rPr lang="en-GB" dirty="0"/>
              <a:t> — clients may appear impulsive, disorganised, or emotionally flooded.</a:t>
            </a:r>
          </a:p>
          <a:p>
            <a:r>
              <a:rPr lang="en-GB" dirty="0"/>
              <a:t>Therapy cue: don’t interpret this as resistance; model regulation and scaffold reflective capacity over time.</a:t>
            </a:r>
          </a:p>
          <a:p>
            <a:r>
              <a:rPr lang="en-GB" b="1" dirty="0"/>
              <a:t>4. HPA Axis and Cortisol Dysregulation</a:t>
            </a:r>
            <a:endParaRPr lang="en-GB" dirty="0"/>
          </a:p>
          <a:p>
            <a:r>
              <a:rPr lang="en-GB" dirty="0"/>
              <a:t>Chronic trauma keeps the stress system (hypothalamus–pituitary–adrenal) activated.</a:t>
            </a:r>
          </a:p>
          <a:p>
            <a:r>
              <a:rPr lang="en-GB" dirty="0"/>
              <a:t>Leads to inconsistent cortisol output: exhaustion, immune compromise, or blunted affect.</a:t>
            </a:r>
          </a:p>
          <a:p>
            <a:r>
              <a:rPr lang="en-GB" dirty="0"/>
              <a:t>Therapy cue: highlight mind–body connections; normalise fatigue, somatic complaints, and energy swings.</a:t>
            </a:r>
          </a:p>
          <a:p>
            <a:endParaRPr lang="en-US" dirty="0">
              <a:ea typeface="Calibri"/>
              <a:cs typeface="Calibri"/>
            </a:endParaRPr>
          </a:p>
        </p:txBody>
      </p:sp>
      <p:sp>
        <p:nvSpPr>
          <p:cNvPr id="4" name="Slide Number Placeholder 3">
            <a:extLst>
              <a:ext uri="{FF2B5EF4-FFF2-40B4-BE49-F238E27FC236}">
                <a16:creationId xmlns:a16="http://schemas.microsoft.com/office/drawing/2014/main" id="{34A5E3E2-9777-8FF7-86BB-145D50CDD471}"/>
              </a:ext>
            </a:extLst>
          </p:cNvPr>
          <p:cNvSpPr>
            <a:spLocks noGrp="1"/>
          </p:cNvSpPr>
          <p:nvPr>
            <p:ph type="sldNum" sz="quarter" idx="5"/>
          </p:nvPr>
        </p:nvSpPr>
        <p:spPr/>
        <p:txBody>
          <a:bodyPr/>
          <a:lstStyle/>
          <a:p>
            <a:fld id="{EFF54920-ED10-435D-AB42-C428902F6573}" type="slidenum">
              <a:rPr lang="en-GB"/>
              <a:t>11</a:t>
            </a:fld>
            <a:endParaRPr lang="en-GB"/>
          </a:p>
        </p:txBody>
      </p:sp>
    </p:spTree>
    <p:extLst>
      <p:ext uri="{BB962C8B-B14F-4D97-AF65-F5344CB8AC3E}">
        <p14:creationId xmlns:p14="http://schemas.microsoft.com/office/powerpoint/2010/main" val="362938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EC638-E6C9-4516-E6A2-CBF308F63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0961EE-EC19-E997-9C25-A25299B69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0D7C83-9140-D8E5-0C83-7968661145C2}"/>
              </a:ext>
            </a:extLst>
          </p:cNvPr>
          <p:cNvSpPr>
            <a:spLocks noGrp="1"/>
          </p:cNvSpPr>
          <p:nvPr>
            <p:ph type="body" idx="1"/>
          </p:nvPr>
        </p:nvSpPr>
        <p:spPr/>
        <p:txBody>
          <a:bodyPr/>
          <a:lstStyle/>
          <a:p>
            <a:r>
              <a:rPr lang="en-GB" b="1" dirty="0"/>
              <a:t>5. Autonomic Nervous System (ANS) Imbalance</a:t>
            </a:r>
            <a:endParaRPr lang="en-GB" dirty="0"/>
          </a:p>
          <a:p>
            <a:r>
              <a:rPr lang="en-GB" dirty="0"/>
              <a:t>The ANS toggles between sympathetic (fight/flight) and parasympathetic (freeze/shutdown).</a:t>
            </a:r>
          </a:p>
          <a:p>
            <a:r>
              <a:rPr lang="en-GB" dirty="0"/>
              <a:t>Trauma can lock the system in one extreme — hyperarousal or collapse.</a:t>
            </a:r>
          </a:p>
          <a:p>
            <a:r>
              <a:rPr lang="en-GB" dirty="0"/>
              <a:t>Therapy cue: tailor interventions to </a:t>
            </a:r>
            <a:r>
              <a:rPr lang="en-GB" i="1" dirty="0"/>
              <a:t>state</a:t>
            </a:r>
            <a:r>
              <a:rPr lang="en-GB" dirty="0"/>
              <a:t> — grounding and containment for hyperarousal; gentle activation for shutdown.</a:t>
            </a:r>
          </a:p>
          <a:p>
            <a:r>
              <a:rPr lang="en-GB" b="1" dirty="0"/>
              <a:t>6. Neuroplasticity and Recovery</a:t>
            </a:r>
            <a:endParaRPr lang="en-GB" dirty="0"/>
          </a:p>
          <a:p>
            <a:r>
              <a:rPr lang="en-GB" dirty="0"/>
              <a:t>Key message: the brain remains </a:t>
            </a:r>
            <a:r>
              <a:rPr lang="en-GB" i="1" dirty="0"/>
              <a:t>plastic</a:t>
            </a:r>
            <a:r>
              <a:rPr lang="en-GB" dirty="0"/>
              <a:t> — change is possible with safety and repetition.</a:t>
            </a:r>
          </a:p>
          <a:p>
            <a:r>
              <a:rPr lang="en-GB" dirty="0"/>
              <a:t>Therapeutic relationship and regulation practices literally re-sculpt neural pathways.</a:t>
            </a:r>
          </a:p>
          <a:p>
            <a:r>
              <a:rPr lang="en-GB" dirty="0"/>
              <a:t>Therapy cue: hold hope; consistent </a:t>
            </a:r>
            <a:r>
              <a:rPr lang="en-GB" dirty="0" err="1"/>
              <a:t>attunement</a:t>
            </a:r>
            <a:r>
              <a:rPr lang="en-GB" dirty="0"/>
              <a:t> and pacing foster neural integration and restored flexibility.</a:t>
            </a:r>
          </a:p>
        </p:txBody>
      </p:sp>
      <p:sp>
        <p:nvSpPr>
          <p:cNvPr id="4" name="Slide Number Placeholder 3">
            <a:extLst>
              <a:ext uri="{FF2B5EF4-FFF2-40B4-BE49-F238E27FC236}">
                <a16:creationId xmlns:a16="http://schemas.microsoft.com/office/drawing/2014/main" id="{14242A1F-2091-C76F-DD5B-B6033BCD91FC}"/>
              </a:ext>
            </a:extLst>
          </p:cNvPr>
          <p:cNvSpPr>
            <a:spLocks noGrp="1"/>
          </p:cNvSpPr>
          <p:nvPr>
            <p:ph type="sldNum" sz="quarter" idx="5"/>
          </p:nvPr>
        </p:nvSpPr>
        <p:spPr/>
        <p:txBody>
          <a:bodyPr/>
          <a:lstStyle/>
          <a:p>
            <a:fld id="{EFF54920-ED10-435D-AB42-C428902F6573}" type="slidenum">
              <a:rPr lang="en-GB"/>
              <a:t>12</a:t>
            </a:fld>
            <a:endParaRPr lang="en-GB"/>
          </a:p>
        </p:txBody>
      </p:sp>
    </p:spTree>
    <p:extLst>
      <p:ext uri="{BB962C8B-B14F-4D97-AF65-F5344CB8AC3E}">
        <p14:creationId xmlns:p14="http://schemas.microsoft.com/office/powerpoint/2010/main" val="376950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Trauma Affects Memory</a:t>
            </a:r>
            <a:endParaRPr lang="en-US"/>
          </a:p>
          <a:p>
            <a:pPr marL="285750" indent="-285750">
              <a:buFont typeface="Arial"/>
              <a:buChar char="•"/>
            </a:pPr>
            <a:r>
              <a:rPr lang="en-US" b="1"/>
              <a:t>Fragmented encoding</a:t>
            </a:r>
            <a:r>
              <a:rPr lang="en-US"/>
              <a:t>: Traumatic events may be encoded in a fragmented or disorganized way, leading to difficulty recalling details coherently.</a:t>
            </a:r>
            <a:endParaRPr lang="en-GB"/>
          </a:p>
          <a:p>
            <a:pPr marL="285750" indent="-285750">
              <a:buFont typeface="Arial"/>
              <a:buChar char="•"/>
            </a:pPr>
            <a:r>
              <a:rPr lang="en-US" b="1"/>
              <a:t>State-dependent memory</a:t>
            </a:r>
            <a:r>
              <a:rPr lang="en-US"/>
              <a:t>: Memories may be more easily recalled when the individual is in a similar emotional or physiological state as during the trauma.</a:t>
            </a:r>
            <a:endParaRPr lang="en-GB"/>
          </a:p>
          <a:p>
            <a:pPr marL="285750" indent="-285750">
              <a:buFont typeface="Arial"/>
              <a:buChar char="•"/>
            </a:pPr>
            <a:r>
              <a:rPr lang="en-US" b="1"/>
              <a:t>Intrusive vs. explicit memory</a:t>
            </a:r>
            <a:r>
              <a:rPr lang="en-US"/>
              <a:t>: Implicit (sensory or emotional) memories can intrude involuntarily, while explicit, verbalizable memories may be incomplete.</a:t>
            </a:r>
            <a:endParaRPr lang="en-GB"/>
          </a:p>
          <a:p>
            <a:pPr marL="285750" indent="-285750">
              <a:buFont typeface="Arial"/>
              <a:buChar char="•"/>
            </a:pPr>
            <a:r>
              <a:rPr lang="en-US" b="1"/>
              <a:t>Dissociation and amnesia</a:t>
            </a:r>
            <a:r>
              <a:rPr lang="en-US"/>
              <a:t>: High levels of stress or dissociation during trauma can block memory formation or cause gaps.</a:t>
            </a:r>
            <a:endParaRPr lang="en-GB"/>
          </a:p>
          <a:p>
            <a:pPr marL="285750" indent="-285750">
              <a:buFont typeface="Arial"/>
              <a:buChar char="•"/>
            </a:pPr>
            <a:r>
              <a:rPr lang="en-US" b="1"/>
              <a:t>Flashbacks and re-experiencing</a:t>
            </a:r>
            <a:r>
              <a:rPr lang="en-US"/>
              <a:t>: Triggered by sensory cues, these vivid memory intrusions feel as if the trauma is happening again.</a:t>
            </a:r>
            <a:endParaRPr lang="en-GB"/>
          </a:p>
          <a:p>
            <a:pPr marL="285750" indent="-285750">
              <a:buFont typeface="Arial"/>
              <a:buChar char="•"/>
            </a:pPr>
            <a:r>
              <a:rPr lang="en-US" b="1"/>
              <a:t>Memory and therapy</a:t>
            </a:r>
            <a:r>
              <a:rPr lang="en-US"/>
              <a:t>: Safe therapeutic environments can help integrate fragmented memories and reduce distress associated with recollection.</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13</a:t>
            </a:fld>
            <a:endParaRPr lang="en-GB"/>
          </a:p>
        </p:txBody>
      </p:sp>
    </p:spTree>
    <p:extLst>
      <p:ext uri="{BB962C8B-B14F-4D97-AF65-F5344CB8AC3E}">
        <p14:creationId xmlns:p14="http://schemas.microsoft.com/office/powerpoint/2010/main" val="2137126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Emotional Symptoms Associated with Trauma</a:t>
            </a:r>
            <a:endParaRPr lang="en-US" b="1" dirty="0"/>
          </a:p>
          <a:p>
            <a:pPr marL="285750" indent="-285750">
              <a:buFont typeface="Arial"/>
              <a:buChar char="•"/>
            </a:pPr>
            <a:r>
              <a:rPr lang="en-US" dirty="0"/>
              <a:t>Anxiety and fear</a:t>
            </a:r>
            <a:endParaRPr lang="en-GB" dirty="0"/>
          </a:p>
          <a:p>
            <a:pPr marL="285750" indent="-285750">
              <a:buFont typeface="Arial"/>
              <a:buChar char="•"/>
            </a:pPr>
            <a:r>
              <a:rPr lang="en-US" dirty="0"/>
              <a:t>Shame and guilt</a:t>
            </a:r>
            <a:endParaRPr lang="en-GB" dirty="0"/>
          </a:p>
          <a:p>
            <a:pPr marL="285750" indent="-285750">
              <a:buFont typeface="Arial"/>
              <a:buChar char="•"/>
            </a:pPr>
            <a:r>
              <a:rPr lang="en-US" dirty="0"/>
              <a:t>Anger and irritability</a:t>
            </a:r>
            <a:endParaRPr lang="en-GB" dirty="0"/>
          </a:p>
          <a:p>
            <a:pPr marL="285750" indent="-285750">
              <a:buFont typeface="Arial"/>
              <a:buChar char="•"/>
            </a:pPr>
            <a:r>
              <a:rPr lang="en-US" dirty="0"/>
              <a:t>Emotional numbness</a:t>
            </a:r>
            <a:endParaRPr lang="en-GB" dirty="0"/>
          </a:p>
          <a:p>
            <a:pPr marL="285750" indent="-285750">
              <a:buFont typeface="Arial"/>
              <a:buChar char="•"/>
            </a:pPr>
            <a:r>
              <a:rPr lang="en-US" dirty="0"/>
              <a:t>Grief and sadness</a:t>
            </a:r>
            <a:endParaRPr lang="en-GB" dirty="0"/>
          </a:p>
          <a:p>
            <a:pPr marL="285750" indent="-285750">
              <a:buFont typeface="Arial"/>
              <a:buChar char="•"/>
            </a:pPr>
            <a:r>
              <a:rPr lang="en-US" dirty="0"/>
              <a:t>Hopelessness and despair</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14</a:t>
            </a:fld>
            <a:endParaRPr lang="en-GB"/>
          </a:p>
        </p:txBody>
      </p:sp>
    </p:spTree>
    <p:extLst>
      <p:ext uri="{BB962C8B-B14F-4D97-AF65-F5344CB8AC3E}">
        <p14:creationId xmlns:p14="http://schemas.microsoft.com/office/powerpoint/2010/main" val="515684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Relational Symptoms Associated with Trauma</a:t>
            </a:r>
            <a:endParaRPr lang="en-US" b="1" dirty="0"/>
          </a:p>
          <a:p>
            <a:pPr marL="285750" indent="-285750">
              <a:buFont typeface="Arial"/>
              <a:buChar char="•"/>
            </a:pPr>
            <a:r>
              <a:rPr lang="en-US" dirty="0"/>
              <a:t>Attachment disruptions</a:t>
            </a:r>
            <a:endParaRPr lang="en-GB" dirty="0"/>
          </a:p>
          <a:p>
            <a:pPr marL="285750" indent="-285750">
              <a:buFont typeface="Arial"/>
              <a:buChar char="•"/>
            </a:pPr>
            <a:r>
              <a:rPr lang="en-US" dirty="0"/>
              <a:t>Distrust of others</a:t>
            </a:r>
            <a:endParaRPr lang="en-GB" dirty="0"/>
          </a:p>
          <a:p>
            <a:pPr marL="285750" indent="-285750">
              <a:buFont typeface="Arial"/>
              <a:buChar char="•"/>
            </a:pPr>
            <a:r>
              <a:rPr lang="en-US" dirty="0"/>
              <a:t>Social withdrawal</a:t>
            </a:r>
            <a:endParaRPr lang="en-GB" dirty="0"/>
          </a:p>
          <a:p>
            <a:pPr marL="285750" indent="-285750">
              <a:buFont typeface="Arial"/>
              <a:buChar char="•"/>
            </a:pPr>
            <a:r>
              <a:rPr lang="en-US" dirty="0"/>
              <a:t>Fear of intimacy</a:t>
            </a:r>
            <a:endParaRPr lang="en-GB" dirty="0"/>
          </a:p>
          <a:p>
            <a:pPr marL="285750" indent="-285750">
              <a:buFont typeface="Arial"/>
              <a:buChar char="•"/>
            </a:pPr>
            <a:r>
              <a:rPr lang="en-US" dirty="0"/>
              <a:t>Re-enactment of traumatic dynamics in relationships</a:t>
            </a:r>
            <a:endParaRPr lang="en-GB" dirty="0"/>
          </a:p>
          <a:p>
            <a:pPr marL="285750" indent="-285750">
              <a:buFont typeface="Arial"/>
              <a:buChar char="•"/>
            </a:pPr>
            <a:r>
              <a:rPr lang="en-US" dirty="0"/>
              <a:t>Difficulty with boundaries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15</a:t>
            </a:fld>
            <a:endParaRPr lang="en-GB"/>
          </a:p>
        </p:txBody>
      </p:sp>
    </p:spTree>
    <p:extLst>
      <p:ext uri="{BB962C8B-B14F-4D97-AF65-F5344CB8AC3E}">
        <p14:creationId xmlns:p14="http://schemas.microsoft.com/office/powerpoint/2010/main" val="2845794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Spiritual (or Existential) Symptoms Associated with Trauma</a:t>
            </a:r>
            <a:endParaRPr lang="en-US" b="1" dirty="0"/>
          </a:p>
          <a:p>
            <a:pPr marL="285750" indent="-285750">
              <a:buFont typeface="Arial"/>
              <a:buChar char="•"/>
            </a:pPr>
            <a:r>
              <a:rPr lang="en-US" dirty="0"/>
              <a:t>Crisis of meaning</a:t>
            </a:r>
            <a:endParaRPr lang="en-GB" dirty="0"/>
          </a:p>
          <a:p>
            <a:pPr marL="285750" indent="-285750">
              <a:buFont typeface="Arial"/>
              <a:buChar char="•"/>
            </a:pPr>
            <a:r>
              <a:rPr lang="en-US" dirty="0"/>
              <a:t>Loss of faith/trust in worldview</a:t>
            </a:r>
            <a:endParaRPr lang="en-GB" dirty="0"/>
          </a:p>
          <a:p>
            <a:pPr marL="285750" indent="-285750">
              <a:buFont typeface="Arial"/>
              <a:buChar char="•"/>
            </a:pPr>
            <a:r>
              <a:rPr lang="en-US" dirty="0"/>
              <a:t>Questioning justice or fairness</a:t>
            </a:r>
            <a:endParaRPr lang="en-GB" dirty="0"/>
          </a:p>
          <a:p>
            <a:pPr marL="285750" indent="-285750">
              <a:buFont typeface="Arial"/>
              <a:buChar char="•"/>
            </a:pPr>
            <a:r>
              <a:rPr lang="en-US" dirty="0"/>
              <a:t>Feeling abandoned or punished</a:t>
            </a:r>
            <a:endParaRPr lang="en-GB" dirty="0"/>
          </a:p>
          <a:p>
            <a:pPr marL="285750" indent="-285750">
              <a:buFont typeface="Arial"/>
              <a:buChar char="•"/>
            </a:pPr>
            <a:r>
              <a:rPr lang="en-US" dirty="0"/>
              <a:t>Seeking spiritual renewal</a:t>
            </a:r>
            <a:endParaRPr lang="en-GB" dirty="0"/>
          </a:p>
          <a:p>
            <a:pPr marL="285750" indent="-285750">
              <a:buFont typeface="Arial"/>
              <a:buChar char="•"/>
            </a:pPr>
            <a:r>
              <a:rPr lang="en-US" dirty="0"/>
              <a:t>Existential growth or transformation post-trauma</a:t>
            </a:r>
            <a:endParaRPr lang="en-GB" dirty="0"/>
          </a:p>
          <a:p>
            <a:pPr marL="285750" indent="-285750">
              <a:buFont typeface="Arial"/>
              <a:buChar char="•"/>
            </a:pPr>
            <a:r>
              <a:rPr lang="en-US" dirty="0">
                <a:ea typeface="Calibri"/>
                <a:cs typeface="Calibri"/>
              </a:rPr>
              <a:t>Guilt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16</a:t>
            </a:fld>
            <a:endParaRPr lang="en-GB"/>
          </a:p>
        </p:txBody>
      </p:sp>
    </p:spTree>
    <p:extLst>
      <p:ext uri="{BB962C8B-B14F-4D97-AF65-F5344CB8AC3E}">
        <p14:creationId xmlns:p14="http://schemas.microsoft.com/office/powerpoint/2010/main" val="1702840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Post-Traumatic Stress Disorder (PTSD)</a:t>
            </a:r>
            <a:endParaRPr lang="en-US" b="1" dirty="0">
              <a:ea typeface="Calibri"/>
              <a:cs typeface="Calibri"/>
            </a:endParaRPr>
          </a:p>
          <a:p>
            <a:pPr>
              <a:buFont typeface="Arial"/>
              <a:buChar char="•"/>
            </a:pPr>
            <a:r>
              <a:rPr lang="en-US" b="1" dirty="0"/>
              <a:t>Definition</a:t>
            </a:r>
            <a:r>
              <a:rPr lang="en-US" dirty="0"/>
              <a:t>: A </a:t>
            </a:r>
            <a:r>
              <a:rPr lang="en-US" i="1" dirty="0"/>
              <a:t>psychiatric diagnosis</a:t>
            </a:r>
            <a:r>
              <a:rPr lang="en-US" dirty="0"/>
              <a:t> (DSM-5, ICD-11, NICE) that arises after trauma.</a:t>
            </a:r>
            <a:endParaRPr lang="en-US" dirty="0">
              <a:ea typeface="Calibri"/>
              <a:cs typeface="Calibri"/>
            </a:endParaRPr>
          </a:p>
          <a:p>
            <a:pPr>
              <a:buFont typeface="Arial"/>
              <a:buChar char="•"/>
            </a:pPr>
            <a:r>
              <a:rPr lang="en-US" b="1" dirty="0"/>
              <a:t>Core features</a:t>
            </a:r>
            <a:r>
              <a:rPr lang="en-US" dirty="0"/>
              <a:t>: Intrusive re-experiencing, avoidance, hyperarousal, and mood/cognition changes.</a:t>
            </a:r>
            <a:endParaRPr lang="en-US" dirty="0">
              <a:ea typeface="Calibri"/>
              <a:cs typeface="Calibri"/>
            </a:endParaRPr>
          </a:p>
          <a:p>
            <a:pPr>
              <a:buFont typeface="Arial"/>
              <a:buChar char="•"/>
            </a:pPr>
            <a:r>
              <a:rPr lang="en-US" b="1" dirty="0"/>
              <a:t>Duration</a:t>
            </a:r>
            <a:r>
              <a:rPr lang="en-US" dirty="0"/>
              <a:t>: Symptoms must persist for more than 1 month.</a:t>
            </a:r>
            <a:endParaRPr lang="en-US" dirty="0">
              <a:ea typeface="Calibri"/>
              <a:cs typeface="Calibri"/>
            </a:endParaRPr>
          </a:p>
          <a:p>
            <a:pPr>
              <a:buFont typeface="Arial"/>
              <a:buChar char="•"/>
            </a:pPr>
            <a:r>
              <a:rPr lang="en-US" b="1" dirty="0"/>
              <a:t>Impairment</a:t>
            </a:r>
            <a:r>
              <a:rPr lang="en-US" dirty="0"/>
              <a:t>: Causes significant distress or dysfunction in daily life.</a:t>
            </a:r>
            <a:endParaRPr lang="en-US" dirty="0">
              <a:ea typeface="Calibri"/>
              <a:cs typeface="Calibri"/>
            </a:endParaRPr>
          </a:p>
          <a:p>
            <a:pPr>
              <a:buFont typeface="Arial"/>
              <a:buChar char="•"/>
            </a:pPr>
            <a:r>
              <a:rPr lang="en-US" b="1" dirty="0"/>
              <a:t>Not universal</a:t>
            </a:r>
            <a:r>
              <a:rPr lang="en-US" dirty="0"/>
              <a:t>: Only a subset of people exposed to trauma develop PTSD.</a:t>
            </a:r>
            <a:endParaRPr lang="en-US" dirty="0">
              <a:ea typeface="Calibri"/>
              <a:cs typeface="Calibri"/>
            </a:endParaRPr>
          </a:p>
          <a:p>
            <a:pPr>
              <a:buFont typeface="Arial"/>
              <a:buChar char="•"/>
            </a:pPr>
            <a:r>
              <a:rPr lang="en-US" b="1" dirty="0"/>
              <a:t>Framework</a:t>
            </a:r>
            <a:r>
              <a:rPr lang="en-US" dirty="0"/>
              <a:t>: A </a:t>
            </a:r>
            <a:r>
              <a:rPr lang="en-US" i="1" dirty="0"/>
              <a:t>clinical syndrome</a:t>
            </a:r>
            <a:r>
              <a:rPr lang="en-US" dirty="0"/>
              <a:t> with evidence-based treatments.</a:t>
            </a:r>
            <a:endParaRPr lang="en-US" dirty="0">
              <a:ea typeface="Calibri"/>
              <a:cs typeface="Calibri"/>
            </a:endParaRPr>
          </a:p>
          <a:p>
            <a:pPr marL="285750" indent="-285750">
              <a:buFont typeface="Arial"/>
              <a:buChar char="•"/>
            </a:pP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17</a:t>
            </a:fld>
            <a:endParaRPr lang="en-GB"/>
          </a:p>
        </p:txBody>
      </p:sp>
    </p:spTree>
    <p:extLst>
      <p:ext uri="{BB962C8B-B14F-4D97-AF65-F5344CB8AC3E}">
        <p14:creationId xmlns:p14="http://schemas.microsoft.com/office/powerpoint/2010/main" val="4197146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Definition of Adverse Childhood Experiences (ACEs)</a:t>
            </a:r>
            <a:endParaRPr lang="en-US" b="1" dirty="0"/>
          </a:p>
          <a:p>
            <a:pPr marL="171450" indent="-171450">
              <a:buFont typeface="Arial"/>
              <a:buChar char="•"/>
            </a:pPr>
            <a:r>
              <a:rPr lang="en-GB" dirty="0">
                <a:ea typeface="Calibri"/>
                <a:cs typeface="Calibri"/>
              </a:rPr>
              <a:t>10 core categories (abuse, neglect, household dysfunction)</a:t>
            </a:r>
            <a:endParaRPr lang="en-GB" dirty="0"/>
          </a:p>
          <a:p>
            <a:pPr marL="171450" indent="-171450">
              <a:buFont typeface="Arial"/>
              <a:buChar char="•"/>
            </a:pPr>
            <a:r>
              <a:rPr lang="en-GB" dirty="0">
                <a:ea typeface="Calibri"/>
                <a:cs typeface="Calibri"/>
              </a:rPr>
              <a:t>Expanded ACEs (bullying, racism, poverty)</a:t>
            </a:r>
            <a:endParaRPr lang="en-GB" dirty="0"/>
          </a:p>
          <a:p>
            <a:pPr marL="171450" indent="-171450">
              <a:buFont typeface="Arial"/>
              <a:buChar char="•"/>
            </a:pPr>
            <a:r>
              <a:rPr lang="en-GB" dirty="0">
                <a:ea typeface="Calibri"/>
                <a:cs typeface="Calibri"/>
              </a:rPr>
              <a:t>ACEs as predictors of adult health/mental health</a:t>
            </a:r>
            <a:endParaRPr lang="en-GB" dirty="0"/>
          </a:p>
          <a:p>
            <a:pPr marL="628650" lvl="1" indent="-171450">
              <a:buFont typeface="Arial"/>
              <a:buChar char="•"/>
            </a:pPr>
            <a:r>
              <a:rPr lang="en-GB" b="1" dirty="0"/>
              <a:t>Framework</a:t>
            </a:r>
            <a:r>
              <a:rPr lang="en-GB" dirty="0"/>
              <a:t>: ACEs highlight how early adversity predicts long-term health and mental health risks.</a:t>
            </a:r>
          </a:p>
          <a:p>
            <a:pPr marL="628650" lvl="1" indent="-171450">
              <a:buFont typeface="Arial"/>
              <a:buChar char="•"/>
            </a:pPr>
            <a:r>
              <a:rPr lang="en-GB" b="1" dirty="0"/>
              <a:t>Therapeutic stance</a:t>
            </a:r>
            <a:r>
              <a:rPr lang="en-GB" dirty="0"/>
              <a:t>: Shift from </a:t>
            </a:r>
            <a:r>
              <a:rPr lang="en-GB" i="1" dirty="0"/>
              <a:t>“What’s wrong with you?”</a:t>
            </a:r>
            <a:r>
              <a:rPr lang="en-GB" dirty="0"/>
              <a:t> to </a:t>
            </a:r>
            <a:r>
              <a:rPr lang="en-GB" i="1" dirty="0"/>
              <a:t>“What happened to you?”</a:t>
            </a:r>
            <a:r>
              <a:rPr lang="en-GB" dirty="0"/>
              <a:t>.</a:t>
            </a:r>
          </a:p>
          <a:p>
            <a:pPr marL="628650" lvl="1" indent="-171450">
              <a:buFont typeface="Arial"/>
              <a:buChar char="•"/>
            </a:pPr>
            <a:r>
              <a:rPr lang="en-GB" b="1" dirty="0"/>
              <a:t>Safety first</a:t>
            </a:r>
            <a:r>
              <a:rPr lang="en-GB" dirty="0"/>
              <a:t>: Therapy emphasizes safety, predictability, and trust-building.</a:t>
            </a:r>
          </a:p>
          <a:p>
            <a:pPr marL="628650" lvl="1" indent="-171450">
              <a:buFont typeface="Arial"/>
              <a:buChar char="•"/>
            </a:pPr>
            <a:r>
              <a:rPr lang="en-GB" b="1" dirty="0"/>
              <a:t>Developmental impact</a:t>
            </a:r>
            <a:r>
              <a:rPr lang="en-GB" dirty="0"/>
              <a:t>: ACEs disrupt attachment and regulation, so therapy addresses these directly.</a:t>
            </a:r>
          </a:p>
          <a:p>
            <a:pPr marL="628650" lvl="1" indent="-171450">
              <a:buFont typeface="Arial"/>
              <a:buChar char="•"/>
            </a:pPr>
            <a:r>
              <a:rPr lang="en-GB" b="1" dirty="0"/>
              <a:t>Strengths focus</a:t>
            </a:r>
            <a:r>
              <a:rPr lang="en-GB" dirty="0"/>
              <a:t>: Trauma-informed work highlights resilience and post-traumatic growth.</a:t>
            </a:r>
          </a:p>
          <a:p>
            <a:pPr marL="628650" lvl="1" indent="-171450">
              <a:buFont typeface="Arial"/>
              <a:buChar char="•"/>
            </a:pPr>
            <a:r>
              <a:rPr lang="en-GB" b="1" dirty="0"/>
              <a:t>Systemic awareness</a:t>
            </a:r>
            <a:r>
              <a:rPr lang="en-GB" dirty="0"/>
              <a:t>: Recognizes social inequalities (e.g., poverty, racism) in shaping ACEs.</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18</a:t>
            </a:fld>
            <a:endParaRPr lang="en-GB"/>
          </a:p>
        </p:txBody>
      </p:sp>
    </p:spTree>
    <p:extLst>
      <p:ext uri="{BB962C8B-B14F-4D97-AF65-F5344CB8AC3E}">
        <p14:creationId xmlns:p14="http://schemas.microsoft.com/office/powerpoint/2010/main" val="2456224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dirty="0"/>
              <a:t>PTSD arises after exposure to exceptionally threatening or catastrophic events.</a:t>
            </a:r>
            <a:endParaRPr lang="en-US" dirty="0">
              <a:solidFill>
                <a:srgbClr val="444444"/>
              </a:solidFill>
            </a:endParaRPr>
          </a:p>
          <a:p>
            <a:pPr marL="171450" indent="-171450">
              <a:buFont typeface="Arial,Sans-Serif"/>
              <a:buChar char="•"/>
            </a:pPr>
            <a:r>
              <a:rPr lang="en-US" dirty="0"/>
              <a:t>Symptoms must persist </a:t>
            </a:r>
            <a:r>
              <a:rPr lang="en-US" b="1" dirty="0"/>
              <a:t>longer than 1 month</a:t>
            </a:r>
            <a:r>
              <a:rPr lang="en-US" dirty="0"/>
              <a:t> (not just acute stress reactions).</a:t>
            </a:r>
            <a:endParaRPr lang="en-US" dirty="0">
              <a:solidFill>
                <a:srgbClr val="444444"/>
              </a:solidFill>
            </a:endParaRPr>
          </a:p>
          <a:p>
            <a:pPr marL="171450" indent="-171450">
              <a:buFont typeface="Arial,Sans-Serif"/>
              <a:buChar char="•"/>
            </a:pPr>
            <a:r>
              <a:rPr lang="en-US" b="1" dirty="0"/>
              <a:t>Re-experiencing</a:t>
            </a:r>
            <a:r>
              <a:rPr lang="en-US" dirty="0"/>
              <a:t>: intrusive memories, flashbacks, nightmares.</a:t>
            </a:r>
            <a:endParaRPr lang="en-US" dirty="0">
              <a:solidFill>
                <a:srgbClr val="444444"/>
              </a:solidFill>
            </a:endParaRPr>
          </a:p>
          <a:p>
            <a:pPr marL="171450" indent="-171450">
              <a:buFont typeface="Arial,Sans-Serif"/>
              <a:buChar char="•"/>
            </a:pPr>
            <a:r>
              <a:rPr lang="en-US" b="1" dirty="0"/>
              <a:t>Avoidance &amp; numbing</a:t>
            </a:r>
            <a:r>
              <a:rPr lang="en-US" dirty="0"/>
              <a:t>: avoiding reminders, emotional blunting.</a:t>
            </a:r>
            <a:endParaRPr lang="en-US" dirty="0">
              <a:solidFill>
                <a:srgbClr val="444444"/>
              </a:solidFill>
            </a:endParaRPr>
          </a:p>
          <a:p>
            <a:pPr marL="171450" indent="-171450">
              <a:buFont typeface="Arial,Sans-Serif"/>
              <a:buChar char="•"/>
            </a:pPr>
            <a:r>
              <a:rPr lang="en-US" b="1" dirty="0"/>
              <a:t>Hyperarousal &amp; mood changes</a:t>
            </a:r>
            <a:r>
              <a:rPr lang="en-US" dirty="0"/>
              <a:t>: hypervigilance, anger, irritability, negative thoughts.</a:t>
            </a:r>
            <a:endParaRPr lang="en-US" dirty="0">
              <a:solidFill>
                <a:srgbClr val="444444"/>
              </a:solidFill>
            </a:endParaRPr>
          </a:p>
          <a:p>
            <a:pPr marL="171450" indent="-171450">
              <a:buFont typeface="Arial,Sans-Serif"/>
              <a:buChar char="•"/>
            </a:pPr>
            <a:r>
              <a:rPr lang="en-US" dirty="0"/>
              <a:t>Causes significant </a:t>
            </a:r>
            <a:r>
              <a:rPr lang="en-US" b="1" dirty="0"/>
              <a:t>distress or impairment</a:t>
            </a:r>
            <a:r>
              <a:rPr lang="en-US" dirty="0"/>
              <a:t>; NICE also </a:t>
            </a:r>
            <a:r>
              <a:rPr lang="en-US" dirty="0" err="1"/>
              <a:t>recognises</a:t>
            </a:r>
            <a:r>
              <a:rPr lang="en-US" dirty="0"/>
              <a:t> </a:t>
            </a:r>
            <a:r>
              <a:rPr lang="en-US" i="1" dirty="0"/>
              <a:t>complex PTSD</a:t>
            </a:r>
            <a:r>
              <a:rPr lang="en-US" dirty="0"/>
              <a:t> with added difficulties in relationships, self-view, and emotion regulation.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19</a:t>
            </a:fld>
            <a:endParaRPr lang="en-GB"/>
          </a:p>
        </p:txBody>
      </p:sp>
    </p:spTree>
    <p:extLst>
      <p:ext uri="{BB962C8B-B14F-4D97-AF65-F5344CB8AC3E}">
        <p14:creationId xmlns:p14="http://schemas.microsoft.com/office/powerpoint/2010/main" val="560908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1D35"/>
                </a:solidFill>
              </a:rPr>
              <a:t>Complex PTSD (</a:t>
            </a:r>
            <a:r>
              <a:rPr lang="en-US" dirty="0" err="1">
                <a:solidFill>
                  <a:srgbClr val="001D35"/>
                </a:solidFill>
              </a:rPr>
              <a:t>cPTSD</a:t>
            </a:r>
            <a:r>
              <a:rPr lang="en-US" dirty="0">
                <a:solidFill>
                  <a:srgbClr val="001D35"/>
                </a:solidFill>
              </a:rPr>
              <a:t>) isn't in the DSM-5 because the diagnostic committee didn't find enough evidence for it as a distinct condition, </a:t>
            </a:r>
          </a:p>
          <a:p>
            <a:r>
              <a:rPr lang="en-US" dirty="0">
                <a:solidFill>
                  <a:srgbClr val="001D35"/>
                </a:solidFill>
              </a:rPr>
              <a:t>noting overlap with both PTSD and </a:t>
            </a:r>
            <a:r>
              <a:rPr lang="en-US" u="sng" dirty="0">
                <a:hlinkClick r:id="rId3"/>
              </a:rPr>
              <a:t>Borderline Personality Disorder</a:t>
            </a:r>
            <a:r>
              <a:rPr lang="en-US" dirty="0">
                <a:solidFill>
                  <a:srgbClr val="001D35"/>
                </a:solidFill>
              </a:rPr>
              <a:t>, and feeling its definition was still developing at the time. </a:t>
            </a:r>
            <a:endParaRPr lang="en-US" dirty="0"/>
          </a:p>
        </p:txBody>
      </p:sp>
      <p:sp>
        <p:nvSpPr>
          <p:cNvPr id="4" name="Slide Number Placeholder 3"/>
          <p:cNvSpPr>
            <a:spLocks noGrp="1"/>
          </p:cNvSpPr>
          <p:nvPr>
            <p:ph type="sldNum" sz="quarter" idx="5"/>
          </p:nvPr>
        </p:nvSpPr>
        <p:spPr/>
        <p:txBody>
          <a:bodyPr/>
          <a:lstStyle/>
          <a:p>
            <a:fld id="{EFF54920-ED10-435D-AB42-C428902F6573}" type="slidenum">
              <a:rPr lang="en-GB"/>
              <a:t>20</a:t>
            </a:fld>
            <a:endParaRPr lang="en-GB"/>
          </a:p>
        </p:txBody>
      </p:sp>
    </p:spTree>
    <p:extLst>
      <p:ext uri="{BB962C8B-B14F-4D97-AF65-F5344CB8AC3E}">
        <p14:creationId xmlns:p14="http://schemas.microsoft.com/office/powerpoint/2010/main" val="1003388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Counselling LENS – goes from what's wrong with you to what's right. Negative to positive! </a:t>
            </a:r>
          </a:p>
          <a:p>
            <a:r>
              <a:rPr lang="en-US" b="1" dirty="0"/>
              <a:t>Freud and Early Psychoanalysis (late 19th – early 20th century)</a:t>
            </a:r>
            <a:endParaRPr lang="en-US" dirty="0">
              <a:ea typeface="Calibri"/>
              <a:cs typeface="Calibri"/>
            </a:endParaRPr>
          </a:p>
          <a:p>
            <a:pPr marL="285750" indent="-285750">
              <a:buFont typeface="Arial"/>
              <a:buChar char="•"/>
            </a:pPr>
            <a:r>
              <a:rPr lang="en-US" dirty="0"/>
              <a:t>Trauma was understood primarily through repression and unconscious processes.</a:t>
            </a:r>
            <a:endParaRPr lang="en-GB" dirty="0"/>
          </a:p>
          <a:p>
            <a:pPr marL="285750" indent="-285750">
              <a:buFont typeface="Arial"/>
              <a:buChar char="•"/>
            </a:pPr>
            <a:r>
              <a:rPr lang="en-US" dirty="0"/>
              <a:t>Emphasis on the therapeutic “talking cure” for symptom relief.</a:t>
            </a:r>
            <a:endParaRPr lang="en-GB" dirty="0"/>
          </a:p>
          <a:p>
            <a:pPr marL="285750" indent="-285750">
              <a:buFont typeface="Arial"/>
              <a:buChar char="•"/>
            </a:pPr>
            <a:r>
              <a:rPr lang="en-US" dirty="0"/>
              <a:t>Criticized for minimizing real experiences of abuse in favor of internal conflicts.</a:t>
            </a:r>
            <a:endParaRPr lang="en-GB" dirty="0"/>
          </a:p>
          <a:p>
            <a:r>
              <a:rPr lang="en-US" b="1" dirty="0"/>
              <a:t>Humanistic and Existential Perspectives (1950s–1970s)</a:t>
            </a:r>
            <a:endParaRPr lang="en-GB" dirty="0"/>
          </a:p>
          <a:p>
            <a:pPr marL="285750" indent="-285750">
              <a:buFont typeface="Arial"/>
              <a:buChar char="•"/>
            </a:pPr>
            <a:r>
              <a:rPr lang="en-US" dirty="0"/>
              <a:t>Trauma viewed through the lens of blocked potential, alienation, and threats to meaning.</a:t>
            </a:r>
            <a:endParaRPr lang="en-GB" dirty="0"/>
          </a:p>
          <a:p>
            <a:pPr marL="285750" indent="-285750">
              <a:buFont typeface="Arial"/>
              <a:buChar char="•"/>
            </a:pPr>
            <a:r>
              <a:rPr lang="en-US" dirty="0"/>
              <a:t>Carl Rogers emphasized empathy, unconditional positive regard, and authentic therapeutic relationship.</a:t>
            </a:r>
            <a:endParaRPr lang="en-GB" dirty="0"/>
          </a:p>
          <a:p>
            <a:pPr marL="285750" indent="-285750">
              <a:buFont typeface="Arial"/>
              <a:buChar char="•"/>
            </a:pPr>
            <a:r>
              <a:rPr lang="en-US" dirty="0"/>
              <a:t>Viktor Frankl (existential psychology) highlighted resilience, choice, and meaning-making after suffering.</a:t>
            </a:r>
            <a:endParaRPr lang="en-GB" dirty="0"/>
          </a:p>
          <a:p>
            <a:pPr marL="285750" indent="-285750">
              <a:buFont typeface="Arial"/>
              <a:buChar char="•"/>
            </a:pPr>
            <a:r>
              <a:rPr lang="en-US" dirty="0"/>
              <a:t>Trauma as an existential crisis, not just pathology.</a:t>
            </a:r>
            <a:endParaRPr lang="en-GB" dirty="0"/>
          </a:p>
          <a:p>
            <a:endParaRPr lang="en-US" b="1"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EFF54920-ED10-435D-AB42-C428902F6573}" type="slidenum">
              <a:rPr lang="en-GB"/>
              <a:t>21</a:t>
            </a:fld>
            <a:endParaRPr lang="en-GB"/>
          </a:p>
        </p:txBody>
      </p:sp>
    </p:spTree>
    <p:extLst>
      <p:ext uri="{BB962C8B-B14F-4D97-AF65-F5344CB8AC3E}">
        <p14:creationId xmlns:p14="http://schemas.microsoft.com/office/powerpoint/2010/main" val="301313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Cognitive and Cognitive-Behavioral Therapies (1970s–1990s)</a:t>
            </a:r>
            <a:endParaRPr lang="en-GB" dirty="0">
              <a:solidFill>
                <a:srgbClr val="444444"/>
              </a:solidFill>
            </a:endParaRPr>
          </a:p>
          <a:p>
            <a:pPr>
              <a:buFont typeface="Arial"/>
              <a:buChar char="•"/>
            </a:pPr>
            <a:r>
              <a:rPr lang="en-US" b="1" dirty="0"/>
              <a:t>Core principle</a:t>
            </a:r>
            <a:r>
              <a:rPr lang="en-US" dirty="0"/>
              <a:t>: Trauma responses are maintained by </a:t>
            </a:r>
            <a:r>
              <a:rPr lang="en-US" b="1" dirty="0"/>
              <a:t>maladaptive thoughts, beliefs, and avoidance behaviors; </a:t>
            </a:r>
            <a:r>
              <a:rPr lang="en-US" dirty="0"/>
              <a:t>CBT targets these patterns to reduce distress.</a:t>
            </a:r>
            <a:endParaRPr lang="en-GB" dirty="0">
              <a:solidFill>
                <a:srgbClr val="444444"/>
              </a:solidFill>
            </a:endParaRPr>
          </a:p>
          <a:p>
            <a:pPr>
              <a:buFont typeface="Arial"/>
              <a:buChar char="•"/>
            </a:pPr>
            <a:r>
              <a:rPr lang="en-US" b="1" dirty="0"/>
              <a:t>Trauma-Focused CBT (TF-CBT)</a:t>
            </a:r>
            <a:r>
              <a:rPr lang="en-US" dirty="0"/>
              <a:t>: Combines cognitive restructuring, exposure, and skills training to process trauma safely, often used with children and adolescents.</a:t>
            </a:r>
            <a:endParaRPr lang="en-GB" dirty="0"/>
          </a:p>
          <a:p>
            <a:pPr>
              <a:buFont typeface="Arial"/>
              <a:buChar char="•"/>
            </a:pPr>
            <a:r>
              <a:rPr lang="en-US" b="1" dirty="0"/>
              <a:t>Prolonged Exposure (PE)</a:t>
            </a:r>
            <a:r>
              <a:rPr lang="en-US" dirty="0"/>
              <a:t>: </a:t>
            </a:r>
            <a:r>
              <a:rPr lang="en-US" b="1" dirty="0"/>
              <a:t>Gradual, controlled re-experiencing of trauma memories </a:t>
            </a:r>
            <a:r>
              <a:rPr lang="en-US" dirty="0"/>
              <a:t>and avoidance cues to reduce fear and hyperarousal.</a:t>
            </a:r>
            <a:endParaRPr lang="en-US" dirty="0">
              <a:ea typeface="Calibri"/>
              <a:cs typeface="Calibri"/>
            </a:endParaRPr>
          </a:p>
          <a:p>
            <a:pPr>
              <a:buFont typeface="Arial"/>
              <a:buChar char="•"/>
            </a:pPr>
            <a:r>
              <a:rPr lang="en-US" b="1" dirty="0"/>
              <a:t>Cognitive Processing Therapy (CPT)</a:t>
            </a:r>
            <a:r>
              <a:rPr lang="en-US" dirty="0"/>
              <a:t>: Focuses on identifying and challenging maladaptive trauma-related beliefs (e.g., guilt, self-blame) and integrating new meanings.</a:t>
            </a:r>
            <a:endParaRPr lang="en-US" dirty="0">
              <a:ea typeface="Calibri"/>
              <a:cs typeface="Calibri"/>
            </a:endParaRPr>
          </a:p>
          <a:p>
            <a:pPr>
              <a:buFont typeface="Arial"/>
              <a:buChar char="•"/>
            </a:pPr>
            <a:r>
              <a:rPr lang="en-US" b="1" dirty="0"/>
              <a:t>Skills and regulation</a:t>
            </a:r>
            <a:r>
              <a:rPr lang="en-US" dirty="0"/>
              <a:t>: </a:t>
            </a:r>
            <a:r>
              <a:rPr lang="en-US" b="1" dirty="0"/>
              <a:t>CBT emphasizes coping strategies, relaxation, grounding, and problem-solving </a:t>
            </a:r>
            <a:r>
              <a:rPr lang="en-US" dirty="0"/>
              <a:t>to manage distress and prevent </a:t>
            </a:r>
            <a:r>
              <a:rPr lang="en-US" dirty="0" err="1"/>
              <a:t>retraumatization</a:t>
            </a:r>
            <a:r>
              <a:rPr lang="en-US" dirty="0"/>
              <a:t>.</a:t>
            </a:r>
            <a:endParaRPr lang="en-GB" dirty="0"/>
          </a:p>
          <a:p>
            <a:pPr>
              <a:buFont typeface="Arial"/>
              <a:buChar char="•"/>
            </a:pPr>
            <a:r>
              <a:rPr lang="en-US" b="1" dirty="0"/>
              <a:t>Evidence base</a:t>
            </a:r>
            <a:r>
              <a:rPr lang="en-US" dirty="0"/>
              <a:t>: Strong empirical support for reducing PTSD symptoms, improving functioning, and facilitating long-term recovery.</a:t>
            </a:r>
          </a:p>
          <a:p>
            <a:pPr marL="285750" indent="-285750">
              <a:buFont typeface="Arial,Sans-Serif"/>
              <a:buChar char="•"/>
            </a:pPr>
            <a:r>
              <a:rPr lang="en-US" dirty="0"/>
              <a:t>Significant empirical evidence base, but sometimes criticized for insufficient focus on the body or relational aspects.</a:t>
            </a:r>
            <a:endParaRPr lang="en-GB" dirty="0"/>
          </a:p>
        </p:txBody>
      </p:sp>
      <p:sp>
        <p:nvSpPr>
          <p:cNvPr id="4" name="Slide Number Placeholder 3"/>
          <p:cNvSpPr>
            <a:spLocks noGrp="1"/>
          </p:cNvSpPr>
          <p:nvPr>
            <p:ph type="sldNum" sz="quarter" idx="5"/>
          </p:nvPr>
        </p:nvSpPr>
        <p:spPr/>
        <p:txBody>
          <a:bodyPr/>
          <a:lstStyle/>
          <a:p>
            <a:fld id="{EFF54920-ED10-435D-AB42-C428902F6573}" type="slidenum">
              <a:rPr lang="en-GB"/>
              <a:t>22</a:t>
            </a:fld>
            <a:endParaRPr lang="en-GB"/>
          </a:p>
        </p:txBody>
      </p:sp>
    </p:spTree>
    <p:extLst>
      <p:ext uri="{BB962C8B-B14F-4D97-AF65-F5344CB8AC3E}">
        <p14:creationId xmlns:p14="http://schemas.microsoft.com/office/powerpoint/2010/main" val="26257261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Positive Psychology &amp; Post-Traumatic Growth (2000s–present)</a:t>
            </a:r>
            <a:endParaRPr lang="en-GB" dirty="0">
              <a:solidFill>
                <a:srgbClr val="444444"/>
              </a:solidFill>
            </a:endParaRPr>
          </a:p>
          <a:p>
            <a:r>
              <a:rPr lang="en-US" b="1" dirty="0"/>
              <a:t>Richard G. Tedeschi</a:t>
            </a:r>
            <a:r>
              <a:rPr lang="en-US" dirty="0"/>
              <a:t> – Co-developer of the </a:t>
            </a:r>
            <a:r>
              <a:rPr lang="en-US" b="1" dirty="0"/>
              <a:t>PTG</a:t>
            </a:r>
            <a:r>
              <a:rPr lang="en-US" dirty="0"/>
              <a:t> concept; extensively researched positive changes following trauma.</a:t>
            </a:r>
          </a:p>
          <a:p>
            <a:pPr>
              <a:buFont typeface="Arial"/>
              <a:buChar char="•"/>
            </a:pPr>
            <a:r>
              <a:rPr lang="en-US" b="1" dirty="0"/>
              <a:t>Definition</a:t>
            </a:r>
            <a:r>
              <a:rPr lang="en-US" dirty="0"/>
              <a:t>: </a:t>
            </a:r>
            <a:r>
              <a:rPr lang="en-US" b="1" dirty="0"/>
              <a:t>Positive psychological change </a:t>
            </a:r>
            <a:r>
              <a:rPr lang="en-US" dirty="0"/>
              <a:t>resulting from struggling with highly challenging or traumatic events.</a:t>
            </a:r>
            <a:endParaRPr lang="en-GB" dirty="0">
              <a:solidFill>
                <a:srgbClr val="444444"/>
              </a:solidFill>
            </a:endParaRPr>
          </a:p>
          <a:p>
            <a:pPr>
              <a:buFont typeface="Arial"/>
              <a:buChar char="•"/>
            </a:pPr>
            <a:r>
              <a:rPr lang="en-US" b="1" dirty="0"/>
              <a:t>Domains</a:t>
            </a:r>
            <a:r>
              <a:rPr lang="en-US" dirty="0"/>
              <a:t>: Growth often occurs in personal strength, relationships, appreciation of life, new possibilities, and spiritual/existential perspectives.</a:t>
            </a:r>
            <a:endParaRPr lang="en-GB" dirty="0"/>
          </a:p>
          <a:p>
            <a:pPr>
              <a:buFont typeface="Arial"/>
              <a:buChar char="•"/>
            </a:pPr>
            <a:r>
              <a:rPr lang="en-US" b="1" dirty="0"/>
              <a:t>Not resilience</a:t>
            </a:r>
            <a:r>
              <a:rPr lang="en-US" dirty="0"/>
              <a:t>: PTG goes beyond bouncing back; it involves transformation and meaning-making.</a:t>
            </a:r>
            <a:endParaRPr lang="en-GB" dirty="0"/>
          </a:p>
          <a:p>
            <a:pPr>
              <a:buFont typeface="Arial"/>
              <a:buChar char="•"/>
            </a:pPr>
            <a:r>
              <a:rPr lang="en-US" b="1" dirty="0"/>
              <a:t>Individual variability</a:t>
            </a:r>
            <a:r>
              <a:rPr lang="en-US" dirty="0"/>
              <a:t>: Not all trauma survivors experience PTG; it depends on coping, support, and reflection.</a:t>
            </a:r>
            <a:endParaRPr lang="en-US" dirty="0">
              <a:ea typeface="Calibri"/>
              <a:cs typeface="Calibri"/>
            </a:endParaRPr>
          </a:p>
          <a:p>
            <a:pPr>
              <a:buFont typeface="Arial"/>
              <a:buChar char="•"/>
            </a:pPr>
            <a:r>
              <a:rPr lang="en-US" b="1" dirty="0"/>
              <a:t>Catalyst</a:t>
            </a:r>
            <a:r>
              <a:rPr lang="en-US" dirty="0"/>
              <a:t>: Requires cognitive processing of trauma and integrating the experience into one’s worldview.</a:t>
            </a:r>
            <a:endParaRPr lang="en-GB" dirty="0"/>
          </a:p>
          <a:p>
            <a:pPr>
              <a:buFont typeface="Arial"/>
              <a:buChar char="•"/>
            </a:pPr>
            <a:r>
              <a:rPr lang="en-US" b="1" dirty="0"/>
              <a:t>Clinical relevance</a:t>
            </a:r>
            <a:r>
              <a:rPr lang="en-US" dirty="0"/>
              <a:t>: Therapists can facilitate PTG by </a:t>
            </a:r>
            <a:r>
              <a:rPr lang="en-US" b="1" dirty="0"/>
              <a:t>supporting meaning-making, strengths, and agency in clients.</a:t>
            </a:r>
            <a:endParaRPr lang="en-GB" b="1" dirty="0"/>
          </a:p>
          <a:p>
            <a:pPr marL="285750" indent="-285750">
              <a:buFont typeface="Arial,Sans-Serif"/>
              <a:buChar char="•"/>
            </a:pPr>
            <a:endParaRPr lang="en-US" dirty="0">
              <a:solidFill>
                <a:srgbClr val="000000"/>
              </a:solidFill>
              <a:ea typeface="Calibri"/>
              <a:cs typeface="Calibri"/>
            </a:endParaRPr>
          </a:p>
          <a:p>
            <a:pPr marL="171450" indent="-171450">
              <a:buFont typeface="Arial"/>
              <a:buChar char="•"/>
            </a:pPr>
            <a:endParaRPr lang="en-US" b="1" dirty="0">
              <a:solidFill>
                <a:srgbClr val="000000"/>
              </a:solidFill>
              <a:ea typeface="Calibri"/>
              <a:cs typeface="Calibri"/>
            </a:endParaRPr>
          </a:p>
          <a:p>
            <a:pPr marL="285750" indent="-285750">
              <a:buFont typeface="Arial,Sans-Serif"/>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23</a:t>
            </a:fld>
            <a:endParaRPr lang="en-GB"/>
          </a:p>
        </p:txBody>
      </p:sp>
    </p:spTree>
    <p:extLst>
      <p:ext uri="{BB962C8B-B14F-4D97-AF65-F5344CB8AC3E}">
        <p14:creationId xmlns:p14="http://schemas.microsoft.com/office/powerpoint/2010/main" val="19031144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dirty="0"/>
              <a:t>Body-Oriented and Neurobiological Approaches (1990s–2000s)</a:t>
            </a:r>
            <a:endParaRPr lang="en-GB" dirty="0">
              <a:solidFill>
                <a:srgbClr val="444444"/>
              </a:solidFill>
            </a:endParaRPr>
          </a:p>
          <a:p>
            <a:pPr>
              <a:buFont typeface="Arial"/>
              <a:buChar char="•"/>
            </a:pPr>
            <a:r>
              <a:rPr lang="en-US" b="1" dirty="0"/>
              <a:t>Embodied Experience Focus</a:t>
            </a:r>
            <a:r>
              <a:rPr lang="en-US" dirty="0"/>
              <a:t> – These approaches emphasize that </a:t>
            </a:r>
            <a:r>
              <a:rPr lang="en-US" b="1" dirty="0"/>
              <a:t>psychological and emotional states are deeply intertwined with bodily sensations and movements, </a:t>
            </a:r>
            <a:r>
              <a:rPr lang="en-US" dirty="0"/>
              <a:t>highlighting the mind-body connection.</a:t>
            </a:r>
            <a:endParaRPr lang="en-GB" dirty="0">
              <a:solidFill>
                <a:srgbClr val="444444"/>
              </a:solidFill>
            </a:endParaRPr>
          </a:p>
          <a:p>
            <a:pPr>
              <a:buFont typeface="Arial"/>
              <a:buChar char="•"/>
            </a:pPr>
            <a:r>
              <a:rPr lang="en-US" b="1" dirty="0"/>
              <a:t>Somatic Awareness and Regulation</a:t>
            </a:r>
            <a:r>
              <a:rPr lang="en-US" dirty="0"/>
              <a:t> – Techniques such as breathwork, posture awareness, and movement exercises help individuals recognize, process, and regulate physiological responses linked to stress, trauma, or emotion.</a:t>
            </a:r>
            <a:endParaRPr lang="en-US" dirty="0">
              <a:ea typeface="Calibri"/>
              <a:cs typeface="Calibri"/>
            </a:endParaRPr>
          </a:p>
          <a:p>
            <a:pPr>
              <a:buFont typeface="Arial"/>
              <a:buChar char="•"/>
            </a:pPr>
            <a:r>
              <a:rPr lang="en-US" b="1" dirty="0"/>
              <a:t>Neuroplasticity Emphasis</a:t>
            </a:r>
            <a:r>
              <a:rPr lang="en-US" dirty="0"/>
              <a:t> – </a:t>
            </a:r>
            <a:r>
              <a:rPr lang="en-US" b="1" dirty="0"/>
              <a:t>Neurobiological approaches leverage the brain’s ability to rewire itself</a:t>
            </a:r>
            <a:r>
              <a:rPr lang="en-US" dirty="0"/>
              <a:t>, using experiences, therapy, and behavioral interventions to create adaptive neural patterns.</a:t>
            </a:r>
            <a:endParaRPr lang="en-GB" dirty="0"/>
          </a:p>
          <a:p>
            <a:pPr>
              <a:buFont typeface="Arial"/>
              <a:buChar char="•"/>
            </a:pPr>
            <a:r>
              <a:rPr lang="en-US" b="1" dirty="0"/>
              <a:t>Trauma Resolution</a:t>
            </a:r>
            <a:r>
              <a:rPr lang="en-US" dirty="0"/>
              <a:t> – Both approaches are widely applied in trauma therapy; </a:t>
            </a:r>
            <a:r>
              <a:rPr lang="en-US" b="1" dirty="0"/>
              <a:t>somatic experiencing, sensorimotor psychotherapy, and polyvagal-informed therapy </a:t>
            </a:r>
            <a:r>
              <a:rPr lang="en-US" dirty="0"/>
              <a:t>help release stored trauma at the body and nervous system level.</a:t>
            </a:r>
            <a:endParaRPr lang="en-US" dirty="0">
              <a:ea typeface="Calibri"/>
              <a:cs typeface="Calibri"/>
            </a:endParaRPr>
          </a:p>
          <a:p>
            <a:pPr>
              <a:buFont typeface="Arial"/>
              <a:buChar char="•"/>
            </a:pPr>
            <a:r>
              <a:rPr lang="en-US" b="1" dirty="0"/>
              <a:t>Integration of Autonomic Nervous System</a:t>
            </a:r>
            <a:r>
              <a:rPr lang="en-US" dirty="0"/>
              <a:t> – Techniques often target the sympathetic (fight-or-flight) and parasympathetic (rest-and-digest) systems to </a:t>
            </a:r>
            <a:r>
              <a:rPr lang="en-US" b="1" dirty="0"/>
              <a:t>restore balance, calm dysregulation</a:t>
            </a:r>
            <a:r>
              <a:rPr lang="en-US" dirty="0"/>
              <a:t>, and improve emotional resilience.</a:t>
            </a:r>
            <a:endParaRPr lang="en-GB" dirty="0"/>
          </a:p>
          <a:p>
            <a:pPr>
              <a:buFont typeface="Arial"/>
              <a:buChar char="•"/>
            </a:pPr>
            <a:r>
              <a:rPr lang="en-US" b="1" dirty="0"/>
              <a:t>Mind-Body Interventions</a:t>
            </a:r>
            <a:r>
              <a:rPr lang="en-US" dirty="0"/>
              <a:t> – Examples </a:t>
            </a:r>
            <a:r>
              <a:rPr lang="en-US" b="1" dirty="0"/>
              <a:t>include yoga therapy, EMDR, neurofeedback, and mindfulness-based </a:t>
            </a:r>
            <a:r>
              <a:rPr lang="en-US" dirty="0"/>
              <a:t>somatic practices, all of which combine awareness, movement, and neurobiological principles to foster mental and emotional health.</a:t>
            </a:r>
            <a:endParaRPr lang="en-GB" dirty="0"/>
          </a:p>
          <a:p>
            <a:pPr marL="285750" indent="-285750">
              <a:buFont typeface="Arial,Sans-Serif"/>
              <a:buChar char="•"/>
            </a:pPr>
            <a:endParaRPr lang="en-US" dirty="0">
              <a:solidFill>
                <a:srgbClr val="000000"/>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24</a:t>
            </a:fld>
            <a:endParaRPr lang="en-GB"/>
          </a:p>
        </p:txBody>
      </p:sp>
    </p:spTree>
    <p:extLst>
      <p:ext uri="{BB962C8B-B14F-4D97-AF65-F5344CB8AC3E}">
        <p14:creationId xmlns:p14="http://schemas.microsoft.com/office/powerpoint/2010/main" val="25055027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Herman’s Trauma Therapy (1992)</a:t>
            </a:r>
            <a:endParaRPr lang="en-US" dirty="0"/>
          </a:p>
          <a:p>
            <a:pPr marL="285750" indent="-285750">
              <a:buFont typeface="Arial"/>
              <a:buChar char="•"/>
            </a:pPr>
            <a:r>
              <a:rPr lang="en-US" b="1" dirty="0"/>
              <a:t>Three-phase model</a:t>
            </a:r>
            <a:r>
              <a:rPr lang="en-US" dirty="0"/>
              <a:t>:</a:t>
            </a:r>
            <a:endParaRPr lang="en-GB" dirty="0"/>
          </a:p>
          <a:p>
            <a:pPr marL="285750" lvl="1" indent="-285750">
              <a:buFont typeface="Arial"/>
              <a:buChar char="•"/>
            </a:pPr>
            <a:r>
              <a:rPr lang="en-US" dirty="0"/>
              <a:t>Safety and stabilization</a:t>
            </a:r>
            <a:endParaRPr lang="en-GB" dirty="0"/>
          </a:p>
          <a:p>
            <a:pPr marL="285750" lvl="1" indent="-285750">
              <a:buFont typeface="Arial"/>
              <a:buChar char="•"/>
            </a:pPr>
            <a:r>
              <a:rPr lang="en-US" dirty="0"/>
              <a:t>Remembrance and mourning</a:t>
            </a:r>
            <a:endParaRPr lang="en-GB" dirty="0"/>
          </a:p>
          <a:p>
            <a:pPr marL="285750" lvl="1" indent="-285750">
              <a:buFont typeface="Arial"/>
              <a:buChar char="•"/>
            </a:pPr>
            <a:r>
              <a:rPr lang="en-US" dirty="0"/>
              <a:t>Reconnection and integration</a:t>
            </a:r>
            <a:endParaRPr lang="en-GB" dirty="0"/>
          </a:p>
          <a:p>
            <a:pPr marL="285750" indent="-285750">
              <a:buFont typeface="Arial"/>
              <a:buChar char="•"/>
            </a:pPr>
            <a:r>
              <a:rPr lang="en-US" b="1" dirty="0"/>
              <a:t>Empowerment focus</a:t>
            </a:r>
            <a:r>
              <a:rPr lang="en-US" dirty="0"/>
              <a:t>: Prioritize client choice and control.</a:t>
            </a:r>
            <a:endParaRPr lang="en-GB" dirty="0"/>
          </a:p>
          <a:p>
            <a:pPr marL="285750" indent="-285750">
              <a:buFont typeface="Arial"/>
              <a:buChar char="•"/>
            </a:pPr>
            <a:r>
              <a:rPr lang="en-US" b="1" dirty="0"/>
              <a:t>Relational emphasis</a:t>
            </a:r>
            <a:r>
              <a:rPr lang="en-US" dirty="0"/>
              <a:t>: Therapy as a reparative, trust-building relationship.</a:t>
            </a:r>
            <a:endParaRPr lang="en-GB" dirty="0"/>
          </a:p>
          <a:p>
            <a:pPr marL="285750" indent="-285750">
              <a:buFont typeface="Arial"/>
              <a:buChar char="•"/>
            </a:pPr>
            <a:r>
              <a:rPr lang="en-US" b="1" dirty="0"/>
              <a:t>Narrative reconstruction</a:t>
            </a:r>
            <a:r>
              <a:rPr lang="en-US" dirty="0"/>
              <a:t>: Integrates fragmented traumatic memories into coherent story.</a:t>
            </a:r>
            <a:endParaRPr lang="en-GB" dirty="0"/>
          </a:p>
          <a:p>
            <a:pPr marL="285750" indent="-285750">
              <a:buFont typeface="Arial"/>
              <a:buChar char="•"/>
            </a:pPr>
            <a:r>
              <a:rPr lang="en-US" b="1" dirty="0"/>
              <a:t>Pacing</a:t>
            </a:r>
            <a:r>
              <a:rPr lang="en-US" dirty="0"/>
              <a:t>: Gradual exposure tailored to tolerance and window of regulation.</a:t>
            </a:r>
            <a:endParaRPr lang="en-GB" dirty="0"/>
          </a:p>
          <a:p>
            <a:pPr marL="285750" indent="-285750">
              <a:buFont typeface="Arial"/>
              <a:buChar char="•"/>
            </a:pPr>
            <a:r>
              <a:rPr lang="en-US" b="1" dirty="0"/>
              <a:t>Influence</a:t>
            </a:r>
            <a:r>
              <a:rPr lang="en-US" dirty="0"/>
              <a:t>: Foundation for modern trauma-informed therapies.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25</a:t>
            </a:fld>
            <a:endParaRPr lang="en-GB"/>
          </a:p>
        </p:txBody>
      </p:sp>
    </p:spTree>
    <p:extLst>
      <p:ext uri="{BB962C8B-B14F-4D97-AF65-F5344CB8AC3E}">
        <p14:creationId xmlns:p14="http://schemas.microsoft.com/office/powerpoint/2010/main" val="21432232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Rothschild’s (2010) 8 Keys to Safe Trauma Recovery</a:t>
            </a:r>
            <a:endParaRPr lang="en-US"/>
          </a:p>
          <a:p>
            <a:pPr marL="285750" indent="-285750">
              <a:buFont typeface="Arial"/>
              <a:buChar char="•"/>
            </a:pPr>
            <a:r>
              <a:rPr lang="en-US" b="1"/>
              <a:t>Safety first</a:t>
            </a:r>
            <a:r>
              <a:rPr lang="en-US"/>
              <a:t>: Prioritize physical and emotional security.</a:t>
            </a:r>
            <a:endParaRPr lang="en-GB"/>
          </a:p>
          <a:p>
            <a:pPr marL="285750" indent="-285750">
              <a:buFont typeface="Arial"/>
              <a:buChar char="•"/>
            </a:pPr>
            <a:r>
              <a:rPr lang="en-US" b="1"/>
              <a:t>Regulation before exploration</a:t>
            </a:r>
            <a:r>
              <a:rPr lang="en-US"/>
              <a:t>: Teach body and emotional regulation skills before memory processing.</a:t>
            </a:r>
            <a:endParaRPr lang="en-GB"/>
          </a:p>
          <a:p>
            <a:pPr marL="285750" indent="-285750">
              <a:buFont typeface="Arial"/>
              <a:buChar char="•"/>
            </a:pPr>
            <a:r>
              <a:rPr lang="en-US" b="1"/>
              <a:t>Awareness of body signals</a:t>
            </a:r>
            <a:r>
              <a:rPr lang="en-US"/>
              <a:t>: Track tension, posture, and sensations as cues to trauma activation.</a:t>
            </a:r>
            <a:endParaRPr lang="en-GB"/>
          </a:p>
          <a:p>
            <a:pPr marL="285750" indent="-285750">
              <a:buFont typeface="Arial"/>
              <a:buChar char="•"/>
            </a:pPr>
            <a:r>
              <a:rPr lang="en-US" b="1"/>
              <a:t>Resource building</a:t>
            </a:r>
            <a:r>
              <a:rPr lang="en-US"/>
              <a:t>: Strengthen coping, resilience, and social support.</a:t>
            </a:r>
            <a:endParaRPr lang="en-GB"/>
          </a:p>
          <a:p>
            <a:pPr marL="285750" indent="-285750">
              <a:buFont typeface="Arial"/>
              <a:buChar char="•"/>
            </a:pPr>
            <a:r>
              <a:rPr lang="en-US" b="1"/>
              <a:t>Balance past and present</a:t>
            </a:r>
            <a:r>
              <a:rPr lang="en-US"/>
              <a:t>: Avoid overwhelming re-experiencing; maintain connection to present safety.</a:t>
            </a:r>
            <a:endParaRPr lang="en-GB"/>
          </a:p>
          <a:p>
            <a:pPr marL="285750" indent="-285750">
              <a:buFont typeface="Arial"/>
              <a:buChar char="•"/>
            </a:pPr>
            <a:r>
              <a:rPr lang="en-US" b="1"/>
              <a:t>Mind-body integration</a:t>
            </a:r>
            <a:r>
              <a:rPr lang="en-US"/>
              <a:t>: Use somatic techniques to anchor awareness.</a:t>
            </a:r>
            <a:endParaRPr lang="en-GB"/>
          </a:p>
          <a:p>
            <a:pPr marL="285750" indent="-285750">
              <a:buFont typeface="Arial"/>
              <a:buChar char="•"/>
            </a:pPr>
            <a:r>
              <a:rPr lang="en-US" b="1" dirty="0"/>
              <a:t>Resilience enhancement</a:t>
            </a:r>
            <a:r>
              <a:rPr lang="en-US" dirty="0"/>
              <a:t>: Focus on client strengths and recovery potential.</a:t>
            </a:r>
            <a:endParaRPr lang="en-GB"/>
          </a:p>
          <a:p>
            <a:pPr marL="285750" indent="-285750">
              <a:buFont typeface="Arial"/>
              <a:buChar char="•"/>
            </a:pPr>
            <a:r>
              <a:rPr lang="en-US" b="1" dirty="0"/>
              <a:t>Empowerment and choice</a:t>
            </a:r>
            <a:r>
              <a:rPr lang="en-US" dirty="0"/>
              <a:t>: Client agency central to all interventions.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26</a:t>
            </a:fld>
            <a:endParaRPr lang="en-GB"/>
          </a:p>
        </p:txBody>
      </p:sp>
    </p:spTree>
    <p:extLst>
      <p:ext uri="{BB962C8B-B14F-4D97-AF65-F5344CB8AC3E}">
        <p14:creationId xmlns:p14="http://schemas.microsoft.com/office/powerpoint/2010/main" val="10838697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GENERAL PRINCIPLES Contemporary Trauma-Informed Paradigms</a:t>
            </a:r>
            <a:endParaRPr lang="en-GB" dirty="0">
              <a:solidFill>
                <a:srgbClr val="444444"/>
              </a:solidFill>
            </a:endParaRPr>
          </a:p>
          <a:p>
            <a:pPr marL="285750" indent="-285750">
              <a:buFont typeface="Arial,Sans-Serif"/>
              <a:buChar char="•"/>
            </a:pPr>
            <a:r>
              <a:rPr lang="en-US" dirty="0"/>
              <a:t>Trauma understood not just as individual pathology, but also social, cultural, and systemic.</a:t>
            </a:r>
            <a:endParaRPr lang="en-GB" dirty="0">
              <a:solidFill>
                <a:srgbClr val="444444"/>
              </a:solidFill>
            </a:endParaRPr>
          </a:p>
          <a:p>
            <a:pPr marL="285750" indent="-285750">
              <a:buFont typeface="Arial,Sans-Serif"/>
              <a:buChar char="•"/>
            </a:pPr>
            <a:r>
              <a:rPr lang="en-US" dirty="0"/>
              <a:t>Emphasis on safety, empowerment, and collaboration (Herman, Rothschild, SAMHSA guidelines).</a:t>
            </a:r>
            <a:endParaRPr lang="en-GB" dirty="0">
              <a:solidFill>
                <a:srgbClr val="444444"/>
              </a:solidFill>
            </a:endParaRPr>
          </a:p>
          <a:p>
            <a:pPr marL="285750" indent="-285750">
              <a:buFont typeface="Arial,Sans-Serif"/>
              <a:buChar char="•"/>
            </a:pPr>
            <a:r>
              <a:rPr lang="en-US" dirty="0"/>
              <a:t>Integration of neuroscience (polyvagal theory, window of tolerance) with relational and narrative therapies.</a:t>
            </a:r>
            <a:endParaRPr lang="en-GB" dirty="0">
              <a:solidFill>
                <a:srgbClr val="444444"/>
              </a:solidFill>
            </a:endParaRPr>
          </a:p>
          <a:p>
            <a:pPr marL="285750" indent="-285750">
              <a:buFont typeface="Arial,Sans-Serif"/>
              <a:buChar char="•"/>
            </a:pPr>
            <a:r>
              <a:rPr lang="en-US" dirty="0"/>
              <a:t>Increasing attention to intergenerational, collective, and racial trauma.</a:t>
            </a:r>
            <a:endParaRPr lang="en-GB" dirty="0"/>
          </a:p>
        </p:txBody>
      </p:sp>
      <p:sp>
        <p:nvSpPr>
          <p:cNvPr id="4" name="Slide Number Placeholder 3"/>
          <p:cNvSpPr>
            <a:spLocks noGrp="1"/>
          </p:cNvSpPr>
          <p:nvPr>
            <p:ph type="sldNum" sz="quarter" idx="5"/>
          </p:nvPr>
        </p:nvSpPr>
        <p:spPr/>
        <p:txBody>
          <a:bodyPr/>
          <a:lstStyle/>
          <a:p>
            <a:fld id="{EFF54920-ED10-435D-AB42-C428902F6573}" type="slidenum">
              <a:rPr lang="en-GB"/>
              <a:t>27</a:t>
            </a:fld>
            <a:endParaRPr lang="en-GB"/>
          </a:p>
        </p:txBody>
      </p:sp>
    </p:spTree>
    <p:extLst>
      <p:ext uri="{BB962C8B-B14F-4D97-AF65-F5344CB8AC3E}">
        <p14:creationId xmlns:p14="http://schemas.microsoft.com/office/powerpoint/2010/main" val="24514748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Definition: Collective trauma </a:t>
            </a:r>
            <a:r>
              <a:rPr lang="en-US" dirty="0"/>
              <a:t>experienced by a group or community, often resulting from events like war, genocide, slavery, colonization, or systemic oppression.</a:t>
            </a:r>
          </a:p>
          <a:p>
            <a:pPr marL="285750" indent="-285750">
              <a:buFont typeface="Arial"/>
              <a:buChar char="•"/>
            </a:pPr>
            <a:r>
              <a:rPr lang="en-US" b="1" dirty="0"/>
              <a:t>Shared identity</a:t>
            </a:r>
            <a:r>
              <a:rPr lang="en-US" dirty="0"/>
              <a:t>: Impacts the group’s sense of identity, cohesion, and cultural memory.</a:t>
            </a:r>
            <a:endParaRPr lang="en-GB" dirty="0"/>
          </a:p>
          <a:p>
            <a:pPr marL="285750" indent="-285750">
              <a:buFont typeface="Arial"/>
              <a:buChar char="•"/>
            </a:pPr>
            <a:r>
              <a:rPr lang="en-US" b="1" dirty="0"/>
              <a:t>Intergenerational effects</a:t>
            </a:r>
            <a:r>
              <a:rPr lang="en-US" dirty="0"/>
              <a:t>: Trauma can be transmitted across generations through stories, rituals, social norms, and behavioral patterns.</a:t>
            </a:r>
            <a:endParaRPr lang="en-GB" dirty="0"/>
          </a:p>
          <a:p>
            <a:pPr marL="285750" indent="-285750">
              <a:buFont typeface="Arial"/>
              <a:buChar char="•"/>
            </a:pPr>
            <a:r>
              <a:rPr lang="en-US" b="1" dirty="0"/>
              <a:t>Psychosocial impact</a:t>
            </a:r>
            <a:r>
              <a:rPr lang="en-US" dirty="0"/>
              <a:t>: Can lead to collective grief, mistrust, marginalization, and altered community functioning.</a:t>
            </a:r>
            <a:endParaRPr lang="en-GB" dirty="0"/>
          </a:p>
          <a:p>
            <a:pPr marL="285750" indent="-285750">
              <a:buFont typeface="Arial"/>
              <a:buChar char="•"/>
            </a:pPr>
            <a:r>
              <a:rPr lang="en-US" b="1" dirty="0"/>
              <a:t>Symbolic and material dimensions</a:t>
            </a:r>
            <a:r>
              <a:rPr lang="en-US" dirty="0"/>
              <a:t>: Affects both tangible (loss of land, resources) and intangible (values, language, traditions) aspects of culture.</a:t>
            </a:r>
            <a:endParaRPr lang="en-GB" dirty="0"/>
          </a:p>
          <a:p>
            <a:pPr marL="285750" indent="-285750">
              <a:buFont typeface="Arial"/>
              <a:buChar char="•"/>
            </a:pPr>
            <a:r>
              <a:rPr lang="en-US" b="1" dirty="0"/>
              <a:t>Healing approaches</a:t>
            </a:r>
            <a:r>
              <a:rPr lang="en-US" dirty="0"/>
              <a:t>: Requires community-based interventions, cultural practices, acknowledgment, and systemic change.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28</a:t>
            </a:fld>
            <a:endParaRPr lang="en-GB"/>
          </a:p>
        </p:txBody>
      </p:sp>
    </p:spTree>
    <p:extLst>
      <p:ext uri="{BB962C8B-B14F-4D97-AF65-F5344CB8AC3E}">
        <p14:creationId xmlns:p14="http://schemas.microsoft.com/office/powerpoint/2010/main" val="28401012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Definition</a:t>
            </a:r>
            <a:r>
              <a:rPr lang="en-US" dirty="0"/>
              <a:t>: The transmission of trauma effects (psychological, emotional, and physiological) from one generation to the next, even if descendants did not directly experience the original trauma.</a:t>
            </a:r>
          </a:p>
          <a:p>
            <a:pPr marL="285750" indent="-285750">
              <a:buFont typeface="Arial"/>
              <a:buChar char="•"/>
            </a:pPr>
            <a:r>
              <a:rPr lang="en-US" b="1" dirty="0"/>
              <a:t>Mechanisms of transmission</a:t>
            </a:r>
            <a:r>
              <a:rPr lang="en-US" dirty="0"/>
              <a:t>: Can occur through parenting styles, family narratives, attachment patterns, modeling of coping behaviors, and implicit communication.</a:t>
            </a:r>
            <a:endParaRPr lang="en-GB" dirty="0"/>
          </a:p>
          <a:p>
            <a:pPr marL="285750" indent="-285750">
              <a:buFont typeface="Arial"/>
              <a:buChar char="•"/>
            </a:pPr>
            <a:r>
              <a:rPr lang="en-US" b="1" dirty="0"/>
              <a:t>Epigenetic influences</a:t>
            </a:r>
            <a:r>
              <a:rPr lang="en-US" dirty="0"/>
              <a:t>: Research shows trauma can alter gene expression (e.g., stress-response systems), potentially affecting descendants’ vulnerability to anxiety, depression, and PTSD.</a:t>
            </a:r>
            <a:endParaRPr lang="en-GB" dirty="0"/>
          </a:p>
          <a:p>
            <a:pPr marL="285750" indent="-285750">
              <a:buFont typeface="Arial"/>
              <a:buChar char="•"/>
            </a:pPr>
            <a:r>
              <a:rPr lang="en-US" b="1" dirty="0"/>
              <a:t>Historical and collective trauma</a:t>
            </a:r>
            <a:r>
              <a:rPr lang="en-US" dirty="0"/>
              <a:t>: Examples include Holocaust survivors and descendants, Indigenous communities affected by colonization, slavery, and forced displacement.</a:t>
            </a:r>
            <a:endParaRPr lang="en-GB" dirty="0"/>
          </a:p>
          <a:p>
            <a:pPr marL="285750" indent="-285750">
              <a:buFont typeface="Arial"/>
              <a:buChar char="•"/>
            </a:pPr>
            <a:r>
              <a:rPr lang="en-US" b="1" dirty="0"/>
              <a:t>Psychological manifestations</a:t>
            </a:r>
            <a:r>
              <a:rPr lang="en-US" dirty="0"/>
              <a:t>: Increased vulnerability to stress, difficulty with trust, inherited patterns of silence, guilt, or unresolved grief in later generations.</a:t>
            </a:r>
            <a:endParaRPr lang="en-GB" dirty="0"/>
          </a:p>
          <a:p>
            <a:pPr marL="285750" indent="-285750">
              <a:buFont typeface="Arial"/>
              <a:buChar char="•"/>
            </a:pPr>
            <a:r>
              <a:rPr lang="en-US" b="1" dirty="0"/>
              <a:t>Healing approaches</a:t>
            </a:r>
            <a:r>
              <a:rPr lang="en-US" dirty="0"/>
              <a:t>: Trauma-informed therapy that includes family systems work, narrative reconstruction, community healing, and culturally sensitive practices.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29</a:t>
            </a:fld>
            <a:endParaRPr lang="en-GB"/>
          </a:p>
        </p:txBody>
      </p:sp>
    </p:spTree>
    <p:extLst>
      <p:ext uri="{BB962C8B-B14F-4D97-AF65-F5344CB8AC3E}">
        <p14:creationId xmlns:p14="http://schemas.microsoft.com/office/powerpoint/2010/main" val="29263083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Critique? </a:t>
            </a:r>
          </a:p>
          <a:p>
            <a:pPr marL="285750" indent="-285750">
              <a:buFont typeface="Arial"/>
              <a:buChar char="•"/>
            </a:pPr>
            <a:r>
              <a:rPr lang="en-US" b="1" dirty="0"/>
              <a:t>Conceptual Vagueness:</a:t>
            </a:r>
            <a:r>
              <a:rPr lang="en-US" dirty="0"/>
              <a:t> Has “trauma-informed” become too broad to mean anything precise in practice?</a:t>
            </a:r>
          </a:p>
          <a:p>
            <a:pPr marL="285750" indent="-285750">
              <a:buFont typeface="Arial"/>
              <a:buChar char="•"/>
            </a:pPr>
            <a:r>
              <a:rPr lang="en-US" b="1" dirty="0" err="1"/>
              <a:t>Pathologising</a:t>
            </a:r>
            <a:r>
              <a:rPr lang="en-US" b="1" dirty="0"/>
              <a:t> Discourse:</a:t>
            </a:r>
            <a:r>
              <a:rPr lang="en-US" dirty="0"/>
              <a:t> Does framing clients through trauma risk reinforcing victim identities?</a:t>
            </a:r>
            <a:endParaRPr lang="en-GB" dirty="0"/>
          </a:p>
          <a:p>
            <a:pPr marL="285750" indent="-285750">
              <a:buFont typeface="Arial"/>
              <a:buChar char="•"/>
            </a:pPr>
            <a:r>
              <a:rPr lang="en-US" b="1" dirty="0"/>
              <a:t>Epistemic Narrowness:</a:t>
            </a:r>
            <a:r>
              <a:rPr lang="en-US" dirty="0"/>
              <a:t> How does a neurobiological bias obscure social and political contexts of suffering?</a:t>
            </a:r>
            <a:endParaRPr lang="en-GB" dirty="0"/>
          </a:p>
          <a:p>
            <a:pPr marL="285750" indent="-285750">
              <a:buFont typeface="Arial"/>
              <a:buChar char="•"/>
            </a:pPr>
            <a:r>
              <a:rPr lang="en-US" b="1" dirty="0" err="1"/>
              <a:t>Professionalisation</a:t>
            </a:r>
            <a:r>
              <a:rPr lang="en-US" b="1" dirty="0"/>
              <a:t> of Suffering:</a:t>
            </a:r>
            <a:r>
              <a:rPr lang="en-US" dirty="0"/>
              <a:t> Are therapists extending clinical control over ordinary adversity?</a:t>
            </a:r>
            <a:endParaRPr lang="en-GB" dirty="0"/>
          </a:p>
          <a:p>
            <a:pPr marL="285750" indent="-285750">
              <a:buFont typeface="Arial"/>
              <a:buChar char="•"/>
            </a:pPr>
            <a:r>
              <a:rPr lang="en-US" b="1" dirty="0"/>
              <a:t>Therapeutic </a:t>
            </a:r>
            <a:r>
              <a:rPr lang="en-US" b="1" dirty="0" err="1"/>
              <a:t>Infantilisation</a:t>
            </a:r>
            <a:r>
              <a:rPr lang="en-US" b="1" dirty="0"/>
              <a:t>:</a:t>
            </a:r>
            <a:r>
              <a:rPr lang="en-US" dirty="0"/>
              <a:t> Does </a:t>
            </a:r>
            <a:r>
              <a:rPr lang="en-US" dirty="0" err="1"/>
              <a:t>prioritising</a:t>
            </a:r>
            <a:r>
              <a:rPr lang="en-US" dirty="0"/>
              <a:t> safety over discomfort limit growth and autonomy?</a:t>
            </a:r>
            <a:endParaRPr lang="en-GB" dirty="0"/>
          </a:p>
          <a:p>
            <a:pPr marL="285750" indent="-285750">
              <a:buFont typeface="Arial"/>
              <a:buChar char="•"/>
            </a:pPr>
            <a:r>
              <a:rPr lang="en-US" b="1" dirty="0"/>
              <a:t>Commodification of Care:</a:t>
            </a:r>
            <a:r>
              <a:rPr lang="en-US" dirty="0"/>
              <a:t> Is “trauma-informed” now a moral brand that conceals institutional harm?</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30</a:t>
            </a:fld>
            <a:endParaRPr lang="en-GB"/>
          </a:p>
        </p:txBody>
      </p:sp>
    </p:spTree>
    <p:extLst>
      <p:ext uri="{BB962C8B-B14F-4D97-AF65-F5344CB8AC3E}">
        <p14:creationId xmlns:p14="http://schemas.microsoft.com/office/powerpoint/2010/main" val="7830550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Clinical Ideas for Being Trauma Aware</a:t>
            </a:r>
            <a:endParaRPr lang="en-US" dirty="0"/>
          </a:p>
          <a:p>
            <a:pPr marL="285750" indent="-285750">
              <a:buFont typeface="Arial"/>
              <a:buChar char="•"/>
            </a:pPr>
            <a:r>
              <a:rPr lang="en-US" b="1" dirty="0"/>
              <a:t>Avoid pathologizing</a:t>
            </a:r>
            <a:r>
              <a:rPr lang="en-US" dirty="0"/>
              <a:t>: Normalize trauma responses as adaptive rather than inherently pathological.</a:t>
            </a:r>
            <a:endParaRPr lang="en-GB" dirty="0"/>
          </a:p>
          <a:p>
            <a:pPr marL="285750" indent="-285750">
              <a:buFont typeface="Arial"/>
              <a:buChar char="•"/>
            </a:pPr>
            <a:r>
              <a:rPr lang="en-US" b="1" dirty="0"/>
              <a:t>Predictability and structure</a:t>
            </a:r>
            <a:r>
              <a:rPr lang="en-US" dirty="0"/>
              <a:t>: Maintain session consistency and transparency.</a:t>
            </a:r>
            <a:endParaRPr lang="en-GB" dirty="0"/>
          </a:p>
          <a:p>
            <a:pPr marL="285750" indent="-285750">
              <a:buFont typeface="Arial"/>
              <a:buChar char="•"/>
            </a:pPr>
            <a:r>
              <a:rPr lang="en-US" b="1" dirty="0"/>
              <a:t>Grounding and regulation</a:t>
            </a:r>
            <a:r>
              <a:rPr lang="en-US" dirty="0"/>
              <a:t>: Integrate somatic, breathing, and mindfulness exercises.</a:t>
            </a:r>
            <a:endParaRPr lang="en-GB"/>
          </a:p>
          <a:p>
            <a:pPr marL="285750" indent="-285750">
              <a:buFont typeface="Arial"/>
              <a:buChar char="•"/>
            </a:pPr>
            <a:r>
              <a:rPr lang="en-US" b="1" dirty="0"/>
              <a:t>Collaborative pacing</a:t>
            </a:r>
            <a:r>
              <a:rPr lang="en-US" dirty="0"/>
              <a:t>: Engage clients in decisions about when and how to explore trauma.</a:t>
            </a:r>
            <a:endParaRPr lang="en-GB" dirty="0"/>
          </a:p>
          <a:p>
            <a:pPr marL="285750" indent="-285750">
              <a:buFont typeface="Arial"/>
              <a:buChar char="•"/>
            </a:pPr>
            <a:r>
              <a:rPr lang="en-US" b="1" dirty="0"/>
              <a:t>Therapist self-awareness</a:t>
            </a:r>
            <a:r>
              <a:rPr lang="en-US" dirty="0"/>
              <a:t>: Monitor personal triggers and maintain boundaries.</a:t>
            </a:r>
            <a:endParaRPr lang="en-GB"/>
          </a:p>
          <a:p>
            <a:pPr marL="285750" indent="-285750">
              <a:buFont typeface="Arial"/>
              <a:buChar char="•"/>
            </a:pPr>
            <a:r>
              <a:rPr lang="en-US" b="1" dirty="0"/>
              <a:t>Strength-based approach</a:t>
            </a:r>
            <a:r>
              <a:rPr lang="en-US" dirty="0"/>
              <a:t>: Highlight resilience, coping strategies, and client agency.</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31</a:t>
            </a:fld>
            <a:endParaRPr lang="en-GB"/>
          </a:p>
        </p:txBody>
      </p:sp>
    </p:spTree>
    <p:extLst>
      <p:ext uri="{BB962C8B-B14F-4D97-AF65-F5344CB8AC3E}">
        <p14:creationId xmlns:p14="http://schemas.microsoft.com/office/powerpoint/2010/main" val="32401432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marR="321310">
              <a:lnSpc>
                <a:spcPct val="110000"/>
              </a:lnSpc>
              <a:spcAft>
                <a:spcPts val="422"/>
              </a:spcAft>
            </a:pPr>
            <a:r>
              <a:rPr lang="en-US" b="1" dirty="0"/>
              <a:t>First do no harm</a:t>
            </a:r>
            <a:endParaRPr lang="en-US" dirty="0">
              <a:ea typeface="Calibri" panose="020F0502020204030204"/>
              <a:cs typeface="Calibri" panose="020F0502020204030204"/>
            </a:endParaRPr>
          </a:p>
          <a:p>
            <a:pPr marR="321310">
              <a:lnSpc>
                <a:spcPct val="110000"/>
              </a:lnSpc>
              <a:spcAft>
                <a:spcPts val="422"/>
              </a:spcAft>
            </a:pPr>
            <a:r>
              <a:rPr lang="en-US" i="1" dirty="0"/>
              <a:t>“It is inadvisable for a therapist to accelerate trauma processes in clients or for the client to accelerate toward their trauma, </a:t>
            </a:r>
          </a:p>
          <a:p>
            <a:pPr marR="321310">
              <a:lnSpc>
                <a:spcPct val="110000"/>
              </a:lnSpc>
              <a:spcAft>
                <a:spcPts val="422"/>
              </a:spcAft>
            </a:pPr>
            <a:r>
              <a:rPr lang="en-US" i="1" dirty="0"/>
              <a:t>until each first knows how to hit the breaks – that is, to slow down and or stop the trauma process – and can do so reliably, thoroughly and confidently” </a:t>
            </a:r>
            <a:endParaRPr lang="en-US" dirty="0"/>
          </a:p>
          <a:p>
            <a:pPr marR="321310">
              <a:lnSpc>
                <a:spcPct val="110000"/>
              </a:lnSpc>
              <a:spcAft>
                <a:spcPts val="422"/>
              </a:spcAft>
            </a:pPr>
            <a:r>
              <a:rPr lang="en-US" dirty="0"/>
              <a:t>(Rothschild 2000, p.79). </a:t>
            </a:r>
          </a:p>
          <a:p>
            <a:pPr marR="321310">
              <a:lnSpc>
                <a:spcPct val="110000"/>
              </a:lnSpc>
              <a:spcAft>
                <a:spcPts val="422"/>
              </a:spcAft>
            </a:pPr>
            <a:endParaRPr lang="en-GB" dirty="0">
              <a:ea typeface="Calibri" panose="020F0502020204030204"/>
              <a:cs typeface="Calibri" panose="020F0502020204030204"/>
            </a:endParaRPr>
          </a:p>
          <a:p>
            <a:pPr marR="321310">
              <a:lnSpc>
                <a:spcPct val="110000"/>
              </a:lnSpc>
              <a:spcAft>
                <a:spcPts val="422"/>
              </a:spcAft>
            </a:pPr>
            <a:r>
              <a:rPr lang="en-GB" dirty="0"/>
              <a:t>All clients are different and will respond to different things – BE GUIDED by the CLIENT……but…….</a:t>
            </a:r>
            <a:endParaRPr lang="en-US" dirty="0"/>
          </a:p>
          <a:p>
            <a:pPr marR="321310">
              <a:lnSpc>
                <a:spcPct val="110000"/>
              </a:lnSpc>
              <a:spcAft>
                <a:spcPts val="422"/>
              </a:spcAft>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32</a:t>
            </a:fld>
            <a:endParaRPr lang="en-GB"/>
          </a:p>
        </p:txBody>
      </p:sp>
    </p:spTree>
    <p:extLst>
      <p:ext uri="{BB962C8B-B14F-4D97-AF65-F5344CB8AC3E}">
        <p14:creationId xmlns:p14="http://schemas.microsoft.com/office/powerpoint/2010/main" val="5316278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10000"/>
              </a:lnSpc>
              <a:spcBef>
                <a:spcPts val="1000"/>
              </a:spcBef>
              <a:buFont typeface="Arial" panose="020B0604020202020204" pitchFamily="34" charset="0"/>
              <a:buChar char="•"/>
            </a:pPr>
            <a:r>
              <a:rPr lang="en-GB" dirty="0"/>
              <a:t>Creating a context of physical and emotional safety during sessions allows </a:t>
            </a:r>
            <a:r>
              <a:rPr lang="en-GB" dirty="0" err="1"/>
              <a:t>traumawork</a:t>
            </a:r>
            <a:r>
              <a:rPr lang="en-GB" dirty="0"/>
              <a:t> to feel reparative </a:t>
            </a:r>
            <a:endParaRPr lang="en-US" dirty="0"/>
          </a:p>
          <a:p>
            <a:pPr marL="171450" indent="-171450">
              <a:lnSpc>
                <a:spcPct val="110000"/>
              </a:lnSpc>
              <a:spcBef>
                <a:spcPts val="1000"/>
              </a:spcBef>
              <a:buFont typeface="Arial" panose="020B0604020202020204" pitchFamily="34" charset="0"/>
              <a:buChar char="•"/>
            </a:pPr>
            <a:endParaRPr lang="en-GB" dirty="0"/>
          </a:p>
          <a:p>
            <a:pPr marL="171450" indent="-171450">
              <a:lnSpc>
                <a:spcPct val="110000"/>
              </a:lnSpc>
              <a:spcBef>
                <a:spcPts val="1000"/>
              </a:spcBef>
              <a:buFont typeface="Arial" panose="020B0604020202020204" pitchFamily="34" charset="0"/>
              <a:buChar char="•"/>
            </a:pPr>
            <a:r>
              <a:rPr lang="en-GB" dirty="0"/>
              <a:t>“Feeling safe” as traumatic experiences are explored helps clients to </a:t>
            </a:r>
            <a:r>
              <a:rPr lang="en-GB" dirty="0" err="1"/>
              <a:t>differentiatebetween</a:t>
            </a:r>
            <a:r>
              <a:rPr lang="en-GB" dirty="0"/>
              <a:t> “then” and “now” </a:t>
            </a:r>
            <a:endParaRPr lang="en-US" dirty="0"/>
          </a:p>
          <a:p>
            <a:pPr marL="171450" indent="-171450">
              <a:lnSpc>
                <a:spcPct val="110000"/>
              </a:lnSpc>
              <a:spcBef>
                <a:spcPts val="1000"/>
              </a:spcBef>
              <a:buFont typeface="Arial" panose="020B0604020202020204" pitchFamily="34" charset="0"/>
              <a:buChar char="•"/>
            </a:pPr>
            <a:endParaRPr lang="en-GB" dirty="0"/>
          </a:p>
          <a:p>
            <a:pPr marL="171450" indent="-171450">
              <a:lnSpc>
                <a:spcPct val="110000"/>
              </a:lnSpc>
              <a:spcBef>
                <a:spcPts val="1000"/>
              </a:spcBef>
              <a:buFont typeface="Arial" panose="020B0604020202020204" pitchFamily="34" charset="0"/>
              <a:buChar char="•"/>
            </a:pPr>
            <a:r>
              <a:rPr lang="en-GB" dirty="0"/>
              <a:t>Teaching clients to ask for what they need to be safe increases their sense </a:t>
            </a:r>
            <a:r>
              <a:rPr lang="en-GB" dirty="0" err="1"/>
              <a:t>ofempowerment</a:t>
            </a:r>
            <a:r>
              <a:rPr lang="en-GB" dirty="0"/>
              <a:t> and control </a:t>
            </a:r>
            <a:endParaRPr lang="en-US" dirty="0"/>
          </a:p>
          <a:p>
            <a:pPr marL="171450" indent="-171450">
              <a:lnSpc>
                <a:spcPct val="110000"/>
              </a:lnSpc>
              <a:spcBef>
                <a:spcPts val="1000"/>
              </a:spcBef>
              <a:buFont typeface="Arial" panose="020B0604020202020204" pitchFamily="34" charset="0"/>
              <a:buChar char="•"/>
            </a:pPr>
            <a:endParaRPr lang="en-GB" dirty="0"/>
          </a:p>
          <a:p>
            <a:pPr marL="171450" indent="-171450">
              <a:lnSpc>
                <a:spcPct val="110000"/>
              </a:lnSpc>
              <a:spcBef>
                <a:spcPts val="1000"/>
              </a:spcBef>
              <a:buFont typeface="Arial" panose="020B0604020202020204" pitchFamily="34" charset="0"/>
              <a:buChar char="•"/>
            </a:pPr>
            <a:r>
              <a:rPr lang="en-GB" dirty="0"/>
              <a:t>Clients often need to be convinced of the value of incorporating a sense of safety </a:t>
            </a:r>
            <a:r>
              <a:rPr lang="en-GB" dirty="0" err="1"/>
              <a:t>intotreatment</a:t>
            </a:r>
            <a:r>
              <a:rPr lang="en-GB" dirty="0"/>
              <a:t>, as feeling safe may not be normalised for them in their daily lives </a:t>
            </a:r>
            <a:endParaRPr lang="en-US" dirty="0"/>
          </a:p>
          <a:p>
            <a:pPr marL="171450" indent="-171450">
              <a:lnSpc>
                <a:spcPct val="110000"/>
              </a:lnSpc>
              <a:spcBef>
                <a:spcPts val="1000"/>
              </a:spcBef>
              <a:buFont typeface="Arial" panose="020B0604020202020204" pitchFamily="34" charset="0"/>
              <a:buChar char="•"/>
            </a:pPr>
            <a:endParaRPr lang="en-GB" dirty="0"/>
          </a:p>
          <a:p>
            <a:pPr marL="171450" indent="-171450">
              <a:lnSpc>
                <a:spcPct val="110000"/>
              </a:lnSpc>
              <a:spcBef>
                <a:spcPts val="1000"/>
              </a:spcBef>
              <a:buFont typeface="Arial" panose="020B0604020202020204" pitchFamily="34" charset="0"/>
              <a:buChar char="•"/>
            </a:pPr>
            <a:r>
              <a:rPr lang="en-GB" b="1" dirty="0"/>
              <a:t>Clients often want to move ahead before safety is established, unconsciously re-enacting a lack of safety in the past </a:t>
            </a:r>
            <a:endParaRPr lang="en-US" dirty="0"/>
          </a:p>
          <a:p>
            <a:pPr marL="285750" indent="-285750">
              <a:lnSpc>
                <a:spcPct val="110000"/>
              </a:lnSpc>
              <a:spcBef>
                <a:spcPts val="1000"/>
              </a:spcBef>
              <a:buFont typeface="Arial"/>
              <a:buChar char="•"/>
            </a:pPr>
            <a:endParaRPr lang="en-GB" dirty="0"/>
          </a:p>
          <a:p>
            <a:pPr marL="171450" indent="-171450">
              <a:buFont typeface="Arial" panose="020B0604020202020204" pitchFamily="34" charset="0"/>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33</a:t>
            </a:fld>
            <a:endParaRPr lang="en-GB"/>
          </a:p>
        </p:txBody>
      </p:sp>
    </p:spTree>
    <p:extLst>
      <p:ext uri="{BB962C8B-B14F-4D97-AF65-F5344CB8AC3E}">
        <p14:creationId xmlns:p14="http://schemas.microsoft.com/office/powerpoint/2010/main" val="24378225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external safety – ‘in the room’ </a:t>
            </a:r>
            <a:br>
              <a:rPr lang="en-GB" dirty="0">
                <a:cs typeface="+mn-lt"/>
              </a:rPr>
            </a:b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34</a:t>
            </a:fld>
            <a:endParaRPr lang="en-GB"/>
          </a:p>
        </p:txBody>
      </p:sp>
    </p:spTree>
    <p:extLst>
      <p:ext uri="{BB962C8B-B14F-4D97-AF65-F5344CB8AC3E}">
        <p14:creationId xmlns:p14="http://schemas.microsoft.com/office/powerpoint/2010/main" val="29734721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“I am safe”</a:t>
            </a:r>
            <a:endParaRPr lang="en-US" dirty="0"/>
          </a:p>
          <a:p>
            <a:pPr marL="285750" indent="-285750">
              <a:lnSpc>
                <a:spcPct val="90000"/>
              </a:lnSpc>
              <a:spcBef>
                <a:spcPts val="1000"/>
              </a:spcBef>
              <a:buFont typeface="Arial"/>
              <a:buChar char="•"/>
            </a:pPr>
            <a:r>
              <a:rPr lang="en-GB" dirty="0"/>
              <a:t>“It’s Wednesday 19th Feb 2025”</a:t>
            </a:r>
            <a:endParaRPr lang="en-US" dirty="0"/>
          </a:p>
          <a:p>
            <a:pPr marL="285750" indent="-285750">
              <a:lnSpc>
                <a:spcPct val="90000"/>
              </a:lnSpc>
              <a:spcBef>
                <a:spcPts val="1000"/>
              </a:spcBef>
              <a:buFont typeface="Arial"/>
              <a:buChar char="•"/>
            </a:pPr>
            <a:r>
              <a:rPr lang="en-GB" dirty="0"/>
              <a:t>“I’m with my therapist and I know she is a safe person”</a:t>
            </a:r>
            <a:endParaRPr lang="en-US" dirty="0"/>
          </a:p>
          <a:p>
            <a:pPr marL="285750" indent="-285750">
              <a:lnSpc>
                <a:spcPct val="90000"/>
              </a:lnSpc>
              <a:spcBef>
                <a:spcPts val="1000"/>
              </a:spcBef>
              <a:buFont typeface="Arial"/>
              <a:buChar char="•"/>
            </a:pPr>
            <a:r>
              <a:rPr lang="en-GB" dirty="0"/>
              <a:t>“I am in Swansea in South Wales”</a:t>
            </a:r>
            <a:endParaRPr lang="en-US" dirty="0"/>
          </a:p>
          <a:p>
            <a:pPr marL="285750" indent="-285750">
              <a:lnSpc>
                <a:spcPct val="90000"/>
              </a:lnSpc>
              <a:spcBef>
                <a:spcPts val="1000"/>
              </a:spcBef>
              <a:buFont typeface="Arial"/>
              <a:buChar char="•"/>
            </a:pPr>
            <a:r>
              <a:rPr lang="en-GB" dirty="0"/>
              <a:t>“Time has passed, I now have two children they are Sian </a:t>
            </a:r>
            <a:r>
              <a:rPr lang="en-GB" dirty="0" err="1"/>
              <a:t>andOsian</a:t>
            </a:r>
            <a:r>
              <a:rPr lang="en-GB" dirty="0"/>
              <a:t> who I love very much”</a:t>
            </a:r>
            <a:endParaRPr lang="en-US" dirty="0"/>
          </a:p>
          <a:p>
            <a:pPr marL="285750" indent="-285750">
              <a:lnSpc>
                <a:spcPct val="90000"/>
              </a:lnSpc>
              <a:spcBef>
                <a:spcPts val="1000"/>
              </a:spcBef>
              <a:buFont typeface="Arial"/>
              <a:buChar char="•"/>
            </a:pPr>
            <a:r>
              <a:rPr lang="en-GB" dirty="0"/>
              <a:t>“This moment will pass” “It’s passed before and it will pass again”“ This is just a memory”</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35</a:t>
            </a:fld>
            <a:endParaRPr lang="en-GB"/>
          </a:p>
        </p:txBody>
      </p:sp>
    </p:spTree>
    <p:extLst>
      <p:ext uri="{BB962C8B-B14F-4D97-AF65-F5344CB8AC3E}">
        <p14:creationId xmlns:p14="http://schemas.microsoft.com/office/powerpoint/2010/main" val="37995250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ea typeface="Calibri"/>
                <a:cs typeface="Calibri"/>
              </a:rPr>
              <a:t>Distraction</a:t>
            </a:r>
            <a:endParaRPr lang="en-GB" dirty="0"/>
          </a:p>
          <a:p>
            <a:pPr marL="285750" indent="-285750">
              <a:lnSpc>
                <a:spcPct val="90000"/>
              </a:lnSpc>
              <a:spcBef>
                <a:spcPts val="1000"/>
              </a:spcBef>
              <a:buFont typeface="Arial"/>
              <a:buChar char="•"/>
            </a:pPr>
            <a:r>
              <a:rPr lang="en-GB" dirty="0"/>
              <a:t>Invite client to look outside </a:t>
            </a:r>
            <a:r>
              <a:rPr lang="en-GB" dirty="0" err="1"/>
              <a:t>ofthe</a:t>
            </a:r>
            <a:r>
              <a:rPr lang="en-GB" dirty="0"/>
              <a:t> window, discuss what </a:t>
            </a:r>
            <a:r>
              <a:rPr lang="en-GB" dirty="0" err="1"/>
              <a:t>yousee</a:t>
            </a:r>
            <a:endParaRPr lang="en-US" dirty="0" err="1">
              <a:ea typeface="Calibri"/>
              <a:cs typeface="Calibri"/>
            </a:endParaRPr>
          </a:p>
          <a:p>
            <a:pPr marL="285750" indent="-285750">
              <a:lnSpc>
                <a:spcPct val="90000"/>
              </a:lnSpc>
              <a:spcBef>
                <a:spcPts val="1000"/>
              </a:spcBef>
              <a:buFont typeface="Arial"/>
              <a:buChar char="•"/>
            </a:pPr>
            <a:r>
              <a:rPr lang="en-GB" dirty="0"/>
              <a:t>Invite client to talk about a </a:t>
            </a:r>
            <a:r>
              <a:rPr lang="en-GB" dirty="0" err="1"/>
              <a:t>pointof</a:t>
            </a:r>
            <a:r>
              <a:rPr lang="en-GB" dirty="0"/>
              <a:t> interest </a:t>
            </a:r>
            <a:r>
              <a:rPr lang="en-GB" dirty="0" err="1"/>
              <a:t>e.g</a:t>
            </a:r>
            <a:r>
              <a:rPr lang="en-GB" dirty="0"/>
              <a:t> what happened </a:t>
            </a:r>
            <a:r>
              <a:rPr lang="en-GB" dirty="0" err="1"/>
              <a:t>onthe</a:t>
            </a:r>
            <a:r>
              <a:rPr lang="en-GB" dirty="0"/>
              <a:t> weekend or what is </a:t>
            </a:r>
            <a:r>
              <a:rPr lang="en-GB" dirty="0" err="1"/>
              <a:t>plannedfor</a:t>
            </a:r>
            <a:r>
              <a:rPr lang="en-GB" dirty="0"/>
              <a:t> forthcoming weekend, </a:t>
            </a:r>
            <a:r>
              <a:rPr lang="en-GB" dirty="0" err="1"/>
              <a:t>theirfavourite</a:t>
            </a:r>
            <a:r>
              <a:rPr lang="en-GB" dirty="0"/>
              <a:t> music, food, sport etc</a:t>
            </a:r>
            <a:endParaRPr lang="en-US" dirty="0"/>
          </a:p>
          <a:p>
            <a:pPr marL="285750" indent="-285750">
              <a:lnSpc>
                <a:spcPct val="90000"/>
              </a:lnSpc>
              <a:spcBef>
                <a:spcPts val="1000"/>
              </a:spcBef>
              <a:buFont typeface="Arial"/>
              <a:buChar char="•"/>
            </a:pPr>
            <a:r>
              <a:rPr lang="en-GB" dirty="0"/>
              <a:t>Talk about the room, place </a:t>
            </a:r>
            <a:r>
              <a:rPr lang="en-GB" dirty="0" err="1"/>
              <a:t>youare</a:t>
            </a:r>
            <a:r>
              <a:rPr lang="en-GB" dirty="0"/>
              <a:t> in – good and bad – </a:t>
            </a:r>
            <a:r>
              <a:rPr lang="en-GB" dirty="0" err="1"/>
              <a:t>humouris</a:t>
            </a:r>
            <a:r>
              <a:rPr lang="en-GB" dirty="0"/>
              <a:t> good !</a:t>
            </a:r>
            <a:endParaRPr lang="en-US" dirty="0"/>
          </a:p>
          <a:p>
            <a:pPr marL="285750" indent="-285750">
              <a:lnSpc>
                <a:spcPct val="90000"/>
              </a:lnSpc>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36</a:t>
            </a:fld>
            <a:endParaRPr lang="en-GB"/>
          </a:p>
        </p:txBody>
      </p:sp>
    </p:spTree>
    <p:extLst>
      <p:ext uri="{BB962C8B-B14F-4D97-AF65-F5344CB8AC3E}">
        <p14:creationId xmlns:p14="http://schemas.microsoft.com/office/powerpoint/2010/main" val="19286551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Grounding techniques </a:t>
            </a:r>
            <a:r>
              <a:rPr lang="en-US" b="1" dirty="0"/>
              <a:t>(Folder in BB</a:t>
            </a:r>
            <a:r>
              <a:rPr lang="en-US" dirty="0"/>
              <a:t>)</a:t>
            </a:r>
          </a:p>
        </p:txBody>
      </p:sp>
      <p:sp>
        <p:nvSpPr>
          <p:cNvPr id="4" name="Slide Number Placeholder 3"/>
          <p:cNvSpPr>
            <a:spLocks noGrp="1"/>
          </p:cNvSpPr>
          <p:nvPr>
            <p:ph type="sldNum" sz="quarter" idx="5"/>
          </p:nvPr>
        </p:nvSpPr>
        <p:spPr/>
        <p:txBody>
          <a:bodyPr/>
          <a:lstStyle/>
          <a:p>
            <a:fld id="{E0D52D19-4C9D-AF46-AA70-D3D123E3BE24}" type="slidenum">
              <a:rPr lang="en-US" smtClean="0"/>
              <a:t>37</a:t>
            </a:fld>
            <a:endParaRPr lang="en-US"/>
          </a:p>
        </p:txBody>
      </p:sp>
    </p:spTree>
    <p:extLst>
      <p:ext uri="{BB962C8B-B14F-4D97-AF65-F5344CB8AC3E}">
        <p14:creationId xmlns:p14="http://schemas.microsoft.com/office/powerpoint/2010/main" val="36766156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 YOUR shape and be secure </a:t>
            </a:r>
          </a:p>
          <a:p>
            <a:r>
              <a:rPr lang="en-US" dirty="0"/>
              <a:t>Speak slowly and calmly</a:t>
            </a:r>
          </a:p>
          <a:p>
            <a:endParaRPr lang="en-US" dirty="0">
              <a:ea typeface="Calibri" panose="020F0502020204030204"/>
              <a:cs typeface="Calibri" panose="020F0502020204030204"/>
            </a:endParaRPr>
          </a:p>
          <a:p>
            <a:r>
              <a:rPr lang="en-GB"/>
              <a:t>Box Breathing: </a:t>
            </a:r>
            <a:endParaRPr lang="en-US" dirty="0">
              <a:solidFill>
                <a:srgbClr val="444444"/>
              </a:solidFill>
            </a:endParaRPr>
          </a:p>
          <a:p>
            <a:r>
              <a:rPr lang="en-GB"/>
              <a:t>Inhale for 5, exhale for 5</a:t>
            </a:r>
            <a:endParaRPr lang="en-US" dirty="0">
              <a:solidFill>
                <a:srgbClr val="444444"/>
              </a:solidFill>
            </a:endParaRPr>
          </a:p>
          <a:p>
            <a:endParaRPr lang="en-GB" dirty="0">
              <a:solidFill>
                <a:srgbClr val="444444"/>
              </a:solidFill>
            </a:endParaRPr>
          </a:p>
          <a:p>
            <a:r>
              <a:rPr lang="en-GB"/>
              <a:t>Phone Breathing/ Extended </a:t>
            </a:r>
            <a:r>
              <a:rPr lang="en-GB" err="1"/>
              <a:t>exhale:Inhale</a:t>
            </a:r>
            <a:r>
              <a:rPr lang="en-GB"/>
              <a:t> for 3, exhale for 5</a:t>
            </a:r>
            <a:endParaRPr lang="en-US" dirty="0">
              <a:solidFill>
                <a:srgbClr val="444444"/>
              </a:solidFill>
            </a:endParaRPr>
          </a:p>
          <a:p>
            <a:endParaRPr lang="en-GB" dirty="0">
              <a:solidFill>
                <a:srgbClr val="444444"/>
              </a:solidFill>
            </a:endParaRPr>
          </a:p>
          <a:p>
            <a:endParaRPr lang="en-US" dirty="0">
              <a:solidFill>
                <a:srgbClr val="444444"/>
              </a:solidFill>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0D52D19-4C9D-AF46-AA70-D3D123E3BE24}" type="slidenum">
              <a:rPr lang="en-US" smtClean="0"/>
              <a:t>38</a:t>
            </a:fld>
            <a:endParaRPr lang="en-US"/>
          </a:p>
        </p:txBody>
      </p:sp>
    </p:spTree>
    <p:extLst>
      <p:ext uri="{BB962C8B-B14F-4D97-AF65-F5344CB8AC3E}">
        <p14:creationId xmlns:p14="http://schemas.microsoft.com/office/powerpoint/2010/main" val="24744869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US" b="1" dirty="0"/>
              <a:t>Trauma stewardship- LOOK OUT FOR SECONDARY VICARIOUS TRAUMA REACTIONS</a:t>
            </a:r>
            <a:endParaRPr lang="en-US" dirty="0"/>
          </a:p>
          <a:p>
            <a:pPr marL="285750" indent="-285750">
              <a:lnSpc>
                <a:spcPct val="120000"/>
              </a:lnSpc>
              <a:spcBef>
                <a:spcPts val="1000"/>
              </a:spcBef>
              <a:buFont typeface="Arial"/>
              <a:buChar char="•"/>
            </a:pPr>
            <a:r>
              <a:rPr lang="en-US" b="1" dirty="0"/>
              <a:t>Trauma like reactions </a:t>
            </a:r>
            <a:r>
              <a:rPr lang="en-US" dirty="0"/>
              <a:t>– hypervigilance, heightened physiological arousal, numbness</a:t>
            </a:r>
            <a:endParaRPr lang="en-US"/>
          </a:p>
          <a:p>
            <a:pPr marL="285750" indent="-285750">
              <a:lnSpc>
                <a:spcPct val="120000"/>
              </a:lnSpc>
              <a:spcBef>
                <a:spcPts val="1000"/>
              </a:spcBef>
              <a:buFont typeface="Arial"/>
              <a:buChar char="•"/>
            </a:pPr>
            <a:r>
              <a:rPr lang="en-US" b="1" dirty="0"/>
              <a:t>Somatic reactions </a:t>
            </a:r>
            <a:r>
              <a:rPr lang="en-US" dirty="0"/>
              <a:t>– irritability, exhaustion, apathy, restlessness, changes in </a:t>
            </a:r>
            <a:r>
              <a:rPr lang="en-US" dirty="0" err="1"/>
              <a:t>behaviours</a:t>
            </a:r>
            <a:r>
              <a:rPr lang="en-US" dirty="0"/>
              <a:t>, nightmares</a:t>
            </a:r>
            <a:endParaRPr lang="en-US" dirty="0">
              <a:ea typeface="Calibri"/>
              <a:cs typeface="Calibri"/>
            </a:endParaRPr>
          </a:p>
          <a:p>
            <a:pPr marL="285750" indent="-285750">
              <a:lnSpc>
                <a:spcPct val="120000"/>
              </a:lnSpc>
              <a:spcBef>
                <a:spcPts val="1000"/>
              </a:spcBef>
              <a:buFont typeface="Arial"/>
              <a:buChar char="•"/>
            </a:pPr>
            <a:r>
              <a:rPr lang="en-US" b="1" dirty="0"/>
              <a:t>Cognitive changes </a:t>
            </a:r>
            <a:r>
              <a:rPr lang="en-US" dirty="0"/>
              <a:t>– distorted perceptions, intrusive thoughts, ruminating over </a:t>
            </a:r>
            <a:r>
              <a:rPr lang="en-US" dirty="0" err="1"/>
              <a:t>cases,preoccupation</a:t>
            </a:r>
            <a:r>
              <a:rPr lang="en-US" dirty="0"/>
              <a:t> with abuse, uncertainty, impaired concentration, loss of meaning, </a:t>
            </a:r>
            <a:r>
              <a:rPr lang="en-US" dirty="0" err="1"/>
              <a:t>shatteredassumptions</a:t>
            </a:r>
            <a:r>
              <a:rPr lang="en-US" dirty="0"/>
              <a:t> about the world.</a:t>
            </a:r>
            <a:endParaRPr lang="en-US" dirty="0">
              <a:ea typeface="Calibri"/>
              <a:cs typeface="Calibri"/>
            </a:endParaRPr>
          </a:p>
          <a:p>
            <a:pPr marL="285750" indent="-285750">
              <a:lnSpc>
                <a:spcPct val="120000"/>
              </a:lnSpc>
              <a:spcBef>
                <a:spcPts val="1000"/>
              </a:spcBef>
              <a:buFont typeface="Arial"/>
              <a:buChar char="•"/>
            </a:pPr>
            <a:r>
              <a:rPr lang="en-US" b="1" dirty="0" err="1"/>
              <a:t>Behavioural</a:t>
            </a:r>
            <a:r>
              <a:rPr lang="en-US" b="1" dirty="0"/>
              <a:t> </a:t>
            </a:r>
            <a:r>
              <a:rPr lang="en-US" dirty="0"/>
              <a:t>– avoidance, disconnecting from others, adversarial, over/under </a:t>
            </a:r>
            <a:r>
              <a:rPr lang="en-US" dirty="0" err="1"/>
              <a:t>protectivenesstowards</a:t>
            </a:r>
            <a:r>
              <a:rPr lang="en-US" dirty="0"/>
              <a:t> own children, self-medication.</a:t>
            </a:r>
            <a:endParaRPr lang="en-US" dirty="0">
              <a:ea typeface="Calibri"/>
              <a:cs typeface="Calibri"/>
            </a:endParaRPr>
          </a:p>
          <a:p>
            <a:pPr marL="285750" indent="-285750">
              <a:lnSpc>
                <a:spcPct val="120000"/>
              </a:lnSpc>
              <a:spcBef>
                <a:spcPts val="1000"/>
              </a:spcBef>
              <a:buFont typeface="Arial"/>
              <a:buChar char="•"/>
            </a:pPr>
            <a:r>
              <a:rPr lang="en-US" b="1" dirty="0"/>
              <a:t>Emotional </a:t>
            </a:r>
            <a:r>
              <a:rPr lang="en-US" dirty="0"/>
              <a:t>– anxious, sense of powerlessness, helplessness, despair, loss of trust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FF54920-ED10-435D-AB42-C428902F6573}" type="slidenum">
              <a:rPr lang="en-GB"/>
              <a:t>39</a:t>
            </a:fld>
            <a:endParaRPr lang="en-GB"/>
          </a:p>
        </p:txBody>
      </p:sp>
    </p:spTree>
    <p:extLst>
      <p:ext uri="{BB962C8B-B14F-4D97-AF65-F5344CB8AC3E}">
        <p14:creationId xmlns:p14="http://schemas.microsoft.com/office/powerpoint/2010/main" val="10026248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Phenomenological focus:</a:t>
            </a:r>
            <a:br>
              <a:rPr lang="en-GB" dirty="0"/>
            </a:br>
            <a:r>
              <a:rPr lang="en-GB" dirty="0"/>
              <a:t>Amira lives in a state of chronic alertness. Her body has become the site of control and containment. Beneath competence lies fear, exhaustion, and the shame of “not coping.”</a:t>
            </a:r>
          </a:p>
          <a:p>
            <a:r>
              <a:rPr lang="en-GB" b="1" dirty="0"/>
              <a:t>Therapeutic stance:</a:t>
            </a:r>
            <a:br>
              <a:rPr lang="en-GB" dirty="0"/>
            </a:br>
            <a:r>
              <a:rPr lang="en-GB" dirty="0"/>
              <a:t>Warm, steady, grounded presence that models </a:t>
            </a:r>
            <a:r>
              <a:rPr lang="en-GB" i="1" dirty="0"/>
              <a:t>safe connection</a:t>
            </a:r>
            <a:r>
              <a:rPr lang="en-GB" dirty="0"/>
              <a:t>. Therapist tracks and mirrors micro-shifts in affect and body language to help her feel seen without intrusion.</a:t>
            </a:r>
          </a:p>
          <a:p>
            <a:r>
              <a:rPr lang="en-GB" b="1" dirty="0"/>
              <a:t>Key processes:</a:t>
            </a:r>
            <a:endParaRPr lang="en-GB" dirty="0"/>
          </a:p>
          <a:p>
            <a:r>
              <a:rPr lang="en-GB" b="1" dirty="0"/>
              <a:t>Empathic </a:t>
            </a:r>
            <a:r>
              <a:rPr lang="en-GB" b="1" dirty="0" err="1"/>
              <a:t>attunement</a:t>
            </a:r>
            <a:r>
              <a:rPr lang="en-GB" dirty="0"/>
              <a:t> to bodily cues of tension and collapse.</a:t>
            </a:r>
          </a:p>
          <a:p>
            <a:r>
              <a:rPr lang="en-GB" b="1" dirty="0"/>
              <a:t>Emotion regulation through co-regulation:</a:t>
            </a:r>
            <a:r>
              <a:rPr lang="en-GB" dirty="0"/>
              <a:t> therapist’s calm breathing, pacing, and voice help down-regulate hyperarousal.</a:t>
            </a:r>
          </a:p>
          <a:p>
            <a:r>
              <a:rPr lang="en-GB" b="1" dirty="0"/>
              <a:t>Deepening primary emotion:</a:t>
            </a:r>
            <a:r>
              <a:rPr lang="en-GB" dirty="0"/>
              <a:t> move from defensive anger or detachment toward sadness, fear, and grief.</a:t>
            </a:r>
          </a:p>
          <a:p>
            <a:r>
              <a:rPr lang="en-GB" b="1" dirty="0"/>
              <a:t>Meaning reconstruction:</a:t>
            </a:r>
            <a:r>
              <a:rPr lang="en-GB" dirty="0"/>
              <a:t> explore how safety, competence, and vulnerability coexist.</a:t>
            </a:r>
          </a:p>
          <a:p>
            <a:r>
              <a:rPr lang="en-GB" b="1" dirty="0"/>
              <a:t>Pitfalls:</a:t>
            </a:r>
            <a:br>
              <a:rPr lang="en-GB" dirty="0"/>
            </a:br>
            <a:r>
              <a:rPr lang="en-GB" dirty="0"/>
              <a:t>Rushing to “fix” her anxiety; reinforcing her need for control; neglecting the emotional cost of caregiving identity.</a:t>
            </a:r>
          </a:p>
          <a:p>
            <a:br>
              <a:rPr lang="en-GB" dirty="0"/>
            </a:br>
            <a:endParaRPr lang="en-GB" dirty="0"/>
          </a:p>
          <a:p>
            <a:endParaRPr lang="en-US" dirty="0"/>
          </a:p>
        </p:txBody>
      </p:sp>
      <p:sp>
        <p:nvSpPr>
          <p:cNvPr id="4" name="Slide Number Placeholder 3"/>
          <p:cNvSpPr>
            <a:spLocks noGrp="1"/>
          </p:cNvSpPr>
          <p:nvPr>
            <p:ph type="sldNum" sz="quarter" idx="5"/>
          </p:nvPr>
        </p:nvSpPr>
        <p:spPr/>
        <p:txBody>
          <a:bodyPr/>
          <a:lstStyle/>
          <a:p>
            <a:fld id="{EFF54920-ED10-435D-AB42-C428902F6573}" type="slidenum">
              <a:rPr lang="en-GB" smtClean="0"/>
              <a:t>40</a:t>
            </a:fld>
            <a:endParaRPr lang="en-GB"/>
          </a:p>
        </p:txBody>
      </p:sp>
    </p:spTree>
    <p:extLst>
      <p:ext uri="{BB962C8B-B14F-4D97-AF65-F5344CB8AC3E}">
        <p14:creationId xmlns:p14="http://schemas.microsoft.com/office/powerpoint/2010/main" val="3544878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Phenomenological focus:</a:t>
            </a:r>
            <a:br>
              <a:rPr lang="en-GB" dirty="0"/>
            </a:br>
            <a:r>
              <a:rPr lang="en-GB" dirty="0"/>
              <a:t>Jay’s flatness is the residue of chronic fear and disappointment. Emotional numbing is a way to stay safe when feeling once meant danger. His “absence” is a form of self-protection.</a:t>
            </a:r>
          </a:p>
          <a:p>
            <a:r>
              <a:rPr lang="en-GB" b="1" dirty="0"/>
              <a:t>Therapeutic stance:</a:t>
            </a:r>
            <a:br>
              <a:rPr lang="en-GB" dirty="0"/>
            </a:br>
            <a:r>
              <a:rPr lang="en-GB" dirty="0"/>
              <a:t>Gentle, patient presence that values contact over content. The therapist tolerates silence and disengagement without retreating, communicating “I’m still here.”</a:t>
            </a:r>
          </a:p>
          <a:p>
            <a:r>
              <a:rPr lang="en-GB" b="1" dirty="0"/>
              <a:t>Key processes:</a:t>
            </a:r>
            <a:endParaRPr lang="en-GB" dirty="0"/>
          </a:p>
          <a:p>
            <a:r>
              <a:rPr lang="en-GB" b="1" dirty="0"/>
              <a:t>Validation of protective withdrawal</a:t>
            </a:r>
            <a:r>
              <a:rPr lang="en-GB" dirty="0"/>
              <a:t> as adaptive rather than resistant.</a:t>
            </a:r>
          </a:p>
          <a:p>
            <a:r>
              <a:rPr lang="en-GB" b="1" dirty="0"/>
              <a:t>Emotion coaching:</a:t>
            </a:r>
            <a:r>
              <a:rPr lang="en-GB" dirty="0"/>
              <a:t> helping Jay recognise sensations (“tight chest,” “stomach ache”) as early emotional signals.</a:t>
            </a:r>
          </a:p>
          <a:p>
            <a:r>
              <a:rPr lang="en-GB" b="1" dirty="0"/>
              <a:t>Creating a new attachment experience:</a:t>
            </a:r>
            <a:r>
              <a:rPr lang="en-GB" dirty="0"/>
              <a:t> consistency, warmth, and congruence begin to counter the internalised expectation of neglect.</a:t>
            </a:r>
          </a:p>
          <a:p>
            <a:r>
              <a:rPr lang="en-GB" b="1" dirty="0"/>
              <a:t>Emergent agency:</a:t>
            </a:r>
            <a:r>
              <a:rPr lang="en-GB" dirty="0"/>
              <a:t> small acts of choice in session (music, seating, topics) foster empowerment.</a:t>
            </a:r>
          </a:p>
          <a:p>
            <a:r>
              <a:rPr lang="en-GB" b="1" dirty="0"/>
              <a:t>Pitfalls:</a:t>
            </a:r>
            <a:br>
              <a:rPr lang="en-GB" dirty="0"/>
            </a:br>
            <a:r>
              <a:rPr lang="en-GB" dirty="0"/>
              <a:t>Interpreting flat affect as apathy; demanding disclosure too soon; over-empathising in a way that collapses boundaries.</a:t>
            </a:r>
          </a:p>
          <a:p>
            <a:endParaRPr lang="en-US" dirty="0"/>
          </a:p>
        </p:txBody>
      </p:sp>
      <p:sp>
        <p:nvSpPr>
          <p:cNvPr id="4" name="Slide Number Placeholder 3"/>
          <p:cNvSpPr>
            <a:spLocks noGrp="1"/>
          </p:cNvSpPr>
          <p:nvPr>
            <p:ph type="sldNum" sz="quarter" idx="5"/>
          </p:nvPr>
        </p:nvSpPr>
        <p:spPr/>
        <p:txBody>
          <a:bodyPr/>
          <a:lstStyle/>
          <a:p>
            <a:fld id="{EFF54920-ED10-435D-AB42-C428902F6573}" type="slidenum">
              <a:rPr lang="en-GB" smtClean="0"/>
              <a:t>41</a:t>
            </a:fld>
            <a:endParaRPr lang="en-GB"/>
          </a:p>
        </p:txBody>
      </p:sp>
    </p:spTree>
    <p:extLst>
      <p:ext uri="{BB962C8B-B14F-4D97-AF65-F5344CB8AC3E}">
        <p14:creationId xmlns:p14="http://schemas.microsoft.com/office/powerpoint/2010/main" val="2820538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Phenomenological focus:</a:t>
            </a:r>
            <a:br>
              <a:rPr lang="en-GB" dirty="0"/>
            </a:br>
            <a:r>
              <a:rPr lang="en-GB" dirty="0"/>
              <a:t>Paul’s world has shrunk around guilt and re-living. The trauma disrupted his sense of being a good person. His flashbacks are unfinished emotional moments, not just “symptoms.”</a:t>
            </a:r>
          </a:p>
          <a:p>
            <a:r>
              <a:rPr lang="en-GB" b="1" dirty="0"/>
              <a:t>Therapeutic stance:</a:t>
            </a:r>
            <a:br>
              <a:rPr lang="en-GB" dirty="0"/>
            </a:br>
            <a:r>
              <a:rPr lang="en-GB" dirty="0"/>
              <a:t>Authentic, compassionate presence that invites emotional contact without forcing it. The therapist helps Paul </a:t>
            </a:r>
            <a:r>
              <a:rPr lang="en-GB" i="1" dirty="0"/>
              <a:t>stay with</a:t>
            </a:r>
            <a:r>
              <a:rPr lang="en-GB" dirty="0"/>
              <a:t> his experience long enough for meaning and new emotion to emerge.</a:t>
            </a:r>
          </a:p>
          <a:p>
            <a:r>
              <a:rPr lang="en-GB" b="1" dirty="0"/>
              <a:t>Key processes:</a:t>
            </a:r>
            <a:endParaRPr lang="en-GB" dirty="0"/>
          </a:p>
          <a:p>
            <a:r>
              <a:rPr lang="en-GB" b="1" dirty="0"/>
              <a:t>Empathic exploration</a:t>
            </a:r>
            <a:r>
              <a:rPr lang="en-GB" dirty="0"/>
              <a:t> of guilt and moral pain — allowing tears, trembling, or anger to surface safely.</a:t>
            </a:r>
          </a:p>
          <a:p>
            <a:r>
              <a:rPr lang="en-GB" b="1" dirty="0"/>
              <a:t>Two-chair work</a:t>
            </a:r>
            <a:r>
              <a:rPr lang="en-GB" dirty="0"/>
              <a:t> to externalise self-criticism and access self-compassion.</a:t>
            </a:r>
          </a:p>
          <a:p>
            <a:r>
              <a:rPr lang="en-GB" b="1" dirty="0"/>
              <a:t>Transforming emotion:</a:t>
            </a:r>
            <a:r>
              <a:rPr lang="en-GB" dirty="0"/>
              <a:t> move from secondary (guilt, anger) to primary (grief, sorrow, relief).</a:t>
            </a:r>
          </a:p>
          <a:p>
            <a:r>
              <a:rPr lang="en-GB" b="1" dirty="0"/>
              <a:t>Reconnection:</a:t>
            </a:r>
            <a:r>
              <a:rPr lang="en-GB" dirty="0"/>
              <a:t> helping Paul rediscover vitality and relational openness beyond survival.</a:t>
            </a:r>
          </a:p>
          <a:p>
            <a:r>
              <a:rPr lang="en-GB" b="1" dirty="0"/>
              <a:t>Pitfalls:</a:t>
            </a:r>
            <a:br>
              <a:rPr lang="en-GB" dirty="0"/>
            </a:br>
            <a:r>
              <a:rPr lang="en-GB" dirty="0"/>
              <a:t>Intellectualising trauma through moral reasoning; mistaking emotional intensity for regression; neglecting embodied regulation.</a:t>
            </a:r>
          </a:p>
          <a:p>
            <a:endParaRPr lang="en-US" dirty="0"/>
          </a:p>
        </p:txBody>
      </p:sp>
      <p:sp>
        <p:nvSpPr>
          <p:cNvPr id="4" name="Slide Number Placeholder 3"/>
          <p:cNvSpPr>
            <a:spLocks noGrp="1"/>
          </p:cNvSpPr>
          <p:nvPr>
            <p:ph type="sldNum" sz="quarter" idx="5"/>
          </p:nvPr>
        </p:nvSpPr>
        <p:spPr/>
        <p:txBody>
          <a:bodyPr/>
          <a:lstStyle/>
          <a:p>
            <a:fld id="{EFF54920-ED10-435D-AB42-C428902F6573}" type="slidenum">
              <a:rPr lang="en-GB" smtClean="0"/>
              <a:t>42</a:t>
            </a:fld>
            <a:endParaRPr lang="en-GB"/>
          </a:p>
        </p:txBody>
      </p:sp>
    </p:spTree>
    <p:extLst>
      <p:ext uri="{BB962C8B-B14F-4D97-AF65-F5344CB8AC3E}">
        <p14:creationId xmlns:p14="http://schemas.microsoft.com/office/powerpoint/2010/main" val="555812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
        <p:nvSpPr>
          <p:cNvPr id="8" name="TextBox 7">
            <a:extLst>
              <a:ext uri="{FF2B5EF4-FFF2-40B4-BE49-F238E27FC236}">
                <a16:creationId xmlns:a16="http://schemas.microsoft.com/office/drawing/2014/main" id="{8310171F-0877-04F8-0085-48E5FF8A0924}"/>
              </a:ext>
            </a:extLst>
          </p:cNvPr>
          <p:cNvSpPr txBox="1"/>
          <p:nvPr>
            <p:extLst>
              <p:ext uri="{1162E1C5-73C7-4A58-AE30-91384D911F3F}">
                <p184:classification xmlns:p184="http://schemas.microsoft.com/office/powerpoint/2018/4/main" val="hdr"/>
              </p:ext>
            </p:extLst>
          </p:nvPr>
        </p:nvSpPr>
        <p:spPr>
          <a:xfrm>
            <a:off x="10874375" y="63500"/>
            <a:ext cx="1279525"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PUBLIC / CYHOEDDUS</a:t>
            </a:r>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3.jpeg"/><Relationship Id="rId7" Type="http://schemas.openxmlformats.org/officeDocument/2006/relationships/image" Target="../media/image57.jpeg"/><Relationship Id="rId2" Type="http://schemas.openxmlformats.org/officeDocument/2006/relationships/image" Target="../media/image52.jpeg"/><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jpeg"/></Relationships>
</file>

<file path=ppt/slides/_rels/slide46.xml.rels><?xml version="1.0" encoding="UTF-8" standalone="yes"?>
<Relationships xmlns="http://schemas.openxmlformats.org/package/2006/relationships"><Relationship Id="rId3" Type="http://schemas.openxmlformats.org/officeDocument/2006/relationships/hyperlink" Target="https://www.carolynspring.com/blog/" TargetMode="External"/><Relationship Id="rId2" Type="http://schemas.openxmlformats.org/officeDocument/2006/relationships/hyperlink" Target="https://www.dis-sos.com/index-inhalt/" TargetMode="External"/><Relationship Id="rId1" Type="http://schemas.openxmlformats.org/officeDocument/2006/relationships/slideLayout" Target="../slideLayouts/slideLayout2.xml"/><Relationship Id="rId5" Type="http://schemas.openxmlformats.org/officeDocument/2006/relationships/hyperlink" Target="https://traumaticstress.nhs.wales/" TargetMode="External"/><Relationship Id="rId4" Type="http://schemas.openxmlformats.org/officeDocument/2006/relationships/hyperlink" Target="https://www.melo.cymru/courses/understanding-trau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0516" y="3958259"/>
            <a:ext cx="3371683" cy="2900518"/>
          </a:xfrm>
        </p:spPr>
        <p:txBody>
          <a:bodyPr>
            <a:noAutofit/>
          </a:bodyPr>
          <a:lstStyle/>
          <a:p>
            <a:r>
              <a:rPr lang="en-GB" sz="7200" dirty="0">
                <a:solidFill>
                  <a:srgbClr val="FFFFFF"/>
                </a:solidFill>
              </a:rPr>
              <a:t>Working with Trauma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is TRAUMA? - Melissa Knight Taylor">
            <a:extLst>
              <a:ext uri="{FF2B5EF4-FFF2-40B4-BE49-F238E27FC236}">
                <a16:creationId xmlns:a16="http://schemas.microsoft.com/office/drawing/2014/main" id="{901F9739-13EE-2E65-7A8C-F9736C29F3EE}"/>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775470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531136-BD66-A420-3ED8-BAFFB16A82AF}"/>
            </a:ext>
          </a:extLst>
        </p:cNvPr>
        <p:cNvGrpSpPr/>
        <p:nvPr/>
      </p:nvGrpSpPr>
      <p:grpSpPr>
        <a:xfrm>
          <a:off x="0" y="0"/>
          <a:ext cx="0" cy="0"/>
          <a:chOff x="0" y="0"/>
          <a:chExt cx="0" cy="0"/>
        </a:xfrm>
      </p:grpSpPr>
      <p:pic>
        <p:nvPicPr>
          <p:cNvPr id="4" name="Content Placeholder 3" descr="Trauma: A Word with Different Meanings - Turning Leaf Therapy LLC">
            <a:extLst>
              <a:ext uri="{FF2B5EF4-FFF2-40B4-BE49-F238E27FC236}">
                <a16:creationId xmlns:a16="http://schemas.microsoft.com/office/drawing/2014/main" id="{1B4E0050-9C39-6FDE-6EE8-54F395910C6D}"/>
              </a:ext>
            </a:extLst>
          </p:cNvPr>
          <p:cNvPicPr>
            <a:picLocks noGrp="1" noChangeAspect="1"/>
          </p:cNvPicPr>
          <p:nvPr>
            <p:ph idx="1"/>
          </p:nvPr>
        </p:nvPicPr>
        <p:blipFill>
          <a:blip r:embed="rId3"/>
          <a:stretch>
            <a:fillRect/>
          </a:stretch>
        </p:blipFill>
        <p:spPr>
          <a:xfrm>
            <a:off x="3107882" y="643466"/>
            <a:ext cx="5976235" cy="5571067"/>
          </a:xfrm>
          <a:prstGeom prst="rect">
            <a:avLst/>
          </a:prstGeom>
        </p:spPr>
      </p:pic>
    </p:spTree>
    <p:extLst>
      <p:ext uri="{BB962C8B-B14F-4D97-AF65-F5344CB8AC3E}">
        <p14:creationId xmlns:p14="http://schemas.microsoft.com/office/powerpoint/2010/main" val="1909607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Understanding Trauma: Big T vs Little t | Insightful Counselling">
            <a:extLst>
              <a:ext uri="{FF2B5EF4-FFF2-40B4-BE49-F238E27FC236}">
                <a16:creationId xmlns:a16="http://schemas.microsoft.com/office/drawing/2014/main" id="{E23A906D-FBCA-6B9D-CDED-263807EDCD8F}"/>
              </a:ext>
            </a:extLst>
          </p:cNvPr>
          <p:cNvPicPr>
            <a:picLocks noGrp="1" noChangeAspect="1"/>
          </p:cNvPicPr>
          <p:nvPr>
            <p:ph idx="1"/>
          </p:nvPr>
        </p:nvPicPr>
        <p:blipFill>
          <a:blip r:embed="rId3"/>
          <a:stretch>
            <a:fillRect/>
          </a:stretch>
        </p:blipFill>
        <p:spPr>
          <a:xfrm>
            <a:off x="1922916" y="643466"/>
            <a:ext cx="8346167" cy="5571067"/>
          </a:xfrm>
          <a:prstGeom prst="rect">
            <a:avLst/>
          </a:prstGeom>
        </p:spPr>
      </p:pic>
    </p:spTree>
    <p:extLst>
      <p:ext uri="{BB962C8B-B14F-4D97-AF65-F5344CB8AC3E}">
        <p14:creationId xmlns:p14="http://schemas.microsoft.com/office/powerpoint/2010/main" val="4167990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DF462C-1EA3-419C-0A8F-5CBC41E769C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cute Trauma vs. Chronic Trauma">
            <a:extLst>
              <a:ext uri="{FF2B5EF4-FFF2-40B4-BE49-F238E27FC236}">
                <a16:creationId xmlns:a16="http://schemas.microsoft.com/office/drawing/2014/main" id="{2943FBCE-111D-2C56-D79C-758B9B7D72AF}"/>
              </a:ext>
            </a:extLst>
          </p:cNvPr>
          <p:cNvPicPr>
            <a:picLocks noGrp="1" noChangeAspect="1"/>
          </p:cNvPicPr>
          <p:nvPr>
            <p:ph idx="1"/>
          </p:nvPr>
        </p:nvPicPr>
        <p:blipFill>
          <a:blip r:embed="rId3"/>
          <a:srcRect t="12028" b="3718"/>
          <a:stretch>
            <a:fillRect/>
          </a:stretch>
        </p:blipFill>
        <p:spPr>
          <a:xfrm>
            <a:off x="20" y="1282"/>
            <a:ext cx="12191980" cy="6856718"/>
          </a:xfrm>
          <a:prstGeom prst="rect">
            <a:avLst/>
          </a:prstGeom>
        </p:spPr>
      </p:pic>
    </p:spTree>
    <p:extLst>
      <p:ext uri="{BB962C8B-B14F-4D97-AF65-F5344CB8AC3E}">
        <p14:creationId xmlns:p14="http://schemas.microsoft.com/office/powerpoint/2010/main" val="710738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6C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rauma: Symptoms, Causes, Types, And Treatment">
            <a:extLst>
              <a:ext uri="{FF2B5EF4-FFF2-40B4-BE49-F238E27FC236}">
                <a16:creationId xmlns:a16="http://schemas.microsoft.com/office/drawing/2014/main" id="{6FDAE3FD-7BD5-6B51-1FCB-E753888791B1}"/>
              </a:ext>
            </a:extLst>
          </p:cNvPr>
          <p:cNvPicPr>
            <a:picLocks noGrp="1" noChangeAspect="1"/>
          </p:cNvPicPr>
          <p:nvPr>
            <p:ph idx="1"/>
          </p:nvPr>
        </p:nvPicPr>
        <p:blipFill>
          <a:blip r:embed="rId3"/>
          <a:srcRect l="40217" t="32206" r="3080"/>
          <a:stretch>
            <a:fillRect/>
          </a:stretch>
        </p:blipFill>
        <p:spPr>
          <a:xfrm>
            <a:off x="1954092" y="643467"/>
            <a:ext cx="8283816" cy="5571066"/>
          </a:xfrm>
          <a:prstGeom prst="rect">
            <a:avLst/>
          </a:prstGeom>
        </p:spPr>
      </p:pic>
    </p:spTree>
    <p:extLst>
      <p:ext uri="{BB962C8B-B14F-4D97-AF65-F5344CB8AC3E}">
        <p14:creationId xmlns:p14="http://schemas.microsoft.com/office/powerpoint/2010/main" val="716254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Psychological Trauma - Family Psychology Associates">
            <a:extLst>
              <a:ext uri="{FF2B5EF4-FFF2-40B4-BE49-F238E27FC236}">
                <a16:creationId xmlns:a16="http://schemas.microsoft.com/office/drawing/2014/main" id="{DA10C387-19C1-6EB7-5064-E6AAE6B934EF}"/>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965414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1FBC47-5DF8-926D-7A13-D7AD6A5F99D7}"/>
            </a:ext>
          </a:extLst>
        </p:cNvPr>
        <p:cNvGrpSpPr/>
        <p:nvPr/>
      </p:nvGrpSpPr>
      <p:grpSpPr>
        <a:xfrm>
          <a:off x="0" y="0"/>
          <a:ext cx="0" cy="0"/>
          <a:chOff x="0" y="0"/>
          <a:chExt cx="0" cy="0"/>
        </a:xfrm>
      </p:grpSpPr>
      <p:pic>
        <p:nvPicPr>
          <p:cNvPr id="7" name="Content Placeholder 6" descr="Collective trauma and our reactions | Parkview Health">
            <a:extLst>
              <a:ext uri="{FF2B5EF4-FFF2-40B4-BE49-F238E27FC236}">
                <a16:creationId xmlns:a16="http://schemas.microsoft.com/office/drawing/2014/main" id="{918E5DA8-7D5E-A61A-E4E8-41130F16C00C}"/>
              </a:ext>
            </a:extLst>
          </p:cNvPr>
          <p:cNvPicPr>
            <a:picLocks noGrp="1" noChangeAspect="1"/>
          </p:cNvPicPr>
          <p:nvPr>
            <p:ph idx="1"/>
          </p:nvPr>
        </p:nvPicPr>
        <p:blipFill>
          <a:blip r:embed="rId3"/>
          <a:stretch>
            <a:fillRect/>
          </a:stretch>
        </p:blipFill>
        <p:spPr>
          <a:xfrm>
            <a:off x="643467" y="1711452"/>
            <a:ext cx="10905066" cy="3435095"/>
          </a:xfrm>
          <a:prstGeom prst="rect">
            <a:avLst/>
          </a:prstGeom>
        </p:spPr>
      </p:pic>
    </p:spTree>
    <p:extLst>
      <p:ext uri="{BB962C8B-B14F-4D97-AF65-F5344CB8AC3E}">
        <p14:creationId xmlns:p14="http://schemas.microsoft.com/office/powerpoint/2010/main" val="2049981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7FC9AD-A0C0-8804-EA1E-DB5D6A08DCB9}"/>
            </a:ext>
          </a:extLst>
        </p:cNvPr>
        <p:cNvGrpSpPr/>
        <p:nvPr/>
      </p:nvGrpSpPr>
      <p:grpSpPr>
        <a:xfrm>
          <a:off x="0" y="0"/>
          <a:ext cx="0" cy="0"/>
          <a:chOff x="0" y="0"/>
          <a:chExt cx="0" cy="0"/>
        </a:xfrm>
      </p:grpSpPr>
      <p:pic>
        <p:nvPicPr>
          <p:cNvPr id="7" name="Content Placeholder 6" descr="Collective trauma and our reactions | Parkview Health">
            <a:extLst>
              <a:ext uri="{FF2B5EF4-FFF2-40B4-BE49-F238E27FC236}">
                <a16:creationId xmlns:a16="http://schemas.microsoft.com/office/drawing/2014/main" id="{A9944C26-CFC2-ECC0-F4E5-9F2CC0FE4F34}"/>
              </a:ext>
            </a:extLst>
          </p:cNvPr>
          <p:cNvPicPr>
            <a:picLocks noGrp="1" noChangeAspect="1"/>
          </p:cNvPicPr>
          <p:nvPr>
            <p:ph idx="1"/>
          </p:nvPr>
        </p:nvPicPr>
        <p:blipFill>
          <a:blip r:embed="rId3"/>
          <a:stretch>
            <a:fillRect/>
          </a:stretch>
        </p:blipFill>
        <p:spPr>
          <a:xfrm>
            <a:off x="643467" y="1711452"/>
            <a:ext cx="10905066" cy="3435095"/>
          </a:xfrm>
          <a:prstGeom prst="rect">
            <a:avLst/>
          </a:prstGeom>
        </p:spPr>
      </p:pic>
    </p:spTree>
    <p:extLst>
      <p:ext uri="{BB962C8B-B14F-4D97-AF65-F5344CB8AC3E}">
        <p14:creationId xmlns:p14="http://schemas.microsoft.com/office/powerpoint/2010/main" val="725709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1771B4-0D0D-9A13-63F8-B2034062470F}"/>
            </a:ext>
          </a:extLst>
        </p:cNvPr>
        <p:cNvGrpSpPr/>
        <p:nvPr/>
      </p:nvGrpSpPr>
      <p:grpSpPr>
        <a:xfrm>
          <a:off x="0" y="0"/>
          <a:ext cx="0" cy="0"/>
          <a:chOff x="0" y="0"/>
          <a:chExt cx="0" cy="0"/>
        </a:xfrm>
      </p:grpSpPr>
      <p:pic>
        <p:nvPicPr>
          <p:cNvPr id="7" name="Content Placeholder 6" descr="The Neurobiology of Trauma - Inspired Practice">
            <a:extLst>
              <a:ext uri="{FF2B5EF4-FFF2-40B4-BE49-F238E27FC236}">
                <a16:creationId xmlns:a16="http://schemas.microsoft.com/office/drawing/2014/main" id="{E99162A4-9E40-8508-42DB-5B9012DBB5DB}"/>
              </a:ext>
            </a:extLst>
          </p:cNvPr>
          <p:cNvPicPr>
            <a:picLocks noGrp="1" noChangeAspect="1"/>
          </p:cNvPicPr>
          <p:nvPr>
            <p:ph idx="1"/>
          </p:nvPr>
        </p:nvPicPr>
        <p:blipFill>
          <a:blip r:embed="rId3"/>
          <a:stretch>
            <a:fillRect/>
          </a:stretch>
        </p:blipFill>
        <p:spPr>
          <a:xfrm>
            <a:off x="2699008" y="643466"/>
            <a:ext cx="6793984" cy="5571067"/>
          </a:xfrm>
          <a:prstGeom prst="rect">
            <a:avLst/>
          </a:prstGeom>
        </p:spPr>
      </p:pic>
    </p:spTree>
    <p:extLst>
      <p:ext uri="{BB962C8B-B14F-4D97-AF65-F5344CB8AC3E}">
        <p14:creationId xmlns:p14="http://schemas.microsoft.com/office/powerpoint/2010/main" val="238102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E6F2D0-8A58-A6CC-2542-8F0984507429}"/>
            </a:ext>
          </a:extLst>
        </p:cNvPr>
        <p:cNvGrpSpPr/>
        <p:nvPr/>
      </p:nvGrpSpPr>
      <p:grpSpPr>
        <a:xfrm>
          <a:off x="0" y="0"/>
          <a:ext cx="0" cy="0"/>
          <a:chOff x="0" y="0"/>
          <a:chExt cx="0" cy="0"/>
        </a:xfrm>
      </p:grpSpPr>
      <p:pic>
        <p:nvPicPr>
          <p:cNvPr id="7" name="Content Placeholder 6" descr="The Neurobiology of Trauma - Inspired Practice">
            <a:extLst>
              <a:ext uri="{FF2B5EF4-FFF2-40B4-BE49-F238E27FC236}">
                <a16:creationId xmlns:a16="http://schemas.microsoft.com/office/drawing/2014/main" id="{E15ED4B1-BFDC-CDEB-5C77-2202680FA260}"/>
              </a:ext>
            </a:extLst>
          </p:cNvPr>
          <p:cNvPicPr>
            <a:picLocks noGrp="1" noChangeAspect="1"/>
          </p:cNvPicPr>
          <p:nvPr>
            <p:ph idx="1"/>
          </p:nvPr>
        </p:nvPicPr>
        <p:blipFill>
          <a:blip r:embed="rId3"/>
          <a:stretch>
            <a:fillRect/>
          </a:stretch>
        </p:blipFill>
        <p:spPr>
          <a:xfrm>
            <a:off x="2699008" y="643466"/>
            <a:ext cx="6793984" cy="5571067"/>
          </a:xfrm>
          <a:prstGeom prst="rect">
            <a:avLst/>
          </a:prstGeom>
        </p:spPr>
      </p:pic>
    </p:spTree>
    <p:extLst>
      <p:ext uri="{BB962C8B-B14F-4D97-AF65-F5344CB8AC3E}">
        <p14:creationId xmlns:p14="http://schemas.microsoft.com/office/powerpoint/2010/main" val="611584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84E254-3105-8D17-AB62-0D39E36E6B2C}"/>
            </a:ext>
          </a:extLst>
        </p:cNvPr>
        <p:cNvGrpSpPr/>
        <p:nvPr/>
      </p:nvGrpSpPr>
      <p:grpSpPr>
        <a:xfrm>
          <a:off x="0" y="0"/>
          <a:ext cx="0" cy="0"/>
          <a:chOff x="0" y="0"/>
          <a:chExt cx="0" cy="0"/>
        </a:xfrm>
      </p:grpSpPr>
      <p:pic>
        <p:nvPicPr>
          <p:cNvPr id="7" name="Content Placeholder 6" descr="The Neurobiology of Trauma - Inspired Practice">
            <a:extLst>
              <a:ext uri="{FF2B5EF4-FFF2-40B4-BE49-F238E27FC236}">
                <a16:creationId xmlns:a16="http://schemas.microsoft.com/office/drawing/2014/main" id="{EE79FD6F-5853-67D4-7463-8012568648AA}"/>
              </a:ext>
            </a:extLst>
          </p:cNvPr>
          <p:cNvPicPr>
            <a:picLocks noGrp="1" noChangeAspect="1"/>
          </p:cNvPicPr>
          <p:nvPr>
            <p:ph idx="1"/>
          </p:nvPr>
        </p:nvPicPr>
        <p:blipFill>
          <a:blip r:embed="rId3"/>
          <a:stretch>
            <a:fillRect/>
          </a:stretch>
        </p:blipFill>
        <p:spPr>
          <a:xfrm>
            <a:off x="2699008" y="643466"/>
            <a:ext cx="6793984" cy="5571067"/>
          </a:xfrm>
          <a:prstGeom prst="rect">
            <a:avLst/>
          </a:prstGeom>
        </p:spPr>
      </p:pic>
    </p:spTree>
    <p:extLst>
      <p:ext uri="{BB962C8B-B14F-4D97-AF65-F5344CB8AC3E}">
        <p14:creationId xmlns:p14="http://schemas.microsoft.com/office/powerpoint/2010/main" val="1398103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4D5284-EEED-A8E1-E71B-273F7C0F4FD5}"/>
            </a:ext>
          </a:extLst>
        </p:cNvPr>
        <p:cNvGrpSpPr/>
        <p:nvPr/>
      </p:nvGrpSpPr>
      <p:grpSpPr>
        <a:xfrm>
          <a:off x="0" y="0"/>
          <a:ext cx="0" cy="0"/>
          <a:chOff x="0" y="0"/>
          <a:chExt cx="0" cy="0"/>
        </a:xfrm>
      </p:grpSpPr>
      <p:pic>
        <p:nvPicPr>
          <p:cNvPr id="4" name="Content Placeholder 3" descr="Understanding Trauma's Impact on Four Types of Memory [Infographic]">
            <a:extLst>
              <a:ext uri="{FF2B5EF4-FFF2-40B4-BE49-F238E27FC236}">
                <a16:creationId xmlns:a16="http://schemas.microsoft.com/office/drawing/2014/main" id="{F5F75471-BF32-7C4A-06FD-027EAA81DD0C}"/>
              </a:ext>
            </a:extLst>
          </p:cNvPr>
          <p:cNvPicPr>
            <a:picLocks noGrp="1" noChangeAspect="1"/>
          </p:cNvPicPr>
          <p:nvPr>
            <p:ph idx="1"/>
          </p:nvPr>
        </p:nvPicPr>
        <p:blipFill>
          <a:blip r:embed="rId3"/>
          <a:srcRect l="-30" r="-124" b="49740"/>
          <a:stretch>
            <a:fillRect/>
          </a:stretch>
        </p:blipFill>
        <p:spPr>
          <a:xfrm>
            <a:off x="2674" y="1074161"/>
            <a:ext cx="12183992" cy="4708404"/>
          </a:xfrm>
          <a:prstGeom prst="rect">
            <a:avLst/>
          </a:prstGeom>
        </p:spPr>
      </p:pic>
    </p:spTree>
    <p:extLst>
      <p:ext uri="{BB962C8B-B14F-4D97-AF65-F5344CB8AC3E}">
        <p14:creationId xmlns:p14="http://schemas.microsoft.com/office/powerpoint/2010/main" val="3425659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Collective trauma and our reactions | Parkview Health">
            <a:extLst>
              <a:ext uri="{FF2B5EF4-FFF2-40B4-BE49-F238E27FC236}">
                <a16:creationId xmlns:a16="http://schemas.microsoft.com/office/drawing/2014/main" id="{8E42A7EA-8C47-5D55-F9F9-149976FD9CD1}"/>
              </a:ext>
            </a:extLst>
          </p:cNvPr>
          <p:cNvPicPr>
            <a:picLocks noGrp="1" noChangeAspect="1"/>
          </p:cNvPicPr>
          <p:nvPr>
            <p:ph idx="1"/>
          </p:nvPr>
        </p:nvPicPr>
        <p:blipFill>
          <a:blip r:embed="rId3"/>
          <a:stretch>
            <a:fillRect/>
          </a:stretch>
        </p:blipFill>
        <p:spPr>
          <a:xfrm>
            <a:off x="643467" y="1711452"/>
            <a:ext cx="10905066" cy="3435095"/>
          </a:xfrm>
          <a:prstGeom prst="rect">
            <a:avLst/>
          </a:prstGeom>
        </p:spPr>
      </p:pic>
    </p:spTree>
    <p:extLst>
      <p:ext uri="{BB962C8B-B14F-4D97-AF65-F5344CB8AC3E}">
        <p14:creationId xmlns:p14="http://schemas.microsoft.com/office/powerpoint/2010/main" val="3803130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B9A9D9-54F7-F81B-8DCB-A099F5BEFE96}"/>
            </a:ext>
          </a:extLst>
        </p:cNvPr>
        <p:cNvGrpSpPr/>
        <p:nvPr/>
      </p:nvGrpSpPr>
      <p:grpSpPr>
        <a:xfrm>
          <a:off x="0" y="0"/>
          <a:ext cx="0" cy="0"/>
          <a:chOff x="0" y="0"/>
          <a:chExt cx="0" cy="0"/>
        </a:xfrm>
      </p:grpSpPr>
      <p:pic>
        <p:nvPicPr>
          <p:cNvPr id="7" name="Content Placeholder 6" descr="Collective trauma and our reactions | Parkview Health">
            <a:extLst>
              <a:ext uri="{FF2B5EF4-FFF2-40B4-BE49-F238E27FC236}">
                <a16:creationId xmlns:a16="http://schemas.microsoft.com/office/drawing/2014/main" id="{6731B09C-A0C5-3834-B9ED-CA55D939E6B5}"/>
              </a:ext>
            </a:extLst>
          </p:cNvPr>
          <p:cNvPicPr>
            <a:picLocks noGrp="1" noChangeAspect="1"/>
          </p:cNvPicPr>
          <p:nvPr>
            <p:ph idx="1"/>
          </p:nvPr>
        </p:nvPicPr>
        <p:blipFill>
          <a:blip r:embed="rId3"/>
          <a:stretch>
            <a:fillRect/>
          </a:stretch>
        </p:blipFill>
        <p:spPr>
          <a:xfrm>
            <a:off x="643467" y="1711452"/>
            <a:ext cx="10905066" cy="3435095"/>
          </a:xfrm>
          <a:prstGeom prst="rect">
            <a:avLst/>
          </a:prstGeom>
        </p:spPr>
      </p:pic>
    </p:spTree>
    <p:extLst>
      <p:ext uri="{BB962C8B-B14F-4D97-AF65-F5344CB8AC3E}">
        <p14:creationId xmlns:p14="http://schemas.microsoft.com/office/powerpoint/2010/main" val="2161624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86ED06-E093-68EF-6FC0-D3D6A265ED1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7 Essential Authors to Read If You're Having an Existential Crisis">
            <a:extLst>
              <a:ext uri="{FF2B5EF4-FFF2-40B4-BE49-F238E27FC236}">
                <a16:creationId xmlns:a16="http://schemas.microsoft.com/office/drawing/2014/main" id="{79F3AC86-91FB-06C8-4F4E-711BDF5155F4}"/>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790525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hart  comparing DSM-5, 2013 and ICD-11, 2018 PTSD criteria.&#10;&#10;PTSD (DSM-5, 2013) lists A. Exposure to actual or threatened death, serious injury, or sexual violence, B. Intrusions, C. Avoidance, D. Changes in cognitions and mood, E. arousal and reactivity, F. duration more than 1 month, G. clinically significant distress or impairment of function, H. Due to event, not due to physiological effects or a substance or medication condition. PTSD (ICD-11, 2018) includes exposure to an extremely threatening or horrific event or series of events, re-experiencing, avoidance, persistent perceptions of heightened current threat, must last for at least several weeks, significant impairment in personal, family, social, educational, occupational or other important areas of functioning.">
            <a:extLst>
              <a:ext uri="{FF2B5EF4-FFF2-40B4-BE49-F238E27FC236}">
                <a16:creationId xmlns:a16="http://schemas.microsoft.com/office/drawing/2014/main" id="{B116DCA6-4FAA-BD89-6102-884FFAF423C7}"/>
              </a:ext>
            </a:extLst>
          </p:cNvPr>
          <p:cNvPicPr>
            <a:picLocks noGrp="1" noChangeAspect="1"/>
          </p:cNvPicPr>
          <p:nvPr>
            <p:ph idx="1"/>
          </p:nvPr>
        </p:nvPicPr>
        <p:blipFill>
          <a:blip r:embed="rId3"/>
          <a:srcRect r="2204"/>
          <a:stretch>
            <a:fillRect/>
          </a:stretch>
        </p:blipFill>
        <p:spPr>
          <a:xfrm>
            <a:off x="20" y="1282"/>
            <a:ext cx="12191980" cy="6856718"/>
          </a:xfrm>
          <a:prstGeom prst="rect">
            <a:avLst/>
          </a:prstGeom>
        </p:spPr>
      </p:pic>
    </p:spTree>
    <p:extLst>
      <p:ext uri="{BB962C8B-B14F-4D97-AF65-F5344CB8AC3E}">
        <p14:creationId xmlns:p14="http://schemas.microsoft.com/office/powerpoint/2010/main" val="163971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72C1A0-451F-7B6E-04A1-AEE94F63FF6C}"/>
            </a:ext>
          </a:extLst>
        </p:cNvPr>
        <p:cNvGrpSpPr/>
        <p:nvPr/>
      </p:nvGrpSpPr>
      <p:grpSpPr>
        <a:xfrm>
          <a:off x="0" y="0"/>
          <a:ext cx="0" cy="0"/>
          <a:chOff x="0" y="0"/>
          <a:chExt cx="0" cy="0"/>
        </a:xfrm>
      </p:grpSpPr>
      <p:pic>
        <p:nvPicPr>
          <p:cNvPr id="4" name="Content Placeholder 3" descr="ACEs (Adverse Childhood Experiences) - Bristol Early Years">
            <a:extLst>
              <a:ext uri="{FF2B5EF4-FFF2-40B4-BE49-F238E27FC236}">
                <a16:creationId xmlns:a16="http://schemas.microsoft.com/office/drawing/2014/main" id="{9489D003-7D20-B471-7EC1-0988F61D02F0}"/>
              </a:ext>
            </a:extLst>
          </p:cNvPr>
          <p:cNvPicPr>
            <a:picLocks noGrp="1" noChangeAspect="1"/>
          </p:cNvPicPr>
          <p:nvPr>
            <p:ph idx="1"/>
          </p:nvPr>
        </p:nvPicPr>
        <p:blipFill>
          <a:blip r:embed="rId3"/>
          <a:stretch>
            <a:fillRect/>
          </a:stretch>
        </p:blipFill>
        <p:spPr>
          <a:xfrm>
            <a:off x="1394678" y="643466"/>
            <a:ext cx="9402644" cy="5571067"/>
          </a:xfrm>
          <a:prstGeom prst="rect">
            <a:avLst/>
          </a:prstGeom>
        </p:spPr>
      </p:pic>
    </p:spTree>
    <p:extLst>
      <p:ext uri="{BB962C8B-B14F-4D97-AF65-F5344CB8AC3E}">
        <p14:creationId xmlns:p14="http://schemas.microsoft.com/office/powerpoint/2010/main" val="941752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084567-80FF-88CB-28FA-599556A6E34C}"/>
            </a:ext>
          </a:extLst>
        </p:cNvPr>
        <p:cNvGrpSpPr/>
        <p:nvPr/>
      </p:nvGrpSpPr>
      <p:grpSpPr>
        <a:xfrm>
          <a:off x="0" y="0"/>
          <a:ext cx="0" cy="0"/>
          <a:chOff x="0" y="0"/>
          <a:chExt cx="0" cy="0"/>
        </a:xfrm>
      </p:grpSpPr>
      <p:pic>
        <p:nvPicPr>
          <p:cNvPr id="4" name="Content Placeholder 3" descr="Post-Traumatic Stress Disorder (PTSD): Symptoms and Treatment">
            <a:extLst>
              <a:ext uri="{FF2B5EF4-FFF2-40B4-BE49-F238E27FC236}">
                <a16:creationId xmlns:a16="http://schemas.microsoft.com/office/drawing/2014/main" id="{E0E1A640-78A6-4866-C5D3-BB45DA549B1A}"/>
              </a:ext>
            </a:extLst>
          </p:cNvPr>
          <p:cNvPicPr>
            <a:picLocks noGrp="1" noChangeAspect="1"/>
          </p:cNvPicPr>
          <p:nvPr>
            <p:ph idx="1"/>
          </p:nvPr>
        </p:nvPicPr>
        <p:blipFill>
          <a:blip r:embed="rId3"/>
          <a:stretch>
            <a:fillRect/>
          </a:stretch>
        </p:blipFill>
        <p:spPr>
          <a:xfrm>
            <a:off x="1472708" y="643466"/>
            <a:ext cx="9246584" cy="5571067"/>
          </a:xfrm>
          <a:prstGeom prst="rect">
            <a:avLst/>
          </a:prstGeom>
        </p:spPr>
      </p:pic>
    </p:spTree>
    <p:extLst>
      <p:ext uri="{BB962C8B-B14F-4D97-AF65-F5344CB8AC3E}">
        <p14:creationId xmlns:p14="http://schemas.microsoft.com/office/powerpoint/2010/main" val="1594183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omplex trauma in the perinatal period | MDedge">
            <a:extLst>
              <a:ext uri="{FF2B5EF4-FFF2-40B4-BE49-F238E27FC236}">
                <a16:creationId xmlns:a16="http://schemas.microsoft.com/office/drawing/2014/main" id="{6CF85F69-E26C-7D48-55F9-0E772B734660}"/>
              </a:ext>
            </a:extLst>
          </p:cNvPr>
          <p:cNvPicPr>
            <a:picLocks noGrp="1" noChangeAspect="1"/>
          </p:cNvPicPr>
          <p:nvPr>
            <p:ph idx="1"/>
          </p:nvPr>
        </p:nvPicPr>
        <p:blipFill>
          <a:blip r:embed="rId3"/>
          <a:srcRect t="7299" r="-86" b="1168"/>
          <a:stretch>
            <a:fillRect/>
          </a:stretch>
        </p:blipFill>
        <p:spPr>
          <a:xfrm>
            <a:off x="564953" y="457200"/>
            <a:ext cx="11062093" cy="5943600"/>
          </a:xfrm>
          <a:prstGeom prst="rect">
            <a:avLst/>
          </a:prstGeom>
        </p:spPr>
      </p:pic>
    </p:spTree>
    <p:extLst>
      <p:ext uri="{BB962C8B-B14F-4D97-AF65-F5344CB8AC3E}">
        <p14:creationId xmlns:p14="http://schemas.microsoft.com/office/powerpoint/2010/main" val="3224229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D82EA4-CF1E-6F65-3DD5-8F5A5BC28CE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Exploring Various Types of Camera Lenses and Their Applications |  Photography and video news, reviews and tips | Henry's Camera">
            <a:extLst>
              <a:ext uri="{FF2B5EF4-FFF2-40B4-BE49-F238E27FC236}">
                <a16:creationId xmlns:a16="http://schemas.microsoft.com/office/drawing/2014/main" id="{19F5D331-20EB-F526-29BF-583EC59588C0}"/>
              </a:ext>
            </a:extLst>
          </p:cNvPr>
          <p:cNvPicPr>
            <a:picLocks noGrp="1" noChangeAspect="1"/>
          </p:cNvPicPr>
          <p:nvPr>
            <p:ph idx="1"/>
          </p:nvPr>
        </p:nvPicPr>
        <p:blipFill>
          <a:blip r:embed="rId3"/>
          <a:srcRect t="4938" b="10809"/>
          <a:stretch>
            <a:fillRect/>
          </a:stretch>
        </p:blipFill>
        <p:spPr>
          <a:xfrm>
            <a:off x="20" y="1282"/>
            <a:ext cx="12191980" cy="6856718"/>
          </a:xfrm>
          <a:prstGeom prst="rect">
            <a:avLst/>
          </a:prstGeom>
        </p:spPr>
      </p:pic>
    </p:spTree>
    <p:extLst>
      <p:ext uri="{BB962C8B-B14F-4D97-AF65-F5344CB8AC3E}">
        <p14:creationId xmlns:p14="http://schemas.microsoft.com/office/powerpoint/2010/main" val="471828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at Is Trauma-Focused Cognitive Behavioral Therapy (TF-CBT)?">
            <a:extLst>
              <a:ext uri="{FF2B5EF4-FFF2-40B4-BE49-F238E27FC236}">
                <a16:creationId xmlns:a16="http://schemas.microsoft.com/office/drawing/2014/main" id="{742CC10F-A668-C799-AB08-4FAC6562BF7B}"/>
              </a:ext>
            </a:extLst>
          </p:cNvPr>
          <p:cNvPicPr>
            <a:picLocks noGrp="1" noChangeAspect="1"/>
          </p:cNvPicPr>
          <p:nvPr>
            <p:ph idx="1"/>
          </p:nvPr>
        </p:nvPicPr>
        <p:blipFill>
          <a:blip r:embed="rId3"/>
          <a:stretch>
            <a:fillRect/>
          </a:stretch>
        </p:blipFill>
        <p:spPr>
          <a:xfrm>
            <a:off x="3797935" y="643467"/>
            <a:ext cx="4596129" cy="5571066"/>
          </a:xfrm>
          <a:prstGeom prst="rect">
            <a:avLst/>
          </a:prstGeom>
        </p:spPr>
      </p:pic>
    </p:spTree>
    <p:extLst>
      <p:ext uri="{BB962C8B-B14F-4D97-AF65-F5344CB8AC3E}">
        <p14:creationId xmlns:p14="http://schemas.microsoft.com/office/powerpoint/2010/main" val="138749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119347-62B8-CB99-B032-F7A587EE0DC2}"/>
            </a:ext>
          </a:extLst>
        </p:cNvPr>
        <p:cNvGrpSpPr/>
        <p:nvPr/>
      </p:nvGrpSpPr>
      <p:grpSpPr>
        <a:xfrm>
          <a:off x="0" y="0"/>
          <a:ext cx="0" cy="0"/>
          <a:chOff x="0" y="0"/>
          <a:chExt cx="0" cy="0"/>
        </a:xfrm>
      </p:grpSpPr>
      <p:pic>
        <p:nvPicPr>
          <p:cNvPr id="6" name="Content Placeholder 5" descr="A diagram of a diagram&#10;&#10;AI-generated content may be incorrect.">
            <a:extLst>
              <a:ext uri="{FF2B5EF4-FFF2-40B4-BE49-F238E27FC236}">
                <a16:creationId xmlns:a16="http://schemas.microsoft.com/office/drawing/2014/main" id="{BD3CC0F0-91F7-1620-9588-315310C27527}"/>
              </a:ext>
            </a:extLst>
          </p:cNvPr>
          <p:cNvPicPr>
            <a:picLocks noGrp="1" noChangeAspect="1"/>
          </p:cNvPicPr>
          <p:nvPr>
            <p:ph idx="1"/>
          </p:nvPr>
        </p:nvPicPr>
        <p:blipFill>
          <a:blip r:embed="rId3"/>
          <a:stretch>
            <a:fillRect/>
          </a:stretch>
        </p:blipFill>
        <p:spPr>
          <a:xfrm>
            <a:off x="3156123" y="643466"/>
            <a:ext cx="5879754" cy="5571067"/>
          </a:xfrm>
          <a:prstGeom prst="rect">
            <a:avLst/>
          </a:prstGeom>
        </p:spPr>
      </p:pic>
    </p:spTree>
    <p:extLst>
      <p:ext uri="{BB962C8B-B14F-4D97-AF65-F5344CB8AC3E}">
        <p14:creationId xmlns:p14="http://schemas.microsoft.com/office/powerpoint/2010/main" val="2375080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In-Depth Training in Working with the Freeze Response of Trauma - Linda  Graham">
            <a:extLst>
              <a:ext uri="{FF2B5EF4-FFF2-40B4-BE49-F238E27FC236}">
                <a16:creationId xmlns:a16="http://schemas.microsoft.com/office/drawing/2014/main" id="{8D0018B8-27C1-C4BE-FFBF-30D0E865B309}"/>
              </a:ext>
            </a:extLst>
          </p:cNvPr>
          <p:cNvPicPr>
            <a:picLocks noGrp="1" noChangeAspect="1"/>
          </p:cNvPicPr>
          <p:nvPr>
            <p:ph idx="1"/>
          </p:nvPr>
        </p:nvPicPr>
        <p:blipFill>
          <a:blip r:embed="rId3"/>
          <a:stretch>
            <a:fillRect/>
          </a:stretch>
        </p:blipFill>
        <p:spPr>
          <a:xfrm>
            <a:off x="755275" y="643466"/>
            <a:ext cx="10681449" cy="5571067"/>
          </a:xfrm>
          <a:prstGeom prst="rect">
            <a:avLst/>
          </a:prstGeom>
        </p:spPr>
      </p:pic>
    </p:spTree>
    <p:extLst>
      <p:ext uri="{BB962C8B-B14F-4D97-AF65-F5344CB8AC3E}">
        <p14:creationId xmlns:p14="http://schemas.microsoft.com/office/powerpoint/2010/main" val="3045536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1DE6CC-BA20-1458-6254-7D7E645E0A94}"/>
            </a:ext>
          </a:extLst>
        </p:cNvPr>
        <p:cNvGrpSpPr/>
        <p:nvPr/>
      </p:nvGrpSpPr>
      <p:grpSpPr>
        <a:xfrm>
          <a:off x="0" y="0"/>
          <a:ext cx="0" cy="0"/>
          <a:chOff x="0" y="0"/>
          <a:chExt cx="0" cy="0"/>
        </a:xfrm>
      </p:grpSpPr>
      <p:pic>
        <p:nvPicPr>
          <p:cNvPr id="4" name="Content Placeholder 3" descr="1:1 Therapy - We Are Survivors">
            <a:extLst>
              <a:ext uri="{FF2B5EF4-FFF2-40B4-BE49-F238E27FC236}">
                <a16:creationId xmlns:a16="http://schemas.microsoft.com/office/drawing/2014/main" id="{1B1E4E5C-E5D8-1CE1-50A3-10D3D2B7D7CE}"/>
              </a:ext>
            </a:extLst>
          </p:cNvPr>
          <p:cNvPicPr>
            <a:picLocks noGrp="1" noChangeAspect="1"/>
          </p:cNvPicPr>
          <p:nvPr>
            <p:ph idx="1"/>
          </p:nvPr>
        </p:nvPicPr>
        <p:blipFill>
          <a:blip r:embed="rId3"/>
          <a:stretch>
            <a:fillRect/>
          </a:stretch>
        </p:blipFill>
        <p:spPr>
          <a:xfrm>
            <a:off x="643467" y="879940"/>
            <a:ext cx="10905066" cy="5098118"/>
          </a:xfrm>
          <a:prstGeom prst="rect">
            <a:avLst/>
          </a:prstGeom>
        </p:spPr>
      </p:pic>
    </p:spTree>
    <p:extLst>
      <p:ext uri="{BB962C8B-B14F-4D97-AF65-F5344CB8AC3E}">
        <p14:creationId xmlns:p14="http://schemas.microsoft.com/office/powerpoint/2010/main" val="2618045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30873C-A5FD-2703-4C25-5969064DFB5F}"/>
            </a:ext>
          </a:extLst>
        </p:cNvPr>
        <p:cNvGrpSpPr/>
        <p:nvPr/>
      </p:nvGrpSpPr>
      <p:grpSpPr>
        <a:xfrm>
          <a:off x="0" y="0"/>
          <a:ext cx="0" cy="0"/>
          <a:chOff x="0" y="0"/>
          <a:chExt cx="0" cy="0"/>
        </a:xfrm>
      </p:grpSpPr>
      <p:sp>
        <p:nvSpPr>
          <p:cNvPr id="159" name="Rectangle 15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4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Rectangle 16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8 Keys to Safe Trauma Recovery: Take-Charge Strategies to Empower Your  Healing - 8 Keys to Mental Health (Paperback)">
            <a:extLst>
              <a:ext uri="{FF2B5EF4-FFF2-40B4-BE49-F238E27FC236}">
                <a16:creationId xmlns:a16="http://schemas.microsoft.com/office/drawing/2014/main" id="{DC4C1F6F-0267-6163-D5B5-19F8C02A4CF0}"/>
              </a:ext>
            </a:extLst>
          </p:cNvPr>
          <p:cNvPicPr>
            <a:picLocks noGrp="1" noChangeAspect="1"/>
          </p:cNvPicPr>
          <p:nvPr>
            <p:ph idx="1"/>
          </p:nvPr>
        </p:nvPicPr>
        <p:blipFill>
          <a:blip r:embed="rId3"/>
          <a:stretch>
            <a:fillRect/>
          </a:stretch>
        </p:blipFill>
        <p:spPr>
          <a:xfrm>
            <a:off x="7147475" y="643467"/>
            <a:ext cx="3676903" cy="5571066"/>
          </a:xfrm>
          <a:prstGeom prst="rect">
            <a:avLst/>
          </a:prstGeom>
        </p:spPr>
      </p:pic>
      <p:sp>
        <p:nvSpPr>
          <p:cNvPr id="163" name="Rectangle 16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4" name="Picture 153" descr="8 Keys to Safe Trauma Recovery Workbook">
            <a:extLst>
              <a:ext uri="{FF2B5EF4-FFF2-40B4-BE49-F238E27FC236}">
                <a16:creationId xmlns:a16="http://schemas.microsoft.com/office/drawing/2014/main" id="{57420FF3-FA27-EA88-1A93-D58D48338C4A}"/>
              </a:ext>
            </a:extLst>
          </p:cNvPr>
          <p:cNvPicPr>
            <a:picLocks noChangeAspect="1"/>
          </p:cNvPicPr>
          <p:nvPr/>
        </p:nvPicPr>
        <p:blipFill>
          <a:blip r:embed="rId4"/>
          <a:stretch>
            <a:fillRect/>
          </a:stretch>
        </p:blipFill>
        <p:spPr>
          <a:xfrm>
            <a:off x="641180" y="864108"/>
            <a:ext cx="5129784" cy="5129784"/>
          </a:xfrm>
          <a:prstGeom prst="rect">
            <a:avLst/>
          </a:prstGeom>
        </p:spPr>
      </p:pic>
    </p:spTree>
    <p:extLst>
      <p:ext uri="{BB962C8B-B14F-4D97-AF65-F5344CB8AC3E}">
        <p14:creationId xmlns:p14="http://schemas.microsoft.com/office/powerpoint/2010/main" val="5721798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The Handbook of Trauma-Transformative Practice: Emerging Therapeutic Frameworks for Supporting Individuals, Families or Communities Impacted by Abuse and Violence">
            <a:extLst>
              <a:ext uri="{FF2B5EF4-FFF2-40B4-BE49-F238E27FC236}">
                <a16:creationId xmlns:a16="http://schemas.microsoft.com/office/drawing/2014/main" id="{75BC8723-3254-C587-1D49-9F67C31792D5}"/>
              </a:ext>
            </a:extLst>
          </p:cNvPr>
          <p:cNvPicPr>
            <a:picLocks noChangeAspect="1"/>
          </p:cNvPicPr>
          <p:nvPr/>
        </p:nvPicPr>
        <p:blipFill>
          <a:blip r:embed="rId3"/>
          <a:srcRect l="5770" r="6337" b="-3"/>
          <a:stretch>
            <a:fillRect/>
          </a:stretch>
        </p:blipFill>
        <p:spPr>
          <a:xfrm>
            <a:off x="192528" y="171716"/>
            <a:ext cx="3793268" cy="6514565"/>
          </a:xfrm>
          <a:prstGeom prst="rect">
            <a:avLst/>
          </a:prstGeom>
        </p:spPr>
      </p:pic>
      <p:pic>
        <p:nvPicPr>
          <p:cNvPr id="6" name="Picture 5" descr="Trauma-Informed Therapy: A collaborative narrative approach: Amazon.co.uk:  Dale, Susan: 9781915220417: Books">
            <a:extLst>
              <a:ext uri="{FF2B5EF4-FFF2-40B4-BE49-F238E27FC236}">
                <a16:creationId xmlns:a16="http://schemas.microsoft.com/office/drawing/2014/main" id="{9B1C83B1-C713-872A-C5F9-AD68D2788A2B}"/>
              </a:ext>
            </a:extLst>
          </p:cNvPr>
          <p:cNvPicPr>
            <a:picLocks noChangeAspect="1"/>
          </p:cNvPicPr>
          <p:nvPr/>
        </p:nvPicPr>
        <p:blipFill>
          <a:blip r:embed="rId4"/>
          <a:srcRect l="3220" r="5086" b="-3"/>
          <a:stretch>
            <a:fillRect/>
          </a:stretch>
        </p:blipFill>
        <p:spPr>
          <a:xfrm>
            <a:off x="4184538" y="171716"/>
            <a:ext cx="3822924" cy="6514565"/>
          </a:xfrm>
          <a:prstGeom prst="rect">
            <a:avLst/>
          </a:prstGeom>
        </p:spPr>
      </p:pic>
      <p:pic>
        <p:nvPicPr>
          <p:cNvPr id="10" name="Picture 9" descr="Trauma-Informed Care | How neuroscience influences practice | Amanda E">
            <a:extLst>
              <a:ext uri="{FF2B5EF4-FFF2-40B4-BE49-F238E27FC236}">
                <a16:creationId xmlns:a16="http://schemas.microsoft.com/office/drawing/2014/main" id="{4F06EC5D-105A-15BC-1D5E-D3FC80838828}"/>
              </a:ext>
            </a:extLst>
          </p:cNvPr>
          <p:cNvPicPr>
            <a:picLocks noChangeAspect="1"/>
          </p:cNvPicPr>
          <p:nvPr/>
        </p:nvPicPr>
        <p:blipFill>
          <a:blip r:embed="rId5"/>
          <a:srcRect r="9286" b="-1"/>
          <a:stretch>
            <a:fillRect/>
          </a:stretch>
        </p:blipFill>
        <p:spPr>
          <a:xfrm>
            <a:off x="8188032" y="171716"/>
            <a:ext cx="3799007" cy="6514565"/>
          </a:xfrm>
          <a:prstGeom prst="rect">
            <a:avLst/>
          </a:prstGeom>
        </p:spPr>
      </p:pic>
    </p:spTree>
    <p:extLst>
      <p:ext uri="{BB962C8B-B14F-4D97-AF65-F5344CB8AC3E}">
        <p14:creationId xmlns:p14="http://schemas.microsoft.com/office/powerpoint/2010/main" val="866604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Figure 1">
            <a:extLst>
              <a:ext uri="{FF2B5EF4-FFF2-40B4-BE49-F238E27FC236}">
                <a16:creationId xmlns:a16="http://schemas.microsoft.com/office/drawing/2014/main" id="{6C84CE18-8C91-74DD-1EB0-3580A6717FF0}"/>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7949759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How Critical Race Theory Can Help Heal Generational Trauma | Psychology  Today United Kingdom">
            <a:extLst>
              <a:ext uri="{FF2B5EF4-FFF2-40B4-BE49-F238E27FC236}">
                <a16:creationId xmlns:a16="http://schemas.microsoft.com/office/drawing/2014/main" id="{F70D3A10-1067-B1A6-BA00-1B9B13122B1E}"/>
              </a:ext>
            </a:extLst>
          </p:cNvPr>
          <p:cNvPicPr>
            <a:picLocks noGrp="1" noChangeAspect="1"/>
          </p:cNvPicPr>
          <p:nvPr>
            <p:ph idx="1"/>
          </p:nvPr>
        </p:nvPicPr>
        <p:blipFill>
          <a:blip r:embed="rId3"/>
          <a:stretch>
            <a:fillRect/>
          </a:stretch>
        </p:blipFill>
        <p:spPr>
          <a:xfrm>
            <a:off x="2779889" y="643466"/>
            <a:ext cx="6632222" cy="5571067"/>
          </a:xfrm>
          <a:prstGeom prst="rect">
            <a:avLst/>
          </a:prstGeom>
        </p:spPr>
      </p:pic>
    </p:spTree>
    <p:extLst>
      <p:ext uri="{BB962C8B-B14F-4D97-AF65-F5344CB8AC3E}">
        <p14:creationId xmlns:p14="http://schemas.microsoft.com/office/powerpoint/2010/main" val="581476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trauma&#10;&#10;AI-generated content may be incorrect.">
            <a:extLst>
              <a:ext uri="{FF2B5EF4-FFF2-40B4-BE49-F238E27FC236}">
                <a16:creationId xmlns:a16="http://schemas.microsoft.com/office/drawing/2014/main" id="{8A360BCC-BFFB-995F-3739-E1C9ECC2DD38}"/>
              </a:ext>
            </a:extLst>
          </p:cNvPr>
          <p:cNvPicPr>
            <a:picLocks noGrp="1" noChangeAspect="1"/>
          </p:cNvPicPr>
          <p:nvPr>
            <p:ph idx="1"/>
          </p:nvPr>
        </p:nvPicPr>
        <p:blipFill>
          <a:blip r:embed="rId3"/>
          <a:stretch>
            <a:fillRect/>
          </a:stretch>
        </p:blipFill>
        <p:spPr>
          <a:xfrm>
            <a:off x="3000963" y="643466"/>
            <a:ext cx="6190074" cy="5571067"/>
          </a:xfrm>
          <a:prstGeom prst="rect">
            <a:avLst/>
          </a:prstGeom>
        </p:spPr>
      </p:pic>
    </p:spTree>
    <p:extLst>
      <p:ext uri="{BB962C8B-B14F-4D97-AF65-F5344CB8AC3E}">
        <p14:creationId xmlns:p14="http://schemas.microsoft.com/office/powerpoint/2010/main" val="35445228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Content Placeholder 11" descr="Trauma and Trauma-Informed Approach - Resilient Durham NC">
            <a:extLst>
              <a:ext uri="{FF2B5EF4-FFF2-40B4-BE49-F238E27FC236}">
                <a16:creationId xmlns:a16="http://schemas.microsoft.com/office/drawing/2014/main" id="{A6B487F1-971F-60BF-6C3E-CF2A7E6F1445}"/>
              </a:ext>
            </a:extLst>
          </p:cNvPr>
          <p:cNvPicPr>
            <a:picLocks noGrp="1" noChangeAspect="1"/>
          </p:cNvPicPr>
          <p:nvPr>
            <p:ph idx="1"/>
          </p:nvPr>
        </p:nvPicPr>
        <p:blipFill>
          <a:blip r:embed="rId3"/>
          <a:stretch>
            <a:fillRect/>
          </a:stretch>
        </p:blipFill>
        <p:spPr>
          <a:xfrm>
            <a:off x="263" y="-1883"/>
            <a:ext cx="12204389" cy="6863354"/>
          </a:xfrm>
          <a:prstGeom prst="rect">
            <a:avLst/>
          </a:prstGeom>
        </p:spPr>
      </p:pic>
    </p:spTree>
    <p:extLst>
      <p:ext uri="{BB962C8B-B14F-4D97-AF65-F5344CB8AC3E}">
        <p14:creationId xmlns:p14="http://schemas.microsoft.com/office/powerpoint/2010/main" val="1521803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Braking System In Automobile - With FAQs - Mechanical Basics">
            <a:extLst>
              <a:ext uri="{FF2B5EF4-FFF2-40B4-BE49-F238E27FC236}">
                <a16:creationId xmlns:a16="http://schemas.microsoft.com/office/drawing/2014/main" id="{46A20561-4106-1274-B5F9-428C9CFFED7D}"/>
              </a:ext>
            </a:extLst>
          </p:cNvPr>
          <p:cNvPicPr>
            <a:picLocks noGrp="1" noChangeAspect="1"/>
          </p:cNvPicPr>
          <p:nvPr>
            <p:ph idx="1"/>
          </p:nvPr>
        </p:nvPicPr>
        <p:blipFill>
          <a:blip r:embed="rId3"/>
          <a:srcRect b="23484"/>
          <a:stretch>
            <a:fillRect/>
          </a:stretch>
        </p:blipFill>
        <p:spPr>
          <a:xfrm>
            <a:off x="20" y="1282"/>
            <a:ext cx="12191980" cy="6856718"/>
          </a:xfrm>
          <a:prstGeom prst="rect">
            <a:avLst/>
          </a:prstGeom>
        </p:spPr>
      </p:pic>
    </p:spTree>
    <p:extLst>
      <p:ext uri="{BB962C8B-B14F-4D97-AF65-F5344CB8AC3E}">
        <p14:creationId xmlns:p14="http://schemas.microsoft.com/office/powerpoint/2010/main" val="423141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4,500+ Safety First Stock Illustrations, Royalty-Free Vector Graphics &amp;  Clip Art - iStock | Safety, Health and safety, Safety icon">
            <a:extLst>
              <a:ext uri="{FF2B5EF4-FFF2-40B4-BE49-F238E27FC236}">
                <a16:creationId xmlns:a16="http://schemas.microsoft.com/office/drawing/2014/main" id="{C2E86136-AD77-74FB-939D-64F666D7D005}"/>
              </a:ext>
            </a:extLst>
          </p:cNvPr>
          <p:cNvPicPr>
            <a:picLocks noChangeAspect="1"/>
          </p:cNvPicPr>
          <p:nvPr/>
        </p:nvPicPr>
        <p:blipFill>
          <a:blip r:embed="rId3"/>
          <a:srcRect t="22795" b="20965"/>
          <a:stretch>
            <a:fillRect/>
          </a:stretch>
        </p:blipFill>
        <p:spPr>
          <a:xfrm>
            <a:off x="20" y="1282"/>
            <a:ext cx="12191980" cy="6856718"/>
          </a:xfrm>
          <a:prstGeom prst="rect">
            <a:avLst/>
          </a:prstGeom>
        </p:spPr>
      </p:pic>
    </p:spTree>
    <p:extLst>
      <p:ext uri="{BB962C8B-B14F-4D97-AF65-F5344CB8AC3E}">
        <p14:creationId xmlns:p14="http://schemas.microsoft.com/office/powerpoint/2010/main" val="1463440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8FC0525F-467E-2317-7F76-CAF7AF1A5E6C}"/>
              </a:ext>
            </a:extLst>
          </p:cNvPr>
          <p:cNvGraphicFramePr>
            <a:graphicFrameLocks noGrp="1"/>
          </p:cNvGraphicFramePr>
          <p:nvPr>
            <p:ph idx="1"/>
            <p:extLst>
              <p:ext uri="{D42A27DB-BD31-4B8C-83A1-F6EECF244321}">
                <p14:modId xmlns:p14="http://schemas.microsoft.com/office/powerpoint/2010/main" val="1669359720"/>
              </p:ext>
            </p:extLst>
          </p:nvPr>
        </p:nvGraphicFramePr>
        <p:xfrm>
          <a:off x="237827" y="343213"/>
          <a:ext cx="11949996" cy="6296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648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D3A5003-EB12-77A5-6D3F-B8E0D9311866}"/>
              </a:ext>
            </a:extLst>
          </p:cNvPr>
          <p:cNvSpPr>
            <a:spLocks noGrp="1"/>
          </p:cNvSpPr>
          <p:nvPr>
            <p:ph type="title"/>
          </p:nvPr>
        </p:nvSpPr>
        <p:spPr>
          <a:xfrm>
            <a:off x="645065" y="1463040"/>
            <a:ext cx="3796306" cy="2690949"/>
          </a:xfrm>
        </p:spPr>
        <p:txBody>
          <a:bodyPr anchor="t">
            <a:normAutofit/>
          </a:bodyPr>
          <a:lstStyle/>
          <a:p>
            <a:r>
              <a:rPr lang="en-GB" b="1" dirty="0"/>
              <a:t>Reorientation 'Contact' Statements	</a:t>
            </a:r>
          </a:p>
        </p:txBody>
      </p:sp>
      <p:grpSp>
        <p:nvGrpSpPr>
          <p:cNvPr id="13" name="Group 1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779F645-B6FB-C8B2-2828-F78D3338F141}"/>
              </a:ext>
            </a:extLst>
          </p:cNvPr>
          <p:cNvSpPr>
            <a:spLocks noGrp="1"/>
          </p:cNvSpPr>
          <p:nvPr>
            <p:ph idx="1"/>
          </p:nvPr>
        </p:nvSpPr>
        <p:spPr>
          <a:xfrm>
            <a:off x="5656218" y="1463039"/>
            <a:ext cx="5542387" cy="4300447"/>
          </a:xfrm>
        </p:spPr>
        <p:txBody>
          <a:bodyPr vert="horz" lIns="91440" tIns="45720" rIns="91440" bIns="45720" rtlCol="0" anchor="t">
            <a:normAutofit/>
          </a:bodyPr>
          <a:lstStyle/>
          <a:p>
            <a:r>
              <a:rPr lang="en-GB" sz="2200" dirty="0"/>
              <a:t>“I am safe”</a:t>
            </a:r>
          </a:p>
          <a:p>
            <a:r>
              <a:rPr lang="en-GB" sz="2200" dirty="0"/>
              <a:t>“It’s Tuesday 21st October 2025”</a:t>
            </a:r>
          </a:p>
          <a:p>
            <a:r>
              <a:rPr lang="en-GB" sz="2200" dirty="0"/>
              <a:t>“I’m with my therapist and I know she is a safe person”</a:t>
            </a:r>
          </a:p>
          <a:p>
            <a:r>
              <a:rPr lang="en-GB" sz="2200" dirty="0"/>
              <a:t>“I am in Swansea in South Wales”</a:t>
            </a:r>
          </a:p>
          <a:p>
            <a:r>
              <a:rPr lang="en-GB" sz="2200" dirty="0"/>
              <a:t>“Time has passed, I now have two children they are Sian and Osian who I love very much”</a:t>
            </a:r>
          </a:p>
          <a:p>
            <a:r>
              <a:rPr lang="en-GB" sz="2200" dirty="0"/>
              <a:t>“This moment will pass” “It’s passed before and it will pass again” </a:t>
            </a:r>
          </a:p>
          <a:p>
            <a:r>
              <a:rPr lang="en-GB" sz="2200" dirty="0"/>
              <a:t>“ This is just a memory”</a:t>
            </a:r>
            <a:endParaRPr lang="en-GB" dirty="0"/>
          </a:p>
        </p:txBody>
      </p:sp>
    </p:spTree>
    <p:extLst>
      <p:ext uri="{BB962C8B-B14F-4D97-AF65-F5344CB8AC3E}">
        <p14:creationId xmlns:p14="http://schemas.microsoft.com/office/powerpoint/2010/main" val="2499302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Look, a distraction! - Post by xoxorask on Boldomatic">
            <a:extLst>
              <a:ext uri="{FF2B5EF4-FFF2-40B4-BE49-F238E27FC236}">
                <a16:creationId xmlns:a16="http://schemas.microsoft.com/office/drawing/2014/main" id="{0B6ADF35-EB83-9F3A-5608-AA6043DFB41E}"/>
              </a:ext>
            </a:extLst>
          </p:cNvPr>
          <p:cNvPicPr>
            <a:picLocks noGrp="1" noChangeAspect="1"/>
          </p:cNvPicPr>
          <p:nvPr>
            <p:ph idx="1"/>
          </p:nvPr>
        </p:nvPicPr>
        <p:blipFill>
          <a:blip r:embed="rId3"/>
          <a:stretch>
            <a:fillRect/>
          </a:stretch>
        </p:blipFill>
        <p:spPr>
          <a:xfrm>
            <a:off x="5832475" y="993883"/>
            <a:ext cx="4873625" cy="4873625"/>
          </a:xfrm>
          <a:prstGeom prst="rect">
            <a:avLst/>
          </a:prstGeom>
        </p:spPr>
      </p:pic>
    </p:spTree>
    <p:extLst>
      <p:ext uri="{BB962C8B-B14F-4D97-AF65-F5344CB8AC3E}">
        <p14:creationId xmlns:p14="http://schemas.microsoft.com/office/powerpoint/2010/main" val="3179272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ix Different Types of Grounding Exercises for Anxiety and Intense Emotions  — The Growlery">
            <a:extLst>
              <a:ext uri="{FF2B5EF4-FFF2-40B4-BE49-F238E27FC236}">
                <a16:creationId xmlns:a16="http://schemas.microsoft.com/office/drawing/2014/main" id="{EC21A79B-7E00-97F8-26D3-567194CA1E9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71365" y="8731"/>
            <a:ext cx="6849269" cy="684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5395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1506" name="Picture 2" descr="Use Your Breath (and Nose) to Harness Inner Power">
            <a:extLst>
              <a:ext uri="{FF2B5EF4-FFF2-40B4-BE49-F238E27FC236}">
                <a16:creationId xmlns:a16="http://schemas.microsoft.com/office/drawing/2014/main" id="{97D9FFB1-0DA4-1B21-07A5-3F9AD075C6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83" r="-1" b="-1"/>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74216"/>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King's Research Portal">
            <a:extLst>
              <a:ext uri="{FF2B5EF4-FFF2-40B4-BE49-F238E27FC236}">
                <a16:creationId xmlns:a16="http://schemas.microsoft.com/office/drawing/2014/main" id="{696D7838-8856-A4BC-E2AC-AD6D91A8586E}"/>
              </a:ext>
            </a:extLst>
          </p:cNvPr>
          <p:cNvPicPr>
            <a:picLocks noGrp="1" noChangeAspect="1"/>
          </p:cNvPicPr>
          <p:nvPr>
            <p:ph idx="1"/>
          </p:nvPr>
        </p:nvPicPr>
        <p:blipFill>
          <a:blip r:embed="rId3"/>
          <a:stretch>
            <a:fillRect/>
          </a:stretch>
        </p:blipFill>
        <p:spPr>
          <a:xfrm>
            <a:off x="653164" y="426886"/>
            <a:ext cx="10885671" cy="6000598"/>
          </a:xfrm>
          <a:prstGeom prst="rect">
            <a:avLst/>
          </a:prstGeom>
        </p:spPr>
      </p:pic>
    </p:spTree>
    <p:extLst>
      <p:ext uri="{BB962C8B-B14F-4D97-AF65-F5344CB8AC3E}">
        <p14:creationId xmlns:p14="http://schemas.microsoft.com/office/powerpoint/2010/main" val="37353210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5B1E-A5CF-0F7D-11CD-F7D1B8F33E6B}"/>
              </a:ext>
            </a:extLst>
          </p:cNvPr>
          <p:cNvSpPr>
            <a:spLocks noGrp="1"/>
          </p:cNvSpPr>
          <p:nvPr>
            <p:ph type="title"/>
          </p:nvPr>
        </p:nvSpPr>
        <p:spPr>
          <a:xfrm>
            <a:off x="0" y="365125"/>
            <a:ext cx="12192000" cy="5468116"/>
          </a:xfrm>
        </p:spPr>
        <p:txBody>
          <a:bodyPr>
            <a:noAutofit/>
          </a:bodyPr>
          <a:lstStyle/>
          <a:p>
            <a:r>
              <a:rPr lang="en-GB" sz="3600" dirty="0"/>
              <a:t>Amira, 34, works as an emergency-department nurse. Since witnessing a violent assault at work six months ago, she’s had trouble sleeping and startles easily at loud noises. She avoids socialising after shifts, claiming she’s “too tired,” and keeps her phone on silent because sudden notifications trigger a jolt of panic. In supervision she admits she’s drinking more wine at night “just to turn off.” She seeks therapy after a colleague comments that she seems “on edge all the time.”</a:t>
            </a:r>
            <a:br>
              <a:rPr lang="en-GB" sz="3600" dirty="0"/>
            </a:br>
            <a:br>
              <a:rPr lang="en-GB" sz="3600" dirty="0"/>
            </a:br>
            <a:r>
              <a:rPr lang="en-GB" sz="3600" dirty="0"/>
              <a:t>How might you assess and work with her heightened arousal and avoidance while maintaining a sense of safety and control in the sessions?</a:t>
            </a:r>
            <a:endParaRPr lang="en-US" sz="3600" dirty="0"/>
          </a:p>
        </p:txBody>
      </p:sp>
    </p:spTree>
    <p:extLst>
      <p:ext uri="{BB962C8B-B14F-4D97-AF65-F5344CB8AC3E}">
        <p14:creationId xmlns:p14="http://schemas.microsoft.com/office/powerpoint/2010/main" val="8427644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EA468-E9C3-1C9C-FD51-90DB220DED8C}"/>
              </a:ext>
            </a:extLst>
          </p:cNvPr>
          <p:cNvSpPr>
            <a:spLocks noGrp="1"/>
          </p:cNvSpPr>
          <p:nvPr>
            <p:ph type="title"/>
          </p:nvPr>
        </p:nvSpPr>
        <p:spPr>
          <a:xfrm>
            <a:off x="252248" y="2903374"/>
            <a:ext cx="11939752" cy="1325563"/>
          </a:xfrm>
        </p:spPr>
        <p:txBody>
          <a:bodyPr>
            <a:noAutofit/>
          </a:bodyPr>
          <a:lstStyle/>
          <a:p>
            <a:r>
              <a:rPr lang="en-GB" sz="3600" dirty="0"/>
              <a:t>Jay, 17, was removed from home following chronic neglect and exposure to domestic violence. In therapy he’s polite but disengaged, speaking in a flat tone and often staring at the floor. When asked about feelings, he shrugs and says, “I don’t really feel anything.” His teachers describe him as “fading out” in class and missing assignments. He reports frequent headaches but no clear medical cause.</a:t>
            </a:r>
            <a:br>
              <a:rPr lang="en-GB" sz="3600" dirty="0"/>
            </a:br>
            <a:br>
              <a:rPr lang="en-GB" sz="3600" dirty="0"/>
            </a:br>
            <a:r>
              <a:rPr lang="en-GB" sz="3600" dirty="0"/>
              <a:t>How might a therapist understand Jay’s emotional numbing and somatic complaints as protective strategies? What pacing and relational stance would you adopt?</a:t>
            </a:r>
            <a:endParaRPr lang="en-US" sz="3600" dirty="0"/>
          </a:p>
        </p:txBody>
      </p:sp>
    </p:spTree>
    <p:extLst>
      <p:ext uri="{BB962C8B-B14F-4D97-AF65-F5344CB8AC3E}">
        <p14:creationId xmlns:p14="http://schemas.microsoft.com/office/powerpoint/2010/main" val="1930232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0AE13-AF50-782B-BB92-83DD4E265A2B}"/>
              </a:ext>
            </a:extLst>
          </p:cNvPr>
          <p:cNvSpPr>
            <a:spLocks noGrp="1"/>
          </p:cNvSpPr>
          <p:nvPr>
            <p:ph type="title"/>
          </p:nvPr>
        </p:nvSpPr>
        <p:spPr>
          <a:xfrm>
            <a:off x="0" y="2766218"/>
            <a:ext cx="12192000" cy="1325563"/>
          </a:xfrm>
        </p:spPr>
        <p:txBody>
          <a:bodyPr>
            <a:noAutofit/>
          </a:bodyPr>
          <a:lstStyle/>
          <a:p>
            <a:r>
              <a:rPr lang="en-GB" sz="3600" dirty="0"/>
              <a:t>Paul, 49, survived a motorway collision two years ago in which another driver was killed. Though physically recovered, he experiences sudden flashbacks triggered by screeching brakes or news reports of accidents. He oscillates between intense guilt and irritability, often snapping at his partner for “nagging.” He says he wants therapy “to stop the memories” but becomes visibly agitated when recounting them.</a:t>
            </a:r>
            <a:br>
              <a:rPr lang="en-GB" sz="3600" dirty="0"/>
            </a:br>
            <a:br>
              <a:rPr lang="en-GB" sz="3600" dirty="0"/>
            </a:br>
            <a:r>
              <a:rPr lang="en-GB" sz="3600" dirty="0"/>
              <a:t>How would you balance symptom relief with helping Paul integrate traumatic memory? What grounding or stabilisation methods might you introduce before narrative work?</a:t>
            </a:r>
            <a:br>
              <a:rPr lang="en-GB" sz="3600" dirty="0"/>
            </a:br>
            <a:endParaRPr lang="en-US" sz="3600" dirty="0"/>
          </a:p>
        </p:txBody>
      </p:sp>
    </p:spTree>
    <p:extLst>
      <p:ext uri="{BB962C8B-B14F-4D97-AF65-F5344CB8AC3E}">
        <p14:creationId xmlns:p14="http://schemas.microsoft.com/office/powerpoint/2010/main" val="9576279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0D6C0-913A-D44D-5AD7-38E85D6D8EE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5EC52DA-DC69-84C4-0C36-587DDB9E5565}"/>
              </a:ext>
            </a:extLst>
          </p:cNvPr>
          <p:cNvSpPr>
            <a:spLocks noGrp="1"/>
          </p:cNvSpPr>
          <p:nvPr>
            <p:ph idx="1"/>
          </p:nvPr>
        </p:nvSpPr>
        <p:spPr>
          <a:xfrm>
            <a:off x="0" y="2015732"/>
            <a:ext cx="12192000" cy="4137933"/>
          </a:xfrm>
        </p:spPr>
        <p:txBody>
          <a:bodyPr>
            <a:normAutofit fontScale="55000" lnSpcReduction="20000"/>
          </a:bodyPr>
          <a:lstStyle/>
          <a:p>
            <a:r>
              <a:rPr lang="en-US" dirty="0"/>
              <a:t>Alleyne, A. (2022). The Burden of Heritage: Hauntings of Generational Trauma on Black Lives. </a:t>
            </a:r>
            <a:r>
              <a:rPr lang="en-US" dirty="0" err="1"/>
              <a:t>Karnac</a:t>
            </a:r>
            <a:r>
              <a:rPr lang="en-US" dirty="0"/>
              <a:t> Books.</a:t>
            </a:r>
          </a:p>
          <a:p>
            <a:r>
              <a:rPr lang="en-US" dirty="0"/>
              <a:t>Bride, B.E. et al (2004). Development &amp; validation of the Secondary Traumatic Stress Scale. Research on Social Work Practice. 14, 27-35.</a:t>
            </a:r>
          </a:p>
          <a:p>
            <a:r>
              <a:rPr lang="en-US" dirty="0"/>
              <a:t>Cozzolino, L. (2010). The Neuropsychology of Psychotherapy: Healing the Social Brain. New York: Norton.</a:t>
            </a:r>
          </a:p>
          <a:p>
            <a:r>
              <a:rPr lang="en-US" dirty="0"/>
              <a:t>Fani et al. (2021) “Association of Racial Discrimination with neural Response to threat in black women in the US </a:t>
            </a:r>
            <a:r>
              <a:rPr lang="en-US" dirty="0" err="1"/>
              <a:t>expopsed</a:t>
            </a:r>
            <a:r>
              <a:rPr lang="en-US" dirty="0"/>
              <a:t> to trauma” JAMA Psychiatry 788, no 9:2005-12</a:t>
            </a:r>
          </a:p>
          <a:p>
            <a:r>
              <a:rPr lang="en-US" dirty="0"/>
              <a:t>Figley, C.R. et al. (1995). Beyond Trauma: Cultural &amp; Societal Dynamics. New York: Plenum.</a:t>
            </a:r>
          </a:p>
          <a:p>
            <a:r>
              <a:rPr lang="en-US" dirty="0"/>
              <a:t>Fisher, J. (2017). Healing the Fragmented Selves of Trauma Survivors: Overcoming Internal Self-Alienation. New York: Routledge</a:t>
            </a:r>
          </a:p>
          <a:p>
            <a:r>
              <a:rPr lang="en-US" dirty="0" err="1"/>
              <a:t>Freudenberger</a:t>
            </a:r>
            <a:r>
              <a:rPr lang="en-US" dirty="0"/>
              <a:t>., H.J. &amp; North, G. (2006). The Burnout Cycle. Scientific American Mind. 3, 17, 31.</a:t>
            </a:r>
          </a:p>
          <a:p>
            <a:r>
              <a:rPr lang="en-US" dirty="0"/>
              <a:t>Herman, J. (2001). Trauma and Recovery (2</a:t>
            </a:r>
            <a:r>
              <a:rPr lang="en-US" baseline="30000" dirty="0"/>
              <a:t>nd</a:t>
            </a:r>
            <a:r>
              <a:rPr lang="en-US" dirty="0"/>
              <a:t> </a:t>
            </a:r>
            <a:r>
              <a:rPr lang="en-US" dirty="0" err="1"/>
              <a:t>Edn</a:t>
            </a:r>
            <a:r>
              <a:rPr lang="en-US" dirty="0"/>
              <a:t>). London: Pandora.</a:t>
            </a:r>
          </a:p>
          <a:p>
            <a:r>
              <a:rPr lang="en-GB" sz="2000" b="0" i="0" dirty="0">
                <a:solidFill>
                  <a:srgbClr val="222222"/>
                </a:solidFill>
                <a:effectLst/>
              </a:rPr>
              <a:t>Lipsky, L. and Burk, C. (2009). Trauma stewardship. </a:t>
            </a:r>
            <a:r>
              <a:rPr lang="en-GB" sz="2000" b="0" i="1" dirty="0">
                <a:solidFill>
                  <a:srgbClr val="222222"/>
                </a:solidFill>
                <a:effectLst/>
              </a:rPr>
              <a:t>San Francisco, CA: Berrett-Koehler. Maltzman, S.(2011). An organizational self-care model: Practical suggestions for development and implementation. The </a:t>
            </a:r>
            <a:r>
              <a:rPr lang="en-GB" sz="2000" b="0" i="1" dirty="0" err="1">
                <a:solidFill>
                  <a:srgbClr val="222222"/>
                </a:solidFill>
                <a:effectLst/>
              </a:rPr>
              <a:t>Counseling</a:t>
            </a:r>
            <a:r>
              <a:rPr lang="en-GB" sz="2000" b="0" i="1" dirty="0">
                <a:solidFill>
                  <a:srgbClr val="222222"/>
                </a:solidFill>
                <a:effectLst/>
              </a:rPr>
              <a:t> Psychologist</a:t>
            </a:r>
            <a:r>
              <a:rPr lang="en-GB" sz="2000" b="0" i="0" dirty="0">
                <a:solidFill>
                  <a:srgbClr val="222222"/>
                </a:solidFill>
                <a:effectLst/>
              </a:rPr>
              <a:t>, </a:t>
            </a:r>
            <a:r>
              <a:rPr lang="en-GB" sz="2000" b="0" i="1" dirty="0">
                <a:solidFill>
                  <a:srgbClr val="222222"/>
                </a:solidFill>
                <a:effectLst/>
              </a:rPr>
              <a:t>39</a:t>
            </a:r>
            <a:r>
              <a:rPr lang="en-GB" sz="2000" b="0" i="0" dirty="0">
                <a:solidFill>
                  <a:srgbClr val="222222"/>
                </a:solidFill>
                <a:effectLst/>
              </a:rPr>
              <a:t>, pp.303-319.</a:t>
            </a:r>
          </a:p>
          <a:p>
            <a:r>
              <a:rPr lang="en-US" dirty="0" err="1"/>
              <a:t>Kugelmass</a:t>
            </a:r>
            <a:r>
              <a:rPr lang="en-US" dirty="0"/>
              <a:t>, H. (2026) “sorry I’m not accepting new patients”: An audit of access to mental health care” Journal of Health and social </a:t>
            </a:r>
            <a:r>
              <a:rPr lang="en-US" dirty="0" err="1"/>
              <a:t>behaviour</a:t>
            </a:r>
            <a:r>
              <a:rPr lang="en-US" dirty="0"/>
              <a:t> 57, no 2: 163-83</a:t>
            </a:r>
          </a:p>
          <a:p>
            <a:r>
              <a:rPr lang="en-US" dirty="0"/>
              <a:t>Maslach, C. et al (1996). MBI: The Maslach Burnout Inventory Manual. Palo Alto, CA: Consulting Psychologists Press.</a:t>
            </a:r>
          </a:p>
          <a:p>
            <a:r>
              <a:rPr lang="en-US" dirty="0"/>
              <a:t>McCann, I.L. &amp; Pearlman, L.A. (1990).Psychological Trauma &amp; the Adult Survivor: Theory, Therapy &amp; Transformation. New York: Brunner/ Mazel.</a:t>
            </a:r>
          </a:p>
          <a:p>
            <a:r>
              <a:rPr lang="en-US" dirty="0" err="1"/>
              <a:t>Menakem</a:t>
            </a:r>
            <a:r>
              <a:rPr lang="en-US" dirty="0"/>
              <a:t>, R. (2021). My Grandmother’s Hands: Racialized Trauma &amp; The Pathway to Mending our Hearts &amp; Bodies. London: Penguin Books.</a:t>
            </a:r>
          </a:p>
          <a:p>
            <a:pPr marL="0" indent="0">
              <a:buNone/>
            </a:pPr>
            <a:endParaRPr lang="en-US" dirty="0"/>
          </a:p>
        </p:txBody>
      </p:sp>
    </p:spTree>
    <p:extLst>
      <p:ext uri="{BB962C8B-B14F-4D97-AF65-F5344CB8AC3E}">
        <p14:creationId xmlns:p14="http://schemas.microsoft.com/office/powerpoint/2010/main" val="2412855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1515C9-0356-4EB8-275C-B0662435006E}"/>
              </a:ext>
            </a:extLst>
          </p:cNvPr>
          <p:cNvSpPr>
            <a:spLocks noGrp="1"/>
          </p:cNvSpPr>
          <p:nvPr>
            <p:ph idx="1"/>
          </p:nvPr>
        </p:nvSpPr>
        <p:spPr>
          <a:xfrm>
            <a:off x="308113" y="1853754"/>
            <a:ext cx="12192000" cy="4199727"/>
          </a:xfrm>
        </p:spPr>
        <p:txBody>
          <a:bodyPr>
            <a:noAutofit/>
          </a:bodyPr>
          <a:lstStyle/>
          <a:p>
            <a:r>
              <a:rPr lang="en-US" sz="1400" dirty="0"/>
              <a:t>Norcross, J.C. &amp; </a:t>
            </a:r>
            <a:r>
              <a:rPr lang="en-US" sz="1400" dirty="0" err="1"/>
              <a:t>VandenBos</a:t>
            </a:r>
            <a:r>
              <a:rPr lang="en-US" sz="1400" dirty="0"/>
              <a:t>, G.R. (2018). Leaving it at the Office: A Guide to Psychotherapist Self-Care (2</a:t>
            </a:r>
            <a:r>
              <a:rPr lang="en-US" sz="1400" baseline="30000" dirty="0"/>
              <a:t>nd</a:t>
            </a:r>
            <a:r>
              <a:rPr lang="en-US" sz="1400" dirty="0"/>
              <a:t> </a:t>
            </a:r>
            <a:r>
              <a:rPr lang="en-US" sz="1400" dirty="0" err="1"/>
              <a:t>Edn</a:t>
            </a:r>
            <a:r>
              <a:rPr lang="en-US" sz="1400" dirty="0"/>
              <a:t>). New York: Guildford Press</a:t>
            </a:r>
            <a:endParaRPr lang="en-GB" sz="1400" b="0" i="0" dirty="0">
              <a:solidFill>
                <a:srgbClr val="333333"/>
              </a:solidFill>
              <a:effectLst/>
            </a:endParaRPr>
          </a:p>
          <a:p>
            <a:r>
              <a:rPr lang="en-GB" sz="1400" b="0" i="0" dirty="0">
                <a:solidFill>
                  <a:srgbClr val="333333"/>
                </a:solidFill>
                <a:effectLst/>
              </a:rPr>
              <a:t>Ogden, P., &amp; Minton, K. (2002). Sensorimotor approach to processing traumatic memory. In C. R. Figley (Ed.), </a:t>
            </a:r>
            <a:r>
              <a:rPr lang="en-GB" sz="1400" b="0" i="1" dirty="0">
                <a:solidFill>
                  <a:srgbClr val="333333"/>
                </a:solidFill>
                <a:effectLst/>
              </a:rPr>
              <a:t>Brief treatments for the traumatized: A project of the Green Cross Foundation</a:t>
            </a:r>
            <a:r>
              <a:rPr lang="en-GB" sz="1400" b="0" i="0" dirty="0">
                <a:solidFill>
                  <a:srgbClr val="333333"/>
                </a:solidFill>
                <a:effectLst/>
              </a:rPr>
              <a:t> (pp. 125–147). Greenwood Press/Greenwood Publishing Group.</a:t>
            </a:r>
            <a:endParaRPr lang="en-US" sz="1400" dirty="0"/>
          </a:p>
          <a:p>
            <a:r>
              <a:rPr lang="en-US" sz="1400" dirty="0"/>
              <a:t>Ogden, P. et al (2006). Trauma &amp; the Body: A Sensorimotor Approach to Psychotherapy. New York: Norton.</a:t>
            </a:r>
          </a:p>
          <a:p>
            <a:r>
              <a:rPr lang="en-US" sz="1400" dirty="0" err="1"/>
              <a:t>Porges</a:t>
            </a:r>
            <a:r>
              <a:rPr lang="en-US" sz="1400" dirty="0"/>
              <a:t>, S.  (2011). The Polyvagal Theory: Neurophysiological Foundations of Emotions, Attachment, Communication &amp; Self Regulation. New York: Norton &amp; Company Inc.</a:t>
            </a:r>
          </a:p>
          <a:p>
            <a:r>
              <a:rPr lang="en-US" sz="1400" dirty="0"/>
              <a:t>Rothschild, B. (2000). The Body Remembers: The Psychology of Trauma &amp; Trauma Treatment. New York: Norton.</a:t>
            </a:r>
          </a:p>
          <a:p>
            <a:r>
              <a:rPr lang="en-US" sz="1400" dirty="0"/>
              <a:t>Rothschild, B. (2010). 8 Keys to Safe Trauma Recovery: Take Charge Strategies to Empower Your Healing. New York: Norton.</a:t>
            </a:r>
          </a:p>
          <a:p>
            <a:r>
              <a:rPr lang="en-US" sz="1400" dirty="0"/>
              <a:t>Sanderson, C. (2013). Counselling Skills for Working with Trauma: Healing from Child Sexual Abuse, Sexual Violence and Domestic Abuse. London: Jessica Kingsley Publishers.</a:t>
            </a:r>
          </a:p>
          <a:p>
            <a:r>
              <a:rPr lang="en-GB" sz="1400" b="0" i="0" dirty="0" err="1">
                <a:solidFill>
                  <a:srgbClr val="222222"/>
                </a:solidFill>
                <a:effectLst/>
              </a:rPr>
              <a:t>Trickey</a:t>
            </a:r>
            <a:r>
              <a:rPr lang="en-GB" sz="1400" b="0" i="0" dirty="0">
                <a:solidFill>
                  <a:srgbClr val="222222"/>
                </a:solidFill>
                <a:effectLst/>
              </a:rPr>
              <a:t>, D., et al. (2012). A meta-analysis of risk factors for post-traumatic stress disorder in children and adolescents. </a:t>
            </a:r>
            <a:r>
              <a:rPr lang="en-GB" sz="1400" b="0" i="1" dirty="0">
                <a:solidFill>
                  <a:srgbClr val="222222"/>
                </a:solidFill>
                <a:effectLst/>
              </a:rPr>
              <a:t>Clinical psychology review</a:t>
            </a:r>
            <a:r>
              <a:rPr lang="en-GB" sz="1400" b="0" i="0" dirty="0">
                <a:solidFill>
                  <a:srgbClr val="222222"/>
                </a:solidFill>
                <a:effectLst/>
              </a:rPr>
              <a:t>, </a:t>
            </a:r>
            <a:r>
              <a:rPr lang="en-GB" sz="1400" b="0" i="1" dirty="0">
                <a:solidFill>
                  <a:srgbClr val="222222"/>
                </a:solidFill>
                <a:effectLst/>
              </a:rPr>
              <a:t>32</a:t>
            </a:r>
            <a:r>
              <a:rPr lang="en-GB" sz="1400" b="0" i="0" dirty="0">
                <a:solidFill>
                  <a:srgbClr val="222222"/>
                </a:solidFill>
                <a:effectLst/>
              </a:rPr>
              <a:t>(2), pp.122-138.</a:t>
            </a:r>
            <a:endParaRPr lang="en-US" sz="1400" dirty="0"/>
          </a:p>
        </p:txBody>
      </p:sp>
    </p:spTree>
    <p:extLst>
      <p:ext uri="{BB962C8B-B14F-4D97-AF65-F5344CB8AC3E}">
        <p14:creationId xmlns:p14="http://schemas.microsoft.com/office/powerpoint/2010/main" val="5754436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F0F0E-0DE3-F656-AEEA-D2536F33D347}"/>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Useful Books</a:t>
            </a:r>
          </a:p>
        </p:txBody>
      </p:sp>
      <p:pic>
        <p:nvPicPr>
          <p:cNvPr id="6" name="Picture 2">
            <a:extLst>
              <a:ext uri="{FF2B5EF4-FFF2-40B4-BE49-F238E27FC236}">
                <a16:creationId xmlns:a16="http://schemas.microsoft.com/office/drawing/2014/main" id="{AF2CAD87-9007-FFD7-CF33-38E13E83E01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24381" y="1135613"/>
            <a:ext cx="2491907" cy="249190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extLst>
              <a:ext uri="{FF2B5EF4-FFF2-40B4-BE49-F238E27FC236}">
                <a16:creationId xmlns:a16="http://schemas.microsoft.com/office/drawing/2014/main" id="{E0F570B5-3130-0825-9C6F-8D4BC6CC61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953910" y="897863"/>
            <a:ext cx="1738539" cy="24919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The Body Remembers : Babette Rothschild (author) : 9780393713039 :  Blackwell's">
            <a:extLst>
              <a:ext uri="{FF2B5EF4-FFF2-40B4-BE49-F238E27FC236}">
                <a16:creationId xmlns:a16="http://schemas.microsoft.com/office/drawing/2014/main" id="{418114E9-91E7-86A1-189B-BA39361A68D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811568" y="3704104"/>
            <a:ext cx="3693150" cy="2395914"/>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Janina Fisher, PhD :: Home">
            <a:extLst>
              <a:ext uri="{FF2B5EF4-FFF2-40B4-BE49-F238E27FC236}">
                <a16:creationId xmlns:a16="http://schemas.microsoft.com/office/drawing/2014/main" id="{EDADB047-B180-0262-E440-3066159CD7D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04718" y="3656108"/>
            <a:ext cx="1924130" cy="249190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y Grandmother's Hands: Racialized Trauma and the Pathway to Mending Our Hearts and Bodies by [Resmaa Menakem, MSW, LICSW]">
            <a:extLst>
              <a:ext uri="{FF2B5EF4-FFF2-40B4-BE49-F238E27FC236}">
                <a16:creationId xmlns:a16="http://schemas.microsoft.com/office/drawing/2014/main" id="{98573DB1-B852-5D78-A199-0E9169F1FE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16288" y="481108"/>
            <a:ext cx="2070100" cy="3175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Burden of Heritage: Hauntings of Generational Trauma on Black Lives">
            <a:extLst>
              <a:ext uri="{FF2B5EF4-FFF2-40B4-BE49-F238E27FC236}">
                <a16:creationId xmlns:a16="http://schemas.microsoft.com/office/drawing/2014/main" id="{F3A4253E-B789-C205-B94D-07D2AE734A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08195" y="3387775"/>
            <a:ext cx="1841500" cy="276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8547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ABE4-B233-3FDE-FB5C-AABD7F78707E}"/>
              </a:ext>
            </a:extLst>
          </p:cNvPr>
          <p:cNvSpPr>
            <a:spLocks noGrp="1"/>
          </p:cNvSpPr>
          <p:nvPr>
            <p:ph type="title"/>
          </p:nvPr>
        </p:nvSpPr>
        <p:spPr/>
        <p:txBody>
          <a:bodyPr/>
          <a:lstStyle/>
          <a:p>
            <a:r>
              <a:rPr lang="en-US" dirty="0"/>
              <a:t>Further resources &amp; reading</a:t>
            </a:r>
          </a:p>
        </p:txBody>
      </p:sp>
      <p:sp>
        <p:nvSpPr>
          <p:cNvPr id="3" name="Content Placeholder 2">
            <a:extLst>
              <a:ext uri="{FF2B5EF4-FFF2-40B4-BE49-F238E27FC236}">
                <a16:creationId xmlns:a16="http://schemas.microsoft.com/office/drawing/2014/main" id="{CFB3D825-20BC-2B02-B827-57E2E6A028C8}"/>
              </a:ext>
            </a:extLst>
          </p:cNvPr>
          <p:cNvSpPr>
            <a:spLocks noGrp="1"/>
          </p:cNvSpPr>
          <p:nvPr>
            <p:ph idx="1"/>
          </p:nvPr>
        </p:nvSpPr>
        <p:spPr/>
        <p:txBody>
          <a:bodyPr>
            <a:normAutofit/>
          </a:bodyPr>
          <a:lstStyle/>
          <a:p>
            <a:r>
              <a:rPr lang="en-US" dirty="0">
                <a:hlinkClick r:id="rId2"/>
              </a:rPr>
              <a:t>https://www.dis-sos.com/index-inhalt/</a:t>
            </a:r>
            <a:endParaRPr lang="en-US" dirty="0"/>
          </a:p>
          <a:p>
            <a:r>
              <a:rPr lang="en-US" dirty="0">
                <a:hlinkClick r:id="rId3"/>
              </a:rPr>
              <a:t>https://www.carolynspring.com/blog/</a:t>
            </a:r>
            <a:endParaRPr lang="en-US" dirty="0"/>
          </a:p>
          <a:p>
            <a:r>
              <a:rPr lang="en-GB" sz="1800" dirty="0">
                <a:solidFill>
                  <a:srgbClr val="565656"/>
                </a:solidFill>
                <a:effectLst/>
                <a:latin typeface="Avenir" panose="02000503020000020003" pitchFamily="2" charset="0"/>
              </a:rPr>
              <a:t>3D Brain for iPhone or </a:t>
            </a:r>
            <a:r>
              <a:rPr lang="en-GB" sz="1800" dirty="0" err="1">
                <a:solidFill>
                  <a:srgbClr val="565656"/>
                </a:solidFill>
                <a:effectLst/>
                <a:latin typeface="Avenir" panose="02000503020000020003" pitchFamily="2" charset="0"/>
              </a:rPr>
              <a:t>ipad</a:t>
            </a:r>
            <a:r>
              <a:rPr lang="en-GB" sz="1800" dirty="0">
                <a:solidFill>
                  <a:srgbClr val="565656"/>
                </a:solidFill>
                <a:effectLst/>
                <a:latin typeface="Avenir" panose="02000503020000020003" pitchFamily="2" charset="0"/>
              </a:rPr>
              <a:t> / or </a:t>
            </a:r>
            <a:r>
              <a:rPr lang="en-GB" sz="1800" dirty="0">
                <a:solidFill>
                  <a:srgbClr val="6D2D9E"/>
                </a:solidFill>
                <a:effectLst/>
                <a:latin typeface="Avenir" panose="02000503020000020003" pitchFamily="2" charset="0"/>
              </a:rPr>
              <a:t>http://www.g2conline.org/ </a:t>
            </a:r>
            <a:r>
              <a:rPr lang="en-GB" sz="1800" dirty="0">
                <a:solidFill>
                  <a:srgbClr val="565656"/>
                </a:solidFill>
                <a:effectLst/>
                <a:latin typeface="Avenir" panose="02000503020000020003" pitchFamily="2" charset="0"/>
              </a:rPr>
              <a:t>for pc </a:t>
            </a:r>
            <a:endParaRPr lang="en-GB" dirty="0">
              <a:effectLst/>
            </a:endParaRPr>
          </a:p>
          <a:p>
            <a:r>
              <a:rPr lang="en-GB" sz="2000" dirty="0"/>
              <a:t>Traumadissociation.com – fantastic resources and good book suggestions for further reading</a:t>
            </a:r>
          </a:p>
          <a:p>
            <a:r>
              <a:rPr lang="en-GB" sz="2000" dirty="0"/>
              <a:t>UK trauma council  - uktraumacouncil.org</a:t>
            </a:r>
          </a:p>
          <a:p>
            <a:r>
              <a:rPr lang="en-GB" sz="2000" dirty="0"/>
              <a:t>Oxcadatresources.com – some good example videos on there for working with trauma</a:t>
            </a:r>
          </a:p>
          <a:p>
            <a:r>
              <a:rPr lang="en-GB" sz="2000" dirty="0">
                <a:hlinkClick r:id="rId4"/>
              </a:rPr>
              <a:t>Understanding Trauma Online Course | Melo Cymru</a:t>
            </a:r>
            <a:endParaRPr lang="en-GB" sz="2000" dirty="0"/>
          </a:p>
          <a:p>
            <a:r>
              <a:rPr lang="en-GB" sz="2000" dirty="0">
                <a:hlinkClick r:id="rId5"/>
              </a:rPr>
              <a:t>Home - All Wales Traumatic Stress Quality Improvement </a:t>
            </a:r>
            <a:r>
              <a:rPr lang="en-GB" sz="2000" dirty="0" err="1">
                <a:hlinkClick r:id="rId5"/>
              </a:rPr>
              <a:t>Ini</a:t>
            </a:r>
            <a:r>
              <a:rPr lang="en-GB" sz="2000" dirty="0">
                <a:hlinkClick r:id="rId5"/>
              </a:rPr>
              <a:t> (</a:t>
            </a:r>
            <a:r>
              <a:rPr lang="en-GB" sz="2000" dirty="0" err="1">
                <a:hlinkClick r:id="rId5"/>
              </a:rPr>
              <a:t>nhs.wales</a:t>
            </a:r>
            <a:r>
              <a:rPr lang="en-GB" sz="2000" dirty="0">
                <a:hlinkClick r:id="rId5"/>
              </a:rPr>
              <a:t>)</a:t>
            </a:r>
            <a:endParaRPr lang="en-GB" sz="2000" dirty="0"/>
          </a:p>
          <a:p>
            <a:endParaRPr lang="en-US" dirty="0"/>
          </a:p>
          <a:p>
            <a:endParaRPr lang="en-US" dirty="0"/>
          </a:p>
        </p:txBody>
      </p:sp>
    </p:spTree>
    <p:extLst>
      <p:ext uri="{BB962C8B-B14F-4D97-AF65-F5344CB8AC3E}">
        <p14:creationId xmlns:p14="http://schemas.microsoft.com/office/powerpoint/2010/main" val="2669921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322</TotalTime>
  <Words>4890</Words>
  <Application>Microsoft Macintosh PowerPoint</Application>
  <PresentationFormat>Widescreen</PresentationFormat>
  <Paragraphs>371</Paragraphs>
  <Slides>46</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Aptos</vt:lpstr>
      <vt:lpstr>Aptos Display</vt:lpstr>
      <vt:lpstr>Arial</vt:lpstr>
      <vt:lpstr>Arial,Sans-Serif</vt:lpstr>
      <vt:lpstr>Avenir</vt:lpstr>
      <vt:lpstr>Calibri</vt:lpstr>
      <vt:lpstr>office theme</vt:lpstr>
      <vt:lpstr>Working with Trauma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Reorientation 'Contact' Statements </vt:lpstr>
      <vt:lpstr>PowerPoint Presentation</vt:lpstr>
      <vt:lpstr>PowerPoint Presentation</vt:lpstr>
      <vt:lpstr>PowerPoint Presentation</vt:lpstr>
      <vt:lpstr>PowerPoint Presentation</vt:lpstr>
      <vt:lpstr>Amira, 34, works as an emergency-department nurse. Since witnessing a violent assault at work six months ago, she’s had trouble sleeping and startles easily at loud noises. She avoids socialising after shifts, claiming she’s “too tired,” and keeps her phone on silent because sudden notifications trigger a jolt of panic. In supervision she admits she’s drinking more wine at night “just to turn off.” She seeks therapy after a colleague comments that she seems “on edge all the time.”  How might you assess and work with her heightened arousal and avoidance while maintaining a sense of safety and control in the sessions?</vt:lpstr>
      <vt:lpstr>Jay, 17, was removed from home following chronic neglect and exposure to domestic violence. In therapy he’s polite but disengaged, speaking in a flat tone and often staring at the floor. When asked about feelings, he shrugs and says, “I don’t really feel anything.” His teachers describe him as “fading out” in class and missing assignments. He reports frequent headaches but no clear medical cause.  How might a therapist understand Jay’s emotional numbing and somatic complaints as protective strategies? What pacing and relational stance would you adopt?</vt:lpstr>
      <vt:lpstr>Paul, 49, survived a motorway collision two years ago in which another driver was killed. Though physically recovered, he experiences sudden flashbacks triggered by screeching brakes or news reports of accidents. He oscillates between intense guilt and irritability, often snapping at his partner for “nagging.” He says he wants therapy “to stop the memories” but becomes visibly agitated when recounting them.  How would you balance symptom relief with helping Paul integrate traumatic memory? What grounding or stabilisation methods might you introduce before narrative work? </vt:lpstr>
      <vt:lpstr>References</vt:lpstr>
      <vt:lpstr>PowerPoint Presentation</vt:lpstr>
      <vt:lpstr>Useful Books</vt:lpstr>
      <vt:lpstr>Further resources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Mason Neely</cp:lastModifiedBy>
  <cp:revision>359</cp:revision>
  <dcterms:created xsi:type="dcterms:W3CDTF">2025-09-15T11:40:20Z</dcterms:created>
  <dcterms:modified xsi:type="dcterms:W3CDTF">2025-10-21T12:02:22Z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