
<file path=[Content_Types].xml><?xml version="1.0" encoding="utf-8"?>
<Types xmlns="http://schemas.openxmlformats.org/package/2006/content-types">
  <Default Extension="jfif"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75" r:id="rId2"/>
    <p:sldId id="256" r:id="rId3"/>
    <p:sldId id="260" r:id="rId4"/>
    <p:sldId id="279" r:id="rId5"/>
    <p:sldId id="276" r:id="rId6"/>
    <p:sldId id="277" r:id="rId7"/>
    <p:sldId id="262" r:id="rId8"/>
    <p:sldId id="278" r:id="rId9"/>
    <p:sldId id="268" r:id="rId10"/>
    <p:sldId id="269" r:id="rId11"/>
    <p:sldId id="270" r:id="rId12"/>
    <p:sldId id="271"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56265-6BC0-44AF-B88F-61B18C8683A7}" type="datetimeFigureOut">
              <a:rPr lang="en-GB" smtClean="0"/>
              <a:t>20/08/2019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FC23BC-9B25-4446-AFE2-76D204B60E75}" type="slidenum">
              <a:rPr lang="en-GB" smtClean="0"/>
              <a:t>‹#›</a:t>
            </a:fld>
            <a:endParaRPr lang="en-GB"/>
          </a:p>
        </p:txBody>
      </p:sp>
    </p:spTree>
    <p:extLst>
      <p:ext uri="{BB962C8B-B14F-4D97-AF65-F5344CB8AC3E}">
        <p14:creationId xmlns:p14="http://schemas.microsoft.com/office/powerpoint/2010/main" val="1045636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HRM strategies are developed with the aim to enhance work productivity in terms of cost optimisation as well as to achieve quality standards. The factors such as project goals, financial constraints and vision of the organisation are also responsible for development of HRM policies. </a:t>
            </a:r>
          </a:p>
          <a:p>
            <a:endParaRPr lang="en-GB" dirty="0"/>
          </a:p>
        </p:txBody>
      </p:sp>
      <p:sp>
        <p:nvSpPr>
          <p:cNvPr id="4" name="Slide Number Placeholder 3"/>
          <p:cNvSpPr>
            <a:spLocks noGrp="1"/>
          </p:cNvSpPr>
          <p:nvPr>
            <p:ph type="sldNum" sz="quarter" idx="10"/>
          </p:nvPr>
        </p:nvSpPr>
        <p:spPr/>
        <p:txBody>
          <a:bodyPr/>
          <a:lstStyle/>
          <a:p>
            <a:fld id="{5BFC23BC-9B25-4446-AFE2-76D204B60E75}" type="slidenum">
              <a:rPr lang="en-GB" smtClean="0"/>
              <a:t>10</a:t>
            </a:fld>
            <a:endParaRPr lang="en-GB"/>
          </a:p>
        </p:txBody>
      </p:sp>
    </p:spTree>
    <p:extLst>
      <p:ext uri="{BB962C8B-B14F-4D97-AF65-F5344CB8AC3E}">
        <p14:creationId xmlns:p14="http://schemas.microsoft.com/office/powerpoint/2010/main" val="3171261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8/20/2019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8/20/2019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1217" y="2439704"/>
            <a:ext cx="8198636" cy="1553512"/>
          </a:xfrm>
        </p:spPr>
        <p:txBody>
          <a:bodyPr/>
          <a:lstStyle/>
          <a:p>
            <a:r>
              <a:rPr lang="en-GB" sz="3600" dirty="0">
                <a:solidFill>
                  <a:srgbClr val="002060"/>
                </a:solidFill>
              </a:rPr>
              <a:t>University Of Wales Trinity Saint David </a:t>
            </a:r>
          </a:p>
        </p:txBody>
      </p:sp>
      <p:sp>
        <p:nvSpPr>
          <p:cNvPr id="3" name="Subtitle 2"/>
          <p:cNvSpPr>
            <a:spLocks noGrp="1"/>
          </p:cNvSpPr>
          <p:nvPr>
            <p:ph type="subTitle" idx="1"/>
          </p:nvPr>
        </p:nvSpPr>
        <p:spPr>
          <a:xfrm>
            <a:off x="1507067" y="4284617"/>
            <a:ext cx="7766936" cy="863115"/>
          </a:xfrm>
        </p:spPr>
        <p:txBody>
          <a:bodyPr/>
          <a:lstStyle/>
          <a:p>
            <a:r>
              <a:rPr lang="en-GB" dirty="0">
                <a:solidFill>
                  <a:schemeClr val="tx1"/>
                </a:solidFill>
              </a:rPr>
              <a:t>Jonait Hossain (1714796)</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5371" y="814803"/>
            <a:ext cx="3419475" cy="1333500"/>
          </a:xfrm>
          <a:prstGeom prst="rect">
            <a:avLst/>
          </a:prstGeom>
        </p:spPr>
      </p:pic>
    </p:spTree>
    <p:extLst>
      <p:ext uri="{BB962C8B-B14F-4D97-AF65-F5344CB8AC3E}">
        <p14:creationId xmlns:p14="http://schemas.microsoft.com/office/powerpoint/2010/main" val="2360163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C91F0-EEE8-4C59-8E1F-78FD6EAC7987}"/>
              </a:ext>
            </a:extLst>
          </p:cNvPr>
          <p:cNvSpPr>
            <a:spLocks noGrp="1"/>
          </p:cNvSpPr>
          <p:nvPr>
            <p:ph type="ctrTitle"/>
          </p:nvPr>
        </p:nvSpPr>
        <p:spPr>
          <a:xfrm>
            <a:off x="1248509" y="817685"/>
            <a:ext cx="5363306" cy="2426677"/>
          </a:xfrm>
        </p:spPr>
        <p:txBody>
          <a:bodyPr/>
          <a:lstStyle/>
          <a:p>
            <a:br>
              <a:rPr lang="en-GB" b="1" u="sng" dirty="0"/>
            </a:br>
            <a:r>
              <a:rPr lang="en-GB" sz="4400" b="1" u="sng" dirty="0">
                <a:solidFill>
                  <a:srgbClr val="002060"/>
                </a:solidFill>
              </a:rPr>
              <a:t>MANAGING PEOPLE</a:t>
            </a:r>
            <a:br>
              <a:rPr lang="en-GB" dirty="0"/>
            </a:br>
            <a:br>
              <a:rPr lang="en-GB" dirty="0"/>
            </a:br>
            <a:endParaRPr lang="en-GB" dirty="0"/>
          </a:p>
        </p:txBody>
      </p:sp>
      <p:sp>
        <p:nvSpPr>
          <p:cNvPr id="3" name="Subtitle 2">
            <a:extLst>
              <a:ext uri="{FF2B5EF4-FFF2-40B4-BE49-F238E27FC236}">
                <a16:creationId xmlns:a16="http://schemas.microsoft.com/office/drawing/2014/main" id="{74EEC6F8-171A-4F8A-801B-47F709D49AD2}"/>
              </a:ext>
            </a:extLst>
          </p:cNvPr>
          <p:cNvSpPr>
            <a:spLocks noGrp="1"/>
          </p:cNvSpPr>
          <p:nvPr>
            <p:ph type="subTitle" idx="1"/>
          </p:nvPr>
        </p:nvSpPr>
        <p:spPr>
          <a:xfrm>
            <a:off x="1507067" y="2729949"/>
            <a:ext cx="4040880" cy="3641354"/>
          </a:xfrm>
        </p:spPr>
        <p:txBody>
          <a:bodyPr>
            <a:normAutofit fontScale="55000" lnSpcReduction="20000"/>
          </a:bodyPr>
          <a:lstStyle/>
          <a:p>
            <a:pPr algn="l"/>
            <a:r>
              <a:rPr lang="en-GB" sz="3500" dirty="0">
                <a:solidFill>
                  <a:srgbClr val="002060"/>
                </a:solidFill>
              </a:rPr>
              <a:t>Table of contents </a:t>
            </a:r>
          </a:p>
          <a:p>
            <a:pPr algn="l"/>
            <a:r>
              <a:rPr lang="en-GB" sz="2200" dirty="0">
                <a:solidFill>
                  <a:schemeClr val="tx1"/>
                </a:solidFill>
                <a:latin typeface="+mj-lt"/>
              </a:rPr>
              <a:t>-Introductions</a:t>
            </a:r>
          </a:p>
          <a:p>
            <a:pPr algn="l"/>
            <a:r>
              <a:rPr lang="en-GB" sz="2200" dirty="0">
                <a:solidFill>
                  <a:schemeClr val="tx1"/>
                </a:solidFill>
                <a:latin typeface="+mj-lt"/>
              </a:rPr>
              <a:t>-The Purpose of HRM strategies</a:t>
            </a:r>
          </a:p>
          <a:p>
            <a:pPr algn="l"/>
            <a:r>
              <a:rPr lang="en-GB" sz="2200" dirty="0">
                <a:solidFill>
                  <a:schemeClr val="tx1"/>
                </a:solidFill>
                <a:latin typeface="+mj-lt"/>
              </a:rPr>
              <a:t>-Resourcing Strategies</a:t>
            </a:r>
          </a:p>
          <a:p>
            <a:pPr algn="l"/>
            <a:r>
              <a:rPr lang="en-GB" sz="2200" dirty="0">
                <a:solidFill>
                  <a:schemeClr val="tx1"/>
                </a:solidFill>
                <a:latin typeface="+mj-lt"/>
              </a:rPr>
              <a:t>-Planning at Nando’s </a:t>
            </a:r>
          </a:p>
          <a:p>
            <a:pPr algn="l"/>
            <a:r>
              <a:rPr lang="en-GB" sz="2200" dirty="0">
                <a:solidFill>
                  <a:schemeClr val="tx1"/>
                </a:solidFill>
                <a:latin typeface="+mj-lt"/>
                <a:cs typeface="Times New Roman" panose="02020603050405020304" pitchFamily="18" charset="0"/>
              </a:rPr>
              <a:t>-Contemporary Organization needs    progressive and </a:t>
            </a:r>
          </a:p>
          <a:p>
            <a:pPr algn="l"/>
            <a:r>
              <a:rPr lang="en-GB" sz="2200" dirty="0">
                <a:solidFill>
                  <a:schemeClr val="tx1"/>
                </a:solidFill>
                <a:latin typeface="+mj-lt"/>
                <a:cs typeface="Times New Roman" panose="02020603050405020304" pitchFamily="18" charset="0"/>
              </a:rPr>
              <a:t>  robust HRM polices.</a:t>
            </a:r>
          </a:p>
          <a:p>
            <a:pPr algn="l"/>
            <a:r>
              <a:rPr lang="en-GB" sz="2200" dirty="0">
                <a:solidFill>
                  <a:schemeClr val="tx1"/>
                </a:solidFill>
                <a:latin typeface="+mj-lt"/>
                <a:cs typeface="Times New Roman" panose="02020603050405020304" pitchFamily="18" charset="0"/>
              </a:rPr>
              <a:t>-Selection process at Nando’s </a:t>
            </a:r>
          </a:p>
          <a:p>
            <a:pPr algn="l"/>
            <a:r>
              <a:rPr lang="en-GB" sz="2200" dirty="0">
                <a:solidFill>
                  <a:schemeClr val="tx1"/>
                </a:solidFill>
                <a:latin typeface="+mj-lt"/>
                <a:cs typeface="Times New Roman" panose="02020603050405020304" pitchFamily="18" charset="0"/>
              </a:rPr>
              <a:t>-Factors influencing HRM functions.</a:t>
            </a:r>
          </a:p>
          <a:p>
            <a:pPr algn="l"/>
            <a:r>
              <a:rPr lang="en-GB" sz="2200" dirty="0">
                <a:solidFill>
                  <a:schemeClr val="tx1"/>
                </a:solidFill>
                <a:latin typeface="+mj-lt"/>
                <a:cs typeface="Times New Roman" panose="02020603050405020304" pitchFamily="18" charset="0"/>
              </a:rPr>
              <a:t>-Conclusion </a:t>
            </a:r>
          </a:p>
          <a:p>
            <a:pPr algn="l"/>
            <a:r>
              <a:rPr lang="en-GB" sz="2200" dirty="0">
                <a:solidFill>
                  <a:schemeClr val="tx1"/>
                </a:solidFill>
                <a:latin typeface="+mj-lt"/>
                <a:cs typeface="Times New Roman" panose="02020603050405020304" pitchFamily="18" charset="0"/>
              </a:rPr>
              <a:t>-References</a:t>
            </a:r>
            <a:endParaRPr lang="en-GB" sz="2200" dirty="0">
              <a:solidFill>
                <a:schemeClr val="tx1"/>
              </a:solidFill>
              <a:latin typeface="+mj-lt"/>
            </a:endParaRPr>
          </a:p>
          <a:p>
            <a:r>
              <a:rPr lang="en-GB" dirty="0"/>
              <a:t> </a:t>
            </a:r>
          </a:p>
        </p:txBody>
      </p:sp>
      <p:pic>
        <p:nvPicPr>
          <p:cNvPr id="5" name="Picture 4">
            <a:extLst>
              <a:ext uri="{FF2B5EF4-FFF2-40B4-BE49-F238E27FC236}">
                <a16:creationId xmlns:a16="http://schemas.microsoft.com/office/drawing/2014/main" id="{9C860680-4B52-4823-9A70-4E03E11ED2EF}"/>
              </a:ext>
            </a:extLst>
          </p:cNvPr>
          <p:cNvPicPr>
            <a:picLocks noChangeAspect="1"/>
          </p:cNvPicPr>
          <p:nvPr/>
        </p:nvPicPr>
        <p:blipFill>
          <a:blip r:embed="rId2"/>
          <a:stretch>
            <a:fillRect/>
          </a:stretch>
        </p:blipFill>
        <p:spPr>
          <a:xfrm>
            <a:off x="5794131" y="2303586"/>
            <a:ext cx="4035669" cy="3420206"/>
          </a:xfrm>
          <a:prstGeom prst="rect">
            <a:avLst/>
          </a:prstGeom>
        </p:spPr>
      </p:pic>
    </p:spTree>
    <p:extLst>
      <p:ext uri="{BB962C8B-B14F-4D97-AF65-F5344CB8AC3E}">
        <p14:creationId xmlns:p14="http://schemas.microsoft.com/office/powerpoint/2010/main" val="948478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46378-6F43-4529-8006-810B5214759A}"/>
              </a:ext>
            </a:extLst>
          </p:cNvPr>
          <p:cNvSpPr>
            <a:spLocks noGrp="1"/>
          </p:cNvSpPr>
          <p:nvPr>
            <p:ph type="title"/>
          </p:nvPr>
        </p:nvSpPr>
        <p:spPr/>
        <p:txBody>
          <a:bodyPr>
            <a:normAutofit fontScale="90000"/>
          </a:bodyPr>
          <a:lstStyle/>
          <a:p>
            <a:pPr marR="0" lvl="0">
              <a:lnSpc>
                <a:spcPct val="150000"/>
              </a:lnSpc>
              <a:spcBef>
                <a:spcPts val="0"/>
              </a:spcBef>
              <a:spcAft>
                <a:spcPts val="0"/>
              </a:spcAft>
              <a:tabLst>
                <a:tab pos="0" algn="l"/>
              </a:tabLst>
            </a:pPr>
            <a:r>
              <a:rPr lang="en-GB" sz="4000" b="1" kern="0" dirty="0">
                <a:solidFill>
                  <a:srgbClr val="000000"/>
                </a:solidFill>
                <a:latin typeface="Times New Roman" panose="02020603050405020304" pitchFamily="18" charset="0"/>
              </a:rPr>
              <a:t>INTRODUCTION</a:t>
            </a:r>
            <a:br>
              <a:rPr lang="en-GB" sz="4000" b="1" kern="0" dirty="0">
                <a:solidFill>
                  <a:srgbClr val="000000"/>
                </a:solidFill>
                <a:latin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7B52601-0800-4DBE-A726-611F951B5A54}"/>
              </a:ext>
            </a:extLst>
          </p:cNvPr>
          <p:cNvSpPr>
            <a:spLocks noGrp="1"/>
          </p:cNvSpPr>
          <p:nvPr>
            <p:ph idx="1"/>
          </p:nvPr>
        </p:nvSpPr>
        <p:spPr>
          <a:xfrm>
            <a:off x="677334" y="1930401"/>
            <a:ext cx="8596668" cy="4110962"/>
          </a:xfrm>
        </p:spPr>
        <p:txBody>
          <a:bodyPr>
            <a:noAutofit/>
          </a:bodyPr>
          <a:lstStyle/>
          <a:p>
            <a:r>
              <a:rPr lang="en-GB" sz="2000" dirty="0">
                <a:solidFill>
                  <a:schemeClr val="tx1"/>
                </a:solidFill>
                <a:latin typeface="Times New Roman" panose="02020603050405020304" pitchFamily="18" charset="0"/>
                <a:ea typeface="Calibri" panose="020F0502020204030204" pitchFamily="34" charset="0"/>
              </a:rPr>
              <a:t>Managing people refers to management of the human resource in an organization. By providing support and direction to the employees one can efficiently manage the business activities. For doing management of people it is crucial to use HRM practices. The Project report is based on </a:t>
            </a:r>
            <a:r>
              <a:rPr lang="en-GB" sz="2000" dirty="0" err="1">
                <a:solidFill>
                  <a:schemeClr val="tx1"/>
                </a:solidFill>
                <a:latin typeface="Times New Roman" panose="02020603050405020304" pitchFamily="18" charset="0"/>
                <a:ea typeface="Calibri" panose="020F0502020204030204" pitchFamily="34" charset="0"/>
              </a:rPr>
              <a:t>Nanado’s</a:t>
            </a:r>
            <a:r>
              <a:rPr lang="en-GB" sz="2000" dirty="0">
                <a:solidFill>
                  <a:schemeClr val="tx1"/>
                </a:solidFill>
                <a:latin typeface="Times New Roman" panose="02020603050405020304" pitchFamily="18" charset="0"/>
                <a:ea typeface="Calibri" panose="020F0502020204030204" pitchFamily="34" charset="0"/>
              </a:rPr>
              <a:t>. The study will example why contemporary organization needs progressive and robust HRM polices. Furthermore, it will explain HR planning in recruitment and selection process</a:t>
            </a:r>
            <a:r>
              <a:rPr lang="en-GB" sz="2000" dirty="0">
                <a:solidFill>
                  <a:srgbClr val="FF0000"/>
                </a:solidFill>
                <a:latin typeface="Times New Roman" panose="02020603050405020304" pitchFamily="18" charset="0"/>
                <a:ea typeface="Calibri" panose="020F0502020204030204" pitchFamily="34" charset="0"/>
              </a:rPr>
              <a:t>. </a:t>
            </a:r>
            <a:br>
              <a:rPr lang="en-GB" sz="2000" dirty="0">
                <a:solidFill>
                  <a:srgbClr val="FF0000"/>
                </a:solidFill>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endParaRPr lang="en-GB" sz="2000" dirty="0"/>
          </a:p>
        </p:txBody>
      </p:sp>
    </p:spTree>
    <p:extLst>
      <p:ext uri="{BB962C8B-B14F-4D97-AF65-F5344CB8AC3E}">
        <p14:creationId xmlns:p14="http://schemas.microsoft.com/office/powerpoint/2010/main" val="1089781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AB8F5-0425-48AE-9699-022A43642DAC}"/>
              </a:ext>
            </a:extLst>
          </p:cNvPr>
          <p:cNvSpPr>
            <a:spLocks noGrp="1"/>
          </p:cNvSpPr>
          <p:nvPr>
            <p:ph type="title"/>
          </p:nvPr>
        </p:nvSpPr>
        <p:spPr/>
        <p:txBody>
          <a:bodyPr/>
          <a:lstStyle/>
          <a:p>
            <a:r>
              <a:rPr lang="en-GB" dirty="0"/>
              <a:t>The Purpose of HRM strategies</a:t>
            </a:r>
          </a:p>
        </p:txBody>
      </p:sp>
      <p:sp>
        <p:nvSpPr>
          <p:cNvPr id="3" name="Content Placeholder 2">
            <a:extLst>
              <a:ext uri="{FF2B5EF4-FFF2-40B4-BE49-F238E27FC236}">
                <a16:creationId xmlns:a16="http://schemas.microsoft.com/office/drawing/2014/main" id="{9126B360-4D8D-4655-907E-AD31FB4E714B}"/>
              </a:ext>
            </a:extLst>
          </p:cNvPr>
          <p:cNvSpPr>
            <a:spLocks noGrp="1"/>
          </p:cNvSpPr>
          <p:nvPr>
            <p:ph idx="1"/>
          </p:nvPr>
        </p:nvSpPr>
        <p:spPr>
          <a:xfrm>
            <a:off x="677334" y="2160589"/>
            <a:ext cx="5418666" cy="3880773"/>
          </a:xfrm>
        </p:spPr>
        <p:txBody>
          <a:bodyPr>
            <a:normAutofit lnSpcReduction="10000"/>
          </a:bodyPr>
          <a:lstStyle/>
          <a:p>
            <a:pPr marL="0" indent="0">
              <a:buNone/>
            </a:pPr>
            <a:r>
              <a:rPr lang="en-GB" dirty="0">
                <a:solidFill>
                  <a:schemeClr val="tx1"/>
                </a:solidFill>
              </a:rPr>
              <a:t>A human resource strategy is the organization are capable  to achieve there goal for meeting the future staff needs. </a:t>
            </a:r>
          </a:p>
          <a:p>
            <a:r>
              <a:rPr lang="en-GB" dirty="0">
                <a:solidFill>
                  <a:schemeClr val="tx1"/>
                </a:solidFill>
              </a:rPr>
              <a:t>strategic approach a direction for the company.</a:t>
            </a:r>
          </a:p>
          <a:p>
            <a:r>
              <a:rPr lang="en-GB" dirty="0">
                <a:solidFill>
                  <a:schemeClr val="tx1"/>
                </a:solidFill>
              </a:rPr>
              <a:t>Consideration where the company is planning to go. </a:t>
            </a:r>
          </a:p>
          <a:p>
            <a:r>
              <a:rPr lang="en-GB" dirty="0">
                <a:solidFill>
                  <a:schemeClr val="tx1"/>
                </a:solidFill>
              </a:rPr>
              <a:t>period time of development. </a:t>
            </a:r>
          </a:p>
          <a:p>
            <a:pPr marL="0" indent="0">
              <a:buNone/>
            </a:pPr>
            <a:r>
              <a:rPr lang="en-GB" dirty="0">
                <a:solidFill>
                  <a:schemeClr val="tx1"/>
                </a:solidFill>
              </a:rPr>
              <a:t>Select the best employees for the company and considerations of the people working in the organisation. </a:t>
            </a:r>
          </a:p>
          <a:p>
            <a:pPr marL="0" indent="0">
              <a:buNone/>
            </a:pPr>
            <a:r>
              <a:rPr lang="en-GB" dirty="0"/>
              <a:t> </a:t>
            </a:r>
          </a:p>
          <a:p>
            <a:endParaRPr lang="en-GB" dirty="0"/>
          </a:p>
        </p:txBody>
      </p:sp>
      <p:pic>
        <p:nvPicPr>
          <p:cNvPr id="5" name="Picture 4" descr="A picture containing text&#10;&#10;Description automatically generated">
            <a:extLst>
              <a:ext uri="{FF2B5EF4-FFF2-40B4-BE49-F238E27FC236}">
                <a16:creationId xmlns:a16="http://schemas.microsoft.com/office/drawing/2014/main" id="{E365A48D-6A06-47C3-BC5C-937964F0068E}"/>
              </a:ext>
            </a:extLst>
          </p:cNvPr>
          <p:cNvPicPr>
            <a:picLocks noChangeAspect="1"/>
          </p:cNvPicPr>
          <p:nvPr/>
        </p:nvPicPr>
        <p:blipFill>
          <a:blip r:embed="rId2"/>
          <a:stretch>
            <a:fillRect/>
          </a:stretch>
        </p:blipFill>
        <p:spPr>
          <a:xfrm>
            <a:off x="6096001" y="2278966"/>
            <a:ext cx="3448940" cy="2996420"/>
          </a:xfrm>
          <a:prstGeom prst="rect">
            <a:avLst/>
          </a:prstGeom>
        </p:spPr>
      </p:pic>
    </p:spTree>
    <p:extLst>
      <p:ext uri="{BB962C8B-B14F-4D97-AF65-F5344CB8AC3E}">
        <p14:creationId xmlns:p14="http://schemas.microsoft.com/office/powerpoint/2010/main" val="1520181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63A7-FA7D-4732-8D4A-2EACD55C1594}"/>
              </a:ext>
            </a:extLst>
          </p:cNvPr>
          <p:cNvSpPr>
            <a:spLocks noGrp="1"/>
          </p:cNvSpPr>
          <p:nvPr>
            <p:ph type="title"/>
          </p:nvPr>
        </p:nvSpPr>
        <p:spPr>
          <a:xfrm>
            <a:off x="677334" y="609600"/>
            <a:ext cx="8596668" cy="689113"/>
          </a:xfrm>
        </p:spPr>
        <p:txBody>
          <a:bodyPr/>
          <a:lstStyle/>
          <a:p>
            <a:r>
              <a:rPr lang="en-GB" dirty="0"/>
              <a:t>Resourcing Strategies</a:t>
            </a:r>
          </a:p>
        </p:txBody>
      </p:sp>
      <p:sp>
        <p:nvSpPr>
          <p:cNvPr id="3" name="Content Placeholder 2">
            <a:extLst>
              <a:ext uri="{FF2B5EF4-FFF2-40B4-BE49-F238E27FC236}">
                <a16:creationId xmlns:a16="http://schemas.microsoft.com/office/drawing/2014/main" id="{0AA1ECCC-125F-4DF9-A0AC-FE1076A7D87F}"/>
              </a:ext>
            </a:extLst>
          </p:cNvPr>
          <p:cNvSpPr>
            <a:spLocks noGrp="1"/>
          </p:cNvSpPr>
          <p:nvPr>
            <p:ph idx="1"/>
          </p:nvPr>
        </p:nvSpPr>
        <p:spPr>
          <a:xfrm>
            <a:off x="677334" y="1444487"/>
            <a:ext cx="8188370" cy="4596876"/>
          </a:xfrm>
        </p:spPr>
        <p:txBody>
          <a:bodyPr>
            <a:normAutofit fontScale="92500" lnSpcReduction="10000"/>
          </a:bodyPr>
          <a:lstStyle/>
          <a:p>
            <a:r>
              <a:rPr lang="en-GB" dirty="0">
                <a:solidFill>
                  <a:schemeClr val="tx1"/>
                </a:solidFill>
                <a:latin typeface="Arial" panose="020B0604020202020204" pitchFamily="34" charset="0"/>
                <a:cs typeface="Arial" panose="020B0604020202020204" pitchFamily="34" charset="0"/>
              </a:rPr>
              <a:t>Planning</a:t>
            </a:r>
          </a:p>
          <a:p>
            <a:pPr marL="0" indent="0">
              <a:buNone/>
            </a:pPr>
            <a:r>
              <a:rPr lang="en-GB" dirty="0">
                <a:solidFill>
                  <a:schemeClr val="tx1"/>
                </a:solidFill>
                <a:latin typeface="Times New Roman" panose="02020603050405020304" pitchFamily="18" charset="0"/>
                <a:cs typeface="Times New Roman" panose="02020603050405020304" pitchFamily="18" charset="0"/>
              </a:rPr>
              <a:t>For managing the various resources of the organisation HR department plays an important role. Along with the selection of the appropriate candidate for the job the HRM strategies also importance on improving work culture. In order to achieve the long term success goals it is necessary for </a:t>
            </a:r>
            <a:r>
              <a:rPr lang="en-GB" dirty="0" err="1">
                <a:solidFill>
                  <a:schemeClr val="tx1"/>
                </a:solidFill>
                <a:latin typeface="Times New Roman" panose="02020603050405020304" pitchFamily="18" charset="0"/>
                <a:cs typeface="Times New Roman" panose="02020603050405020304" pitchFamily="18" charset="0"/>
              </a:rPr>
              <a:t>Nandos’s</a:t>
            </a:r>
            <a:r>
              <a:rPr lang="en-GB" dirty="0">
                <a:solidFill>
                  <a:schemeClr val="tx1"/>
                </a:solidFill>
                <a:latin typeface="Times New Roman" panose="02020603050405020304" pitchFamily="18" charset="0"/>
                <a:cs typeface="Times New Roman" panose="02020603050405020304" pitchFamily="18" charset="0"/>
              </a:rPr>
              <a:t> to formulate well defined HRM policies. </a:t>
            </a:r>
          </a:p>
          <a:p>
            <a:pPr marL="0" indent="0">
              <a:buNone/>
            </a:pP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Recruitment and selection </a:t>
            </a:r>
          </a:p>
          <a:p>
            <a:pPr marL="0" indent="0">
              <a:buNone/>
            </a:pPr>
            <a:r>
              <a:rPr lang="en-GB" dirty="0">
                <a:solidFill>
                  <a:schemeClr val="tx1"/>
                </a:solidFill>
                <a:latin typeface="Times New Roman" panose="02020603050405020304" pitchFamily="18" charset="0"/>
                <a:cs typeface="Times New Roman" panose="02020603050405020304" pitchFamily="18" charset="0"/>
              </a:rPr>
              <a:t>During recruitment and selection process use that fair criteria is used to select the candidate so that desired outputs can be achieved. It has been also observed that for sustaining the quality of services HR department of Nando’s implement several strategies. For the  motivation and effective work culture can be one of the reason for poor employee retention. </a:t>
            </a:r>
          </a:p>
          <a:p>
            <a:pPr marL="0" indent="0">
              <a:buNone/>
            </a:pPr>
            <a:r>
              <a:rPr lang="en-GB" dirty="0">
                <a:solidFill>
                  <a:schemeClr val="tx1"/>
                </a:solidFill>
                <a:latin typeface="Times New Roman" panose="02020603050405020304" pitchFamily="18" charset="0"/>
                <a:cs typeface="Times New Roman" panose="02020603050405020304" pitchFamily="18" charset="0"/>
              </a:rPr>
              <a:t>Nando’s can make improvements on HRM policies so that attractive motivation in terms of work flexibility, good incentives or skill can encourage individuals to work with excellence. Contrary to this when HRM strategies are not flexible and does not consider the interest of employees then it can be challenging for the organisation to ensure the good quality work productivity from the employees.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130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1FC6F-EE50-4CED-9F2C-BB4094FD454E}"/>
              </a:ext>
            </a:extLst>
          </p:cNvPr>
          <p:cNvSpPr>
            <a:spLocks noGrp="1"/>
          </p:cNvSpPr>
          <p:nvPr>
            <p:ph type="title"/>
          </p:nvPr>
        </p:nvSpPr>
        <p:spPr>
          <a:xfrm>
            <a:off x="677334" y="609600"/>
            <a:ext cx="8596668" cy="715617"/>
          </a:xfrm>
        </p:spPr>
        <p:txBody>
          <a:bodyPr/>
          <a:lstStyle/>
          <a:p>
            <a:r>
              <a:rPr lang="en-GB" dirty="0"/>
              <a:t>Planning at </a:t>
            </a:r>
            <a:r>
              <a:rPr lang="en-GB" dirty="0" err="1"/>
              <a:t>Nandos’s</a:t>
            </a:r>
            <a:r>
              <a:rPr lang="en-GB" dirty="0"/>
              <a:t> </a:t>
            </a:r>
          </a:p>
        </p:txBody>
      </p:sp>
      <p:sp>
        <p:nvSpPr>
          <p:cNvPr id="3" name="Content Placeholder 2">
            <a:extLst>
              <a:ext uri="{FF2B5EF4-FFF2-40B4-BE49-F238E27FC236}">
                <a16:creationId xmlns:a16="http://schemas.microsoft.com/office/drawing/2014/main" id="{F4DA2825-CCF3-4C67-9318-5878A6F0C28F}"/>
              </a:ext>
            </a:extLst>
          </p:cNvPr>
          <p:cNvSpPr>
            <a:spLocks noGrp="1"/>
          </p:cNvSpPr>
          <p:nvPr>
            <p:ph idx="1"/>
          </p:nvPr>
        </p:nvSpPr>
        <p:spPr>
          <a:xfrm>
            <a:off x="677334" y="1537252"/>
            <a:ext cx="8387153" cy="5062331"/>
          </a:xfrm>
        </p:spPr>
        <p:txBody>
          <a:bodyPr>
            <a:normAutofit/>
          </a:bodyPr>
          <a:lstStyle/>
          <a:p>
            <a:r>
              <a:rPr lang="en-GB" sz="1900" dirty="0">
                <a:solidFill>
                  <a:schemeClr val="tx1"/>
                </a:solidFill>
                <a:latin typeface="Arial" panose="020B0604020202020204" pitchFamily="34" charset="0"/>
                <a:cs typeface="Arial" panose="020B0604020202020204" pitchFamily="34" charset="0"/>
              </a:rPr>
              <a:t>Nando’s restaurant chain on principles of pride, passion, courage ,integrity and family. Business based on flexibility and aspiration to develop the hair position. </a:t>
            </a:r>
            <a:r>
              <a:rPr lang="en-GB" sz="1900" dirty="0">
                <a:solidFill>
                  <a:schemeClr val="tx1"/>
                </a:solidFill>
                <a:latin typeface="Times New Roman" panose="02020603050405020304" pitchFamily="18" charset="0"/>
                <a:cs typeface="Times New Roman" panose="02020603050405020304" pitchFamily="18" charset="0"/>
              </a:rPr>
              <a:t>The HR managers Nando’s ensures that there are some polices regards the sick leave and personal leave in the organization so that employees get benefited from them. Equal employment opportunity is being served to each employee as per the organizational polices of the company. through this the employee's satisfaction get increased in the organization. </a:t>
            </a:r>
          </a:p>
          <a:p>
            <a:r>
              <a:rPr lang="en-GB" sz="1900" dirty="0">
                <a:solidFill>
                  <a:schemeClr val="tx1"/>
                </a:solidFill>
                <a:latin typeface="Times New Roman" panose="02020603050405020304" pitchFamily="18" charset="0"/>
                <a:cs typeface="Times New Roman" panose="02020603050405020304" pitchFamily="18" charset="0"/>
              </a:rPr>
              <a:t>Recruitment and Hiring polices is being described in which every candidate which comes in the interviewer round are treated fairly and is being chosen as per their capabilities. Fair judgement is being given to each candidate. Its termination polices includes notice of 7 weeks before giving any employee termination. </a:t>
            </a:r>
            <a:r>
              <a:rPr lang="en-GB" sz="1900" dirty="0" err="1">
                <a:solidFill>
                  <a:schemeClr val="tx1"/>
                </a:solidFill>
                <a:latin typeface="Times New Roman" panose="02020603050405020304" pitchFamily="18" charset="0"/>
                <a:cs typeface="Times New Roman" panose="02020603050405020304" pitchFamily="18" charset="0"/>
              </a:rPr>
              <a:t>Nandos’s</a:t>
            </a:r>
            <a:r>
              <a:rPr lang="en-GB" sz="1900" dirty="0">
                <a:solidFill>
                  <a:schemeClr val="tx1"/>
                </a:solidFill>
                <a:latin typeface="Times New Roman" panose="02020603050405020304" pitchFamily="18" charset="0"/>
                <a:cs typeface="Times New Roman" panose="02020603050405020304" pitchFamily="18" charset="0"/>
              </a:rPr>
              <a:t> has prescribed criteria for the Safety polices. In this policy employees health and safety needs get fulfilled. Proper canteen facility is being given to employees to cope up with their health concerns.</a:t>
            </a:r>
            <a:endParaRPr lang="en-GB" dirty="0">
              <a:solidFill>
                <a:schemeClr val="tx1"/>
              </a:solidFill>
              <a:latin typeface="Arial" panose="020B0604020202020204" pitchFamily="34" charset="0"/>
              <a:cs typeface="Arial" panose="020B0604020202020204" pitchFamily="34" charset="0"/>
            </a:endParaRPr>
          </a:p>
          <a:p>
            <a:pPr marL="0" indent="0">
              <a:buNone/>
            </a:pPr>
            <a:r>
              <a:rPr lang="en-GB" dirty="0">
                <a:solidFill>
                  <a:schemeClr val="tx1"/>
                </a:solidFill>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901367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9A6F-8F99-4706-8671-5570DFAC97F8}"/>
              </a:ext>
            </a:extLst>
          </p:cNvPr>
          <p:cNvSpPr>
            <a:spLocks noGrp="1"/>
          </p:cNvSpPr>
          <p:nvPr>
            <p:ph type="title"/>
          </p:nvPr>
        </p:nvSpPr>
        <p:spPr/>
        <p:txBody>
          <a:bodyPr>
            <a:normAutofit fontScale="90000"/>
          </a:bodyPr>
          <a:lstStyle/>
          <a:p>
            <a:r>
              <a:rPr lang="en-GB" b="1" dirty="0">
                <a:solidFill>
                  <a:srgbClr val="0070C0"/>
                </a:solidFill>
                <a:latin typeface="Times New Roman" panose="02020603050405020304" pitchFamily="18" charset="0"/>
                <a:cs typeface="Times New Roman" panose="02020603050405020304" pitchFamily="18" charset="0"/>
              </a:rPr>
              <a:t>Contemporary Organization needs progressive and robust HRM polices</a:t>
            </a:r>
            <a:br>
              <a:rPr lang="en-GB" b="1"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a:t>
            </a:r>
            <a:br>
              <a:rPr lang="en-GB" dirty="0">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AB7DBDE-7440-4A6E-9E0B-FC7DD77F93D3}"/>
              </a:ext>
            </a:extLst>
          </p:cNvPr>
          <p:cNvSpPr>
            <a:spLocks noGrp="1"/>
          </p:cNvSpPr>
          <p:nvPr>
            <p:ph idx="1"/>
          </p:nvPr>
        </p:nvSpPr>
        <p:spPr>
          <a:xfrm>
            <a:off x="677334" y="2438885"/>
            <a:ext cx="5206631" cy="3604105"/>
          </a:xfrm>
        </p:spPr>
        <p:txBody>
          <a:bodyPr/>
          <a:lstStyle/>
          <a:p>
            <a:r>
              <a:rPr lang="en-GB" dirty="0">
                <a:solidFill>
                  <a:schemeClr val="tx1"/>
                </a:solidFill>
                <a:latin typeface="Times New Roman" panose="02020603050405020304" pitchFamily="18" charset="0"/>
                <a:cs typeface="Times New Roman" panose="02020603050405020304" pitchFamily="18" charset="0"/>
              </a:rPr>
              <a:t>HRM polices helps to drive </a:t>
            </a:r>
            <a:r>
              <a:rPr lang="en-GB" dirty="0" err="1">
                <a:solidFill>
                  <a:schemeClr val="tx1"/>
                </a:solidFill>
                <a:latin typeface="Times New Roman" panose="02020603050405020304" pitchFamily="18" charset="0"/>
                <a:cs typeface="Times New Roman" panose="02020603050405020304" pitchFamily="18" charset="0"/>
              </a:rPr>
              <a:t>Nanado’s</a:t>
            </a:r>
            <a:r>
              <a:rPr lang="en-GB" dirty="0">
                <a:solidFill>
                  <a:schemeClr val="tx1"/>
                </a:solidFill>
                <a:latin typeface="Times New Roman" panose="02020603050405020304" pitchFamily="18" charset="0"/>
                <a:cs typeface="Times New Roman" panose="02020603050405020304" pitchFamily="18" charset="0"/>
              </a:rPr>
              <a:t> business towards success. The company has developed various HRM polices for their employees in order to increase their motivation in the organization. First policy is of compensation and benefits. This policy includes reward system for the employees. Through this employee's morale get increased in the organization, and they are able to work with their full potential. Overall productivity of the organization get increased.</a:t>
            </a:r>
          </a:p>
          <a:p>
            <a:pPr marL="0" indent="0">
              <a:buNone/>
            </a:pPr>
            <a:endParaRPr lang="en-GB" sz="1400" dirty="0">
              <a:solidFill>
                <a:schemeClr val="tx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38713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200B-A2BA-4605-82D9-1BB0AA73923D}"/>
              </a:ext>
            </a:extLst>
          </p:cNvPr>
          <p:cNvSpPr>
            <a:spLocks noGrp="1"/>
          </p:cNvSpPr>
          <p:nvPr>
            <p:ph type="title"/>
          </p:nvPr>
        </p:nvSpPr>
        <p:spPr/>
        <p:txBody>
          <a:bodyPr/>
          <a:lstStyle/>
          <a:p>
            <a:r>
              <a:rPr lang="en-GB" dirty="0">
                <a:solidFill>
                  <a:schemeClr val="tx1"/>
                </a:solidFill>
              </a:rPr>
              <a:t>Selection process at Nando’s</a:t>
            </a:r>
          </a:p>
        </p:txBody>
      </p:sp>
      <p:sp>
        <p:nvSpPr>
          <p:cNvPr id="3" name="Content Placeholder 2">
            <a:extLst>
              <a:ext uri="{FF2B5EF4-FFF2-40B4-BE49-F238E27FC236}">
                <a16:creationId xmlns:a16="http://schemas.microsoft.com/office/drawing/2014/main" id="{0A1E4882-E3FC-4882-A395-070CFA3015BC}"/>
              </a:ext>
            </a:extLst>
          </p:cNvPr>
          <p:cNvSpPr>
            <a:spLocks noGrp="1"/>
          </p:cNvSpPr>
          <p:nvPr>
            <p:ph idx="1"/>
          </p:nvPr>
        </p:nvSpPr>
        <p:spPr>
          <a:xfrm>
            <a:off x="677334" y="1778697"/>
            <a:ext cx="6024091" cy="4262666"/>
          </a:xfrm>
        </p:spPr>
        <p:txBody>
          <a:bodyPr>
            <a:normAutofit/>
          </a:bodyPr>
          <a:lstStyle/>
          <a:p>
            <a:r>
              <a:rPr lang="en-GB" dirty="0">
                <a:solidFill>
                  <a:schemeClr val="tx1"/>
                </a:solidFill>
              </a:rPr>
              <a:t>Interview with the Manager</a:t>
            </a:r>
          </a:p>
          <a:p>
            <a:pPr marL="0" indent="0">
              <a:buNone/>
            </a:pPr>
            <a:r>
              <a:rPr lang="en-GB" sz="1400" dirty="0">
                <a:solidFill>
                  <a:schemeClr val="tx1"/>
                </a:solidFill>
              </a:rPr>
              <a:t>Manager start buy the interview with informal conversation to make the candidate feel comfortable, and allow the candidate time to answer, with some basic questions.</a:t>
            </a:r>
          </a:p>
          <a:p>
            <a:pPr marL="0" indent="0">
              <a:buNone/>
            </a:pPr>
            <a:r>
              <a:rPr lang="en-GB" sz="1400" dirty="0">
                <a:solidFill>
                  <a:schemeClr val="tx1"/>
                </a:solidFill>
              </a:rPr>
              <a:t>Examples:</a:t>
            </a:r>
          </a:p>
          <a:p>
            <a:pPr marL="0" indent="0">
              <a:buNone/>
            </a:pPr>
            <a:r>
              <a:rPr lang="en-GB" sz="1400" dirty="0">
                <a:solidFill>
                  <a:schemeClr val="tx1"/>
                </a:solidFill>
              </a:rPr>
              <a:t>-Tel me about your self?</a:t>
            </a:r>
          </a:p>
          <a:p>
            <a:pPr>
              <a:buFontTx/>
              <a:buChar char="-"/>
            </a:pPr>
            <a:r>
              <a:rPr lang="en-GB" sz="1400" dirty="0">
                <a:solidFill>
                  <a:schemeClr val="tx1"/>
                </a:solidFill>
              </a:rPr>
              <a:t>Tel me some of your important skills ?</a:t>
            </a:r>
          </a:p>
          <a:p>
            <a:pPr>
              <a:buFontTx/>
              <a:buChar char="-"/>
            </a:pPr>
            <a:r>
              <a:rPr lang="en-GB" sz="1400" dirty="0">
                <a:solidFill>
                  <a:schemeClr val="tx1"/>
                </a:solidFill>
              </a:rPr>
              <a:t>Tel me about your holiday planning for the future ?</a:t>
            </a:r>
          </a:p>
          <a:p>
            <a:pPr>
              <a:buFontTx/>
              <a:buChar char="-"/>
            </a:pPr>
            <a:r>
              <a:rPr lang="en-GB" sz="1400" dirty="0">
                <a:solidFill>
                  <a:schemeClr val="tx1"/>
                </a:solidFill>
              </a:rPr>
              <a:t>What you know about our company ? </a:t>
            </a:r>
          </a:p>
          <a:p>
            <a:pPr marL="0" indent="0">
              <a:buNone/>
            </a:pPr>
            <a:r>
              <a:rPr lang="en-GB" sz="1400" b="1" dirty="0">
                <a:solidFill>
                  <a:schemeClr val="tx1"/>
                </a:solidFill>
              </a:rPr>
              <a:t>So </a:t>
            </a:r>
            <a:r>
              <a:rPr lang="en-GB" sz="1400" b="1" dirty="0" err="1">
                <a:solidFill>
                  <a:schemeClr val="tx1"/>
                </a:solidFill>
              </a:rPr>
              <a:t>Nando’s</a:t>
            </a:r>
            <a:r>
              <a:rPr lang="en-GB" sz="1400" b="1" dirty="0">
                <a:solidFill>
                  <a:schemeClr val="tx1"/>
                </a:solidFill>
              </a:rPr>
              <a:t> are able to select the best person for the job</a:t>
            </a:r>
          </a:p>
          <a:p>
            <a:pPr marL="0" indent="0">
              <a:buNone/>
            </a:pPr>
            <a:r>
              <a:rPr lang="en-GB" sz="1400" dirty="0">
                <a:solidFill>
                  <a:schemeClr val="tx1"/>
                </a:solidFill>
              </a:rPr>
              <a:t>Understanding of the responsibility's for the job and the competence needed to achieve that positions, future development prospective and innovative and creative skills.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65793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8BE1C-907C-403D-A285-AA93D7FFAD57}"/>
              </a:ext>
            </a:extLst>
          </p:cNvPr>
          <p:cNvSpPr>
            <a:spLocks noGrp="1"/>
          </p:cNvSpPr>
          <p:nvPr>
            <p:ph type="title"/>
          </p:nvPr>
        </p:nvSpPr>
        <p:spPr/>
        <p:txBody>
          <a:bodyPr/>
          <a:lstStyle/>
          <a:p>
            <a:r>
              <a:rPr lang="en-US" dirty="0">
                <a:solidFill>
                  <a:srgbClr val="0070C0"/>
                </a:solidFill>
                <a:latin typeface="Times New Roman" panose="02020603050405020304" pitchFamily="18" charset="0"/>
                <a:cs typeface="Times New Roman" panose="02020603050405020304" pitchFamily="18" charset="0"/>
              </a:rPr>
              <a:t>Continued</a:t>
            </a:r>
            <a:endParaRPr lang="en-GB"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CCD993-571E-45B8-B9BF-BFAE27A39218}"/>
              </a:ext>
            </a:extLst>
          </p:cNvPr>
          <p:cNvSpPr>
            <a:spLocks noGrp="1"/>
          </p:cNvSpPr>
          <p:nvPr>
            <p:ph idx="1"/>
          </p:nvPr>
        </p:nvSpPr>
        <p:spPr/>
        <p:txBody>
          <a:bodyPr/>
          <a:lstStyle/>
          <a:p>
            <a:r>
              <a:rPr lang="en-GB" sz="2000" dirty="0">
                <a:solidFill>
                  <a:schemeClr val="tx1"/>
                </a:solidFill>
                <a:latin typeface="Times New Roman" panose="02020603050405020304" pitchFamily="18" charset="0"/>
                <a:cs typeface="Times New Roman" panose="02020603050405020304" pitchFamily="18" charset="0"/>
              </a:rPr>
              <a:t>In addition to this for regular monitoring of work performance and organisational culture also HRM strategies must emphasis on planning suitable methods. For instance the HRM strategies can help organisation to plan the resource availability so that operational cost can be optimised. The staff members of company are also required to instructed to follow a standard behaviour and resource utilisation so that quality benchmarks can be achieved. HRM strategies have great impact upon the employee retention and their performance within company. </a:t>
            </a:r>
          </a:p>
          <a:p>
            <a:endParaRPr lang="en-GB" dirty="0"/>
          </a:p>
        </p:txBody>
      </p:sp>
    </p:spTree>
    <p:extLst>
      <p:ext uri="{BB962C8B-B14F-4D97-AF65-F5344CB8AC3E}">
        <p14:creationId xmlns:p14="http://schemas.microsoft.com/office/powerpoint/2010/main" val="2467880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BE29-A8B5-4CA2-BF61-DE70548C5B06}"/>
              </a:ext>
            </a:extLst>
          </p:cNvPr>
          <p:cNvSpPr>
            <a:spLocks noGrp="1"/>
          </p:cNvSpPr>
          <p:nvPr>
            <p:ph type="title"/>
          </p:nvPr>
        </p:nvSpPr>
        <p:spPr/>
        <p:txBody>
          <a:bodyPr/>
          <a:lstStyle/>
          <a:p>
            <a:r>
              <a:rPr lang="en-GB" b="1" dirty="0">
                <a:solidFill>
                  <a:srgbClr val="002060"/>
                </a:solidFill>
                <a:latin typeface="Times New Roman" panose="02020603050405020304" pitchFamily="18" charset="0"/>
                <a:cs typeface="Times New Roman" panose="02020603050405020304" pitchFamily="18" charset="0"/>
              </a:rPr>
              <a:t>Factors influencing HRM functions</a:t>
            </a:r>
            <a:br>
              <a:rPr lang="en-GB" b="1" dirty="0"/>
            </a:br>
            <a:endParaRPr lang="en-GB" dirty="0"/>
          </a:p>
        </p:txBody>
      </p:sp>
      <p:sp>
        <p:nvSpPr>
          <p:cNvPr id="3" name="Content Placeholder 2">
            <a:extLst>
              <a:ext uri="{FF2B5EF4-FFF2-40B4-BE49-F238E27FC236}">
                <a16:creationId xmlns:a16="http://schemas.microsoft.com/office/drawing/2014/main" id="{69DF6A52-4434-4EF3-AD89-C145B8D691C2}"/>
              </a:ext>
            </a:extLst>
          </p:cNvPr>
          <p:cNvSpPr>
            <a:spLocks noGrp="1"/>
          </p:cNvSpPr>
          <p:nvPr>
            <p:ph idx="1"/>
          </p:nvPr>
        </p:nvSpPr>
        <p:spPr/>
        <p:txBody>
          <a:bodyPr>
            <a:normAutofit/>
          </a:bodyPr>
          <a:lstStyle/>
          <a:p>
            <a:r>
              <a:rPr lang="en-GB" sz="2000" dirty="0">
                <a:solidFill>
                  <a:schemeClr val="tx1"/>
                </a:solidFill>
                <a:latin typeface="Times New Roman" panose="02020603050405020304" pitchFamily="18" charset="0"/>
                <a:cs typeface="Times New Roman" panose="02020603050405020304" pitchFamily="18" charset="0"/>
              </a:rPr>
              <a:t>The functions of HRM are influenced by both external and internal factors. In order to assist organisation in competitive market HRM aims at adopting recruitment policies which assure the quality services. For instance the technological advancements, shift to online stores and globalised work culture of </a:t>
            </a:r>
            <a:r>
              <a:rPr lang="en-GB" sz="2000" dirty="0" err="1">
                <a:solidFill>
                  <a:schemeClr val="tx1"/>
                </a:solidFill>
                <a:latin typeface="Times New Roman" panose="02020603050405020304" pitchFamily="18" charset="0"/>
                <a:cs typeface="Times New Roman" panose="02020603050405020304" pitchFamily="18" charset="0"/>
              </a:rPr>
              <a:t>Nandos’s</a:t>
            </a:r>
            <a:r>
              <a:rPr lang="en-GB" sz="2000" dirty="0">
                <a:solidFill>
                  <a:schemeClr val="tx1"/>
                </a:solidFill>
                <a:latin typeface="Times New Roman" panose="02020603050405020304" pitchFamily="18" charset="0"/>
                <a:cs typeface="Times New Roman" panose="02020603050405020304" pitchFamily="18" charset="0"/>
              </a:rPr>
              <a:t> has lead to several changes in the HRM policies like data privacy and skills preferred for the selection process. Various aspects such as resource planning, employee selection, wages and work regulations are managed by HR department of the organisation on the basis of political and technological factors as well as interest of stakeholders. </a:t>
            </a:r>
          </a:p>
        </p:txBody>
      </p:sp>
    </p:spTree>
    <p:extLst>
      <p:ext uri="{BB962C8B-B14F-4D97-AF65-F5344CB8AC3E}">
        <p14:creationId xmlns:p14="http://schemas.microsoft.com/office/powerpoint/2010/main" val="2442871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5BC21-4D03-4219-B084-5AD56658CCA3}"/>
              </a:ext>
            </a:extLst>
          </p:cNvPr>
          <p:cNvSpPr>
            <a:spLocks noGrp="1"/>
          </p:cNvSpPr>
          <p:nvPr>
            <p:ph type="title"/>
          </p:nvPr>
        </p:nvSpPr>
        <p:spPr/>
        <p:txBody>
          <a:bodyPr/>
          <a:lstStyle/>
          <a:p>
            <a:r>
              <a:rPr lang="en-GB" b="1" dirty="0">
                <a:solidFill>
                  <a:srgbClr val="002060"/>
                </a:solidFill>
                <a:latin typeface="Times New Roman" panose="02020603050405020304" pitchFamily="18" charset="0"/>
                <a:cs typeface="Times New Roman" panose="02020603050405020304" pitchFamily="18" charset="0"/>
              </a:rPr>
              <a:t>CONCLUSION</a:t>
            </a:r>
            <a:r>
              <a:rPr lang="en-GB" b="1" dirty="0">
                <a:latin typeface="Times New Roman" panose="02020603050405020304" pitchFamily="18" charset="0"/>
                <a:cs typeface="Times New Roman" panose="02020603050405020304" pitchFamily="18" charset="0"/>
              </a:rPr>
              <a:t> </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632373A-C26F-4AF7-A727-ABE8DBFA2EFC}"/>
              </a:ext>
            </a:extLst>
          </p:cNvPr>
          <p:cNvSpPr>
            <a:spLocks noGrp="1"/>
          </p:cNvSpPr>
          <p:nvPr>
            <p:ph idx="1"/>
          </p:nvPr>
        </p:nvSpPr>
        <p:spPr/>
        <p:txBody>
          <a:bodyPr/>
          <a:lstStyle/>
          <a:p>
            <a:r>
              <a:rPr lang="en-GB" sz="2000" dirty="0">
                <a:solidFill>
                  <a:schemeClr val="tx1"/>
                </a:solidFill>
                <a:latin typeface="Times New Roman" panose="02020603050405020304" pitchFamily="18" charset="0"/>
                <a:cs typeface="Times New Roman" panose="02020603050405020304" pitchFamily="18" charset="0"/>
              </a:rPr>
              <a:t>It can be concluded from the above discussion that human resource management and policies are highly essential and significant for the organisation. The organisation must follow the suitable HRM policies so that they can retain the most talented human resources and can gain competitive advantage. It has been also analysed that lack of suitable techniques to manage human resources can have adverse impact on the performance of organisation thus it must managed and improved continuously. </a:t>
            </a:r>
          </a:p>
          <a:p>
            <a:endParaRPr lang="en-GB" dirty="0"/>
          </a:p>
        </p:txBody>
      </p:sp>
    </p:spTree>
    <p:extLst>
      <p:ext uri="{BB962C8B-B14F-4D97-AF65-F5344CB8AC3E}">
        <p14:creationId xmlns:p14="http://schemas.microsoft.com/office/powerpoint/2010/main" val="3308539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E411F-114E-43EC-8C59-372172EED25C}"/>
              </a:ext>
            </a:extLst>
          </p:cNvPr>
          <p:cNvSpPr>
            <a:spLocks noGrp="1"/>
          </p:cNvSpPr>
          <p:nvPr>
            <p:ph type="title"/>
          </p:nvPr>
        </p:nvSpPr>
        <p:spPr>
          <a:xfrm>
            <a:off x="926716" y="294105"/>
            <a:ext cx="8596668" cy="1320800"/>
          </a:xfrm>
        </p:spPr>
        <p:txBody>
          <a:bodyPr>
            <a:normAutofit/>
          </a:bodyPr>
          <a:lstStyle/>
          <a:p>
            <a:pPr lvl="0"/>
            <a:r>
              <a:rPr lang="en-GB" b="1" dirty="0">
                <a:solidFill>
                  <a:srgbClr val="0070C0"/>
                </a:solidFill>
                <a:latin typeface="Times New Roman" panose="02020603050405020304" pitchFamily="18" charset="0"/>
                <a:cs typeface="Times New Roman" panose="02020603050405020304" pitchFamily="18" charset="0"/>
              </a:rPr>
              <a:t>REFERENCES</a:t>
            </a:r>
            <a:br>
              <a:rPr lang="en-GB" dirty="0"/>
            </a:br>
            <a:endParaRPr lang="en-GB" dirty="0"/>
          </a:p>
        </p:txBody>
      </p:sp>
      <p:sp>
        <p:nvSpPr>
          <p:cNvPr id="3" name="Content Placeholder 2">
            <a:extLst>
              <a:ext uri="{FF2B5EF4-FFF2-40B4-BE49-F238E27FC236}">
                <a16:creationId xmlns:a16="http://schemas.microsoft.com/office/drawing/2014/main" id="{4C07413A-6A06-4A7E-9CE2-3966A563A8A5}"/>
              </a:ext>
            </a:extLst>
          </p:cNvPr>
          <p:cNvSpPr>
            <a:spLocks noGrp="1"/>
          </p:cNvSpPr>
          <p:nvPr>
            <p:ph idx="1"/>
          </p:nvPr>
        </p:nvSpPr>
        <p:spPr>
          <a:xfrm>
            <a:off x="795321" y="1340285"/>
            <a:ext cx="8596668" cy="4908115"/>
          </a:xfrm>
        </p:spPr>
        <p:txBody>
          <a:bodyPr>
            <a:normAutofit/>
          </a:bodyPr>
          <a:lstStyle/>
          <a:p>
            <a:r>
              <a:rPr lang="en-GB" sz="1200" dirty="0" err="1">
                <a:solidFill>
                  <a:schemeClr val="tx1"/>
                </a:solidFill>
                <a:latin typeface="Times New Roman" panose="02020603050405020304" pitchFamily="18" charset="0"/>
                <a:cs typeface="Times New Roman" panose="02020603050405020304" pitchFamily="18" charset="0"/>
              </a:rPr>
              <a:t>Garavan</a:t>
            </a:r>
            <a:r>
              <a:rPr lang="en-GB" sz="1200" dirty="0">
                <a:solidFill>
                  <a:schemeClr val="tx1"/>
                </a:solidFill>
                <a:latin typeface="Times New Roman" panose="02020603050405020304" pitchFamily="18" charset="0"/>
                <a:cs typeface="Times New Roman" panose="02020603050405020304" pitchFamily="18" charset="0"/>
              </a:rPr>
              <a:t>, T. and et.al., 2016. The antecedents of leadership development practices in SMEs: The influence of HRM strategy and practice. </a:t>
            </a:r>
            <a:r>
              <a:rPr lang="en-GB" sz="1200" i="1" dirty="0">
                <a:solidFill>
                  <a:schemeClr val="tx1"/>
                </a:solidFill>
                <a:latin typeface="Times New Roman" panose="02020603050405020304" pitchFamily="18" charset="0"/>
                <a:cs typeface="Times New Roman" panose="02020603050405020304" pitchFamily="18" charset="0"/>
              </a:rPr>
              <a:t>International Small Business Journal.</a:t>
            </a:r>
            <a:r>
              <a:rPr lang="en-GB" sz="1200" dirty="0">
                <a:solidFill>
                  <a:schemeClr val="tx1"/>
                </a:solidFill>
                <a:latin typeface="Times New Roman" panose="02020603050405020304" pitchFamily="18" charset="0"/>
                <a:cs typeface="Times New Roman" panose="02020603050405020304" pitchFamily="18" charset="0"/>
              </a:rPr>
              <a:t> 34(6). pp.870-890.</a:t>
            </a:r>
          </a:p>
          <a:p>
            <a:r>
              <a:rPr lang="en-GB" sz="1200" dirty="0" err="1">
                <a:solidFill>
                  <a:schemeClr val="tx1"/>
                </a:solidFill>
                <a:latin typeface="Times New Roman" panose="02020603050405020304" pitchFamily="18" charset="0"/>
                <a:cs typeface="Times New Roman" panose="02020603050405020304" pitchFamily="18" charset="0"/>
              </a:rPr>
              <a:t>Rathi</a:t>
            </a:r>
            <a:r>
              <a:rPr lang="en-GB" sz="1200" dirty="0">
                <a:solidFill>
                  <a:schemeClr val="tx1"/>
                </a:solidFill>
                <a:latin typeface="Times New Roman" panose="02020603050405020304" pitchFamily="18" charset="0"/>
                <a:cs typeface="Times New Roman" panose="02020603050405020304" pitchFamily="18" charset="0"/>
              </a:rPr>
              <a:t>, N. and Lee, K., 2015. Retaining talent by enhancing organizational prestige: An HRM strategy for employees working in the retail sector. </a:t>
            </a:r>
            <a:r>
              <a:rPr lang="en-GB" sz="1200" i="1" dirty="0">
                <a:solidFill>
                  <a:schemeClr val="tx1"/>
                </a:solidFill>
                <a:latin typeface="Times New Roman" panose="02020603050405020304" pitchFamily="18" charset="0"/>
                <a:cs typeface="Times New Roman" panose="02020603050405020304" pitchFamily="18" charset="0"/>
              </a:rPr>
              <a:t>Personnel Review.</a:t>
            </a:r>
            <a:r>
              <a:rPr lang="en-GB" sz="1200" dirty="0">
                <a:solidFill>
                  <a:schemeClr val="tx1"/>
                </a:solidFill>
                <a:latin typeface="Times New Roman" panose="02020603050405020304" pitchFamily="18" charset="0"/>
                <a:cs typeface="Times New Roman" panose="02020603050405020304" pitchFamily="18" charset="0"/>
              </a:rPr>
              <a:t> 44(4). pp.454-469.</a:t>
            </a:r>
          </a:p>
          <a:p>
            <a:r>
              <a:rPr lang="en-GB" sz="1200" dirty="0">
                <a:solidFill>
                  <a:schemeClr val="tx1"/>
                </a:solidFill>
                <a:latin typeface="Times New Roman" panose="02020603050405020304" pitchFamily="18" charset="0"/>
                <a:cs typeface="Times New Roman" panose="02020603050405020304" pitchFamily="18" charset="0"/>
              </a:rPr>
              <a:t>Noe, R.A. and et.al., 2017. </a:t>
            </a:r>
            <a:r>
              <a:rPr lang="en-GB" sz="1200" i="1" dirty="0">
                <a:solidFill>
                  <a:schemeClr val="tx1"/>
                </a:solidFill>
                <a:latin typeface="Times New Roman" panose="02020603050405020304" pitchFamily="18" charset="0"/>
                <a:cs typeface="Times New Roman" panose="02020603050405020304" pitchFamily="18" charset="0"/>
              </a:rPr>
              <a:t>Human resource management: Gaining a competitive advantage</a:t>
            </a:r>
            <a:r>
              <a:rPr lang="en-GB" sz="1200" dirty="0">
                <a:solidFill>
                  <a:schemeClr val="tx1"/>
                </a:solidFill>
                <a:latin typeface="Times New Roman" panose="02020603050405020304" pitchFamily="18" charset="0"/>
                <a:cs typeface="Times New Roman" panose="02020603050405020304" pitchFamily="18" charset="0"/>
              </a:rPr>
              <a:t>. New York, NY: McGraw-Hill Education.</a:t>
            </a:r>
          </a:p>
          <a:p>
            <a:r>
              <a:rPr lang="en-GB" sz="1200" dirty="0">
                <a:solidFill>
                  <a:schemeClr val="tx1"/>
                </a:solidFill>
                <a:latin typeface="Times New Roman" panose="02020603050405020304" pitchFamily="18" charset="0"/>
                <a:cs typeface="Times New Roman" panose="02020603050405020304" pitchFamily="18" charset="0"/>
              </a:rPr>
              <a:t>Abdul‐Halim, H. and et.al., 2016. The pursuit of HR outsourcing in an emerging economy: The effects of HRM strategy on HR labour costs. </a:t>
            </a:r>
            <a:r>
              <a:rPr lang="en-GB" sz="1200" i="1" dirty="0">
                <a:solidFill>
                  <a:schemeClr val="tx1"/>
                </a:solidFill>
                <a:latin typeface="Times New Roman" panose="02020603050405020304" pitchFamily="18" charset="0"/>
                <a:cs typeface="Times New Roman" panose="02020603050405020304" pitchFamily="18" charset="0"/>
              </a:rPr>
              <a:t>Canadian Journal of Administrative Sciences/Revue Canadienne des Sciences de </a:t>
            </a:r>
            <a:r>
              <a:rPr lang="en-GB" sz="1200" i="1" dirty="0" err="1">
                <a:solidFill>
                  <a:schemeClr val="tx1"/>
                </a:solidFill>
                <a:latin typeface="Times New Roman" panose="02020603050405020304" pitchFamily="18" charset="0"/>
                <a:cs typeface="Times New Roman" panose="02020603050405020304" pitchFamily="18" charset="0"/>
              </a:rPr>
              <a:t>l'Administration</a:t>
            </a:r>
            <a:r>
              <a:rPr lang="en-GB" sz="1200" i="1" dirty="0">
                <a:solidFill>
                  <a:schemeClr val="tx1"/>
                </a:solidFill>
                <a:latin typeface="Times New Roman" panose="02020603050405020304" pitchFamily="18" charset="0"/>
                <a:cs typeface="Times New Roman" panose="02020603050405020304" pitchFamily="18" charset="0"/>
              </a:rPr>
              <a:t>.</a:t>
            </a:r>
            <a:r>
              <a:rPr lang="en-GB" sz="1200" dirty="0">
                <a:solidFill>
                  <a:schemeClr val="tx1"/>
                </a:solidFill>
                <a:latin typeface="Times New Roman" panose="02020603050405020304" pitchFamily="18" charset="0"/>
                <a:cs typeface="Times New Roman" panose="02020603050405020304" pitchFamily="18" charset="0"/>
              </a:rPr>
              <a:t> 33(2). pp.153-168.</a:t>
            </a:r>
          </a:p>
          <a:p>
            <a:r>
              <a:rPr lang="en-GB" sz="1200" dirty="0">
                <a:solidFill>
                  <a:schemeClr val="tx1"/>
                </a:solidFill>
                <a:latin typeface="Times New Roman" panose="02020603050405020304" pitchFamily="18" charset="0"/>
                <a:cs typeface="Times New Roman" panose="02020603050405020304" pitchFamily="18" charset="0"/>
              </a:rPr>
              <a:t>Brewster, C., 2017. The integration of human resource management and corporate strategy. In </a:t>
            </a:r>
            <a:r>
              <a:rPr lang="en-GB" sz="1200" i="1" dirty="0">
                <a:solidFill>
                  <a:schemeClr val="tx1"/>
                </a:solidFill>
                <a:latin typeface="Times New Roman" panose="02020603050405020304" pitchFamily="18" charset="0"/>
                <a:cs typeface="Times New Roman" panose="02020603050405020304" pitchFamily="18" charset="0"/>
              </a:rPr>
              <a:t>Policy and practice in European human resource management</a:t>
            </a:r>
            <a:r>
              <a:rPr lang="en-GB" sz="1200" dirty="0">
                <a:solidFill>
                  <a:schemeClr val="tx1"/>
                </a:solidFill>
                <a:latin typeface="Times New Roman" panose="02020603050405020304" pitchFamily="18" charset="0"/>
                <a:cs typeface="Times New Roman" panose="02020603050405020304" pitchFamily="18" charset="0"/>
              </a:rPr>
              <a:t> (pp. 22-35). Routledge.</a:t>
            </a:r>
          </a:p>
          <a:p>
            <a:r>
              <a:rPr lang="en-US" sz="1200" dirty="0">
                <a:solidFill>
                  <a:schemeClr val="tx1"/>
                </a:solidFill>
                <a:latin typeface="Times New Roman" panose="02020603050405020304" pitchFamily="18" charset="0"/>
                <a:cs typeface="Times New Roman" panose="02020603050405020304" pitchFamily="18" charset="0"/>
              </a:rPr>
              <a:t>Bratton, J. and Gold, J., 2017. </a:t>
            </a:r>
            <a:r>
              <a:rPr lang="en-US" sz="1200" i="1" dirty="0">
                <a:solidFill>
                  <a:schemeClr val="tx1"/>
                </a:solidFill>
                <a:latin typeface="Times New Roman" panose="02020603050405020304" pitchFamily="18" charset="0"/>
                <a:cs typeface="Times New Roman" panose="02020603050405020304" pitchFamily="18" charset="0"/>
              </a:rPr>
              <a:t>Human resource management: theory and practice</a:t>
            </a:r>
            <a:r>
              <a:rPr lang="en-US" sz="1200" dirty="0">
                <a:solidFill>
                  <a:schemeClr val="tx1"/>
                </a:solidFill>
                <a:latin typeface="Times New Roman" panose="02020603050405020304" pitchFamily="18" charset="0"/>
                <a:cs typeface="Times New Roman" panose="02020603050405020304" pitchFamily="18" charset="0"/>
              </a:rPr>
              <a:t>. Palgrave.</a:t>
            </a:r>
          </a:p>
          <a:p>
            <a:r>
              <a:rPr lang="en-US" sz="1200" dirty="0" err="1">
                <a:solidFill>
                  <a:schemeClr val="tx1"/>
                </a:solidFill>
                <a:latin typeface="Times New Roman" panose="02020603050405020304" pitchFamily="18" charset="0"/>
                <a:cs typeface="Times New Roman" panose="02020603050405020304" pitchFamily="18" charset="0"/>
              </a:rPr>
              <a:t>Noe</a:t>
            </a:r>
            <a:r>
              <a:rPr lang="en-US" sz="1200" dirty="0">
                <a:solidFill>
                  <a:schemeClr val="tx1"/>
                </a:solidFill>
                <a:latin typeface="Times New Roman" panose="02020603050405020304" pitchFamily="18" charset="0"/>
                <a:cs typeface="Times New Roman" panose="02020603050405020304" pitchFamily="18" charset="0"/>
              </a:rPr>
              <a:t>, R.A., Hollenbeck, J.R., Gerhart, B. and Wright, P.M., 2015. Human resources management. </a:t>
            </a:r>
            <a:r>
              <a:rPr lang="en-US" sz="1200" i="1" dirty="0">
                <a:solidFill>
                  <a:schemeClr val="tx1"/>
                </a:solidFill>
                <a:latin typeface="Times New Roman" panose="02020603050405020304" pitchFamily="18" charset="0"/>
                <a:cs typeface="Times New Roman" panose="02020603050405020304" pitchFamily="18" charset="0"/>
              </a:rPr>
              <a:t>Instructor</a:t>
            </a:r>
            <a:r>
              <a:rPr lang="en-US" sz="1200" dirty="0">
                <a:solidFill>
                  <a:schemeClr val="tx1"/>
                </a:solidFill>
                <a:latin typeface="Times New Roman" panose="02020603050405020304" pitchFamily="18" charset="0"/>
                <a:cs typeface="Times New Roman" panose="02020603050405020304" pitchFamily="18" charset="0"/>
              </a:rPr>
              <a:t>, </a:t>
            </a:r>
            <a:r>
              <a:rPr lang="en-US" sz="1200" i="1" dirty="0">
                <a:solidFill>
                  <a:schemeClr val="tx1"/>
                </a:solidFill>
                <a:latin typeface="Times New Roman" panose="02020603050405020304" pitchFamily="18" charset="0"/>
                <a:cs typeface="Times New Roman" panose="02020603050405020304" pitchFamily="18" charset="0"/>
              </a:rPr>
              <a:t>2015</a:t>
            </a:r>
            <a:r>
              <a:rPr lang="en-US" sz="1200" dirty="0">
                <a:solidFill>
                  <a:schemeClr val="tx1"/>
                </a:solidFill>
                <a:latin typeface="Times New Roman" panose="02020603050405020304" pitchFamily="18" charset="0"/>
                <a:cs typeface="Times New Roman" panose="02020603050405020304" pitchFamily="18" charset="0"/>
              </a:rPr>
              <a:t>.</a:t>
            </a:r>
          </a:p>
          <a:p>
            <a:r>
              <a:rPr lang="en-US" sz="1200" dirty="0">
                <a:solidFill>
                  <a:schemeClr val="tx1"/>
                </a:solidFill>
                <a:latin typeface="Times New Roman" panose="02020603050405020304" pitchFamily="18" charset="0"/>
                <a:cs typeface="Times New Roman" panose="02020603050405020304" pitchFamily="18" charset="0"/>
              </a:rPr>
              <a:t>John, R. and Taylor, B., 2016. Human resource management.</a:t>
            </a:r>
          </a:p>
          <a:p>
            <a:r>
              <a:rPr lang="en-US" sz="1200" dirty="0" err="1">
                <a:solidFill>
                  <a:schemeClr val="tx1"/>
                </a:solidFill>
                <a:latin typeface="Times New Roman" panose="02020603050405020304" pitchFamily="18" charset="0"/>
                <a:cs typeface="Times New Roman" panose="02020603050405020304" pitchFamily="18" charset="0"/>
              </a:rPr>
              <a:t>Wehrmeyer</a:t>
            </a:r>
            <a:r>
              <a:rPr lang="en-US" sz="1200" dirty="0">
                <a:solidFill>
                  <a:schemeClr val="tx1"/>
                </a:solidFill>
                <a:latin typeface="Times New Roman" panose="02020603050405020304" pitchFamily="18" charset="0"/>
                <a:cs typeface="Times New Roman" panose="02020603050405020304" pitchFamily="18" charset="0"/>
              </a:rPr>
              <a:t>, W., 2017. </a:t>
            </a:r>
            <a:r>
              <a:rPr lang="en-US" sz="1200" i="1" dirty="0">
                <a:solidFill>
                  <a:schemeClr val="tx1"/>
                </a:solidFill>
                <a:latin typeface="Times New Roman" panose="02020603050405020304" pitchFamily="18" charset="0"/>
                <a:cs typeface="Times New Roman" panose="02020603050405020304" pitchFamily="18" charset="0"/>
              </a:rPr>
              <a:t>Greening people: Human resources and environmental management</a:t>
            </a:r>
            <a:r>
              <a:rPr lang="en-US" sz="1200" dirty="0">
                <a:solidFill>
                  <a:schemeClr val="tx1"/>
                </a:solidFill>
                <a:latin typeface="Times New Roman" panose="02020603050405020304" pitchFamily="18" charset="0"/>
                <a:cs typeface="Times New Roman" panose="02020603050405020304" pitchFamily="18" charset="0"/>
              </a:rPr>
              <a:t>. Routledge.</a:t>
            </a:r>
            <a:endParaRPr lang="en-GB" sz="1200" dirty="0"/>
          </a:p>
          <a:p>
            <a:r>
              <a:rPr lang="en-GB" sz="1200" dirty="0" err="1">
                <a:solidFill>
                  <a:schemeClr val="tx1"/>
                </a:solidFill>
                <a:latin typeface="Times New Roman" panose="02020603050405020304" pitchFamily="18" charset="0"/>
                <a:cs typeface="Times New Roman" panose="02020603050405020304" pitchFamily="18" charset="0"/>
              </a:rPr>
              <a:t>Ajzen</a:t>
            </a:r>
            <a:r>
              <a:rPr lang="en-GB" sz="1200" dirty="0">
                <a:solidFill>
                  <a:schemeClr val="tx1"/>
                </a:solidFill>
                <a:latin typeface="Times New Roman" panose="02020603050405020304" pitchFamily="18" charset="0"/>
                <a:cs typeface="Times New Roman" panose="02020603050405020304" pitchFamily="18" charset="0"/>
              </a:rPr>
              <a:t>, I. and </a:t>
            </a:r>
            <a:r>
              <a:rPr lang="en-GB" sz="1200" dirty="0" err="1">
                <a:solidFill>
                  <a:schemeClr val="tx1"/>
                </a:solidFill>
                <a:latin typeface="Times New Roman" panose="02020603050405020304" pitchFamily="18" charset="0"/>
                <a:cs typeface="Times New Roman" panose="02020603050405020304" pitchFamily="18" charset="0"/>
              </a:rPr>
              <a:t>Fishbein</a:t>
            </a:r>
            <a:r>
              <a:rPr lang="en-GB" sz="1200" dirty="0">
                <a:solidFill>
                  <a:schemeClr val="tx1"/>
                </a:solidFill>
                <a:latin typeface="Times New Roman" panose="02020603050405020304" pitchFamily="18" charset="0"/>
                <a:cs typeface="Times New Roman" panose="02020603050405020304" pitchFamily="18" charset="0"/>
              </a:rPr>
              <a:t>, M., 1975.Belief, Attitude, Intention, and Behaviour: An Introduction to Theory and Research. Reading: Addison-Wesley</a:t>
            </a:r>
          </a:p>
          <a:p>
            <a:endParaRPr lang="en-GB" sz="1200" dirty="0">
              <a:solidFill>
                <a:schemeClr val="tx1"/>
              </a:solidFill>
              <a:latin typeface="Times New Roman" panose="02020603050405020304" pitchFamily="18" charset="0"/>
              <a:cs typeface="Times New Roman" panose="02020603050405020304" pitchFamily="18" charset="0"/>
            </a:endParaRPr>
          </a:p>
          <a:p>
            <a:endParaRPr lang="en-GB" sz="1500" dirty="0">
              <a:solidFill>
                <a:schemeClr val="tx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2403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EF97BE-D9B4-489B-B954-A82BE2E8385B}"/>
              </a:ext>
            </a:extLst>
          </p:cNvPr>
          <p:cNvSpPr>
            <a:spLocks noGrp="1"/>
          </p:cNvSpPr>
          <p:nvPr>
            <p:ph idx="1"/>
          </p:nvPr>
        </p:nvSpPr>
        <p:spPr/>
        <p:txBody>
          <a:bodyPr>
            <a:normAutofit/>
          </a:bodyPr>
          <a:lstStyle/>
          <a:p>
            <a:r>
              <a:rPr lang="en-US" sz="6000" dirty="0">
                <a:solidFill>
                  <a:schemeClr val="tx1"/>
                </a:solidFill>
                <a:latin typeface="Times New Roman" panose="02020603050405020304" pitchFamily="18" charset="0"/>
                <a:cs typeface="Times New Roman" panose="02020603050405020304" pitchFamily="18" charset="0"/>
              </a:rPr>
              <a:t>Eni questions?</a:t>
            </a:r>
            <a:endParaRPr lang="en-GB" sz="6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109540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858</TotalTime>
  <Words>1112</Words>
  <Application>Microsoft Office PowerPoint</Application>
  <PresentationFormat>Widescreen</PresentationFormat>
  <Paragraphs>71</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University Of Wales Trinity Saint David </vt:lpstr>
      <vt:lpstr> MANAGING PEOPLE  </vt:lpstr>
      <vt:lpstr>INTRODUCTION </vt:lpstr>
      <vt:lpstr>The Purpose of HRM strategies</vt:lpstr>
      <vt:lpstr>Resourcing Strategies</vt:lpstr>
      <vt:lpstr>Planning at Nandos’s </vt:lpstr>
      <vt:lpstr>Contemporary Organization needs progressive and robust HRM polices   </vt:lpstr>
      <vt:lpstr>Selection process at Nando’s</vt:lpstr>
      <vt:lpstr>Continued</vt:lpstr>
      <vt:lpstr>Factors influencing HRM functions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Jubayer Hossain</cp:lastModifiedBy>
  <cp:revision>95</cp:revision>
  <dcterms:created xsi:type="dcterms:W3CDTF">2019-07-31T12:21:25Z</dcterms:created>
  <dcterms:modified xsi:type="dcterms:W3CDTF">2019-08-20T18:51:38Z</dcterms:modified>
</cp:coreProperties>
</file>