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comments/comment2.xml" ContentType="application/vnd.openxmlformats-officedocument.presentationml.comments+xml"/>
  <Override PartName="/ppt/notesSlides/notesSlide3.xml" ContentType="application/vnd.openxmlformats-officedocument.presentationml.notesSlide+xml"/>
  <Override PartName="/ppt/comments/comment3.xml" ContentType="application/vnd.openxmlformats-officedocument.presentationml.comments+xml"/>
  <Override PartName="/ppt/notesSlides/notesSlide4.xml" ContentType="application/vnd.openxmlformats-officedocument.presentationml.notesSlide+xml"/>
  <Override PartName="/ppt/comments/comment4.xml" ContentType="application/vnd.openxmlformats-officedocument.presentationml.comments+xml"/>
  <Override PartName="/ppt/notesSlides/notesSlide5.xml" ContentType="application/vnd.openxmlformats-officedocument.presentationml.notesSlide+xml"/>
  <Override PartName="/ppt/comments/comment5.xml" ContentType="application/vnd.openxmlformats-officedocument.presentationml.comments+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0" r:id="rId3"/>
    <p:sldId id="261" r:id="rId4"/>
    <p:sldId id="262" r:id="rId5"/>
    <p:sldId id="257" r:id="rId6"/>
    <p:sldId id="258" r:id="rId7"/>
    <p:sldId id="259" r:id="rId8"/>
    <p:sldId id="263" r:id="rId9"/>
    <p:sldId id="266" r:id="rId10"/>
    <p:sldId id="264" r:id="rId11"/>
    <p:sldId id="265"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sha Parkes (2117558)" initials="" lastIdx="6" clrIdx="0">
    <p:extLst>
      <p:ext uri="{19B8F6BF-5375-455C-9EA6-DF929625EA0E}">
        <p15:presenceInfo xmlns:p15="http://schemas.microsoft.com/office/powerpoint/2012/main" userId="S::2117558@student.uwtsd.ac.uk::52d9b48f-6e54-4f26-9fb1-406ab97c2bc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65FB93-D0FA-4A4D-8F39-ABEE2AAB248F}" v="58" dt="2025-04-28T22:54:01.078"/>
    <p1510:client id="{63B06D2A-65D4-4D20-8360-855B55A9B716}" v="419" dt="2025-04-28T23:00:15.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ha Parkes (2117558)" userId="52d9b48f-6e54-4f26-9fb1-406ab97c2bc0" providerId="ADAL" clId="{2765FB93-D0FA-4A4D-8F39-ABEE2AAB248F}"/>
    <pc:docChg chg="undo custSel modSld">
      <pc:chgData name="Alisha Parkes (2117558)" userId="52d9b48f-6e54-4f26-9fb1-406ab97c2bc0" providerId="ADAL" clId="{2765FB93-D0FA-4A4D-8F39-ABEE2AAB248F}" dt="2025-04-28T22:54:01.078" v="51" actId="22"/>
      <pc:docMkLst>
        <pc:docMk/>
      </pc:docMkLst>
      <pc:sldChg chg="modSp">
        <pc:chgData name="Alisha Parkes (2117558)" userId="52d9b48f-6e54-4f26-9fb1-406ab97c2bc0" providerId="ADAL" clId="{2765FB93-D0FA-4A4D-8F39-ABEE2AAB248F}" dt="2025-04-28T22:43:22.491" v="44" actId="27636"/>
        <pc:sldMkLst>
          <pc:docMk/>
          <pc:sldMk cId="768980688" sldId="257"/>
        </pc:sldMkLst>
        <pc:spChg chg="mod">
          <ac:chgData name="Alisha Parkes (2117558)" userId="52d9b48f-6e54-4f26-9fb1-406ab97c2bc0" providerId="ADAL" clId="{2765FB93-D0FA-4A4D-8F39-ABEE2AAB248F}" dt="2025-04-28T22:43:22.491" v="44" actId="27636"/>
          <ac:spMkLst>
            <pc:docMk/>
            <pc:sldMk cId="768980688" sldId="257"/>
            <ac:spMk id="3" creationId="{07816877-DB45-869B-648B-B7DA5E6605A5}"/>
          </ac:spMkLst>
        </pc:spChg>
      </pc:sldChg>
      <pc:sldChg chg="modSp modNotesTx">
        <pc:chgData name="Alisha Parkes (2117558)" userId="52d9b48f-6e54-4f26-9fb1-406ab97c2bc0" providerId="ADAL" clId="{2765FB93-D0FA-4A4D-8F39-ABEE2AAB248F}" dt="2025-04-28T22:53:32.668" v="50" actId="22"/>
        <pc:sldMkLst>
          <pc:docMk/>
          <pc:sldMk cId="2015028790" sldId="259"/>
        </pc:sldMkLst>
        <pc:spChg chg="mod">
          <ac:chgData name="Alisha Parkes (2117558)" userId="52d9b48f-6e54-4f26-9fb1-406ab97c2bc0" providerId="ADAL" clId="{2765FB93-D0FA-4A4D-8F39-ABEE2AAB248F}" dt="2025-04-28T22:53:08.301" v="49" actId="27636"/>
          <ac:spMkLst>
            <pc:docMk/>
            <pc:sldMk cId="2015028790" sldId="259"/>
            <ac:spMk id="3" creationId="{684366C9-CA3F-023E-5F25-6CAC5CDFAE5C}"/>
          </ac:spMkLst>
        </pc:spChg>
      </pc:sldChg>
      <pc:sldChg chg="modSp modNotesTx">
        <pc:chgData name="Alisha Parkes (2117558)" userId="52d9b48f-6e54-4f26-9fb1-406ab97c2bc0" providerId="ADAL" clId="{2765FB93-D0FA-4A4D-8F39-ABEE2AAB248F}" dt="2025-04-28T22:22:43.399" v="11" actId="27636"/>
        <pc:sldMkLst>
          <pc:docMk/>
          <pc:sldMk cId="2326587430" sldId="260"/>
        </pc:sldMkLst>
        <pc:spChg chg="mod">
          <ac:chgData name="Alisha Parkes (2117558)" userId="52d9b48f-6e54-4f26-9fb1-406ab97c2bc0" providerId="ADAL" clId="{2765FB93-D0FA-4A4D-8F39-ABEE2AAB248F}" dt="2025-04-28T22:22:43.399" v="11" actId="27636"/>
          <ac:spMkLst>
            <pc:docMk/>
            <pc:sldMk cId="2326587430" sldId="260"/>
            <ac:spMk id="3" creationId="{1155F875-7701-3143-B7BC-4A1E74877CC9}"/>
          </ac:spMkLst>
        </pc:spChg>
      </pc:sldChg>
      <pc:sldChg chg="modSp">
        <pc:chgData name="Alisha Parkes (2117558)" userId="52d9b48f-6e54-4f26-9fb1-406ab97c2bc0" providerId="ADAL" clId="{2765FB93-D0FA-4A4D-8F39-ABEE2AAB248F}" dt="2025-04-28T22:20:03.608" v="1" actId="27636"/>
        <pc:sldMkLst>
          <pc:docMk/>
          <pc:sldMk cId="1909466876" sldId="261"/>
        </pc:sldMkLst>
        <pc:spChg chg="mod">
          <ac:chgData name="Alisha Parkes (2117558)" userId="52d9b48f-6e54-4f26-9fb1-406ab97c2bc0" providerId="ADAL" clId="{2765FB93-D0FA-4A4D-8F39-ABEE2AAB248F}" dt="2025-04-28T22:20:03.608" v="1" actId="27636"/>
          <ac:spMkLst>
            <pc:docMk/>
            <pc:sldMk cId="1909466876" sldId="261"/>
            <ac:spMk id="3" creationId="{7120A2EA-FF83-0340-9C02-C82CF2E16B93}"/>
          </ac:spMkLst>
        </pc:spChg>
      </pc:sldChg>
      <pc:sldChg chg="modSp">
        <pc:chgData name="Alisha Parkes (2117558)" userId="52d9b48f-6e54-4f26-9fb1-406ab97c2bc0" providerId="ADAL" clId="{2765FB93-D0FA-4A4D-8F39-ABEE2AAB248F}" dt="2025-04-28T22:27:55.647" v="34" actId="20577"/>
        <pc:sldMkLst>
          <pc:docMk/>
          <pc:sldMk cId="1490132446" sldId="262"/>
        </pc:sldMkLst>
        <pc:spChg chg="mod">
          <ac:chgData name="Alisha Parkes (2117558)" userId="52d9b48f-6e54-4f26-9fb1-406ab97c2bc0" providerId="ADAL" clId="{2765FB93-D0FA-4A4D-8F39-ABEE2AAB248F}" dt="2025-04-28T22:27:55.647" v="34" actId="20577"/>
          <ac:spMkLst>
            <pc:docMk/>
            <pc:sldMk cId="1490132446" sldId="262"/>
            <ac:spMk id="2" creationId="{80C7A19E-BE0B-E5D9-13DC-EA6A4C0E24AA}"/>
          </ac:spMkLst>
        </pc:spChg>
        <pc:spChg chg="mod">
          <ac:chgData name="Alisha Parkes (2117558)" userId="52d9b48f-6e54-4f26-9fb1-406ab97c2bc0" providerId="ADAL" clId="{2765FB93-D0FA-4A4D-8F39-ABEE2AAB248F}" dt="2025-04-28T22:27:45.225" v="16" actId="27636"/>
          <ac:spMkLst>
            <pc:docMk/>
            <pc:sldMk cId="1490132446" sldId="262"/>
            <ac:spMk id="3" creationId="{D72B5025-8320-DF8D-9FB5-ADF2D4E7FA04}"/>
          </ac:spMkLst>
        </pc:spChg>
      </pc:sldChg>
      <pc:sldChg chg="modSp">
        <pc:chgData name="Alisha Parkes (2117558)" userId="52d9b48f-6e54-4f26-9fb1-406ab97c2bc0" providerId="ADAL" clId="{2765FB93-D0FA-4A4D-8F39-ABEE2AAB248F}" dt="2025-04-28T22:31:07.772" v="42" actId="22"/>
        <pc:sldMkLst>
          <pc:docMk/>
          <pc:sldMk cId="4126649368" sldId="264"/>
        </pc:sldMkLst>
        <pc:spChg chg="mod">
          <ac:chgData name="Alisha Parkes (2117558)" userId="52d9b48f-6e54-4f26-9fb1-406ab97c2bc0" providerId="ADAL" clId="{2765FB93-D0FA-4A4D-8F39-ABEE2AAB248F}" dt="2025-04-28T22:31:07.772" v="42" actId="22"/>
          <ac:spMkLst>
            <pc:docMk/>
            <pc:sldMk cId="4126649368" sldId="264"/>
            <ac:spMk id="3" creationId="{846F20EE-15D8-7A4C-EFA3-383AC188FC0C}"/>
          </ac:spMkLst>
        </pc:spChg>
      </pc:sldChg>
      <pc:sldChg chg="modSp">
        <pc:chgData name="Alisha Parkes (2117558)" userId="52d9b48f-6e54-4f26-9fb1-406ab97c2bc0" providerId="ADAL" clId="{2765FB93-D0FA-4A4D-8F39-ABEE2AAB248F}" dt="2025-04-28T22:54:01.078" v="51" actId="22"/>
        <pc:sldMkLst>
          <pc:docMk/>
          <pc:sldMk cId="2594551860" sldId="265"/>
        </pc:sldMkLst>
        <pc:spChg chg="mod">
          <ac:chgData name="Alisha Parkes (2117558)" userId="52d9b48f-6e54-4f26-9fb1-406ab97c2bc0" providerId="ADAL" clId="{2765FB93-D0FA-4A4D-8F39-ABEE2AAB248F}" dt="2025-04-28T22:54:01.078" v="51" actId="22"/>
          <ac:spMkLst>
            <pc:docMk/>
            <pc:sldMk cId="2594551860" sldId="265"/>
            <ac:spMk id="3" creationId="{D8459135-16D4-76C6-ECDE-903A5B97561F}"/>
          </ac:spMkLst>
        </pc:spChg>
      </pc:sldChg>
    </pc:docChg>
  </pc:docChgLst>
  <pc:docChgLst>
    <pc:chgData name="Alisha Parkes (2117558)" userId="S::2117558@student.uwtsd.ac.uk::52d9b48f-6e54-4f26-9fb1-406ab97c2bc0" providerId="AD" clId="Web-{63B06D2A-65D4-4D20-8360-855B55A9B716}"/>
    <pc:docChg chg="addSld modSld sldOrd">
      <pc:chgData name="Alisha Parkes (2117558)" userId="S::2117558@student.uwtsd.ac.uk::52d9b48f-6e54-4f26-9fb1-406ab97c2bc0" providerId="AD" clId="Web-{63B06D2A-65D4-4D20-8360-855B55A9B716}" dt="2025-04-28T23:00:15.802" v="413" actId="20577"/>
      <pc:docMkLst>
        <pc:docMk/>
      </pc:docMkLst>
      <pc:sldChg chg="delSp modSp">
        <pc:chgData name="Alisha Parkes (2117558)" userId="S::2117558@student.uwtsd.ac.uk::52d9b48f-6e54-4f26-9fb1-406ab97c2bc0" providerId="AD" clId="Web-{63B06D2A-65D4-4D20-8360-855B55A9B716}" dt="2025-04-28T22:46:42.960" v="266"/>
        <pc:sldMkLst>
          <pc:docMk/>
          <pc:sldMk cId="109857222" sldId="256"/>
        </pc:sldMkLst>
        <pc:spChg chg="mod">
          <ac:chgData name="Alisha Parkes (2117558)" userId="S::2117558@student.uwtsd.ac.uk::52d9b48f-6e54-4f26-9fb1-406ab97c2bc0" providerId="AD" clId="Web-{63B06D2A-65D4-4D20-8360-855B55A9B716}" dt="2025-04-28T22:46:39.038" v="265" actId="20577"/>
          <ac:spMkLst>
            <pc:docMk/>
            <pc:sldMk cId="109857222" sldId="256"/>
            <ac:spMk id="2" creationId="{00000000-0000-0000-0000-000000000000}"/>
          </ac:spMkLst>
        </pc:spChg>
        <pc:spChg chg="del">
          <ac:chgData name="Alisha Parkes (2117558)" userId="S::2117558@student.uwtsd.ac.uk::52d9b48f-6e54-4f26-9fb1-406ab97c2bc0" providerId="AD" clId="Web-{63B06D2A-65D4-4D20-8360-855B55A9B716}" dt="2025-04-28T22:46:42.960" v="266"/>
          <ac:spMkLst>
            <pc:docMk/>
            <pc:sldMk cId="109857222" sldId="256"/>
            <ac:spMk id="3" creationId="{00000000-0000-0000-0000-000000000000}"/>
          </ac:spMkLst>
        </pc:spChg>
      </pc:sldChg>
      <pc:sldChg chg="modSp new modNotes">
        <pc:chgData name="Alisha Parkes (2117558)" userId="S::2117558@student.uwtsd.ac.uk::52d9b48f-6e54-4f26-9fb1-406ab97c2bc0" providerId="AD" clId="Web-{63B06D2A-65D4-4D20-8360-855B55A9B716}" dt="2025-04-28T22:58:33.734" v="361" actId="20577"/>
        <pc:sldMkLst>
          <pc:docMk/>
          <pc:sldMk cId="768980688" sldId="257"/>
        </pc:sldMkLst>
        <pc:spChg chg="mod">
          <ac:chgData name="Alisha Parkes (2117558)" userId="S::2117558@student.uwtsd.ac.uk::52d9b48f-6e54-4f26-9fb1-406ab97c2bc0" providerId="AD" clId="Web-{63B06D2A-65D4-4D20-8360-855B55A9B716}" dt="2025-04-28T21:34:19.971" v="18" actId="20577"/>
          <ac:spMkLst>
            <pc:docMk/>
            <pc:sldMk cId="768980688" sldId="257"/>
            <ac:spMk id="2" creationId="{7629CA3E-96E1-090F-6051-3A5D05F28D01}"/>
          </ac:spMkLst>
        </pc:spChg>
        <pc:spChg chg="mod">
          <ac:chgData name="Alisha Parkes (2117558)" userId="S::2117558@student.uwtsd.ac.uk::52d9b48f-6e54-4f26-9fb1-406ab97c2bc0" providerId="AD" clId="Web-{63B06D2A-65D4-4D20-8360-855B55A9B716}" dt="2025-04-28T22:58:33.734" v="361" actId="20577"/>
          <ac:spMkLst>
            <pc:docMk/>
            <pc:sldMk cId="768980688" sldId="257"/>
            <ac:spMk id="3" creationId="{07816877-DB45-869B-648B-B7DA5E6605A5}"/>
          </ac:spMkLst>
        </pc:spChg>
      </pc:sldChg>
      <pc:sldChg chg="modSp new modNotes">
        <pc:chgData name="Alisha Parkes (2117558)" userId="S::2117558@student.uwtsd.ac.uk::52d9b48f-6e54-4f26-9fb1-406ab97c2bc0" providerId="AD" clId="Web-{63B06D2A-65D4-4D20-8360-855B55A9B716}" dt="2025-04-28T22:54:40.441" v="304"/>
        <pc:sldMkLst>
          <pc:docMk/>
          <pc:sldMk cId="3391941354" sldId="258"/>
        </pc:sldMkLst>
        <pc:spChg chg="mod">
          <ac:chgData name="Alisha Parkes (2117558)" userId="S::2117558@student.uwtsd.ac.uk::52d9b48f-6e54-4f26-9fb1-406ab97c2bc0" providerId="AD" clId="Web-{63B06D2A-65D4-4D20-8360-855B55A9B716}" dt="2025-04-28T21:55:55.759" v="94" actId="20577"/>
          <ac:spMkLst>
            <pc:docMk/>
            <pc:sldMk cId="3391941354" sldId="258"/>
            <ac:spMk id="2" creationId="{8A49F06D-E3AE-332D-73C2-D589C0535891}"/>
          </ac:spMkLst>
        </pc:spChg>
        <pc:spChg chg="mod">
          <ac:chgData name="Alisha Parkes (2117558)" userId="S::2117558@student.uwtsd.ac.uk::52d9b48f-6e54-4f26-9fb1-406ab97c2bc0" providerId="AD" clId="Web-{63B06D2A-65D4-4D20-8360-855B55A9B716}" dt="2025-04-28T21:51:18.074" v="91" actId="1076"/>
          <ac:spMkLst>
            <pc:docMk/>
            <pc:sldMk cId="3391941354" sldId="258"/>
            <ac:spMk id="3" creationId="{F04F5F8F-7E3C-AA54-48F7-E7A362ED5BFA}"/>
          </ac:spMkLst>
        </pc:spChg>
      </pc:sldChg>
      <pc:sldChg chg="modSp new">
        <pc:chgData name="Alisha Parkes (2117558)" userId="S::2117558@student.uwtsd.ac.uk::52d9b48f-6e54-4f26-9fb1-406ab97c2bc0" providerId="AD" clId="Web-{63B06D2A-65D4-4D20-8360-855B55A9B716}" dt="2025-04-28T22:56:51.104" v="321" actId="20577"/>
        <pc:sldMkLst>
          <pc:docMk/>
          <pc:sldMk cId="2015028790" sldId="259"/>
        </pc:sldMkLst>
        <pc:spChg chg="mod">
          <ac:chgData name="Alisha Parkes (2117558)" userId="S::2117558@student.uwtsd.ac.uk::52d9b48f-6e54-4f26-9fb1-406ab97c2bc0" providerId="AD" clId="Web-{63B06D2A-65D4-4D20-8360-855B55A9B716}" dt="2025-04-28T21:33:50.217" v="14" actId="20577"/>
          <ac:spMkLst>
            <pc:docMk/>
            <pc:sldMk cId="2015028790" sldId="259"/>
            <ac:spMk id="2" creationId="{EEE21603-5B08-8351-696D-D11D17A3E75F}"/>
          </ac:spMkLst>
        </pc:spChg>
        <pc:spChg chg="mod">
          <ac:chgData name="Alisha Parkes (2117558)" userId="S::2117558@student.uwtsd.ac.uk::52d9b48f-6e54-4f26-9fb1-406ab97c2bc0" providerId="AD" clId="Web-{63B06D2A-65D4-4D20-8360-855B55A9B716}" dt="2025-04-28T22:56:51.104" v="321" actId="20577"/>
          <ac:spMkLst>
            <pc:docMk/>
            <pc:sldMk cId="2015028790" sldId="259"/>
            <ac:spMk id="3" creationId="{684366C9-CA3F-023E-5F25-6CAC5CDFAE5C}"/>
          </ac:spMkLst>
        </pc:spChg>
      </pc:sldChg>
      <pc:sldChg chg="modSp new ord">
        <pc:chgData name="Alisha Parkes (2117558)" userId="S::2117558@student.uwtsd.ac.uk::52d9b48f-6e54-4f26-9fb1-406ab97c2bc0" providerId="AD" clId="Web-{63B06D2A-65D4-4D20-8360-855B55A9B716}" dt="2025-04-28T22:47:19.728" v="283" actId="20577"/>
        <pc:sldMkLst>
          <pc:docMk/>
          <pc:sldMk cId="2326587430" sldId="260"/>
        </pc:sldMkLst>
        <pc:spChg chg="mod">
          <ac:chgData name="Alisha Parkes (2117558)" userId="S::2117558@student.uwtsd.ac.uk::52d9b48f-6e54-4f26-9fb1-406ab97c2bc0" providerId="AD" clId="Web-{63B06D2A-65D4-4D20-8360-855B55A9B716}" dt="2025-04-28T21:30:08.956" v="10" actId="20577"/>
          <ac:spMkLst>
            <pc:docMk/>
            <pc:sldMk cId="2326587430" sldId="260"/>
            <ac:spMk id="2" creationId="{DD8DE1C5-9AF0-A720-CDC5-CD5F9860F6FD}"/>
          </ac:spMkLst>
        </pc:spChg>
        <pc:spChg chg="mod">
          <ac:chgData name="Alisha Parkes (2117558)" userId="S::2117558@student.uwtsd.ac.uk::52d9b48f-6e54-4f26-9fb1-406ab97c2bc0" providerId="AD" clId="Web-{63B06D2A-65D4-4D20-8360-855B55A9B716}" dt="2025-04-28T22:47:19.728" v="283" actId="20577"/>
          <ac:spMkLst>
            <pc:docMk/>
            <pc:sldMk cId="2326587430" sldId="260"/>
            <ac:spMk id="3" creationId="{1155F875-7701-3143-B7BC-4A1E74877CC9}"/>
          </ac:spMkLst>
        </pc:spChg>
      </pc:sldChg>
      <pc:sldChg chg="modSp new modNotes">
        <pc:chgData name="Alisha Parkes (2117558)" userId="S::2117558@student.uwtsd.ac.uk::52d9b48f-6e54-4f26-9fb1-406ab97c2bc0" providerId="AD" clId="Web-{63B06D2A-65D4-4D20-8360-855B55A9B716}" dt="2025-04-28T22:47:38.624" v="285"/>
        <pc:sldMkLst>
          <pc:docMk/>
          <pc:sldMk cId="1909466876" sldId="261"/>
        </pc:sldMkLst>
        <pc:spChg chg="mod">
          <ac:chgData name="Alisha Parkes (2117558)" userId="S::2117558@student.uwtsd.ac.uk::52d9b48f-6e54-4f26-9fb1-406ab97c2bc0" providerId="AD" clId="Web-{63B06D2A-65D4-4D20-8360-855B55A9B716}" dt="2025-04-28T22:18:01.953" v="125" actId="20577"/>
          <ac:spMkLst>
            <pc:docMk/>
            <pc:sldMk cId="1909466876" sldId="261"/>
            <ac:spMk id="2" creationId="{70966BD5-2ADB-BBDF-83C8-3A8B1AF54FE2}"/>
          </ac:spMkLst>
        </pc:spChg>
        <pc:spChg chg="mod">
          <ac:chgData name="Alisha Parkes (2117558)" userId="S::2117558@student.uwtsd.ac.uk::52d9b48f-6e54-4f26-9fb1-406ab97c2bc0" providerId="AD" clId="Web-{63B06D2A-65D4-4D20-8360-855B55A9B716}" dt="2025-04-28T22:46:18.537" v="261" actId="20577"/>
          <ac:spMkLst>
            <pc:docMk/>
            <pc:sldMk cId="1909466876" sldId="261"/>
            <ac:spMk id="3" creationId="{7120A2EA-FF83-0340-9C02-C82CF2E16B93}"/>
          </ac:spMkLst>
        </pc:spChg>
      </pc:sldChg>
      <pc:sldChg chg="modSp new modNotes">
        <pc:chgData name="Alisha Parkes (2117558)" userId="S::2117558@student.uwtsd.ac.uk::52d9b48f-6e54-4f26-9fb1-406ab97c2bc0" providerId="AD" clId="Web-{63B06D2A-65D4-4D20-8360-855B55A9B716}" dt="2025-04-28T22:59:32.347" v="388" actId="20577"/>
        <pc:sldMkLst>
          <pc:docMk/>
          <pc:sldMk cId="1490132446" sldId="262"/>
        </pc:sldMkLst>
        <pc:spChg chg="mod">
          <ac:chgData name="Alisha Parkes (2117558)" userId="S::2117558@student.uwtsd.ac.uk::52d9b48f-6e54-4f26-9fb1-406ab97c2bc0" providerId="AD" clId="Web-{63B06D2A-65D4-4D20-8360-855B55A9B716}" dt="2025-04-28T22:59:32.347" v="388" actId="20577"/>
          <ac:spMkLst>
            <pc:docMk/>
            <pc:sldMk cId="1490132446" sldId="262"/>
            <ac:spMk id="3" creationId="{D72B5025-8320-DF8D-9FB5-ADF2D4E7FA04}"/>
          </ac:spMkLst>
        </pc:spChg>
      </pc:sldChg>
      <pc:sldChg chg="modSp new">
        <pc:chgData name="Alisha Parkes (2117558)" userId="S::2117558@student.uwtsd.ac.uk::52d9b48f-6e54-4f26-9fb1-406ab97c2bc0" providerId="AD" clId="Web-{63B06D2A-65D4-4D20-8360-855B55A9B716}" dt="2025-04-28T23:00:15.802" v="413" actId="20577"/>
        <pc:sldMkLst>
          <pc:docMk/>
          <pc:sldMk cId="3195659885" sldId="263"/>
        </pc:sldMkLst>
        <pc:spChg chg="mod">
          <ac:chgData name="Alisha Parkes (2117558)" userId="S::2117558@student.uwtsd.ac.uk::52d9b48f-6e54-4f26-9fb1-406ab97c2bc0" providerId="AD" clId="Web-{63B06D2A-65D4-4D20-8360-855B55A9B716}" dt="2025-04-28T22:12:38.108" v="106" actId="20577"/>
          <ac:spMkLst>
            <pc:docMk/>
            <pc:sldMk cId="3195659885" sldId="263"/>
            <ac:spMk id="2" creationId="{6F5D6ADF-3369-FFE2-8082-67889CB3547A}"/>
          </ac:spMkLst>
        </pc:spChg>
        <pc:spChg chg="mod">
          <ac:chgData name="Alisha Parkes (2117558)" userId="S::2117558@student.uwtsd.ac.uk::52d9b48f-6e54-4f26-9fb1-406ab97c2bc0" providerId="AD" clId="Web-{63B06D2A-65D4-4D20-8360-855B55A9B716}" dt="2025-04-28T23:00:15.802" v="413" actId="20577"/>
          <ac:spMkLst>
            <pc:docMk/>
            <pc:sldMk cId="3195659885" sldId="263"/>
            <ac:spMk id="3" creationId="{CE94B681-EE1E-2879-4FC7-6D42C6A77669}"/>
          </ac:spMkLst>
        </pc:spChg>
      </pc:sldChg>
      <pc:sldChg chg="modSp new">
        <pc:chgData name="Alisha Parkes (2117558)" userId="S::2117558@student.uwtsd.ac.uk::52d9b48f-6e54-4f26-9fb1-406ab97c2bc0" providerId="AD" clId="Web-{63B06D2A-65D4-4D20-8360-855B55A9B716}" dt="2025-04-28T22:40:47.318" v="204" actId="1076"/>
        <pc:sldMkLst>
          <pc:docMk/>
          <pc:sldMk cId="4126649368" sldId="264"/>
        </pc:sldMkLst>
        <pc:spChg chg="mod">
          <ac:chgData name="Alisha Parkes (2117558)" userId="S::2117558@student.uwtsd.ac.uk::52d9b48f-6e54-4f26-9fb1-406ab97c2bc0" providerId="AD" clId="Web-{63B06D2A-65D4-4D20-8360-855B55A9B716}" dt="2025-04-28T22:12:57.891" v="114" actId="20577"/>
          <ac:spMkLst>
            <pc:docMk/>
            <pc:sldMk cId="4126649368" sldId="264"/>
            <ac:spMk id="2" creationId="{68BD7328-85CF-0951-B076-AA7ED44BC5BB}"/>
          </ac:spMkLst>
        </pc:spChg>
        <pc:spChg chg="mod">
          <ac:chgData name="Alisha Parkes (2117558)" userId="S::2117558@student.uwtsd.ac.uk::52d9b48f-6e54-4f26-9fb1-406ab97c2bc0" providerId="AD" clId="Web-{63B06D2A-65D4-4D20-8360-855B55A9B716}" dt="2025-04-28T22:40:47.318" v="204" actId="1076"/>
          <ac:spMkLst>
            <pc:docMk/>
            <pc:sldMk cId="4126649368" sldId="264"/>
            <ac:spMk id="3" creationId="{846F20EE-15D8-7A4C-EFA3-383AC188FC0C}"/>
          </ac:spMkLst>
        </pc:spChg>
      </pc:sldChg>
      <pc:sldChg chg="modSp new">
        <pc:chgData name="Alisha Parkes (2117558)" userId="S::2117558@student.uwtsd.ac.uk::52d9b48f-6e54-4f26-9fb1-406ab97c2bc0" providerId="AD" clId="Web-{63B06D2A-65D4-4D20-8360-855B55A9B716}" dt="2025-04-28T22:54:40.191" v="303" actId="20577"/>
        <pc:sldMkLst>
          <pc:docMk/>
          <pc:sldMk cId="2594551860" sldId="265"/>
        </pc:sldMkLst>
        <pc:spChg chg="mod">
          <ac:chgData name="Alisha Parkes (2117558)" userId="S::2117558@student.uwtsd.ac.uk::52d9b48f-6e54-4f26-9fb1-406ab97c2bc0" providerId="AD" clId="Web-{63B06D2A-65D4-4D20-8360-855B55A9B716}" dt="2025-04-28T22:40:39.599" v="203" actId="20577"/>
          <ac:spMkLst>
            <pc:docMk/>
            <pc:sldMk cId="2594551860" sldId="265"/>
            <ac:spMk id="2" creationId="{39A2E1F9-4B45-C1A7-C1DB-C3DA9615DA1F}"/>
          </ac:spMkLst>
        </pc:spChg>
        <pc:spChg chg="mod">
          <ac:chgData name="Alisha Parkes (2117558)" userId="S::2117558@student.uwtsd.ac.uk::52d9b48f-6e54-4f26-9fb1-406ab97c2bc0" providerId="AD" clId="Web-{63B06D2A-65D4-4D20-8360-855B55A9B716}" dt="2025-04-28T22:54:40.191" v="303" actId="20577"/>
          <ac:spMkLst>
            <pc:docMk/>
            <pc:sldMk cId="2594551860" sldId="265"/>
            <ac:spMk id="3" creationId="{D8459135-16D4-76C6-ECDE-903A5B97561F}"/>
          </ac:spMkLst>
        </pc:spChg>
      </pc:sldChg>
      <pc:sldChg chg="modSp new">
        <pc:chgData name="Alisha Parkes (2117558)" userId="S::2117558@student.uwtsd.ac.uk::52d9b48f-6e54-4f26-9fb1-406ab97c2bc0" providerId="AD" clId="Web-{63B06D2A-65D4-4D20-8360-855B55A9B716}" dt="2025-04-28T22:39:50.487" v="189" actId="20577"/>
        <pc:sldMkLst>
          <pc:docMk/>
          <pc:sldMk cId="2161221456" sldId="266"/>
        </pc:sldMkLst>
        <pc:spChg chg="mod">
          <ac:chgData name="Alisha Parkes (2117558)" userId="S::2117558@student.uwtsd.ac.uk::52d9b48f-6e54-4f26-9fb1-406ab97c2bc0" providerId="AD" clId="Web-{63B06D2A-65D4-4D20-8360-855B55A9B716}" dt="2025-04-28T22:39:50.487" v="189" actId="20577"/>
          <ac:spMkLst>
            <pc:docMk/>
            <pc:sldMk cId="2161221456" sldId="266"/>
            <ac:spMk id="2" creationId="{1EFDC485-3916-3D74-A5E2-FD9033643E75}"/>
          </ac:spMkLst>
        </pc:spChg>
        <pc:spChg chg="mod">
          <ac:chgData name="Alisha Parkes (2117558)" userId="S::2117558@student.uwtsd.ac.uk::52d9b48f-6e54-4f26-9fb1-406ab97c2bc0" providerId="AD" clId="Web-{63B06D2A-65D4-4D20-8360-855B55A9B716}" dt="2025-04-28T22:38:03.560" v="185" actId="20577"/>
          <ac:spMkLst>
            <pc:docMk/>
            <pc:sldMk cId="2161221456" sldId="266"/>
            <ac:spMk id="3" creationId="{BC0D03E0-D4F1-1ED8-32FC-59493AA83A40}"/>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5-04-28T23:21:55.440" idx="1">
    <p:pos x="10" y="10"/>
    <p:text>The presentation will explore the historical evolution and current challenges of intelligence testing, tracing its origins back to Alfred Binet and the development of the IQ test. It will highlight key milestones and address controversies surrounding cultural bias, validity, and ethics. By examining the intersection of historical context and modern dilemmas, the presentation aims to provide a comprehensive understanding of intelligence testing and its implications in today's society. Attendees can expect to gain insights into the complexities of assessing intelligence and the ongoing efforts to address associated challenges.</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5-04-28T23:24:55.662" idx="2">
    <p:pos x="10" y="10"/>
    <p:text>Intelligence tests are indeed crucial for evaluating cognitive abilities and potential. The various types of tests, such as the Stanford-Binet Intelligence Scales, Wechsler Intelligence Scales, and Raven's Progressive Matrices, each focus on different facets of intelligence like verbal comprehension, perceptual reasoning, working memory, and processing speed. However, the impact of cultural biases on test results is a significant concern, especially for individuals from diverse backgrounds. Factors like language barriers and unfamiliar test formats can lead to unfair assessments. It's vital to take these cultural considerations into account when interpreting scores to ensure that intelligence assessments are fair and accurate across different populations. Addressing these biases is essential for fostering equity and inclusivity in both educational and psychological contexts.</p:text>
    <p:extLst>
      <p:ext uri="{C676402C-5697-4E1C-873F-D02D1690AC5C}">
        <p15:threadingInfo xmlns:p15="http://schemas.microsoft.com/office/powerpoint/2012/main" timeZoneBias="-60"/>
      </p:ext>
    </p:extLst>
  </p:cm>
  <p:cm authorId="1" dt="2025-04-28T23:25:09.552" idx="3">
    <p:pos x="106" y="106"/>
    <p:text>Intelligence tests are indeed crucial for evaluating cognitive abilities and potential. The various types of tests, such as the Stanford-Binet Intelligence Scales, Wechsler Intelligence Scales, and Raven's Progressive Matrices, each focus on different facets of intelligence like verbal comprehension, perceptual reasoning, working memory, and processing speed. However, the impact of cultural biases on test results is a significant concern, especially for individuals from diverse backgrounds. Factors like language barriers and unfamiliar test formats can lead to unfair assessments. It's vital to take these cultural considerations into account when interpreting scores to ensure that intelligence assessments are fair and accurate across different populations. Addressing these biases is essential for fostering equity and inclusivity in both educational and psychological contexts.</p:text>
    <p:extLst>
      <p:ext uri="{C676402C-5697-4E1C-873F-D02D1690AC5C}">
        <p15:threadingInfo xmlns:p15="http://schemas.microsoft.com/office/powerpoint/2012/main"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5-04-28T23:49:01.018" idx="4">
    <p:pos x="10" y="10"/>
    <p:text>Intelligence tests are standardized assessments designed to measure cognitive abilities and intellectual potential. They often focus on skills such as logical reasoning, problem-solving, and verbal comprehension. However, critics argue that these tests may not fully capture the diverse aspects of intelligence, such as creativity, practical skills, and emotional intelligence. Additionally, concerns about cultural bias and the variability of test scores over time raise important questions about their validity and reliability in accurately representing an individual's cognitive abilities.</p:text>
    <p:extLst>
      <p:ext uri="{C676402C-5697-4E1C-873F-D02D1690AC5C}">
        <p15:threadingInfo xmlns:p15="http://schemas.microsoft.com/office/powerpoint/2012/main"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5-04-28T23:50:12.866" idx="5">
    <p:pos x="7156" y="774"/>
    <p:text>The current debates on the validity and reliability of intelligence testing revolve around several critical issues. One prominent concern is whether traditional IQ tests effectively encompass the full spectrum of human intelligence. Critics contend that these assessments often prioritize specific skills, such as mathematical and verbal reasoning, while neglecting other essential cognitive abilities, including creativity and emotional intelligence.  Another significant area of discussion is the potential cultural bias inherent in intelligence testing. Many argue that standardized tests may disproportionately benefit individuals from particular cultural or socioeconomic backgrounds, raising questions about the fairness and applicability of these tests across diverse populations.</p:text>
    <p:extLst>
      <p:ext uri="{C676402C-5697-4E1C-873F-D02D1690AC5C}">
        <p15:threadingInfo xmlns:p15="http://schemas.microsoft.com/office/powerpoint/2012/main" timeZoneBias="-6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25-04-28T23:51:19.161" idx="6">
    <p:pos x="10" y="10"/>
    <p:text>Intelligence testing is used in various settings to assess cognitive abilities and inform decision-making. In educational environments, schools often administer intelligence tests to identify students who may benefit from special education services or gifted programs, ensuring that each child's learning needs are met appropriately. In clinical settings, psychologists may use intelligence assessments to diagnose learning disabilities, developmental disorders, or cognitive impairments, helping to tailor interventions and support. Additionally, in the workplace, some organizations utilize intelligence tests during the hiring process to evaluate candidates' problem-solving skills and overall cognitive aptitude, aiming to find the best fit for specific roles. These examples illustrate the diverse applications of intelligence testing across different domains, highlighting its significance in shaping educational, clinical, and professional outcomes.</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55881-A90B-4CB3-A05C-D554FFC10C77}" type="datetimeFigureOut">
              <a:t>4/28/2025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AF01DE-D420-4565-A4E4-81E60F11CD37}" type="slidenum">
              <a:t>‹#›</a:t>
            </a:fld>
            <a:endParaRPr lang="en-GB"/>
          </a:p>
        </p:txBody>
      </p:sp>
    </p:spTree>
    <p:extLst>
      <p:ext uri="{BB962C8B-B14F-4D97-AF65-F5344CB8AC3E}">
        <p14:creationId xmlns:p14="http://schemas.microsoft.com/office/powerpoint/2010/main" val="3981107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a:effectLst/>
                <a:latin typeface="UICTFontTextStyleBody"/>
              </a:rPr>
              <a:t>The presentation will explore the historical evolution and current challenges of intelligence testing, tracing its origins back to Alfred Binet and the development of the IQ test. It will highlight key milestones and address controversies surrounding cultural bias, validity, and ethics. By examining the intersection of historical context and modern dilemmas, the presentation aims to provide a comprehensive understanding of intelligence testing and its implications in today's society. Attendees can expect to gain insights into the complexities of assessing intelligence and the ongoing efforts to address associated challenges.</a:t>
            </a:r>
            <a:endParaRPr lang="en-GB">
              <a:effectLst/>
              <a:latin typeface=".AppleSystemUIFont"/>
            </a:endParaRPr>
          </a:p>
          <a:p>
            <a:endParaRPr lang="en-US"/>
          </a:p>
        </p:txBody>
      </p:sp>
      <p:sp>
        <p:nvSpPr>
          <p:cNvPr id="4" name="Slide Number Placeholder 3"/>
          <p:cNvSpPr>
            <a:spLocks noGrp="1"/>
          </p:cNvSpPr>
          <p:nvPr>
            <p:ph type="sldNum" sz="quarter" idx="5"/>
          </p:nvPr>
        </p:nvSpPr>
        <p:spPr/>
        <p:txBody>
          <a:bodyPr/>
          <a:lstStyle/>
          <a:p>
            <a:fld id="{FFAF01DE-D420-4565-A4E4-81E60F11CD37}" type="slidenum">
              <a:rPr lang="en-GB" smtClean="0"/>
              <a:t>2</a:t>
            </a:fld>
            <a:endParaRPr lang="en-GB"/>
          </a:p>
        </p:txBody>
      </p:sp>
    </p:spTree>
    <p:extLst>
      <p:ext uri="{BB962C8B-B14F-4D97-AF65-F5344CB8AC3E}">
        <p14:creationId xmlns:p14="http://schemas.microsoft.com/office/powerpoint/2010/main" val="3913100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ntelligence</a:t>
            </a:r>
            <a:r>
              <a:rPr lang="en-US"/>
              <a:t> tests are indeed crucial for evaluating cognitive abilities and potential. The various types of tests, such as the Stanford-Binet Intelligence Scales, Wechsler Intelligence Scales, and Raven's Progressive Matrices, each focus on different facets of intelligence like verbal comprehension, perceptual reasoning, working memory, and processing speed. However, the impact of cultural biases on test results is a significant concern, especially for individuals from diverse backgrounds. Factors like language barriers and unfamiliar test formats can lead to unfair assessments. It's vital to take these cultural considerations into account when interpreting scores to ensure that intelligence assessments are fair and accurate across different populations. Addressing these biases is essential for fostering equity and inclusivity in both educational and psychological contexts.</a:t>
            </a:r>
          </a:p>
        </p:txBody>
      </p:sp>
      <p:sp>
        <p:nvSpPr>
          <p:cNvPr id="4" name="Slide Number Placeholder 3"/>
          <p:cNvSpPr>
            <a:spLocks noGrp="1"/>
          </p:cNvSpPr>
          <p:nvPr>
            <p:ph type="sldNum" sz="quarter" idx="5"/>
          </p:nvPr>
        </p:nvSpPr>
        <p:spPr/>
        <p:txBody>
          <a:bodyPr/>
          <a:lstStyle/>
          <a:p>
            <a:fld id="{FFAF01DE-D420-4565-A4E4-81E60F11CD37}" type="slidenum">
              <a:t>3</a:t>
            </a:fld>
            <a:endParaRPr lang="en-GB"/>
          </a:p>
        </p:txBody>
      </p:sp>
    </p:spTree>
    <p:extLst>
      <p:ext uri="{BB962C8B-B14F-4D97-AF65-F5344CB8AC3E}">
        <p14:creationId xmlns:p14="http://schemas.microsoft.com/office/powerpoint/2010/main" val="8432865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t>ntelligence</a:t>
            </a:r>
            <a:r>
              <a:rPr lang="en-US"/>
              <a:t> tests are standardized assessments designed to measure cognitive abilities and intellectual potential. They often focus on skills such as logical reasoning, problem-solving, and verbal comprehension. However, critics argue that these tests may not fully capture the diverse aspects of intelligence, such as creativity, practical skills, and emotional intelligence. Additionally, concerns about cultural bias and the variability of test scores over time raise important questions about their validity and reliability in accurately representing an individual's cognitive abilities.</a:t>
            </a:r>
          </a:p>
        </p:txBody>
      </p:sp>
      <p:sp>
        <p:nvSpPr>
          <p:cNvPr id="4" name="Slide Number Placeholder 3"/>
          <p:cNvSpPr>
            <a:spLocks noGrp="1"/>
          </p:cNvSpPr>
          <p:nvPr>
            <p:ph type="sldNum" sz="quarter" idx="5"/>
          </p:nvPr>
        </p:nvSpPr>
        <p:spPr/>
        <p:txBody>
          <a:bodyPr/>
          <a:lstStyle/>
          <a:p>
            <a:fld id="{FFAF01DE-D420-4565-A4E4-81E60F11CD37}" type="slidenum">
              <a:t>4</a:t>
            </a:fld>
            <a:endParaRPr lang="en-GB"/>
          </a:p>
        </p:txBody>
      </p:sp>
    </p:spTree>
    <p:extLst>
      <p:ext uri="{BB962C8B-B14F-4D97-AF65-F5344CB8AC3E}">
        <p14:creationId xmlns:p14="http://schemas.microsoft.com/office/powerpoint/2010/main" val="37525459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current debates on the validity and reliability of intelligence testing revolve around several critical issues. One prominent concern is whether traditional IQ tests effectively encompass the full spectrum of human intelligence. Critics contend that these assessments often prioritize specific skills, such as mathematical and verbal reasoning, while neglecting other essential cognitive abilities, including creativity and emotional intelligence. Another significant area of discussion is the potential cultural bias inherent in intelligence testing. Many argue that standardized tests may disproportionately benefit individuals from particular cultural or socioeconomic backgrounds, raising questions about the fairness and applicability of these tests across diverse populations.</a:t>
            </a:r>
          </a:p>
        </p:txBody>
      </p:sp>
      <p:sp>
        <p:nvSpPr>
          <p:cNvPr id="4" name="Slide Number Placeholder 3"/>
          <p:cNvSpPr>
            <a:spLocks noGrp="1"/>
          </p:cNvSpPr>
          <p:nvPr>
            <p:ph type="sldNum" sz="quarter" idx="5"/>
          </p:nvPr>
        </p:nvSpPr>
        <p:spPr/>
        <p:txBody>
          <a:bodyPr/>
          <a:lstStyle/>
          <a:p>
            <a:fld id="{FFAF01DE-D420-4565-A4E4-81E60F11CD37}" type="slidenum">
              <a:t>5</a:t>
            </a:fld>
            <a:endParaRPr lang="en-GB"/>
          </a:p>
        </p:txBody>
      </p:sp>
    </p:spTree>
    <p:extLst>
      <p:ext uri="{BB962C8B-B14F-4D97-AF65-F5344CB8AC3E}">
        <p14:creationId xmlns:p14="http://schemas.microsoft.com/office/powerpoint/2010/main" val="30566831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ntelligence testing is used in various settings to assess cognitive abilities and inform decision-making. In educational environments, schools often administer intelligence tests to identify students who may benefit from special education services or gifted programs, ensuring that each child's learning needs are met appropriately. In clinical settings, psychologists may use intelligence assessments to diagnose learning disabilities, developmental disorders, or cognitive impairments, helping to tailor interventions and support. Additionally, in the workplace, some organizations utilize intelligence tests during the hiring process to evaluate candidates' problem-solving skills and overall cognitive aptitude, aiming to find the best fit for specific roles. These examples illustrate the diverse applications of intelligence testing across different domains, highlighting its significance in shaping educational, clinical, and professional outcomes.</a:t>
            </a:r>
          </a:p>
        </p:txBody>
      </p:sp>
      <p:sp>
        <p:nvSpPr>
          <p:cNvPr id="4" name="Slide Number Placeholder 3"/>
          <p:cNvSpPr>
            <a:spLocks noGrp="1"/>
          </p:cNvSpPr>
          <p:nvPr>
            <p:ph type="sldNum" sz="quarter" idx="5"/>
          </p:nvPr>
        </p:nvSpPr>
        <p:spPr/>
        <p:txBody>
          <a:bodyPr/>
          <a:lstStyle/>
          <a:p>
            <a:fld id="{FFAF01DE-D420-4565-A4E4-81E60F11CD37}" type="slidenum">
              <a:t>6</a:t>
            </a:fld>
            <a:endParaRPr lang="en-GB"/>
          </a:p>
        </p:txBody>
      </p:sp>
    </p:spTree>
    <p:extLst>
      <p:ext uri="{BB962C8B-B14F-4D97-AF65-F5344CB8AC3E}">
        <p14:creationId xmlns:p14="http://schemas.microsoft.com/office/powerpoint/2010/main" val="24945472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Intelligence testing plays a vital role in various fields such as education, clinical psychology, and employment. These assessments can provide valuable insights into an individual's cognitive abilities, helping educators identify students who need additional support or advanced programs. In clinical settings, they assist in diagnosing learning disabilities and cognitive impairments, allowing for tailored interventions. However, it's essential to recognize the limitations and potential biases of these tests, as they may not capture the full spectrum of human intelligence. Therefore, adopting a comprehensive approach to understanding intelligence is crucial to ensure fair and effective assessments across different contexts.</a:t>
            </a:r>
          </a:p>
        </p:txBody>
      </p:sp>
      <p:sp>
        <p:nvSpPr>
          <p:cNvPr id="4" name="Slide Number Placeholder 3"/>
          <p:cNvSpPr>
            <a:spLocks noGrp="1"/>
          </p:cNvSpPr>
          <p:nvPr>
            <p:ph type="sldNum" sz="quarter" idx="5"/>
          </p:nvPr>
        </p:nvSpPr>
        <p:spPr/>
        <p:txBody>
          <a:bodyPr/>
          <a:lstStyle/>
          <a:p>
            <a:fld id="{FFAF01DE-D420-4565-A4E4-81E60F11CD37}" type="slidenum">
              <a:rPr lang="en-GB" smtClean="0"/>
              <a:t>7</a:t>
            </a:fld>
            <a:endParaRPr lang="en-GB"/>
          </a:p>
        </p:txBody>
      </p:sp>
    </p:spTree>
    <p:extLst>
      <p:ext uri="{BB962C8B-B14F-4D97-AF65-F5344CB8AC3E}">
        <p14:creationId xmlns:p14="http://schemas.microsoft.com/office/powerpoint/2010/main" val="1332792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28/04/2025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28/04/2025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28/04/2025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omments" Target="../comments/comment4.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omments" Target="../comments/comment5.xm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psico-smart.com/en/blogs/blog-how-can-cultural-biases-in-intelligence-testing-be-addressed-to-promote-fairness-122144" TargetMode="External"/><Relationship Id="rId2" Type="http://schemas.openxmlformats.org/officeDocument/2006/relationships/hyperlink" Target="https://www.apa.org/topics/intelligence/testing" TargetMode="External"/><Relationship Id="rId1" Type="http://schemas.openxmlformats.org/officeDocument/2006/relationships/slideLayout" Target="../slideLayouts/slideLayout2.xml"/><Relationship Id="rId4" Type="http://schemas.openxmlformats.org/officeDocument/2006/relationships/hyperlink" Target="https://pmc.ncbi.nlm.nih.gov/articles/PMC3093513/#:~:text=Intelligence%20tests%20are%20widely%20assumed,professional%2C%20and%20social%20life%20outcome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1800" b="1" u="sng">
                <a:latin typeface="Arial"/>
                <a:cs typeface="Arial"/>
              </a:rPr>
              <a:t>Discussion of the historical development and contemporary issues surrounding intelligence testing</a:t>
            </a:r>
            <a:endParaRPr lang="en-US" sz="1800" b="1" u="sng">
              <a:latin typeface="Arial"/>
              <a:cs typeface="Arial"/>
            </a:endParaRPr>
          </a:p>
          <a:p>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DE1C5-9AF0-A720-CDC5-CD5F9860F6FD}"/>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1155F875-7701-3143-B7BC-4A1E74877CC9}"/>
              </a:ext>
            </a:extLst>
          </p:cNvPr>
          <p:cNvSpPr>
            <a:spLocks noGrp="1"/>
          </p:cNvSpPr>
          <p:nvPr>
            <p:ph idx="1"/>
          </p:nvPr>
        </p:nvSpPr>
        <p:spPr/>
        <p:txBody>
          <a:bodyPr vert="horz" lIns="91440" tIns="45720" rIns="91440" bIns="45720" rtlCol="0" anchor="t">
            <a:normAutofit fontScale="40000" lnSpcReduction="20000"/>
          </a:bodyPr>
          <a:lstStyle/>
          <a:p>
            <a:r>
              <a:rPr lang="en-GB" b="0" i="0">
                <a:effectLst/>
                <a:latin typeface="UICTFontTextStyleBody"/>
              </a:rPr>
              <a:t>Historical Evolution of Intelligence Testing:</a:t>
            </a:r>
            <a:endParaRPr lang="en-GB">
              <a:effectLst/>
              <a:latin typeface=".AppleSystemUIFont"/>
            </a:endParaRPr>
          </a:p>
          <a:p>
            <a:pPr marL="0" indent="0">
              <a:buNone/>
            </a:pPr>
            <a:r>
              <a:rPr lang="en-GB" b="0" i="0">
                <a:effectLst/>
                <a:latin typeface="UICTFontTextStyleBody"/>
              </a:rPr>
              <a:t>  - Explore the origins of intelligence testing and its inception.</a:t>
            </a:r>
            <a:endParaRPr lang="en-GB">
              <a:effectLst/>
              <a:latin typeface=".AppleSystemUIFont"/>
            </a:endParaRPr>
          </a:p>
          <a:p>
            <a:pPr marL="0" indent="0">
              <a:buNone/>
            </a:pPr>
            <a:r>
              <a:rPr lang="en-GB" b="0" i="0">
                <a:effectLst/>
                <a:latin typeface="UICTFontTextStyleBody"/>
              </a:rPr>
              <a:t>  - Highlight key milestones in the development of intelligence tests over the years.</a:t>
            </a:r>
            <a:endParaRPr lang="en-GB">
              <a:effectLst/>
              <a:latin typeface=".AppleSystemUIFont"/>
            </a:endParaRPr>
          </a:p>
          <a:p>
            <a:pPr marL="0" indent="0">
              <a:buNone/>
            </a:pPr>
            <a:br>
              <a:rPr lang="en-GB">
                <a:effectLst/>
                <a:latin typeface=".AppleSystemUIFont"/>
              </a:rPr>
            </a:br>
            <a:endParaRPr lang="en-GB">
              <a:effectLst/>
              <a:latin typeface=".AppleSystemUIFont"/>
            </a:endParaRPr>
          </a:p>
          <a:p>
            <a:r>
              <a:rPr lang="en-GB" b="0" i="0">
                <a:effectLst/>
                <a:latin typeface="UICTFontTextStyleBody"/>
              </a:rPr>
              <a:t> Current Challenges:</a:t>
            </a:r>
            <a:endParaRPr lang="en-GB">
              <a:effectLst/>
              <a:latin typeface=".AppleSystemUIFont"/>
            </a:endParaRPr>
          </a:p>
          <a:p>
            <a:pPr marL="0" indent="0">
              <a:buNone/>
            </a:pPr>
            <a:r>
              <a:rPr lang="en-GB" b="0" i="0">
                <a:effectLst/>
                <a:latin typeface="UICTFontTextStyleBody"/>
              </a:rPr>
              <a:t>  - Discuss controversies surrounding intelligence testing, including cultural bias, validity, and ethics.</a:t>
            </a:r>
            <a:endParaRPr lang="en-GB">
              <a:effectLst/>
              <a:latin typeface=".AppleSystemUIFont"/>
            </a:endParaRPr>
          </a:p>
          <a:p>
            <a:pPr marL="0" indent="0">
              <a:buNone/>
            </a:pPr>
            <a:r>
              <a:rPr lang="en-GB" b="0" i="0">
                <a:effectLst/>
                <a:latin typeface="UICTFontTextStyleBody"/>
              </a:rPr>
              <a:t>  - Examine the intersection of historical context and modern-day dilemmas.</a:t>
            </a:r>
            <a:endParaRPr lang="en-GB">
              <a:effectLst/>
              <a:latin typeface=".AppleSystemUIFont"/>
            </a:endParaRPr>
          </a:p>
          <a:p>
            <a:pPr marL="0" indent="0">
              <a:buNone/>
            </a:pPr>
            <a:br>
              <a:rPr lang="en-GB">
                <a:effectLst/>
                <a:latin typeface=".AppleSystemUIFont"/>
              </a:rPr>
            </a:br>
            <a:endParaRPr lang="en-GB">
              <a:effectLst/>
              <a:latin typeface=".AppleSystemUIFont"/>
            </a:endParaRPr>
          </a:p>
          <a:p>
            <a:r>
              <a:rPr lang="en-GB" b="0" i="0">
                <a:effectLst/>
                <a:latin typeface="UICTFontTextStyleBody"/>
              </a:rPr>
              <a:t>-Insights for Attendees:</a:t>
            </a:r>
            <a:endParaRPr lang="en-GB">
              <a:effectLst/>
              <a:latin typeface=".AppleSystemUIFont"/>
            </a:endParaRPr>
          </a:p>
          <a:p>
            <a:pPr marL="0" indent="0">
              <a:buNone/>
            </a:pPr>
            <a:r>
              <a:rPr lang="en-GB" b="0" i="0">
                <a:effectLst/>
                <a:latin typeface="UICTFontTextStyleBody"/>
              </a:rPr>
              <a:t>  - Gain a comprehensive understanding of intelligence testing and its implications in today's society.</a:t>
            </a:r>
            <a:endParaRPr lang="en-GB">
              <a:effectLst/>
              <a:latin typeface=".AppleSystemUIFont"/>
            </a:endParaRPr>
          </a:p>
          <a:p>
            <a:pPr marL="0" indent="0">
              <a:buNone/>
            </a:pPr>
            <a:r>
              <a:rPr lang="en-GB" b="0" i="0">
                <a:effectLst/>
                <a:latin typeface="UICTFontTextStyleBody"/>
              </a:rPr>
              <a:t>  - Understand the complexities of assessing intelligence and ongoing efforts to address associated challenges.</a:t>
            </a:r>
            <a:endParaRPr lang="en-GB">
              <a:effectLst/>
              <a:latin typeface=".AppleSystemUIFont"/>
            </a:endParaRPr>
          </a:p>
          <a:p>
            <a:endParaRPr lang="en-GB">
              <a:effectLst/>
              <a:latin typeface=".AppleSystemUIFont"/>
            </a:endParaRPr>
          </a:p>
          <a:p>
            <a:r>
              <a:rPr lang="en-GB" b="0" i="0">
                <a:effectLst/>
                <a:latin typeface="UICTFontTextStyleBody"/>
              </a:rPr>
              <a:t>-Key Figures:</a:t>
            </a:r>
            <a:endParaRPr lang="en-GB">
              <a:effectLst/>
              <a:latin typeface=".AppleSystemUIFont"/>
            </a:endParaRPr>
          </a:p>
          <a:p>
            <a:pPr marL="0" indent="0">
              <a:buNone/>
            </a:pPr>
            <a:r>
              <a:rPr lang="en-GB" b="0" i="0">
                <a:effectLst/>
                <a:latin typeface="UICTFontTextStyleBody"/>
              </a:rPr>
              <a:t>  - Delve into the work of Alfred Binet and the development of the IQ test.</a:t>
            </a:r>
            <a:endParaRPr lang="en-GB">
              <a:effectLst/>
              <a:latin typeface=".AppleSystemUIFont"/>
            </a:endParaRPr>
          </a:p>
          <a:p>
            <a:pPr marL="0" indent="0">
              <a:buNone/>
            </a:pPr>
            <a:br>
              <a:rPr lang="en-GB">
                <a:effectLst/>
                <a:latin typeface=".AppleSystemUIFont"/>
              </a:rPr>
            </a:br>
            <a:endParaRPr lang="en-GB">
              <a:effectLst/>
              <a:latin typeface=".AppleSystemUIFont"/>
            </a:endParaRPr>
          </a:p>
          <a:p>
            <a:endParaRPr lang="en-GB">
              <a:effectLst/>
              <a:latin typeface=".AppleSystemUIFont"/>
            </a:endParaRPr>
          </a:p>
          <a:p>
            <a:endParaRPr lang="en-GB"/>
          </a:p>
        </p:txBody>
      </p:sp>
    </p:spTree>
    <p:extLst>
      <p:ext uri="{BB962C8B-B14F-4D97-AF65-F5344CB8AC3E}">
        <p14:creationId xmlns:p14="http://schemas.microsoft.com/office/powerpoint/2010/main" val="2326587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66BD5-2ADB-BBDF-83C8-3A8B1AF54FE2}"/>
              </a:ext>
            </a:extLst>
          </p:cNvPr>
          <p:cNvSpPr>
            <a:spLocks noGrp="1"/>
          </p:cNvSpPr>
          <p:nvPr>
            <p:ph type="title"/>
          </p:nvPr>
        </p:nvSpPr>
        <p:spPr/>
        <p:txBody>
          <a:bodyPr/>
          <a:lstStyle/>
          <a:p>
            <a:r>
              <a:rPr lang="en-GB"/>
              <a:t>Intelligence testing </a:t>
            </a:r>
          </a:p>
        </p:txBody>
      </p:sp>
      <p:sp>
        <p:nvSpPr>
          <p:cNvPr id="3" name="Content Placeholder 2">
            <a:extLst>
              <a:ext uri="{FF2B5EF4-FFF2-40B4-BE49-F238E27FC236}">
                <a16:creationId xmlns:a16="http://schemas.microsoft.com/office/drawing/2014/main" id="{7120A2EA-FF83-0340-9C02-C82CF2E16B93}"/>
              </a:ext>
            </a:extLst>
          </p:cNvPr>
          <p:cNvSpPr>
            <a:spLocks noGrp="1"/>
          </p:cNvSpPr>
          <p:nvPr>
            <p:ph idx="1"/>
          </p:nvPr>
        </p:nvSpPr>
        <p:spPr/>
        <p:txBody>
          <a:bodyPr vert="horz" lIns="91440" tIns="45720" rIns="91440" bIns="45720" rtlCol="0" anchor="t">
            <a:normAutofit fontScale="55000" lnSpcReduction="20000"/>
          </a:bodyPr>
          <a:lstStyle/>
          <a:p>
            <a:r>
              <a:rPr lang="en-GB" b="0" i="0">
                <a:effectLst/>
                <a:latin typeface="UICTFontTextStyleBody"/>
              </a:rPr>
              <a:t>Significant Evolution:</a:t>
            </a:r>
            <a:endParaRPr lang="en-GB">
              <a:effectLst/>
              <a:latin typeface=".AppleSystemUIFont"/>
            </a:endParaRPr>
          </a:p>
          <a:p>
            <a:pPr marL="0" indent="0">
              <a:buNone/>
            </a:pPr>
            <a:r>
              <a:rPr lang="en-GB" b="0" i="0">
                <a:effectLst/>
                <a:latin typeface="UICTFontTextStyleBody"/>
              </a:rPr>
              <a:t>  - Intelligence testing has evolved since the early 20th century, with pioneers like Alfred Binet.</a:t>
            </a:r>
            <a:endParaRPr lang="en-GB">
              <a:effectLst/>
              <a:latin typeface=".AppleSystemUIFont"/>
            </a:endParaRPr>
          </a:p>
          <a:p>
            <a:pPr marL="0" indent="0">
              <a:buNone/>
            </a:pPr>
            <a:br>
              <a:rPr lang="en-GB">
                <a:effectLst/>
                <a:latin typeface=".AppleSystemUIFont"/>
              </a:rPr>
            </a:br>
            <a:endParaRPr lang="en-GB">
              <a:effectLst/>
              <a:latin typeface=".AppleSystemUIFont"/>
            </a:endParaRPr>
          </a:p>
          <a:p>
            <a:r>
              <a:rPr lang="en-GB" b="0" i="0">
                <a:effectLst/>
                <a:latin typeface="UICTFontTextStyleBody"/>
              </a:rPr>
              <a:t> Development of IQ Tests:</a:t>
            </a:r>
            <a:endParaRPr lang="en-GB">
              <a:effectLst/>
              <a:latin typeface=".AppleSystemUIFont"/>
            </a:endParaRPr>
          </a:p>
          <a:p>
            <a:pPr marL="0" indent="0">
              <a:buNone/>
            </a:pPr>
            <a:r>
              <a:rPr lang="en-GB" b="0" i="0">
                <a:effectLst/>
                <a:latin typeface="UICTFontTextStyleBody"/>
              </a:rPr>
              <a:t>  - The creation of IQ tests and standardized assessments has led to debates about their accuracy and cultural biases.</a:t>
            </a:r>
            <a:endParaRPr lang="en-GB">
              <a:effectLst/>
              <a:latin typeface=".AppleSystemUIFont"/>
            </a:endParaRPr>
          </a:p>
          <a:p>
            <a:pPr marL="0" indent="0">
              <a:buNone/>
            </a:pPr>
            <a:br>
              <a:rPr lang="en-GB">
                <a:effectLst/>
                <a:latin typeface=".AppleSystemUIFont"/>
              </a:rPr>
            </a:br>
            <a:endParaRPr lang="en-GB">
              <a:effectLst/>
              <a:latin typeface=".AppleSystemUIFont"/>
            </a:endParaRPr>
          </a:p>
          <a:p>
            <a:r>
              <a:rPr lang="en-GB" b="0" i="0">
                <a:effectLst/>
                <a:latin typeface="UICTFontTextStyleBody"/>
              </a:rPr>
              <a:t> Controversies and Criticisms:</a:t>
            </a:r>
            <a:endParaRPr lang="en-GB">
              <a:effectLst/>
              <a:latin typeface=".AppleSystemUIFont"/>
            </a:endParaRPr>
          </a:p>
          <a:p>
            <a:pPr marL="0" indent="0">
              <a:buNone/>
            </a:pPr>
            <a:r>
              <a:rPr lang="en-GB" b="0" i="0">
                <a:effectLst/>
                <a:latin typeface="UICTFontTextStyleBody"/>
              </a:rPr>
              <a:t>  - Questions about fairness, validity, and ethical implications in education and psychology.</a:t>
            </a:r>
            <a:endParaRPr lang="en-GB">
              <a:effectLst/>
              <a:latin typeface=".AppleSystemUIFont"/>
            </a:endParaRPr>
          </a:p>
          <a:p>
            <a:pPr marL="0" indent="0">
              <a:buNone/>
            </a:pPr>
            <a:r>
              <a:rPr lang="en-GB" b="0" i="0">
                <a:effectLst/>
                <a:latin typeface="UICTFontTextStyleBody"/>
              </a:rPr>
              <a:t>  - Critics argue that these tests may not accurately measure complex human intelligence and can perpetuate societal inequalities.</a:t>
            </a:r>
            <a:endParaRPr lang="en-GB">
              <a:effectLst/>
              <a:latin typeface=".AppleSystemUIFont"/>
            </a:endParaRPr>
          </a:p>
          <a:p>
            <a:pPr marL="0" indent="0">
              <a:buNone/>
            </a:pPr>
            <a:br>
              <a:rPr lang="en-GB">
                <a:effectLst/>
                <a:latin typeface=".AppleSystemUIFont"/>
              </a:rPr>
            </a:br>
            <a:endParaRPr lang="en-GB">
              <a:effectLst/>
              <a:latin typeface=".AppleSystemUIFont"/>
            </a:endParaRPr>
          </a:p>
          <a:p>
            <a:r>
              <a:rPr lang="en-GB" b="0" i="0">
                <a:effectLst/>
                <a:latin typeface="UICTFontTextStyleBody"/>
              </a:rPr>
              <a:t> Ongoing Discussions:</a:t>
            </a:r>
            <a:endParaRPr lang="en-GB">
              <a:effectLst/>
              <a:latin typeface=".AppleSystemUIFont"/>
            </a:endParaRPr>
          </a:p>
          <a:p>
            <a:pPr marL="0" indent="0">
              <a:buNone/>
            </a:pPr>
            <a:r>
              <a:rPr lang="en-GB" b="0" i="0">
                <a:effectLst/>
                <a:latin typeface="UICTFontTextStyleBody"/>
              </a:rPr>
              <a:t>  - Despite advancements in psychometrics and cognitive assessments, discussions continue regarding the effectiveness and implications of intelligence testing in today's diverse society.</a:t>
            </a:r>
            <a:endParaRPr lang="en-GB">
              <a:effectLst/>
              <a:latin typeface=".AppleSystemUIFont"/>
            </a:endParaRPr>
          </a:p>
          <a:p>
            <a:pPr marL="0" indent="0">
              <a:buNone/>
            </a:pPr>
            <a:endParaRPr lang="en-GB">
              <a:effectLst/>
              <a:latin typeface=".AppleSystemUIFont"/>
            </a:endParaRPr>
          </a:p>
          <a:p>
            <a:endParaRPr lang="en-GB">
              <a:effectLst/>
              <a:latin typeface="Aptos" panose="020B0004020202020204"/>
            </a:endParaRPr>
          </a:p>
        </p:txBody>
      </p:sp>
    </p:spTree>
    <p:extLst>
      <p:ext uri="{BB962C8B-B14F-4D97-AF65-F5344CB8AC3E}">
        <p14:creationId xmlns:p14="http://schemas.microsoft.com/office/powerpoint/2010/main" val="1909466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7A19E-BE0B-E5D9-13DC-EA6A4C0E24AA}"/>
              </a:ext>
            </a:extLst>
          </p:cNvPr>
          <p:cNvSpPr>
            <a:spLocks noGrp="1"/>
          </p:cNvSpPr>
          <p:nvPr>
            <p:ph type="title"/>
          </p:nvPr>
        </p:nvSpPr>
        <p:spPr/>
        <p:txBody>
          <a:bodyPr/>
          <a:lstStyle/>
          <a:p>
            <a:r>
              <a:rPr lang="en-GB"/>
              <a:t>Intelligence tests</a:t>
            </a:r>
          </a:p>
        </p:txBody>
      </p:sp>
      <p:sp>
        <p:nvSpPr>
          <p:cNvPr id="3" name="Content Placeholder 2">
            <a:extLst>
              <a:ext uri="{FF2B5EF4-FFF2-40B4-BE49-F238E27FC236}">
                <a16:creationId xmlns:a16="http://schemas.microsoft.com/office/drawing/2014/main" id="{D72B5025-8320-DF8D-9FB5-ADF2D4E7FA04}"/>
              </a:ext>
            </a:extLst>
          </p:cNvPr>
          <p:cNvSpPr>
            <a:spLocks noGrp="1"/>
          </p:cNvSpPr>
          <p:nvPr>
            <p:ph idx="1"/>
          </p:nvPr>
        </p:nvSpPr>
        <p:spPr/>
        <p:txBody>
          <a:bodyPr vert="horz" lIns="91440" tIns="45720" rIns="91440" bIns="45720" rtlCol="0" anchor="t">
            <a:normAutofit fontScale="47500" lnSpcReduction="20000"/>
          </a:bodyPr>
          <a:lstStyle/>
          <a:p>
            <a:r>
              <a:rPr lang="en-GB" b="0" i="0">
                <a:effectLst/>
                <a:latin typeface="UICTFontTextStyleBody"/>
              </a:rPr>
              <a:t> Importance of Intelligence Tests:</a:t>
            </a:r>
            <a:endParaRPr lang="en-GB">
              <a:effectLst/>
              <a:latin typeface=".AppleSystemUIFont"/>
            </a:endParaRPr>
          </a:p>
          <a:p>
            <a:pPr marL="0" indent="0">
              <a:buNone/>
            </a:pPr>
            <a:r>
              <a:rPr lang="en-GB" b="0" i="0">
                <a:effectLst/>
                <a:latin typeface="UICTFontTextStyleBody"/>
              </a:rPr>
              <a:t>  - Intelligence tests are essential tools for assessing cognitive abilities and potential</a:t>
            </a:r>
            <a:r>
              <a:rPr lang="en-GB">
                <a:latin typeface="UICTFontTextStyleBody"/>
              </a:rPr>
              <a:t> (NIH, 2025).</a:t>
            </a:r>
            <a:endParaRPr lang="en-GB">
              <a:effectLst/>
              <a:latin typeface=".AppleSystemUIFont"/>
            </a:endParaRPr>
          </a:p>
          <a:p>
            <a:pPr marL="0" indent="0">
              <a:buNone/>
            </a:pPr>
            <a:br>
              <a:rPr lang="en-GB">
                <a:effectLst/>
                <a:latin typeface=".AppleSystemUIFont"/>
              </a:rPr>
            </a:br>
            <a:endParaRPr lang="en-GB">
              <a:effectLst/>
              <a:latin typeface=".AppleSystemUIFont"/>
            </a:endParaRPr>
          </a:p>
          <a:p>
            <a:r>
              <a:rPr lang="en-GB" b="0" i="0">
                <a:effectLst/>
                <a:latin typeface="UICTFontTextStyleBody"/>
              </a:rPr>
              <a:t>Types of Intelligence Tests:</a:t>
            </a:r>
            <a:endParaRPr lang="en-GB">
              <a:effectLst/>
              <a:latin typeface=".AppleSystemUIFont"/>
            </a:endParaRPr>
          </a:p>
          <a:p>
            <a:pPr marL="0" indent="0">
              <a:buNone/>
            </a:pPr>
            <a:r>
              <a:rPr lang="en-GB" b="0" i="0">
                <a:effectLst/>
                <a:latin typeface="UICTFontTextStyleBody"/>
              </a:rPr>
              <a:t>  - Common tests include the Stanford-Binet Intelligence Scales, Wechsler Intelligence Scales, and Raven's Progressive Matrices.</a:t>
            </a:r>
            <a:endParaRPr lang="en-GB">
              <a:effectLst/>
              <a:latin typeface=".AppleSystemUIFont"/>
            </a:endParaRPr>
          </a:p>
          <a:p>
            <a:pPr marL="0" indent="0">
              <a:buNone/>
            </a:pPr>
            <a:r>
              <a:rPr lang="en-GB" b="0" i="0">
                <a:effectLst/>
                <a:latin typeface="UICTFontTextStyleBody"/>
              </a:rPr>
              <a:t>  - Each test measures different aspects of intelligence, such as verbal comprehension, perceptual reasoning, working memory, and processing speed.</a:t>
            </a:r>
            <a:endParaRPr lang="en-GB">
              <a:effectLst/>
              <a:latin typeface=".AppleSystemUIFont"/>
            </a:endParaRPr>
          </a:p>
          <a:p>
            <a:pPr marL="0" indent="0">
              <a:buNone/>
            </a:pPr>
            <a:br>
              <a:rPr lang="en-GB">
                <a:effectLst/>
                <a:latin typeface=".AppleSystemUIFont"/>
              </a:rPr>
            </a:br>
            <a:endParaRPr lang="en-GB">
              <a:effectLst/>
              <a:latin typeface=".AppleSystemUIFont"/>
            </a:endParaRPr>
          </a:p>
          <a:p>
            <a:r>
              <a:rPr lang="en-GB" b="0" i="0">
                <a:effectLst/>
                <a:latin typeface="UICTFontTextStyleBody"/>
              </a:rPr>
              <a:t>Cultural Biases:</a:t>
            </a:r>
            <a:endParaRPr lang="en-GB">
              <a:effectLst/>
              <a:latin typeface=".AppleSystemUIFont"/>
            </a:endParaRPr>
          </a:p>
          <a:p>
            <a:pPr marL="0" indent="0">
              <a:buNone/>
            </a:pPr>
            <a:r>
              <a:rPr lang="en-GB" b="0" i="0">
                <a:effectLst/>
                <a:latin typeface="UICTFontTextStyleBody"/>
              </a:rPr>
              <a:t>  - Cultural biases can significantly impact test results, particularly for individuals from diverse backgrounds.</a:t>
            </a:r>
            <a:endParaRPr lang="en-GB">
              <a:effectLst/>
              <a:latin typeface=".AppleSystemUIFont"/>
            </a:endParaRPr>
          </a:p>
          <a:p>
            <a:pPr marL="0" indent="0">
              <a:buNone/>
            </a:pPr>
            <a:r>
              <a:rPr lang="en-GB" b="0" i="0">
                <a:effectLst/>
                <a:latin typeface="UICTFontTextStyleBody"/>
              </a:rPr>
              <a:t>  - These biases may arise from language barriers, unfamiliarity with test formats, or cultural references that favour specific groups.</a:t>
            </a:r>
            <a:endParaRPr lang="en-GB">
              <a:effectLst/>
              <a:latin typeface=".AppleSystemUIFont"/>
            </a:endParaRPr>
          </a:p>
          <a:p>
            <a:pPr marL="0" indent="0">
              <a:buNone/>
            </a:pPr>
            <a:br>
              <a:rPr lang="en-GB">
                <a:effectLst/>
                <a:latin typeface=".AppleSystemUIFont"/>
              </a:rPr>
            </a:br>
            <a:endParaRPr lang="en-GB">
              <a:effectLst/>
              <a:latin typeface=".AppleSystemUIFont"/>
            </a:endParaRPr>
          </a:p>
          <a:p>
            <a:r>
              <a:rPr lang="en-GB" b="0" i="0">
                <a:effectLst/>
                <a:latin typeface="UICTFontTextStyleBody"/>
              </a:rPr>
              <a:t> Fair Interpretation:</a:t>
            </a:r>
            <a:endParaRPr lang="en-GB">
              <a:effectLst/>
              <a:latin typeface=".AppleSystemUIFont"/>
            </a:endParaRPr>
          </a:p>
          <a:p>
            <a:pPr marL="0" indent="0">
              <a:buNone/>
            </a:pPr>
            <a:r>
              <a:rPr lang="en-GB" b="0" i="0">
                <a:effectLst/>
                <a:latin typeface="UICTFontTextStyleBody"/>
              </a:rPr>
              <a:t>  - It's crucial to consider cultural factors when interpreting test scores to ensure fair and accurate assessments across different populations.</a:t>
            </a:r>
            <a:endParaRPr lang="en-GB">
              <a:effectLst/>
              <a:latin typeface=".AppleSystemUIFont"/>
            </a:endParaRPr>
          </a:p>
          <a:p>
            <a:pPr marL="0" indent="0">
              <a:buNone/>
            </a:pPr>
            <a:r>
              <a:rPr lang="en-GB" b="0" i="0">
                <a:effectLst/>
                <a:latin typeface="UICTFontTextStyleBody"/>
              </a:rPr>
              <a:t>  - Addressing cultural biases in intelligence testing is essential for promoting equity and inclusivity in educational and psychological assessments.</a:t>
            </a:r>
            <a:endParaRPr lang="en-GB">
              <a:effectLst/>
              <a:latin typeface=".AppleSystemUIFont"/>
            </a:endParaRPr>
          </a:p>
          <a:p>
            <a:endParaRPr lang="en-GB"/>
          </a:p>
        </p:txBody>
      </p:sp>
    </p:spTree>
    <p:extLst>
      <p:ext uri="{BB962C8B-B14F-4D97-AF65-F5344CB8AC3E}">
        <p14:creationId xmlns:p14="http://schemas.microsoft.com/office/powerpoint/2010/main" val="1490132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9CA3E-96E1-090F-6051-3A5D05F28D01}"/>
              </a:ext>
            </a:extLst>
          </p:cNvPr>
          <p:cNvSpPr>
            <a:spLocks noGrp="1"/>
          </p:cNvSpPr>
          <p:nvPr>
            <p:ph type="title"/>
          </p:nvPr>
        </p:nvSpPr>
        <p:spPr/>
        <p:txBody>
          <a:bodyPr/>
          <a:lstStyle/>
          <a:p>
            <a:r>
              <a:rPr lang="en-GB" sz="1000" b="1">
                <a:latin typeface="Helvetica Neue"/>
              </a:rPr>
              <a:t>Current debates on the validity and reliability of intelligence testing in measuring cognitive abilities. </a:t>
            </a:r>
            <a:endParaRPr lang="en-US"/>
          </a:p>
          <a:p>
            <a:endParaRPr lang="en-GB"/>
          </a:p>
        </p:txBody>
      </p:sp>
      <p:sp>
        <p:nvSpPr>
          <p:cNvPr id="3" name="Content Placeholder 2">
            <a:extLst>
              <a:ext uri="{FF2B5EF4-FFF2-40B4-BE49-F238E27FC236}">
                <a16:creationId xmlns:a16="http://schemas.microsoft.com/office/drawing/2014/main" id="{07816877-DB45-869B-648B-B7DA5E6605A5}"/>
              </a:ext>
            </a:extLst>
          </p:cNvPr>
          <p:cNvSpPr>
            <a:spLocks noGrp="1"/>
          </p:cNvSpPr>
          <p:nvPr>
            <p:ph idx="1"/>
          </p:nvPr>
        </p:nvSpPr>
        <p:spPr>
          <a:xfrm>
            <a:off x="473766" y="1229278"/>
            <a:ext cx="10886660" cy="5305494"/>
          </a:xfrm>
        </p:spPr>
        <p:txBody>
          <a:bodyPr vert="horz" lIns="91440" tIns="45720" rIns="91440" bIns="45720" rtlCol="0" anchor="t">
            <a:normAutofit fontScale="70000" lnSpcReduction="20000"/>
          </a:bodyPr>
          <a:lstStyle/>
          <a:p>
            <a:r>
              <a:rPr lang="en-GB"/>
              <a:t>- Current debates on the validity and reliability of intelligence testing focus on key issues.</a:t>
            </a:r>
            <a:endParaRPr lang="en-US"/>
          </a:p>
          <a:p>
            <a:r>
              <a:rPr lang="en-GB"/>
              <a:t>- One major concern is whether traditional IQ tests accurately capture the full range of human intelligence.</a:t>
            </a:r>
          </a:p>
          <a:p>
            <a:r>
              <a:rPr lang="en-GB"/>
              <a:t>- Critics argue that these tests emphasise specific skills, like mathematical and verbal reasoning, while overlooking other important cognitive abilities such as creativity and emotional intelligence.</a:t>
            </a:r>
          </a:p>
          <a:p>
            <a:r>
              <a:rPr lang="en-GB"/>
              <a:t>- Another significant debate </a:t>
            </a:r>
            <a:r>
              <a:rPr lang="en-GB" err="1"/>
              <a:t>centers</a:t>
            </a:r>
            <a:r>
              <a:rPr lang="en-GB"/>
              <a:t> on cultural bias in intelligence testing, with many believing standardised tests may favour individuals from certain cultural or socioeconomic backgrounds (</a:t>
            </a:r>
            <a:r>
              <a:rPr lang="en-GB" err="1"/>
              <a:t>vorecol</a:t>
            </a:r>
            <a:r>
              <a:rPr lang="en-GB"/>
              <a:t>, 2025).</a:t>
            </a:r>
          </a:p>
          <a:p>
            <a:r>
              <a:rPr lang="en-GB"/>
              <a:t>- This bias raises questions about the fairness and applicability of these tests across diverse populations.</a:t>
            </a:r>
          </a:p>
          <a:p>
            <a:r>
              <a:rPr lang="en-GB"/>
              <a:t>- The reliability of intelligence tests is often </a:t>
            </a:r>
            <a:r>
              <a:rPr lang="en-GB" err="1"/>
              <a:t>scrutinied</a:t>
            </a:r>
            <a:r>
              <a:rPr lang="en-GB"/>
              <a:t>, as researchers point out that test scores can vary over time due to environmental influences and educational opportunities.</a:t>
            </a:r>
          </a:p>
          <a:p>
            <a:r>
              <a:rPr lang="en-GB"/>
              <a:t>- This variability challenges the idea that intelligence is a stable trait that can be accurately measured by a single test.</a:t>
            </a:r>
          </a:p>
          <a:p>
            <a:r>
              <a:rPr lang="en-GB"/>
              <a:t>- Overall, these discussions highlight the complexities of defining and measuring cognitive abilities, suggesting that a more holistic approach may be needed.</a:t>
            </a:r>
          </a:p>
        </p:txBody>
      </p:sp>
    </p:spTree>
    <p:extLst>
      <p:ext uri="{BB962C8B-B14F-4D97-AF65-F5344CB8AC3E}">
        <p14:creationId xmlns:p14="http://schemas.microsoft.com/office/powerpoint/2010/main" val="768980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9F06D-E3AE-332D-73C2-D589C0535891}"/>
              </a:ext>
            </a:extLst>
          </p:cNvPr>
          <p:cNvSpPr>
            <a:spLocks noGrp="1"/>
          </p:cNvSpPr>
          <p:nvPr>
            <p:ph type="title"/>
          </p:nvPr>
        </p:nvSpPr>
        <p:spPr>
          <a:xfrm>
            <a:off x="828040" y="365125"/>
            <a:ext cx="10515600" cy="2118043"/>
          </a:xfrm>
        </p:spPr>
        <p:txBody>
          <a:bodyPr/>
          <a:lstStyle/>
          <a:p>
            <a:r>
              <a:rPr lang="en-GB" sz="1400" b="1" u="sng">
                <a:latin typeface="Arial"/>
                <a:cs typeface="Arial"/>
              </a:rPr>
              <a:t>Examples of how intelligence testing is used in various settings, such as education, employment, and psychology. </a:t>
            </a:r>
            <a:endParaRPr lang="en-US" u="sng">
              <a:latin typeface="Aptos Display" panose="020F0302020204030204"/>
              <a:cs typeface="Arial"/>
            </a:endParaRPr>
          </a:p>
          <a:p>
            <a:endParaRPr lang="en-GB"/>
          </a:p>
        </p:txBody>
      </p:sp>
      <p:sp>
        <p:nvSpPr>
          <p:cNvPr id="3" name="Content Placeholder 2">
            <a:extLst>
              <a:ext uri="{FF2B5EF4-FFF2-40B4-BE49-F238E27FC236}">
                <a16:creationId xmlns:a16="http://schemas.microsoft.com/office/drawing/2014/main" id="{F04F5F8F-7E3C-AA54-48F7-E7A362ED5BFA}"/>
              </a:ext>
            </a:extLst>
          </p:cNvPr>
          <p:cNvSpPr>
            <a:spLocks noGrp="1"/>
          </p:cNvSpPr>
          <p:nvPr>
            <p:ph idx="1"/>
          </p:nvPr>
        </p:nvSpPr>
        <p:spPr>
          <a:xfrm>
            <a:off x="828040" y="1561465"/>
            <a:ext cx="10515600" cy="4351338"/>
          </a:xfrm>
        </p:spPr>
        <p:txBody>
          <a:bodyPr vert="horz" lIns="91440" tIns="45720" rIns="91440" bIns="45720" rtlCol="0" anchor="t">
            <a:normAutofit lnSpcReduction="10000"/>
          </a:bodyPr>
          <a:lstStyle/>
          <a:p>
            <a:pPr marL="0" indent="0">
              <a:buNone/>
            </a:pPr>
            <a:r>
              <a:rPr lang="en-GB" sz="1000">
                <a:latin typeface="Helvetica Neue"/>
              </a:rPr>
              <a:t> </a:t>
            </a:r>
            <a:endParaRPr lang="en-GB"/>
          </a:p>
          <a:p>
            <a:pPr marL="0" indent="0">
              <a:buNone/>
            </a:pPr>
            <a:endParaRPr lang="en-GB" sz="1000">
              <a:latin typeface="Helvetica Neue"/>
            </a:endParaRPr>
          </a:p>
          <a:p>
            <a:r>
              <a:rPr lang="en-US"/>
              <a:t>Education:</a:t>
            </a:r>
          </a:p>
          <a:p>
            <a:r>
              <a:rPr lang="en-GB" sz="1000">
                <a:latin typeface="Helvetica Neue"/>
              </a:rPr>
              <a:t>  - Used to identify students needing special educational services or advanced programs.</a:t>
            </a:r>
          </a:p>
          <a:p>
            <a:r>
              <a:rPr lang="en-GB" sz="1000">
                <a:latin typeface="Helvetica Neue"/>
              </a:rPr>
              <a:t>  - Helps determine eligibility for gifted programs.</a:t>
            </a:r>
            <a:br>
              <a:rPr lang="en-US"/>
            </a:br>
            <a:endParaRPr lang="en-US"/>
          </a:p>
          <a:p>
            <a:r>
              <a:rPr lang="en-US"/>
              <a:t>Employment: </a:t>
            </a:r>
          </a:p>
          <a:p>
            <a:r>
              <a:rPr lang="en-GB" sz="1000">
                <a:latin typeface="Helvetica Neue"/>
              </a:rPr>
              <a:t>- Administered as part of the hiring process to evaluate candidates' cognitive abilities.</a:t>
            </a:r>
          </a:p>
          <a:p>
            <a:r>
              <a:rPr lang="en-GB" sz="1000">
                <a:latin typeface="Helvetica Neue"/>
              </a:rPr>
              <a:t>  - Assists employers in making informed hiring decisions based on problem-solving and critical thinking skills.</a:t>
            </a:r>
          </a:p>
          <a:p>
            <a:endParaRPr lang="en-GB" sz="1000">
              <a:latin typeface="Helvetica Neue"/>
            </a:endParaRPr>
          </a:p>
          <a:p>
            <a:pPr marL="285750" indent="-285750">
              <a:buFont typeface="Arial"/>
              <a:buChar char="•"/>
            </a:pPr>
            <a:r>
              <a:rPr lang="en-US"/>
              <a:t>Psychology: </a:t>
            </a:r>
            <a:br>
              <a:rPr lang="en-US"/>
            </a:br>
            <a:endParaRPr lang="en-GB" sz="1000">
              <a:latin typeface="Helvetica Neue"/>
            </a:endParaRPr>
          </a:p>
          <a:p>
            <a:r>
              <a:rPr lang="en-GB" sz="1000">
                <a:latin typeface="Helvetica Neue"/>
              </a:rPr>
              <a:t>  - Utilized for diagnostic purposes to identify learning disabilities and cognitive impairments.</a:t>
            </a:r>
            <a:endParaRPr lang="en-GB"/>
          </a:p>
          <a:p>
            <a:r>
              <a:rPr lang="en-GB" sz="1000">
                <a:latin typeface="Helvetica Neue"/>
              </a:rPr>
              <a:t>  - Guides interventions and support tailored to individual needs for better educational or therapeutic outcomes.</a:t>
            </a:r>
            <a:endParaRPr lang="en-GB"/>
          </a:p>
          <a:p>
            <a:endParaRPr lang="en-GB"/>
          </a:p>
        </p:txBody>
      </p:sp>
    </p:spTree>
    <p:extLst>
      <p:ext uri="{BB962C8B-B14F-4D97-AF65-F5344CB8AC3E}">
        <p14:creationId xmlns:p14="http://schemas.microsoft.com/office/powerpoint/2010/main" val="3391941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21603-5B08-8351-696D-D11D17A3E75F}"/>
              </a:ext>
            </a:extLst>
          </p:cNvPr>
          <p:cNvSpPr>
            <a:spLocks noGrp="1"/>
          </p:cNvSpPr>
          <p:nvPr>
            <p:ph type="title"/>
          </p:nvPr>
        </p:nvSpPr>
        <p:spPr/>
        <p:txBody>
          <a:bodyPr/>
          <a:lstStyle/>
          <a:p>
            <a:r>
              <a:rPr lang="en-GB" sz="1000" b="1">
                <a:latin typeface="Helvetica Neue"/>
              </a:rPr>
              <a:t>Conclusion with a discussion on the future of intelligence testing and potential developments in the field.</a:t>
            </a:r>
            <a:endParaRPr lang="en-US"/>
          </a:p>
          <a:p>
            <a:endParaRPr lang="en-GB"/>
          </a:p>
        </p:txBody>
      </p:sp>
      <p:sp>
        <p:nvSpPr>
          <p:cNvPr id="3" name="Content Placeholder 2">
            <a:extLst>
              <a:ext uri="{FF2B5EF4-FFF2-40B4-BE49-F238E27FC236}">
                <a16:creationId xmlns:a16="http://schemas.microsoft.com/office/drawing/2014/main" id="{684366C9-CA3F-023E-5F25-6CAC5CDFAE5C}"/>
              </a:ext>
            </a:extLst>
          </p:cNvPr>
          <p:cNvSpPr>
            <a:spLocks noGrp="1"/>
          </p:cNvSpPr>
          <p:nvPr>
            <p:ph idx="1"/>
          </p:nvPr>
        </p:nvSpPr>
        <p:spPr/>
        <p:txBody>
          <a:bodyPr vert="horz" lIns="91440" tIns="45720" rIns="91440" bIns="45720" rtlCol="0" anchor="t">
            <a:normAutofit/>
          </a:bodyPr>
          <a:lstStyle/>
          <a:p>
            <a:r>
              <a:rPr lang="en-GB" sz="1200" b="0" i="0">
                <a:effectLst/>
                <a:latin typeface="Arial"/>
                <a:cs typeface="Arial"/>
              </a:rPr>
              <a:t>- Intelligence testing plays a vital role in various fields, including education, clinical psychology, and employment.</a:t>
            </a:r>
            <a:endParaRPr lang="en-GB" sz="1200">
              <a:effectLst/>
              <a:latin typeface="Arial"/>
              <a:cs typeface="Arial"/>
            </a:endParaRPr>
          </a:p>
          <a:p>
            <a:r>
              <a:rPr lang="en-GB" sz="1200" b="0" i="0">
                <a:effectLst/>
                <a:latin typeface="Arial"/>
                <a:cs typeface="Arial"/>
              </a:rPr>
              <a:t>- While these tests can provide valuable insights, their limitations and potential biases must be considered.</a:t>
            </a:r>
            <a:endParaRPr lang="en-GB" sz="1200">
              <a:effectLst/>
              <a:latin typeface="Arial"/>
              <a:cs typeface="Arial"/>
            </a:endParaRPr>
          </a:p>
          <a:p>
            <a:r>
              <a:rPr lang="en-GB" sz="1200" b="0" i="0">
                <a:effectLst/>
                <a:latin typeface="Arial"/>
                <a:cs typeface="Arial"/>
              </a:rPr>
              <a:t>- A comprehensive approach to understanding intelligence is essential for fair and effective assessments.</a:t>
            </a:r>
            <a:endParaRPr lang="en-GB" sz="1200">
              <a:effectLst/>
              <a:latin typeface="Arial"/>
              <a:cs typeface="Arial"/>
            </a:endParaRPr>
          </a:p>
          <a:p>
            <a:r>
              <a:rPr lang="en-GB" sz="1200" b="0" i="0">
                <a:effectLst/>
                <a:latin typeface="Arial"/>
                <a:cs typeface="Arial"/>
              </a:rPr>
              <a:t>- Some workplaces use intelligence tests during hiring to assess candidates' problem-solving skills and cognitive abilities</a:t>
            </a:r>
            <a:r>
              <a:rPr lang="en-GB" sz="1200">
                <a:latin typeface="Arial"/>
                <a:cs typeface="Arial"/>
              </a:rPr>
              <a:t> (APA, 2025).</a:t>
            </a:r>
            <a:endParaRPr lang="en-GB" sz="1200">
              <a:effectLst/>
              <a:latin typeface="Arial"/>
              <a:cs typeface="Arial"/>
            </a:endParaRPr>
          </a:p>
          <a:p>
            <a:r>
              <a:rPr lang="en-GB" sz="1200" b="0" i="0">
                <a:effectLst/>
                <a:latin typeface="Arial"/>
                <a:cs typeface="Arial"/>
              </a:rPr>
              <a:t>- These tests play a crucial role in shaping educational, clinical, and professional outcomes.</a:t>
            </a:r>
            <a:br>
              <a:rPr lang="en-GB">
                <a:effectLst/>
                <a:latin typeface=".AppleSystemUIFont"/>
              </a:rPr>
            </a:br>
            <a:endParaRPr lang="en-GB">
              <a:effectLst/>
              <a:latin typeface=".AppleSystemUIFont"/>
            </a:endParaRPr>
          </a:p>
          <a:p>
            <a:endParaRPr lang="en-GB"/>
          </a:p>
        </p:txBody>
      </p:sp>
    </p:spTree>
    <p:extLst>
      <p:ext uri="{BB962C8B-B14F-4D97-AF65-F5344CB8AC3E}">
        <p14:creationId xmlns:p14="http://schemas.microsoft.com/office/powerpoint/2010/main" val="2015028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D6ADF-3369-FFE2-8082-67889CB3547A}"/>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CE94B681-EE1E-2879-4FC7-6D42C6A77669}"/>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a:t>APA (2025) </a:t>
            </a:r>
            <a:r>
              <a:rPr lang="en-GB" i="1"/>
              <a:t>Intelligence and Achievement Testing: Is the Half-Full Glass Getting Fuller? </a:t>
            </a:r>
            <a:r>
              <a:rPr lang="en-GB">
                <a:ea typeface="+mn-lt"/>
                <a:cs typeface="+mn-lt"/>
                <a:hlinkClick r:id="rId2"/>
              </a:rPr>
              <a:t>https://www.apa.org/topics/intelligence/testing</a:t>
            </a:r>
            <a:r>
              <a:rPr lang="en-GB">
                <a:ea typeface="+mn-lt"/>
                <a:cs typeface="+mn-lt"/>
              </a:rPr>
              <a:t> </a:t>
            </a:r>
            <a:endParaRPr lang="en-US" i="1"/>
          </a:p>
          <a:p>
            <a:pPr marL="0" indent="0">
              <a:buNone/>
            </a:pPr>
            <a:endParaRPr lang="en-GB"/>
          </a:p>
          <a:p>
            <a:pPr marL="0" indent="0">
              <a:buNone/>
            </a:pPr>
            <a:r>
              <a:rPr lang="en-GB" err="1"/>
              <a:t>Vorecol</a:t>
            </a:r>
            <a:r>
              <a:rPr lang="en-GB"/>
              <a:t> (2025) </a:t>
            </a:r>
            <a:r>
              <a:rPr lang="en-GB" i="1">
                <a:latin typeface="Roboto"/>
                <a:ea typeface="Roboto"/>
                <a:cs typeface="Roboto"/>
              </a:rPr>
              <a:t>How can cultural biases in intelligence testing be addressed to promote fairness?</a:t>
            </a:r>
            <a:r>
              <a:rPr lang="en-GB">
                <a:latin typeface="Roboto"/>
                <a:ea typeface="Roboto"/>
                <a:cs typeface="Roboto"/>
              </a:rPr>
              <a:t> </a:t>
            </a:r>
            <a:r>
              <a:rPr lang="en-GB">
                <a:ea typeface="+mn-lt"/>
                <a:cs typeface="+mn-lt"/>
                <a:hlinkClick r:id="rId3"/>
              </a:rPr>
              <a:t>https://psico-smart.com/en/blogs/blog-how-can-cultural-biases-in-intelligence-testing-be-addressed-to-promote-fairness-122144</a:t>
            </a:r>
            <a:r>
              <a:rPr lang="en-GB">
                <a:ea typeface="+mn-lt"/>
                <a:cs typeface="+mn-lt"/>
              </a:rPr>
              <a:t> </a:t>
            </a:r>
            <a:endParaRPr lang="en-GB"/>
          </a:p>
          <a:p>
            <a:pPr marL="0" indent="0">
              <a:buNone/>
            </a:pPr>
            <a:endParaRPr lang="en-GB"/>
          </a:p>
          <a:p>
            <a:pPr marL="0" indent="0">
              <a:buNone/>
            </a:pPr>
            <a:r>
              <a:rPr lang="en-GB"/>
              <a:t>NIH (2025)</a:t>
            </a:r>
            <a:r>
              <a:rPr lang="en-GB" i="1"/>
              <a:t> </a:t>
            </a:r>
            <a:r>
              <a:rPr lang="en-GB" sz="1800" i="1">
                <a:solidFill>
                  <a:srgbClr val="1B1B1B"/>
                </a:solidFill>
              </a:rPr>
              <a:t>Role of test motivation in intelligence testing.</a:t>
            </a:r>
            <a:endParaRPr lang="en-GB" i="1"/>
          </a:p>
          <a:p>
            <a:pPr marL="0" indent="0">
              <a:buNone/>
            </a:pPr>
            <a:r>
              <a:rPr lang="en-GB">
                <a:ea typeface="+mn-lt"/>
                <a:cs typeface="+mn-lt"/>
                <a:hlinkClick r:id="rId4"/>
              </a:rPr>
              <a:t>https://pmc.ncbi.nlm.nih.gov/articles/PMC3093513/#:~:text=Intelligence%20tests%20are%20widely%20assumed,professional%2C%20and%20social%20life%20outcomes</a:t>
            </a:r>
            <a:r>
              <a:rPr lang="en-GB">
                <a:ea typeface="+mn-lt"/>
                <a:cs typeface="+mn-lt"/>
              </a:rPr>
              <a:t>. </a:t>
            </a:r>
            <a:endParaRPr lang="en-GB"/>
          </a:p>
          <a:p>
            <a:pPr marL="0" indent="0">
              <a:buNone/>
            </a:pPr>
            <a:endParaRPr lang="en-GB"/>
          </a:p>
          <a:p>
            <a:pPr marL="0" indent="0">
              <a:buNone/>
            </a:pPr>
            <a:endParaRPr lang="en-GB"/>
          </a:p>
          <a:p>
            <a:pPr marL="0" indent="0">
              <a:buNone/>
            </a:pPr>
            <a:endParaRPr lang="en-GB"/>
          </a:p>
        </p:txBody>
      </p:sp>
    </p:spTree>
    <p:extLst>
      <p:ext uri="{BB962C8B-B14F-4D97-AF65-F5344CB8AC3E}">
        <p14:creationId xmlns:p14="http://schemas.microsoft.com/office/powerpoint/2010/main" val="3195659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DC485-3916-3D74-A5E2-FD9033643E75}"/>
              </a:ext>
            </a:extLst>
          </p:cNvPr>
          <p:cNvSpPr>
            <a:spLocks noGrp="1"/>
          </p:cNvSpPr>
          <p:nvPr>
            <p:ph type="title"/>
          </p:nvPr>
        </p:nvSpPr>
        <p:spPr/>
        <p:txBody>
          <a:bodyPr/>
          <a:lstStyle/>
          <a:p>
            <a:r>
              <a:rPr lang="en-GB"/>
              <a:t>Script </a:t>
            </a:r>
          </a:p>
        </p:txBody>
      </p:sp>
      <p:sp>
        <p:nvSpPr>
          <p:cNvPr id="3" name="Content Placeholder 2">
            <a:extLst>
              <a:ext uri="{FF2B5EF4-FFF2-40B4-BE49-F238E27FC236}">
                <a16:creationId xmlns:a16="http://schemas.microsoft.com/office/drawing/2014/main" id="{BC0D03E0-D4F1-1ED8-32FC-59493AA83A40}"/>
              </a:ext>
            </a:extLst>
          </p:cNvPr>
          <p:cNvSpPr>
            <a:spLocks noGrp="1"/>
          </p:cNvSpPr>
          <p:nvPr>
            <p:ph idx="1"/>
          </p:nvPr>
        </p:nvSpPr>
        <p:spPr>
          <a:xfrm>
            <a:off x="450955" y="1825625"/>
            <a:ext cx="10902845" cy="4925960"/>
          </a:xfrm>
        </p:spPr>
        <p:txBody>
          <a:bodyPr vert="horz" lIns="91440" tIns="45720" rIns="91440" bIns="45720" rtlCol="0" anchor="t">
            <a:normAutofit/>
          </a:bodyPr>
          <a:lstStyle/>
          <a:p>
            <a:pPr marL="0" indent="0">
              <a:buNone/>
            </a:pPr>
            <a:r>
              <a:rPr lang="en-GB" sz="1400">
                <a:latin typeface="Arial"/>
                <a:cs typeface="Arial"/>
              </a:rPr>
              <a:t>The presentation will delve into the historical evolution and current challenges in the realm of intelligence testing. It will explore the origins of intelligence testing, tracing it back to its inception and highlighting key milestones in its development over the years. The discussion will also touch upon the controversies surrounding intelligence testing, including debates around cultural bias, validity, and ethics. By examining the intersection of historical context and modern-day dilemmas, the presentation aims to provide a comprehensive understanding of intelligence testing and its implications in today's society. Attendees can expect to gain insights into the complexities of assessing intelligence and the ongoing efforts to address the associated challenges. It is essential to delve into the origins of intelligence testing, such as the work of Alfred Binet and the development of the IQ test. Intelligence testing has undergone significant evolution over time, tracing back to the early 20th century with pioneers like Alfred Binet. The development of IQ tests and standardised assessments has sparked debates and criticisms regarding their accuracy, cultural biases, and limitations. Controversies surrounding intelligence testing have raised questions about its fairness, validity, and ethical implications in education and psychology. Critics argue that these tests may not accurately measure complex human intelligence and can perpetuate societal inequalities. Despite advancements in psychometrics and cognitive assessments, ongoing discussions persist regarding the effectiveness and implications of intelligence testing in today's diverse and ever-changing society. Intelligence tests serve as vital instruments for evaluating cognitive abilities and potential, playing a significant role in educational and psychological contexts. Various types of intelligence tests are employed today, each designed to measure different facets of intelligence. For instance, the Stanford-Binet Intelligence Scales focus on areas such as verbal comprehension and quantitative reasoning, while the Wechsler Intelligence Scales assess a broader range of cognitive abilities, including perceptual reasoning and working memory. Raven's Progressive Matrices, on the other hand, emphasize non-verbal reasoning and abstract thinking, making these tests valuable for diverse populations. However, the effectiveness of these tests can be compromised by cultural biases, which can profoundly affect the outcomes for individuals from different backgrounds. These biases often manifest due to language barriers, where test-takers may struggle with terminology that is not part of their everyday vocabulary. </a:t>
            </a:r>
            <a:endParaRPr lang="en-US" sz="1400">
              <a:latin typeface="Arial"/>
            </a:endParaRPr>
          </a:p>
        </p:txBody>
      </p:sp>
    </p:spTree>
    <p:extLst>
      <p:ext uri="{BB962C8B-B14F-4D97-AF65-F5344CB8AC3E}">
        <p14:creationId xmlns:p14="http://schemas.microsoft.com/office/powerpoint/2010/main" val="2161221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D7328-85CF-0951-B076-AA7ED44BC5BB}"/>
              </a:ext>
            </a:extLst>
          </p:cNvPr>
          <p:cNvSpPr>
            <a:spLocks noGrp="1"/>
          </p:cNvSpPr>
          <p:nvPr>
            <p:ph type="title"/>
          </p:nvPr>
        </p:nvSpPr>
        <p:spPr/>
        <p:txBody>
          <a:bodyPr/>
          <a:lstStyle/>
          <a:p>
            <a:r>
              <a:rPr lang="en-GB"/>
              <a:t>Script </a:t>
            </a:r>
          </a:p>
        </p:txBody>
      </p:sp>
      <p:sp>
        <p:nvSpPr>
          <p:cNvPr id="3" name="Content Placeholder 2">
            <a:extLst>
              <a:ext uri="{FF2B5EF4-FFF2-40B4-BE49-F238E27FC236}">
                <a16:creationId xmlns:a16="http://schemas.microsoft.com/office/drawing/2014/main" id="{846F20EE-15D8-7A4C-EFA3-383AC188FC0C}"/>
              </a:ext>
            </a:extLst>
          </p:cNvPr>
          <p:cNvSpPr>
            <a:spLocks noGrp="1"/>
          </p:cNvSpPr>
          <p:nvPr>
            <p:ph idx="1"/>
          </p:nvPr>
        </p:nvSpPr>
        <p:spPr>
          <a:xfrm>
            <a:off x="537878" y="2040137"/>
            <a:ext cx="10815405" cy="5144567"/>
          </a:xfrm>
        </p:spPr>
        <p:txBody>
          <a:bodyPr vert="horz" lIns="91440" tIns="45720" rIns="91440" bIns="45720" rtlCol="0" anchor="t">
            <a:normAutofit/>
          </a:bodyPr>
          <a:lstStyle/>
          <a:p>
            <a:pPr>
              <a:buNone/>
            </a:pPr>
            <a:r>
              <a:rPr lang="en-GB" sz="1400" b="0" i="0">
                <a:effectLst/>
                <a:latin typeface="Arial"/>
                <a:cs typeface="Arial"/>
              </a:rPr>
              <a:t>Additionally, unfamiliarity with the formats of certain tests can lead to anxiety or confusion, resulting in lower scores that do not accurately reflect an individual's true cognitive abilities. Cultural references embedded in test questions may also favour specific groups, further skewing results and potentially reinforcing stereotypes. Given these challenges, it is crucial to approach the interpretation of intelligence test scores with caution. Educators and psychologists must consider the cultural context of each test-taker to ensure fair and accurate assessments. This includes being aware of the potential impact of cultural biases and actively working to mitigate them. Promoting equity and inclusivity in intelligence testing not only benefits individuals from diverse backgrounds but also enriches the educational and psychological fields by providing a more comprehensive understanding of human intelligence. By addressing these biases, we can create a more just system that recognizes and values the diverse cognitive strengths present in all individuals.</a:t>
            </a:r>
            <a:r>
              <a:rPr lang="en-GB" sz="1400">
                <a:latin typeface="Arial"/>
                <a:cs typeface="Arial"/>
              </a:rPr>
              <a:t> Current debates on the validity and reliability of intelligence testing focus on several key issues. One major concern is whether traditional IQ tests accurately capture the full range of human intelligence. Critics argue that these tests often emphasize specific skills, like mathematical and verbal reasoning, while overlooking other important cognitive abilities, such as creativity and emotional intelligence. Another significant debate </a:t>
            </a:r>
            <a:r>
              <a:rPr lang="en-GB" sz="1400" err="1">
                <a:latin typeface="Arial"/>
                <a:cs typeface="Arial"/>
              </a:rPr>
              <a:t>centers</a:t>
            </a:r>
            <a:r>
              <a:rPr lang="en-GB" sz="1400">
                <a:latin typeface="Arial"/>
                <a:cs typeface="Arial"/>
              </a:rPr>
              <a:t> on cultural bias in intelligence testing. Many believe that standardized tests may favour individuals from certain cultural or socioeconomic backgrounds, leading to results that do not truly reflect an individual's cognitive abilities. This raises questions about the fairness and applicability of these tests across diverse populations. Additionally, the reliability of intelligence tests is often scrutinized. Some researchers point out that test scores can vary over time due to factors like environmental influences and educational opportunities. This variability challenges the idea that intelligence is a stable trait that can be accurately measured by a single test. Overall, these discussions highlight the complexities of defining and measuring cognitive abilities, suggesting a more holistic approach may be needed.</a:t>
            </a:r>
            <a:endParaRPr lang="en-GB">
              <a:effectLst/>
              <a:latin typeface=".AppleSystemUIFont"/>
              <a:cs typeface="Arial"/>
            </a:endParaRPr>
          </a:p>
          <a:p>
            <a:pPr>
              <a:buNone/>
            </a:pPr>
            <a:endParaRPr lang="en-US">
              <a:latin typeface="Aptos" panose="020B0004020202020204"/>
            </a:endParaRPr>
          </a:p>
        </p:txBody>
      </p:sp>
    </p:spTree>
    <p:extLst>
      <p:ext uri="{BB962C8B-B14F-4D97-AF65-F5344CB8AC3E}">
        <p14:creationId xmlns:p14="http://schemas.microsoft.com/office/powerpoint/2010/main" val="41266493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2E1F9-4B45-C1A7-C1DB-C3DA9615DA1F}"/>
              </a:ext>
            </a:extLst>
          </p:cNvPr>
          <p:cNvSpPr>
            <a:spLocks noGrp="1"/>
          </p:cNvSpPr>
          <p:nvPr>
            <p:ph type="title"/>
          </p:nvPr>
        </p:nvSpPr>
        <p:spPr/>
        <p:txBody>
          <a:bodyPr/>
          <a:lstStyle/>
          <a:p>
            <a:r>
              <a:rPr lang="en-GB"/>
              <a:t>Script </a:t>
            </a:r>
          </a:p>
        </p:txBody>
      </p:sp>
      <p:sp>
        <p:nvSpPr>
          <p:cNvPr id="3" name="Content Placeholder 2">
            <a:extLst>
              <a:ext uri="{FF2B5EF4-FFF2-40B4-BE49-F238E27FC236}">
                <a16:creationId xmlns:a16="http://schemas.microsoft.com/office/drawing/2014/main" id="{D8459135-16D4-76C6-ECDE-903A5B97561F}"/>
              </a:ext>
            </a:extLst>
          </p:cNvPr>
          <p:cNvSpPr>
            <a:spLocks noGrp="1"/>
          </p:cNvSpPr>
          <p:nvPr>
            <p:ph idx="1"/>
          </p:nvPr>
        </p:nvSpPr>
        <p:spPr>
          <a:xfrm>
            <a:off x="251086" y="1825625"/>
            <a:ext cx="11102714" cy="4351338"/>
          </a:xfrm>
        </p:spPr>
        <p:txBody>
          <a:bodyPr vert="horz" lIns="91440" tIns="45720" rIns="91440" bIns="45720" rtlCol="0" anchor="t">
            <a:normAutofit/>
          </a:bodyPr>
          <a:lstStyle/>
          <a:p>
            <a:pPr marL="0" indent="0">
              <a:buNone/>
            </a:pPr>
            <a:r>
              <a:rPr lang="en-GB" sz="1400">
                <a:latin typeface="Arial"/>
                <a:cs typeface="Arial"/>
              </a:rPr>
              <a:t>Intelligence testing plays a vital role in various fields such as education, clinical psychology, and employment. In educational settings, these assessments are instrumental in identifying students who may require additional support, such as those with learning disabilities, or those who possess advanced cognitive abilities and would benefit from gifted programs. By understanding each student's unique capabilities, educators can tailor their teaching methods to meet individual learning needs, ultimately fostering a more inclusive and effective educational environment. In clinical psychology, intelligence tests are used to diagnose a range of cognitive impairments and developmental disorders. These assessments help psychologists develop appropriate treatment plans and interventions that cater to the specific challenges faced by individuals. For instance, understanding a child's cognitive strengths and weaknesses can guide therapeutic approaches and support strategies, ensuring that they receive the necessary assistance to </a:t>
            </a:r>
            <a:r>
              <a:rPr lang="en-GB" sz="1400" err="1">
                <a:latin typeface="Arial"/>
                <a:cs typeface="Arial"/>
              </a:rPr>
              <a:t>thrive.In</a:t>
            </a:r>
            <a:r>
              <a:rPr lang="en-GB" sz="1400">
                <a:latin typeface="Arial"/>
                <a:cs typeface="Arial"/>
              </a:rPr>
              <a:t> the workplace, intelligence testing can be a valuable tool during the hiring process, allowing employers to evaluate candidates' problem-solving skills and cognitive aptitude. This can lead to better hiring decisions, as organizations seek individuals who are not only qualified but also capable of adapting to the demands of their roles. However, it's essential to recognize the limitations and potential biases of these tests, as they may not capture the full spectrum of human intelligence, including emotional intelligence and creativity. Therefore, adopting a comprehensive approach to understanding intelligence is crucial to ensure fair and effective assessments across different contexts, ultimately promoting a more equitable society.</a:t>
            </a:r>
            <a:endParaRPr lang="en-GB"/>
          </a:p>
        </p:txBody>
      </p:sp>
    </p:spTree>
    <p:extLst>
      <p:ext uri="{BB962C8B-B14F-4D97-AF65-F5344CB8AC3E}">
        <p14:creationId xmlns:p14="http://schemas.microsoft.com/office/powerpoint/2010/main" val="25945518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6</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Discussion of the historical development and contemporary issues surrounding intelligence testing </vt:lpstr>
      <vt:lpstr>Introduction </vt:lpstr>
      <vt:lpstr>Intelligence testing </vt:lpstr>
      <vt:lpstr>Intelligence tests</vt:lpstr>
      <vt:lpstr>Current debates on the validity and reliability of intelligence testing in measuring cognitive abilities.  </vt:lpstr>
      <vt:lpstr>Examples of how intelligence testing is used in various settings, such as education, employment, and psychology.  </vt:lpstr>
      <vt:lpstr>Conclusion with a discussion on the future of intelligence testing and potential developments in the field. </vt:lpstr>
      <vt:lpstr>Reference list</vt:lpstr>
      <vt:lpstr>Script </vt:lpstr>
      <vt:lpstr>Script </vt:lpstr>
      <vt:lpstr>Script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Discussion of the historical development and contemporary issues surrounding intelligence testing </dc:title>
  <dc:creator/>
  <cp:revision>1</cp:revision>
  <dcterms:created xsi:type="dcterms:W3CDTF">2025-04-28T21:16:16Z</dcterms:created>
  <dcterms:modified xsi:type="dcterms:W3CDTF">2025-04-28T23:00:30Z</dcterms:modified>
</cp:coreProperties>
</file>