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8" r:id="rId2"/>
    <p:sldId id="256" r:id="rId3"/>
    <p:sldId id="260" r:id="rId4"/>
    <p:sldId id="261" r:id="rId5"/>
    <p:sldId id="262" r:id="rId6"/>
    <p:sldId id="266" r:id="rId7"/>
    <p:sldId id="265" r:id="rId8"/>
    <p:sldId id="267" r:id="rId9"/>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11" autoAdjust="0"/>
    <p:restoredTop sz="94660"/>
  </p:normalViewPr>
  <p:slideViewPr>
    <p:cSldViewPr snapToGrid="0">
      <p:cViewPr>
        <p:scale>
          <a:sx n="90" d="100"/>
          <a:sy n="90" d="100"/>
        </p:scale>
        <p:origin x="821" y="97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5C90E614-F4A0-0D93-6294-267794748FA6}"/>
              </a:ext>
            </a:extLst>
          </p:cNvPr>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p>
        </p:txBody>
      </p:sp>
      <p:sp>
        <p:nvSpPr>
          <p:cNvPr id="3" name="副标题 2">
            <a:extLst>
              <a:ext uri="{FF2B5EF4-FFF2-40B4-BE49-F238E27FC236}">
                <a16:creationId xmlns:a16="http://schemas.microsoft.com/office/drawing/2014/main" id="{74F8230F-9051-05A5-A5CC-5EBDE769C2E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4" name="日期占位符 3">
            <a:extLst>
              <a:ext uri="{FF2B5EF4-FFF2-40B4-BE49-F238E27FC236}">
                <a16:creationId xmlns:a16="http://schemas.microsoft.com/office/drawing/2014/main" id="{17C68944-3583-5C75-71FC-BFE42F718518}"/>
              </a:ext>
            </a:extLst>
          </p:cNvPr>
          <p:cNvSpPr>
            <a:spLocks noGrp="1"/>
          </p:cNvSpPr>
          <p:nvPr>
            <p:ph type="dt" sz="half" idx="10"/>
          </p:nvPr>
        </p:nvSpPr>
        <p:spPr/>
        <p:txBody>
          <a:bodyPr/>
          <a:lstStyle/>
          <a:p>
            <a:fld id="{168DA690-4FE7-425C-8865-DA3143742A73}" type="datetimeFigureOut">
              <a:rPr lang="zh-CN" altLang="en-US" smtClean="0"/>
              <a:t>2024/12/9</a:t>
            </a:fld>
            <a:endParaRPr lang="zh-CN" altLang="en-US"/>
          </a:p>
        </p:txBody>
      </p:sp>
      <p:sp>
        <p:nvSpPr>
          <p:cNvPr id="5" name="页脚占位符 4">
            <a:extLst>
              <a:ext uri="{FF2B5EF4-FFF2-40B4-BE49-F238E27FC236}">
                <a16:creationId xmlns:a16="http://schemas.microsoft.com/office/drawing/2014/main" id="{56160EAF-2132-B5D9-BC15-F7C4B43BB702}"/>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71A19FDC-4CA2-84C4-9193-D995E3E579B2}"/>
              </a:ext>
            </a:extLst>
          </p:cNvPr>
          <p:cNvSpPr>
            <a:spLocks noGrp="1"/>
          </p:cNvSpPr>
          <p:nvPr>
            <p:ph type="sldNum" sz="quarter" idx="12"/>
          </p:nvPr>
        </p:nvSpPr>
        <p:spPr/>
        <p:txBody>
          <a:bodyPr/>
          <a:lstStyle/>
          <a:p>
            <a:fld id="{C4DA5EDD-1FD7-4664-8668-74789EF2067F}" type="slidenum">
              <a:rPr lang="zh-CN" altLang="en-US" smtClean="0"/>
              <a:t>‹#›</a:t>
            </a:fld>
            <a:endParaRPr lang="zh-CN" altLang="en-US"/>
          </a:p>
        </p:txBody>
      </p:sp>
    </p:spTree>
    <p:extLst>
      <p:ext uri="{BB962C8B-B14F-4D97-AF65-F5344CB8AC3E}">
        <p14:creationId xmlns:p14="http://schemas.microsoft.com/office/powerpoint/2010/main" val="14447560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D51F0AC3-5066-156B-8D96-27A58A9F285C}"/>
              </a:ext>
            </a:extLst>
          </p:cNvPr>
          <p:cNvSpPr>
            <a:spLocks noGrp="1"/>
          </p:cNvSpPr>
          <p:nvPr>
            <p:ph type="title"/>
          </p:nvPr>
        </p:nvSpPr>
        <p:spPr/>
        <p:txBody>
          <a:bodyPr/>
          <a:lstStyle/>
          <a:p>
            <a:r>
              <a:rPr lang="zh-CN" altLang="en-US"/>
              <a:t>单击此处编辑母版标题样式</a:t>
            </a:r>
          </a:p>
        </p:txBody>
      </p:sp>
      <p:sp>
        <p:nvSpPr>
          <p:cNvPr id="3" name="内容占位符 2">
            <a:extLst>
              <a:ext uri="{FF2B5EF4-FFF2-40B4-BE49-F238E27FC236}">
                <a16:creationId xmlns:a16="http://schemas.microsoft.com/office/drawing/2014/main" id="{59E25F13-5046-DB86-9742-62F6A149DF2E}"/>
              </a:ext>
            </a:extLst>
          </p:cNvPr>
          <p:cNvSpPr>
            <a:spLocks noGrp="1"/>
          </p:cNvSpPr>
          <p:nvPr>
            <p:ph idx="1"/>
          </p:nvPr>
        </p:nvSpPr>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231FB1BF-5CF1-83A2-BB13-028459B04491}"/>
              </a:ext>
            </a:extLst>
          </p:cNvPr>
          <p:cNvSpPr>
            <a:spLocks noGrp="1"/>
          </p:cNvSpPr>
          <p:nvPr>
            <p:ph type="dt" sz="half" idx="10"/>
          </p:nvPr>
        </p:nvSpPr>
        <p:spPr/>
        <p:txBody>
          <a:bodyPr/>
          <a:lstStyle/>
          <a:p>
            <a:fld id="{168DA690-4FE7-425C-8865-DA3143742A73}" type="datetimeFigureOut">
              <a:rPr lang="zh-CN" altLang="en-US" smtClean="0"/>
              <a:t>2024/12/9</a:t>
            </a:fld>
            <a:endParaRPr lang="zh-CN" altLang="en-US"/>
          </a:p>
        </p:txBody>
      </p:sp>
      <p:sp>
        <p:nvSpPr>
          <p:cNvPr id="5" name="页脚占位符 4">
            <a:extLst>
              <a:ext uri="{FF2B5EF4-FFF2-40B4-BE49-F238E27FC236}">
                <a16:creationId xmlns:a16="http://schemas.microsoft.com/office/drawing/2014/main" id="{60942C9A-06A5-6088-AD61-D48BBC22B60C}"/>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6D3A2E67-18E4-EE0F-5E14-8E183B43A273}"/>
              </a:ext>
            </a:extLst>
          </p:cNvPr>
          <p:cNvSpPr>
            <a:spLocks noGrp="1"/>
          </p:cNvSpPr>
          <p:nvPr>
            <p:ph type="sldNum" sz="quarter" idx="12"/>
          </p:nvPr>
        </p:nvSpPr>
        <p:spPr/>
        <p:txBody>
          <a:bodyPr/>
          <a:lstStyle/>
          <a:p>
            <a:fld id="{C4DA5EDD-1FD7-4664-8668-74789EF2067F}" type="slidenum">
              <a:rPr lang="zh-CN" altLang="en-US" smtClean="0"/>
              <a:t>‹#›</a:t>
            </a:fld>
            <a:endParaRPr lang="zh-CN" altLang="en-US"/>
          </a:p>
        </p:txBody>
      </p:sp>
    </p:spTree>
    <p:extLst>
      <p:ext uri="{BB962C8B-B14F-4D97-AF65-F5344CB8AC3E}">
        <p14:creationId xmlns:p14="http://schemas.microsoft.com/office/powerpoint/2010/main" val="22745971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65347F0C-D560-B3E5-DA7F-0513A430DCE1}"/>
              </a:ext>
            </a:extLst>
          </p:cNvPr>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p>
        </p:txBody>
      </p:sp>
      <p:sp>
        <p:nvSpPr>
          <p:cNvPr id="3" name="文本占位符 2">
            <a:extLst>
              <a:ext uri="{FF2B5EF4-FFF2-40B4-BE49-F238E27FC236}">
                <a16:creationId xmlns:a16="http://schemas.microsoft.com/office/drawing/2014/main" id="{1F066819-9F89-BC31-DBE6-03F9C968DF6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
        <p:nvSpPr>
          <p:cNvPr id="4" name="日期占位符 3">
            <a:extLst>
              <a:ext uri="{FF2B5EF4-FFF2-40B4-BE49-F238E27FC236}">
                <a16:creationId xmlns:a16="http://schemas.microsoft.com/office/drawing/2014/main" id="{553EECA6-C310-EADC-6A57-78F63B510440}"/>
              </a:ext>
            </a:extLst>
          </p:cNvPr>
          <p:cNvSpPr>
            <a:spLocks noGrp="1"/>
          </p:cNvSpPr>
          <p:nvPr>
            <p:ph type="dt" sz="half" idx="10"/>
          </p:nvPr>
        </p:nvSpPr>
        <p:spPr/>
        <p:txBody>
          <a:bodyPr/>
          <a:lstStyle/>
          <a:p>
            <a:fld id="{168DA690-4FE7-425C-8865-DA3143742A73}" type="datetimeFigureOut">
              <a:rPr lang="zh-CN" altLang="en-US" smtClean="0"/>
              <a:t>2024/12/9</a:t>
            </a:fld>
            <a:endParaRPr lang="zh-CN" altLang="en-US"/>
          </a:p>
        </p:txBody>
      </p:sp>
      <p:sp>
        <p:nvSpPr>
          <p:cNvPr id="5" name="页脚占位符 4">
            <a:extLst>
              <a:ext uri="{FF2B5EF4-FFF2-40B4-BE49-F238E27FC236}">
                <a16:creationId xmlns:a16="http://schemas.microsoft.com/office/drawing/2014/main" id="{131502D1-501A-3B1F-F798-843AA8FBC9D5}"/>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5F3CDF45-F6F8-EA08-4A12-865D5FC10E09}"/>
              </a:ext>
            </a:extLst>
          </p:cNvPr>
          <p:cNvSpPr>
            <a:spLocks noGrp="1"/>
          </p:cNvSpPr>
          <p:nvPr>
            <p:ph type="sldNum" sz="quarter" idx="12"/>
          </p:nvPr>
        </p:nvSpPr>
        <p:spPr/>
        <p:txBody>
          <a:bodyPr/>
          <a:lstStyle/>
          <a:p>
            <a:fld id="{C4DA5EDD-1FD7-4664-8668-74789EF2067F}" type="slidenum">
              <a:rPr lang="zh-CN" altLang="en-US" smtClean="0"/>
              <a:t>‹#›</a:t>
            </a:fld>
            <a:endParaRPr lang="zh-CN" altLang="en-US"/>
          </a:p>
        </p:txBody>
      </p:sp>
    </p:spTree>
    <p:extLst>
      <p:ext uri="{BB962C8B-B14F-4D97-AF65-F5344CB8AC3E}">
        <p14:creationId xmlns:p14="http://schemas.microsoft.com/office/powerpoint/2010/main" val="2212772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8A3B28E5-C695-1C1E-E877-1DBB0F24D567}"/>
              </a:ext>
            </a:extLst>
          </p:cNvPr>
          <p:cNvSpPr>
            <a:spLocks noGrp="1"/>
          </p:cNvSpPr>
          <p:nvPr>
            <p:ph type="title"/>
          </p:nvPr>
        </p:nvSpPr>
        <p:spPr/>
        <p:txBody>
          <a:bodyPr/>
          <a:lstStyle/>
          <a:p>
            <a:r>
              <a:rPr lang="zh-CN" altLang="en-US"/>
              <a:t>单击此处编辑母版标题样式</a:t>
            </a:r>
          </a:p>
        </p:txBody>
      </p:sp>
      <p:sp>
        <p:nvSpPr>
          <p:cNvPr id="3" name="内容占位符 2">
            <a:extLst>
              <a:ext uri="{FF2B5EF4-FFF2-40B4-BE49-F238E27FC236}">
                <a16:creationId xmlns:a16="http://schemas.microsoft.com/office/drawing/2014/main" id="{45A814A4-CDB1-802C-A5BF-85E07ADE9788}"/>
              </a:ext>
            </a:extLst>
          </p:cNvPr>
          <p:cNvSpPr>
            <a:spLocks noGrp="1"/>
          </p:cNvSpPr>
          <p:nvPr>
            <p:ph sz="half" idx="1"/>
          </p:nvPr>
        </p:nvSpPr>
        <p:spPr>
          <a:xfrm>
            <a:off x="838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内容占位符 3">
            <a:extLst>
              <a:ext uri="{FF2B5EF4-FFF2-40B4-BE49-F238E27FC236}">
                <a16:creationId xmlns:a16="http://schemas.microsoft.com/office/drawing/2014/main" id="{7999588E-CB4F-B203-AF72-057134B9B19B}"/>
              </a:ext>
            </a:extLst>
          </p:cNvPr>
          <p:cNvSpPr>
            <a:spLocks noGrp="1"/>
          </p:cNvSpPr>
          <p:nvPr>
            <p:ph sz="half" idx="2"/>
          </p:nvPr>
        </p:nvSpPr>
        <p:spPr>
          <a:xfrm>
            <a:off x="6172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日期占位符 4">
            <a:extLst>
              <a:ext uri="{FF2B5EF4-FFF2-40B4-BE49-F238E27FC236}">
                <a16:creationId xmlns:a16="http://schemas.microsoft.com/office/drawing/2014/main" id="{2ADD686F-9171-83AF-0E64-E8BB6B9FE006}"/>
              </a:ext>
            </a:extLst>
          </p:cNvPr>
          <p:cNvSpPr>
            <a:spLocks noGrp="1"/>
          </p:cNvSpPr>
          <p:nvPr>
            <p:ph type="dt" sz="half" idx="10"/>
          </p:nvPr>
        </p:nvSpPr>
        <p:spPr/>
        <p:txBody>
          <a:bodyPr/>
          <a:lstStyle/>
          <a:p>
            <a:fld id="{168DA690-4FE7-425C-8865-DA3143742A73}" type="datetimeFigureOut">
              <a:rPr lang="zh-CN" altLang="en-US" smtClean="0"/>
              <a:t>2024/12/9</a:t>
            </a:fld>
            <a:endParaRPr lang="zh-CN" altLang="en-US"/>
          </a:p>
        </p:txBody>
      </p:sp>
      <p:sp>
        <p:nvSpPr>
          <p:cNvPr id="6" name="页脚占位符 5">
            <a:extLst>
              <a:ext uri="{FF2B5EF4-FFF2-40B4-BE49-F238E27FC236}">
                <a16:creationId xmlns:a16="http://schemas.microsoft.com/office/drawing/2014/main" id="{489006A6-7E9E-9AEB-B453-EA7EAC8BE46B}"/>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9AB77639-5832-F014-8CB4-6DB6DEED5BA2}"/>
              </a:ext>
            </a:extLst>
          </p:cNvPr>
          <p:cNvSpPr>
            <a:spLocks noGrp="1"/>
          </p:cNvSpPr>
          <p:nvPr>
            <p:ph type="sldNum" sz="quarter" idx="12"/>
          </p:nvPr>
        </p:nvSpPr>
        <p:spPr/>
        <p:txBody>
          <a:bodyPr/>
          <a:lstStyle/>
          <a:p>
            <a:fld id="{C4DA5EDD-1FD7-4664-8668-74789EF2067F}" type="slidenum">
              <a:rPr lang="zh-CN" altLang="en-US" smtClean="0"/>
              <a:t>‹#›</a:t>
            </a:fld>
            <a:endParaRPr lang="zh-CN" altLang="en-US"/>
          </a:p>
        </p:txBody>
      </p:sp>
    </p:spTree>
    <p:extLst>
      <p:ext uri="{BB962C8B-B14F-4D97-AF65-F5344CB8AC3E}">
        <p14:creationId xmlns:p14="http://schemas.microsoft.com/office/powerpoint/2010/main" val="10702843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DF1DC176-2F0F-4DDF-586B-802FCB831096}"/>
              </a:ext>
            </a:extLst>
          </p:cNvPr>
          <p:cNvSpPr>
            <a:spLocks noGrp="1"/>
          </p:cNvSpPr>
          <p:nvPr>
            <p:ph type="title"/>
          </p:nvPr>
        </p:nvSpPr>
        <p:spPr>
          <a:xfrm>
            <a:off x="839788" y="365125"/>
            <a:ext cx="10515600" cy="1325563"/>
          </a:xfrm>
        </p:spPr>
        <p:txBody>
          <a:bodyPr/>
          <a:lstStyle/>
          <a:p>
            <a:r>
              <a:rPr lang="zh-CN" altLang="en-US"/>
              <a:t>单击此处编辑母版标题样式</a:t>
            </a:r>
          </a:p>
        </p:txBody>
      </p:sp>
      <p:sp>
        <p:nvSpPr>
          <p:cNvPr id="3" name="文本占位符 2">
            <a:extLst>
              <a:ext uri="{FF2B5EF4-FFF2-40B4-BE49-F238E27FC236}">
                <a16:creationId xmlns:a16="http://schemas.microsoft.com/office/drawing/2014/main" id="{072FE5CF-52BD-6597-0BA9-769ADC8D8B6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a:extLst>
              <a:ext uri="{FF2B5EF4-FFF2-40B4-BE49-F238E27FC236}">
                <a16:creationId xmlns:a16="http://schemas.microsoft.com/office/drawing/2014/main" id="{D5C28CD6-44E2-7EB1-1AC4-423D44BB0E47}"/>
              </a:ext>
            </a:extLst>
          </p:cNvPr>
          <p:cNvSpPr>
            <a:spLocks noGrp="1"/>
          </p:cNvSpPr>
          <p:nvPr>
            <p:ph sz="half" idx="2"/>
          </p:nvPr>
        </p:nvSpPr>
        <p:spPr>
          <a:xfrm>
            <a:off x="839788" y="2505075"/>
            <a:ext cx="5157787"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文本占位符 4">
            <a:extLst>
              <a:ext uri="{FF2B5EF4-FFF2-40B4-BE49-F238E27FC236}">
                <a16:creationId xmlns:a16="http://schemas.microsoft.com/office/drawing/2014/main" id="{6DD64072-9B9A-2E7B-1EAC-E5644E1154D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a:extLst>
              <a:ext uri="{FF2B5EF4-FFF2-40B4-BE49-F238E27FC236}">
                <a16:creationId xmlns:a16="http://schemas.microsoft.com/office/drawing/2014/main" id="{1FFE5C38-C442-561D-2650-208BF6656D20}"/>
              </a:ext>
            </a:extLst>
          </p:cNvPr>
          <p:cNvSpPr>
            <a:spLocks noGrp="1"/>
          </p:cNvSpPr>
          <p:nvPr>
            <p:ph sz="quarter" idx="4"/>
          </p:nvPr>
        </p:nvSpPr>
        <p:spPr>
          <a:xfrm>
            <a:off x="6172200" y="2505075"/>
            <a:ext cx="5183188"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7" name="日期占位符 6">
            <a:extLst>
              <a:ext uri="{FF2B5EF4-FFF2-40B4-BE49-F238E27FC236}">
                <a16:creationId xmlns:a16="http://schemas.microsoft.com/office/drawing/2014/main" id="{011D60B7-D686-1201-3D9C-466D584F72AB}"/>
              </a:ext>
            </a:extLst>
          </p:cNvPr>
          <p:cNvSpPr>
            <a:spLocks noGrp="1"/>
          </p:cNvSpPr>
          <p:nvPr>
            <p:ph type="dt" sz="half" idx="10"/>
          </p:nvPr>
        </p:nvSpPr>
        <p:spPr/>
        <p:txBody>
          <a:bodyPr/>
          <a:lstStyle/>
          <a:p>
            <a:fld id="{168DA690-4FE7-425C-8865-DA3143742A73}" type="datetimeFigureOut">
              <a:rPr lang="zh-CN" altLang="en-US" smtClean="0"/>
              <a:t>2024/12/9</a:t>
            </a:fld>
            <a:endParaRPr lang="zh-CN" altLang="en-US"/>
          </a:p>
        </p:txBody>
      </p:sp>
      <p:sp>
        <p:nvSpPr>
          <p:cNvPr id="8" name="页脚占位符 7">
            <a:extLst>
              <a:ext uri="{FF2B5EF4-FFF2-40B4-BE49-F238E27FC236}">
                <a16:creationId xmlns:a16="http://schemas.microsoft.com/office/drawing/2014/main" id="{685EAE92-3B01-6A07-D007-174B3AEF0D31}"/>
              </a:ext>
            </a:extLst>
          </p:cNvPr>
          <p:cNvSpPr>
            <a:spLocks noGrp="1"/>
          </p:cNvSpPr>
          <p:nvPr>
            <p:ph type="ftr" sz="quarter" idx="11"/>
          </p:nvPr>
        </p:nvSpPr>
        <p:spPr/>
        <p:txBody>
          <a:bodyPr/>
          <a:lstStyle/>
          <a:p>
            <a:endParaRPr lang="zh-CN" altLang="en-US"/>
          </a:p>
        </p:txBody>
      </p:sp>
      <p:sp>
        <p:nvSpPr>
          <p:cNvPr id="9" name="灯片编号占位符 8">
            <a:extLst>
              <a:ext uri="{FF2B5EF4-FFF2-40B4-BE49-F238E27FC236}">
                <a16:creationId xmlns:a16="http://schemas.microsoft.com/office/drawing/2014/main" id="{2DE006DA-39B7-C01E-56DF-1065CB730910}"/>
              </a:ext>
            </a:extLst>
          </p:cNvPr>
          <p:cNvSpPr>
            <a:spLocks noGrp="1"/>
          </p:cNvSpPr>
          <p:nvPr>
            <p:ph type="sldNum" sz="quarter" idx="12"/>
          </p:nvPr>
        </p:nvSpPr>
        <p:spPr/>
        <p:txBody>
          <a:bodyPr/>
          <a:lstStyle/>
          <a:p>
            <a:fld id="{C4DA5EDD-1FD7-4664-8668-74789EF2067F}" type="slidenum">
              <a:rPr lang="zh-CN" altLang="en-US" smtClean="0"/>
              <a:t>‹#›</a:t>
            </a:fld>
            <a:endParaRPr lang="zh-CN" altLang="en-US"/>
          </a:p>
        </p:txBody>
      </p:sp>
    </p:spTree>
    <p:extLst>
      <p:ext uri="{BB962C8B-B14F-4D97-AF65-F5344CB8AC3E}">
        <p14:creationId xmlns:p14="http://schemas.microsoft.com/office/powerpoint/2010/main" val="9167889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1F7F80B4-E26B-3D1B-C262-2092CD685E4A}"/>
              </a:ext>
            </a:extLst>
          </p:cNvPr>
          <p:cNvSpPr>
            <a:spLocks noGrp="1"/>
          </p:cNvSpPr>
          <p:nvPr>
            <p:ph type="title"/>
          </p:nvPr>
        </p:nvSpPr>
        <p:spPr/>
        <p:txBody>
          <a:bodyPr/>
          <a:lstStyle/>
          <a:p>
            <a:r>
              <a:rPr lang="zh-CN" altLang="en-US"/>
              <a:t>单击此处编辑母版标题样式</a:t>
            </a:r>
          </a:p>
        </p:txBody>
      </p:sp>
      <p:sp>
        <p:nvSpPr>
          <p:cNvPr id="3" name="日期占位符 2">
            <a:extLst>
              <a:ext uri="{FF2B5EF4-FFF2-40B4-BE49-F238E27FC236}">
                <a16:creationId xmlns:a16="http://schemas.microsoft.com/office/drawing/2014/main" id="{8718955C-221F-247D-DEC1-DCA0559BE56C}"/>
              </a:ext>
            </a:extLst>
          </p:cNvPr>
          <p:cNvSpPr>
            <a:spLocks noGrp="1"/>
          </p:cNvSpPr>
          <p:nvPr>
            <p:ph type="dt" sz="half" idx="10"/>
          </p:nvPr>
        </p:nvSpPr>
        <p:spPr/>
        <p:txBody>
          <a:bodyPr/>
          <a:lstStyle/>
          <a:p>
            <a:fld id="{168DA690-4FE7-425C-8865-DA3143742A73}" type="datetimeFigureOut">
              <a:rPr lang="zh-CN" altLang="en-US" smtClean="0"/>
              <a:t>2024/12/9</a:t>
            </a:fld>
            <a:endParaRPr lang="zh-CN" altLang="en-US"/>
          </a:p>
        </p:txBody>
      </p:sp>
      <p:sp>
        <p:nvSpPr>
          <p:cNvPr id="4" name="页脚占位符 3">
            <a:extLst>
              <a:ext uri="{FF2B5EF4-FFF2-40B4-BE49-F238E27FC236}">
                <a16:creationId xmlns:a16="http://schemas.microsoft.com/office/drawing/2014/main" id="{C2CE17A8-5F52-7522-89F9-4425ECBD4449}"/>
              </a:ext>
            </a:extLst>
          </p:cNvPr>
          <p:cNvSpPr>
            <a:spLocks noGrp="1"/>
          </p:cNvSpPr>
          <p:nvPr>
            <p:ph type="ftr" sz="quarter" idx="11"/>
          </p:nvPr>
        </p:nvSpPr>
        <p:spPr/>
        <p:txBody>
          <a:bodyPr/>
          <a:lstStyle/>
          <a:p>
            <a:endParaRPr lang="zh-CN" altLang="en-US"/>
          </a:p>
        </p:txBody>
      </p:sp>
      <p:sp>
        <p:nvSpPr>
          <p:cNvPr id="5" name="灯片编号占位符 4">
            <a:extLst>
              <a:ext uri="{FF2B5EF4-FFF2-40B4-BE49-F238E27FC236}">
                <a16:creationId xmlns:a16="http://schemas.microsoft.com/office/drawing/2014/main" id="{576DD495-6B23-F468-D5BB-04DC117B5232}"/>
              </a:ext>
            </a:extLst>
          </p:cNvPr>
          <p:cNvSpPr>
            <a:spLocks noGrp="1"/>
          </p:cNvSpPr>
          <p:nvPr>
            <p:ph type="sldNum" sz="quarter" idx="12"/>
          </p:nvPr>
        </p:nvSpPr>
        <p:spPr/>
        <p:txBody>
          <a:bodyPr/>
          <a:lstStyle/>
          <a:p>
            <a:fld id="{C4DA5EDD-1FD7-4664-8668-74789EF2067F}" type="slidenum">
              <a:rPr lang="zh-CN" altLang="en-US" smtClean="0"/>
              <a:t>‹#›</a:t>
            </a:fld>
            <a:endParaRPr lang="zh-CN" altLang="en-US"/>
          </a:p>
        </p:txBody>
      </p:sp>
    </p:spTree>
    <p:extLst>
      <p:ext uri="{BB962C8B-B14F-4D97-AF65-F5344CB8AC3E}">
        <p14:creationId xmlns:p14="http://schemas.microsoft.com/office/powerpoint/2010/main" val="31127656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a:extLst>
              <a:ext uri="{FF2B5EF4-FFF2-40B4-BE49-F238E27FC236}">
                <a16:creationId xmlns:a16="http://schemas.microsoft.com/office/drawing/2014/main" id="{1A5D98D9-67B7-1128-792F-03B9B41CB67E}"/>
              </a:ext>
            </a:extLst>
          </p:cNvPr>
          <p:cNvSpPr>
            <a:spLocks noGrp="1"/>
          </p:cNvSpPr>
          <p:nvPr>
            <p:ph type="dt" sz="half" idx="10"/>
          </p:nvPr>
        </p:nvSpPr>
        <p:spPr/>
        <p:txBody>
          <a:bodyPr/>
          <a:lstStyle/>
          <a:p>
            <a:fld id="{168DA690-4FE7-425C-8865-DA3143742A73}" type="datetimeFigureOut">
              <a:rPr lang="zh-CN" altLang="en-US" smtClean="0"/>
              <a:t>2024/12/9</a:t>
            </a:fld>
            <a:endParaRPr lang="zh-CN" altLang="en-US"/>
          </a:p>
        </p:txBody>
      </p:sp>
      <p:sp>
        <p:nvSpPr>
          <p:cNvPr id="3" name="页脚占位符 2">
            <a:extLst>
              <a:ext uri="{FF2B5EF4-FFF2-40B4-BE49-F238E27FC236}">
                <a16:creationId xmlns:a16="http://schemas.microsoft.com/office/drawing/2014/main" id="{2F806D54-C0C7-4690-9BC5-F91F8D2DF68C}"/>
              </a:ext>
            </a:extLst>
          </p:cNvPr>
          <p:cNvSpPr>
            <a:spLocks noGrp="1"/>
          </p:cNvSpPr>
          <p:nvPr>
            <p:ph type="ftr" sz="quarter" idx="11"/>
          </p:nvPr>
        </p:nvSpPr>
        <p:spPr/>
        <p:txBody>
          <a:bodyPr/>
          <a:lstStyle/>
          <a:p>
            <a:endParaRPr lang="zh-CN" altLang="en-US"/>
          </a:p>
        </p:txBody>
      </p:sp>
      <p:sp>
        <p:nvSpPr>
          <p:cNvPr id="4" name="灯片编号占位符 3">
            <a:extLst>
              <a:ext uri="{FF2B5EF4-FFF2-40B4-BE49-F238E27FC236}">
                <a16:creationId xmlns:a16="http://schemas.microsoft.com/office/drawing/2014/main" id="{5A63DBEC-78D8-A74A-0E33-32B4F3CCF289}"/>
              </a:ext>
            </a:extLst>
          </p:cNvPr>
          <p:cNvSpPr>
            <a:spLocks noGrp="1"/>
          </p:cNvSpPr>
          <p:nvPr>
            <p:ph type="sldNum" sz="quarter" idx="12"/>
          </p:nvPr>
        </p:nvSpPr>
        <p:spPr/>
        <p:txBody>
          <a:bodyPr/>
          <a:lstStyle/>
          <a:p>
            <a:fld id="{C4DA5EDD-1FD7-4664-8668-74789EF2067F}" type="slidenum">
              <a:rPr lang="zh-CN" altLang="en-US" smtClean="0"/>
              <a:t>‹#›</a:t>
            </a:fld>
            <a:endParaRPr lang="zh-CN" altLang="en-US"/>
          </a:p>
        </p:txBody>
      </p:sp>
    </p:spTree>
    <p:extLst>
      <p:ext uri="{BB962C8B-B14F-4D97-AF65-F5344CB8AC3E}">
        <p14:creationId xmlns:p14="http://schemas.microsoft.com/office/powerpoint/2010/main" val="17494634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34B3B56E-815A-145D-D15F-A4B6B2EAB04C}"/>
              </a:ext>
            </a:extLst>
          </p:cNvPr>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内容占位符 2">
            <a:extLst>
              <a:ext uri="{FF2B5EF4-FFF2-40B4-BE49-F238E27FC236}">
                <a16:creationId xmlns:a16="http://schemas.microsoft.com/office/drawing/2014/main" id="{D2E2EADF-0028-30DD-C34D-A09C62EA509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文本占位符 3">
            <a:extLst>
              <a:ext uri="{FF2B5EF4-FFF2-40B4-BE49-F238E27FC236}">
                <a16:creationId xmlns:a16="http://schemas.microsoft.com/office/drawing/2014/main" id="{C71766C1-CAEC-EFFF-7064-E905E88E41C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a:extLst>
              <a:ext uri="{FF2B5EF4-FFF2-40B4-BE49-F238E27FC236}">
                <a16:creationId xmlns:a16="http://schemas.microsoft.com/office/drawing/2014/main" id="{DC8DC3EA-C798-8324-1AEE-07CB7FD367FA}"/>
              </a:ext>
            </a:extLst>
          </p:cNvPr>
          <p:cNvSpPr>
            <a:spLocks noGrp="1"/>
          </p:cNvSpPr>
          <p:nvPr>
            <p:ph type="dt" sz="half" idx="10"/>
          </p:nvPr>
        </p:nvSpPr>
        <p:spPr/>
        <p:txBody>
          <a:bodyPr/>
          <a:lstStyle/>
          <a:p>
            <a:fld id="{168DA690-4FE7-425C-8865-DA3143742A73}" type="datetimeFigureOut">
              <a:rPr lang="zh-CN" altLang="en-US" smtClean="0"/>
              <a:t>2024/12/9</a:t>
            </a:fld>
            <a:endParaRPr lang="zh-CN" altLang="en-US"/>
          </a:p>
        </p:txBody>
      </p:sp>
      <p:sp>
        <p:nvSpPr>
          <p:cNvPr id="6" name="页脚占位符 5">
            <a:extLst>
              <a:ext uri="{FF2B5EF4-FFF2-40B4-BE49-F238E27FC236}">
                <a16:creationId xmlns:a16="http://schemas.microsoft.com/office/drawing/2014/main" id="{E1BFFC79-4EBC-BB3B-BD16-6DF130272538}"/>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FF2EF699-D57A-DF19-8664-48BD161239EC}"/>
              </a:ext>
            </a:extLst>
          </p:cNvPr>
          <p:cNvSpPr>
            <a:spLocks noGrp="1"/>
          </p:cNvSpPr>
          <p:nvPr>
            <p:ph type="sldNum" sz="quarter" idx="12"/>
          </p:nvPr>
        </p:nvSpPr>
        <p:spPr/>
        <p:txBody>
          <a:bodyPr/>
          <a:lstStyle/>
          <a:p>
            <a:fld id="{C4DA5EDD-1FD7-4664-8668-74789EF2067F}" type="slidenum">
              <a:rPr lang="zh-CN" altLang="en-US" smtClean="0"/>
              <a:t>‹#›</a:t>
            </a:fld>
            <a:endParaRPr lang="zh-CN" altLang="en-US"/>
          </a:p>
        </p:txBody>
      </p:sp>
    </p:spTree>
    <p:extLst>
      <p:ext uri="{BB962C8B-B14F-4D97-AF65-F5344CB8AC3E}">
        <p14:creationId xmlns:p14="http://schemas.microsoft.com/office/powerpoint/2010/main" val="42463607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1B3F8D9C-7C29-899A-44E0-6FF4DE82E370}"/>
              </a:ext>
            </a:extLst>
          </p:cNvPr>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图片占位符 2">
            <a:extLst>
              <a:ext uri="{FF2B5EF4-FFF2-40B4-BE49-F238E27FC236}">
                <a16:creationId xmlns:a16="http://schemas.microsoft.com/office/drawing/2014/main" id="{D5582718-9A73-C6A6-160C-870643DB772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a:extLst>
              <a:ext uri="{FF2B5EF4-FFF2-40B4-BE49-F238E27FC236}">
                <a16:creationId xmlns:a16="http://schemas.microsoft.com/office/drawing/2014/main" id="{52964B9F-E281-CB9F-8188-E6E975443AD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a:extLst>
              <a:ext uri="{FF2B5EF4-FFF2-40B4-BE49-F238E27FC236}">
                <a16:creationId xmlns:a16="http://schemas.microsoft.com/office/drawing/2014/main" id="{5BB5FC77-F609-A400-435E-BD04992137B1}"/>
              </a:ext>
            </a:extLst>
          </p:cNvPr>
          <p:cNvSpPr>
            <a:spLocks noGrp="1"/>
          </p:cNvSpPr>
          <p:nvPr>
            <p:ph type="dt" sz="half" idx="10"/>
          </p:nvPr>
        </p:nvSpPr>
        <p:spPr/>
        <p:txBody>
          <a:bodyPr/>
          <a:lstStyle/>
          <a:p>
            <a:fld id="{168DA690-4FE7-425C-8865-DA3143742A73}" type="datetimeFigureOut">
              <a:rPr lang="zh-CN" altLang="en-US" smtClean="0"/>
              <a:t>2024/12/9</a:t>
            </a:fld>
            <a:endParaRPr lang="zh-CN" altLang="en-US"/>
          </a:p>
        </p:txBody>
      </p:sp>
      <p:sp>
        <p:nvSpPr>
          <p:cNvPr id="6" name="页脚占位符 5">
            <a:extLst>
              <a:ext uri="{FF2B5EF4-FFF2-40B4-BE49-F238E27FC236}">
                <a16:creationId xmlns:a16="http://schemas.microsoft.com/office/drawing/2014/main" id="{726E0CC4-2671-A31F-4F80-B30506396CD0}"/>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711568D0-EC47-8A18-00AC-09A8072AE62C}"/>
              </a:ext>
            </a:extLst>
          </p:cNvPr>
          <p:cNvSpPr>
            <a:spLocks noGrp="1"/>
          </p:cNvSpPr>
          <p:nvPr>
            <p:ph type="sldNum" sz="quarter" idx="12"/>
          </p:nvPr>
        </p:nvSpPr>
        <p:spPr/>
        <p:txBody>
          <a:bodyPr/>
          <a:lstStyle/>
          <a:p>
            <a:fld id="{C4DA5EDD-1FD7-4664-8668-74789EF2067F}" type="slidenum">
              <a:rPr lang="zh-CN" altLang="en-US" smtClean="0"/>
              <a:t>‹#›</a:t>
            </a:fld>
            <a:endParaRPr lang="zh-CN" altLang="en-US"/>
          </a:p>
        </p:txBody>
      </p:sp>
    </p:spTree>
    <p:extLst>
      <p:ext uri="{BB962C8B-B14F-4D97-AF65-F5344CB8AC3E}">
        <p14:creationId xmlns:p14="http://schemas.microsoft.com/office/powerpoint/2010/main" val="29307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82F7B4FF-DFE0-6628-4E1B-9F6B17A65616}"/>
              </a:ext>
            </a:extLst>
          </p:cNvPr>
          <p:cNvSpPr>
            <a:spLocks noGrp="1"/>
          </p:cNvSpPr>
          <p:nvPr>
            <p:ph type="title"/>
          </p:nvPr>
        </p:nvSpPr>
        <p:spPr/>
        <p:txBody>
          <a:bodyPr/>
          <a:lstStyle/>
          <a:p>
            <a:r>
              <a:rPr lang="zh-CN" altLang="en-US"/>
              <a:t>单击此处编辑母版标题样式</a:t>
            </a:r>
          </a:p>
        </p:txBody>
      </p:sp>
      <p:sp>
        <p:nvSpPr>
          <p:cNvPr id="3" name="竖排文字占位符 2">
            <a:extLst>
              <a:ext uri="{FF2B5EF4-FFF2-40B4-BE49-F238E27FC236}">
                <a16:creationId xmlns:a16="http://schemas.microsoft.com/office/drawing/2014/main" id="{345E99C8-A515-DAF2-63E6-13F8609CE721}"/>
              </a:ext>
            </a:extLst>
          </p:cNvPr>
          <p:cNvSpPr>
            <a:spLocks noGrp="1"/>
          </p:cNvSpPr>
          <p:nvPr>
            <p:ph type="body" orient="vert" idx="1"/>
          </p:nvPr>
        </p:nvSpPr>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4EF1D629-93A7-AFEC-BC15-1565560C320D}"/>
              </a:ext>
            </a:extLst>
          </p:cNvPr>
          <p:cNvSpPr>
            <a:spLocks noGrp="1"/>
          </p:cNvSpPr>
          <p:nvPr>
            <p:ph type="dt" sz="half" idx="10"/>
          </p:nvPr>
        </p:nvSpPr>
        <p:spPr/>
        <p:txBody>
          <a:bodyPr/>
          <a:lstStyle/>
          <a:p>
            <a:fld id="{168DA690-4FE7-425C-8865-DA3143742A73}" type="datetimeFigureOut">
              <a:rPr lang="zh-CN" altLang="en-US" smtClean="0"/>
              <a:t>2024/12/9</a:t>
            </a:fld>
            <a:endParaRPr lang="zh-CN" altLang="en-US"/>
          </a:p>
        </p:txBody>
      </p:sp>
      <p:sp>
        <p:nvSpPr>
          <p:cNvPr id="5" name="页脚占位符 4">
            <a:extLst>
              <a:ext uri="{FF2B5EF4-FFF2-40B4-BE49-F238E27FC236}">
                <a16:creationId xmlns:a16="http://schemas.microsoft.com/office/drawing/2014/main" id="{C41CC204-D97F-3022-C741-A022DC2FD40D}"/>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93C3200A-93EF-2897-4BF3-A0CF4740F33C}"/>
              </a:ext>
            </a:extLst>
          </p:cNvPr>
          <p:cNvSpPr>
            <a:spLocks noGrp="1"/>
          </p:cNvSpPr>
          <p:nvPr>
            <p:ph type="sldNum" sz="quarter" idx="12"/>
          </p:nvPr>
        </p:nvSpPr>
        <p:spPr/>
        <p:txBody>
          <a:bodyPr/>
          <a:lstStyle/>
          <a:p>
            <a:fld id="{C4DA5EDD-1FD7-4664-8668-74789EF2067F}" type="slidenum">
              <a:rPr lang="zh-CN" altLang="en-US" smtClean="0"/>
              <a:t>‹#›</a:t>
            </a:fld>
            <a:endParaRPr lang="zh-CN" altLang="en-US"/>
          </a:p>
        </p:txBody>
      </p:sp>
    </p:spTree>
    <p:extLst>
      <p:ext uri="{BB962C8B-B14F-4D97-AF65-F5344CB8AC3E}">
        <p14:creationId xmlns:p14="http://schemas.microsoft.com/office/powerpoint/2010/main" val="25583089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a:extLst>
              <a:ext uri="{FF2B5EF4-FFF2-40B4-BE49-F238E27FC236}">
                <a16:creationId xmlns:a16="http://schemas.microsoft.com/office/drawing/2014/main" id="{A0C63831-B8B5-AC4C-AC25-8179BDC51286}"/>
              </a:ext>
            </a:extLst>
          </p:cNvPr>
          <p:cNvSpPr>
            <a:spLocks noGrp="1"/>
          </p:cNvSpPr>
          <p:nvPr>
            <p:ph type="title" orient="vert"/>
          </p:nvPr>
        </p:nvSpPr>
        <p:spPr>
          <a:xfrm>
            <a:off x="8724900" y="365125"/>
            <a:ext cx="2628900" cy="5811838"/>
          </a:xfrm>
        </p:spPr>
        <p:txBody>
          <a:bodyPr vert="eaVert"/>
          <a:lstStyle/>
          <a:p>
            <a:r>
              <a:rPr lang="zh-CN" altLang="en-US"/>
              <a:t>单击此处编辑母版标题样式</a:t>
            </a:r>
          </a:p>
        </p:txBody>
      </p:sp>
      <p:sp>
        <p:nvSpPr>
          <p:cNvPr id="3" name="竖排文字占位符 2">
            <a:extLst>
              <a:ext uri="{FF2B5EF4-FFF2-40B4-BE49-F238E27FC236}">
                <a16:creationId xmlns:a16="http://schemas.microsoft.com/office/drawing/2014/main" id="{D9E20EF6-870C-4295-842F-9EC6A5A6D91F}"/>
              </a:ext>
            </a:extLst>
          </p:cNvPr>
          <p:cNvSpPr>
            <a:spLocks noGrp="1"/>
          </p:cNvSpPr>
          <p:nvPr>
            <p:ph type="body" orient="vert" idx="1"/>
          </p:nvPr>
        </p:nvSpPr>
        <p:spPr>
          <a:xfrm>
            <a:off x="838200" y="365125"/>
            <a:ext cx="7734300" cy="5811838"/>
          </a:xfr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9B669943-A268-CF6A-3801-717F971759EC}"/>
              </a:ext>
            </a:extLst>
          </p:cNvPr>
          <p:cNvSpPr>
            <a:spLocks noGrp="1"/>
          </p:cNvSpPr>
          <p:nvPr>
            <p:ph type="dt" sz="half" idx="10"/>
          </p:nvPr>
        </p:nvSpPr>
        <p:spPr/>
        <p:txBody>
          <a:bodyPr/>
          <a:lstStyle/>
          <a:p>
            <a:fld id="{168DA690-4FE7-425C-8865-DA3143742A73}" type="datetimeFigureOut">
              <a:rPr lang="zh-CN" altLang="en-US" smtClean="0"/>
              <a:t>2024/12/9</a:t>
            </a:fld>
            <a:endParaRPr lang="zh-CN" altLang="en-US"/>
          </a:p>
        </p:txBody>
      </p:sp>
      <p:sp>
        <p:nvSpPr>
          <p:cNvPr id="5" name="页脚占位符 4">
            <a:extLst>
              <a:ext uri="{FF2B5EF4-FFF2-40B4-BE49-F238E27FC236}">
                <a16:creationId xmlns:a16="http://schemas.microsoft.com/office/drawing/2014/main" id="{8C92E39B-5591-605D-8775-289AF9FE3F63}"/>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AD9DCB44-1B08-9116-7A7B-2A7A4FDF5B6D}"/>
              </a:ext>
            </a:extLst>
          </p:cNvPr>
          <p:cNvSpPr>
            <a:spLocks noGrp="1"/>
          </p:cNvSpPr>
          <p:nvPr>
            <p:ph type="sldNum" sz="quarter" idx="12"/>
          </p:nvPr>
        </p:nvSpPr>
        <p:spPr/>
        <p:txBody>
          <a:bodyPr/>
          <a:lstStyle/>
          <a:p>
            <a:fld id="{C4DA5EDD-1FD7-4664-8668-74789EF2067F}" type="slidenum">
              <a:rPr lang="zh-CN" altLang="en-US" smtClean="0"/>
              <a:t>‹#›</a:t>
            </a:fld>
            <a:endParaRPr lang="zh-CN" altLang="en-US"/>
          </a:p>
        </p:txBody>
      </p:sp>
    </p:spTree>
    <p:extLst>
      <p:ext uri="{BB962C8B-B14F-4D97-AF65-F5344CB8AC3E}">
        <p14:creationId xmlns:p14="http://schemas.microsoft.com/office/powerpoint/2010/main" val="31499716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a:extLst>
              <a:ext uri="{FF2B5EF4-FFF2-40B4-BE49-F238E27FC236}">
                <a16:creationId xmlns:a16="http://schemas.microsoft.com/office/drawing/2014/main" id="{743F0358-0B76-FF94-07B5-318886DD2CB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a:extLst>
              <a:ext uri="{FF2B5EF4-FFF2-40B4-BE49-F238E27FC236}">
                <a16:creationId xmlns:a16="http://schemas.microsoft.com/office/drawing/2014/main" id="{0CF021EA-7BD4-1923-BC01-39136281282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B53D839D-F1DA-E165-F308-5374DF08E83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68DA690-4FE7-425C-8865-DA3143742A73}" type="datetimeFigureOut">
              <a:rPr lang="zh-CN" altLang="en-US" smtClean="0"/>
              <a:t>2024/12/9</a:t>
            </a:fld>
            <a:endParaRPr lang="zh-CN" altLang="en-US"/>
          </a:p>
        </p:txBody>
      </p:sp>
      <p:sp>
        <p:nvSpPr>
          <p:cNvPr id="5" name="页脚占位符 4">
            <a:extLst>
              <a:ext uri="{FF2B5EF4-FFF2-40B4-BE49-F238E27FC236}">
                <a16:creationId xmlns:a16="http://schemas.microsoft.com/office/drawing/2014/main" id="{402DC29F-85A7-6452-7739-E963212717E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a:extLst>
              <a:ext uri="{FF2B5EF4-FFF2-40B4-BE49-F238E27FC236}">
                <a16:creationId xmlns:a16="http://schemas.microsoft.com/office/drawing/2014/main" id="{B1D83176-9D69-7DDB-E6EA-2E8482869A9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4DA5EDD-1FD7-4664-8668-74789EF2067F}" type="slidenum">
              <a:rPr lang="zh-CN" altLang="en-US" smtClean="0"/>
              <a:t>‹#›</a:t>
            </a:fld>
            <a:endParaRPr lang="zh-CN" altLang="en-US"/>
          </a:p>
        </p:txBody>
      </p:sp>
    </p:spTree>
    <p:extLst>
      <p:ext uri="{BB962C8B-B14F-4D97-AF65-F5344CB8AC3E}">
        <p14:creationId xmlns:p14="http://schemas.microsoft.com/office/powerpoint/2010/main" val="11155837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8" Type="http://schemas.openxmlformats.org/officeDocument/2006/relationships/hyperlink" Target="https://www.simonandsimon.co.uk/blog/the-complete-guide-to-international-business-communication" TargetMode="External"/><Relationship Id="rId3" Type="http://schemas.openxmlformats.org/officeDocument/2006/relationships/image" Target="../media/image8.png"/><Relationship Id="rId7" Type="http://schemas.openxmlformats.org/officeDocument/2006/relationships/hyperlink" Target="https://bizfluent.com/info-7761139-importance-communication-international-business.html" TargetMode="External"/><Relationship Id="rId2" Type="http://schemas.openxmlformats.org/officeDocument/2006/relationships/image" Target="../media/image7.jpeg"/><Relationship Id="rId1" Type="http://schemas.openxmlformats.org/officeDocument/2006/relationships/slideLayout" Target="../slideLayouts/slideLayout7.xml"/><Relationship Id="rId6" Type="http://schemas.openxmlformats.org/officeDocument/2006/relationships/hyperlink" Target="https://www.thetimes.com/business-money/companies/article/why-you-can-never-over-communicate-s97dgm08x?utm_source=chatgpt.com" TargetMode="External"/><Relationship Id="rId5" Type="http://schemas.openxmlformats.org/officeDocument/2006/relationships/hyperlink" Target="https://library.fiveable.me/key-terms/international-business-negotiations/relationship-building" TargetMode="External"/><Relationship Id="rId4" Type="http://schemas.microsoft.com/office/2007/relationships/hdphoto" Target="../media/hdphoto1.wdp"/></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图片 11">
            <a:extLst>
              <a:ext uri="{FF2B5EF4-FFF2-40B4-BE49-F238E27FC236}">
                <a16:creationId xmlns:a16="http://schemas.microsoft.com/office/drawing/2014/main" id="{BFE09F7F-1F5F-DDA5-7FB0-A4F69CAB804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38133" y="-3665"/>
            <a:ext cx="12192000" cy="6850671"/>
          </a:xfrm>
          <a:prstGeom prst="rect">
            <a:avLst/>
          </a:prstGeom>
        </p:spPr>
      </p:pic>
      <p:sp>
        <p:nvSpPr>
          <p:cNvPr id="10" name="任意多边形: 形状 9">
            <a:extLst>
              <a:ext uri="{FF2B5EF4-FFF2-40B4-BE49-F238E27FC236}">
                <a16:creationId xmlns:a16="http://schemas.microsoft.com/office/drawing/2014/main" id="{24CC11F5-CE79-6A29-0427-2EA6569ADDF2}"/>
              </a:ext>
            </a:extLst>
          </p:cNvPr>
          <p:cNvSpPr/>
          <p:nvPr/>
        </p:nvSpPr>
        <p:spPr>
          <a:xfrm>
            <a:off x="2" y="0"/>
            <a:ext cx="12191999" cy="6858000"/>
          </a:xfrm>
          <a:custGeom>
            <a:avLst/>
            <a:gdLst>
              <a:gd name="connsiteX0" fmla="*/ 0 w 12191999"/>
              <a:gd name="connsiteY0" fmla="*/ 0 h 6858000"/>
              <a:gd name="connsiteX1" fmla="*/ 4572496 w 12191999"/>
              <a:gd name="connsiteY1" fmla="*/ 0 h 6858000"/>
              <a:gd name="connsiteX2" fmla="*/ 7247465 w 12191999"/>
              <a:gd name="connsiteY2" fmla="*/ 4995333 h 6858000"/>
              <a:gd name="connsiteX3" fmla="*/ 9922435 w 12191999"/>
              <a:gd name="connsiteY3" fmla="*/ 0 h 6858000"/>
              <a:gd name="connsiteX4" fmla="*/ 10466335 w 12191999"/>
              <a:gd name="connsiteY4" fmla="*/ 0 h 6858000"/>
              <a:gd name="connsiteX5" fmla="*/ 9643532 w 12191999"/>
              <a:gd name="connsiteY5" fmla="*/ 1255180 h 6858000"/>
              <a:gd name="connsiteX6" fmla="*/ 12191999 w 12191999"/>
              <a:gd name="connsiteY6" fmla="*/ 5142851 h 6858000"/>
              <a:gd name="connsiteX7" fmla="*/ 12191999 w 12191999"/>
              <a:gd name="connsiteY7" fmla="*/ 6130164 h 6858000"/>
              <a:gd name="connsiteX8" fmla="*/ 9478433 w 12191999"/>
              <a:gd name="connsiteY8" fmla="*/ 1464733 h 6858000"/>
              <a:gd name="connsiteX9" fmla="*/ 6341533 w 12191999"/>
              <a:gd name="connsiteY9" fmla="*/ 6858000 h 6858000"/>
              <a:gd name="connsiteX10" fmla="*/ 0 w 12191999"/>
              <a:gd name="connsiteY1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91999" h="6858000">
                <a:moveTo>
                  <a:pt x="0" y="0"/>
                </a:moveTo>
                <a:lnTo>
                  <a:pt x="4572496" y="0"/>
                </a:lnTo>
                <a:lnTo>
                  <a:pt x="7247465" y="4995333"/>
                </a:lnTo>
                <a:lnTo>
                  <a:pt x="9922435" y="0"/>
                </a:lnTo>
                <a:lnTo>
                  <a:pt x="10466335" y="0"/>
                </a:lnTo>
                <a:lnTo>
                  <a:pt x="9643532" y="1255180"/>
                </a:lnTo>
                <a:lnTo>
                  <a:pt x="12191999" y="5142851"/>
                </a:lnTo>
                <a:lnTo>
                  <a:pt x="12191999" y="6130164"/>
                </a:lnTo>
                <a:lnTo>
                  <a:pt x="9478433" y="1464733"/>
                </a:lnTo>
                <a:lnTo>
                  <a:pt x="6341533" y="6858000"/>
                </a:lnTo>
                <a:lnTo>
                  <a:pt x="0" y="6858000"/>
                </a:lnTo>
                <a:close/>
              </a:path>
            </a:pathLst>
          </a:cu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a:p>
        </p:txBody>
      </p:sp>
      <p:grpSp>
        <p:nvGrpSpPr>
          <p:cNvPr id="14" name="组合 13">
            <a:extLst>
              <a:ext uri="{FF2B5EF4-FFF2-40B4-BE49-F238E27FC236}">
                <a16:creationId xmlns:a16="http://schemas.microsoft.com/office/drawing/2014/main" id="{C7E9306A-EB2E-283E-FFF9-F5F1C6CC6508}"/>
              </a:ext>
            </a:extLst>
          </p:cNvPr>
          <p:cNvGrpSpPr/>
          <p:nvPr/>
        </p:nvGrpSpPr>
        <p:grpSpPr>
          <a:xfrm>
            <a:off x="234273" y="986136"/>
            <a:ext cx="5051419" cy="1754326"/>
            <a:chOff x="598340" y="808336"/>
            <a:chExt cx="5051419" cy="1754326"/>
          </a:xfrm>
        </p:grpSpPr>
        <p:sp>
          <p:nvSpPr>
            <p:cNvPr id="15" name="矩形 14">
              <a:extLst>
                <a:ext uri="{FF2B5EF4-FFF2-40B4-BE49-F238E27FC236}">
                  <a16:creationId xmlns:a16="http://schemas.microsoft.com/office/drawing/2014/main" id="{9122F30B-3876-7CEE-F02E-50D515526B45}"/>
                </a:ext>
              </a:extLst>
            </p:cNvPr>
            <p:cNvSpPr/>
            <p:nvPr/>
          </p:nvSpPr>
          <p:spPr>
            <a:xfrm>
              <a:off x="598340" y="808336"/>
              <a:ext cx="3719660" cy="1754326"/>
            </a:xfrm>
            <a:prstGeom prst="rect">
              <a:avLst/>
            </a:prstGeom>
            <a:noFill/>
            <a:ln>
              <a:noFill/>
            </a:ln>
          </p:spPr>
          <p:txBody>
            <a:bodyPr wrap="square" lIns="91440" tIns="45720" rIns="91440" bIns="45720">
              <a:spAutoFit/>
            </a:bodyPr>
            <a:lstStyle/>
            <a:p>
              <a:pPr algn="ctr"/>
              <a:r>
                <a:rPr lang="en-US" altLang="zh-CN" sz="3600" b="0" cap="none" spc="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International Business Communication</a:t>
              </a:r>
              <a:endParaRPr lang="zh-CN" altLang="en-US" sz="3600" b="0" cap="none" spc="0" dirty="0">
                <a:ln w="0"/>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p:txBody>
        </p:sp>
        <p:sp>
          <p:nvSpPr>
            <p:cNvPr id="16" name="矩形 15">
              <a:extLst>
                <a:ext uri="{FF2B5EF4-FFF2-40B4-BE49-F238E27FC236}">
                  <a16:creationId xmlns:a16="http://schemas.microsoft.com/office/drawing/2014/main" id="{E9F94A6C-A5DD-E282-618C-E39B6A6C4E1F}"/>
                </a:ext>
              </a:extLst>
            </p:cNvPr>
            <p:cNvSpPr/>
            <p:nvPr/>
          </p:nvSpPr>
          <p:spPr>
            <a:xfrm>
              <a:off x="4067082" y="1916331"/>
              <a:ext cx="1582677" cy="646331"/>
            </a:xfrm>
            <a:prstGeom prst="rect">
              <a:avLst/>
            </a:prstGeom>
            <a:noFill/>
          </p:spPr>
          <p:txBody>
            <a:bodyPr wrap="none" lIns="91440" tIns="45720" rIns="91440" bIns="45720">
              <a:spAutoFit/>
            </a:bodyPr>
            <a:lstStyle/>
            <a:p>
              <a:pPr algn="ctr"/>
              <a:r>
                <a:rPr lang="en-US" altLang="zh-CN" sz="36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latin typeface="Times New Roman" panose="02020603050405020304" pitchFamily="18" charset="0"/>
                  <a:cs typeface="Times New Roman" panose="02020603050405020304" pitchFamily="18" charset="0"/>
                </a:rPr>
                <a:t>In Asia</a:t>
              </a:r>
              <a:endParaRPr lang="zh-CN" altLang="en-US" sz="36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latin typeface="Times New Roman" panose="02020603050405020304" pitchFamily="18" charset="0"/>
                <a:cs typeface="Times New Roman" panose="02020603050405020304" pitchFamily="18" charset="0"/>
              </a:endParaRPr>
            </a:p>
          </p:txBody>
        </p:sp>
      </p:grpSp>
      <p:sp>
        <p:nvSpPr>
          <p:cNvPr id="17" name="矩形 16">
            <a:extLst>
              <a:ext uri="{FF2B5EF4-FFF2-40B4-BE49-F238E27FC236}">
                <a16:creationId xmlns:a16="http://schemas.microsoft.com/office/drawing/2014/main" id="{E280B37D-A23F-078B-5F30-FAADD9FE940C}"/>
              </a:ext>
            </a:extLst>
          </p:cNvPr>
          <p:cNvSpPr/>
          <p:nvPr/>
        </p:nvSpPr>
        <p:spPr>
          <a:xfrm>
            <a:off x="131226" y="6348811"/>
            <a:ext cx="4363127" cy="646331"/>
          </a:xfrm>
          <a:prstGeom prst="rect">
            <a:avLst/>
          </a:prstGeom>
          <a:noFill/>
        </p:spPr>
        <p:txBody>
          <a:bodyPr wrap="square" lIns="91440" tIns="45720" rIns="91440" bIns="45720">
            <a:spAutoFit/>
          </a:bodyPr>
          <a:lstStyle/>
          <a:p>
            <a:pPr algn="ctr"/>
            <a:r>
              <a:rPr lang="en-US" altLang="zh-CN" b="0" cap="none" spc="0" dirty="0">
                <a:ln w="0"/>
                <a:solidFill>
                  <a:schemeClr val="tx1"/>
                </a:solidFill>
                <a:effectLst>
                  <a:outerShdw blurRad="38100" dist="19050" dir="2700000" algn="tl" rotWithShape="0">
                    <a:schemeClr val="dk1">
                      <a:alpha val="40000"/>
                    </a:schemeClr>
                  </a:outerShdw>
                </a:effectLst>
                <a:latin typeface="微软雅黑 Light" panose="020B0502040204020203" pitchFamily="34" charset="-122"/>
                <a:ea typeface="微软雅黑 Light" panose="020B0502040204020203" pitchFamily="34" charset="-122"/>
              </a:rPr>
              <a:t>BMBM6021  </a:t>
            </a:r>
            <a:r>
              <a:rPr lang="en-US" altLang="zh-CN" b="0" cap="none" spc="0" dirty="0" err="1">
                <a:ln w="0"/>
                <a:solidFill>
                  <a:schemeClr val="tx1"/>
                </a:solidFill>
                <a:effectLst>
                  <a:outerShdw blurRad="38100" dist="19050" dir="2700000" algn="tl" rotWithShape="0">
                    <a:schemeClr val="dk1">
                      <a:alpha val="40000"/>
                    </a:schemeClr>
                  </a:outerShdw>
                </a:effectLst>
                <a:latin typeface="微软雅黑 Light" panose="020B0502040204020203" pitchFamily="34" charset="-122"/>
                <a:ea typeface="微软雅黑 Light" panose="020B0502040204020203" pitchFamily="34" charset="-122"/>
              </a:rPr>
              <a:t>Zhanwen</a:t>
            </a:r>
            <a:r>
              <a:rPr lang="en-US" altLang="zh-CN" b="0" cap="none" spc="0" dirty="0">
                <a:ln w="0"/>
                <a:solidFill>
                  <a:schemeClr val="tx1"/>
                </a:solidFill>
                <a:effectLst>
                  <a:outerShdw blurRad="38100" dist="19050" dir="2700000" algn="tl" rotWithShape="0">
                    <a:schemeClr val="dk1">
                      <a:alpha val="40000"/>
                    </a:schemeClr>
                  </a:outerShdw>
                </a:effectLst>
                <a:latin typeface="微软雅黑 Light" panose="020B0502040204020203" pitchFamily="34" charset="-122"/>
                <a:ea typeface="微软雅黑 Light" panose="020B0502040204020203" pitchFamily="34" charset="-122"/>
              </a:rPr>
              <a:t> Zhang 2300488 </a:t>
            </a:r>
          </a:p>
          <a:p>
            <a:pPr algn="ctr"/>
            <a:endParaRPr lang="zh-CN" altLang="en-US" b="0" cap="none" spc="0" dirty="0">
              <a:ln w="0"/>
              <a:solidFill>
                <a:schemeClr val="tx1"/>
              </a:solidFill>
              <a:effectLst>
                <a:outerShdw blurRad="38100" dist="19050" dir="2700000" algn="tl" rotWithShape="0">
                  <a:schemeClr val="dk1">
                    <a:alpha val="40000"/>
                  </a:schemeClr>
                </a:outerShdw>
              </a:effectLst>
              <a:latin typeface="微软雅黑 Light" panose="020B0502040204020203" pitchFamily="34" charset="-122"/>
              <a:ea typeface="微软雅黑 Light" panose="020B0502040204020203" pitchFamily="34" charset="-122"/>
            </a:endParaRPr>
          </a:p>
        </p:txBody>
      </p:sp>
      <p:sp>
        <p:nvSpPr>
          <p:cNvPr id="20" name="矩形 19">
            <a:extLst>
              <a:ext uri="{FF2B5EF4-FFF2-40B4-BE49-F238E27FC236}">
                <a16:creationId xmlns:a16="http://schemas.microsoft.com/office/drawing/2014/main" id="{AFC53AE8-4167-47DE-5108-7CCB3189A877}"/>
              </a:ext>
            </a:extLst>
          </p:cNvPr>
          <p:cNvSpPr/>
          <p:nvPr/>
        </p:nvSpPr>
        <p:spPr>
          <a:xfrm>
            <a:off x="530608" y="3421670"/>
            <a:ext cx="5985936" cy="1938992"/>
          </a:xfrm>
          <a:prstGeom prst="rect">
            <a:avLst/>
          </a:prstGeom>
          <a:noFill/>
        </p:spPr>
        <p:txBody>
          <a:bodyPr wrap="square" lIns="91440" tIns="45720" rIns="91440" bIns="45720">
            <a:spAutoFit/>
          </a:bodyPr>
          <a:lstStyle/>
          <a:p>
            <a:r>
              <a:rPr lang="en-US" altLang="zh-CN" sz="2000" dirty="0">
                <a:solidFill>
                  <a:schemeClr val="accent1"/>
                </a:solidFill>
                <a:latin typeface="Times New Roman" panose="02020603050405020304" pitchFamily="18" charset="0"/>
                <a:cs typeface="Times New Roman" panose="02020603050405020304" pitchFamily="18" charset="0"/>
              </a:rPr>
              <a:t>1. What is International Business Communication?</a:t>
            </a:r>
          </a:p>
          <a:p>
            <a:r>
              <a:rPr lang="en-US" altLang="zh-CN" sz="2000" dirty="0">
                <a:solidFill>
                  <a:schemeClr val="accent1"/>
                </a:solidFill>
                <a:latin typeface="Times New Roman" panose="02020603050405020304" pitchFamily="18" charset="0"/>
                <a:cs typeface="Times New Roman" panose="02020603050405020304" pitchFamily="18" charset="0"/>
              </a:rPr>
              <a:t>2. What skills we need in IBC?</a:t>
            </a:r>
          </a:p>
          <a:p>
            <a:r>
              <a:rPr lang="en-US" altLang="zh-CN" sz="2000" dirty="0">
                <a:solidFill>
                  <a:schemeClr val="accent1"/>
                </a:solidFill>
                <a:latin typeface="Times New Roman" panose="02020603050405020304" pitchFamily="18" charset="0"/>
                <a:cs typeface="Times New Roman" panose="02020603050405020304" pitchFamily="18" charset="0"/>
              </a:rPr>
              <a:t>3. The importance of building relationships in IBC.</a:t>
            </a:r>
          </a:p>
          <a:p>
            <a:r>
              <a:rPr lang="en-US" altLang="zh-CN" sz="2000" dirty="0">
                <a:solidFill>
                  <a:schemeClr val="accent1"/>
                </a:solidFill>
                <a:latin typeface="Times New Roman" panose="02020603050405020304" pitchFamily="18" charset="0"/>
                <a:cs typeface="Times New Roman" panose="02020603050405020304" pitchFamily="18" charset="0"/>
              </a:rPr>
              <a:t>4. Why do IBC and international relationship building fail?</a:t>
            </a:r>
          </a:p>
          <a:p>
            <a:r>
              <a:rPr lang="en-US" altLang="zh-CN" sz="2000" dirty="0">
                <a:solidFill>
                  <a:schemeClr val="accent1"/>
                </a:solidFill>
                <a:latin typeface="Times New Roman" panose="02020603050405020304" pitchFamily="18" charset="0"/>
                <a:cs typeface="Times New Roman" panose="02020603050405020304" pitchFamily="18" charset="0"/>
              </a:rPr>
              <a:t>5. What is the reason for failure?</a:t>
            </a:r>
          </a:p>
        </p:txBody>
      </p:sp>
    </p:spTree>
    <p:extLst>
      <p:ext uri="{BB962C8B-B14F-4D97-AF65-F5344CB8AC3E}">
        <p14:creationId xmlns:p14="http://schemas.microsoft.com/office/powerpoint/2010/main" val="27931630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fade">
                                      <p:cBhvr>
                                        <p:cTn id="7" dur="1000"/>
                                        <p:tgtEl>
                                          <p:spTgt spid="20"/>
                                        </p:tgtEl>
                                      </p:cBhvr>
                                    </p:animEffect>
                                    <p:anim calcmode="lin" valueType="num">
                                      <p:cBhvr>
                                        <p:cTn id="8" dur="1000" fill="hold"/>
                                        <p:tgtEl>
                                          <p:spTgt spid="20"/>
                                        </p:tgtEl>
                                        <p:attrNameLst>
                                          <p:attrName>ppt_x</p:attrName>
                                        </p:attrNameLst>
                                      </p:cBhvr>
                                      <p:tavLst>
                                        <p:tav tm="0">
                                          <p:val>
                                            <p:strVal val="#ppt_x"/>
                                          </p:val>
                                        </p:tav>
                                        <p:tav tm="100000">
                                          <p:val>
                                            <p:strVal val="#ppt_x"/>
                                          </p:val>
                                        </p:tav>
                                      </p:tavLst>
                                    </p:anim>
                                    <p:anim calcmode="lin" valueType="num">
                                      <p:cBhvr>
                                        <p:cTn id="9" dur="1000" fill="hold"/>
                                        <p:tgtEl>
                                          <p:spTgt spid="20"/>
                                        </p:tgtEl>
                                        <p:attrNameLst>
                                          <p:attrName>ppt_y</p:attrName>
                                        </p:attrNameLst>
                                      </p:cBhvr>
                                      <p:tavLst>
                                        <p:tav tm="0">
                                          <p:val>
                                            <p:strVal val="#ppt_y+.1"/>
                                          </p:val>
                                        </p:tav>
                                        <p:tav tm="100000">
                                          <p:val>
                                            <p:strVal val="#ppt_y"/>
                                          </p:val>
                                        </p:tav>
                                      </p:tavLst>
                                    </p:anim>
                                  </p:childTnLst>
                                </p:cTn>
                              </p:par>
                              <p:par>
                                <p:cTn id="10" presetID="35" presetClass="path" presetSubtype="0" accel="50000" decel="50000" fill="hold" nodeType="withEffect">
                                  <p:stCondLst>
                                    <p:cond delay="2000"/>
                                  </p:stCondLst>
                                  <p:childTnLst>
                                    <p:animMotion origin="layout" path="M 0 0 L -0.25 0 E" pathEditMode="relative" ptsTypes="">
                                      <p:cBhvr>
                                        <p:cTn id="11" dur="15000" fill="hold"/>
                                        <p:tgtEl>
                                          <p:spTgt spid="12"/>
                                        </p:tgtEl>
                                        <p:attrNameLst>
                                          <p:attrName>ppt_x</p:attrName>
                                          <p:attrName>ppt_y</p:attrName>
                                        </p:attrNameLst>
                                      </p:cBhvr>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9000" b="-9000"/>
          </a:stretch>
        </a:blipFill>
        <a:effectLst/>
      </p:bgPr>
    </p:bg>
    <p:spTree>
      <p:nvGrpSpPr>
        <p:cNvPr id="1" name=""/>
        <p:cNvGrpSpPr/>
        <p:nvPr/>
      </p:nvGrpSpPr>
      <p:grpSpPr>
        <a:xfrm>
          <a:off x="0" y="0"/>
          <a:ext cx="0" cy="0"/>
          <a:chOff x="0" y="0"/>
          <a:chExt cx="0" cy="0"/>
        </a:xfrm>
      </p:grpSpPr>
      <p:sp>
        <p:nvSpPr>
          <p:cNvPr id="7" name="矩形 6">
            <a:extLst>
              <a:ext uri="{FF2B5EF4-FFF2-40B4-BE49-F238E27FC236}">
                <a16:creationId xmlns:a16="http://schemas.microsoft.com/office/drawing/2014/main" id="{D107AC4E-DF4E-C52E-2D8F-D97B84F61091}"/>
              </a:ext>
            </a:extLst>
          </p:cNvPr>
          <p:cNvSpPr/>
          <p:nvPr/>
        </p:nvSpPr>
        <p:spPr>
          <a:xfrm>
            <a:off x="0" y="0"/>
            <a:ext cx="12192000" cy="6858000"/>
          </a:xfrm>
          <a:prstGeom prst="rect">
            <a:avLst/>
          </a:prstGeom>
          <a:gradFill>
            <a:gsLst>
              <a:gs pos="0">
                <a:schemeClr val="accent1">
                  <a:lumMod val="5000"/>
                  <a:lumOff val="95000"/>
                  <a:alpha val="10000"/>
                </a:schemeClr>
              </a:gs>
              <a:gs pos="73000">
                <a:schemeClr val="bg1">
                  <a:alpha val="90000"/>
                </a:schemeClr>
              </a:gs>
              <a:gs pos="100000">
                <a:schemeClr val="bg1"/>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useBgFill="1">
        <p:nvSpPr>
          <p:cNvPr id="10" name="矩形: 圆角 9">
            <a:extLst>
              <a:ext uri="{FF2B5EF4-FFF2-40B4-BE49-F238E27FC236}">
                <a16:creationId xmlns:a16="http://schemas.microsoft.com/office/drawing/2014/main" id="{AD69A9D0-8A91-D8EB-8A02-E16B483E897D}"/>
              </a:ext>
            </a:extLst>
          </p:cNvPr>
          <p:cNvSpPr/>
          <p:nvPr/>
        </p:nvSpPr>
        <p:spPr>
          <a:xfrm>
            <a:off x="351986" y="1423765"/>
            <a:ext cx="844061" cy="4248445"/>
          </a:xfrm>
          <a:prstGeom prst="roundRect">
            <a:avLst>
              <a:gd name="adj" fmla="val 46667"/>
            </a:avLst>
          </a:prstGeom>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ltLang="zh-CN" dirty="0"/>
              <a:t> </a:t>
            </a:r>
            <a:endParaRPr lang="zh-CN" altLang="en-US" dirty="0"/>
          </a:p>
        </p:txBody>
      </p:sp>
      <p:sp useBgFill="1">
        <p:nvSpPr>
          <p:cNvPr id="11" name="矩形: 圆角 10">
            <a:extLst>
              <a:ext uri="{FF2B5EF4-FFF2-40B4-BE49-F238E27FC236}">
                <a16:creationId xmlns:a16="http://schemas.microsoft.com/office/drawing/2014/main" id="{32AD85B0-CD44-BAAF-00A6-1E3115339D05}"/>
              </a:ext>
            </a:extLst>
          </p:cNvPr>
          <p:cNvSpPr/>
          <p:nvPr/>
        </p:nvSpPr>
        <p:spPr>
          <a:xfrm>
            <a:off x="1378267" y="732690"/>
            <a:ext cx="844061" cy="4248445"/>
          </a:xfrm>
          <a:prstGeom prst="roundRect">
            <a:avLst>
              <a:gd name="adj" fmla="val 46667"/>
            </a:avLst>
          </a:prstGeom>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ltLang="zh-CN" dirty="0"/>
              <a:t> </a:t>
            </a:r>
            <a:endParaRPr lang="zh-CN" altLang="en-US" dirty="0"/>
          </a:p>
        </p:txBody>
      </p:sp>
      <p:sp useBgFill="1">
        <p:nvSpPr>
          <p:cNvPr id="12" name="矩形: 圆角 11">
            <a:extLst>
              <a:ext uri="{FF2B5EF4-FFF2-40B4-BE49-F238E27FC236}">
                <a16:creationId xmlns:a16="http://schemas.microsoft.com/office/drawing/2014/main" id="{D4598E40-5A34-CDC6-98BB-66EC61D1E8FA}"/>
              </a:ext>
            </a:extLst>
          </p:cNvPr>
          <p:cNvSpPr/>
          <p:nvPr/>
        </p:nvSpPr>
        <p:spPr>
          <a:xfrm>
            <a:off x="2404550" y="1423765"/>
            <a:ext cx="844061" cy="4248445"/>
          </a:xfrm>
          <a:prstGeom prst="roundRect">
            <a:avLst>
              <a:gd name="adj" fmla="val 46667"/>
            </a:avLst>
          </a:prstGeom>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ltLang="zh-CN" dirty="0"/>
              <a:t> </a:t>
            </a:r>
            <a:endParaRPr lang="zh-CN" altLang="en-US" dirty="0"/>
          </a:p>
        </p:txBody>
      </p:sp>
      <p:sp useBgFill="1">
        <p:nvSpPr>
          <p:cNvPr id="13" name="矩形: 圆角 12">
            <a:extLst>
              <a:ext uri="{FF2B5EF4-FFF2-40B4-BE49-F238E27FC236}">
                <a16:creationId xmlns:a16="http://schemas.microsoft.com/office/drawing/2014/main" id="{34E818D7-58DE-2373-DC97-752350526EC5}"/>
              </a:ext>
            </a:extLst>
          </p:cNvPr>
          <p:cNvSpPr/>
          <p:nvPr/>
        </p:nvSpPr>
        <p:spPr>
          <a:xfrm>
            <a:off x="3430831" y="732690"/>
            <a:ext cx="844061" cy="4248445"/>
          </a:xfrm>
          <a:prstGeom prst="roundRect">
            <a:avLst>
              <a:gd name="adj" fmla="val 46667"/>
            </a:avLst>
          </a:prstGeom>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ltLang="zh-CN" dirty="0"/>
              <a:t> </a:t>
            </a:r>
            <a:endParaRPr lang="zh-CN" altLang="en-US" dirty="0"/>
          </a:p>
        </p:txBody>
      </p:sp>
      <p:sp useBgFill="1">
        <p:nvSpPr>
          <p:cNvPr id="14" name="矩形: 圆角 13">
            <a:extLst>
              <a:ext uri="{FF2B5EF4-FFF2-40B4-BE49-F238E27FC236}">
                <a16:creationId xmlns:a16="http://schemas.microsoft.com/office/drawing/2014/main" id="{601B18E1-CC91-0C58-D3C6-E89BB8F519B6}"/>
              </a:ext>
            </a:extLst>
          </p:cNvPr>
          <p:cNvSpPr/>
          <p:nvPr/>
        </p:nvSpPr>
        <p:spPr>
          <a:xfrm>
            <a:off x="4457116" y="1423765"/>
            <a:ext cx="844061" cy="4248445"/>
          </a:xfrm>
          <a:prstGeom prst="roundRect">
            <a:avLst>
              <a:gd name="adj" fmla="val 46667"/>
            </a:avLst>
          </a:prstGeom>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ltLang="zh-CN" dirty="0"/>
              <a:t> </a:t>
            </a:r>
            <a:endParaRPr lang="zh-CN" altLang="en-US" dirty="0"/>
          </a:p>
        </p:txBody>
      </p:sp>
      <p:sp useBgFill="1">
        <p:nvSpPr>
          <p:cNvPr id="15" name="矩形: 圆角 14">
            <a:extLst>
              <a:ext uri="{FF2B5EF4-FFF2-40B4-BE49-F238E27FC236}">
                <a16:creationId xmlns:a16="http://schemas.microsoft.com/office/drawing/2014/main" id="{A297BF13-8287-663A-6A34-8F47980212F7}"/>
              </a:ext>
            </a:extLst>
          </p:cNvPr>
          <p:cNvSpPr/>
          <p:nvPr/>
        </p:nvSpPr>
        <p:spPr>
          <a:xfrm>
            <a:off x="5483399" y="732690"/>
            <a:ext cx="844061" cy="4248445"/>
          </a:xfrm>
          <a:prstGeom prst="roundRect">
            <a:avLst>
              <a:gd name="adj" fmla="val 46667"/>
            </a:avLst>
          </a:prstGeom>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ltLang="zh-CN" dirty="0"/>
              <a:t> </a:t>
            </a:r>
            <a:endParaRPr lang="zh-CN" altLang="en-US" dirty="0"/>
          </a:p>
        </p:txBody>
      </p:sp>
      <p:sp>
        <p:nvSpPr>
          <p:cNvPr id="34" name="文本框 33">
            <a:extLst>
              <a:ext uri="{FF2B5EF4-FFF2-40B4-BE49-F238E27FC236}">
                <a16:creationId xmlns:a16="http://schemas.microsoft.com/office/drawing/2014/main" id="{B4723FDC-6132-3E84-E806-A26F1B01A2D4}"/>
              </a:ext>
            </a:extLst>
          </p:cNvPr>
          <p:cNvSpPr txBox="1"/>
          <p:nvPr/>
        </p:nvSpPr>
        <p:spPr>
          <a:xfrm>
            <a:off x="6970155" y="862053"/>
            <a:ext cx="5037667" cy="369332"/>
          </a:xfrm>
          <a:prstGeom prst="rect">
            <a:avLst/>
          </a:prstGeom>
          <a:noFill/>
        </p:spPr>
        <p:txBody>
          <a:bodyPr wrap="square">
            <a:spAutoFit/>
          </a:bodyPr>
          <a:lstStyle/>
          <a:p>
            <a:r>
              <a:rPr lang="en-US" altLang="zh-CN" sz="1800" b="1" dirty="0">
                <a:latin typeface="Times New Roman" panose="02020603050405020304" pitchFamily="18" charset="0"/>
                <a:cs typeface="Times New Roman" panose="02020603050405020304" pitchFamily="18" charset="0"/>
              </a:rPr>
              <a:t>What is International </a:t>
            </a:r>
            <a:r>
              <a:rPr lang="en-US" altLang="zh-CN" b="1" dirty="0">
                <a:latin typeface="Times New Roman" panose="02020603050405020304" pitchFamily="18" charset="0"/>
                <a:cs typeface="Times New Roman" panose="02020603050405020304" pitchFamily="18" charset="0"/>
              </a:rPr>
              <a:t>B</a:t>
            </a:r>
            <a:r>
              <a:rPr lang="en-US" altLang="zh-CN" sz="1800" b="1" dirty="0">
                <a:latin typeface="Times New Roman" panose="02020603050405020304" pitchFamily="18" charset="0"/>
                <a:cs typeface="Times New Roman" panose="02020603050405020304" pitchFamily="18" charset="0"/>
              </a:rPr>
              <a:t>usiness </a:t>
            </a:r>
            <a:r>
              <a:rPr lang="en-US" altLang="zh-CN" b="1" dirty="0">
                <a:latin typeface="Times New Roman" panose="02020603050405020304" pitchFamily="18" charset="0"/>
                <a:cs typeface="Times New Roman" panose="02020603050405020304" pitchFamily="18" charset="0"/>
              </a:rPr>
              <a:t>C</a:t>
            </a:r>
            <a:r>
              <a:rPr lang="en-US" altLang="zh-CN" sz="1800" b="1" dirty="0">
                <a:latin typeface="Times New Roman" panose="02020603050405020304" pitchFamily="18" charset="0"/>
                <a:cs typeface="Times New Roman" panose="02020603050405020304" pitchFamily="18" charset="0"/>
              </a:rPr>
              <a:t>ommunication?</a:t>
            </a:r>
          </a:p>
        </p:txBody>
      </p:sp>
      <p:sp>
        <p:nvSpPr>
          <p:cNvPr id="35" name="矩形 34">
            <a:extLst>
              <a:ext uri="{FF2B5EF4-FFF2-40B4-BE49-F238E27FC236}">
                <a16:creationId xmlns:a16="http://schemas.microsoft.com/office/drawing/2014/main" id="{7CDF8860-486D-4D3D-C15B-8729533A45CB}"/>
              </a:ext>
            </a:extLst>
          </p:cNvPr>
          <p:cNvSpPr/>
          <p:nvPr/>
        </p:nvSpPr>
        <p:spPr>
          <a:xfrm>
            <a:off x="6694868" y="1594742"/>
            <a:ext cx="5588242" cy="4401205"/>
          </a:xfrm>
          <a:prstGeom prst="rect">
            <a:avLst/>
          </a:prstGeom>
          <a:noFill/>
        </p:spPr>
        <p:txBody>
          <a:bodyPr wrap="square" lIns="91440" tIns="45720" rIns="91440" bIns="45720">
            <a:spAutoFit/>
          </a:bodyPr>
          <a:lstStyle/>
          <a:p>
            <a:pPr algn="ctr"/>
            <a:r>
              <a:rPr lang="en-US" altLang="zh-CN" sz="2000" b="0" cap="none" spc="0" dirty="0">
                <a:ln w="0"/>
                <a:solidFill>
                  <a:schemeClr val="accent2"/>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International business communication is defined as the process of exchanging information, ideas and messages between individuals or </a:t>
            </a:r>
            <a:r>
              <a:rPr lang="en-US" altLang="zh-CN" sz="2000" b="0" cap="none" spc="0" dirty="0" err="1">
                <a:ln w="0"/>
                <a:solidFill>
                  <a:schemeClr val="accent2"/>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organisations</a:t>
            </a:r>
            <a:r>
              <a:rPr lang="en-US" altLang="zh-CN" sz="2000" b="0" cap="none" spc="0" dirty="0">
                <a:ln w="0"/>
                <a:solidFill>
                  <a:schemeClr val="accent2"/>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 in different countries internationally to achieve business objectives. </a:t>
            </a:r>
          </a:p>
          <a:p>
            <a:pPr algn="ctr"/>
            <a:endParaRPr lang="en-US" altLang="zh-CN" sz="2000" b="0" cap="none" spc="0" dirty="0">
              <a:ln w="0"/>
              <a:solidFill>
                <a:schemeClr val="accent2"/>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a:p>
            <a:pPr algn="ctr"/>
            <a:r>
              <a:rPr lang="en-US" altLang="zh-CN" sz="2000" b="0" cap="none" spc="0" dirty="0">
                <a:ln w="0"/>
                <a:solidFill>
                  <a:schemeClr val="accent2"/>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International business communication uses a variety of communication methods including offline communication, online meetings, emails, etc. The focus of international business communication is to understand the different cultures of various countries and overcome obstacles in customer communication to ensure the effective development of international business activities.</a:t>
            </a:r>
            <a:endParaRPr lang="zh-CN" altLang="en-US" sz="2000" b="0" cap="none" spc="0" dirty="0">
              <a:ln w="0"/>
              <a:solidFill>
                <a:schemeClr val="accent2"/>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872078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 calcmode="lin" valueType="num">
                                      <p:cBhvr additive="base">
                                        <p:cTn id="7" dur="750" fill="hold"/>
                                        <p:tgtEl>
                                          <p:spTgt spid="15"/>
                                        </p:tgtEl>
                                        <p:attrNameLst>
                                          <p:attrName>ppt_x</p:attrName>
                                        </p:attrNameLst>
                                      </p:cBhvr>
                                      <p:tavLst>
                                        <p:tav tm="0">
                                          <p:val>
                                            <p:strVal val="#ppt_x"/>
                                          </p:val>
                                        </p:tav>
                                        <p:tav tm="100000">
                                          <p:val>
                                            <p:strVal val="#ppt_x"/>
                                          </p:val>
                                        </p:tav>
                                      </p:tavLst>
                                    </p:anim>
                                    <p:anim calcmode="lin" valueType="num">
                                      <p:cBhvr additive="base">
                                        <p:cTn id="8" dur="750" fill="hold"/>
                                        <p:tgtEl>
                                          <p:spTgt spid="15"/>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14"/>
                                        </p:tgtEl>
                                        <p:attrNameLst>
                                          <p:attrName>style.visibility</p:attrName>
                                        </p:attrNameLst>
                                      </p:cBhvr>
                                      <p:to>
                                        <p:strVal val="visible"/>
                                      </p:to>
                                    </p:set>
                                    <p:anim calcmode="lin" valueType="num">
                                      <p:cBhvr additive="base">
                                        <p:cTn id="11" dur="750" fill="hold"/>
                                        <p:tgtEl>
                                          <p:spTgt spid="14"/>
                                        </p:tgtEl>
                                        <p:attrNameLst>
                                          <p:attrName>ppt_x</p:attrName>
                                        </p:attrNameLst>
                                      </p:cBhvr>
                                      <p:tavLst>
                                        <p:tav tm="0">
                                          <p:val>
                                            <p:strVal val="#ppt_x"/>
                                          </p:val>
                                        </p:tav>
                                        <p:tav tm="100000">
                                          <p:val>
                                            <p:strVal val="#ppt_x"/>
                                          </p:val>
                                        </p:tav>
                                      </p:tavLst>
                                    </p:anim>
                                    <p:anim calcmode="lin" valueType="num">
                                      <p:cBhvr additive="base">
                                        <p:cTn id="12" dur="750" fill="hold"/>
                                        <p:tgtEl>
                                          <p:spTgt spid="14"/>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13"/>
                                        </p:tgtEl>
                                        <p:attrNameLst>
                                          <p:attrName>style.visibility</p:attrName>
                                        </p:attrNameLst>
                                      </p:cBhvr>
                                      <p:to>
                                        <p:strVal val="visible"/>
                                      </p:to>
                                    </p:set>
                                    <p:anim calcmode="lin" valueType="num">
                                      <p:cBhvr additive="base">
                                        <p:cTn id="15" dur="750" fill="hold"/>
                                        <p:tgtEl>
                                          <p:spTgt spid="13"/>
                                        </p:tgtEl>
                                        <p:attrNameLst>
                                          <p:attrName>ppt_x</p:attrName>
                                        </p:attrNameLst>
                                      </p:cBhvr>
                                      <p:tavLst>
                                        <p:tav tm="0">
                                          <p:val>
                                            <p:strVal val="#ppt_x"/>
                                          </p:val>
                                        </p:tav>
                                        <p:tav tm="100000">
                                          <p:val>
                                            <p:strVal val="#ppt_x"/>
                                          </p:val>
                                        </p:tav>
                                      </p:tavLst>
                                    </p:anim>
                                    <p:anim calcmode="lin" valueType="num">
                                      <p:cBhvr additive="base">
                                        <p:cTn id="16" dur="750" fill="hold"/>
                                        <p:tgtEl>
                                          <p:spTgt spid="13"/>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12"/>
                                        </p:tgtEl>
                                        <p:attrNameLst>
                                          <p:attrName>style.visibility</p:attrName>
                                        </p:attrNameLst>
                                      </p:cBhvr>
                                      <p:to>
                                        <p:strVal val="visible"/>
                                      </p:to>
                                    </p:set>
                                    <p:anim calcmode="lin" valueType="num">
                                      <p:cBhvr additive="base">
                                        <p:cTn id="19" dur="750" fill="hold"/>
                                        <p:tgtEl>
                                          <p:spTgt spid="12"/>
                                        </p:tgtEl>
                                        <p:attrNameLst>
                                          <p:attrName>ppt_x</p:attrName>
                                        </p:attrNameLst>
                                      </p:cBhvr>
                                      <p:tavLst>
                                        <p:tav tm="0">
                                          <p:val>
                                            <p:strVal val="#ppt_x"/>
                                          </p:val>
                                        </p:tav>
                                        <p:tav tm="100000">
                                          <p:val>
                                            <p:strVal val="#ppt_x"/>
                                          </p:val>
                                        </p:tav>
                                      </p:tavLst>
                                    </p:anim>
                                    <p:anim calcmode="lin" valueType="num">
                                      <p:cBhvr additive="base">
                                        <p:cTn id="20" dur="750" fill="hold"/>
                                        <p:tgtEl>
                                          <p:spTgt spid="12"/>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11"/>
                                        </p:tgtEl>
                                        <p:attrNameLst>
                                          <p:attrName>style.visibility</p:attrName>
                                        </p:attrNameLst>
                                      </p:cBhvr>
                                      <p:to>
                                        <p:strVal val="visible"/>
                                      </p:to>
                                    </p:set>
                                    <p:anim calcmode="lin" valueType="num">
                                      <p:cBhvr additive="base">
                                        <p:cTn id="23" dur="750" fill="hold"/>
                                        <p:tgtEl>
                                          <p:spTgt spid="11"/>
                                        </p:tgtEl>
                                        <p:attrNameLst>
                                          <p:attrName>ppt_x</p:attrName>
                                        </p:attrNameLst>
                                      </p:cBhvr>
                                      <p:tavLst>
                                        <p:tav tm="0">
                                          <p:val>
                                            <p:strVal val="#ppt_x"/>
                                          </p:val>
                                        </p:tav>
                                        <p:tav tm="100000">
                                          <p:val>
                                            <p:strVal val="#ppt_x"/>
                                          </p:val>
                                        </p:tav>
                                      </p:tavLst>
                                    </p:anim>
                                    <p:anim calcmode="lin" valueType="num">
                                      <p:cBhvr additive="base">
                                        <p:cTn id="24" dur="750" fill="hold"/>
                                        <p:tgtEl>
                                          <p:spTgt spid="11"/>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10"/>
                                        </p:tgtEl>
                                        <p:attrNameLst>
                                          <p:attrName>style.visibility</p:attrName>
                                        </p:attrNameLst>
                                      </p:cBhvr>
                                      <p:to>
                                        <p:strVal val="visible"/>
                                      </p:to>
                                    </p:set>
                                    <p:anim calcmode="lin" valueType="num">
                                      <p:cBhvr additive="base">
                                        <p:cTn id="27" dur="750" fill="hold"/>
                                        <p:tgtEl>
                                          <p:spTgt spid="10"/>
                                        </p:tgtEl>
                                        <p:attrNameLst>
                                          <p:attrName>ppt_x</p:attrName>
                                        </p:attrNameLst>
                                      </p:cBhvr>
                                      <p:tavLst>
                                        <p:tav tm="0">
                                          <p:val>
                                            <p:strVal val="#ppt_x"/>
                                          </p:val>
                                        </p:tav>
                                        <p:tav tm="100000">
                                          <p:val>
                                            <p:strVal val="#ppt_x"/>
                                          </p:val>
                                        </p:tav>
                                      </p:tavLst>
                                    </p:anim>
                                    <p:anim calcmode="lin" valueType="num">
                                      <p:cBhvr additive="base">
                                        <p:cTn id="28" dur="75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1" fill="hold" grpId="0" nodeType="clickEffect">
                                  <p:stCondLst>
                                    <p:cond delay="0"/>
                                  </p:stCondLst>
                                  <p:childTnLst>
                                    <p:set>
                                      <p:cBhvr>
                                        <p:cTn id="32" dur="1" fill="hold">
                                          <p:stCondLst>
                                            <p:cond delay="0"/>
                                          </p:stCondLst>
                                        </p:cTn>
                                        <p:tgtEl>
                                          <p:spTgt spid="34"/>
                                        </p:tgtEl>
                                        <p:attrNameLst>
                                          <p:attrName>style.visibility</p:attrName>
                                        </p:attrNameLst>
                                      </p:cBhvr>
                                      <p:to>
                                        <p:strVal val="visible"/>
                                      </p:to>
                                    </p:set>
                                    <p:anim calcmode="lin" valueType="num">
                                      <p:cBhvr additive="base">
                                        <p:cTn id="33" dur="500" fill="hold"/>
                                        <p:tgtEl>
                                          <p:spTgt spid="34"/>
                                        </p:tgtEl>
                                        <p:attrNameLst>
                                          <p:attrName>ppt_x</p:attrName>
                                        </p:attrNameLst>
                                      </p:cBhvr>
                                      <p:tavLst>
                                        <p:tav tm="0">
                                          <p:val>
                                            <p:strVal val="#ppt_x"/>
                                          </p:val>
                                        </p:tav>
                                        <p:tav tm="100000">
                                          <p:val>
                                            <p:strVal val="#ppt_x"/>
                                          </p:val>
                                        </p:tav>
                                      </p:tavLst>
                                    </p:anim>
                                    <p:anim calcmode="lin" valueType="num">
                                      <p:cBhvr additive="base">
                                        <p:cTn id="34" dur="500" fill="hold"/>
                                        <p:tgtEl>
                                          <p:spTgt spid="34"/>
                                        </p:tgtEl>
                                        <p:attrNameLst>
                                          <p:attrName>ppt_y</p:attrName>
                                        </p:attrNameLst>
                                      </p:cBhvr>
                                      <p:tavLst>
                                        <p:tav tm="0">
                                          <p:val>
                                            <p:strVal val="0-#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42" presetClass="entr" presetSubtype="0" fill="hold" grpId="0" nodeType="clickEffect">
                                  <p:stCondLst>
                                    <p:cond delay="0"/>
                                  </p:stCondLst>
                                  <p:childTnLst>
                                    <p:set>
                                      <p:cBhvr>
                                        <p:cTn id="38" dur="1" fill="hold">
                                          <p:stCondLst>
                                            <p:cond delay="0"/>
                                          </p:stCondLst>
                                        </p:cTn>
                                        <p:tgtEl>
                                          <p:spTgt spid="35"/>
                                        </p:tgtEl>
                                        <p:attrNameLst>
                                          <p:attrName>style.visibility</p:attrName>
                                        </p:attrNameLst>
                                      </p:cBhvr>
                                      <p:to>
                                        <p:strVal val="visible"/>
                                      </p:to>
                                    </p:set>
                                    <p:animEffect transition="in" filter="fade">
                                      <p:cBhvr>
                                        <p:cTn id="39" dur="1000"/>
                                        <p:tgtEl>
                                          <p:spTgt spid="35"/>
                                        </p:tgtEl>
                                      </p:cBhvr>
                                    </p:animEffect>
                                    <p:anim calcmode="lin" valueType="num">
                                      <p:cBhvr>
                                        <p:cTn id="40" dur="1000" fill="hold"/>
                                        <p:tgtEl>
                                          <p:spTgt spid="35"/>
                                        </p:tgtEl>
                                        <p:attrNameLst>
                                          <p:attrName>ppt_x</p:attrName>
                                        </p:attrNameLst>
                                      </p:cBhvr>
                                      <p:tavLst>
                                        <p:tav tm="0">
                                          <p:val>
                                            <p:strVal val="#ppt_x"/>
                                          </p:val>
                                        </p:tav>
                                        <p:tav tm="100000">
                                          <p:val>
                                            <p:strVal val="#ppt_x"/>
                                          </p:val>
                                        </p:tav>
                                      </p:tavLst>
                                    </p:anim>
                                    <p:anim calcmode="lin" valueType="num">
                                      <p:cBhvr>
                                        <p:cTn id="41" dur="1000" fill="hold"/>
                                        <p:tgtEl>
                                          <p:spTgt spid="3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P spid="12" grpId="0" animBg="1"/>
      <p:bldP spid="13" grpId="0" animBg="1"/>
      <p:bldP spid="14" grpId="0" animBg="1"/>
      <p:bldP spid="15" grpId="0" animBg="1"/>
      <p:bldP spid="34" grpId="0"/>
      <p:bldP spid="35"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9000" b="-9000"/>
          </a:stretch>
        </a:blipFill>
        <a:effectLst/>
      </p:bgPr>
    </p:bg>
    <p:spTree>
      <p:nvGrpSpPr>
        <p:cNvPr id="1" name=""/>
        <p:cNvGrpSpPr/>
        <p:nvPr/>
      </p:nvGrpSpPr>
      <p:grpSpPr>
        <a:xfrm>
          <a:off x="0" y="0"/>
          <a:ext cx="0" cy="0"/>
          <a:chOff x="0" y="0"/>
          <a:chExt cx="0" cy="0"/>
        </a:xfrm>
      </p:grpSpPr>
      <p:sp>
        <p:nvSpPr>
          <p:cNvPr id="4" name="矩形 3">
            <a:extLst>
              <a:ext uri="{FF2B5EF4-FFF2-40B4-BE49-F238E27FC236}">
                <a16:creationId xmlns:a16="http://schemas.microsoft.com/office/drawing/2014/main" id="{4831E1A9-BAB6-27F5-765D-213EE5220FA9}"/>
              </a:ext>
            </a:extLst>
          </p:cNvPr>
          <p:cNvSpPr/>
          <p:nvPr/>
        </p:nvSpPr>
        <p:spPr>
          <a:xfrm>
            <a:off x="0" y="0"/>
            <a:ext cx="12192000" cy="6858000"/>
          </a:xfrm>
          <a:prstGeom prst="rect">
            <a:avLst/>
          </a:prstGeom>
          <a:gradFill>
            <a:gsLst>
              <a:gs pos="100000">
                <a:schemeClr val="accent1">
                  <a:lumMod val="5000"/>
                  <a:lumOff val="95000"/>
                  <a:alpha val="10000"/>
                </a:schemeClr>
              </a:gs>
              <a:gs pos="30000">
                <a:schemeClr val="bg1">
                  <a:alpha val="90000"/>
                </a:schemeClr>
              </a:gs>
              <a:gs pos="0">
                <a:schemeClr val="bg1"/>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useBgFill="1">
        <p:nvSpPr>
          <p:cNvPr id="5" name="矩形: 圆角 4">
            <a:extLst>
              <a:ext uri="{FF2B5EF4-FFF2-40B4-BE49-F238E27FC236}">
                <a16:creationId xmlns:a16="http://schemas.microsoft.com/office/drawing/2014/main" id="{B5B2D0F8-4B76-2BAC-8BE1-6CE4157F99E3}"/>
              </a:ext>
            </a:extLst>
          </p:cNvPr>
          <p:cNvSpPr/>
          <p:nvPr/>
        </p:nvSpPr>
        <p:spPr>
          <a:xfrm>
            <a:off x="9970347" y="1092201"/>
            <a:ext cx="973666" cy="4588933"/>
          </a:xfrm>
          <a:prstGeom prst="roundRect">
            <a:avLst>
              <a:gd name="adj" fmla="val 50000"/>
            </a:avLst>
          </a:prstGeom>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useBgFill="1">
        <p:nvSpPr>
          <p:cNvPr id="6" name="矩形: 圆角 5">
            <a:extLst>
              <a:ext uri="{FF2B5EF4-FFF2-40B4-BE49-F238E27FC236}">
                <a16:creationId xmlns:a16="http://schemas.microsoft.com/office/drawing/2014/main" id="{31430B64-5F6F-5A01-93A5-FC6E84AFF4D9}"/>
              </a:ext>
            </a:extLst>
          </p:cNvPr>
          <p:cNvSpPr/>
          <p:nvPr/>
        </p:nvSpPr>
        <p:spPr>
          <a:xfrm>
            <a:off x="11137901" y="1676401"/>
            <a:ext cx="973666" cy="4588933"/>
          </a:xfrm>
          <a:prstGeom prst="roundRect">
            <a:avLst>
              <a:gd name="adj" fmla="val 50000"/>
            </a:avLst>
          </a:prstGeom>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useBgFill="1">
        <p:nvSpPr>
          <p:cNvPr id="7" name="矩形: 圆角 6">
            <a:extLst>
              <a:ext uri="{FF2B5EF4-FFF2-40B4-BE49-F238E27FC236}">
                <a16:creationId xmlns:a16="http://schemas.microsoft.com/office/drawing/2014/main" id="{735D5820-ABD1-C10A-3C3A-EFBD3FE70E56}"/>
              </a:ext>
            </a:extLst>
          </p:cNvPr>
          <p:cNvSpPr/>
          <p:nvPr/>
        </p:nvSpPr>
        <p:spPr>
          <a:xfrm>
            <a:off x="5317067" y="1092201"/>
            <a:ext cx="973666" cy="4588933"/>
          </a:xfrm>
          <a:prstGeom prst="roundRect">
            <a:avLst>
              <a:gd name="adj" fmla="val 50000"/>
            </a:avLst>
          </a:prstGeom>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useBgFill="1">
        <p:nvSpPr>
          <p:cNvPr id="8" name="矩形: 圆角 7">
            <a:extLst>
              <a:ext uri="{FF2B5EF4-FFF2-40B4-BE49-F238E27FC236}">
                <a16:creationId xmlns:a16="http://schemas.microsoft.com/office/drawing/2014/main" id="{8C90B737-23CC-6E0A-2FC8-A642DFC740B6}"/>
              </a:ext>
            </a:extLst>
          </p:cNvPr>
          <p:cNvSpPr/>
          <p:nvPr/>
        </p:nvSpPr>
        <p:spPr>
          <a:xfrm>
            <a:off x="6484619" y="1676401"/>
            <a:ext cx="973666" cy="4588933"/>
          </a:xfrm>
          <a:prstGeom prst="roundRect">
            <a:avLst>
              <a:gd name="adj" fmla="val 50000"/>
            </a:avLst>
          </a:prstGeom>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useBgFill="1">
        <p:nvSpPr>
          <p:cNvPr id="9" name="矩形: 圆角 8">
            <a:extLst>
              <a:ext uri="{FF2B5EF4-FFF2-40B4-BE49-F238E27FC236}">
                <a16:creationId xmlns:a16="http://schemas.microsoft.com/office/drawing/2014/main" id="{E9D56C17-B035-2EF2-72D3-9CA2AF40A174}"/>
              </a:ext>
            </a:extLst>
          </p:cNvPr>
          <p:cNvSpPr/>
          <p:nvPr/>
        </p:nvSpPr>
        <p:spPr>
          <a:xfrm>
            <a:off x="7643707" y="1092201"/>
            <a:ext cx="973666" cy="4588933"/>
          </a:xfrm>
          <a:prstGeom prst="roundRect">
            <a:avLst>
              <a:gd name="adj" fmla="val 50000"/>
            </a:avLst>
          </a:prstGeom>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useBgFill="1">
        <p:nvSpPr>
          <p:cNvPr id="10" name="矩形: 圆角 9">
            <a:extLst>
              <a:ext uri="{FF2B5EF4-FFF2-40B4-BE49-F238E27FC236}">
                <a16:creationId xmlns:a16="http://schemas.microsoft.com/office/drawing/2014/main" id="{4E314DA2-D5BB-D94A-F6F6-13BA9012BB13}"/>
              </a:ext>
            </a:extLst>
          </p:cNvPr>
          <p:cNvSpPr/>
          <p:nvPr/>
        </p:nvSpPr>
        <p:spPr>
          <a:xfrm>
            <a:off x="8811259" y="1676401"/>
            <a:ext cx="973666" cy="4588933"/>
          </a:xfrm>
          <a:prstGeom prst="roundRect">
            <a:avLst>
              <a:gd name="adj" fmla="val 50000"/>
            </a:avLst>
          </a:prstGeom>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 name="矩形 10">
            <a:extLst>
              <a:ext uri="{FF2B5EF4-FFF2-40B4-BE49-F238E27FC236}">
                <a16:creationId xmlns:a16="http://schemas.microsoft.com/office/drawing/2014/main" id="{A5A45B5C-A8C2-6A4E-6408-1D1CC5EE6CB4}"/>
              </a:ext>
            </a:extLst>
          </p:cNvPr>
          <p:cNvSpPr/>
          <p:nvPr/>
        </p:nvSpPr>
        <p:spPr>
          <a:xfrm>
            <a:off x="221068" y="331056"/>
            <a:ext cx="9363197" cy="523220"/>
          </a:xfrm>
          <a:prstGeom prst="rect">
            <a:avLst/>
          </a:prstGeom>
          <a:noFill/>
        </p:spPr>
        <p:txBody>
          <a:bodyPr wrap="square" lIns="91440" tIns="45720" rIns="91440" bIns="45720">
            <a:spAutoFit/>
          </a:bodyPr>
          <a:lstStyle/>
          <a:p>
            <a:pPr algn="ctr"/>
            <a:r>
              <a:rPr lang="en-US" altLang="zh-CN" sz="2800" b="0" cap="none" spc="0"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What skills we need in International Business Communication?</a:t>
            </a:r>
          </a:p>
        </p:txBody>
      </p:sp>
      <p:sp>
        <p:nvSpPr>
          <p:cNvPr id="14" name="文本框 13">
            <a:extLst>
              <a:ext uri="{FF2B5EF4-FFF2-40B4-BE49-F238E27FC236}">
                <a16:creationId xmlns:a16="http://schemas.microsoft.com/office/drawing/2014/main" id="{330B659C-3B88-781A-AF86-24D400AA2439}"/>
              </a:ext>
            </a:extLst>
          </p:cNvPr>
          <p:cNvSpPr txBox="1"/>
          <p:nvPr/>
        </p:nvSpPr>
        <p:spPr>
          <a:xfrm>
            <a:off x="289350" y="1092201"/>
            <a:ext cx="4833829" cy="5016758"/>
          </a:xfrm>
          <a:prstGeom prst="rect">
            <a:avLst/>
          </a:prstGeom>
          <a:noFill/>
        </p:spPr>
        <p:txBody>
          <a:bodyPr wrap="square" rtlCol="0">
            <a:spAutoFit/>
          </a:bodyPr>
          <a:lstStyle/>
          <a:p>
            <a:r>
              <a:rPr lang="en-US" altLang="zh-CN" sz="1600" dirty="0">
                <a:solidFill>
                  <a:srgbClr val="002060"/>
                </a:solidFill>
                <a:latin typeface="Times New Roman" panose="02020603050405020304" pitchFamily="18" charset="0"/>
                <a:cs typeface="Times New Roman" panose="02020603050405020304" pitchFamily="18" charset="0"/>
              </a:rPr>
              <a:t>1. Cultural awareness and sensitivity</a:t>
            </a:r>
          </a:p>
          <a:p>
            <a:r>
              <a:rPr lang="en-US" altLang="zh-CN" sz="1600" dirty="0">
                <a:solidFill>
                  <a:srgbClr val="002060"/>
                </a:solidFill>
                <a:latin typeface="Times New Roman" panose="02020603050405020304" pitchFamily="18" charset="0"/>
                <a:cs typeface="Times New Roman" panose="02020603050405020304" pitchFamily="18" charset="0"/>
              </a:rPr>
              <a:t>Understand and respect the different values, traditional cultures and communication styles in different countries. Change your behavior and communication style according to different cultural environments to meet the expectations of business partners.</a:t>
            </a:r>
          </a:p>
          <a:p>
            <a:endParaRPr lang="en-US" altLang="zh-CN" sz="1600" dirty="0">
              <a:solidFill>
                <a:srgbClr val="002060"/>
              </a:solidFill>
              <a:latin typeface="Times New Roman" panose="02020603050405020304" pitchFamily="18" charset="0"/>
              <a:cs typeface="Times New Roman" panose="02020603050405020304" pitchFamily="18" charset="0"/>
            </a:endParaRPr>
          </a:p>
          <a:p>
            <a:r>
              <a:rPr lang="en-US" altLang="zh-CN" sz="1600" dirty="0">
                <a:solidFill>
                  <a:srgbClr val="002060"/>
                </a:solidFill>
                <a:latin typeface="Times New Roman" panose="02020603050405020304" pitchFamily="18" charset="0"/>
                <a:cs typeface="Times New Roman" panose="02020603050405020304" pitchFamily="18" charset="0"/>
              </a:rPr>
              <a:t>2. Communication skills</a:t>
            </a:r>
          </a:p>
          <a:p>
            <a:r>
              <a:rPr lang="en-US" altLang="zh-CN" sz="1600" dirty="0">
                <a:solidFill>
                  <a:srgbClr val="002060"/>
                </a:solidFill>
                <a:latin typeface="Times New Roman" panose="02020603050405020304" pitchFamily="18" charset="0"/>
                <a:cs typeface="Times New Roman" panose="02020603050405020304" pitchFamily="18" charset="0"/>
              </a:rPr>
              <a:t>Good communication skills are important for understanding other people's perspectives. Effective communication also requires coping with different communication methods in different countries according to different language environments.</a:t>
            </a:r>
          </a:p>
          <a:p>
            <a:endParaRPr lang="en-US" altLang="zh-CN" sz="1600" dirty="0">
              <a:solidFill>
                <a:srgbClr val="002060"/>
              </a:solidFill>
              <a:latin typeface="Times New Roman" panose="02020603050405020304" pitchFamily="18" charset="0"/>
              <a:cs typeface="Times New Roman" panose="02020603050405020304" pitchFamily="18" charset="0"/>
            </a:endParaRPr>
          </a:p>
          <a:p>
            <a:r>
              <a:rPr lang="en-US" altLang="zh-CN" sz="1600" dirty="0">
                <a:solidFill>
                  <a:srgbClr val="002060"/>
                </a:solidFill>
                <a:latin typeface="Times New Roman" panose="02020603050405020304" pitchFamily="18" charset="0"/>
                <a:cs typeface="Times New Roman" panose="02020603050405020304" pitchFamily="18" charset="0"/>
              </a:rPr>
              <a:t>3. Technology and digital communication skills</a:t>
            </a:r>
          </a:p>
          <a:p>
            <a:r>
              <a:rPr lang="en-US" altLang="zh-CN" sz="1600" dirty="0">
                <a:solidFill>
                  <a:srgbClr val="002060"/>
                </a:solidFill>
                <a:latin typeface="Times New Roman" panose="02020603050405020304" pitchFamily="18" charset="0"/>
                <a:cs typeface="Times New Roman" panose="02020603050405020304" pitchFamily="18" charset="0"/>
              </a:rPr>
              <a:t>Employees need to be proficient in using some tools. Different countries use different communication platforms. They also need to be able to use translation applications and collaboration tools to assist business communication.</a:t>
            </a:r>
            <a:endParaRPr lang="zh-CN" altLang="en-US" sz="1600" dirty="0">
              <a:solidFill>
                <a:srgbClr val="00206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37765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1000" fill="hold"/>
                                        <p:tgtEl>
                                          <p:spTgt spid="7"/>
                                        </p:tgtEl>
                                        <p:attrNameLst>
                                          <p:attrName>ppt_x</p:attrName>
                                        </p:attrNameLst>
                                      </p:cBhvr>
                                      <p:tavLst>
                                        <p:tav tm="0">
                                          <p:val>
                                            <p:strVal val="#ppt_x"/>
                                          </p:val>
                                        </p:tav>
                                        <p:tav tm="100000">
                                          <p:val>
                                            <p:strVal val="#ppt_x"/>
                                          </p:val>
                                        </p:tav>
                                      </p:tavLst>
                                    </p:anim>
                                    <p:anim calcmode="lin" valueType="num">
                                      <p:cBhvr additive="base">
                                        <p:cTn id="8" dur="1000" fill="hold"/>
                                        <p:tgtEl>
                                          <p:spTgt spid="7"/>
                                        </p:tgtEl>
                                        <p:attrNameLst>
                                          <p:attrName>ppt_y</p:attrName>
                                        </p:attrNameLst>
                                      </p:cBhvr>
                                      <p:tavLst>
                                        <p:tav tm="0">
                                          <p:val>
                                            <p:strVal val="0-#ppt_h/2"/>
                                          </p:val>
                                        </p:tav>
                                        <p:tav tm="100000">
                                          <p:val>
                                            <p:strVal val="#ppt_y"/>
                                          </p:val>
                                        </p:tav>
                                      </p:tavLst>
                                    </p:anim>
                                  </p:childTnLst>
                                </p:cTn>
                              </p:par>
                              <p:par>
                                <p:cTn id="9" presetID="2" presetClass="entr" presetSubtype="1" fill="hold" grpId="0" nodeType="withEffect">
                                  <p:stCondLst>
                                    <p:cond delay="0"/>
                                  </p:stCondLst>
                                  <p:childTnLst>
                                    <p:set>
                                      <p:cBhvr>
                                        <p:cTn id="10" dur="1" fill="hold">
                                          <p:stCondLst>
                                            <p:cond delay="0"/>
                                          </p:stCondLst>
                                        </p:cTn>
                                        <p:tgtEl>
                                          <p:spTgt spid="8"/>
                                        </p:tgtEl>
                                        <p:attrNameLst>
                                          <p:attrName>style.visibility</p:attrName>
                                        </p:attrNameLst>
                                      </p:cBhvr>
                                      <p:to>
                                        <p:strVal val="visible"/>
                                      </p:to>
                                    </p:set>
                                    <p:anim calcmode="lin" valueType="num">
                                      <p:cBhvr additive="base">
                                        <p:cTn id="11" dur="1000" fill="hold"/>
                                        <p:tgtEl>
                                          <p:spTgt spid="8"/>
                                        </p:tgtEl>
                                        <p:attrNameLst>
                                          <p:attrName>ppt_x</p:attrName>
                                        </p:attrNameLst>
                                      </p:cBhvr>
                                      <p:tavLst>
                                        <p:tav tm="0">
                                          <p:val>
                                            <p:strVal val="#ppt_x"/>
                                          </p:val>
                                        </p:tav>
                                        <p:tav tm="100000">
                                          <p:val>
                                            <p:strVal val="#ppt_x"/>
                                          </p:val>
                                        </p:tav>
                                      </p:tavLst>
                                    </p:anim>
                                    <p:anim calcmode="lin" valueType="num">
                                      <p:cBhvr additive="base">
                                        <p:cTn id="12" dur="1000" fill="hold"/>
                                        <p:tgtEl>
                                          <p:spTgt spid="8"/>
                                        </p:tgtEl>
                                        <p:attrNameLst>
                                          <p:attrName>ppt_y</p:attrName>
                                        </p:attrNameLst>
                                      </p:cBhvr>
                                      <p:tavLst>
                                        <p:tav tm="0">
                                          <p:val>
                                            <p:strVal val="0-#ppt_h/2"/>
                                          </p:val>
                                        </p:tav>
                                        <p:tav tm="100000">
                                          <p:val>
                                            <p:strVal val="#ppt_y"/>
                                          </p:val>
                                        </p:tav>
                                      </p:tavLst>
                                    </p:anim>
                                  </p:childTnLst>
                                </p:cTn>
                              </p:par>
                              <p:par>
                                <p:cTn id="13" presetID="2" presetClass="entr" presetSubtype="1" fill="hold" grpId="0" nodeType="withEffect">
                                  <p:stCondLst>
                                    <p:cond delay="0"/>
                                  </p:stCondLst>
                                  <p:childTnLst>
                                    <p:set>
                                      <p:cBhvr>
                                        <p:cTn id="14" dur="1" fill="hold">
                                          <p:stCondLst>
                                            <p:cond delay="0"/>
                                          </p:stCondLst>
                                        </p:cTn>
                                        <p:tgtEl>
                                          <p:spTgt spid="9"/>
                                        </p:tgtEl>
                                        <p:attrNameLst>
                                          <p:attrName>style.visibility</p:attrName>
                                        </p:attrNameLst>
                                      </p:cBhvr>
                                      <p:to>
                                        <p:strVal val="visible"/>
                                      </p:to>
                                    </p:set>
                                    <p:anim calcmode="lin" valueType="num">
                                      <p:cBhvr additive="base">
                                        <p:cTn id="15" dur="1000" fill="hold"/>
                                        <p:tgtEl>
                                          <p:spTgt spid="9"/>
                                        </p:tgtEl>
                                        <p:attrNameLst>
                                          <p:attrName>ppt_x</p:attrName>
                                        </p:attrNameLst>
                                      </p:cBhvr>
                                      <p:tavLst>
                                        <p:tav tm="0">
                                          <p:val>
                                            <p:strVal val="#ppt_x"/>
                                          </p:val>
                                        </p:tav>
                                        <p:tav tm="100000">
                                          <p:val>
                                            <p:strVal val="#ppt_x"/>
                                          </p:val>
                                        </p:tav>
                                      </p:tavLst>
                                    </p:anim>
                                    <p:anim calcmode="lin" valueType="num">
                                      <p:cBhvr additive="base">
                                        <p:cTn id="16" dur="1000" fill="hold"/>
                                        <p:tgtEl>
                                          <p:spTgt spid="9"/>
                                        </p:tgtEl>
                                        <p:attrNameLst>
                                          <p:attrName>ppt_y</p:attrName>
                                        </p:attrNameLst>
                                      </p:cBhvr>
                                      <p:tavLst>
                                        <p:tav tm="0">
                                          <p:val>
                                            <p:strVal val="0-#ppt_h/2"/>
                                          </p:val>
                                        </p:tav>
                                        <p:tav tm="100000">
                                          <p:val>
                                            <p:strVal val="#ppt_y"/>
                                          </p:val>
                                        </p:tav>
                                      </p:tavLst>
                                    </p:anim>
                                  </p:childTnLst>
                                </p:cTn>
                              </p:par>
                              <p:par>
                                <p:cTn id="17" presetID="2" presetClass="entr" presetSubtype="1" fill="hold" grpId="0" nodeType="withEffect">
                                  <p:stCondLst>
                                    <p:cond delay="0"/>
                                  </p:stCondLst>
                                  <p:childTnLst>
                                    <p:set>
                                      <p:cBhvr>
                                        <p:cTn id="18" dur="1" fill="hold">
                                          <p:stCondLst>
                                            <p:cond delay="0"/>
                                          </p:stCondLst>
                                        </p:cTn>
                                        <p:tgtEl>
                                          <p:spTgt spid="10"/>
                                        </p:tgtEl>
                                        <p:attrNameLst>
                                          <p:attrName>style.visibility</p:attrName>
                                        </p:attrNameLst>
                                      </p:cBhvr>
                                      <p:to>
                                        <p:strVal val="visible"/>
                                      </p:to>
                                    </p:set>
                                    <p:anim calcmode="lin" valueType="num">
                                      <p:cBhvr additive="base">
                                        <p:cTn id="19" dur="1000" fill="hold"/>
                                        <p:tgtEl>
                                          <p:spTgt spid="10"/>
                                        </p:tgtEl>
                                        <p:attrNameLst>
                                          <p:attrName>ppt_x</p:attrName>
                                        </p:attrNameLst>
                                      </p:cBhvr>
                                      <p:tavLst>
                                        <p:tav tm="0">
                                          <p:val>
                                            <p:strVal val="#ppt_x"/>
                                          </p:val>
                                        </p:tav>
                                        <p:tav tm="100000">
                                          <p:val>
                                            <p:strVal val="#ppt_x"/>
                                          </p:val>
                                        </p:tav>
                                      </p:tavLst>
                                    </p:anim>
                                    <p:anim calcmode="lin" valueType="num">
                                      <p:cBhvr additive="base">
                                        <p:cTn id="20" dur="1000" fill="hold"/>
                                        <p:tgtEl>
                                          <p:spTgt spid="10"/>
                                        </p:tgtEl>
                                        <p:attrNameLst>
                                          <p:attrName>ppt_y</p:attrName>
                                        </p:attrNameLst>
                                      </p:cBhvr>
                                      <p:tavLst>
                                        <p:tav tm="0">
                                          <p:val>
                                            <p:strVal val="0-#ppt_h/2"/>
                                          </p:val>
                                        </p:tav>
                                        <p:tav tm="100000">
                                          <p:val>
                                            <p:strVal val="#ppt_y"/>
                                          </p:val>
                                        </p:tav>
                                      </p:tavLst>
                                    </p:anim>
                                  </p:childTnLst>
                                </p:cTn>
                              </p:par>
                              <p:par>
                                <p:cTn id="21" presetID="2" presetClass="entr" presetSubtype="1" fill="hold" grpId="0" nodeType="withEffect">
                                  <p:stCondLst>
                                    <p:cond delay="0"/>
                                  </p:stCondLst>
                                  <p:childTnLst>
                                    <p:set>
                                      <p:cBhvr>
                                        <p:cTn id="22" dur="1" fill="hold">
                                          <p:stCondLst>
                                            <p:cond delay="0"/>
                                          </p:stCondLst>
                                        </p:cTn>
                                        <p:tgtEl>
                                          <p:spTgt spid="5"/>
                                        </p:tgtEl>
                                        <p:attrNameLst>
                                          <p:attrName>style.visibility</p:attrName>
                                        </p:attrNameLst>
                                      </p:cBhvr>
                                      <p:to>
                                        <p:strVal val="visible"/>
                                      </p:to>
                                    </p:set>
                                    <p:anim calcmode="lin" valueType="num">
                                      <p:cBhvr additive="base">
                                        <p:cTn id="23" dur="1000" fill="hold"/>
                                        <p:tgtEl>
                                          <p:spTgt spid="5"/>
                                        </p:tgtEl>
                                        <p:attrNameLst>
                                          <p:attrName>ppt_x</p:attrName>
                                        </p:attrNameLst>
                                      </p:cBhvr>
                                      <p:tavLst>
                                        <p:tav tm="0">
                                          <p:val>
                                            <p:strVal val="#ppt_x"/>
                                          </p:val>
                                        </p:tav>
                                        <p:tav tm="100000">
                                          <p:val>
                                            <p:strVal val="#ppt_x"/>
                                          </p:val>
                                        </p:tav>
                                      </p:tavLst>
                                    </p:anim>
                                    <p:anim calcmode="lin" valueType="num">
                                      <p:cBhvr additive="base">
                                        <p:cTn id="24" dur="1000" fill="hold"/>
                                        <p:tgtEl>
                                          <p:spTgt spid="5"/>
                                        </p:tgtEl>
                                        <p:attrNameLst>
                                          <p:attrName>ppt_y</p:attrName>
                                        </p:attrNameLst>
                                      </p:cBhvr>
                                      <p:tavLst>
                                        <p:tav tm="0">
                                          <p:val>
                                            <p:strVal val="0-#ppt_h/2"/>
                                          </p:val>
                                        </p:tav>
                                        <p:tav tm="100000">
                                          <p:val>
                                            <p:strVal val="#ppt_y"/>
                                          </p:val>
                                        </p:tav>
                                      </p:tavLst>
                                    </p:anim>
                                  </p:childTnLst>
                                </p:cTn>
                              </p:par>
                              <p:par>
                                <p:cTn id="25" presetID="2" presetClass="entr" presetSubtype="1" fill="hold" grpId="0" nodeType="withEffect">
                                  <p:stCondLst>
                                    <p:cond delay="0"/>
                                  </p:stCondLst>
                                  <p:childTnLst>
                                    <p:set>
                                      <p:cBhvr>
                                        <p:cTn id="26" dur="1" fill="hold">
                                          <p:stCondLst>
                                            <p:cond delay="0"/>
                                          </p:stCondLst>
                                        </p:cTn>
                                        <p:tgtEl>
                                          <p:spTgt spid="6"/>
                                        </p:tgtEl>
                                        <p:attrNameLst>
                                          <p:attrName>style.visibility</p:attrName>
                                        </p:attrNameLst>
                                      </p:cBhvr>
                                      <p:to>
                                        <p:strVal val="visible"/>
                                      </p:to>
                                    </p:set>
                                    <p:anim calcmode="lin" valueType="num">
                                      <p:cBhvr additive="base">
                                        <p:cTn id="27" dur="1000" fill="hold"/>
                                        <p:tgtEl>
                                          <p:spTgt spid="6"/>
                                        </p:tgtEl>
                                        <p:attrNameLst>
                                          <p:attrName>ppt_x</p:attrName>
                                        </p:attrNameLst>
                                      </p:cBhvr>
                                      <p:tavLst>
                                        <p:tav tm="0">
                                          <p:val>
                                            <p:strVal val="#ppt_x"/>
                                          </p:val>
                                        </p:tav>
                                        <p:tav tm="100000">
                                          <p:val>
                                            <p:strVal val="#ppt_x"/>
                                          </p:val>
                                        </p:tav>
                                      </p:tavLst>
                                    </p:anim>
                                    <p:anim calcmode="lin" valueType="num">
                                      <p:cBhvr additive="base">
                                        <p:cTn id="28" dur="1000" fill="hold"/>
                                        <p:tgtEl>
                                          <p:spTgt spid="6"/>
                                        </p:tgtEl>
                                        <p:attrNameLst>
                                          <p:attrName>ppt_y</p:attrName>
                                        </p:attrNameLst>
                                      </p:cBhvr>
                                      <p:tavLst>
                                        <p:tav tm="0">
                                          <p:val>
                                            <p:strVal val="0-#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2" presetClass="entr" presetSubtype="4" fill="hold" grpId="0" nodeType="clickEffect">
                                  <p:stCondLst>
                                    <p:cond delay="0"/>
                                  </p:stCondLst>
                                  <p:childTnLst>
                                    <p:set>
                                      <p:cBhvr>
                                        <p:cTn id="32" dur="1" fill="hold">
                                          <p:stCondLst>
                                            <p:cond delay="0"/>
                                          </p:stCondLst>
                                        </p:cTn>
                                        <p:tgtEl>
                                          <p:spTgt spid="11"/>
                                        </p:tgtEl>
                                        <p:attrNameLst>
                                          <p:attrName>style.visibility</p:attrName>
                                        </p:attrNameLst>
                                      </p:cBhvr>
                                      <p:to>
                                        <p:strVal val="visible"/>
                                      </p:to>
                                    </p:set>
                                    <p:animEffect transition="in" filter="wipe(down)">
                                      <p:cBhvr>
                                        <p:cTn id="33" dur="1000"/>
                                        <p:tgtEl>
                                          <p:spTgt spid="11"/>
                                        </p:tgtEl>
                                      </p:cBhvr>
                                    </p:animEffect>
                                  </p:childTnLst>
                                </p:cTn>
                              </p:par>
                            </p:childTnLst>
                          </p:cTn>
                        </p:par>
                      </p:childTnLst>
                    </p:cTn>
                  </p:par>
                  <p:par>
                    <p:cTn id="34" fill="hold">
                      <p:stCondLst>
                        <p:cond delay="indefinite"/>
                      </p:stCondLst>
                      <p:childTnLst>
                        <p:par>
                          <p:cTn id="35" fill="hold">
                            <p:stCondLst>
                              <p:cond delay="0"/>
                            </p:stCondLst>
                            <p:childTnLst>
                              <p:par>
                                <p:cTn id="36" presetID="22" presetClass="entr" presetSubtype="1" fill="hold" grpId="0" nodeType="clickEffect">
                                  <p:stCondLst>
                                    <p:cond delay="0"/>
                                  </p:stCondLst>
                                  <p:childTnLst>
                                    <p:set>
                                      <p:cBhvr>
                                        <p:cTn id="37" dur="1" fill="hold">
                                          <p:stCondLst>
                                            <p:cond delay="0"/>
                                          </p:stCondLst>
                                        </p:cTn>
                                        <p:tgtEl>
                                          <p:spTgt spid="14"/>
                                        </p:tgtEl>
                                        <p:attrNameLst>
                                          <p:attrName>style.visibility</p:attrName>
                                        </p:attrNameLst>
                                      </p:cBhvr>
                                      <p:to>
                                        <p:strVal val="visible"/>
                                      </p:to>
                                    </p:set>
                                    <p:animEffect transition="in" filter="wipe(up)">
                                      <p:cBhvr>
                                        <p:cTn id="38"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P spid="11" grpId="0"/>
      <p:bldP spid="14"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7000" b="-17000"/>
          </a:stretch>
        </a:blipFill>
        <a:effectLst/>
      </p:bgPr>
    </p:bg>
    <p:spTree>
      <p:nvGrpSpPr>
        <p:cNvPr id="1" name=""/>
        <p:cNvGrpSpPr/>
        <p:nvPr/>
      </p:nvGrpSpPr>
      <p:grpSpPr>
        <a:xfrm>
          <a:off x="0" y="0"/>
          <a:ext cx="0" cy="0"/>
          <a:chOff x="0" y="0"/>
          <a:chExt cx="0" cy="0"/>
        </a:xfrm>
      </p:grpSpPr>
      <p:sp>
        <p:nvSpPr>
          <p:cNvPr id="6" name="矩形 5">
            <a:extLst>
              <a:ext uri="{FF2B5EF4-FFF2-40B4-BE49-F238E27FC236}">
                <a16:creationId xmlns:a16="http://schemas.microsoft.com/office/drawing/2014/main" id="{5D35B249-FD93-4A6C-1103-D0865AD3DE33}"/>
              </a:ext>
            </a:extLst>
          </p:cNvPr>
          <p:cNvSpPr/>
          <p:nvPr/>
        </p:nvSpPr>
        <p:spPr>
          <a:xfrm>
            <a:off x="0" y="0"/>
            <a:ext cx="12192000" cy="6858000"/>
          </a:xfrm>
          <a:prstGeom prst="rect">
            <a:avLst/>
          </a:prstGeom>
          <a:gradFill>
            <a:gsLst>
              <a:gs pos="0">
                <a:schemeClr val="accent1">
                  <a:lumMod val="5000"/>
                  <a:lumOff val="95000"/>
                  <a:alpha val="10000"/>
                </a:schemeClr>
              </a:gs>
              <a:gs pos="76000">
                <a:schemeClr val="bg1">
                  <a:alpha val="90000"/>
                </a:schemeClr>
              </a:gs>
              <a:gs pos="100000">
                <a:schemeClr val="bg1"/>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useBgFill="1">
        <p:nvSpPr>
          <p:cNvPr id="15" name="矩形: 圆角 14">
            <a:extLst>
              <a:ext uri="{FF2B5EF4-FFF2-40B4-BE49-F238E27FC236}">
                <a16:creationId xmlns:a16="http://schemas.microsoft.com/office/drawing/2014/main" id="{9E9C261B-6DB3-C095-2DD1-07BF93D58520}"/>
              </a:ext>
            </a:extLst>
          </p:cNvPr>
          <p:cNvSpPr/>
          <p:nvPr/>
        </p:nvSpPr>
        <p:spPr>
          <a:xfrm rot="2464468">
            <a:off x="999478" y="-192286"/>
            <a:ext cx="621938" cy="3222552"/>
          </a:xfrm>
          <a:prstGeom prst="roundRect">
            <a:avLst>
              <a:gd name="adj" fmla="val 50000"/>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useBgFill="1">
        <p:nvSpPr>
          <p:cNvPr id="19" name="矩形: 圆角 18">
            <a:extLst>
              <a:ext uri="{FF2B5EF4-FFF2-40B4-BE49-F238E27FC236}">
                <a16:creationId xmlns:a16="http://schemas.microsoft.com/office/drawing/2014/main" id="{7CCAD861-1A54-7717-CFE8-47301D0DB81E}"/>
              </a:ext>
            </a:extLst>
          </p:cNvPr>
          <p:cNvSpPr/>
          <p:nvPr/>
        </p:nvSpPr>
        <p:spPr>
          <a:xfrm rot="2464468">
            <a:off x="1481429" y="26891"/>
            <a:ext cx="621938" cy="3722150"/>
          </a:xfrm>
          <a:prstGeom prst="roundRect">
            <a:avLst>
              <a:gd name="adj" fmla="val 50000"/>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useBgFill="1">
        <p:nvSpPr>
          <p:cNvPr id="21" name="矩形: 圆角 20">
            <a:extLst>
              <a:ext uri="{FF2B5EF4-FFF2-40B4-BE49-F238E27FC236}">
                <a16:creationId xmlns:a16="http://schemas.microsoft.com/office/drawing/2014/main" id="{38A16782-10C6-2CA1-0861-AB12F4000529}"/>
              </a:ext>
            </a:extLst>
          </p:cNvPr>
          <p:cNvSpPr/>
          <p:nvPr/>
        </p:nvSpPr>
        <p:spPr>
          <a:xfrm rot="2464468">
            <a:off x="2025098" y="377550"/>
            <a:ext cx="621938" cy="3948143"/>
          </a:xfrm>
          <a:prstGeom prst="roundRect">
            <a:avLst>
              <a:gd name="adj" fmla="val 50000"/>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useBgFill="1">
        <p:nvSpPr>
          <p:cNvPr id="22" name="矩形: 圆角 21">
            <a:extLst>
              <a:ext uri="{FF2B5EF4-FFF2-40B4-BE49-F238E27FC236}">
                <a16:creationId xmlns:a16="http://schemas.microsoft.com/office/drawing/2014/main" id="{814D65A5-EFDD-3A36-3F5D-930D9D8A27AF}"/>
              </a:ext>
            </a:extLst>
          </p:cNvPr>
          <p:cNvSpPr/>
          <p:nvPr/>
        </p:nvSpPr>
        <p:spPr>
          <a:xfrm rot="2464468">
            <a:off x="3661565" y="1914073"/>
            <a:ext cx="621938" cy="3586914"/>
          </a:xfrm>
          <a:prstGeom prst="roundRect">
            <a:avLst>
              <a:gd name="adj" fmla="val 50000"/>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useBgFill="1">
        <p:nvSpPr>
          <p:cNvPr id="23" name="矩形: 圆角 22">
            <a:extLst>
              <a:ext uri="{FF2B5EF4-FFF2-40B4-BE49-F238E27FC236}">
                <a16:creationId xmlns:a16="http://schemas.microsoft.com/office/drawing/2014/main" id="{7BDDC333-A558-45A3-2301-AE3EDF8873F4}"/>
              </a:ext>
            </a:extLst>
          </p:cNvPr>
          <p:cNvSpPr/>
          <p:nvPr/>
        </p:nvSpPr>
        <p:spPr>
          <a:xfrm rot="2464468">
            <a:off x="4216739" y="2622034"/>
            <a:ext cx="621938" cy="3130932"/>
          </a:xfrm>
          <a:prstGeom prst="roundRect">
            <a:avLst>
              <a:gd name="adj" fmla="val 50000"/>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useBgFill="1">
        <p:nvSpPr>
          <p:cNvPr id="24" name="矩形: 圆角 23">
            <a:extLst>
              <a:ext uri="{FF2B5EF4-FFF2-40B4-BE49-F238E27FC236}">
                <a16:creationId xmlns:a16="http://schemas.microsoft.com/office/drawing/2014/main" id="{65852DC2-2622-6379-1C2D-218C6D5EA315}"/>
              </a:ext>
            </a:extLst>
          </p:cNvPr>
          <p:cNvSpPr/>
          <p:nvPr/>
        </p:nvSpPr>
        <p:spPr>
          <a:xfrm rot="2464468">
            <a:off x="2556275" y="601436"/>
            <a:ext cx="621938" cy="4511654"/>
          </a:xfrm>
          <a:prstGeom prst="roundRect">
            <a:avLst>
              <a:gd name="adj" fmla="val 50000"/>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useBgFill="1">
        <p:nvSpPr>
          <p:cNvPr id="25" name="矩形: 圆角 24">
            <a:extLst>
              <a:ext uri="{FF2B5EF4-FFF2-40B4-BE49-F238E27FC236}">
                <a16:creationId xmlns:a16="http://schemas.microsoft.com/office/drawing/2014/main" id="{6B526C96-DD0D-B4D9-DC9D-45C55951CB7D}"/>
              </a:ext>
            </a:extLst>
          </p:cNvPr>
          <p:cNvSpPr/>
          <p:nvPr/>
        </p:nvSpPr>
        <p:spPr>
          <a:xfrm rot="2464468">
            <a:off x="3150382" y="1295085"/>
            <a:ext cx="621938" cy="3880375"/>
          </a:xfrm>
          <a:prstGeom prst="roundRect">
            <a:avLst>
              <a:gd name="adj" fmla="val 50000"/>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7" name="矩形 26">
            <a:extLst>
              <a:ext uri="{FF2B5EF4-FFF2-40B4-BE49-F238E27FC236}">
                <a16:creationId xmlns:a16="http://schemas.microsoft.com/office/drawing/2014/main" id="{6EEB1C8B-4894-2303-CBA2-A20AE9933C2E}"/>
              </a:ext>
            </a:extLst>
          </p:cNvPr>
          <p:cNvSpPr/>
          <p:nvPr/>
        </p:nvSpPr>
        <p:spPr>
          <a:xfrm>
            <a:off x="4511249" y="335258"/>
            <a:ext cx="7989707" cy="954107"/>
          </a:xfrm>
          <a:prstGeom prst="rect">
            <a:avLst/>
          </a:prstGeom>
          <a:noFill/>
        </p:spPr>
        <p:txBody>
          <a:bodyPr wrap="square" lIns="91440" tIns="45720" rIns="91440" bIns="45720">
            <a:spAutoFit/>
          </a:bodyPr>
          <a:lstStyle/>
          <a:p>
            <a:pPr algn="ctr"/>
            <a:r>
              <a:rPr lang="en-US" altLang="zh-CN" sz="2800" b="0" cap="none" spc="0"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The importance of building relationships in </a:t>
            </a:r>
            <a:r>
              <a:rPr lang="en-US" altLang="zh-CN" sz="2800" dirty="0">
                <a:latin typeface="Times New Roman" panose="02020603050405020304" pitchFamily="18" charset="0"/>
                <a:cs typeface="Times New Roman" panose="02020603050405020304" pitchFamily="18" charset="0"/>
              </a:rPr>
              <a:t>International Business Communication</a:t>
            </a:r>
            <a:r>
              <a:rPr lang="en-US" altLang="zh-CN" sz="2800" b="0" cap="none" spc="0"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a:t>
            </a:r>
          </a:p>
        </p:txBody>
      </p:sp>
      <p:sp>
        <p:nvSpPr>
          <p:cNvPr id="28" name="文本框 27">
            <a:extLst>
              <a:ext uri="{FF2B5EF4-FFF2-40B4-BE49-F238E27FC236}">
                <a16:creationId xmlns:a16="http://schemas.microsoft.com/office/drawing/2014/main" id="{CF8B5FD6-F90E-D13A-E186-2FACA5954F4F}"/>
              </a:ext>
            </a:extLst>
          </p:cNvPr>
          <p:cNvSpPr txBox="1"/>
          <p:nvPr/>
        </p:nvSpPr>
        <p:spPr>
          <a:xfrm>
            <a:off x="5523039" y="1418990"/>
            <a:ext cx="6254003" cy="5262979"/>
          </a:xfrm>
          <a:prstGeom prst="rect">
            <a:avLst/>
          </a:prstGeom>
          <a:noFill/>
        </p:spPr>
        <p:txBody>
          <a:bodyPr wrap="square" rtlCol="0">
            <a:spAutoFit/>
          </a:bodyPr>
          <a:lstStyle/>
          <a:p>
            <a:r>
              <a:rPr lang="en-US" altLang="zh-CN" sz="1600" dirty="0">
                <a:latin typeface="Times New Roman" panose="02020603050405020304" pitchFamily="18" charset="0"/>
                <a:cs typeface="Times New Roman" panose="02020603050405020304" pitchFamily="18" charset="0"/>
              </a:rPr>
              <a:t>1. Build trust and credibility</a:t>
            </a:r>
          </a:p>
          <a:p>
            <a:r>
              <a:rPr lang="en-US" altLang="zh-CN" sz="1600" dirty="0">
                <a:latin typeface="Times New Roman" panose="02020603050405020304" pitchFamily="18" charset="0"/>
                <a:cs typeface="Times New Roman" panose="02020603050405020304" pitchFamily="18" charset="0"/>
              </a:rPr>
              <a:t>Building trust is the foundation of success. Trust is conducive to the long-term development of international business, and trust is also the key to generating good credibility. In some Asian countries and cultures, trust is the beginning of business and a prerequisite for reaching any formal agreement.</a:t>
            </a:r>
          </a:p>
          <a:p>
            <a:endParaRPr lang="en-US" altLang="zh-CN" sz="1600" dirty="0">
              <a:latin typeface="Times New Roman" panose="02020603050405020304" pitchFamily="18" charset="0"/>
              <a:cs typeface="Times New Roman" panose="02020603050405020304" pitchFamily="18" charset="0"/>
            </a:endParaRPr>
          </a:p>
          <a:p>
            <a:r>
              <a:rPr lang="en-US" altLang="zh-CN" sz="1600" dirty="0">
                <a:latin typeface="Times New Roman" panose="02020603050405020304" pitchFamily="18" charset="0"/>
                <a:cs typeface="Times New Roman" panose="02020603050405020304" pitchFamily="18" charset="0"/>
              </a:rPr>
              <a:t>2. Respect different contexts and cultures</a:t>
            </a:r>
          </a:p>
          <a:p>
            <a:r>
              <a:rPr lang="en-US" altLang="zh-CN" sz="1600" dirty="0">
                <a:latin typeface="Times New Roman" panose="02020603050405020304" pitchFamily="18" charset="0"/>
                <a:cs typeface="Times New Roman" panose="02020603050405020304" pitchFamily="18" charset="0"/>
              </a:rPr>
              <a:t>High-context cultures rely heavily on implicit communication, where much of the message is conveyed through context, non-verbal cues, and shared cultural understanding. </a:t>
            </a:r>
          </a:p>
          <a:p>
            <a:r>
              <a:rPr lang="en-US" altLang="zh-CN" sz="1600" dirty="0">
                <a:latin typeface="Times New Roman" panose="02020603050405020304" pitchFamily="18" charset="0"/>
                <a:cs typeface="Times New Roman" panose="02020603050405020304" pitchFamily="18" charset="0"/>
              </a:rPr>
              <a:t>For example, in Japan, paying attention to one's body language and tone of voice play a big role in communication.</a:t>
            </a:r>
          </a:p>
          <a:p>
            <a:endParaRPr lang="en-US" altLang="zh-CN" sz="1600" dirty="0">
              <a:latin typeface="Times New Roman" panose="02020603050405020304" pitchFamily="18" charset="0"/>
              <a:cs typeface="Times New Roman" panose="02020603050405020304" pitchFamily="18" charset="0"/>
            </a:endParaRPr>
          </a:p>
          <a:p>
            <a:r>
              <a:rPr lang="en-US" altLang="zh-CN" sz="1600" dirty="0">
                <a:latin typeface="Times New Roman" panose="02020603050405020304" pitchFamily="18" charset="0"/>
                <a:cs typeface="Times New Roman" panose="02020603050405020304" pitchFamily="18" charset="0"/>
              </a:rPr>
              <a:t>Low-context cultures emphasize explicit, direct, and clear communication, where the message is primarily contained in the spoken or written words.</a:t>
            </a:r>
          </a:p>
          <a:p>
            <a:r>
              <a:rPr lang="en-US" altLang="zh-CN" sz="1600" dirty="0">
                <a:latin typeface="Times New Roman" panose="02020603050405020304" pitchFamily="18" charset="0"/>
                <a:cs typeface="Times New Roman" panose="02020603050405020304" pitchFamily="18" charset="0"/>
              </a:rPr>
              <a:t>For example, in Singapore, people are more willing to express themselves openly and say what they mean in business communication.</a:t>
            </a:r>
          </a:p>
          <a:p>
            <a:endParaRPr lang="en-US" altLang="zh-CN" sz="1600" dirty="0">
              <a:latin typeface="Times New Roman" panose="02020603050405020304" pitchFamily="18" charset="0"/>
              <a:cs typeface="Times New Roman" panose="02020603050405020304" pitchFamily="18" charset="0"/>
            </a:endParaRPr>
          </a:p>
          <a:p>
            <a:r>
              <a:rPr lang="en-US" altLang="zh-CN" sz="1600" dirty="0">
                <a:latin typeface="Times New Roman" panose="02020603050405020304" pitchFamily="18" charset="0"/>
                <a:cs typeface="Times New Roman" panose="02020603050405020304" pitchFamily="18" charset="0"/>
              </a:rPr>
              <a:t>So, regardless of which contextual culture employees are in, they should respect each other's culture.</a:t>
            </a:r>
            <a:endParaRPr lang="zh-CN" altLang="en-US"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984053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 calcmode="lin" valueType="num">
                                      <p:cBhvr additive="base">
                                        <p:cTn id="7" dur="1000" fill="hold"/>
                                        <p:tgtEl>
                                          <p:spTgt spid="15"/>
                                        </p:tgtEl>
                                        <p:attrNameLst>
                                          <p:attrName>ppt_x</p:attrName>
                                        </p:attrNameLst>
                                      </p:cBhvr>
                                      <p:tavLst>
                                        <p:tav tm="0">
                                          <p:val>
                                            <p:strVal val="0-#ppt_w/2"/>
                                          </p:val>
                                        </p:tav>
                                        <p:tav tm="100000">
                                          <p:val>
                                            <p:strVal val="#ppt_x"/>
                                          </p:val>
                                        </p:tav>
                                      </p:tavLst>
                                    </p:anim>
                                    <p:anim calcmode="lin" valueType="num">
                                      <p:cBhvr additive="base">
                                        <p:cTn id="8" dur="1000" fill="hold"/>
                                        <p:tgtEl>
                                          <p:spTgt spid="15"/>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9"/>
                                        </p:tgtEl>
                                        <p:attrNameLst>
                                          <p:attrName>style.visibility</p:attrName>
                                        </p:attrNameLst>
                                      </p:cBhvr>
                                      <p:to>
                                        <p:strVal val="visible"/>
                                      </p:to>
                                    </p:set>
                                    <p:anim calcmode="lin" valueType="num">
                                      <p:cBhvr additive="base">
                                        <p:cTn id="11" dur="1000" fill="hold"/>
                                        <p:tgtEl>
                                          <p:spTgt spid="19"/>
                                        </p:tgtEl>
                                        <p:attrNameLst>
                                          <p:attrName>ppt_x</p:attrName>
                                        </p:attrNameLst>
                                      </p:cBhvr>
                                      <p:tavLst>
                                        <p:tav tm="0">
                                          <p:val>
                                            <p:strVal val="0-#ppt_w/2"/>
                                          </p:val>
                                        </p:tav>
                                        <p:tav tm="100000">
                                          <p:val>
                                            <p:strVal val="#ppt_x"/>
                                          </p:val>
                                        </p:tav>
                                      </p:tavLst>
                                    </p:anim>
                                    <p:anim calcmode="lin" valueType="num">
                                      <p:cBhvr additive="base">
                                        <p:cTn id="12" dur="1000" fill="hold"/>
                                        <p:tgtEl>
                                          <p:spTgt spid="19"/>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21"/>
                                        </p:tgtEl>
                                        <p:attrNameLst>
                                          <p:attrName>style.visibility</p:attrName>
                                        </p:attrNameLst>
                                      </p:cBhvr>
                                      <p:to>
                                        <p:strVal val="visible"/>
                                      </p:to>
                                    </p:set>
                                    <p:anim calcmode="lin" valueType="num">
                                      <p:cBhvr additive="base">
                                        <p:cTn id="15" dur="1000" fill="hold"/>
                                        <p:tgtEl>
                                          <p:spTgt spid="21"/>
                                        </p:tgtEl>
                                        <p:attrNameLst>
                                          <p:attrName>ppt_x</p:attrName>
                                        </p:attrNameLst>
                                      </p:cBhvr>
                                      <p:tavLst>
                                        <p:tav tm="0">
                                          <p:val>
                                            <p:strVal val="0-#ppt_w/2"/>
                                          </p:val>
                                        </p:tav>
                                        <p:tav tm="100000">
                                          <p:val>
                                            <p:strVal val="#ppt_x"/>
                                          </p:val>
                                        </p:tav>
                                      </p:tavLst>
                                    </p:anim>
                                    <p:anim calcmode="lin" valueType="num">
                                      <p:cBhvr additive="base">
                                        <p:cTn id="16" dur="1000" fill="hold"/>
                                        <p:tgtEl>
                                          <p:spTgt spid="21"/>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22"/>
                                        </p:tgtEl>
                                        <p:attrNameLst>
                                          <p:attrName>style.visibility</p:attrName>
                                        </p:attrNameLst>
                                      </p:cBhvr>
                                      <p:to>
                                        <p:strVal val="visible"/>
                                      </p:to>
                                    </p:set>
                                    <p:anim calcmode="lin" valueType="num">
                                      <p:cBhvr additive="base">
                                        <p:cTn id="19" dur="1000" fill="hold"/>
                                        <p:tgtEl>
                                          <p:spTgt spid="22"/>
                                        </p:tgtEl>
                                        <p:attrNameLst>
                                          <p:attrName>ppt_x</p:attrName>
                                        </p:attrNameLst>
                                      </p:cBhvr>
                                      <p:tavLst>
                                        <p:tav tm="0">
                                          <p:val>
                                            <p:strVal val="0-#ppt_w/2"/>
                                          </p:val>
                                        </p:tav>
                                        <p:tav tm="100000">
                                          <p:val>
                                            <p:strVal val="#ppt_x"/>
                                          </p:val>
                                        </p:tav>
                                      </p:tavLst>
                                    </p:anim>
                                    <p:anim calcmode="lin" valueType="num">
                                      <p:cBhvr additive="base">
                                        <p:cTn id="20" dur="1000" fill="hold"/>
                                        <p:tgtEl>
                                          <p:spTgt spid="22"/>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23"/>
                                        </p:tgtEl>
                                        <p:attrNameLst>
                                          <p:attrName>style.visibility</p:attrName>
                                        </p:attrNameLst>
                                      </p:cBhvr>
                                      <p:to>
                                        <p:strVal val="visible"/>
                                      </p:to>
                                    </p:set>
                                    <p:anim calcmode="lin" valueType="num">
                                      <p:cBhvr additive="base">
                                        <p:cTn id="23" dur="1000" fill="hold"/>
                                        <p:tgtEl>
                                          <p:spTgt spid="23"/>
                                        </p:tgtEl>
                                        <p:attrNameLst>
                                          <p:attrName>ppt_x</p:attrName>
                                        </p:attrNameLst>
                                      </p:cBhvr>
                                      <p:tavLst>
                                        <p:tav tm="0">
                                          <p:val>
                                            <p:strVal val="0-#ppt_w/2"/>
                                          </p:val>
                                        </p:tav>
                                        <p:tav tm="100000">
                                          <p:val>
                                            <p:strVal val="#ppt_x"/>
                                          </p:val>
                                        </p:tav>
                                      </p:tavLst>
                                    </p:anim>
                                    <p:anim calcmode="lin" valueType="num">
                                      <p:cBhvr additive="base">
                                        <p:cTn id="24" dur="1000" fill="hold"/>
                                        <p:tgtEl>
                                          <p:spTgt spid="23"/>
                                        </p:tgtEl>
                                        <p:attrNameLst>
                                          <p:attrName>ppt_y</p:attrName>
                                        </p:attrNameLst>
                                      </p:cBhvr>
                                      <p:tavLst>
                                        <p:tav tm="0">
                                          <p:val>
                                            <p:strVal val="#ppt_y"/>
                                          </p:val>
                                        </p:tav>
                                        <p:tav tm="100000">
                                          <p:val>
                                            <p:strVal val="#ppt_y"/>
                                          </p:val>
                                        </p:tav>
                                      </p:tavLst>
                                    </p:anim>
                                  </p:childTnLst>
                                </p:cTn>
                              </p:par>
                              <p:par>
                                <p:cTn id="25" presetID="2" presetClass="entr" presetSubtype="8" fill="hold" grpId="0" nodeType="withEffect">
                                  <p:stCondLst>
                                    <p:cond delay="0"/>
                                  </p:stCondLst>
                                  <p:childTnLst>
                                    <p:set>
                                      <p:cBhvr>
                                        <p:cTn id="26" dur="1" fill="hold">
                                          <p:stCondLst>
                                            <p:cond delay="0"/>
                                          </p:stCondLst>
                                        </p:cTn>
                                        <p:tgtEl>
                                          <p:spTgt spid="24"/>
                                        </p:tgtEl>
                                        <p:attrNameLst>
                                          <p:attrName>style.visibility</p:attrName>
                                        </p:attrNameLst>
                                      </p:cBhvr>
                                      <p:to>
                                        <p:strVal val="visible"/>
                                      </p:to>
                                    </p:set>
                                    <p:anim calcmode="lin" valueType="num">
                                      <p:cBhvr additive="base">
                                        <p:cTn id="27" dur="1000" fill="hold"/>
                                        <p:tgtEl>
                                          <p:spTgt spid="24"/>
                                        </p:tgtEl>
                                        <p:attrNameLst>
                                          <p:attrName>ppt_x</p:attrName>
                                        </p:attrNameLst>
                                      </p:cBhvr>
                                      <p:tavLst>
                                        <p:tav tm="0">
                                          <p:val>
                                            <p:strVal val="0-#ppt_w/2"/>
                                          </p:val>
                                        </p:tav>
                                        <p:tav tm="100000">
                                          <p:val>
                                            <p:strVal val="#ppt_x"/>
                                          </p:val>
                                        </p:tav>
                                      </p:tavLst>
                                    </p:anim>
                                    <p:anim calcmode="lin" valueType="num">
                                      <p:cBhvr additive="base">
                                        <p:cTn id="28" dur="1000" fill="hold"/>
                                        <p:tgtEl>
                                          <p:spTgt spid="24"/>
                                        </p:tgtEl>
                                        <p:attrNameLst>
                                          <p:attrName>ppt_y</p:attrName>
                                        </p:attrNameLst>
                                      </p:cBhvr>
                                      <p:tavLst>
                                        <p:tav tm="0">
                                          <p:val>
                                            <p:strVal val="#ppt_y"/>
                                          </p:val>
                                        </p:tav>
                                        <p:tav tm="100000">
                                          <p:val>
                                            <p:strVal val="#ppt_y"/>
                                          </p:val>
                                        </p:tav>
                                      </p:tavLst>
                                    </p:anim>
                                  </p:childTnLst>
                                </p:cTn>
                              </p:par>
                              <p:par>
                                <p:cTn id="29" presetID="2" presetClass="entr" presetSubtype="8" fill="hold" grpId="0" nodeType="withEffect">
                                  <p:stCondLst>
                                    <p:cond delay="0"/>
                                  </p:stCondLst>
                                  <p:childTnLst>
                                    <p:set>
                                      <p:cBhvr>
                                        <p:cTn id="30" dur="1" fill="hold">
                                          <p:stCondLst>
                                            <p:cond delay="0"/>
                                          </p:stCondLst>
                                        </p:cTn>
                                        <p:tgtEl>
                                          <p:spTgt spid="25"/>
                                        </p:tgtEl>
                                        <p:attrNameLst>
                                          <p:attrName>style.visibility</p:attrName>
                                        </p:attrNameLst>
                                      </p:cBhvr>
                                      <p:to>
                                        <p:strVal val="visible"/>
                                      </p:to>
                                    </p:set>
                                    <p:anim calcmode="lin" valueType="num">
                                      <p:cBhvr additive="base">
                                        <p:cTn id="31" dur="1000" fill="hold"/>
                                        <p:tgtEl>
                                          <p:spTgt spid="25"/>
                                        </p:tgtEl>
                                        <p:attrNameLst>
                                          <p:attrName>ppt_x</p:attrName>
                                        </p:attrNameLst>
                                      </p:cBhvr>
                                      <p:tavLst>
                                        <p:tav tm="0">
                                          <p:val>
                                            <p:strVal val="0-#ppt_w/2"/>
                                          </p:val>
                                        </p:tav>
                                        <p:tav tm="100000">
                                          <p:val>
                                            <p:strVal val="#ppt_x"/>
                                          </p:val>
                                        </p:tav>
                                      </p:tavLst>
                                    </p:anim>
                                    <p:anim calcmode="lin" valueType="num">
                                      <p:cBhvr additive="base">
                                        <p:cTn id="32" dur="1000" fill="hold"/>
                                        <p:tgtEl>
                                          <p:spTgt spid="25"/>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42" presetClass="entr" presetSubtype="0" fill="hold" grpId="0" nodeType="clickEffect">
                                  <p:stCondLst>
                                    <p:cond delay="0"/>
                                  </p:stCondLst>
                                  <p:childTnLst>
                                    <p:set>
                                      <p:cBhvr>
                                        <p:cTn id="36" dur="1" fill="hold">
                                          <p:stCondLst>
                                            <p:cond delay="0"/>
                                          </p:stCondLst>
                                        </p:cTn>
                                        <p:tgtEl>
                                          <p:spTgt spid="27"/>
                                        </p:tgtEl>
                                        <p:attrNameLst>
                                          <p:attrName>style.visibility</p:attrName>
                                        </p:attrNameLst>
                                      </p:cBhvr>
                                      <p:to>
                                        <p:strVal val="visible"/>
                                      </p:to>
                                    </p:set>
                                    <p:animEffect transition="in" filter="fade">
                                      <p:cBhvr>
                                        <p:cTn id="37" dur="1000"/>
                                        <p:tgtEl>
                                          <p:spTgt spid="27"/>
                                        </p:tgtEl>
                                      </p:cBhvr>
                                    </p:animEffect>
                                    <p:anim calcmode="lin" valueType="num">
                                      <p:cBhvr>
                                        <p:cTn id="38" dur="1000" fill="hold"/>
                                        <p:tgtEl>
                                          <p:spTgt spid="27"/>
                                        </p:tgtEl>
                                        <p:attrNameLst>
                                          <p:attrName>ppt_x</p:attrName>
                                        </p:attrNameLst>
                                      </p:cBhvr>
                                      <p:tavLst>
                                        <p:tav tm="0">
                                          <p:val>
                                            <p:strVal val="#ppt_x"/>
                                          </p:val>
                                        </p:tav>
                                        <p:tav tm="100000">
                                          <p:val>
                                            <p:strVal val="#ppt_x"/>
                                          </p:val>
                                        </p:tav>
                                      </p:tavLst>
                                    </p:anim>
                                    <p:anim calcmode="lin" valueType="num">
                                      <p:cBhvr>
                                        <p:cTn id="39" dur="1000" fill="hold"/>
                                        <p:tgtEl>
                                          <p:spTgt spid="27"/>
                                        </p:tgtEl>
                                        <p:attrNameLst>
                                          <p:attrName>ppt_y</p:attrName>
                                        </p:attrNameLst>
                                      </p:cBhvr>
                                      <p:tavLst>
                                        <p:tav tm="0">
                                          <p:val>
                                            <p:strVal val="#ppt_y+.1"/>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8"/>
                                        </p:tgtEl>
                                        <p:attrNameLst>
                                          <p:attrName>style.visibility</p:attrName>
                                        </p:attrNameLst>
                                      </p:cBhvr>
                                      <p:to>
                                        <p:strVal val="visible"/>
                                      </p:to>
                                    </p:set>
                                    <p:animEffect transition="in" filter="fade">
                                      <p:cBhvr>
                                        <p:cTn id="44" dur="750"/>
                                        <p:tgtEl>
                                          <p:spTgt spid="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19" grpId="0" animBg="1"/>
      <p:bldP spid="21" grpId="0" animBg="1"/>
      <p:bldP spid="22" grpId="0" animBg="1"/>
      <p:bldP spid="23" grpId="0" animBg="1"/>
      <p:bldP spid="24" grpId="0" animBg="1"/>
      <p:bldP spid="25" grpId="0" animBg="1"/>
      <p:bldP spid="27" grpId="0"/>
      <p:bldP spid="28"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80000"/>
            <a:lum/>
          </a:blip>
          <a:srcRect/>
          <a:stretch>
            <a:fillRect t="-9000" b="-9000"/>
          </a:stretch>
        </a:blipFill>
        <a:effectLst/>
      </p:bgPr>
    </p:bg>
    <p:spTree>
      <p:nvGrpSpPr>
        <p:cNvPr id="1" name=""/>
        <p:cNvGrpSpPr/>
        <p:nvPr/>
      </p:nvGrpSpPr>
      <p:grpSpPr>
        <a:xfrm>
          <a:off x="0" y="0"/>
          <a:ext cx="0" cy="0"/>
          <a:chOff x="0" y="0"/>
          <a:chExt cx="0" cy="0"/>
        </a:xfrm>
      </p:grpSpPr>
      <p:sp>
        <p:nvSpPr>
          <p:cNvPr id="4" name="矩形 3">
            <a:extLst>
              <a:ext uri="{FF2B5EF4-FFF2-40B4-BE49-F238E27FC236}">
                <a16:creationId xmlns:a16="http://schemas.microsoft.com/office/drawing/2014/main" id="{089A166B-061B-0F14-31F3-6DA4245CC947}"/>
              </a:ext>
            </a:extLst>
          </p:cNvPr>
          <p:cNvSpPr/>
          <p:nvPr/>
        </p:nvSpPr>
        <p:spPr>
          <a:xfrm>
            <a:off x="0" y="0"/>
            <a:ext cx="12192000" cy="6858000"/>
          </a:xfrm>
          <a:prstGeom prst="rect">
            <a:avLst/>
          </a:prstGeom>
          <a:gradFill>
            <a:gsLst>
              <a:gs pos="100000">
                <a:schemeClr val="accent1">
                  <a:lumMod val="5000"/>
                  <a:lumOff val="95000"/>
                  <a:alpha val="10000"/>
                </a:schemeClr>
              </a:gs>
              <a:gs pos="0">
                <a:schemeClr val="bg1"/>
              </a:gs>
              <a:gs pos="18000">
                <a:schemeClr val="bg1">
                  <a:alpha val="85000"/>
                </a:schemeClr>
              </a:gs>
            </a:gsLst>
            <a:lin ang="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useBgFill="1">
        <p:nvSpPr>
          <p:cNvPr id="9" name="矩形: 圆角 8">
            <a:extLst>
              <a:ext uri="{FF2B5EF4-FFF2-40B4-BE49-F238E27FC236}">
                <a16:creationId xmlns:a16="http://schemas.microsoft.com/office/drawing/2014/main" id="{4C113AA5-D258-092A-A50C-3871DE60DC37}"/>
              </a:ext>
            </a:extLst>
          </p:cNvPr>
          <p:cNvSpPr/>
          <p:nvPr/>
        </p:nvSpPr>
        <p:spPr>
          <a:xfrm rot="18984877">
            <a:off x="10708786" y="-166100"/>
            <a:ext cx="592667" cy="2573866"/>
          </a:xfrm>
          <a:prstGeom prst="roundRect">
            <a:avLst>
              <a:gd name="adj" fmla="val 50000"/>
            </a:avLst>
          </a:prstGeom>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useBgFill="1">
        <p:nvSpPr>
          <p:cNvPr id="10" name="矩形: 圆角 9">
            <a:extLst>
              <a:ext uri="{FF2B5EF4-FFF2-40B4-BE49-F238E27FC236}">
                <a16:creationId xmlns:a16="http://schemas.microsoft.com/office/drawing/2014/main" id="{9E1A4C9D-0B0B-45C5-8243-81A9F3735AEF}"/>
              </a:ext>
            </a:extLst>
          </p:cNvPr>
          <p:cNvSpPr/>
          <p:nvPr/>
        </p:nvSpPr>
        <p:spPr>
          <a:xfrm rot="18984877">
            <a:off x="8213506" y="2066465"/>
            <a:ext cx="592667" cy="2980694"/>
          </a:xfrm>
          <a:prstGeom prst="roundRect">
            <a:avLst>
              <a:gd name="adj" fmla="val 50000"/>
            </a:avLst>
          </a:prstGeom>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useBgFill="1">
        <p:nvSpPr>
          <p:cNvPr id="11" name="矩形: 圆角 10">
            <a:extLst>
              <a:ext uri="{FF2B5EF4-FFF2-40B4-BE49-F238E27FC236}">
                <a16:creationId xmlns:a16="http://schemas.microsoft.com/office/drawing/2014/main" id="{67719AB6-0D39-4CA3-C231-B25EDA5916AC}"/>
              </a:ext>
            </a:extLst>
          </p:cNvPr>
          <p:cNvSpPr/>
          <p:nvPr/>
        </p:nvSpPr>
        <p:spPr>
          <a:xfrm rot="18984877">
            <a:off x="9278330" y="595715"/>
            <a:ext cx="592667" cy="4038936"/>
          </a:xfrm>
          <a:prstGeom prst="roundRect">
            <a:avLst>
              <a:gd name="adj" fmla="val 50000"/>
            </a:avLst>
          </a:prstGeom>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useBgFill="1">
        <p:nvSpPr>
          <p:cNvPr id="12" name="矩形: 圆角 11">
            <a:extLst>
              <a:ext uri="{FF2B5EF4-FFF2-40B4-BE49-F238E27FC236}">
                <a16:creationId xmlns:a16="http://schemas.microsoft.com/office/drawing/2014/main" id="{88D53067-1876-33D7-4C88-3146445969A8}"/>
              </a:ext>
            </a:extLst>
          </p:cNvPr>
          <p:cNvSpPr/>
          <p:nvPr/>
        </p:nvSpPr>
        <p:spPr>
          <a:xfrm rot="18984877">
            <a:off x="9718185" y="403135"/>
            <a:ext cx="592667" cy="3405894"/>
          </a:xfrm>
          <a:prstGeom prst="roundRect">
            <a:avLst>
              <a:gd name="adj" fmla="val 50000"/>
            </a:avLst>
          </a:prstGeom>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useBgFill="1">
        <p:nvSpPr>
          <p:cNvPr id="13" name="矩形: 圆角 12">
            <a:extLst>
              <a:ext uri="{FF2B5EF4-FFF2-40B4-BE49-F238E27FC236}">
                <a16:creationId xmlns:a16="http://schemas.microsoft.com/office/drawing/2014/main" id="{D1E3EFC5-11EB-3231-7838-0CD70526EC6A}"/>
              </a:ext>
            </a:extLst>
          </p:cNvPr>
          <p:cNvSpPr/>
          <p:nvPr/>
        </p:nvSpPr>
        <p:spPr>
          <a:xfrm rot="18984877">
            <a:off x="7703055" y="2847521"/>
            <a:ext cx="592667" cy="2573866"/>
          </a:xfrm>
          <a:prstGeom prst="roundRect">
            <a:avLst>
              <a:gd name="adj" fmla="val 50000"/>
            </a:avLst>
          </a:prstGeom>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useBgFill="1">
        <p:nvSpPr>
          <p:cNvPr id="14" name="矩形: 圆角 13">
            <a:extLst>
              <a:ext uri="{FF2B5EF4-FFF2-40B4-BE49-F238E27FC236}">
                <a16:creationId xmlns:a16="http://schemas.microsoft.com/office/drawing/2014/main" id="{AA6B557F-E751-8843-08E0-380254A179C9}"/>
              </a:ext>
            </a:extLst>
          </p:cNvPr>
          <p:cNvSpPr/>
          <p:nvPr/>
        </p:nvSpPr>
        <p:spPr>
          <a:xfrm rot="18984877">
            <a:off x="8784243" y="1416827"/>
            <a:ext cx="592667" cy="3409453"/>
          </a:xfrm>
          <a:prstGeom prst="roundRect">
            <a:avLst>
              <a:gd name="adj" fmla="val 50000"/>
            </a:avLst>
          </a:prstGeom>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useBgFill="1">
        <p:nvSpPr>
          <p:cNvPr id="15" name="矩形: 圆角 14">
            <a:extLst>
              <a:ext uri="{FF2B5EF4-FFF2-40B4-BE49-F238E27FC236}">
                <a16:creationId xmlns:a16="http://schemas.microsoft.com/office/drawing/2014/main" id="{771B8479-F1D8-BF8F-473B-85660DDB02CD}"/>
              </a:ext>
            </a:extLst>
          </p:cNvPr>
          <p:cNvSpPr/>
          <p:nvPr/>
        </p:nvSpPr>
        <p:spPr>
          <a:xfrm rot="18984877">
            <a:off x="10213447" y="95274"/>
            <a:ext cx="592667" cy="3043123"/>
          </a:xfrm>
          <a:prstGeom prst="roundRect">
            <a:avLst>
              <a:gd name="adj" fmla="val 50000"/>
            </a:avLst>
          </a:prstGeom>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7" name="矩形 16">
            <a:extLst>
              <a:ext uri="{FF2B5EF4-FFF2-40B4-BE49-F238E27FC236}">
                <a16:creationId xmlns:a16="http://schemas.microsoft.com/office/drawing/2014/main" id="{7B0F0E2A-7A73-34FE-9C34-54C3AD4E0667}"/>
              </a:ext>
            </a:extLst>
          </p:cNvPr>
          <p:cNvSpPr/>
          <p:nvPr/>
        </p:nvSpPr>
        <p:spPr>
          <a:xfrm>
            <a:off x="161698" y="310393"/>
            <a:ext cx="7880684" cy="954107"/>
          </a:xfrm>
          <a:prstGeom prst="rect">
            <a:avLst/>
          </a:prstGeom>
          <a:noFill/>
        </p:spPr>
        <p:txBody>
          <a:bodyPr wrap="none" lIns="91440" tIns="45720" rIns="91440" bIns="45720">
            <a:spAutoFit/>
          </a:bodyPr>
          <a:lstStyle/>
          <a:p>
            <a:pPr algn="ctr"/>
            <a:r>
              <a:rPr lang="en-US" altLang="zh-CN" sz="2800" b="0" cap="none" spc="0"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Why does international business communication fail?</a:t>
            </a:r>
          </a:p>
          <a:p>
            <a:pPr algn="ctr"/>
            <a:endParaRPr lang="en-US" altLang="zh-CN" sz="2800" b="0" cap="none" spc="0"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p:txBody>
      </p:sp>
      <p:sp>
        <p:nvSpPr>
          <p:cNvPr id="16" name="文本框 15">
            <a:extLst>
              <a:ext uri="{FF2B5EF4-FFF2-40B4-BE49-F238E27FC236}">
                <a16:creationId xmlns:a16="http://schemas.microsoft.com/office/drawing/2014/main" id="{B685507E-E335-7804-56B4-A1B38926B553}"/>
              </a:ext>
            </a:extLst>
          </p:cNvPr>
          <p:cNvSpPr txBox="1"/>
          <p:nvPr/>
        </p:nvSpPr>
        <p:spPr>
          <a:xfrm>
            <a:off x="426414" y="1120833"/>
            <a:ext cx="6769951" cy="5262979"/>
          </a:xfrm>
          <a:prstGeom prst="rect">
            <a:avLst/>
          </a:prstGeom>
          <a:noFill/>
        </p:spPr>
        <p:txBody>
          <a:bodyPr wrap="square" rtlCol="0">
            <a:spAutoFit/>
          </a:bodyPr>
          <a:lstStyle/>
          <a:p>
            <a:r>
              <a:rPr lang="en-US" altLang="zh-CN" sz="1600" dirty="0">
                <a:latin typeface="Times New Roman" panose="02020603050405020304" pitchFamily="18" charset="0"/>
                <a:cs typeface="Times New Roman" panose="02020603050405020304" pitchFamily="18" charset="0"/>
              </a:rPr>
              <a:t>There is a possibility of failure in international business communication. And there are many reasons for failure in international business communication. It is not terrible to have failed communication. What is important is to do a good job of remediation after failure.</a:t>
            </a:r>
          </a:p>
          <a:p>
            <a:endParaRPr lang="en-US" altLang="zh-CN" sz="1600" dirty="0">
              <a:latin typeface="Times New Roman" panose="02020603050405020304" pitchFamily="18" charset="0"/>
              <a:cs typeface="Times New Roman" panose="02020603050405020304" pitchFamily="18" charset="0"/>
            </a:endParaRPr>
          </a:p>
          <a:p>
            <a:r>
              <a:rPr lang="en-US" altLang="zh-CN" sz="1600" dirty="0">
                <a:latin typeface="Times New Roman" panose="02020603050405020304" pitchFamily="18" charset="0"/>
                <a:cs typeface="Times New Roman" panose="02020603050405020304" pitchFamily="18" charset="0"/>
              </a:rPr>
              <a:t>Cultural differences between countries can cause business communication failures. High-context cultures rely on implicit communication, while low-context cultures prefer explicit communication. Ambiguity can arise when communicating without understanding the context and customs of the target business country in advance. If you are not familiar with local cultural etiquette, it may also lead to offense or mistrust.</a:t>
            </a:r>
          </a:p>
          <a:p>
            <a:endParaRPr lang="en-US" altLang="zh-CN" sz="1600" dirty="0">
              <a:latin typeface="Times New Roman" panose="02020603050405020304" pitchFamily="18" charset="0"/>
              <a:cs typeface="Times New Roman" panose="02020603050405020304" pitchFamily="18" charset="0"/>
            </a:endParaRPr>
          </a:p>
          <a:p>
            <a:r>
              <a:rPr lang="en-US" altLang="zh-CN" sz="1600" dirty="0">
                <a:latin typeface="Times New Roman" panose="02020603050405020304" pitchFamily="18" charset="0"/>
                <a:cs typeface="Times New Roman" panose="02020603050405020304" pitchFamily="18" charset="0"/>
              </a:rPr>
              <a:t>We can take some measures to prevent communication failures.</a:t>
            </a:r>
          </a:p>
          <a:p>
            <a:endParaRPr lang="en-US" altLang="zh-CN" sz="1600" dirty="0">
              <a:latin typeface="Times New Roman" panose="02020603050405020304" pitchFamily="18" charset="0"/>
              <a:cs typeface="Times New Roman" panose="02020603050405020304" pitchFamily="18" charset="0"/>
            </a:endParaRPr>
          </a:p>
          <a:p>
            <a:r>
              <a:rPr lang="en-US" altLang="zh-CN" sz="1600" dirty="0">
                <a:latin typeface="Times New Roman" panose="02020603050405020304" pitchFamily="18" charset="0"/>
                <a:cs typeface="Times New Roman" panose="02020603050405020304" pitchFamily="18" charset="0"/>
              </a:rPr>
              <a:t>1. Understand the culture and customs of the country where you are doing business in advance. Being familiar with local culture and customs can avoid ambiguity during conversations and make communication smoother.</a:t>
            </a:r>
          </a:p>
          <a:p>
            <a:pPr marL="342900" indent="-342900">
              <a:buAutoNum type="arabicPeriod"/>
            </a:pPr>
            <a:endParaRPr lang="en-US" altLang="zh-CN" sz="1600" dirty="0">
              <a:latin typeface="Times New Roman" panose="02020603050405020304" pitchFamily="18" charset="0"/>
              <a:cs typeface="Times New Roman" panose="02020603050405020304" pitchFamily="18" charset="0"/>
            </a:endParaRPr>
          </a:p>
          <a:p>
            <a:r>
              <a:rPr lang="en-US" altLang="zh-CN" sz="1600" dirty="0">
                <a:latin typeface="Times New Roman" panose="02020603050405020304" pitchFamily="18" charset="0"/>
                <a:cs typeface="Times New Roman" panose="02020603050405020304" pitchFamily="18" charset="0"/>
              </a:rPr>
              <a:t>2.  Have more offline communication and face-to-face interviews to avoid unnecessary ambiguity in online communication.</a:t>
            </a:r>
          </a:p>
          <a:p>
            <a:endParaRPr lang="zh-CN" altLang="en-US"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113965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750" fill="hold"/>
                                        <p:tgtEl>
                                          <p:spTgt spid="13"/>
                                        </p:tgtEl>
                                        <p:attrNameLst>
                                          <p:attrName>ppt_x</p:attrName>
                                        </p:attrNameLst>
                                      </p:cBhvr>
                                      <p:tavLst>
                                        <p:tav tm="0">
                                          <p:val>
                                            <p:strVal val="1+#ppt_w/2"/>
                                          </p:val>
                                        </p:tav>
                                        <p:tav tm="100000">
                                          <p:val>
                                            <p:strVal val="#ppt_x"/>
                                          </p:val>
                                        </p:tav>
                                      </p:tavLst>
                                    </p:anim>
                                    <p:anim calcmode="lin" valueType="num">
                                      <p:cBhvr additive="base">
                                        <p:cTn id="8" dur="750" fill="hold"/>
                                        <p:tgtEl>
                                          <p:spTgt spid="13"/>
                                        </p:tgtEl>
                                        <p:attrNameLst>
                                          <p:attrName>ppt_y</p:attrName>
                                        </p:attrNameLst>
                                      </p:cBhvr>
                                      <p:tavLst>
                                        <p:tav tm="0">
                                          <p:val>
                                            <p:strVal val="#ppt_y"/>
                                          </p:val>
                                        </p:tav>
                                        <p:tav tm="100000">
                                          <p:val>
                                            <p:strVal val="#ppt_y"/>
                                          </p:val>
                                        </p:tav>
                                      </p:tavLst>
                                    </p:anim>
                                  </p:childTnLst>
                                </p:cTn>
                              </p:par>
                              <p:par>
                                <p:cTn id="9" presetID="2" presetClass="entr" presetSubtype="2" fill="hold" grpId="0" nodeType="withEffect">
                                  <p:stCondLst>
                                    <p:cond delay="0"/>
                                  </p:stCondLst>
                                  <p:childTnLst>
                                    <p:set>
                                      <p:cBhvr>
                                        <p:cTn id="10" dur="1" fill="hold">
                                          <p:stCondLst>
                                            <p:cond delay="0"/>
                                          </p:stCondLst>
                                        </p:cTn>
                                        <p:tgtEl>
                                          <p:spTgt spid="10"/>
                                        </p:tgtEl>
                                        <p:attrNameLst>
                                          <p:attrName>style.visibility</p:attrName>
                                        </p:attrNameLst>
                                      </p:cBhvr>
                                      <p:to>
                                        <p:strVal val="visible"/>
                                      </p:to>
                                    </p:set>
                                    <p:anim calcmode="lin" valueType="num">
                                      <p:cBhvr additive="base">
                                        <p:cTn id="11" dur="750" fill="hold"/>
                                        <p:tgtEl>
                                          <p:spTgt spid="10"/>
                                        </p:tgtEl>
                                        <p:attrNameLst>
                                          <p:attrName>ppt_x</p:attrName>
                                        </p:attrNameLst>
                                      </p:cBhvr>
                                      <p:tavLst>
                                        <p:tav tm="0">
                                          <p:val>
                                            <p:strVal val="1+#ppt_w/2"/>
                                          </p:val>
                                        </p:tav>
                                        <p:tav tm="100000">
                                          <p:val>
                                            <p:strVal val="#ppt_x"/>
                                          </p:val>
                                        </p:tav>
                                      </p:tavLst>
                                    </p:anim>
                                    <p:anim calcmode="lin" valueType="num">
                                      <p:cBhvr additive="base">
                                        <p:cTn id="12" dur="750" fill="hold"/>
                                        <p:tgtEl>
                                          <p:spTgt spid="10"/>
                                        </p:tgtEl>
                                        <p:attrNameLst>
                                          <p:attrName>ppt_y</p:attrName>
                                        </p:attrNameLst>
                                      </p:cBhvr>
                                      <p:tavLst>
                                        <p:tav tm="0">
                                          <p:val>
                                            <p:strVal val="#ppt_y"/>
                                          </p:val>
                                        </p:tav>
                                        <p:tav tm="100000">
                                          <p:val>
                                            <p:strVal val="#ppt_y"/>
                                          </p:val>
                                        </p:tav>
                                      </p:tavLst>
                                    </p:anim>
                                  </p:childTnLst>
                                </p:cTn>
                              </p:par>
                              <p:par>
                                <p:cTn id="13" presetID="2" presetClass="entr" presetSubtype="2" fill="hold" grpId="0" nodeType="withEffect">
                                  <p:stCondLst>
                                    <p:cond delay="0"/>
                                  </p:stCondLst>
                                  <p:childTnLst>
                                    <p:set>
                                      <p:cBhvr>
                                        <p:cTn id="14" dur="1" fill="hold">
                                          <p:stCondLst>
                                            <p:cond delay="0"/>
                                          </p:stCondLst>
                                        </p:cTn>
                                        <p:tgtEl>
                                          <p:spTgt spid="14"/>
                                        </p:tgtEl>
                                        <p:attrNameLst>
                                          <p:attrName>style.visibility</p:attrName>
                                        </p:attrNameLst>
                                      </p:cBhvr>
                                      <p:to>
                                        <p:strVal val="visible"/>
                                      </p:to>
                                    </p:set>
                                    <p:anim calcmode="lin" valueType="num">
                                      <p:cBhvr additive="base">
                                        <p:cTn id="15" dur="750" fill="hold"/>
                                        <p:tgtEl>
                                          <p:spTgt spid="14"/>
                                        </p:tgtEl>
                                        <p:attrNameLst>
                                          <p:attrName>ppt_x</p:attrName>
                                        </p:attrNameLst>
                                      </p:cBhvr>
                                      <p:tavLst>
                                        <p:tav tm="0">
                                          <p:val>
                                            <p:strVal val="1+#ppt_w/2"/>
                                          </p:val>
                                        </p:tav>
                                        <p:tav tm="100000">
                                          <p:val>
                                            <p:strVal val="#ppt_x"/>
                                          </p:val>
                                        </p:tav>
                                      </p:tavLst>
                                    </p:anim>
                                    <p:anim calcmode="lin" valueType="num">
                                      <p:cBhvr additive="base">
                                        <p:cTn id="16" dur="750" fill="hold"/>
                                        <p:tgtEl>
                                          <p:spTgt spid="14"/>
                                        </p:tgtEl>
                                        <p:attrNameLst>
                                          <p:attrName>ppt_y</p:attrName>
                                        </p:attrNameLst>
                                      </p:cBhvr>
                                      <p:tavLst>
                                        <p:tav tm="0">
                                          <p:val>
                                            <p:strVal val="#ppt_y"/>
                                          </p:val>
                                        </p:tav>
                                        <p:tav tm="100000">
                                          <p:val>
                                            <p:strVal val="#ppt_y"/>
                                          </p:val>
                                        </p:tav>
                                      </p:tavLst>
                                    </p:anim>
                                  </p:childTnLst>
                                </p:cTn>
                              </p:par>
                              <p:par>
                                <p:cTn id="17" presetID="2" presetClass="entr" presetSubtype="2" fill="hold" grpId="0" nodeType="withEffect">
                                  <p:stCondLst>
                                    <p:cond delay="0"/>
                                  </p:stCondLst>
                                  <p:childTnLst>
                                    <p:set>
                                      <p:cBhvr>
                                        <p:cTn id="18" dur="1" fill="hold">
                                          <p:stCondLst>
                                            <p:cond delay="0"/>
                                          </p:stCondLst>
                                        </p:cTn>
                                        <p:tgtEl>
                                          <p:spTgt spid="11"/>
                                        </p:tgtEl>
                                        <p:attrNameLst>
                                          <p:attrName>style.visibility</p:attrName>
                                        </p:attrNameLst>
                                      </p:cBhvr>
                                      <p:to>
                                        <p:strVal val="visible"/>
                                      </p:to>
                                    </p:set>
                                    <p:anim calcmode="lin" valueType="num">
                                      <p:cBhvr additive="base">
                                        <p:cTn id="19" dur="750" fill="hold"/>
                                        <p:tgtEl>
                                          <p:spTgt spid="11"/>
                                        </p:tgtEl>
                                        <p:attrNameLst>
                                          <p:attrName>ppt_x</p:attrName>
                                        </p:attrNameLst>
                                      </p:cBhvr>
                                      <p:tavLst>
                                        <p:tav tm="0">
                                          <p:val>
                                            <p:strVal val="1+#ppt_w/2"/>
                                          </p:val>
                                        </p:tav>
                                        <p:tav tm="100000">
                                          <p:val>
                                            <p:strVal val="#ppt_x"/>
                                          </p:val>
                                        </p:tav>
                                      </p:tavLst>
                                    </p:anim>
                                    <p:anim calcmode="lin" valueType="num">
                                      <p:cBhvr additive="base">
                                        <p:cTn id="20" dur="750" fill="hold"/>
                                        <p:tgtEl>
                                          <p:spTgt spid="11"/>
                                        </p:tgtEl>
                                        <p:attrNameLst>
                                          <p:attrName>ppt_y</p:attrName>
                                        </p:attrNameLst>
                                      </p:cBhvr>
                                      <p:tavLst>
                                        <p:tav tm="0">
                                          <p:val>
                                            <p:strVal val="#ppt_y"/>
                                          </p:val>
                                        </p:tav>
                                        <p:tav tm="100000">
                                          <p:val>
                                            <p:strVal val="#ppt_y"/>
                                          </p:val>
                                        </p:tav>
                                      </p:tavLst>
                                    </p:anim>
                                  </p:childTnLst>
                                </p:cTn>
                              </p:par>
                              <p:par>
                                <p:cTn id="21" presetID="2" presetClass="entr" presetSubtype="2" fill="hold" grpId="0" nodeType="withEffect">
                                  <p:stCondLst>
                                    <p:cond delay="0"/>
                                  </p:stCondLst>
                                  <p:childTnLst>
                                    <p:set>
                                      <p:cBhvr>
                                        <p:cTn id="22" dur="1" fill="hold">
                                          <p:stCondLst>
                                            <p:cond delay="0"/>
                                          </p:stCondLst>
                                        </p:cTn>
                                        <p:tgtEl>
                                          <p:spTgt spid="12"/>
                                        </p:tgtEl>
                                        <p:attrNameLst>
                                          <p:attrName>style.visibility</p:attrName>
                                        </p:attrNameLst>
                                      </p:cBhvr>
                                      <p:to>
                                        <p:strVal val="visible"/>
                                      </p:to>
                                    </p:set>
                                    <p:anim calcmode="lin" valueType="num">
                                      <p:cBhvr additive="base">
                                        <p:cTn id="23" dur="750" fill="hold"/>
                                        <p:tgtEl>
                                          <p:spTgt spid="12"/>
                                        </p:tgtEl>
                                        <p:attrNameLst>
                                          <p:attrName>ppt_x</p:attrName>
                                        </p:attrNameLst>
                                      </p:cBhvr>
                                      <p:tavLst>
                                        <p:tav tm="0">
                                          <p:val>
                                            <p:strVal val="1+#ppt_w/2"/>
                                          </p:val>
                                        </p:tav>
                                        <p:tav tm="100000">
                                          <p:val>
                                            <p:strVal val="#ppt_x"/>
                                          </p:val>
                                        </p:tav>
                                      </p:tavLst>
                                    </p:anim>
                                    <p:anim calcmode="lin" valueType="num">
                                      <p:cBhvr additive="base">
                                        <p:cTn id="24" dur="750" fill="hold"/>
                                        <p:tgtEl>
                                          <p:spTgt spid="12"/>
                                        </p:tgtEl>
                                        <p:attrNameLst>
                                          <p:attrName>ppt_y</p:attrName>
                                        </p:attrNameLst>
                                      </p:cBhvr>
                                      <p:tavLst>
                                        <p:tav tm="0">
                                          <p:val>
                                            <p:strVal val="#ppt_y"/>
                                          </p:val>
                                        </p:tav>
                                        <p:tav tm="100000">
                                          <p:val>
                                            <p:strVal val="#ppt_y"/>
                                          </p:val>
                                        </p:tav>
                                      </p:tavLst>
                                    </p:anim>
                                  </p:childTnLst>
                                </p:cTn>
                              </p:par>
                              <p:par>
                                <p:cTn id="25" presetID="2" presetClass="entr" presetSubtype="2" fill="hold" grpId="0" nodeType="withEffect">
                                  <p:stCondLst>
                                    <p:cond delay="0"/>
                                  </p:stCondLst>
                                  <p:childTnLst>
                                    <p:set>
                                      <p:cBhvr>
                                        <p:cTn id="26" dur="1" fill="hold">
                                          <p:stCondLst>
                                            <p:cond delay="0"/>
                                          </p:stCondLst>
                                        </p:cTn>
                                        <p:tgtEl>
                                          <p:spTgt spid="15"/>
                                        </p:tgtEl>
                                        <p:attrNameLst>
                                          <p:attrName>style.visibility</p:attrName>
                                        </p:attrNameLst>
                                      </p:cBhvr>
                                      <p:to>
                                        <p:strVal val="visible"/>
                                      </p:to>
                                    </p:set>
                                    <p:anim calcmode="lin" valueType="num">
                                      <p:cBhvr additive="base">
                                        <p:cTn id="27" dur="750" fill="hold"/>
                                        <p:tgtEl>
                                          <p:spTgt spid="15"/>
                                        </p:tgtEl>
                                        <p:attrNameLst>
                                          <p:attrName>ppt_x</p:attrName>
                                        </p:attrNameLst>
                                      </p:cBhvr>
                                      <p:tavLst>
                                        <p:tav tm="0">
                                          <p:val>
                                            <p:strVal val="1+#ppt_w/2"/>
                                          </p:val>
                                        </p:tav>
                                        <p:tav tm="100000">
                                          <p:val>
                                            <p:strVal val="#ppt_x"/>
                                          </p:val>
                                        </p:tav>
                                      </p:tavLst>
                                    </p:anim>
                                    <p:anim calcmode="lin" valueType="num">
                                      <p:cBhvr additive="base">
                                        <p:cTn id="28" dur="750" fill="hold"/>
                                        <p:tgtEl>
                                          <p:spTgt spid="15"/>
                                        </p:tgtEl>
                                        <p:attrNameLst>
                                          <p:attrName>ppt_y</p:attrName>
                                        </p:attrNameLst>
                                      </p:cBhvr>
                                      <p:tavLst>
                                        <p:tav tm="0">
                                          <p:val>
                                            <p:strVal val="#ppt_y"/>
                                          </p:val>
                                        </p:tav>
                                        <p:tav tm="100000">
                                          <p:val>
                                            <p:strVal val="#ppt_y"/>
                                          </p:val>
                                        </p:tav>
                                      </p:tavLst>
                                    </p:anim>
                                  </p:childTnLst>
                                </p:cTn>
                              </p:par>
                              <p:par>
                                <p:cTn id="29" presetID="2" presetClass="entr" presetSubtype="2" fill="hold" grpId="0" nodeType="withEffect">
                                  <p:stCondLst>
                                    <p:cond delay="0"/>
                                  </p:stCondLst>
                                  <p:childTnLst>
                                    <p:set>
                                      <p:cBhvr>
                                        <p:cTn id="30" dur="1" fill="hold">
                                          <p:stCondLst>
                                            <p:cond delay="0"/>
                                          </p:stCondLst>
                                        </p:cTn>
                                        <p:tgtEl>
                                          <p:spTgt spid="9"/>
                                        </p:tgtEl>
                                        <p:attrNameLst>
                                          <p:attrName>style.visibility</p:attrName>
                                        </p:attrNameLst>
                                      </p:cBhvr>
                                      <p:to>
                                        <p:strVal val="visible"/>
                                      </p:to>
                                    </p:set>
                                    <p:anim calcmode="lin" valueType="num">
                                      <p:cBhvr additive="base">
                                        <p:cTn id="31" dur="750" fill="hold"/>
                                        <p:tgtEl>
                                          <p:spTgt spid="9"/>
                                        </p:tgtEl>
                                        <p:attrNameLst>
                                          <p:attrName>ppt_x</p:attrName>
                                        </p:attrNameLst>
                                      </p:cBhvr>
                                      <p:tavLst>
                                        <p:tav tm="0">
                                          <p:val>
                                            <p:strVal val="1+#ppt_w/2"/>
                                          </p:val>
                                        </p:tav>
                                        <p:tav tm="100000">
                                          <p:val>
                                            <p:strVal val="#ppt_x"/>
                                          </p:val>
                                        </p:tav>
                                      </p:tavLst>
                                    </p:anim>
                                    <p:anim calcmode="lin" valueType="num">
                                      <p:cBhvr additive="base">
                                        <p:cTn id="32" dur="750" fill="hold"/>
                                        <p:tgtEl>
                                          <p:spTgt spid="9"/>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17"/>
                                        </p:tgtEl>
                                        <p:attrNameLst>
                                          <p:attrName>style.visibility</p:attrName>
                                        </p:attrNameLst>
                                      </p:cBhvr>
                                      <p:to>
                                        <p:strVal val="visible"/>
                                      </p:to>
                                    </p:set>
                                    <p:animEffect transition="in" filter="wipe(down)">
                                      <p:cBhvr>
                                        <p:cTn id="37" dur="750"/>
                                        <p:tgtEl>
                                          <p:spTgt spid="17"/>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grpId="0" nodeType="clickEffect">
                                  <p:stCondLst>
                                    <p:cond delay="0"/>
                                  </p:stCondLst>
                                  <p:childTnLst>
                                    <p:set>
                                      <p:cBhvr>
                                        <p:cTn id="41" dur="1" fill="hold">
                                          <p:stCondLst>
                                            <p:cond delay="0"/>
                                          </p:stCondLst>
                                        </p:cTn>
                                        <p:tgtEl>
                                          <p:spTgt spid="16"/>
                                        </p:tgtEl>
                                        <p:attrNameLst>
                                          <p:attrName>style.visibility</p:attrName>
                                        </p:attrNameLst>
                                      </p:cBhvr>
                                      <p:to>
                                        <p:strVal val="visible"/>
                                      </p:to>
                                    </p:set>
                                    <p:animEffect transition="in" filter="wipe(down)">
                                      <p:cBhvr>
                                        <p:cTn id="42" dur="75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1" grpId="0" animBg="1"/>
      <p:bldP spid="12" grpId="0" animBg="1"/>
      <p:bldP spid="13" grpId="0" animBg="1"/>
      <p:bldP spid="14" grpId="0" animBg="1"/>
      <p:bldP spid="15" grpId="0" animBg="1"/>
      <p:bldP spid="17" grpId="0"/>
      <p:bldP spid="16"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9000" b="-9000"/>
          </a:stretch>
        </a:blipFill>
        <a:effectLst/>
      </p:bgPr>
    </p:bg>
    <p:spTree>
      <p:nvGrpSpPr>
        <p:cNvPr id="1" name=""/>
        <p:cNvGrpSpPr/>
        <p:nvPr/>
      </p:nvGrpSpPr>
      <p:grpSpPr>
        <a:xfrm>
          <a:off x="0" y="0"/>
          <a:ext cx="0" cy="0"/>
          <a:chOff x="0" y="0"/>
          <a:chExt cx="0" cy="0"/>
        </a:xfrm>
      </p:grpSpPr>
      <p:sp>
        <p:nvSpPr>
          <p:cNvPr id="5" name="矩形 4">
            <a:extLst>
              <a:ext uri="{FF2B5EF4-FFF2-40B4-BE49-F238E27FC236}">
                <a16:creationId xmlns:a16="http://schemas.microsoft.com/office/drawing/2014/main" id="{C98F44D8-B4CB-C360-D430-BDF0CF46E037}"/>
              </a:ext>
            </a:extLst>
          </p:cNvPr>
          <p:cNvSpPr/>
          <p:nvPr/>
        </p:nvSpPr>
        <p:spPr>
          <a:xfrm>
            <a:off x="0" y="0"/>
            <a:ext cx="12192000" cy="6858000"/>
          </a:xfrm>
          <a:prstGeom prst="rect">
            <a:avLst/>
          </a:prstGeom>
          <a:gradFill>
            <a:gsLst>
              <a:gs pos="0">
                <a:schemeClr val="accent1">
                  <a:lumMod val="5000"/>
                  <a:lumOff val="95000"/>
                  <a:alpha val="10000"/>
                </a:schemeClr>
              </a:gs>
              <a:gs pos="100000">
                <a:schemeClr val="bg1">
                  <a:alpha val="90000"/>
                </a:schemeClr>
              </a:gs>
              <a:gs pos="79000">
                <a:schemeClr val="bg1">
                  <a:alpha val="85000"/>
                </a:schemeClr>
              </a:gs>
            </a:gsLst>
            <a:lin ang="0" scaled="0"/>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useBgFill="1">
        <p:nvSpPr>
          <p:cNvPr id="7" name="矩形: 圆角 6">
            <a:extLst>
              <a:ext uri="{FF2B5EF4-FFF2-40B4-BE49-F238E27FC236}">
                <a16:creationId xmlns:a16="http://schemas.microsoft.com/office/drawing/2014/main" id="{58244F42-6820-6D8B-6594-596C9A7F45E1}"/>
              </a:ext>
            </a:extLst>
          </p:cNvPr>
          <p:cNvSpPr/>
          <p:nvPr/>
        </p:nvSpPr>
        <p:spPr>
          <a:xfrm>
            <a:off x="601133" y="694266"/>
            <a:ext cx="3843867" cy="728133"/>
          </a:xfrm>
          <a:prstGeom prst="roundRect">
            <a:avLst>
              <a:gd name="adj" fmla="val 50000"/>
            </a:avLst>
          </a:prstGeom>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useBgFill="1">
        <p:nvSpPr>
          <p:cNvPr id="8" name="矩形: 圆角 7">
            <a:extLst>
              <a:ext uri="{FF2B5EF4-FFF2-40B4-BE49-F238E27FC236}">
                <a16:creationId xmlns:a16="http://schemas.microsoft.com/office/drawing/2014/main" id="{BF07E5BC-24BD-CF7C-02A7-D4B6E6E64D4A}"/>
              </a:ext>
            </a:extLst>
          </p:cNvPr>
          <p:cNvSpPr/>
          <p:nvPr/>
        </p:nvSpPr>
        <p:spPr>
          <a:xfrm>
            <a:off x="1066800" y="1590675"/>
            <a:ext cx="3843867" cy="728133"/>
          </a:xfrm>
          <a:prstGeom prst="roundRect">
            <a:avLst>
              <a:gd name="adj" fmla="val 50000"/>
            </a:avLst>
          </a:prstGeom>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useBgFill="1">
        <p:nvSpPr>
          <p:cNvPr id="9" name="矩形: 圆角 8">
            <a:extLst>
              <a:ext uri="{FF2B5EF4-FFF2-40B4-BE49-F238E27FC236}">
                <a16:creationId xmlns:a16="http://schemas.microsoft.com/office/drawing/2014/main" id="{9539151C-80CB-AB49-68CE-48785B92AF7B}"/>
              </a:ext>
            </a:extLst>
          </p:cNvPr>
          <p:cNvSpPr/>
          <p:nvPr/>
        </p:nvSpPr>
        <p:spPr>
          <a:xfrm>
            <a:off x="601133" y="4212165"/>
            <a:ext cx="3843867" cy="728133"/>
          </a:xfrm>
          <a:prstGeom prst="roundRect">
            <a:avLst>
              <a:gd name="adj" fmla="val 50000"/>
            </a:avLst>
          </a:prstGeom>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useBgFill="1">
        <p:nvSpPr>
          <p:cNvPr id="10" name="矩形: 圆角 9">
            <a:extLst>
              <a:ext uri="{FF2B5EF4-FFF2-40B4-BE49-F238E27FC236}">
                <a16:creationId xmlns:a16="http://schemas.microsoft.com/office/drawing/2014/main" id="{70393C32-11AE-4C4C-1523-28251F227D9B}"/>
              </a:ext>
            </a:extLst>
          </p:cNvPr>
          <p:cNvSpPr/>
          <p:nvPr/>
        </p:nvSpPr>
        <p:spPr>
          <a:xfrm>
            <a:off x="601133" y="2453216"/>
            <a:ext cx="3843867" cy="728133"/>
          </a:xfrm>
          <a:prstGeom prst="roundRect">
            <a:avLst>
              <a:gd name="adj" fmla="val 50000"/>
            </a:avLst>
          </a:prstGeom>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useBgFill="1">
        <p:nvSpPr>
          <p:cNvPr id="11" name="矩形: 圆角 10">
            <a:extLst>
              <a:ext uri="{FF2B5EF4-FFF2-40B4-BE49-F238E27FC236}">
                <a16:creationId xmlns:a16="http://schemas.microsoft.com/office/drawing/2014/main" id="{A21B0490-175C-954A-2BBE-DECA62AB80C7}"/>
              </a:ext>
            </a:extLst>
          </p:cNvPr>
          <p:cNvSpPr/>
          <p:nvPr/>
        </p:nvSpPr>
        <p:spPr>
          <a:xfrm>
            <a:off x="1066800" y="3349625"/>
            <a:ext cx="3843867" cy="728133"/>
          </a:xfrm>
          <a:prstGeom prst="roundRect">
            <a:avLst>
              <a:gd name="adj" fmla="val 50000"/>
            </a:avLst>
          </a:prstGeom>
          <a:ln>
            <a:no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0" name="矩形 19">
            <a:extLst>
              <a:ext uri="{FF2B5EF4-FFF2-40B4-BE49-F238E27FC236}">
                <a16:creationId xmlns:a16="http://schemas.microsoft.com/office/drawing/2014/main" id="{87175EF2-8795-A50E-23B5-7150D5599F9F}"/>
              </a:ext>
            </a:extLst>
          </p:cNvPr>
          <p:cNvSpPr/>
          <p:nvPr/>
        </p:nvSpPr>
        <p:spPr>
          <a:xfrm>
            <a:off x="5668045" y="306368"/>
            <a:ext cx="6295355" cy="954107"/>
          </a:xfrm>
          <a:prstGeom prst="rect">
            <a:avLst/>
          </a:prstGeom>
          <a:noFill/>
        </p:spPr>
        <p:txBody>
          <a:bodyPr wrap="square" lIns="91440" tIns="45720" rIns="91440" bIns="45720">
            <a:spAutoFit/>
          </a:bodyPr>
          <a:lstStyle/>
          <a:p>
            <a:pPr algn="ctr"/>
            <a:r>
              <a:rPr lang="en-US" altLang="zh-CN" sz="2800" b="0" cap="none" spc="0"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Why does international relationship building fail?</a:t>
            </a:r>
            <a:endParaRPr lang="zh-CN" altLang="en-US" sz="2800" b="0" cap="none" spc="0"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endParaRPr>
          </a:p>
        </p:txBody>
      </p:sp>
      <p:sp>
        <p:nvSpPr>
          <p:cNvPr id="21" name="文本框 20">
            <a:extLst>
              <a:ext uri="{FF2B5EF4-FFF2-40B4-BE49-F238E27FC236}">
                <a16:creationId xmlns:a16="http://schemas.microsoft.com/office/drawing/2014/main" id="{6B16EE45-4ACD-0DC6-72BB-90C226DCEE55}"/>
              </a:ext>
            </a:extLst>
          </p:cNvPr>
          <p:cNvSpPr txBox="1"/>
          <p:nvPr/>
        </p:nvSpPr>
        <p:spPr>
          <a:xfrm>
            <a:off x="5977467" y="1534744"/>
            <a:ext cx="6087534" cy="4524315"/>
          </a:xfrm>
          <a:prstGeom prst="rect">
            <a:avLst/>
          </a:prstGeom>
          <a:noFill/>
        </p:spPr>
        <p:txBody>
          <a:bodyPr wrap="square" rtlCol="0">
            <a:spAutoFit/>
          </a:bodyPr>
          <a:lstStyle/>
          <a:p>
            <a:pPr marL="342900" indent="-342900">
              <a:buAutoNum type="arabicPeriod"/>
            </a:pPr>
            <a:r>
              <a:rPr lang="en-US" altLang="zh-CN" sz="1600" dirty="0">
                <a:latin typeface="Times New Roman" panose="02020603050405020304" pitchFamily="18" charset="0"/>
                <a:cs typeface="Times New Roman" panose="02020603050405020304" pitchFamily="18" charset="0"/>
              </a:rPr>
              <a:t>Mistrust is also a major factor in the failure of international business relationships. If one party feels that the other party is not showing enough transparency or commitment, it may lead to instability in the partnership. Especially in some cultures, trust takes a long time to build, and rushing to promote business may backfire.</a:t>
            </a:r>
          </a:p>
          <a:p>
            <a:pPr marL="342900" indent="-342900">
              <a:buAutoNum type="arabicPeriod"/>
            </a:pPr>
            <a:endParaRPr lang="en-US" altLang="zh-CN" sz="1600" dirty="0">
              <a:latin typeface="Times New Roman" panose="02020603050405020304" pitchFamily="18" charset="0"/>
              <a:cs typeface="Times New Roman" panose="02020603050405020304" pitchFamily="18" charset="0"/>
            </a:endParaRPr>
          </a:p>
          <a:p>
            <a:pPr marL="342900" indent="-342900">
              <a:buAutoNum type="arabicPeriod"/>
            </a:pPr>
            <a:r>
              <a:rPr lang="en-US" altLang="zh-CN" sz="1600" dirty="0">
                <a:latin typeface="Times New Roman" panose="02020603050405020304" pitchFamily="18" charset="0"/>
                <a:cs typeface="Times New Roman" panose="02020603050405020304" pitchFamily="18" charset="0"/>
              </a:rPr>
              <a:t>Not considering legal and ethical differences. The legal environment and ethical norms can vary greatly from country to country. In some countries, the rules may be different from those in other regions. Ignoring these differences may lead to legal disputes or reputational damage, which in turn affects the long-term sustainability of cross-border relationships.</a:t>
            </a:r>
          </a:p>
          <a:p>
            <a:pPr marL="342900" indent="-342900">
              <a:buAutoNum type="arabicPeriod"/>
            </a:pPr>
            <a:endParaRPr lang="en-US" altLang="zh-CN" sz="1600" dirty="0">
              <a:latin typeface="Times New Roman" panose="02020603050405020304" pitchFamily="18" charset="0"/>
              <a:cs typeface="Times New Roman" panose="02020603050405020304" pitchFamily="18" charset="0"/>
            </a:endParaRPr>
          </a:p>
          <a:p>
            <a:r>
              <a:rPr lang="en-US" altLang="zh-CN" sz="1600" dirty="0">
                <a:latin typeface="Times New Roman" panose="02020603050405020304" pitchFamily="18" charset="0"/>
                <a:cs typeface="Times New Roman" panose="02020603050405020304" pitchFamily="18" charset="0"/>
              </a:rPr>
              <a:t>These factors indicate that establishing a stable and successful partnership in international business requires comprehensive consideration of multiple factors such as culture, language, trust and decision-making methods.</a:t>
            </a:r>
            <a:endParaRPr lang="zh-CN" altLang="en-US"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90510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750" fill="hold"/>
                                        <p:tgtEl>
                                          <p:spTgt spid="7"/>
                                        </p:tgtEl>
                                        <p:attrNameLst>
                                          <p:attrName>ppt_x</p:attrName>
                                        </p:attrNameLst>
                                      </p:cBhvr>
                                      <p:tavLst>
                                        <p:tav tm="0">
                                          <p:val>
                                            <p:strVal val="0-#ppt_w/2"/>
                                          </p:val>
                                        </p:tav>
                                        <p:tav tm="100000">
                                          <p:val>
                                            <p:strVal val="#ppt_x"/>
                                          </p:val>
                                        </p:tav>
                                      </p:tavLst>
                                    </p:anim>
                                    <p:anim calcmode="lin" valueType="num">
                                      <p:cBhvr additive="base">
                                        <p:cTn id="8" dur="750" fill="hold"/>
                                        <p:tgtEl>
                                          <p:spTgt spid="7"/>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
                                        </p:tgtEl>
                                        <p:attrNameLst>
                                          <p:attrName>style.visibility</p:attrName>
                                        </p:attrNameLst>
                                      </p:cBhvr>
                                      <p:to>
                                        <p:strVal val="visible"/>
                                      </p:to>
                                    </p:set>
                                    <p:anim calcmode="lin" valueType="num">
                                      <p:cBhvr additive="base">
                                        <p:cTn id="11" dur="750" fill="hold"/>
                                        <p:tgtEl>
                                          <p:spTgt spid="10"/>
                                        </p:tgtEl>
                                        <p:attrNameLst>
                                          <p:attrName>ppt_x</p:attrName>
                                        </p:attrNameLst>
                                      </p:cBhvr>
                                      <p:tavLst>
                                        <p:tav tm="0">
                                          <p:val>
                                            <p:strVal val="0-#ppt_w/2"/>
                                          </p:val>
                                        </p:tav>
                                        <p:tav tm="100000">
                                          <p:val>
                                            <p:strVal val="#ppt_x"/>
                                          </p:val>
                                        </p:tav>
                                      </p:tavLst>
                                    </p:anim>
                                    <p:anim calcmode="lin" valueType="num">
                                      <p:cBhvr additive="base">
                                        <p:cTn id="12" dur="750" fill="hold"/>
                                        <p:tgtEl>
                                          <p:spTgt spid="10"/>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9"/>
                                        </p:tgtEl>
                                        <p:attrNameLst>
                                          <p:attrName>style.visibility</p:attrName>
                                        </p:attrNameLst>
                                      </p:cBhvr>
                                      <p:to>
                                        <p:strVal val="visible"/>
                                      </p:to>
                                    </p:set>
                                    <p:anim calcmode="lin" valueType="num">
                                      <p:cBhvr additive="base">
                                        <p:cTn id="15" dur="750" fill="hold"/>
                                        <p:tgtEl>
                                          <p:spTgt spid="9"/>
                                        </p:tgtEl>
                                        <p:attrNameLst>
                                          <p:attrName>ppt_x</p:attrName>
                                        </p:attrNameLst>
                                      </p:cBhvr>
                                      <p:tavLst>
                                        <p:tav tm="0">
                                          <p:val>
                                            <p:strVal val="0-#ppt_w/2"/>
                                          </p:val>
                                        </p:tav>
                                        <p:tav tm="100000">
                                          <p:val>
                                            <p:strVal val="#ppt_x"/>
                                          </p:val>
                                        </p:tav>
                                      </p:tavLst>
                                    </p:anim>
                                    <p:anim calcmode="lin" valueType="num">
                                      <p:cBhvr additive="base">
                                        <p:cTn id="16" dur="750" fill="hold"/>
                                        <p:tgtEl>
                                          <p:spTgt spid="9"/>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750" fill="hold"/>
                                        <p:tgtEl>
                                          <p:spTgt spid="8"/>
                                        </p:tgtEl>
                                        <p:attrNameLst>
                                          <p:attrName>ppt_x</p:attrName>
                                        </p:attrNameLst>
                                      </p:cBhvr>
                                      <p:tavLst>
                                        <p:tav tm="0">
                                          <p:val>
                                            <p:strVal val="0-#ppt_w/2"/>
                                          </p:val>
                                        </p:tav>
                                        <p:tav tm="100000">
                                          <p:val>
                                            <p:strVal val="#ppt_x"/>
                                          </p:val>
                                        </p:tav>
                                      </p:tavLst>
                                    </p:anim>
                                    <p:anim calcmode="lin" valueType="num">
                                      <p:cBhvr additive="base">
                                        <p:cTn id="20" dur="750" fill="hold"/>
                                        <p:tgtEl>
                                          <p:spTgt spid="8"/>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1"/>
                                        </p:tgtEl>
                                        <p:attrNameLst>
                                          <p:attrName>style.visibility</p:attrName>
                                        </p:attrNameLst>
                                      </p:cBhvr>
                                      <p:to>
                                        <p:strVal val="visible"/>
                                      </p:to>
                                    </p:set>
                                    <p:anim calcmode="lin" valueType="num">
                                      <p:cBhvr additive="base">
                                        <p:cTn id="23" dur="750" fill="hold"/>
                                        <p:tgtEl>
                                          <p:spTgt spid="11"/>
                                        </p:tgtEl>
                                        <p:attrNameLst>
                                          <p:attrName>ppt_x</p:attrName>
                                        </p:attrNameLst>
                                      </p:cBhvr>
                                      <p:tavLst>
                                        <p:tav tm="0">
                                          <p:val>
                                            <p:strVal val="0-#ppt_w/2"/>
                                          </p:val>
                                        </p:tav>
                                        <p:tav tm="100000">
                                          <p:val>
                                            <p:strVal val="#ppt_x"/>
                                          </p:val>
                                        </p:tav>
                                      </p:tavLst>
                                    </p:anim>
                                    <p:anim calcmode="lin" valueType="num">
                                      <p:cBhvr additive="base">
                                        <p:cTn id="24" dur="750" fill="hold"/>
                                        <p:tgtEl>
                                          <p:spTgt spid="11"/>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20"/>
                                        </p:tgtEl>
                                        <p:attrNameLst>
                                          <p:attrName>style.visibility</p:attrName>
                                        </p:attrNameLst>
                                      </p:cBhvr>
                                      <p:to>
                                        <p:strVal val="visible"/>
                                      </p:to>
                                    </p:set>
                                    <p:animEffect transition="in" filter="fade">
                                      <p:cBhvr>
                                        <p:cTn id="29" dur="750"/>
                                        <p:tgtEl>
                                          <p:spTgt spid="20"/>
                                        </p:tgtEl>
                                      </p:cBhvr>
                                    </p:animEffect>
                                  </p:childTnLst>
                                </p:cTn>
                              </p:par>
                            </p:childTnLst>
                          </p:cTn>
                        </p:par>
                      </p:childTnLst>
                    </p:cTn>
                  </p:par>
                  <p:par>
                    <p:cTn id="30" fill="hold">
                      <p:stCondLst>
                        <p:cond delay="indefinite"/>
                      </p:stCondLst>
                      <p:childTnLst>
                        <p:par>
                          <p:cTn id="31" fill="hold">
                            <p:stCondLst>
                              <p:cond delay="0"/>
                            </p:stCondLst>
                            <p:childTnLst>
                              <p:par>
                                <p:cTn id="32" presetID="22" presetClass="entr" presetSubtype="4" fill="hold" grpId="0" nodeType="clickEffect">
                                  <p:stCondLst>
                                    <p:cond delay="0"/>
                                  </p:stCondLst>
                                  <p:childTnLst>
                                    <p:set>
                                      <p:cBhvr>
                                        <p:cTn id="33" dur="1" fill="hold">
                                          <p:stCondLst>
                                            <p:cond delay="0"/>
                                          </p:stCondLst>
                                        </p:cTn>
                                        <p:tgtEl>
                                          <p:spTgt spid="21"/>
                                        </p:tgtEl>
                                        <p:attrNameLst>
                                          <p:attrName>style.visibility</p:attrName>
                                        </p:attrNameLst>
                                      </p:cBhvr>
                                      <p:to>
                                        <p:strVal val="visible"/>
                                      </p:to>
                                    </p:set>
                                    <p:animEffect transition="in" filter="wipe(down)">
                                      <p:cBhvr>
                                        <p:cTn id="34" dur="75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P spid="10" grpId="0" animBg="1"/>
      <p:bldP spid="11" grpId="0" animBg="1"/>
      <p:bldP spid="20" grpId="0"/>
      <p:bldP spid="21"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4000" b="-4000"/>
          </a:stretch>
        </a:blipFill>
        <a:effectLst/>
      </p:bgPr>
    </p:bg>
    <p:spTree>
      <p:nvGrpSpPr>
        <p:cNvPr id="1" name=""/>
        <p:cNvGrpSpPr/>
        <p:nvPr/>
      </p:nvGrpSpPr>
      <p:grpSpPr>
        <a:xfrm>
          <a:off x="0" y="0"/>
          <a:ext cx="0" cy="0"/>
          <a:chOff x="0" y="0"/>
          <a:chExt cx="0" cy="0"/>
        </a:xfrm>
      </p:grpSpPr>
      <p:pic>
        <p:nvPicPr>
          <p:cNvPr id="6" name="图片 5">
            <a:extLst>
              <a:ext uri="{FF2B5EF4-FFF2-40B4-BE49-F238E27FC236}">
                <a16:creationId xmlns:a16="http://schemas.microsoft.com/office/drawing/2014/main" id="{EC18611E-4F99-4398-9CA0-A3BFF4860C1B}"/>
              </a:ext>
            </a:extLst>
          </p:cNvPr>
          <p:cNvPicPr>
            <a:picLocks noChangeAspect="1"/>
          </p:cNvPicPr>
          <p:nvPr/>
        </p:nvPicPr>
        <p:blipFill>
          <a:blip r:embed="rId3">
            <a:extLst>
              <a:ext uri="{BEBA8EAE-BF5A-486C-A8C5-ECC9F3942E4B}">
                <a14:imgProps xmlns:a14="http://schemas.microsoft.com/office/drawing/2010/main">
                  <a14:imgLayer r:embed="rId4">
                    <a14:imgEffect>
                      <a14:artisticFilmGrain trans="60000" grainSize="60"/>
                    </a14:imgEffect>
                  </a14:imgLayer>
                </a14:imgProps>
              </a:ext>
            </a:extLst>
          </a:blip>
          <a:srcRect r="48828"/>
          <a:stretch/>
        </p:blipFill>
        <p:spPr>
          <a:xfrm>
            <a:off x="1" y="0"/>
            <a:ext cx="5791200" cy="6858000"/>
          </a:xfrm>
          <a:prstGeom prst="rect">
            <a:avLst/>
          </a:prstGeom>
        </p:spPr>
      </p:pic>
      <p:sp>
        <p:nvSpPr>
          <p:cNvPr id="7" name="矩形 6">
            <a:extLst>
              <a:ext uri="{FF2B5EF4-FFF2-40B4-BE49-F238E27FC236}">
                <a16:creationId xmlns:a16="http://schemas.microsoft.com/office/drawing/2014/main" id="{47BC77CE-1FED-37DA-716F-DAFFB6CFB9EA}"/>
              </a:ext>
            </a:extLst>
          </p:cNvPr>
          <p:cNvSpPr/>
          <p:nvPr/>
        </p:nvSpPr>
        <p:spPr>
          <a:xfrm>
            <a:off x="326135" y="342670"/>
            <a:ext cx="2361864" cy="646331"/>
          </a:xfrm>
          <a:prstGeom prst="rect">
            <a:avLst/>
          </a:prstGeom>
          <a:noFill/>
        </p:spPr>
        <p:txBody>
          <a:bodyPr wrap="none" lIns="91440" tIns="45720" rIns="91440" bIns="45720">
            <a:spAutoFit/>
          </a:bodyPr>
          <a:lstStyle/>
          <a:p>
            <a:pPr algn="ctr"/>
            <a:r>
              <a:rPr lang="en-US" altLang="zh-CN" sz="3600" dirty="0">
                <a:ln w="0"/>
                <a:solidFill>
                  <a:schemeClr val="bg1"/>
                </a:solidFill>
                <a:effectLst>
                  <a:outerShdw blurRad="38100" dist="19050" dir="2700000" algn="tl" rotWithShape="0">
                    <a:schemeClr val="dk1">
                      <a:alpha val="40000"/>
                    </a:schemeClr>
                  </a:outerShdw>
                </a:effectLst>
                <a:latin typeface="微软雅黑" panose="020B0503020204020204" pitchFamily="34" charset="-122"/>
                <a:ea typeface="微软雅黑" panose="020B0503020204020204" pitchFamily="34" charset="-122"/>
                <a:cs typeface="Times New Roman" panose="02020603050405020304" pitchFamily="18" charset="0"/>
              </a:rPr>
              <a:t>Reference</a:t>
            </a:r>
            <a:endParaRPr lang="zh-CN" altLang="en-US" sz="3600" b="0" cap="none" spc="0" dirty="0">
              <a:ln w="0"/>
              <a:solidFill>
                <a:schemeClr val="bg1"/>
              </a:solidFill>
              <a:effectLst>
                <a:outerShdw blurRad="38100" dist="19050" dir="2700000" algn="tl" rotWithShape="0">
                  <a:schemeClr val="dk1">
                    <a:alpha val="40000"/>
                  </a:schemeClr>
                </a:outerShdw>
              </a:effectLst>
              <a:latin typeface="微软雅黑" panose="020B0503020204020204" pitchFamily="34" charset="-122"/>
              <a:ea typeface="微软雅黑" panose="020B0503020204020204" pitchFamily="34" charset="-122"/>
              <a:cs typeface="Times New Roman" panose="02020603050405020304" pitchFamily="18" charset="0"/>
            </a:endParaRPr>
          </a:p>
        </p:txBody>
      </p:sp>
      <p:sp>
        <p:nvSpPr>
          <p:cNvPr id="10" name="文本框 9">
            <a:extLst>
              <a:ext uri="{FF2B5EF4-FFF2-40B4-BE49-F238E27FC236}">
                <a16:creationId xmlns:a16="http://schemas.microsoft.com/office/drawing/2014/main" id="{A697D4D1-1CB2-B81E-55C4-74E4527C87F9}"/>
              </a:ext>
            </a:extLst>
          </p:cNvPr>
          <p:cNvSpPr txBox="1"/>
          <p:nvPr/>
        </p:nvSpPr>
        <p:spPr>
          <a:xfrm>
            <a:off x="408602" y="1331671"/>
            <a:ext cx="11156866" cy="5078313"/>
          </a:xfrm>
          <a:prstGeom prst="rect">
            <a:avLst/>
          </a:prstGeom>
          <a:noFill/>
        </p:spPr>
        <p:txBody>
          <a:bodyPr wrap="square" rtlCol="0">
            <a:spAutoFit/>
          </a:bodyPr>
          <a:lstStyle/>
          <a:p>
            <a:r>
              <a:rPr lang="en-US" altLang="zh-CN" sz="1200" u="sng" kern="100" dirty="0">
                <a:solidFill>
                  <a:schemeClr val="bg1"/>
                </a:solidFill>
                <a:effectLst/>
                <a:latin typeface="微软雅黑" panose="020B0503020204020204" pitchFamily="34" charset="-122"/>
                <a:ea typeface="微软雅黑" panose="020B0503020204020204" pitchFamily="34" charset="-122"/>
                <a:cs typeface="Times New Roman" panose="02020603050405020304" pitchFamily="18" charset="0"/>
              </a:rPr>
              <a:t>1. </a:t>
            </a:r>
            <a:r>
              <a:rPr lang="en-US" altLang="zh-CN" sz="1200" u="sng" kern="100" dirty="0" err="1">
                <a:solidFill>
                  <a:schemeClr val="bg1"/>
                </a:solidFill>
                <a:effectLst/>
                <a:latin typeface="微软雅黑" panose="020B0503020204020204" pitchFamily="34" charset="-122"/>
                <a:ea typeface="微软雅黑" panose="020B0503020204020204" pitchFamily="34" charset="-122"/>
                <a:cs typeface="Times New Roman" panose="02020603050405020304" pitchFamily="18" charset="0"/>
              </a:rPr>
              <a:t>Grzegorzek</a:t>
            </a:r>
            <a:r>
              <a:rPr lang="en-US" altLang="zh-CN" sz="1200" u="sng" kern="100" dirty="0">
                <a:solidFill>
                  <a:schemeClr val="bg1"/>
                </a:solidFill>
                <a:effectLst/>
                <a:latin typeface="微软雅黑" panose="020B0503020204020204" pitchFamily="34" charset="-122"/>
                <a:ea typeface="微软雅黑" panose="020B0503020204020204" pitchFamily="34" charset="-122"/>
                <a:cs typeface="Times New Roman" panose="02020603050405020304" pitchFamily="18" charset="0"/>
              </a:rPr>
              <a:t>, J. (2014). </a:t>
            </a:r>
            <a:r>
              <a:rPr lang="en-US" altLang="zh-CN" sz="1200" i="1" u="sng" kern="100" dirty="0">
                <a:solidFill>
                  <a:schemeClr val="bg1"/>
                </a:solidFill>
                <a:effectLst/>
                <a:latin typeface="微软雅黑" panose="020B0503020204020204" pitchFamily="34" charset="-122"/>
                <a:ea typeface="微软雅黑" panose="020B0503020204020204" pitchFamily="34" charset="-122"/>
                <a:cs typeface="Times New Roman" panose="02020603050405020304" pitchFamily="18" charset="0"/>
              </a:rPr>
              <a:t>Introduction to International Communication</a:t>
            </a:r>
            <a:r>
              <a:rPr lang="en-US" altLang="zh-CN" sz="1200" u="sng" kern="100" dirty="0">
                <a:solidFill>
                  <a:schemeClr val="bg1"/>
                </a:solidFill>
                <a:effectLst/>
                <a:latin typeface="微软雅黑" panose="020B0503020204020204" pitchFamily="34" charset="-122"/>
                <a:ea typeface="微软雅黑" panose="020B0503020204020204" pitchFamily="34" charset="-122"/>
                <a:cs typeface="Times New Roman" panose="02020603050405020304" pitchFamily="18" charset="0"/>
              </a:rPr>
              <a:t>. [online]  Available at: </a:t>
            </a:r>
            <a:r>
              <a:rPr lang="en-US" altLang="zh-CN" sz="1200" u="sng" kern="100" dirty="0">
                <a:solidFill>
                  <a:schemeClr val="bg1"/>
                </a:solidFill>
                <a:effectLst/>
                <a:latin typeface="微软雅黑" panose="020B0503020204020204" pitchFamily="34" charset="-122"/>
                <a:ea typeface="微软雅黑" panose="020B0503020204020204" pitchFamily="34" charset="-122"/>
                <a:cs typeface="Times New Roman" panose="02020603050405020304" pitchFamily="18" charset="0"/>
                <a:hlinkClick r:id="rId5">
                  <a:extLst>
                    <a:ext uri="{A12FA001-AC4F-418D-AE19-62706E023703}">
                      <ahyp:hlinkClr xmlns:ahyp="http://schemas.microsoft.com/office/drawing/2018/hyperlinkcolor" val="tx"/>
                    </a:ext>
                  </a:extLst>
                </a:hlinkClick>
              </a:rPr>
              <a:t>Page Not Found | </a:t>
            </a:r>
            <a:r>
              <a:rPr lang="en-US" altLang="zh-CN" sz="1200" u="sng" kern="100" dirty="0" err="1">
                <a:solidFill>
                  <a:schemeClr val="bg1"/>
                </a:solidFill>
                <a:effectLst/>
                <a:latin typeface="微软雅黑" panose="020B0503020204020204" pitchFamily="34" charset="-122"/>
                <a:ea typeface="微软雅黑" panose="020B0503020204020204" pitchFamily="34" charset="-122"/>
                <a:cs typeface="Times New Roman" panose="02020603050405020304" pitchFamily="18" charset="0"/>
                <a:hlinkClick r:id="rId5">
                  <a:extLst>
                    <a:ext uri="{A12FA001-AC4F-418D-AE19-62706E023703}">
                      <ahyp:hlinkClr xmlns:ahyp="http://schemas.microsoft.com/office/drawing/2018/hyperlinkcolor" val="tx"/>
                    </a:ext>
                  </a:extLst>
                </a:hlinkClick>
              </a:rPr>
              <a:t>Fiveable</a:t>
            </a:r>
            <a:r>
              <a:rPr lang="en-US" altLang="zh-CN" sz="1200" kern="100" dirty="0">
                <a:solidFill>
                  <a:schemeClr val="bg1"/>
                </a:solidFill>
                <a:effectLst/>
                <a:latin typeface="微软雅黑" panose="020B0503020204020204" pitchFamily="34" charset="-122"/>
                <a:ea typeface="微软雅黑" panose="020B0503020204020204" pitchFamily="34" charset="-122"/>
                <a:cs typeface="Times New Roman" panose="02020603050405020304" pitchFamily="18" charset="0"/>
              </a:rPr>
              <a:t>  [Accessed 1 Dec. 2024].</a:t>
            </a:r>
          </a:p>
          <a:p>
            <a:endParaRPr lang="en-US" altLang="zh-CN" sz="1200" kern="100" dirty="0">
              <a:solidFill>
                <a:schemeClr val="bg1"/>
              </a:solidFill>
              <a:latin typeface="微软雅黑" panose="020B0503020204020204" pitchFamily="34" charset="-122"/>
              <a:ea typeface="微软雅黑" panose="020B0503020204020204" pitchFamily="34" charset="-122"/>
              <a:cs typeface="Times New Roman" panose="02020603050405020304" pitchFamily="18" charset="0"/>
            </a:endParaRPr>
          </a:p>
          <a:p>
            <a:r>
              <a:rPr lang="en-US" altLang="zh-CN" sz="1200" kern="100" dirty="0">
                <a:solidFill>
                  <a:schemeClr val="bg1"/>
                </a:solidFill>
                <a:effectLst/>
                <a:latin typeface="微软雅黑" panose="020B0503020204020204" pitchFamily="34" charset="-122"/>
                <a:ea typeface="微软雅黑" panose="020B0503020204020204" pitchFamily="34" charset="-122"/>
                <a:cs typeface="Times New Roman" panose="02020603050405020304" pitchFamily="18" charset="0"/>
              </a:rPr>
              <a:t>2. </a:t>
            </a:r>
            <a:r>
              <a:rPr lang="en-US" altLang="zh-CN" sz="1200" kern="100" dirty="0" err="1">
                <a:solidFill>
                  <a:schemeClr val="bg1"/>
                </a:solidFill>
                <a:effectLst/>
                <a:latin typeface="微软雅黑" panose="020B0503020204020204" pitchFamily="34" charset="-122"/>
                <a:ea typeface="微软雅黑" panose="020B0503020204020204" pitchFamily="34" charset="-122"/>
                <a:cs typeface="Times New Roman" panose="02020603050405020304" pitchFamily="18" charset="0"/>
              </a:rPr>
              <a:t>Gudykunst</a:t>
            </a:r>
            <a:r>
              <a:rPr lang="en-US" altLang="zh-CN" sz="1200" kern="100" dirty="0">
                <a:solidFill>
                  <a:schemeClr val="bg1"/>
                </a:solidFill>
                <a:effectLst/>
                <a:latin typeface="微软雅黑" panose="020B0503020204020204" pitchFamily="34" charset="-122"/>
                <a:ea typeface="微软雅黑" panose="020B0503020204020204" pitchFamily="34" charset="-122"/>
                <a:cs typeface="Times New Roman" panose="02020603050405020304" pitchFamily="18" charset="0"/>
              </a:rPr>
              <a:t>, W. B. and Lee, C. M., 2003. Theorizing about intercultural communication. International Journal of Intercultural Relations, 27(3), pp. 263-275.</a:t>
            </a:r>
            <a:endParaRPr lang="zh-CN" altLang="zh-CN" sz="1200" kern="100" dirty="0">
              <a:solidFill>
                <a:schemeClr val="bg1"/>
              </a:solidFill>
              <a:effectLst/>
              <a:latin typeface="微软雅黑" panose="020B0503020204020204" pitchFamily="34" charset="-122"/>
              <a:ea typeface="微软雅黑" panose="020B0503020204020204" pitchFamily="34" charset="-122"/>
              <a:cs typeface="Times New Roman" panose="02020603050405020304" pitchFamily="18" charset="0"/>
            </a:endParaRPr>
          </a:p>
          <a:p>
            <a:endParaRPr lang="en-US" altLang="zh-CN" sz="1200" kern="100" dirty="0">
              <a:solidFill>
                <a:schemeClr val="bg1"/>
              </a:solidFill>
              <a:effectLst/>
              <a:latin typeface="微软雅黑" panose="020B0503020204020204" pitchFamily="34" charset="-122"/>
              <a:ea typeface="微软雅黑" panose="020B0503020204020204" pitchFamily="34" charset="-122"/>
              <a:cs typeface="Times New Roman" panose="02020603050405020304" pitchFamily="18" charset="0"/>
            </a:endParaRPr>
          </a:p>
          <a:p>
            <a:endParaRPr lang="en-US" altLang="zh-CN" sz="1200" kern="100" dirty="0">
              <a:solidFill>
                <a:schemeClr val="bg1"/>
              </a:solidFill>
              <a:latin typeface="微软雅黑" panose="020B0503020204020204" pitchFamily="34" charset="-122"/>
              <a:ea typeface="微软雅黑" panose="020B0503020204020204" pitchFamily="34" charset="-122"/>
              <a:cs typeface="Times New Roman" panose="02020603050405020304" pitchFamily="18" charset="0"/>
            </a:endParaRPr>
          </a:p>
          <a:p>
            <a:r>
              <a:rPr lang="en-US" altLang="zh-CN" sz="1200" u="sng" kern="100" dirty="0">
                <a:solidFill>
                  <a:schemeClr val="bg1"/>
                </a:solidFill>
                <a:effectLst/>
                <a:latin typeface="微软雅黑" panose="020B0503020204020204" pitchFamily="34" charset="-122"/>
                <a:ea typeface="微软雅黑" panose="020B0503020204020204" pitchFamily="34" charset="-122"/>
                <a:cs typeface="Times New Roman" panose="02020603050405020304" pitchFamily="18" charset="0"/>
              </a:rPr>
              <a:t>3. Harpin, R. (2024). </a:t>
            </a:r>
            <a:r>
              <a:rPr lang="en-US" altLang="zh-CN" sz="1200" i="1" u="sng" kern="100" dirty="0">
                <a:solidFill>
                  <a:schemeClr val="bg1"/>
                </a:solidFill>
                <a:effectLst/>
                <a:latin typeface="微软雅黑" panose="020B0503020204020204" pitchFamily="34" charset="-122"/>
                <a:ea typeface="微软雅黑" panose="020B0503020204020204" pitchFamily="34" charset="-122"/>
                <a:cs typeface="Times New Roman" panose="02020603050405020304" pitchFamily="18" charset="0"/>
              </a:rPr>
              <a:t>Why you can never over-communicate</a:t>
            </a:r>
            <a:r>
              <a:rPr lang="en-US" altLang="zh-CN" sz="1200" u="sng" kern="100" dirty="0">
                <a:solidFill>
                  <a:schemeClr val="bg1"/>
                </a:solidFill>
                <a:effectLst/>
                <a:latin typeface="微软雅黑" panose="020B0503020204020204" pitchFamily="34" charset="-122"/>
                <a:ea typeface="微软雅黑" panose="020B0503020204020204" pitchFamily="34" charset="-122"/>
                <a:cs typeface="Times New Roman" panose="02020603050405020304" pitchFamily="18" charset="0"/>
              </a:rPr>
              <a:t>. [online] Available at: </a:t>
            </a:r>
            <a:r>
              <a:rPr lang="en-US" altLang="zh-CN" sz="1200" u="sng" kern="100" dirty="0">
                <a:solidFill>
                  <a:schemeClr val="bg1"/>
                </a:solidFill>
                <a:effectLst/>
                <a:latin typeface="微软雅黑" panose="020B0503020204020204" pitchFamily="34" charset="-122"/>
                <a:ea typeface="微软雅黑" panose="020B0503020204020204" pitchFamily="34" charset="-122"/>
                <a:cs typeface="Times New Roman" panose="02020603050405020304" pitchFamily="18" charset="0"/>
                <a:hlinkClick r:id="rId6">
                  <a:extLst>
                    <a:ext uri="{A12FA001-AC4F-418D-AE19-62706E023703}">
                      <ahyp:hlinkClr xmlns:ahyp="http://schemas.microsoft.com/office/drawing/2018/hyperlinkcolor" val="tx"/>
                    </a:ext>
                  </a:extLst>
                </a:hlinkClick>
              </a:rPr>
              <a:t>Why you can never over-communicate</a:t>
            </a:r>
            <a:r>
              <a:rPr lang="en-US" altLang="zh-CN" sz="1200" kern="100" dirty="0">
                <a:solidFill>
                  <a:schemeClr val="bg1"/>
                </a:solidFill>
                <a:effectLst/>
                <a:latin typeface="微软雅黑" panose="020B0503020204020204" pitchFamily="34" charset="-122"/>
                <a:ea typeface="微软雅黑" panose="020B0503020204020204" pitchFamily="34" charset="-122"/>
                <a:cs typeface="Times New Roman" panose="02020603050405020304" pitchFamily="18" charset="0"/>
              </a:rPr>
              <a:t> [Accessed 2 Dec. 2024].</a:t>
            </a:r>
          </a:p>
          <a:p>
            <a:endParaRPr lang="en-US" altLang="zh-CN" sz="1200" kern="100" dirty="0">
              <a:solidFill>
                <a:schemeClr val="bg1"/>
              </a:solidFill>
              <a:latin typeface="微软雅黑" panose="020B0503020204020204" pitchFamily="34" charset="-122"/>
              <a:ea typeface="微软雅黑" panose="020B0503020204020204" pitchFamily="34" charset="-122"/>
              <a:cs typeface="Times New Roman" panose="02020603050405020304" pitchFamily="18" charset="0"/>
            </a:endParaRPr>
          </a:p>
          <a:p>
            <a:r>
              <a:rPr lang="en-US" altLang="zh-CN" sz="1200" kern="100" dirty="0">
                <a:solidFill>
                  <a:schemeClr val="bg1"/>
                </a:solidFill>
                <a:effectLst/>
                <a:latin typeface="微软雅黑" panose="020B0503020204020204" pitchFamily="34" charset="-122"/>
                <a:ea typeface="微软雅黑" panose="020B0503020204020204" pitchFamily="34" charset="-122"/>
                <a:cs typeface="Times New Roman" panose="02020603050405020304" pitchFamily="18" charset="0"/>
              </a:rPr>
              <a:t>4. Kaufman, J. J. and Chen, X., 2011. Globalization and international business communication: The case of multinational corporations. Journal of International and Intercultural Communication, 4(2), pp. 133-151.</a:t>
            </a:r>
            <a:endParaRPr lang="zh-CN" altLang="zh-CN" sz="1200" kern="100" dirty="0">
              <a:solidFill>
                <a:schemeClr val="bg1"/>
              </a:solidFill>
              <a:effectLst/>
              <a:latin typeface="微软雅黑" panose="020B0503020204020204" pitchFamily="34" charset="-122"/>
              <a:ea typeface="微软雅黑" panose="020B0503020204020204" pitchFamily="34" charset="-122"/>
              <a:cs typeface="Times New Roman" panose="02020603050405020304" pitchFamily="18" charset="0"/>
            </a:endParaRPr>
          </a:p>
          <a:p>
            <a:endParaRPr lang="zh-CN" altLang="zh-CN" sz="1200" kern="100" dirty="0">
              <a:solidFill>
                <a:schemeClr val="bg1"/>
              </a:solidFill>
              <a:effectLst/>
              <a:latin typeface="微软雅黑" panose="020B0503020204020204" pitchFamily="34" charset="-122"/>
              <a:ea typeface="微软雅黑" panose="020B0503020204020204" pitchFamily="34" charset="-122"/>
              <a:cs typeface="Times New Roman" panose="02020603050405020304" pitchFamily="18" charset="0"/>
            </a:endParaRPr>
          </a:p>
          <a:p>
            <a:endParaRPr lang="en-US" altLang="zh-CN" sz="1200" kern="100" dirty="0">
              <a:solidFill>
                <a:schemeClr val="bg1"/>
              </a:solidFill>
              <a:effectLst/>
              <a:latin typeface="微软雅黑" panose="020B0503020204020204" pitchFamily="34" charset="-122"/>
              <a:ea typeface="微软雅黑" panose="020B0503020204020204" pitchFamily="34" charset="-122"/>
              <a:cs typeface="Times New Roman" panose="02020603050405020304" pitchFamily="18" charset="0"/>
            </a:endParaRPr>
          </a:p>
          <a:p>
            <a:r>
              <a:rPr lang="en-US" altLang="zh-CN" sz="1200" u="sng" kern="100" dirty="0">
                <a:solidFill>
                  <a:schemeClr val="bg1"/>
                </a:solidFill>
                <a:effectLst/>
                <a:latin typeface="微软雅黑" panose="020B0503020204020204" pitchFamily="34" charset="-122"/>
                <a:ea typeface="微软雅黑" panose="020B0503020204020204" pitchFamily="34" charset="-122"/>
                <a:cs typeface="Times New Roman" panose="02020603050405020304" pitchFamily="18" charset="0"/>
              </a:rPr>
              <a:t>5. </a:t>
            </a:r>
            <a:r>
              <a:rPr lang="en-US" altLang="zh-CN" sz="1200" u="sng" kern="100" dirty="0" err="1">
                <a:solidFill>
                  <a:schemeClr val="bg1"/>
                </a:solidFill>
                <a:effectLst/>
                <a:latin typeface="微软雅黑" panose="020B0503020204020204" pitchFamily="34" charset="-122"/>
                <a:ea typeface="微软雅黑" panose="020B0503020204020204" pitchFamily="34" charset="-122"/>
                <a:cs typeface="Times New Roman" panose="02020603050405020304" pitchFamily="18" charset="0"/>
              </a:rPr>
              <a:t>Mcrill</a:t>
            </a:r>
            <a:r>
              <a:rPr lang="en-US" altLang="zh-CN" sz="1200" u="sng" kern="100" dirty="0">
                <a:solidFill>
                  <a:schemeClr val="bg1"/>
                </a:solidFill>
                <a:effectLst/>
                <a:latin typeface="微软雅黑" panose="020B0503020204020204" pitchFamily="34" charset="-122"/>
                <a:ea typeface="微软雅黑" panose="020B0503020204020204" pitchFamily="34" charset="-122"/>
                <a:cs typeface="Times New Roman" panose="02020603050405020304" pitchFamily="18" charset="0"/>
              </a:rPr>
              <a:t>, D. (2019). </a:t>
            </a:r>
            <a:r>
              <a:rPr lang="en-US" altLang="zh-CN" sz="1200" i="1" u="sng" kern="100" dirty="0">
                <a:solidFill>
                  <a:schemeClr val="bg1"/>
                </a:solidFill>
                <a:effectLst/>
                <a:latin typeface="微软雅黑" panose="020B0503020204020204" pitchFamily="34" charset="-122"/>
                <a:ea typeface="微软雅黑" panose="020B0503020204020204" pitchFamily="34" charset="-122"/>
                <a:cs typeface="Times New Roman" panose="02020603050405020304" pitchFamily="18" charset="0"/>
              </a:rPr>
              <a:t>The Importance of Communication in International Business</a:t>
            </a:r>
            <a:r>
              <a:rPr lang="en-US" altLang="zh-CN" sz="1200" u="sng" kern="100" dirty="0">
                <a:solidFill>
                  <a:schemeClr val="bg1"/>
                </a:solidFill>
                <a:effectLst/>
                <a:latin typeface="微软雅黑" panose="020B0503020204020204" pitchFamily="34" charset="-122"/>
                <a:ea typeface="微软雅黑" panose="020B0503020204020204" pitchFamily="34" charset="-122"/>
                <a:cs typeface="Times New Roman" panose="02020603050405020304" pitchFamily="18" charset="0"/>
              </a:rPr>
              <a:t>. [online] Available at: </a:t>
            </a:r>
            <a:r>
              <a:rPr lang="en-US" altLang="zh-CN" sz="1200" u="sng" kern="100" dirty="0">
                <a:solidFill>
                  <a:schemeClr val="bg1"/>
                </a:solidFill>
                <a:effectLst/>
                <a:latin typeface="微软雅黑" panose="020B0503020204020204" pitchFamily="34" charset="-122"/>
                <a:ea typeface="微软雅黑" panose="020B0503020204020204" pitchFamily="34" charset="-122"/>
                <a:cs typeface="Times New Roman" panose="02020603050405020304" pitchFamily="18" charset="0"/>
                <a:hlinkClick r:id="rId7">
                  <a:extLst>
                    <a:ext uri="{A12FA001-AC4F-418D-AE19-62706E023703}">
                      <ahyp:hlinkClr xmlns:ahyp="http://schemas.microsoft.com/office/drawing/2018/hyperlinkcolor" val="tx"/>
                    </a:ext>
                  </a:extLst>
                </a:hlinkClick>
              </a:rPr>
              <a:t>The Importance of Communication in International Business | </a:t>
            </a:r>
            <a:r>
              <a:rPr lang="en-US" altLang="zh-CN" sz="1200" u="sng" kern="100" dirty="0" err="1">
                <a:solidFill>
                  <a:schemeClr val="bg1"/>
                </a:solidFill>
                <a:effectLst/>
                <a:latin typeface="微软雅黑" panose="020B0503020204020204" pitchFamily="34" charset="-122"/>
                <a:ea typeface="微软雅黑" panose="020B0503020204020204" pitchFamily="34" charset="-122"/>
                <a:cs typeface="Times New Roman" panose="02020603050405020304" pitchFamily="18" charset="0"/>
                <a:hlinkClick r:id="rId7">
                  <a:extLst>
                    <a:ext uri="{A12FA001-AC4F-418D-AE19-62706E023703}">
                      <ahyp:hlinkClr xmlns:ahyp="http://schemas.microsoft.com/office/drawing/2018/hyperlinkcolor" val="tx"/>
                    </a:ext>
                  </a:extLst>
                </a:hlinkClick>
              </a:rPr>
              <a:t>Bizfluent</a:t>
            </a:r>
            <a:r>
              <a:rPr lang="en-US" altLang="zh-CN" sz="1200" kern="100" dirty="0">
                <a:solidFill>
                  <a:schemeClr val="bg1"/>
                </a:solidFill>
                <a:effectLst/>
                <a:latin typeface="微软雅黑" panose="020B0503020204020204" pitchFamily="34" charset="-122"/>
                <a:ea typeface="微软雅黑" panose="020B0503020204020204" pitchFamily="34" charset="-122"/>
                <a:cs typeface="Times New Roman" panose="02020603050405020304" pitchFamily="18" charset="0"/>
              </a:rPr>
              <a:t>  [Accessed 1 Dec. 2024].</a:t>
            </a:r>
            <a:endParaRPr lang="zh-CN" altLang="zh-CN" sz="1200" kern="100" dirty="0">
              <a:solidFill>
                <a:schemeClr val="bg1"/>
              </a:solidFill>
              <a:effectLst/>
              <a:latin typeface="微软雅黑" panose="020B0503020204020204" pitchFamily="34" charset="-122"/>
              <a:ea typeface="微软雅黑" panose="020B0503020204020204" pitchFamily="34" charset="-122"/>
              <a:cs typeface="Times New Roman" panose="02020603050405020304" pitchFamily="18" charset="0"/>
            </a:endParaRPr>
          </a:p>
          <a:p>
            <a:endParaRPr lang="en-US" altLang="zh-CN" sz="1200" kern="100" dirty="0">
              <a:solidFill>
                <a:schemeClr val="bg1"/>
              </a:solidFill>
              <a:effectLst/>
              <a:latin typeface="微软雅黑" panose="020B0503020204020204" pitchFamily="34" charset="-122"/>
              <a:ea typeface="微软雅黑" panose="020B0503020204020204" pitchFamily="34" charset="-122"/>
              <a:cs typeface="Times New Roman" panose="02020603050405020304" pitchFamily="18" charset="0"/>
            </a:endParaRPr>
          </a:p>
          <a:p>
            <a:r>
              <a:rPr lang="en-US" altLang="zh-CN" sz="1200" kern="100" dirty="0">
                <a:solidFill>
                  <a:schemeClr val="bg1"/>
                </a:solidFill>
                <a:effectLst/>
                <a:latin typeface="微软雅黑" panose="020B0503020204020204" pitchFamily="34" charset="-122"/>
                <a:ea typeface="微软雅黑" panose="020B0503020204020204" pitchFamily="34" charset="-122"/>
                <a:cs typeface="Times New Roman" panose="02020603050405020304" pitchFamily="18" charset="0"/>
              </a:rPr>
              <a:t>6. SIMON &amp; SIMON (2022). </a:t>
            </a:r>
            <a:r>
              <a:rPr lang="en-US" altLang="zh-CN" sz="1200" i="1" kern="100" dirty="0">
                <a:solidFill>
                  <a:schemeClr val="bg1"/>
                </a:solidFill>
                <a:effectLst/>
                <a:latin typeface="微软雅黑" panose="020B0503020204020204" pitchFamily="34" charset="-122"/>
                <a:ea typeface="微软雅黑" panose="020B0503020204020204" pitchFamily="34" charset="-122"/>
                <a:cs typeface="Times New Roman" panose="02020603050405020304" pitchFamily="18" charset="0"/>
              </a:rPr>
              <a:t>The Complete Guide to International Business Communication. </a:t>
            </a:r>
            <a:r>
              <a:rPr lang="en-US" altLang="zh-CN" sz="1200" kern="100" dirty="0">
                <a:solidFill>
                  <a:schemeClr val="bg1"/>
                </a:solidFill>
                <a:effectLst/>
                <a:latin typeface="微软雅黑" panose="020B0503020204020204" pitchFamily="34" charset="-122"/>
                <a:ea typeface="微软雅黑" panose="020B0503020204020204" pitchFamily="34" charset="-122"/>
                <a:cs typeface="Times New Roman" panose="02020603050405020304" pitchFamily="18" charset="0"/>
              </a:rPr>
              <a:t>[online]  Available at: </a:t>
            </a:r>
            <a:r>
              <a:rPr lang="en-US" altLang="zh-CN" sz="1200" u="sng" kern="100" dirty="0">
                <a:solidFill>
                  <a:schemeClr val="bg1"/>
                </a:solidFill>
                <a:effectLst/>
                <a:latin typeface="微软雅黑" panose="020B0503020204020204" pitchFamily="34" charset="-122"/>
                <a:ea typeface="微软雅黑" panose="020B0503020204020204" pitchFamily="34" charset="-122"/>
                <a:cs typeface="Times New Roman" panose="02020603050405020304" pitchFamily="18" charset="0"/>
                <a:hlinkClick r:id="rId8">
                  <a:extLst>
                    <a:ext uri="{A12FA001-AC4F-418D-AE19-62706E023703}">
                      <ahyp:hlinkClr xmlns:ahyp="http://schemas.microsoft.com/office/drawing/2018/hyperlinkcolor" val="tx"/>
                    </a:ext>
                  </a:extLst>
                </a:hlinkClick>
              </a:rPr>
              <a:t>The Complete Guide To International Business Communication | SIMON &amp; SIMON</a:t>
            </a:r>
            <a:r>
              <a:rPr lang="en-US" altLang="zh-CN" sz="1200" kern="100" dirty="0">
                <a:solidFill>
                  <a:schemeClr val="bg1"/>
                </a:solidFill>
                <a:effectLst/>
                <a:latin typeface="微软雅黑" panose="020B0503020204020204" pitchFamily="34" charset="-122"/>
                <a:ea typeface="微软雅黑" panose="020B0503020204020204" pitchFamily="34" charset="-122"/>
                <a:cs typeface="Times New Roman" panose="02020603050405020304" pitchFamily="18" charset="0"/>
              </a:rPr>
              <a:t>  [Accessed: 1 Dec. 2024].</a:t>
            </a:r>
            <a:endParaRPr lang="zh-CN" altLang="zh-CN" sz="1200" kern="100" dirty="0">
              <a:solidFill>
                <a:schemeClr val="bg1"/>
              </a:solidFill>
              <a:effectLst/>
              <a:latin typeface="微软雅黑" panose="020B0503020204020204" pitchFamily="34" charset="-122"/>
              <a:ea typeface="微软雅黑" panose="020B0503020204020204" pitchFamily="34" charset="-122"/>
              <a:cs typeface="Times New Roman" panose="02020603050405020304" pitchFamily="18" charset="0"/>
            </a:endParaRPr>
          </a:p>
          <a:p>
            <a:endParaRPr lang="en-US" altLang="zh-CN" sz="1200" kern="100" dirty="0">
              <a:solidFill>
                <a:schemeClr val="bg1"/>
              </a:solidFill>
              <a:effectLst/>
              <a:latin typeface="微软雅黑" panose="020B0503020204020204" pitchFamily="34" charset="-122"/>
              <a:ea typeface="微软雅黑" panose="020B0503020204020204" pitchFamily="34" charset="-122"/>
              <a:cs typeface="Times New Roman" panose="02020603050405020304" pitchFamily="18" charset="0"/>
            </a:endParaRPr>
          </a:p>
          <a:p>
            <a:r>
              <a:rPr lang="en-US" altLang="zh-CN" sz="1200" kern="100" dirty="0">
                <a:solidFill>
                  <a:schemeClr val="bg1"/>
                </a:solidFill>
                <a:effectLst/>
                <a:latin typeface="微软雅黑" panose="020B0503020204020204" pitchFamily="34" charset="-122"/>
                <a:ea typeface="微软雅黑" panose="020B0503020204020204" pitchFamily="34" charset="-122"/>
                <a:cs typeface="Times New Roman" panose="02020603050405020304" pitchFamily="18" charset="0"/>
              </a:rPr>
              <a:t>7. Morrison, T. and Conaway, W. A., 2006. Kiss, Bow, or Shake Hands: The Bestselling Guide to Doing Business in More Than 60 Countries. Adams Media.</a:t>
            </a:r>
          </a:p>
          <a:p>
            <a:endParaRPr lang="en-US" altLang="zh-CN" sz="1200" kern="100" dirty="0">
              <a:solidFill>
                <a:schemeClr val="bg1"/>
              </a:solidFill>
              <a:latin typeface="微软雅黑" panose="020B0503020204020204" pitchFamily="34" charset="-122"/>
              <a:ea typeface="微软雅黑" panose="020B0503020204020204" pitchFamily="34" charset="-122"/>
              <a:cs typeface="Times New Roman" panose="02020603050405020304" pitchFamily="18" charset="0"/>
            </a:endParaRPr>
          </a:p>
          <a:p>
            <a:r>
              <a:rPr lang="en-US" altLang="zh-CN" sz="1200" kern="100" dirty="0">
                <a:solidFill>
                  <a:schemeClr val="bg1"/>
                </a:solidFill>
                <a:effectLst/>
                <a:latin typeface="微软雅黑" panose="020B0503020204020204" pitchFamily="34" charset="-122"/>
                <a:ea typeface="微软雅黑" panose="020B0503020204020204" pitchFamily="34" charset="-122"/>
                <a:cs typeface="Times New Roman" panose="02020603050405020304" pitchFamily="18" charset="0"/>
              </a:rPr>
              <a:t>8. Morrison, T. and Conaway, W. A., 2006. The Global Business Etiquette Handbook. Adams Media.</a:t>
            </a:r>
          </a:p>
          <a:p>
            <a:endParaRPr lang="en-US" altLang="zh-CN" sz="1200" kern="100" dirty="0">
              <a:solidFill>
                <a:schemeClr val="bg1"/>
              </a:solidFill>
              <a:latin typeface="微软雅黑" panose="020B0503020204020204" pitchFamily="34" charset="-122"/>
              <a:ea typeface="微软雅黑" panose="020B0503020204020204" pitchFamily="34" charset="-122"/>
              <a:cs typeface="Times New Roman" panose="02020603050405020304" pitchFamily="18" charset="0"/>
            </a:endParaRPr>
          </a:p>
          <a:p>
            <a:r>
              <a:rPr lang="en-US" altLang="zh-CN" sz="1200" kern="100" dirty="0">
                <a:solidFill>
                  <a:schemeClr val="bg1"/>
                </a:solidFill>
                <a:effectLst/>
                <a:latin typeface="微软雅黑" panose="020B0503020204020204" pitchFamily="34" charset="-122"/>
                <a:ea typeface="微软雅黑" panose="020B0503020204020204" pitchFamily="34" charset="-122"/>
                <a:cs typeface="Times New Roman" panose="02020603050405020304" pitchFamily="18" charset="0"/>
              </a:rPr>
              <a:t>9. </a:t>
            </a:r>
            <a:r>
              <a:rPr lang="en-US" altLang="zh-CN" sz="1200" kern="100" dirty="0" err="1">
                <a:solidFill>
                  <a:schemeClr val="bg1"/>
                </a:solidFill>
                <a:effectLst/>
                <a:latin typeface="微软雅黑" panose="020B0503020204020204" pitchFamily="34" charset="-122"/>
                <a:ea typeface="微软雅黑" panose="020B0503020204020204" pitchFamily="34" charset="-122"/>
                <a:cs typeface="Times New Roman" panose="02020603050405020304" pitchFamily="18" charset="0"/>
              </a:rPr>
              <a:t>Thussu</a:t>
            </a:r>
            <a:r>
              <a:rPr lang="en-US" altLang="zh-CN" sz="1200" kern="100" dirty="0">
                <a:solidFill>
                  <a:schemeClr val="bg1"/>
                </a:solidFill>
                <a:effectLst/>
                <a:latin typeface="微软雅黑" panose="020B0503020204020204" pitchFamily="34" charset="-122"/>
                <a:ea typeface="微软雅黑" panose="020B0503020204020204" pitchFamily="34" charset="-122"/>
                <a:cs typeface="Times New Roman" panose="02020603050405020304" pitchFamily="18" charset="0"/>
              </a:rPr>
              <a:t>, D.K. (2006). International Communication: Continuity and Change. Hodder Education. p. 224.</a:t>
            </a:r>
          </a:p>
          <a:p>
            <a:endParaRPr lang="en-US" altLang="zh-CN" sz="1200" kern="100" dirty="0">
              <a:solidFill>
                <a:schemeClr val="bg1"/>
              </a:solidFill>
              <a:effectLst/>
              <a:latin typeface="微软雅黑" panose="020B0503020204020204" pitchFamily="34" charset="-122"/>
              <a:ea typeface="微软雅黑" panose="020B0503020204020204" pitchFamily="34" charset="-122"/>
              <a:cs typeface="Times New Roman" panose="02020603050405020304" pitchFamily="18" charset="0"/>
            </a:endParaRPr>
          </a:p>
          <a:p>
            <a:r>
              <a:rPr lang="en-US" altLang="zh-CN" sz="1200" kern="100" dirty="0">
                <a:solidFill>
                  <a:schemeClr val="bg1"/>
                </a:solidFill>
                <a:latin typeface="微软雅黑" panose="020B0503020204020204" pitchFamily="34" charset="-122"/>
                <a:ea typeface="微软雅黑" panose="020B0503020204020204" pitchFamily="34" charset="-122"/>
                <a:cs typeface="Times New Roman" panose="02020603050405020304" pitchFamily="18" charset="0"/>
              </a:rPr>
              <a:t>10. Gibson, Robert. "Intercultural Business Communication". Teaching English as a Second or Foreign Language. Oxford University Press.</a:t>
            </a:r>
            <a:endParaRPr lang="en-US" altLang="zh-CN" sz="1200" kern="100" dirty="0">
              <a:solidFill>
                <a:schemeClr val="bg1"/>
              </a:solidFill>
              <a:effectLst/>
              <a:latin typeface="微软雅黑" panose="020B0503020204020204" pitchFamily="34" charset="-122"/>
              <a:ea typeface="微软雅黑" panose="020B0503020204020204" pitchFamily="34" charset="-122"/>
              <a:cs typeface="Times New Roman" panose="02020603050405020304" pitchFamily="18" charset="0"/>
            </a:endParaRPr>
          </a:p>
          <a:p>
            <a:endParaRPr lang="zh-CN" altLang="zh-CN" sz="1200" kern="100" dirty="0">
              <a:solidFill>
                <a:schemeClr val="bg1"/>
              </a:solidFill>
              <a:effectLst/>
              <a:latin typeface="微软雅黑" panose="020B0503020204020204" pitchFamily="34" charset="-122"/>
              <a:ea typeface="微软雅黑" panose="020B0503020204020204" pitchFamily="34" charset="-122"/>
              <a:cs typeface="Times New Roman" panose="02020603050405020304" pitchFamily="18" charset="0"/>
            </a:endParaRPr>
          </a:p>
          <a:p>
            <a:endParaRPr lang="zh-CN" altLang="en-US" sz="1200" dirty="0">
              <a:solidFill>
                <a:schemeClr val="bg1"/>
              </a:solidFill>
              <a:latin typeface="微软雅黑" panose="020B0503020204020204" pitchFamily="34" charset="-122"/>
              <a:ea typeface="微软雅黑" panose="020B0503020204020204" pitchFamily="34" charset="-122"/>
              <a:cs typeface="Times New Roman" panose="02020603050405020304" pitchFamily="18" charset="0"/>
            </a:endParaRPr>
          </a:p>
        </p:txBody>
      </p:sp>
    </p:spTree>
    <p:extLst>
      <p:ext uri="{BB962C8B-B14F-4D97-AF65-F5344CB8AC3E}">
        <p14:creationId xmlns:p14="http://schemas.microsoft.com/office/powerpoint/2010/main" val="42539607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a:extLst>
              <a:ext uri="{FF2B5EF4-FFF2-40B4-BE49-F238E27FC236}">
                <a16:creationId xmlns:a16="http://schemas.microsoft.com/office/drawing/2014/main" id="{680541C4-C881-31A9-05DC-7D6BED66532F}"/>
              </a:ext>
            </a:extLst>
          </p:cNvPr>
          <p:cNvSpPr/>
          <p:nvPr/>
        </p:nvSpPr>
        <p:spPr>
          <a:xfrm>
            <a:off x="4132493" y="2633134"/>
            <a:ext cx="3927014" cy="923330"/>
          </a:xfrm>
          <a:prstGeom prst="rect">
            <a:avLst/>
          </a:prstGeom>
          <a:noFill/>
        </p:spPr>
        <p:txBody>
          <a:bodyPr wrap="square" lIns="91440" tIns="45720" rIns="91440" bIns="45720">
            <a:spAutoFit/>
          </a:bodyPr>
          <a:lstStyle/>
          <a:p>
            <a:pPr algn="ctr"/>
            <a:r>
              <a:rPr lang="en-US" altLang="zh-CN"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latin typeface="微软雅黑" panose="020B0503020204020204" pitchFamily="34" charset="-122"/>
                <a:ea typeface="微软雅黑" panose="020B0503020204020204" pitchFamily="34" charset="-122"/>
              </a:rPr>
              <a:t>THAK YOU </a:t>
            </a:r>
            <a:endParaRPr lang="zh-CN" alt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957196363"/>
      </p:ext>
    </p:extLst>
  </p:cSld>
  <p:clrMapOvr>
    <a:masterClrMapping/>
  </p:clrMapOvr>
</p:sld>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310</TotalTime>
  <Words>1127</Words>
  <Application>Microsoft Office PowerPoint</Application>
  <PresentationFormat>宽屏</PresentationFormat>
  <Paragraphs>78</Paragraphs>
  <Slides>8</Slides>
  <Notes>0</Notes>
  <HiddenSlides>0</HiddenSlides>
  <MMClips>0</MMClips>
  <ScaleCrop>false</ScaleCrop>
  <HeadingPairs>
    <vt:vector size="6" baseType="variant">
      <vt:variant>
        <vt:lpstr>已用的字体</vt:lpstr>
      </vt:variant>
      <vt:variant>
        <vt:i4>6</vt:i4>
      </vt:variant>
      <vt:variant>
        <vt:lpstr>主题</vt:lpstr>
      </vt:variant>
      <vt:variant>
        <vt:i4>1</vt:i4>
      </vt:variant>
      <vt:variant>
        <vt:lpstr>幻灯片标题</vt:lpstr>
      </vt:variant>
      <vt:variant>
        <vt:i4>8</vt:i4>
      </vt:variant>
    </vt:vector>
  </HeadingPairs>
  <TitlesOfParts>
    <vt:vector size="15" baseType="lpstr">
      <vt:lpstr>等线</vt:lpstr>
      <vt:lpstr>等线 Light</vt:lpstr>
      <vt:lpstr>微软雅黑</vt:lpstr>
      <vt:lpstr>微软雅黑 Light</vt:lpstr>
      <vt:lpstr>Arial</vt:lpstr>
      <vt:lpstr>Times New Roman</vt:lpstr>
      <vt:lpstr>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大魔王 阿宅</dc:creator>
  <cp:lastModifiedBy>大魔王 阿宅</cp:lastModifiedBy>
  <cp:revision>11</cp:revision>
  <dcterms:created xsi:type="dcterms:W3CDTF">2024-12-09T21:35:29Z</dcterms:created>
  <dcterms:modified xsi:type="dcterms:W3CDTF">2024-12-10T02:46:02Z</dcterms:modified>
</cp:coreProperties>
</file>