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79" r:id="rId1"/>
  </p:sldMasterIdLst>
  <p:notesMasterIdLst>
    <p:notesMasterId r:id="rId14"/>
  </p:notesMasterIdLst>
  <p:sldIdLst>
    <p:sldId id="256" r:id="rId2"/>
    <p:sldId id="257" r:id="rId3"/>
    <p:sldId id="258" r:id="rId4"/>
    <p:sldId id="269" r:id="rId5"/>
    <p:sldId id="270" r:id="rId6"/>
    <p:sldId id="261" r:id="rId7"/>
    <p:sldId id="262" r:id="rId8"/>
    <p:sldId id="268" r:id="rId9"/>
    <p:sldId id="263" r:id="rId10"/>
    <p:sldId id="265" r:id="rId11"/>
    <p:sldId id="271" r:id="rId12"/>
    <p:sldId id="2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16029" autoAdjust="0"/>
    <p:restoredTop sz="94660"/>
  </p:normalViewPr>
  <p:slideViewPr>
    <p:cSldViewPr snapToGrid="0">
      <p:cViewPr varScale="1">
        <p:scale>
          <a:sx n="83" d="100"/>
          <a:sy n="83" d="100"/>
        </p:scale>
        <p:origin x="216" y="90"/>
      </p:cViewPr>
      <p:guideLst/>
    </p:cSldViewPr>
  </p:slideViewPr>
  <p:notesTextViewPr>
    <p:cViewPr>
      <p:scale>
        <a:sx n="1" d="1"/>
        <a:sy n="1" d="1"/>
      </p:scale>
      <p:origin x="0" y="0"/>
    </p:cViewPr>
  </p:notesTextViewPr>
  <p:notesViewPr>
    <p:cSldViewPr snapToGrid="0">
      <p:cViewPr varScale="1">
        <p:scale>
          <a:sx n="63" d="100"/>
          <a:sy n="63" d="100"/>
        </p:scale>
        <p:origin x="270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58D051-0703-48A8-996A-8CEAB3FE1895}"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6E7C5C01-D2F2-4C45-A994-BF15648C5FEC}">
      <dgm:prSet custT="1"/>
      <dgm:spPr/>
      <dgm:t>
        <a:bodyPr/>
        <a:lstStyle/>
        <a:p>
          <a:pPr>
            <a:lnSpc>
              <a:spcPct val="100000"/>
            </a:lnSpc>
          </a:pPr>
          <a:r>
            <a:rPr lang="en-GB" sz="1600" dirty="0">
              <a:latin typeface="+mn-lt"/>
              <a:cs typeface="Arial" panose="020B0604020202020204" pitchFamily="34" charset="0"/>
            </a:rPr>
            <a:t>Comprehensive Understanding:</a:t>
          </a:r>
        </a:p>
        <a:p>
          <a:pPr>
            <a:lnSpc>
              <a:spcPct val="100000"/>
            </a:lnSpc>
          </a:pPr>
          <a:r>
            <a:rPr lang="en-GB" sz="1600" dirty="0">
              <a:latin typeface="+mn-lt"/>
              <a:cs typeface="Arial" panose="020B0604020202020204" pitchFamily="34" charset="0"/>
            </a:rPr>
            <a:t> Provides a clear overview of the organization's current </a:t>
          </a:r>
          <a:r>
            <a:rPr lang="en-GB" sz="1600" i="0" dirty="0">
              <a:latin typeface="+mn-lt"/>
              <a:cs typeface="Arial" panose="020B0604020202020204" pitchFamily="34" charset="0"/>
            </a:rPr>
            <a:t>position (</a:t>
          </a:r>
          <a:r>
            <a:rPr lang="en-GB" sz="1600" i="0" dirty="0" err="1">
              <a:latin typeface="+mn-lt"/>
              <a:cs typeface="Arial" panose="020B0604020202020204" pitchFamily="34" charset="0"/>
            </a:rPr>
            <a:t>Wheelen</a:t>
          </a:r>
          <a:r>
            <a:rPr lang="en-GB" sz="1600" i="0" dirty="0">
              <a:latin typeface="+mn-lt"/>
              <a:cs typeface="Arial" panose="020B0604020202020204" pitchFamily="34" charset="0"/>
            </a:rPr>
            <a:t> et al., 2018).</a:t>
          </a:r>
          <a:endParaRPr lang="en-US" sz="1600" i="0" dirty="0">
            <a:latin typeface="+mn-lt"/>
            <a:cs typeface="Arial" panose="020B0604020202020204" pitchFamily="34" charset="0"/>
          </a:endParaRPr>
        </a:p>
      </dgm:t>
    </dgm:pt>
    <dgm:pt modelId="{9E929C35-1FFD-41F9-A39A-7ED14548E94C}" type="parTrans" cxnId="{31613CE3-B4AF-4110-B202-13ADBCBE0170}">
      <dgm:prSet/>
      <dgm:spPr/>
      <dgm:t>
        <a:bodyPr/>
        <a:lstStyle/>
        <a:p>
          <a:endParaRPr lang="en-US"/>
        </a:p>
      </dgm:t>
    </dgm:pt>
    <dgm:pt modelId="{3C62FC4F-BDB9-42FC-B776-FE6018758F72}" type="sibTrans" cxnId="{31613CE3-B4AF-4110-B202-13ADBCBE0170}">
      <dgm:prSet/>
      <dgm:spPr/>
      <dgm:t>
        <a:bodyPr/>
        <a:lstStyle/>
        <a:p>
          <a:endParaRPr lang="en-US"/>
        </a:p>
      </dgm:t>
    </dgm:pt>
    <dgm:pt modelId="{F039F05A-398B-4EF9-9EBC-2D5F670680A2}">
      <dgm:prSet custT="1"/>
      <dgm:spPr/>
      <dgm:t>
        <a:bodyPr/>
        <a:lstStyle/>
        <a:p>
          <a:pPr>
            <a:lnSpc>
              <a:spcPct val="100000"/>
            </a:lnSpc>
          </a:pPr>
          <a:r>
            <a:rPr lang="en-GB" sz="1600" i="0" dirty="0">
              <a:latin typeface="+mn-lt"/>
              <a:cs typeface="Arial" panose="020B0604020202020204" pitchFamily="34" charset="0"/>
            </a:rPr>
            <a:t>Strategic Planning:</a:t>
          </a:r>
        </a:p>
        <a:p>
          <a:pPr>
            <a:lnSpc>
              <a:spcPct val="100000"/>
            </a:lnSpc>
          </a:pPr>
          <a:r>
            <a:rPr lang="en-GB" sz="1600" i="0" dirty="0">
              <a:latin typeface="+mn-lt"/>
              <a:cs typeface="Arial" panose="020B0604020202020204" pitchFamily="34" charset="0"/>
            </a:rPr>
            <a:t> Aids in formulating strategies based on identified strengths, weaknesses, opportunities, and threats (Hill, Jones &amp; Schilling, 2020).</a:t>
          </a:r>
          <a:endParaRPr lang="en-US" sz="1600" i="0" dirty="0">
            <a:latin typeface="+mn-lt"/>
            <a:cs typeface="Arial" panose="020B0604020202020204" pitchFamily="34" charset="0"/>
          </a:endParaRPr>
        </a:p>
      </dgm:t>
    </dgm:pt>
    <dgm:pt modelId="{D9EF953E-EB80-4D5C-8371-D8DEB38F0946}" type="parTrans" cxnId="{B7636F8A-538A-4469-BAF6-1CE517390D32}">
      <dgm:prSet/>
      <dgm:spPr/>
      <dgm:t>
        <a:bodyPr/>
        <a:lstStyle/>
        <a:p>
          <a:endParaRPr lang="en-US"/>
        </a:p>
      </dgm:t>
    </dgm:pt>
    <dgm:pt modelId="{228F2DFC-B065-419B-BE10-2EDF0104F4EA}" type="sibTrans" cxnId="{B7636F8A-538A-4469-BAF6-1CE517390D32}">
      <dgm:prSet/>
      <dgm:spPr/>
      <dgm:t>
        <a:bodyPr/>
        <a:lstStyle/>
        <a:p>
          <a:endParaRPr lang="en-US"/>
        </a:p>
      </dgm:t>
    </dgm:pt>
    <dgm:pt modelId="{E7700C19-F839-43D9-ADCA-A1DBA45D230E}">
      <dgm:prSet custT="1"/>
      <dgm:spPr/>
      <dgm:t>
        <a:bodyPr/>
        <a:lstStyle/>
        <a:p>
          <a:pPr>
            <a:lnSpc>
              <a:spcPct val="100000"/>
            </a:lnSpc>
          </a:pPr>
          <a:r>
            <a:rPr lang="en-GB" sz="1600" i="0" dirty="0">
              <a:latin typeface="+mn-lt"/>
              <a:cs typeface="Arial" panose="020B0604020202020204" pitchFamily="34" charset="0"/>
            </a:rPr>
            <a:t>Decision Making: </a:t>
          </a:r>
        </a:p>
        <a:p>
          <a:pPr>
            <a:lnSpc>
              <a:spcPct val="100000"/>
            </a:lnSpc>
          </a:pPr>
          <a:r>
            <a:rPr lang="en-GB" sz="1600" i="0" dirty="0">
              <a:latin typeface="+mn-lt"/>
              <a:cs typeface="Arial" panose="020B0604020202020204" pitchFamily="34" charset="0"/>
            </a:rPr>
            <a:t>Facilitates better decision-making by highlighting key areas (Rothaermel, 2021).</a:t>
          </a:r>
          <a:endParaRPr lang="en-US" sz="1600" i="0" dirty="0">
            <a:latin typeface="+mn-lt"/>
            <a:cs typeface="Arial" panose="020B0604020202020204" pitchFamily="34" charset="0"/>
          </a:endParaRPr>
        </a:p>
      </dgm:t>
    </dgm:pt>
    <dgm:pt modelId="{A6C27C0C-A5D4-489C-B593-B53E9D85BFDF}" type="parTrans" cxnId="{2F1B98FA-F456-4D31-B914-469C0C5D8D35}">
      <dgm:prSet/>
      <dgm:spPr/>
      <dgm:t>
        <a:bodyPr/>
        <a:lstStyle/>
        <a:p>
          <a:endParaRPr lang="en-US"/>
        </a:p>
      </dgm:t>
    </dgm:pt>
    <dgm:pt modelId="{5C6B2DBE-C0AB-495F-8933-CFEC32F8650F}" type="sibTrans" cxnId="{2F1B98FA-F456-4D31-B914-469C0C5D8D35}">
      <dgm:prSet/>
      <dgm:spPr/>
      <dgm:t>
        <a:bodyPr/>
        <a:lstStyle/>
        <a:p>
          <a:endParaRPr lang="en-US"/>
        </a:p>
      </dgm:t>
    </dgm:pt>
    <dgm:pt modelId="{B5D75A51-AB85-47AE-9579-CF84BE781079}">
      <dgm:prSet custT="1"/>
      <dgm:spPr/>
      <dgm:t>
        <a:bodyPr/>
        <a:lstStyle/>
        <a:p>
          <a:pPr>
            <a:lnSpc>
              <a:spcPct val="100000"/>
            </a:lnSpc>
          </a:pPr>
          <a:r>
            <a:rPr lang="en-GB" sz="1600" i="0" dirty="0">
              <a:latin typeface="+mn-lt"/>
              <a:cs typeface="Arial" panose="020B0604020202020204" pitchFamily="34" charset="0"/>
            </a:rPr>
            <a:t>Resource Allocation:</a:t>
          </a:r>
        </a:p>
        <a:p>
          <a:pPr>
            <a:lnSpc>
              <a:spcPct val="100000"/>
            </a:lnSpc>
          </a:pPr>
          <a:r>
            <a:rPr lang="en-GB" sz="1600" i="0" dirty="0">
              <a:latin typeface="+mn-lt"/>
              <a:cs typeface="Arial" panose="020B0604020202020204" pitchFamily="34" charset="0"/>
            </a:rPr>
            <a:t> Helps in prioritizing resource allocation effectively (Grant, 2019).</a:t>
          </a:r>
          <a:endParaRPr lang="en-US" sz="1600" i="0" dirty="0">
            <a:latin typeface="+mn-lt"/>
            <a:cs typeface="Arial" panose="020B0604020202020204" pitchFamily="34" charset="0"/>
          </a:endParaRPr>
        </a:p>
      </dgm:t>
    </dgm:pt>
    <dgm:pt modelId="{BB1B873A-CE4F-407C-9FEE-4A3F42536EDD}" type="parTrans" cxnId="{C07788EA-F7AC-472C-87E9-3FE1BDE362FA}">
      <dgm:prSet/>
      <dgm:spPr/>
      <dgm:t>
        <a:bodyPr/>
        <a:lstStyle/>
        <a:p>
          <a:endParaRPr lang="en-US"/>
        </a:p>
      </dgm:t>
    </dgm:pt>
    <dgm:pt modelId="{338E68F4-AB08-4A79-A2DA-84F403172317}" type="sibTrans" cxnId="{C07788EA-F7AC-472C-87E9-3FE1BDE362FA}">
      <dgm:prSet/>
      <dgm:spPr/>
      <dgm:t>
        <a:bodyPr/>
        <a:lstStyle/>
        <a:p>
          <a:endParaRPr lang="en-US"/>
        </a:p>
      </dgm:t>
    </dgm:pt>
    <dgm:pt modelId="{F7E53BB3-E749-4414-BDF3-BAFF5D9324DA}" type="pres">
      <dgm:prSet presAssocID="{2158D051-0703-48A8-996A-8CEAB3FE1895}" presName="root" presStyleCnt="0">
        <dgm:presLayoutVars>
          <dgm:dir/>
          <dgm:resizeHandles val="exact"/>
        </dgm:presLayoutVars>
      </dgm:prSet>
      <dgm:spPr/>
    </dgm:pt>
    <dgm:pt modelId="{039E3EBD-E904-46C0-ACE5-33727AA59A4E}" type="pres">
      <dgm:prSet presAssocID="{6E7C5C01-D2F2-4C45-A994-BF15648C5FEC}" presName="compNode" presStyleCnt="0"/>
      <dgm:spPr/>
    </dgm:pt>
    <dgm:pt modelId="{19DB1039-5513-4F89-B7EF-091BF64C27B8}" type="pres">
      <dgm:prSet presAssocID="{6E7C5C01-D2F2-4C45-A994-BF15648C5FEC}" presName="bgRect" presStyleLbl="bgShp" presStyleIdx="0" presStyleCnt="4" custLinFactNeighborX="966" custLinFactNeighborY="-2845"/>
      <dgm:spPr/>
    </dgm:pt>
    <dgm:pt modelId="{8472FF90-AC5F-490E-888F-DB2A13192762}" type="pres">
      <dgm:prSet presAssocID="{6E7C5C01-D2F2-4C45-A994-BF15648C5FE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7FB1BB85-B76A-483A-9F79-A8DBDF33730B}" type="pres">
      <dgm:prSet presAssocID="{6E7C5C01-D2F2-4C45-A994-BF15648C5FEC}" presName="spaceRect" presStyleCnt="0"/>
      <dgm:spPr/>
    </dgm:pt>
    <dgm:pt modelId="{848D3531-FC4E-4A23-9611-F6D73F8A15B9}" type="pres">
      <dgm:prSet presAssocID="{6E7C5C01-D2F2-4C45-A994-BF15648C5FEC}" presName="parTx" presStyleLbl="revTx" presStyleIdx="0" presStyleCnt="4">
        <dgm:presLayoutVars>
          <dgm:chMax val="0"/>
          <dgm:chPref val="0"/>
        </dgm:presLayoutVars>
      </dgm:prSet>
      <dgm:spPr/>
    </dgm:pt>
    <dgm:pt modelId="{A186214C-7A4F-4A00-A03A-A3F871427773}" type="pres">
      <dgm:prSet presAssocID="{3C62FC4F-BDB9-42FC-B776-FE6018758F72}" presName="sibTrans" presStyleCnt="0"/>
      <dgm:spPr/>
    </dgm:pt>
    <dgm:pt modelId="{ADA3F459-7DF9-45E6-92A7-F002556463A7}" type="pres">
      <dgm:prSet presAssocID="{F039F05A-398B-4EF9-9EBC-2D5F670680A2}" presName="compNode" presStyleCnt="0"/>
      <dgm:spPr/>
    </dgm:pt>
    <dgm:pt modelId="{7CA983E5-08B7-4085-B430-444201462F57}" type="pres">
      <dgm:prSet presAssocID="{F039F05A-398B-4EF9-9EBC-2D5F670680A2}" presName="bgRect" presStyleLbl="bgShp" presStyleIdx="1" presStyleCnt="4"/>
      <dgm:spPr/>
    </dgm:pt>
    <dgm:pt modelId="{95BF10BE-0B18-4208-A584-C58B0470FED0}" type="pres">
      <dgm:prSet presAssocID="{F039F05A-398B-4EF9-9EBC-2D5F670680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8D335F9D-B160-4BD0-92A7-24DBD1319348}" type="pres">
      <dgm:prSet presAssocID="{F039F05A-398B-4EF9-9EBC-2D5F670680A2}" presName="spaceRect" presStyleCnt="0"/>
      <dgm:spPr/>
    </dgm:pt>
    <dgm:pt modelId="{BCF24FB4-25E7-4064-86AD-FF5A6CA0840F}" type="pres">
      <dgm:prSet presAssocID="{F039F05A-398B-4EF9-9EBC-2D5F670680A2}" presName="parTx" presStyleLbl="revTx" presStyleIdx="1" presStyleCnt="4">
        <dgm:presLayoutVars>
          <dgm:chMax val="0"/>
          <dgm:chPref val="0"/>
        </dgm:presLayoutVars>
      </dgm:prSet>
      <dgm:spPr/>
    </dgm:pt>
    <dgm:pt modelId="{EE6B6FD3-FC8E-45E8-904A-37B84BDD01E6}" type="pres">
      <dgm:prSet presAssocID="{228F2DFC-B065-419B-BE10-2EDF0104F4EA}" presName="sibTrans" presStyleCnt="0"/>
      <dgm:spPr/>
    </dgm:pt>
    <dgm:pt modelId="{9306139A-0FA5-4A05-A6CB-BEFCEC78C558}" type="pres">
      <dgm:prSet presAssocID="{E7700C19-F839-43D9-ADCA-A1DBA45D230E}" presName="compNode" presStyleCnt="0"/>
      <dgm:spPr/>
    </dgm:pt>
    <dgm:pt modelId="{AE722F7C-9C64-4A34-81CD-3752EF20F70B}" type="pres">
      <dgm:prSet presAssocID="{E7700C19-F839-43D9-ADCA-A1DBA45D230E}" presName="bgRect" presStyleLbl="bgShp" presStyleIdx="2" presStyleCnt="4"/>
      <dgm:spPr/>
    </dgm:pt>
    <dgm:pt modelId="{39799492-2D59-448D-B718-503E5868D604}" type="pres">
      <dgm:prSet presAssocID="{E7700C19-F839-43D9-ADCA-A1DBA45D230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book"/>
        </a:ext>
      </dgm:extLst>
    </dgm:pt>
    <dgm:pt modelId="{FC6328E0-00B0-40E9-818F-CCE8778CD023}" type="pres">
      <dgm:prSet presAssocID="{E7700C19-F839-43D9-ADCA-A1DBA45D230E}" presName="spaceRect" presStyleCnt="0"/>
      <dgm:spPr/>
    </dgm:pt>
    <dgm:pt modelId="{96E65C64-AC09-4F29-8A39-51E9BF32EB1E}" type="pres">
      <dgm:prSet presAssocID="{E7700C19-F839-43D9-ADCA-A1DBA45D230E}" presName="parTx" presStyleLbl="revTx" presStyleIdx="2" presStyleCnt="4">
        <dgm:presLayoutVars>
          <dgm:chMax val="0"/>
          <dgm:chPref val="0"/>
        </dgm:presLayoutVars>
      </dgm:prSet>
      <dgm:spPr/>
    </dgm:pt>
    <dgm:pt modelId="{E960034A-D32C-498E-A7AB-4008A419A599}" type="pres">
      <dgm:prSet presAssocID="{5C6B2DBE-C0AB-495F-8933-CFEC32F8650F}" presName="sibTrans" presStyleCnt="0"/>
      <dgm:spPr/>
    </dgm:pt>
    <dgm:pt modelId="{2DC52435-9D2A-489D-B4FF-B2416B51712A}" type="pres">
      <dgm:prSet presAssocID="{B5D75A51-AB85-47AE-9579-CF84BE781079}" presName="compNode" presStyleCnt="0"/>
      <dgm:spPr/>
    </dgm:pt>
    <dgm:pt modelId="{A0A4322D-DC59-46D6-A6BD-F6F75BE27439}" type="pres">
      <dgm:prSet presAssocID="{B5D75A51-AB85-47AE-9579-CF84BE781079}" presName="bgRect" presStyleLbl="bgShp" presStyleIdx="3" presStyleCnt="4"/>
      <dgm:spPr/>
    </dgm:pt>
    <dgm:pt modelId="{92100088-CFE5-49FE-8D73-8822336E3FD1}" type="pres">
      <dgm:prSet presAssocID="{B5D75A51-AB85-47AE-9579-CF84BE78107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olf"/>
        </a:ext>
      </dgm:extLst>
    </dgm:pt>
    <dgm:pt modelId="{5B3A2D6F-4DAF-4ACE-8F5C-6D7060364D8E}" type="pres">
      <dgm:prSet presAssocID="{B5D75A51-AB85-47AE-9579-CF84BE781079}" presName="spaceRect" presStyleCnt="0"/>
      <dgm:spPr/>
    </dgm:pt>
    <dgm:pt modelId="{7A7397CA-C700-48ED-BDEA-94634135E745}" type="pres">
      <dgm:prSet presAssocID="{B5D75A51-AB85-47AE-9579-CF84BE781079}" presName="parTx" presStyleLbl="revTx" presStyleIdx="3" presStyleCnt="4">
        <dgm:presLayoutVars>
          <dgm:chMax val="0"/>
          <dgm:chPref val="0"/>
        </dgm:presLayoutVars>
      </dgm:prSet>
      <dgm:spPr/>
    </dgm:pt>
  </dgm:ptLst>
  <dgm:cxnLst>
    <dgm:cxn modelId="{EF926C85-1F98-44A8-B307-681D6C937F93}" type="presOf" srcId="{6E7C5C01-D2F2-4C45-A994-BF15648C5FEC}" destId="{848D3531-FC4E-4A23-9611-F6D73F8A15B9}" srcOrd="0" destOrd="0" presId="urn:microsoft.com/office/officeart/2018/2/layout/IconVerticalSolidList"/>
    <dgm:cxn modelId="{B7636F8A-538A-4469-BAF6-1CE517390D32}" srcId="{2158D051-0703-48A8-996A-8CEAB3FE1895}" destId="{F039F05A-398B-4EF9-9EBC-2D5F670680A2}" srcOrd="1" destOrd="0" parTransId="{D9EF953E-EB80-4D5C-8371-D8DEB38F0946}" sibTransId="{228F2DFC-B065-419B-BE10-2EDF0104F4EA}"/>
    <dgm:cxn modelId="{59E6AF9B-E586-4DC1-A59E-2C50DC15D50F}" type="presOf" srcId="{B5D75A51-AB85-47AE-9579-CF84BE781079}" destId="{7A7397CA-C700-48ED-BDEA-94634135E745}" srcOrd="0" destOrd="0" presId="urn:microsoft.com/office/officeart/2018/2/layout/IconVerticalSolidList"/>
    <dgm:cxn modelId="{4D585EC1-FB4C-4B05-9ACD-9D97F946CA3C}" type="presOf" srcId="{F039F05A-398B-4EF9-9EBC-2D5F670680A2}" destId="{BCF24FB4-25E7-4064-86AD-FF5A6CA0840F}" srcOrd="0" destOrd="0" presId="urn:microsoft.com/office/officeart/2018/2/layout/IconVerticalSolidList"/>
    <dgm:cxn modelId="{5D4F79D0-CCDB-498D-A9A3-94B917C7EE05}" type="presOf" srcId="{E7700C19-F839-43D9-ADCA-A1DBA45D230E}" destId="{96E65C64-AC09-4F29-8A39-51E9BF32EB1E}" srcOrd="0" destOrd="0" presId="urn:microsoft.com/office/officeart/2018/2/layout/IconVerticalSolidList"/>
    <dgm:cxn modelId="{3AA5D7DC-FA67-494E-9326-37ABFAD14112}" type="presOf" srcId="{2158D051-0703-48A8-996A-8CEAB3FE1895}" destId="{F7E53BB3-E749-4414-BDF3-BAFF5D9324DA}" srcOrd="0" destOrd="0" presId="urn:microsoft.com/office/officeart/2018/2/layout/IconVerticalSolidList"/>
    <dgm:cxn modelId="{31613CE3-B4AF-4110-B202-13ADBCBE0170}" srcId="{2158D051-0703-48A8-996A-8CEAB3FE1895}" destId="{6E7C5C01-D2F2-4C45-A994-BF15648C5FEC}" srcOrd="0" destOrd="0" parTransId="{9E929C35-1FFD-41F9-A39A-7ED14548E94C}" sibTransId="{3C62FC4F-BDB9-42FC-B776-FE6018758F72}"/>
    <dgm:cxn modelId="{C07788EA-F7AC-472C-87E9-3FE1BDE362FA}" srcId="{2158D051-0703-48A8-996A-8CEAB3FE1895}" destId="{B5D75A51-AB85-47AE-9579-CF84BE781079}" srcOrd="3" destOrd="0" parTransId="{BB1B873A-CE4F-407C-9FEE-4A3F42536EDD}" sibTransId="{338E68F4-AB08-4A79-A2DA-84F403172317}"/>
    <dgm:cxn modelId="{2F1B98FA-F456-4D31-B914-469C0C5D8D35}" srcId="{2158D051-0703-48A8-996A-8CEAB3FE1895}" destId="{E7700C19-F839-43D9-ADCA-A1DBA45D230E}" srcOrd="2" destOrd="0" parTransId="{A6C27C0C-A5D4-489C-B593-B53E9D85BFDF}" sibTransId="{5C6B2DBE-C0AB-495F-8933-CFEC32F8650F}"/>
    <dgm:cxn modelId="{1925CBA6-84D4-4F16-AE5E-00F44020E8F4}" type="presParOf" srcId="{F7E53BB3-E749-4414-BDF3-BAFF5D9324DA}" destId="{039E3EBD-E904-46C0-ACE5-33727AA59A4E}" srcOrd="0" destOrd="0" presId="urn:microsoft.com/office/officeart/2018/2/layout/IconVerticalSolidList"/>
    <dgm:cxn modelId="{B323D7F5-50FA-460A-8055-5C11D61CB6B9}" type="presParOf" srcId="{039E3EBD-E904-46C0-ACE5-33727AA59A4E}" destId="{19DB1039-5513-4F89-B7EF-091BF64C27B8}" srcOrd="0" destOrd="0" presId="urn:microsoft.com/office/officeart/2018/2/layout/IconVerticalSolidList"/>
    <dgm:cxn modelId="{5B70457C-2404-44E9-9121-CE8F403B08CE}" type="presParOf" srcId="{039E3EBD-E904-46C0-ACE5-33727AA59A4E}" destId="{8472FF90-AC5F-490E-888F-DB2A13192762}" srcOrd="1" destOrd="0" presId="urn:microsoft.com/office/officeart/2018/2/layout/IconVerticalSolidList"/>
    <dgm:cxn modelId="{8ADA0D0F-165D-47A3-904C-E12D8FCE59FC}" type="presParOf" srcId="{039E3EBD-E904-46C0-ACE5-33727AA59A4E}" destId="{7FB1BB85-B76A-483A-9F79-A8DBDF33730B}" srcOrd="2" destOrd="0" presId="urn:microsoft.com/office/officeart/2018/2/layout/IconVerticalSolidList"/>
    <dgm:cxn modelId="{3D33EA77-B033-4B66-A4E2-D22A5E6F11C4}" type="presParOf" srcId="{039E3EBD-E904-46C0-ACE5-33727AA59A4E}" destId="{848D3531-FC4E-4A23-9611-F6D73F8A15B9}" srcOrd="3" destOrd="0" presId="urn:microsoft.com/office/officeart/2018/2/layout/IconVerticalSolidList"/>
    <dgm:cxn modelId="{0AD40369-CF88-43D0-89D1-3182DAE08B79}" type="presParOf" srcId="{F7E53BB3-E749-4414-BDF3-BAFF5D9324DA}" destId="{A186214C-7A4F-4A00-A03A-A3F871427773}" srcOrd="1" destOrd="0" presId="urn:microsoft.com/office/officeart/2018/2/layout/IconVerticalSolidList"/>
    <dgm:cxn modelId="{45730450-5EAD-4860-B806-37CFA61E5216}" type="presParOf" srcId="{F7E53BB3-E749-4414-BDF3-BAFF5D9324DA}" destId="{ADA3F459-7DF9-45E6-92A7-F002556463A7}" srcOrd="2" destOrd="0" presId="urn:microsoft.com/office/officeart/2018/2/layout/IconVerticalSolidList"/>
    <dgm:cxn modelId="{D9EE07D2-A3E5-4C2B-B14D-B0070E18C56C}" type="presParOf" srcId="{ADA3F459-7DF9-45E6-92A7-F002556463A7}" destId="{7CA983E5-08B7-4085-B430-444201462F57}" srcOrd="0" destOrd="0" presId="urn:microsoft.com/office/officeart/2018/2/layout/IconVerticalSolidList"/>
    <dgm:cxn modelId="{1DEEA8A6-B20E-43CE-90A7-CCB41599170E}" type="presParOf" srcId="{ADA3F459-7DF9-45E6-92A7-F002556463A7}" destId="{95BF10BE-0B18-4208-A584-C58B0470FED0}" srcOrd="1" destOrd="0" presId="urn:microsoft.com/office/officeart/2018/2/layout/IconVerticalSolidList"/>
    <dgm:cxn modelId="{0429958B-031B-4507-BBC3-EC195BB9ECC8}" type="presParOf" srcId="{ADA3F459-7DF9-45E6-92A7-F002556463A7}" destId="{8D335F9D-B160-4BD0-92A7-24DBD1319348}" srcOrd="2" destOrd="0" presId="urn:microsoft.com/office/officeart/2018/2/layout/IconVerticalSolidList"/>
    <dgm:cxn modelId="{D6A65917-F45B-4A11-910F-B9F776D5FCC2}" type="presParOf" srcId="{ADA3F459-7DF9-45E6-92A7-F002556463A7}" destId="{BCF24FB4-25E7-4064-86AD-FF5A6CA0840F}" srcOrd="3" destOrd="0" presId="urn:microsoft.com/office/officeart/2018/2/layout/IconVerticalSolidList"/>
    <dgm:cxn modelId="{086A5E55-55A4-4645-AA6A-5E3C8FBDA822}" type="presParOf" srcId="{F7E53BB3-E749-4414-BDF3-BAFF5D9324DA}" destId="{EE6B6FD3-FC8E-45E8-904A-37B84BDD01E6}" srcOrd="3" destOrd="0" presId="urn:microsoft.com/office/officeart/2018/2/layout/IconVerticalSolidList"/>
    <dgm:cxn modelId="{0A332352-B923-4397-AF25-355846729148}" type="presParOf" srcId="{F7E53BB3-E749-4414-BDF3-BAFF5D9324DA}" destId="{9306139A-0FA5-4A05-A6CB-BEFCEC78C558}" srcOrd="4" destOrd="0" presId="urn:microsoft.com/office/officeart/2018/2/layout/IconVerticalSolidList"/>
    <dgm:cxn modelId="{D8CEB061-5416-4FDE-8D2C-CA7B00B9876A}" type="presParOf" srcId="{9306139A-0FA5-4A05-A6CB-BEFCEC78C558}" destId="{AE722F7C-9C64-4A34-81CD-3752EF20F70B}" srcOrd="0" destOrd="0" presId="urn:microsoft.com/office/officeart/2018/2/layout/IconVerticalSolidList"/>
    <dgm:cxn modelId="{BB9F9BAB-0897-4F9A-A897-9B92A2AF3E31}" type="presParOf" srcId="{9306139A-0FA5-4A05-A6CB-BEFCEC78C558}" destId="{39799492-2D59-448D-B718-503E5868D604}" srcOrd="1" destOrd="0" presId="urn:microsoft.com/office/officeart/2018/2/layout/IconVerticalSolidList"/>
    <dgm:cxn modelId="{3A499EFE-6A61-40D2-A319-2CA91174F10F}" type="presParOf" srcId="{9306139A-0FA5-4A05-A6CB-BEFCEC78C558}" destId="{FC6328E0-00B0-40E9-818F-CCE8778CD023}" srcOrd="2" destOrd="0" presId="urn:microsoft.com/office/officeart/2018/2/layout/IconVerticalSolidList"/>
    <dgm:cxn modelId="{BE06726C-2CB4-4ADA-9B26-14D3D92992F5}" type="presParOf" srcId="{9306139A-0FA5-4A05-A6CB-BEFCEC78C558}" destId="{96E65C64-AC09-4F29-8A39-51E9BF32EB1E}" srcOrd="3" destOrd="0" presId="urn:microsoft.com/office/officeart/2018/2/layout/IconVerticalSolidList"/>
    <dgm:cxn modelId="{796F4B83-1D5A-41A8-9530-D5A168AE9920}" type="presParOf" srcId="{F7E53BB3-E749-4414-BDF3-BAFF5D9324DA}" destId="{E960034A-D32C-498E-A7AB-4008A419A599}" srcOrd="5" destOrd="0" presId="urn:microsoft.com/office/officeart/2018/2/layout/IconVerticalSolidList"/>
    <dgm:cxn modelId="{B583BBD1-7D7D-4D46-8CC2-ABB26BC8DC95}" type="presParOf" srcId="{F7E53BB3-E749-4414-BDF3-BAFF5D9324DA}" destId="{2DC52435-9D2A-489D-B4FF-B2416B51712A}" srcOrd="6" destOrd="0" presId="urn:microsoft.com/office/officeart/2018/2/layout/IconVerticalSolidList"/>
    <dgm:cxn modelId="{C039E2CD-3751-49EA-BCAC-9BCA38AE91D4}" type="presParOf" srcId="{2DC52435-9D2A-489D-B4FF-B2416B51712A}" destId="{A0A4322D-DC59-46D6-A6BD-F6F75BE27439}" srcOrd="0" destOrd="0" presId="urn:microsoft.com/office/officeart/2018/2/layout/IconVerticalSolidList"/>
    <dgm:cxn modelId="{996D6FA6-1FF6-4120-864E-333AE15EAD8F}" type="presParOf" srcId="{2DC52435-9D2A-489D-B4FF-B2416B51712A}" destId="{92100088-CFE5-49FE-8D73-8822336E3FD1}" srcOrd="1" destOrd="0" presId="urn:microsoft.com/office/officeart/2018/2/layout/IconVerticalSolidList"/>
    <dgm:cxn modelId="{A3815007-26A5-4199-8F2F-30BA05B04626}" type="presParOf" srcId="{2DC52435-9D2A-489D-B4FF-B2416B51712A}" destId="{5B3A2D6F-4DAF-4ACE-8F5C-6D7060364D8E}" srcOrd="2" destOrd="0" presId="urn:microsoft.com/office/officeart/2018/2/layout/IconVerticalSolidList"/>
    <dgm:cxn modelId="{DDF3C7ED-B2FF-4EC5-8569-1D6F8C24260F}" type="presParOf" srcId="{2DC52435-9D2A-489D-B4FF-B2416B51712A}" destId="{7A7397CA-C700-48ED-BDEA-94634135E74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9A0160-C30A-484D-8F78-3C2628DA660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D73966-CE7B-41A3-BC70-1B18F0220ED0}">
      <dgm:prSet custT="1"/>
      <dgm:spPr/>
      <dgm:t>
        <a:bodyPr/>
        <a:lstStyle/>
        <a:p>
          <a:pPr>
            <a:lnSpc>
              <a:spcPct val="100000"/>
            </a:lnSpc>
          </a:pPr>
          <a:r>
            <a:rPr lang="en-GB" sz="1600" i="0" dirty="0">
              <a:latin typeface="+mn-lt"/>
              <a:cs typeface="Arial" panose="020B0604020202020204" pitchFamily="34" charset="0"/>
            </a:rPr>
            <a:t>Subjectivity: Results can be subjective, depending on who conducts the analysis (David, David &amp; David, 2020).</a:t>
          </a:r>
          <a:endParaRPr lang="en-US" sz="1600" i="0" dirty="0">
            <a:latin typeface="+mn-lt"/>
            <a:cs typeface="Arial" panose="020B0604020202020204" pitchFamily="34" charset="0"/>
          </a:endParaRPr>
        </a:p>
      </dgm:t>
    </dgm:pt>
    <dgm:pt modelId="{19CC9841-04D9-426F-9B00-E93B8303964B}" type="parTrans" cxnId="{CD76C4E0-CC60-40B8-BE42-DCF6468ACAD9}">
      <dgm:prSet/>
      <dgm:spPr/>
      <dgm:t>
        <a:bodyPr/>
        <a:lstStyle/>
        <a:p>
          <a:endParaRPr lang="en-US"/>
        </a:p>
      </dgm:t>
    </dgm:pt>
    <dgm:pt modelId="{14B4CBE0-5BA5-496A-9A3E-F2C6AA517F20}" type="sibTrans" cxnId="{CD76C4E0-CC60-40B8-BE42-DCF6468ACAD9}">
      <dgm:prSet/>
      <dgm:spPr/>
      <dgm:t>
        <a:bodyPr/>
        <a:lstStyle/>
        <a:p>
          <a:endParaRPr lang="en-US"/>
        </a:p>
      </dgm:t>
    </dgm:pt>
    <dgm:pt modelId="{528367BC-E239-40CA-AED2-9D9B47E1C98B}">
      <dgm:prSet custT="1"/>
      <dgm:spPr/>
      <dgm:t>
        <a:bodyPr/>
        <a:lstStyle/>
        <a:p>
          <a:pPr>
            <a:lnSpc>
              <a:spcPct val="100000"/>
            </a:lnSpc>
          </a:pPr>
          <a:r>
            <a:rPr lang="en-GB" sz="1600" dirty="0">
              <a:latin typeface="+mn-lt"/>
              <a:cs typeface="Arial" panose="020B0604020202020204" pitchFamily="34" charset="0"/>
            </a:rPr>
            <a:t>Over-simplification: Can oversimplify complex situations </a:t>
          </a:r>
          <a:r>
            <a:rPr lang="en-GB" sz="1600" i="1" dirty="0">
              <a:latin typeface="+mn-lt"/>
              <a:cs typeface="Arial" panose="020B0604020202020204" pitchFamily="34" charset="0"/>
            </a:rPr>
            <a:t>(</a:t>
          </a:r>
          <a:r>
            <a:rPr lang="en-GB" sz="1600" i="1" dirty="0" err="1">
              <a:latin typeface="+mn-lt"/>
              <a:cs typeface="Arial" panose="020B0604020202020204" pitchFamily="34" charset="0"/>
            </a:rPr>
            <a:t>Wheelen</a:t>
          </a:r>
          <a:r>
            <a:rPr lang="en-GB" sz="1600" i="1" dirty="0">
              <a:latin typeface="+mn-lt"/>
              <a:cs typeface="Arial" panose="020B0604020202020204" pitchFamily="34" charset="0"/>
            </a:rPr>
            <a:t> et al., 2018).</a:t>
          </a:r>
          <a:endParaRPr lang="en-US" sz="1600" dirty="0">
            <a:latin typeface="+mn-lt"/>
            <a:cs typeface="Arial" panose="020B0604020202020204" pitchFamily="34" charset="0"/>
          </a:endParaRPr>
        </a:p>
      </dgm:t>
    </dgm:pt>
    <dgm:pt modelId="{1A5C1E49-4EB7-49B5-9E29-D02A2AA95D5A}" type="parTrans" cxnId="{8B7634D0-2185-44FC-AB18-FF5D40BEB976}">
      <dgm:prSet/>
      <dgm:spPr/>
      <dgm:t>
        <a:bodyPr/>
        <a:lstStyle/>
        <a:p>
          <a:endParaRPr lang="en-US"/>
        </a:p>
      </dgm:t>
    </dgm:pt>
    <dgm:pt modelId="{264AFA11-3D41-4706-A5A4-9D12B94CBD7A}" type="sibTrans" cxnId="{8B7634D0-2185-44FC-AB18-FF5D40BEB976}">
      <dgm:prSet/>
      <dgm:spPr/>
      <dgm:t>
        <a:bodyPr/>
        <a:lstStyle/>
        <a:p>
          <a:endParaRPr lang="en-US"/>
        </a:p>
      </dgm:t>
    </dgm:pt>
    <dgm:pt modelId="{B17FBB54-4611-487F-9F90-4415831AA7F8}">
      <dgm:prSet custT="1"/>
      <dgm:spPr/>
      <dgm:t>
        <a:bodyPr/>
        <a:lstStyle/>
        <a:p>
          <a:pPr>
            <a:lnSpc>
              <a:spcPct val="100000"/>
            </a:lnSpc>
          </a:pPr>
          <a:r>
            <a:rPr lang="en-GB" sz="1600" dirty="0">
              <a:latin typeface="+mn-lt"/>
              <a:cs typeface="Arial" panose="020B0604020202020204" pitchFamily="34" charset="0"/>
            </a:rPr>
            <a:t>Lack of Prioritization: Does not prioritize issues or factors </a:t>
          </a:r>
          <a:r>
            <a:rPr lang="en-GB" sz="1600" i="1" dirty="0">
              <a:latin typeface="+mn-lt"/>
              <a:cs typeface="Arial" panose="020B0604020202020204" pitchFamily="34" charset="0"/>
            </a:rPr>
            <a:t>(Rothaermel, 2021)</a:t>
          </a:r>
          <a:r>
            <a:rPr lang="en-GB" sz="2200" i="1" dirty="0">
              <a:latin typeface="+mn-lt"/>
            </a:rPr>
            <a:t>.</a:t>
          </a:r>
          <a:endParaRPr lang="en-US" sz="2200" dirty="0">
            <a:latin typeface="+mn-lt"/>
          </a:endParaRPr>
        </a:p>
      </dgm:t>
    </dgm:pt>
    <dgm:pt modelId="{7F3B6A87-128B-4037-8CF2-ECAB38D554AB}" type="parTrans" cxnId="{5C1F4942-D7A5-4ED4-9123-6BB357E2CAAA}">
      <dgm:prSet/>
      <dgm:spPr/>
      <dgm:t>
        <a:bodyPr/>
        <a:lstStyle/>
        <a:p>
          <a:endParaRPr lang="en-US"/>
        </a:p>
      </dgm:t>
    </dgm:pt>
    <dgm:pt modelId="{C5A2C9AA-8DB5-4C89-B226-FA819ED90A1E}" type="sibTrans" cxnId="{5C1F4942-D7A5-4ED4-9123-6BB357E2CAAA}">
      <dgm:prSet/>
      <dgm:spPr/>
      <dgm:t>
        <a:bodyPr/>
        <a:lstStyle/>
        <a:p>
          <a:endParaRPr lang="en-US"/>
        </a:p>
      </dgm:t>
    </dgm:pt>
    <dgm:pt modelId="{8E9C8653-3275-4697-84B4-47306EBBA924}">
      <dgm:prSet custT="1"/>
      <dgm:spPr/>
      <dgm:t>
        <a:bodyPr/>
        <a:lstStyle/>
        <a:p>
          <a:pPr>
            <a:lnSpc>
              <a:spcPct val="100000"/>
            </a:lnSpc>
          </a:pPr>
          <a:r>
            <a:rPr lang="en-GB" sz="1600" dirty="0">
              <a:latin typeface="+mn-lt"/>
              <a:cs typeface="Arial" panose="020B0604020202020204" pitchFamily="34" charset="0"/>
            </a:rPr>
            <a:t>Static Nature: Represents a snapshot in time and may not adapt quickly to changes</a:t>
          </a:r>
          <a:r>
            <a:rPr lang="en-GB" sz="1600" i="1" dirty="0">
              <a:latin typeface="+mn-lt"/>
              <a:cs typeface="Arial" panose="020B0604020202020204" pitchFamily="34" charset="0"/>
            </a:rPr>
            <a:t> (Grant, 2019).</a:t>
          </a:r>
          <a:endParaRPr lang="en-US" sz="1600" dirty="0">
            <a:latin typeface="+mn-lt"/>
            <a:cs typeface="Arial" panose="020B0604020202020204" pitchFamily="34" charset="0"/>
          </a:endParaRPr>
        </a:p>
      </dgm:t>
    </dgm:pt>
    <dgm:pt modelId="{83CA3AC6-4986-4153-96FB-74E2AAED3E57}" type="parTrans" cxnId="{959B7B82-AEEA-4A54-AD17-A37BB997C3F3}">
      <dgm:prSet/>
      <dgm:spPr/>
      <dgm:t>
        <a:bodyPr/>
        <a:lstStyle/>
        <a:p>
          <a:endParaRPr lang="en-US"/>
        </a:p>
      </dgm:t>
    </dgm:pt>
    <dgm:pt modelId="{B3196196-403D-4E67-A639-83B8F502FCBE}" type="sibTrans" cxnId="{959B7B82-AEEA-4A54-AD17-A37BB997C3F3}">
      <dgm:prSet/>
      <dgm:spPr/>
      <dgm:t>
        <a:bodyPr/>
        <a:lstStyle/>
        <a:p>
          <a:endParaRPr lang="en-US"/>
        </a:p>
      </dgm:t>
    </dgm:pt>
    <dgm:pt modelId="{3B95014F-998E-4A9D-993B-25EDFC5BFBF5}" type="pres">
      <dgm:prSet presAssocID="{A59A0160-C30A-484D-8F78-3C2628DA660B}" presName="root" presStyleCnt="0">
        <dgm:presLayoutVars>
          <dgm:dir/>
          <dgm:resizeHandles val="exact"/>
        </dgm:presLayoutVars>
      </dgm:prSet>
      <dgm:spPr/>
    </dgm:pt>
    <dgm:pt modelId="{DECA12DF-DB44-4EF2-9286-A17C2CC060AF}" type="pres">
      <dgm:prSet presAssocID="{6BD73966-CE7B-41A3-BC70-1B18F0220ED0}" presName="compNode" presStyleCnt="0"/>
      <dgm:spPr/>
    </dgm:pt>
    <dgm:pt modelId="{B4507CB8-78CB-4B23-9D05-3169AE24948C}" type="pres">
      <dgm:prSet presAssocID="{6BD73966-CE7B-41A3-BC70-1B18F0220ED0}" presName="bgRect" presStyleLbl="bgShp" presStyleIdx="0" presStyleCnt="4"/>
      <dgm:spPr/>
    </dgm:pt>
    <dgm:pt modelId="{88976AF6-B1B1-4490-96E1-399638224879}" type="pres">
      <dgm:prSet presAssocID="{6BD73966-CE7B-41A3-BC70-1B18F0220ED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ss clef"/>
        </a:ext>
      </dgm:extLst>
    </dgm:pt>
    <dgm:pt modelId="{29EBF5B8-D426-4233-9BB6-F9705C4C5888}" type="pres">
      <dgm:prSet presAssocID="{6BD73966-CE7B-41A3-BC70-1B18F0220ED0}" presName="spaceRect" presStyleCnt="0"/>
      <dgm:spPr/>
    </dgm:pt>
    <dgm:pt modelId="{4C7FE38C-7F4D-484C-BD58-09B2CD59DB2B}" type="pres">
      <dgm:prSet presAssocID="{6BD73966-CE7B-41A3-BC70-1B18F0220ED0}" presName="parTx" presStyleLbl="revTx" presStyleIdx="0" presStyleCnt="4">
        <dgm:presLayoutVars>
          <dgm:chMax val="0"/>
          <dgm:chPref val="0"/>
        </dgm:presLayoutVars>
      </dgm:prSet>
      <dgm:spPr/>
    </dgm:pt>
    <dgm:pt modelId="{E3B2B076-FDA0-4C96-963A-918459D24362}" type="pres">
      <dgm:prSet presAssocID="{14B4CBE0-5BA5-496A-9A3E-F2C6AA517F20}" presName="sibTrans" presStyleCnt="0"/>
      <dgm:spPr/>
    </dgm:pt>
    <dgm:pt modelId="{39182A94-2671-47C4-B8E6-C3FBAA0B63AF}" type="pres">
      <dgm:prSet presAssocID="{528367BC-E239-40CA-AED2-9D9B47E1C98B}" presName="compNode" presStyleCnt="0"/>
      <dgm:spPr/>
    </dgm:pt>
    <dgm:pt modelId="{ADBBF38C-EB94-4105-B616-374FD2DB5DC3}" type="pres">
      <dgm:prSet presAssocID="{528367BC-E239-40CA-AED2-9D9B47E1C98B}" presName="bgRect" presStyleLbl="bgShp" presStyleIdx="1" presStyleCnt="4"/>
      <dgm:spPr/>
    </dgm:pt>
    <dgm:pt modelId="{2C221284-6DB8-4C41-927C-CFCEB61CCC28}" type="pres">
      <dgm:prSet presAssocID="{528367BC-E239-40CA-AED2-9D9B47E1C98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ze"/>
        </a:ext>
      </dgm:extLst>
    </dgm:pt>
    <dgm:pt modelId="{FEA91BD8-A45B-4A91-8E30-517EC92E0BAE}" type="pres">
      <dgm:prSet presAssocID="{528367BC-E239-40CA-AED2-9D9B47E1C98B}" presName="spaceRect" presStyleCnt="0"/>
      <dgm:spPr/>
    </dgm:pt>
    <dgm:pt modelId="{CC5848AB-5275-428C-836B-2CFF5F705171}" type="pres">
      <dgm:prSet presAssocID="{528367BC-E239-40CA-AED2-9D9B47E1C98B}" presName="parTx" presStyleLbl="revTx" presStyleIdx="1" presStyleCnt="4">
        <dgm:presLayoutVars>
          <dgm:chMax val="0"/>
          <dgm:chPref val="0"/>
        </dgm:presLayoutVars>
      </dgm:prSet>
      <dgm:spPr/>
    </dgm:pt>
    <dgm:pt modelId="{747B362E-EDA0-44D0-AE70-9EB8DCB56F5F}" type="pres">
      <dgm:prSet presAssocID="{264AFA11-3D41-4706-A5A4-9D12B94CBD7A}" presName="sibTrans" presStyleCnt="0"/>
      <dgm:spPr/>
    </dgm:pt>
    <dgm:pt modelId="{34711F6F-043E-43AD-B0D0-2DB0838E997A}" type="pres">
      <dgm:prSet presAssocID="{B17FBB54-4611-487F-9F90-4415831AA7F8}" presName="compNode" presStyleCnt="0"/>
      <dgm:spPr/>
    </dgm:pt>
    <dgm:pt modelId="{E5A8C644-2338-4BD6-9521-FB6A7A92DCCE}" type="pres">
      <dgm:prSet presAssocID="{B17FBB54-4611-487F-9F90-4415831AA7F8}" presName="bgRect" presStyleLbl="bgShp" presStyleIdx="2" presStyleCnt="4"/>
      <dgm:spPr/>
    </dgm:pt>
    <dgm:pt modelId="{D978ED36-7515-4E99-89EE-D4642E41AC76}" type="pres">
      <dgm:prSet presAssocID="{B17FBB54-4611-487F-9F90-4415831AA7F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6D638C9A-24A9-4361-A42B-AE20121DFF2D}" type="pres">
      <dgm:prSet presAssocID="{B17FBB54-4611-487F-9F90-4415831AA7F8}" presName="spaceRect" presStyleCnt="0"/>
      <dgm:spPr/>
    </dgm:pt>
    <dgm:pt modelId="{C70AEBA5-E871-4261-B6C0-11AF1D1E2D60}" type="pres">
      <dgm:prSet presAssocID="{B17FBB54-4611-487F-9F90-4415831AA7F8}" presName="parTx" presStyleLbl="revTx" presStyleIdx="2" presStyleCnt="4">
        <dgm:presLayoutVars>
          <dgm:chMax val="0"/>
          <dgm:chPref val="0"/>
        </dgm:presLayoutVars>
      </dgm:prSet>
      <dgm:spPr/>
    </dgm:pt>
    <dgm:pt modelId="{4DFE6AAC-2C15-406F-9E0E-5D65204C2069}" type="pres">
      <dgm:prSet presAssocID="{C5A2C9AA-8DB5-4C89-B226-FA819ED90A1E}" presName="sibTrans" presStyleCnt="0"/>
      <dgm:spPr/>
    </dgm:pt>
    <dgm:pt modelId="{4B3C2ECB-7D29-4E6A-8874-CE57205FFF87}" type="pres">
      <dgm:prSet presAssocID="{8E9C8653-3275-4697-84B4-47306EBBA924}" presName="compNode" presStyleCnt="0"/>
      <dgm:spPr/>
    </dgm:pt>
    <dgm:pt modelId="{A040A7B9-DEF1-4B53-8DE9-28573FDD4010}" type="pres">
      <dgm:prSet presAssocID="{8E9C8653-3275-4697-84B4-47306EBBA924}" presName="bgRect" presStyleLbl="bgShp" presStyleIdx="3" presStyleCnt="4"/>
      <dgm:spPr/>
    </dgm:pt>
    <dgm:pt modelId="{3D1114D1-74FC-498E-8947-02C4F316A839}" type="pres">
      <dgm:prSet presAssocID="{8E9C8653-3275-4697-84B4-47306EBBA92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ainbow"/>
        </a:ext>
      </dgm:extLst>
    </dgm:pt>
    <dgm:pt modelId="{E2682C42-7348-458E-AF3E-58892748B91F}" type="pres">
      <dgm:prSet presAssocID="{8E9C8653-3275-4697-84B4-47306EBBA924}" presName="spaceRect" presStyleCnt="0"/>
      <dgm:spPr/>
    </dgm:pt>
    <dgm:pt modelId="{C00C0B01-C5B2-44D5-82A2-47551C119DB5}" type="pres">
      <dgm:prSet presAssocID="{8E9C8653-3275-4697-84B4-47306EBBA924}" presName="parTx" presStyleLbl="revTx" presStyleIdx="3" presStyleCnt="4">
        <dgm:presLayoutVars>
          <dgm:chMax val="0"/>
          <dgm:chPref val="0"/>
        </dgm:presLayoutVars>
      </dgm:prSet>
      <dgm:spPr/>
    </dgm:pt>
  </dgm:ptLst>
  <dgm:cxnLst>
    <dgm:cxn modelId="{1B8A192C-EB88-4018-A2DF-81513F6F3E5E}" type="presOf" srcId="{A59A0160-C30A-484D-8F78-3C2628DA660B}" destId="{3B95014F-998E-4A9D-993B-25EDFC5BFBF5}" srcOrd="0" destOrd="0" presId="urn:microsoft.com/office/officeart/2018/2/layout/IconVerticalSolidList"/>
    <dgm:cxn modelId="{D547B540-1118-4FA7-B15D-3E6F04AFE213}" type="presOf" srcId="{B17FBB54-4611-487F-9F90-4415831AA7F8}" destId="{C70AEBA5-E871-4261-B6C0-11AF1D1E2D60}" srcOrd="0" destOrd="0" presId="urn:microsoft.com/office/officeart/2018/2/layout/IconVerticalSolidList"/>
    <dgm:cxn modelId="{5C1F4942-D7A5-4ED4-9123-6BB357E2CAAA}" srcId="{A59A0160-C30A-484D-8F78-3C2628DA660B}" destId="{B17FBB54-4611-487F-9F90-4415831AA7F8}" srcOrd="2" destOrd="0" parTransId="{7F3B6A87-128B-4037-8CF2-ECAB38D554AB}" sibTransId="{C5A2C9AA-8DB5-4C89-B226-FA819ED90A1E}"/>
    <dgm:cxn modelId="{7CD98F4B-C834-4826-8EBC-731A2247ACEC}" type="presOf" srcId="{6BD73966-CE7B-41A3-BC70-1B18F0220ED0}" destId="{4C7FE38C-7F4D-484C-BD58-09B2CD59DB2B}" srcOrd="0" destOrd="0" presId="urn:microsoft.com/office/officeart/2018/2/layout/IconVerticalSolidList"/>
    <dgm:cxn modelId="{959B7B82-AEEA-4A54-AD17-A37BB997C3F3}" srcId="{A59A0160-C30A-484D-8F78-3C2628DA660B}" destId="{8E9C8653-3275-4697-84B4-47306EBBA924}" srcOrd="3" destOrd="0" parTransId="{83CA3AC6-4986-4153-96FB-74E2AAED3E57}" sibTransId="{B3196196-403D-4E67-A639-83B8F502FCBE}"/>
    <dgm:cxn modelId="{8EA7B2C9-7704-4FD0-8A54-19D09620CFCB}" type="presOf" srcId="{528367BC-E239-40CA-AED2-9D9B47E1C98B}" destId="{CC5848AB-5275-428C-836B-2CFF5F705171}" srcOrd="0" destOrd="0" presId="urn:microsoft.com/office/officeart/2018/2/layout/IconVerticalSolidList"/>
    <dgm:cxn modelId="{F0919DCC-E867-4EF0-AE4F-E4C382A3FDB5}" type="presOf" srcId="{8E9C8653-3275-4697-84B4-47306EBBA924}" destId="{C00C0B01-C5B2-44D5-82A2-47551C119DB5}" srcOrd="0" destOrd="0" presId="urn:microsoft.com/office/officeart/2018/2/layout/IconVerticalSolidList"/>
    <dgm:cxn modelId="{8B7634D0-2185-44FC-AB18-FF5D40BEB976}" srcId="{A59A0160-C30A-484D-8F78-3C2628DA660B}" destId="{528367BC-E239-40CA-AED2-9D9B47E1C98B}" srcOrd="1" destOrd="0" parTransId="{1A5C1E49-4EB7-49B5-9E29-D02A2AA95D5A}" sibTransId="{264AFA11-3D41-4706-A5A4-9D12B94CBD7A}"/>
    <dgm:cxn modelId="{CD76C4E0-CC60-40B8-BE42-DCF6468ACAD9}" srcId="{A59A0160-C30A-484D-8F78-3C2628DA660B}" destId="{6BD73966-CE7B-41A3-BC70-1B18F0220ED0}" srcOrd="0" destOrd="0" parTransId="{19CC9841-04D9-426F-9B00-E93B8303964B}" sibTransId="{14B4CBE0-5BA5-496A-9A3E-F2C6AA517F20}"/>
    <dgm:cxn modelId="{A84F5876-D583-4E7A-81A4-318975407796}" type="presParOf" srcId="{3B95014F-998E-4A9D-993B-25EDFC5BFBF5}" destId="{DECA12DF-DB44-4EF2-9286-A17C2CC060AF}" srcOrd="0" destOrd="0" presId="urn:microsoft.com/office/officeart/2018/2/layout/IconVerticalSolidList"/>
    <dgm:cxn modelId="{4EC7A6DE-235F-4DB9-852F-ED1956F9BB90}" type="presParOf" srcId="{DECA12DF-DB44-4EF2-9286-A17C2CC060AF}" destId="{B4507CB8-78CB-4B23-9D05-3169AE24948C}" srcOrd="0" destOrd="0" presId="urn:microsoft.com/office/officeart/2018/2/layout/IconVerticalSolidList"/>
    <dgm:cxn modelId="{32514794-DEC0-41DF-A0F7-CDC04CD106E0}" type="presParOf" srcId="{DECA12DF-DB44-4EF2-9286-A17C2CC060AF}" destId="{88976AF6-B1B1-4490-96E1-399638224879}" srcOrd="1" destOrd="0" presId="urn:microsoft.com/office/officeart/2018/2/layout/IconVerticalSolidList"/>
    <dgm:cxn modelId="{3443B097-CC11-4E56-BBC4-4F3B8FC5C8D5}" type="presParOf" srcId="{DECA12DF-DB44-4EF2-9286-A17C2CC060AF}" destId="{29EBF5B8-D426-4233-9BB6-F9705C4C5888}" srcOrd="2" destOrd="0" presId="urn:microsoft.com/office/officeart/2018/2/layout/IconVerticalSolidList"/>
    <dgm:cxn modelId="{1CDFD2F4-C91D-4A42-A86E-D881343828DC}" type="presParOf" srcId="{DECA12DF-DB44-4EF2-9286-A17C2CC060AF}" destId="{4C7FE38C-7F4D-484C-BD58-09B2CD59DB2B}" srcOrd="3" destOrd="0" presId="urn:microsoft.com/office/officeart/2018/2/layout/IconVerticalSolidList"/>
    <dgm:cxn modelId="{6DBA238F-AF38-4543-BF5A-92E2C4D8053C}" type="presParOf" srcId="{3B95014F-998E-4A9D-993B-25EDFC5BFBF5}" destId="{E3B2B076-FDA0-4C96-963A-918459D24362}" srcOrd="1" destOrd="0" presId="urn:microsoft.com/office/officeart/2018/2/layout/IconVerticalSolidList"/>
    <dgm:cxn modelId="{42A94692-D1A4-439D-BC82-350027A54381}" type="presParOf" srcId="{3B95014F-998E-4A9D-993B-25EDFC5BFBF5}" destId="{39182A94-2671-47C4-B8E6-C3FBAA0B63AF}" srcOrd="2" destOrd="0" presId="urn:microsoft.com/office/officeart/2018/2/layout/IconVerticalSolidList"/>
    <dgm:cxn modelId="{EB52077F-FAAC-47EB-B186-F2A9C583B786}" type="presParOf" srcId="{39182A94-2671-47C4-B8E6-C3FBAA0B63AF}" destId="{ADBBF38C-EB94-4105-B616-374FD2DB5DC3}" srcOrd="0" destOrd="0" presId="urn:microsoft.com/office/officeart/2018/2/layout/IconVerticalSolidList"/>
    <dgm:cxn modelId="{1144328D-EB85-42FF-90AD-B928D2E060EA}" type="presParOf" srcId="{39182A94-2671-47C4-B8E6-C3FBAA0B63AF}" destId="{2C221284-6DB8-4C41-927C-CFCEB61CCC28}" srcOrd="1" destOrd="0" presId="urn:microsoft.com/office/officeart/2018/2/layout/IconVerticalSolidList"/>
    <dgm:cxn modelId="{23BD26C6-B52B-4A74-AA42-48167AB7CA2D}" type="presParOf" srcId="{39182A94-2671-47C4-B8E6-C3FBAA0B63AF}" destId="{FEA91BD8-A45B-4A91-8E30-517EC92E0BAE}" srcOrd="2" destOrd="0" presId="urn:microsoft.com/office/officeart/2018/2/layout/IconVerticalSolidList"/>
    <dgm:cxn modelId="{B05A0AC8-DF0D-441F-9C9E-AABC2C2E2753}" type="presParOf" srcId="{39182A94-2671-47C4-B8E6-C3FBAA0B63AF}" destId="{CC5848AB-5275-428C-836B-2CFF5F705171}" srcOrd="3" destOrd="0" presId="urn:microsoft.com/office/officeart/2018/2/layout/IconVerticalSolidList"/>
    <dgm:cxn modelId="{6FF8290F-747E-44CA-BB0A-FD5AAD65654C}" type="presParOf" srcId="{3B95014F-998E-4A9D-993B-25EDFC5BFBF5}" destId="{747B362E-EDA0-44D0-AE70-9EB8DCB56F5F}" srcOrd="3" destOrd="0" presId="urn:microsoft.com/office/officeart/2018/2/layout/IconVerticalSolidList"/>
    <dgm:cxn modelId="{CD97F4C5-B101-43AE-B959-31E6A5B93CA1}" type="presParOf" srcId="{3B95014F-998E-4A9D-993B-25EDFC5BFBF5}" destId="{34711F6F-043E-43AD-B0D0-2DB0838E997A}" srcOrd="4" destOrd="0" presId="urn:microsoft.com/office/officeart/2018/2/layout/IconVerticalSolidList"/>
    <dgm:cxn modelId="{31C3EBDE-11C8-432F-9B0B-F888F98C6551}" type="presParOf" srcId="{34711F6F-043E-43AD-B0D0-2DB0838E997A}" destId="{E5A8C644-2338-4BD6-9521-FB6A7A92DCCE}" srcOrd="0" destOrd="0" presId="urn:microsoft.com/office/officeart/2018/2/layout/IconVerticalSolidList"/>
    <dgm:cxn modelId="{3E10B706-FE02-48A4-9105-D39E0549463C}" type="presParOf" srcId="{34711F6F-043E-43AD-B0D0-2DB0838E997A}" destId="{D978ED36-7515-4E99-89EE-D4642E41AC76}" srcOrd="1" destOrd="0" presId="urn:microsoft.com/office/officeart/2018/2/layout/IconVerticalSolidList"/>
    <dgm:cxn modelId="{7FA254FD-F229-47C1-ADDE-ECC2330C3B2A}" type="presParOf" srcId="{34711F6F-043E-43AD-B0D0-2DB0838E997A}" destId="{6D638C9A-24A9-4361-A42B-AE20121DFF2D}" srcOrd="2" destOrd="0" presId="urn:microsoft.com/office/officeart/2018/2/layout/IconVerticalSolidList"/>
    <dgm:cxn modelId="{ECDDAD73-318D-4DE5-A025-867BBAE1514E}" type="presParOf" srcId="{34711F6F-043E-43AD-B0D0-2DB0838E997A}" destId="{C70AEBA5-E871-4261-B6C0-11AF1D1E2D60}" srcOrd="3" destOrd="0" presId="urn:microsoft.com/office/officeart/2018/2/layout/IconVerticalSolidList"/>
    <dgm:cxn modelId="{E897D5E4-0C5A-4D0A-AF4D-70D4134F5D35}" type="presParOf" srcId="{3B95014F-998E-4A9D-993B-25EDFC5BFBF5}" destId="{4DFE6AAC-2C15-406F-9E0E-5D65204C2069}" srcOrd="5" destOrd="0" presId="urn:microsoft.com/office/officeart/2018/2/layout/IconVerticalSolidList"/>
    <dgm:cxn modelId="{8B32AE0E-1C0D-49CE-B901-2E1155E72449}" type="presParOf" srcId="{3B95014F-998E-4A9D-993B-25EDFC5BFBF5}" destId="{4B3C2ECB-7D29-4E6A-8874-CE57205FFF87}" srcOrd="6" destOrd="0" presId="urn:microsoft.com/office/officeart/2018/2/layout/IconVerticalSolidList"/>
    <dgm:cxn modelId="{15F43ED2-360C-4F46-901F-E785B4D55F67}" type="presParOf" srcId="{4B3C2ECB-7D29-4E6A-8874-CE57205FFF87}" destId="{A040A7B9-DEF1-4B53-8DE9-28573FDD4010}" srcOrd="0" destOrd="0" presId="urn:microsoft.com/office/officeart/2018/2/layout/IconVerticalSolidList"/>
    <dgm:cxn modelId="{27F06ED9-FCDE-4716-B11F-2400F4C65B72}" type="presParOf" srcId="{4B3C2ECB-7D29-4E6A-8874-CE57205FFF87}" destId="{3D1114D1-74FC-498E-8947-02C4F316A839}" srcOrd="1" destOrd="0" presId="urn:microsoft.com/office/officeart/2018/2/layout/IconVerticalSolidList"/>
    <dgm:cxn modelId="{1F6DAF70-CDCA-47CA-AFB5-FE56C1660880}" type="presParOf" srcId="{4B3C2ECB-7D29-4E6A-8874-CE57205FFF87}" destId="{E2682C42-7348-458E-AF3E-58892748B91F}" srcOrd="2" destOrd="0" presId="urn:microsoft.com/office/officeart/2018/2/layout/IconVerticalSolidList"/>
    <dgm:cxn modelId="{48AD534C-931C-49EE-ADAD-17DBC93E171D}" type="presParOf" srcId="{4B3C2ECB-7D29-4E6A-8874-CE57205FFF87}" destId="{C00C0B01-C5B2-44D5-82A2-47551C119D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9D7DF4-47AF-4708-8523-0A9FAE270526}" type="doc">
      <dgm:prSet loTypeId="urn:microsoft.com/office/officeart/2016/7/layout/LinearArrowProcessNumbered" loCatId="process" qsTypeId="urn:microsoft.com/office/officeart/2005/8/quickstyle/simple1" qsCatId="simple" csTypeId="urn:microsoft.com/office/officeart/2005/8/colors/colorful5" csCatId="colorful" phldr="1"/>
      <dgm:spPr/>
      <dgm:t>
        <a:bodyPr/>
        <a:lstStyle/>
        <a:p>
          <a:endParaRPr lang="en-US"/>
        </a:p>
      </dgm:t>
    </dgm:pt>
    <dgm:pt modelId="{1253A6FF-7742-4EBF-B58E-8E918F793426}">
      <dgm:prSet custT="1"/>
      <dgm:spPr/>
      <dgm:t>
        <a:bodyPr/>
        <a:lstStyle/>
        <a:p>
          <a:r>
            <a:rPr lang="en-GB" sz="1200" dirty="0"/>
            <a:t>Increasing online sales: This might be done by adding more features to the website, customizing the online marketing, or branching out into other markets. </a:t>
          </a:r>
          <a:endParaRPr lang="en-US" sz="1200" dirty="0"/>
        </a:p>
      </dgm:t>
    </dgm:pt>
    <dgm:pt modelId="{2DA7757D-D192-4EDB-9570-A9799C75843A}" type="parTrans" cxnId="{E1AB5606-5CA6-426D-B514-6C872732AEE4}">
      <dgm:prSet/>
      <dgm:spPr/>
      <dgm:t>
        <a:bodyPr/>
        <a:lstStyle/>
        <a:p>
          <a:endParaRPr lang="en-US"/>
        </a:p>
      </dgm:t>
    </dgm:pt>
    <dgm:pt modelId="{87DBA46D-82F4-45A8-A1D8-7F9A6E52A73D}" type="sibTrans" cxnId="{E1AB5606-5CA6-426D-B514-6C872732AEE4}">
      <dgm:prSet phldrT="1" phldr="0"/>
      <dgm:spPr/>
      <dgm:t>
        <a:bodyPr/>
        <a:lstStyle/>
        <a:p>
          <a:r>
            <a:rPr lang="en-US"/>
            <a:t>1</a:t>
          </a:r>
        </a:p>
      </dgm:t>
    </dgm:pt>
    <dgm:pt modelId="{4D68F4EF-0613-4F56-8E8F-9E5C7A8BD3BB}">
      <dgm:prSet custT="1"/>
      <dgm:spPr/>
      <dgm:t>
        <a:bodyPr/>
        <a:lstStyle/>
        <a:p>
          <a:r>
            <a:rPr lang="en-GB" sz="1200" dirty="0"/>
            <a:t>Eco-friendly and ethical products: The Body Shop should highlight and increase its eco-friendly and ethical product line given its history of adhering to these values</a:t>
          </a:r>
          <a:r>
            <a:rPr lang="en-GB" sz="1100" dirty="0"/>
            <a:t>.</a:t>
          </a:r>
          <a:endParaRPr lang="en-US" sz="1100" dirty="0"/>
        </a:p>
      </dgm:t>
    </dgm:pt>
    <dgm:pt modelId="{357A85DB-0FEC-4416-A052-F567CA0F8329}" type="parTrans" cxnId="{9FE06B28-2A8F-42D5-96A7-53656BA2754A}">
      <dgm:prSet/>
      <dgm:spPr/>
      <dgm:t>
        <a:bodyPr/>
        <a:lstStyle/>
        <a:p>
          <a:endParaRPr lang="en-US"/>
        </a:p>
      </dgm:t>
    </dgm:pt>
    <dgm:pt modelId="{7D0CF4A9-F29F-4691-BB4E-F96D7F839C99}" type="sibTrans" cxnId="{9FE06B28-2A8F-42D5-96A7-53656BA2754A}">
      <dgm:prSet phldrT="2" phldr="0"/>
      <dgm:spPr/>
      <dgm:t>
        <a:bodyPr/>
        <a:lstStyle/>
        <a:p>
          <a:r>
            <a:rPr lang="en-US"/>
            <a:t>2</a:t>
          </a:r>
        </a:p>
      </dgm:t>
    </dgm:pt>
    <dgm:pt modelId="{6E97BB23-4FC3-410F-854E-26231D4B5C49}">
      <dgm:prSet custT="1"/>
      <dgm:spPr/>
      <dgm:t>
        <a:bodyPr/>
        <a:lstStyle/>
        <a:p>
          <a:r>
            <a:rPr lang="en-GB" sz="1200" dirty="0"/>
            <a:t>Creative product development: The Body Shop can draw in and keep new consumers by creating fresh goods that address these trends</a:t>
          </a:r>
          <a:r>
            <a:rPr lang="en-GB" sz="1100" dirty="0"/>
            <a:t>. </a:t>
          </a:r>
          <a:endParaRPr lang="en-US" sz="1100" dirty="0"/>
        </a:p>
      </dgm:t>
    </dgm:pt>
    <dgm:pt modelId="{2777EF82-C128-4752-8B92-486E81405BDD}" type="parTrans" cxnId="{AB5C708C-FB07-48A7-97B1-8029702297CA}">
      <dgm:prSet/>
      <dgm:spPr/>
      <dgm:t>
        <a:bodyPr/>
        <a:lstStyle/>
        <a:p>
          <a:endParaRPr lang="en-US"/>
        </a:p>
      </dgm:t>
    </dgm:pt>
    <dgm:pt modelId="{2D189641-4267-4985-A3B1-791C877E3727}" type="sibTrans" cxnId="{AB5C708C-FB07-48A7-97B1-8029702297CA}">
      <dgm:prSet phldrT="3" phldr="0"/>
      <dgm:spPr/>
      <dgm:t>
        <a:bodyPr/>
        <a:lstStyle/>
        <a:p>
          <a:r>
            <a:rPr lang="en-US"/>
            <a:t>3</a:t>
          </a:r>
        </a:p>
      </dgm:t>
    </dgm:pt>
    <dgm:pt modelId="{C30C13CC-F102-4682-8103-0C76E8A0C697}">
      <dgm:prSet custT="1"/>
      <dgm:spPr/>
      <dgm:t>
        <a:bodyPr/>
        <a:lstStyle/>
        <a:p>
          <a:r>
            <a:rPr lang="en-GB" sz="1200" dirty="0"/>
            <a:t>Increase your presence in emerging markets: These markets are seeing a rise in middle-class consumers who are becoming more and more interested in skincare and cosmetics. </a:t>
          </a:r>
          <a:endParaRPr lang="en-US" sz="1200" dirty="0"/>
        </a:p>
      </dgm:t>
    </dgm:pt>
    <dgm:pt modelId="{EB075151-E191-48B4-B246-4F6D299947A1}" type="parTrans" cxnId="{2079E117-0024-45EA-832D-C60FA9F15DE3}">
      <dgm:prSet/>
      <dgm:spPr/>
      <dgm:t>
        <a:bodyPr/>
        <a:lstStyle/>
        <a:p>
          <a:endParaRPr lang="en-US"/>
        </a:p>
      </dgm:t>
    </dgm:pt>
    <dgm:pt modelId="{689E4CA2-95C5-4E3D-9ADA-51F16082BECD}" type="sibTrans" cxnId="{2079E117-0024-45EA-832D-C60FA9F15DE3}">
      <dgm:prSet phldrT="4" phldr="0"/>
      <dgm:spPr/>
      <dgm:t>
        <a:bodyPr/>
        <a:lstStyle/>
        <a:p>
          <a:r>
            <a:rPr lang="en-US"/>
            <a:t>4</a:t>
          </a:r>
        </a:p>
      </dgm:t>
    </dgm:pt>
    <dgm:pt modelId="{A9AF1CCB-782F-4F58-877C-B7BDB5616CE9}">
      <dgm:prSet/>
      <dgm:spPr/>
      <dgm:t>
        <a:bodyPr/>
        <a:lstStyle/>
        <a:p>
          <a:r>
            <a:rPr lang="en-GB" dirty="0"/>
            <a:t>Strategic alliances and collaborations: In order to broaden its consumer base and appeal to untapped markets, The Body Shop may want to explore alliances or collaborations with other companies or influencers. </a:t>
          </a:r>
          <a:endParaRPr lang="en-US" dirty="0"/>
        </a:p>
      </dgm:t>
    </dgm:pt>
    <dgm:pt modelId="{21EA9159-3E95-4702-96F9-DC1042FE5944}" type="parTrans" cxnId="{EF036D6A-7849-45F2-8032-67457C3D0182}">
      <dgm:prSet/>
      <dgm:spPr/>
      <dgm:t>
        <a:bodyPr/>
        <a:lstStyle/>
        <a:p>
          <a:endParaRPr lang="en-US"/>
        </a:p>
      </dgm:t>
    </dgm:pt>
    <dgm:pt modelId="{8089F4EB-E668-4367-ADEF-855339DE7193}" type="sibTrans" cxnId="{EF036D6A-7849-45F2-8032-67457C3D0182}">
      <dgm:prSet phldrT="5" phldr="0"/>
      <dgm:spPr/>
      <dgm:t>
        <a:bodyPr/>
        <a:lstStyle/>
        <a:p>
          <a:r>
            <a:rPr lang="en-US"/>
            <a:t>5</a:t>
          </a:r>
        </a:p>
      </dgm:t>
    </dgm:pt>
    <dgm:pt modelId="{8AFE2B22-8C37-4666-AC34-92AF13E77F1A}" type="pres">
      <dgm:prSet presAssocID="{AC9D7DF4-47AF-4708-8523-0A9FAE270526}" presName="linearFlow" presStyleCnt="0">
        <dgm:presLayoutVars>
          <dgm:dir/>
          <dgm:animLvl val="lvl"/>
          <dgm:resizeHandles val="exact"/>
        </dgm:presLayoutVars>
      </dgm:prSet>
      <dgm:spPr/>
    </dgm:pt>
    <dgm:pt modelId="{17E01BE7-5FBE-4547-B526-D25564AB9617}" type="pres">
      <dgm:prSet presAssocID="{1253A6FF-7742-4EBF-B58E-8E918F793426}" presName="compositeNode" presStyleCnt="0"/>
      <dgm:spPr/>
    </dgm:pt>
    <dgm:pt modelId="{85DED457-2726-4F31-96A1-924DA5096E66}" type="pres">
      <dgm:prSet presAssocID="{1253A6FF-7742-4EBF-B58E-8E918F793426}" presName="parTx" presStyleLbl="node1" presStyleIdx="0" presStyleCnt="0">
        <dgm:presLayoutVars>
          <dgm:chMax val="0"/>
          <dgm:chPref val="0"/>
          <dgm:bulletEnabled val="1"/>
        </dgm:presLayoutVars>
      </dgm:prSet>
      <dgm:spPr/>
    </dgm:pt>
    <dgm:pt modelId="{AECACDC4-5FF0-4B06-94E8-C78EBCF4BF1E}" type="pres">
      <dgm:prSet presAssocID="{1253A6FF-7742-4EBF-B58E-8E918F793426}" presName="parSh" presStyleCnt="0"/>
      <dgm:spPr/>
    </dgm:pt>
    <dgm:pt modelId="{041E371D-3961-4290-8CCB-360A697B40BE}" type="pres">
      <dgm:prSet presAssocID="{1253A6FF-7742-4EBF-B58E-8E918F793426}" presName="lineNode" presStyleLbl="alignAccFollowNode1" presStyleIdx="0" presStyleCnt="15"/>
      <dgm:spPr/>
    </dgm:pt>
    <dgm:pt modelId="{582C5C30-12AA-4436-9B52-D662F9E322E7}" type="pres">
      <dgm:prSet presAssocID="{1253A6FF-7742-4EBF-B58E-8E918F793426}" presName="lineArrowNode" presStyleLbl="alignAccFollowNode1" presStyleIdx="1" presStyleCnt="15"/>
      <dgm:spPr/>
    </dgm:pt>
    <dgm:pt modelId="{ECC4E7A0-5DFD-41E4-8FF1-9BEF47462EA4}" type="pres">
      <dgm:prSet presAssocID="{87DBA46D-82F4-45A8-A1D8-7F9A6E52A73D}" presName="sibTransNodeCircle" presStyleLbl="alignNode1" presStyleIdx="0" presStyleCnt="5">
        <dgm:presLayoutVars>
          <dgm:chMax val="0"/>
          <dgm:bulletEnabled/>
        </dgm:presLayoutVars>
      </dgm:prSet>
      <dgm:spPr/>
    </dgm:pt>
    <dgm:pt modelId="{F163FAC2-2FF5-478C-B0C5-0CA830B1AFD4}" type="pres">
      <dgm:prSet presAssocID="{87DBA46D-82F4-45A8-A1D8-7F9A6E52A73D}" presName="spacerBetweenCircleAndCallout" presStyleCnt="0">
        <dgm:presLayoutVars/>
      </dgm:prSet>
      <dgm:spPr/>
    </dgm:pt>
    <dgm:pt modelId="{9598289B-5B19-466C-B19A-70CE2369E983}" type="pres">
      <dgm:prSet presAssocID="{1253A6FF-7742-4EBF-B58E-8E918F793426}" presName="nodeText" presStyleLbl="alignAccFollowNode1" presStyleIdx="2" presStyleCnt="15" custScaleY="100000">
        <dgm:presLayoutVars>
          <dgm:bulletEnabled val="1"/>
        </dgm:presLayoutVars>
      </dgm:prSet>
      <dgm:spPr/>
    </dgm:pt>
    <dgm:pt modelId="{A2A10962-6B7D-4CFA-9D95-DEFFBAD316A2}" type="pres">
      <dgm:prSet presAssocID="{87DBA46D-82F4-45A8-A1D8-7F9A6E52A73D}" presName="sibTransComposite" presStyleCnt="0"/>
      <dgm:spPr/>
    </dgm:pt>
    <dgm:pt modelId="{31225FF7-DCF8-4276-904D-E08B37B5CA09}" type="pres">
      <dgm:prSet presAssocID="{4D68F4EF-0613-4F56-8E8F-9E5C7A8BD3BB}" presName="compositeNode" presStyleCnt="0"/>
      <dgm:spPr/>
    </dgm:pt>
    <dgm:pt modelId="{41FDD2F5-B68B-4F5D-8829-310F480AD4B1}" type="pres">
      <dgm:prSet presAssocID="{4D68F4EF-0613-4F56-8E8F-9E5C7A8BD3BB}" presName="parTx" presStyleLbl="node1" presStyleIdx="0" presStyleCnt="0">
        <dgm:presLayoutVars>
          <dgm:chMax val="0"/>
          <dgm:chPref val="0"/>
          <dgm:bulletEnabled val="1"/>
        </dgm:presLayoutVars>
      </dgm:prSet>
      <dgm:spPr/>
    </dgm:pt>
    <dgm:pt modelId="{6B1132DE-97A8-4AA6-B5C8-8E62D5B71334}" type="pres">
      <dgm:prSet presAssocID="{4D68F4EF-0613-4F56-8E8F-9E5C7A8BD3BB}" presName="parSh" presStyleCnt="0"/>
      <dgm:spPr/>
    </dgm:pt>
    <dgm:pt modelId="{FA09D5E6-3795-43B0-A11D-8CE1B98E38A9}" type="pres">
      <dgm:prSet presAssocID="{4D68F4EF-0613-4F56-8E8F-9E5C7A8BD3BB}" presName="lineNode" presStyleLbl="alignAccFollowNode1" presStyleIdx="3" presStyleCnt="15"/>
      <dgm:spPr/>
    </dgm:pt>
    <dgm:pt modelId="{F7027650-4333-43AF-83DB-694EBA7CFA1C}" type="pres">
      <dgm:prSet presAssocID="{4D68F4EF-0613-4F56-8E8F-9E5C7A8BD3BB}" presName="lineArrowNode" presStyleLbl="alignAccFollowNode1" presStyleIdx="4" presStyleCnt="15"/>
      <dgm:spPr/>
    </dgm:pt>
    <dgm:pt modelId="{95DC0A59-432F-40C5-86D7-84871035A291}" type="pres">
      <dgm:prSet presAssocID="{7D0CF4A9-F29F-4691-BB4E-F96D7F839C99}" presName="sibTransNodeCircle" presStyleLbl="alignNode1" presStyleIdx="1" presStyleCnt="5">
        <dgm:presLayoutVars>
          <dgm:chMax val="0"/>
          <dgm:bulletEnabled/>
        </dgm:presLayoutVars>
      </dgm:prSet>
      <dgm:spPr/>
    </dgm:pt>
    <dgm:pt modelId="{7BE572A7-8ED6-4603-B99D-6CB6A73CA5AB}" type="pres">
      <dgm:prSet presAssocID="{7D0CF4A9-F29F-4691-BB4E-F96D7F839C99}" presName="spacerBetweenCircleAndCallout" presStyleCnt="0">
        <dgm:presLayoutVars/>
      </dgm:prSet>
      <dgm:spPr/>
    </dgm:pt>
    <dgm:pt modelId="{6C9C7A93-8496-4044-9F46-A0F882A51B89}" type="pres">
      <dgm:prSet presAssocID="{4D68F4EF-0613-4F56-8E8F-9E5C7A8BD3BB}" presName="nodeText" presStyleLbl="alignAccFollowNode1" presStyleIdx="5" presStyleCnt="15">
        <dgm:presLayoutVars>
          <dgm:bulletEnabled val="1"/>
        </dgm:presLayoutVars>
      </dgm:prSet>
      <dgm:spPr/>
    </dgm:pt>
    <dgm:pt modelId="{40BDE8B4-C3CC-4AB1-8DE1-4F1CB4043088}" type="pres">
      <dgm:prSet presAssocID="{7D0CF4A9-F29F-4691-BB4E-F96D7F839C99}" presName="sibTransComposite" presStyleCnt="0"/>
      <dgm:spPr/>
    </dgm:pt>
    <dgm:pt modelId="{A83BCACE-6A80-4FA9-9359-0E9B7E95AF3E}" type="pres">
      <dgm:prSet presAssocID="{6E97BB23-4FC3-410F-854E-26231D4B5C49}" presName="compositeNode" presStyleCnt="0"/>
      <dgm:spPr/>
    </dgm:pt>
    <dgm:pt modelId="{201EBF8E-6DD5-4D2D-9D4A-655AD430CE34}" type="pres">
      <dgm:prSet presAssocID="{6E97BB23-4FC3-410F-854E-26231D4B5C49}" presName="parTx" presStyleLbl="node1" presStyleIdx="0" presStyleCnt="0">
        <dgm:presLayoutVars>
          <dgm:chMax val="0"/>
          <dgm:chPref val="0"/>
          <dgm:bulletEnabled val="1"/>
        </dgm:presLayoutVars>
      </dgm:prSet>
      <dgm:spPr/>
    </dgm:pt>
    <dgm:pt modelId="{E7BF5904-B963-4D5A-95FF-36576E87B624}" type="pres">
      <dgm:prSet presAssocID="{6E97BB23-4FC3-410F-854E-26231D4B5C49}" presName="parSh" presStyleCnt="0"/>
      <dgm:spPr/>
    </dgm:pt>
    <dgm:pt modelId="{1418202B-67E9-4369-B891-0DB5C21426D9}" type="pres">
      <dgm:prSet presAssocID="{6E97BB23-4FC3-410F-854E-26231D4B5C49}" presName="lineNode" presStyleLbl="alignAccFollowNode1" presStyleIdx="6" presStyleCnt="15"/>
      <dgm:spPr/>
    </dgm:pt>
    <dgm:pt modelId="{672B0502-239D-4ABD-8A69-1C0FC07F1263}" type="pres">
      <dgm:prSet presAssocID="{6E97BB23-4FC3-410F-854E-26231D4B5C49}" presName="lineArrowNode" presStyleLbl="alignAccFollowNode1" presStyleIdx="7" presStyleCnt="15"/>
      <dgm:spPr/>
    </dgm:pt>
    <dgm:pt modelId="{3049546A-155A-4CAA-95C1-C6AE372CC5E0}" type="pres">
      <dgm:prSet presAssocID="{2D189641-4267-4985-A3B1-791C877E3727}" presName="sibTransNodeCircle" presStyleLbl="alignNode1" presStyleIdx="2" presStyleCnt="5">
        <dgm:presLayoutVars>
          <dgm:chMax val="0"/>
          <dgm:bulletEnabled/>
        </dgm:presLayoutVars>
      </dgm:prSet>
      <dgm:spPr/>
    </dgm:pt>
    <dgm:pt modelId="{327193F9-9D98-4BD7-A28A-8197421A48E3}" type="pres">
      <dgm:prSet presAssocID="{2D189641-4267-4985-A3B1-791C877E3727}" presName="spacerBetweenCircleAndCallout" presStyleCnt="0">
        <dgm:presLayoutVars/>
      </dgm:prSet>
      <dgm:spPr/>
    </dgm:pt>
    <dgm:pt modelId="{50E2B45A-112B-4993-910E-DCA05B307C42}" type="pres">
      <dgm:prSet presAssocID="{6E97BB23-4FC3-410F-854E-26231D4B5C49}" presName="nodeText" presStyleLbl="alignAccFollowNode1" presStyleIdx="8" presStyleCnt="15">
        <dgm:presLayoutVars>
          <dgm:bulletEnabled val="1"/>
        </dgm:presLayoutVars>
      </dgm:prSet>
      <dgm:spPr/>
    </dgm:pt>
    <dgm:pt modelId="{54B048D5-80D3-4896-9F43-1A4AE69895AF}" type="pres">
      <dgm:prSet presAssocID="{2D189641-4267-4985-A3B1-791C877E3727}" presName="sibTransComposite" presStyleCnt="0"/>
      <dgm:spPr/>
    </dgm:pt>
    <dgm:pt modelId="{5F9DFB4D-B74D-4840-B4A2-185271E53C5C}" type="pres">
      <dgm:prSet presAssocID="{C30C13CC-F102-4682-8103-0C76E8A0C697}" presName="compositeNode" presStyleCnt="0"/>
      <dgm:spPr/>
    </dgm:pt>
    <dgm:pt modelId="{6B2B3414-C696-4A07-A751-974E9AFE87F5}" type="pres">
      <dgm:prSet presAssocID="{C30C13CC-F102-4682-8103-0C76E8A0C697}" presName="parTx" presStyleLbl="node1" presStyleIdx="0" presStyleCnt="0">
        <dgm:presLayoutVars>
          <dgm:chMax val="0"/>
          <dgm:chPref val="0"/>
          <dgm:bulletEnabled val="1"/>
        </dgm:presLayoutVars>
      </dgm:prSet>
      <dgm:spPr/>
    </dgm:pt>
    <dgm:pt modelId="{8D611C13-83D5-4197-B237-AAA97B98DE08}" type="pres">
      <dgm:prSet presAssocID="{C30C13CC-F102-4682-8103-0C76E8A0C697}" presName="parSh" presStyleCnt="0"/>
      <dgm:spPr/>
    </dgm:pt>
    <dgm:pt modelId="{5FA89F17-4C32-4DEC-ACB1-A0E48519786A}" type="pres">
      <dgm:prSet presAssocID="{C30C13CC-F102-4682-8103-0C76E8A0C697}" presName="lineNode" presStyleLbl="alignAccFollowNode1" presStyleIdx="9" presStyleCnt="15"/>
      <dgm:spPr/>
    </dgm:pt>
    <dgm:pt modelId="{B80CD327-C3A0-4280-8858-ABFDCA335A27}" type="pres">
      <dgm:prSet presAssocID="{C30C13CC-F102-4682-8103-0C76E8A0C697}" presName="lineArrowNode" presStyleLbl="alignAccFollowNode1" presStyleIdx="10" presStyleCnt="15"/>
      <dgm:spPr/>
    </dgm:pt>
    <dgm:pt modelId="{41A7D79F-8C65-45D0-9480-00AFF0B5AAC4}" type="pres">
      <dgm:prSet presAssocID="{689E4CA2-95C5-4E3D-9ADA-51F16082BECD}" presName="sibTransNodeCircle" presStyleLbl="alignNode1" presStyleIdx="3" presStyleCnt="5">
        <dgm:presLayoutVars>
          <dgm:chMax val="0"/>
          <dgm:bulletEnabled/>
        </dgm:presLayoutVars>
      </dgm:prSet>
      <dgm:spPr/>
    </dgm:pt>
    <dgm:pt modelId="{382D1FCC-ABB3-439C-9576-434BCB534A6E}" type="pres">
      <dgm:prSet presAssocID="{689E4CA2-95C5-4E3D-9ADA-51F16082BECD}" presName="spacerBetweenCircleAndCallout" presStyleCnt="0">
        <dgm:presLayoutVars/>
      </dgm:prSet>
      <dgm:spPr/>
    </dgm:pt>
    <dgm:pt modelId="{9C8B6B81-983D-4793-B9DA-8231C17C6A09}" type="pres">
      <dgm:prSet presAssocID="{C30C13CC-F102-4682-8103-0C76E8A0C697}" presName="nodeText" presStyleLbl="alignAccFollowNode1" presStyleIdx="11" presStyleCnt="15" custScaleY="100000">
        <dgm:presLayoutVars>
          <dgm:bulletEnabled val="1"/>
        </dgm:presLayoutVars>
      </dgm:prSet>
      <dgm:spPr/>
    </dgm:pt>
    <dgm:pt modelId="{216B7C83-C1A3-4D7B-9852-52D6A4D3FE1F}" type="pres">
      <dgm:prSet presAssocID="{689E4CA2-95C5-4E3D-9ADA-51F16082BECD}" presName="sibTransComposite" presStyleCnt="0"/>
      <dgm:spPr/>
    </dgm:pt>
    <dgm:pt modelId="{3EC04674-30B7-4DF3-B3BD-A21E0FA1D43E}" type="pres">
      <dgm:prSet presAssocID="{A9AF1CCB-782F-4F58-877C-B7BDB5616CE9}" presName="compositeNode" presStyleCnt="0"/>
      <dgm:spPr/>
    </dgm:pt>
    <dgm:pt modelId="{5511613B-FA28-4728-9AAD-8075EE5D480E}" type="pres">
      <dgm:prSet presAssocID="{A9AF1CCB-782F-4F58-877C-B7BDB5616CE9}" presName="parTx" presStyleLbl="node1" presStyleIdx="0" presStyleCnt="0">
        <dgm:presLayoutVars>
          <dgm:chMax val="0"/>
          <dgm:chPref val="0"/>
          <dgm:bulletEnabled val="1"/>
        </dgm:presLayoutVars>
      </dgm:prSet>
      <dgm:spPr/>
    </dgm:pt>
    <dgm:pt modelId="{8D1478C7-5767-4AD5-BC99-15D145CF1093}" type="pres">
      <dgm:prSet presAssocID="{A9AF1CCB-782F-4F58-877C-B7BDB5616CE9}" presName="parSh" presStyleCnt="0"/>
      <dgm:spPr/>
    </dgm:pt>
    <dgm:pt modelId="{452E8C41-3FA6-45F2-AB16-97FB7BC79368}" type="pres">
      <dgm:prSet presAssocID="{A9AF1CCB-782F-4F58-877C-B7BDB5616CE9}" presName="lineNode" presStyleLbl="alignAccFollowNode1" presStyleIdx="12" presStyleCnt="15"/>
      <dgm:spPr/>
    </dgm:pt>
    <dgm:pt modelId="{F9E48456-576C-417A-8E5E-46174D3D7453}" type="pres">
      <dgm:prSet presAssocID="{A9AF1CCB-782F-4F58-877C-B7BDB5616CE9}" presName="lineArrowNode" presStyleLbl="alignAccFollowNode1" presStyleIdx="13" presStyleCnt="15"/>
      <dgm:spPr/>
    </dgm:pt>
    <dgm:pt modelId="{6495E7C8-3B52-4409-9628-F99869D976E4}" type="pres">
      <dgm:prSet presAssocID="{8089F4EB-E668-4367-ADEF-855339DE7193}" presName="sibTransNodeCircle" presStyleLbl="alignNode1" presStyleIdx="4" presStyleCnt="5">
        <dgm:presLayoutVars>
          <dgm:chMax val="0"/>
          <dgm:bulletEnabled/>
        </dgm:presLayoutVars>
      </dgm:prSet>
      <dgm:spPr/>
    </dgm:pt>
    <dgm:pt modelId="{564E2AF6-46A6-439A-A1E7-AF3A4E3EC447}" type="pres">
      <dgm:prSet presAssocID="{8089F4EB-E668-4367-ADEF-855339DE7193}" presName="spacerBetweenCircleAndCallout" presStyleCnt="0">
        <dgm:presLayoutVars/>
      </dgm:prSet>
      <dgm:spPr/>
    </dgm:pt>
    <dgm:pt modelId="{B3FB652F-5A4B-46B8-98CD-D2A99E479D6A}" type="pres">
      <dgm:prSet presAssocID="{A9AF1CCB-782F-4F58-877C-B7BDB5616CE9}" presName="nodeText" presStyleLbl="alignAccFollowNode1" presStyleIdx="14" presStyleCnt="15" custScaleX="102725">
        <dgm:presLayoutVars>
          <dgm:bulletEnabled val="1"/>
        </dgm:presLayoutVars>
      </dgm:prSet>
      <dgm:spPr/>
    </dgm:pt>
  </dgm:ptLst>
  <dgm:cxnLst>
    <dgm:cxn modelId="{B8CC7705-0029-4BF8-ABAD-BE68BAB22157}" type="presOf" srcId="{7D0CF4A9-F29F-4691-BB4E-F96D7F839C99}" destId="{95DC0A59-432F-40C5-86D7-84871035A291}" srcOrd="0" destOrd="0" presId="urn:microsoft.com/office/officeart/2016/7/layout/LinearArrowProcessNumbered"/>
    <dgm:cxn modelId="{E1AB5606-5CA6-426D-B514-6C872732AEE4}" srcId="{AC9D7DF4-47AF-4708-8523-0A9FAE270526}" destId="{1253A6FF-7742-4EBF-B58E-8E918F793426}" srcOrd="0" destOrd="0" parTransId="{2DA7757D-D192-4EDB-9570-A9799C75843A}" sibTransId="{87DBA46D-82F4-45A8-A1D8-7F9A6E52A73D}"/>
    <dgm:cxn modelId="{3521BA0A-DC20-40BB-8150-59C66334B962}" type="presOf" srcId="{87DBA46D-82F4-45A8-A1D8-7F9A6E52A73D}" destId="{ECC4E7A0-5DFD-41E4-8FF1-9BEF47462EA4}" srcOrd="0" destOrd="0" presId="urn:microsoft.com/office/officeart/2016/7/layout/LinearArrowProcessNumbered"/>
    <dgm:cxn modelId="{2079E117-0024-45EA-832D-C60FA9F15DE3}" srcId="{AC9D7DF4-47AF-4708-8523-0A9FAE270526}" destId="{C30C13CC-F102-4682-8103-0C76E8A0C697}" srcOrd="3" destOrd="0" parTransId="{EB075151-E191-48B4-B246-4F6D299947A1}" sibTransId="{689E4CA2-95C5-4E3D-9ADA-51F16082BECD}"/>
    <dgm:cxn modelId="{7A1CF327-D22C-46D5-9A1C-1AC219D7CE69}" type="presOf" srcId="{A9AF1CCB-782F-4F58-877C-B7BDB5616CE9}" destId="{B3FB652F-5A4B-46B8-98CD-D2A99E479D6A}" srcOrd="0" destOrd="0" presId="urn:microsoft.com/office/officeart/2016/7/layout/LinearArrowProcessNumbered"/>
    <dgm:cxn modelId="{9FE06B28-2A8F-42D5-96A7-53656BA2754A}" srcId="{AC9D7DF4-47AF-4708-8523-0A9FAE270526}" destId="{4D68F4EF-0613-4F56-8E8F-9E5C7A8BD3BB}" srcOrd="1" destOrd="0" parTransId="{357A85DB-0FEC-4416-A052-F567CA0F8329}" sibTransId="{7D0CF4A9-F29F-4691-BB4E-F96D7F839C99}"/>
    <dgm:cxn modelId="{6D294F38-812D-40DF-A6A8-B4FFF162BDDE}" type="presOf" srcId="{8089F4EB-E668-4367-ADEF-855339DE7193}" destId="{6495E7C8-3B52-4409-9628-F99869D976E4}" srcOrd="0" destOrd="0" presId="urn:microsoft.com/office/officeart/2016/7/layout/LinearArrowProcessNumbered"/>
    <dgm:cxn modelId="{B18DFE66-E9BD-4A28-A452-FA06A8F80901}" type="presOf" srcId="{C30C13CC-F102-4682-8103-0C76E8A0C697}" destId="{9C8B6B81-983D-4793-B9DA-8231C17C6A09}" srcOrd="0" destOrd="0" presId="urn:microsoft.com/office/officeart/2016/7/layout/LinearArrowProcessNumbered"/>
    <dgm:cxn modelId="{EF036D6A-7849-45F2-8032-67457C3D0182}" srcId="{AC9D7DF4-47AF-4708-8523-0A9FAE270526}" destId="{A9AF1CCB-782F-4F58-877C-B7BDB5616CE9}" srcOrd="4" destOrd="0" parTransId="{21EA9159-3E95-4702-96F9-DC1042FE5944}" sibTransId="{8089F4EB-E668-4367-ADEF-855339DE7193}"/>
    <dgm:cxn modelId="{605D6552-361A-4CEB-AF3C-0E56B7ADCEDB}" type="presOf" srcId="{689E4CA2-95C5-4E3D-9ADA-51F16082BECD}" destId="{41A7D79F-8C65-45D0-9480-00AFF0B5AAC4}" srcOrd="0" destOrd="0" presId="urn:microsoft.com/office/officeart/2016/7/layout/LinearArrowProcessNumbered"/>
    <dgm:cxn modelId="{A22FA655-E8E1-4E98-BC40-67C2A3EE3771}" type="presOf" srcId="{2D189641-4267-4985-A3B1-791C877E3727}" destId="{3049546A-155A-4CAA-95C1-C6AE372CC5E0}" srcOrd="0" destOrd="0" presId="urn:microsoft.com/office/officeart/2016/7/layout/LinearArrowProcessNumbered"/>
    <dgm:cxn modelId="{AB5C708C-FB07-48A7-97B1-8029702297CA}" srcId="{AC9D7DF4-47AF-4708-8523-0A9FAE270526}" destId="{6E97BB23-4FC3-410F-854E-26231D4B5C49}" srcOrd="2" destOrd="0" parTransId="{2777EF82-C128-4752-8B92-486E81405BDD}" sibTransId="{2D189641-4267-4985-A3B1-791C877E3727}"/>
    <dgm:cxn modelId="{30C7A193-73B2-4B59-8C70-F6D37A77A0C5}" type="presOf" srcId="{6E97BB23-4FC3-410F-854E-26231D4B5C49}" destId="{50E2B45A-112B-4993-910E-DCA05B307C42}" srcOrd="0" destOrd="0" presId="urn:microsoft.com/office/officeart/2016/7/layout/LinearArrowProcessNumbered"/>
    <dgm:cxn modelId="{335E9195-A93C-46C8-96DC-A2FD8F92ED37}" type="presOf" srcId="{AC9D7DF4-47AF-4708-8523-0A9FAE270526}" destId="{8AFE2B22-8C37-4666-AC34-92AF13E77F1A}" srcOrd="0" destOrd="0" presId="urn:microsoft.com/office/officeart/2016/7/layout/LinearArrowProcessNumbered"/>
    <dgm:cxn modelId="{227F4FCC-F12C-4B13-B33F-D7BC48B02B3F}" type="presOf" srcId="{4D68F4EF-0613-4F56-8E8F-9E5C7A8BD3BB}" destId="{6C9C7A93-8496-4044-9F46-A0F882A51B89}" srcOrd="0" destOrd="0" presId="urn:microsoft.com/office/officeart/2016/7/layout/LinearArrowProcessNumbered"/>
    <dgm:cxn modelId="{AA13E2F5-28B8-477A-BEFC-24A3F9714D38}" type="presOf" srcId="{1253A6FF-7742-4EBF-B58E-8E918F793426}" destId="{9598289B-5B19-466C-B19A-70CE2369E983}" srcOrd="0" destOrd="0" presId="urn:microsoft.com/office/officeart/2016/7/layout/LinearArrowProcessNumbered"/>
    <dgm:cxn modelId="{DC22D6A0-C0AA-4825-A988-BB41738965F5}" type="presParOf" srcId="{8AFE2B22-8C37-4666-AC34-92AF13E77F1A}" destId="{17E01BE7-5FBE-4547-B526-D25564AB9617}" srcOrd="0" destOrd="0" presId="urn:microsoft.com/office/officeart/2016/7/layout/LinearArrowProcessNumbered"/>
    <dgm:cxn modelId="{5ECA1CC1-2EFD-45FC-A9CD-2DFC4FFBD496}" type="presParOf" srcId="{17E01BE7-5FBE-4547-B526-D25564AB9617}" destId="{85DED457-2726-4F31-96A1-924DA5096E66}" srcOrd="0" destOrd="0" presId="urn:microsoft.com/office/officeart/2016/7/layout/LinearArrowProcessNumbered"/>
    <dgm:cxn modelId="{4FA70DB7-D334-4EF2-B02D-65ADFB8659E9}" type="presParOf" srcId="{17E01BE7-5FBE-4547-B526-D25564AB9617}" destId="{AECACDC4-5FF0-4B06-94E8-C78EBCF4BF1E}" srcOrd="1" destOrd="0" presId="urn:microsoft.com/office/officeart/2016/7/layout/LinearArrowProcessNumbered"/>
    <dgm:cxn modelId="{67596792-FC4C-47BD-A48D-A59884392F6C}" type="presParOf" srcId="{AECACDC4-5FF0-4B06-94E8-C78EBCF4BF1E}" destId="{041E371D-3961-4290-8CCB-360A697B40BE}" srcOrd="0" destOrd="0" presId="urn:microsoft.com/office/officeart/2016/7/layout/LinearArrowProcessNumbered"/>
    <dgm:cxn modelId="{3C966702-B013-4885-84D3-653790F6D5D1}" type="presParOf" srcId="{AECACDC4-5FF0-4B06-94E8-C78EBCF4BF1E}" destId="{582C5C30-12AA-4436-9B52-D662F9E322E7}" srcOrd="1" destOrd="0" presId="urn:microsoft.com/office/officeart/2016/7/layout/LinearArrowProcessNumbered"/>
    <dgm:cxn modelId="{62976E1A-6131-419E-95A4-AE495B03E9BA}" type="presParOf" srcId="{AECACDC4-5FF0-4B06-94E8-C78EBCF4BF1E}" destId="{ECC4E7A0-5DFD-41E4-8FF1-9BEF47462EA4}" srcOrd="2" destOrd="0" presId="urn:microsoft.com/office/officeart/2016/7/layout/LinearArrowProcessNumbered"/>
    <dgm:cxn modelId="{38A7759C-ED82-4946-B0BB-B69FF23B782D}" type="presParOf" srcId="{AECACDC4-5FF0-4B06-94E8-C78EBCF4BF1E}" destId="{F163FAC2-2FF5-478C-B0C5-0CA830B1AFD4}" srcOrd="3" destOrd="0" presId="urn:microsoft.com/office/officeart/2016/7/layout/LinearArrowProcessNumbered"/>
    <dgm:cxn modelId="{76427E23-F531-47C4-9779-2B72EEA925E4}" type="presParOf" srcId="{17E01BE7-5FBE-4547-B526-D25564AB9617}" destId="{9598289B-5B19-466C-B19A-70CE2369E983}" srcOrd="2" destOrd="0" presId="urn:microsoft.com/office/officeart/2016/7/layout/LinearArrowProcessNumbered"/>
    <dgm:cxn modelId="{008EC33C-CE21-44EA-81F0-28261C5A037A}" type="presParOf" srcId="{8AFE2B22-8C37-4666-AC34-92AF13E77F1A}" destId="{A2A10962-6B7D-4CFA-9D95-DEFFBAD316A2}" srcOrd="1" destOrd="0" presId="urn:microsoft.com/office/officeart/2016/7/layout/LinearArrowProcessNumbered"/>
    <dgm:cxn modelId="{567A47E2-8961-41D6-BAA3-70C70A98100C}" type="presParOf" srcId="{8AFE2B22-8C37-4666-AC34-92AF13E77F1A}" destId="{31225FF7-DCF8-4276-904D-E08B37B5CA09}" srcOrd="2" destOrd="0" presId="urn:microsoft.com/office/officeart/2016/7/layout/LinearArrowProcessNumbered"/>
    <dgm:cxn modelId="{8F4E9714-40C2-46B1-8882-0A8E43ABBE85}" type="presParOf" srcId="{31225FF7-DCF8-4276-904D-E08B37B5CA09}" destId="{41FDD2F5-B68B-4F5D-8829-310F480AD4B1}" srcOrd="0" destOrd="0" presId="urn:microsoft.com/office/officeart/2016/7/layout/LinearArrowProcessNumbered"/>
    <dgm:cxn modelId="{AB663B49-DC00-4FFD-B3C6-8A2BC3B4F10A}" type="presParOf" srcId="{31225FF7-DCF8-4276-904D-E08B37B5CA09}" destId="{6B1132DE-97A8-4AA6-B5C8-8E62D5B71334}" srcOrd="1" destOrd="0" presId="urn:microsoft.com/office/officeart/2016/7/layout/LinearArrowProcessNumbered"/>
    <dgm:cxn modelId="{913CF8E2-E93B-4CF3-8625-081B4CF9F339}" type="presParOf" srcId="{6B1132DE-97A8-4AA6-B5C8-8E62D5B71334}" destId="{FA09D5E6-3795-43B0-A11D-8CE1B98E38A9}" srcOrd="0" destOrd="0" presId="urn:microsoft.com/office/officeart/2016/7/layout/LinearArrowProcessNumbered"/>
    <dgm:cxn modelId="{14CC0AFD-FCC6-4732-A29A-3356689EC0E5}" type="presParOf" srcId="{6B1132DE-97A8-4AA6-B5C8-8E62D5B71334}" destId="{F7027650-4333-43AF-83DB-694EBA7CFA1C}" srcOrd="1" destOrd="0" presId="urn:microsoft.com/office/officeart/2016/7/layout/LinearArrowProcessNumbered"/>
    <dgm:cxn modelId="{27B3582A-D66C-4B44-9AD1-74CD41951918}" type="presParOf" srcId="{6B1132DE-97A8-4AA6-B5C8-8E62D5B71334}" destId="{95DC0A59-432F-40C5-86D7-84871035A291}" srcOrd="2" destOrd="0" presId="urn:microsoft.com/office/officeart/2016/7/layout/LinearArrowProcessNumbered"/>
    <dgm:cxn modelId="{1CB94A9D-E4BB-4BEE-9B17-58F1BA55B19C}" type="presParOf" srcId="{6B1132DE-97A8-4AA6-B5C8-8E62D5B71334}" destId="{7BE572A7-8ED6-4603-B99D-6CB6A73CA5AB}" srcOrd="3" destOrd="0" presId="urn:microsoft.com/office/officeart/2016/7/layout/LinearArrowProcessNumbered"/>
    <dgm:cxn modelId="{B63CA40C-8C7D-4FFD-8E38-693300276FD8}" type="presParOf" srcId="{31225FF7-DCF8-4276-904D-E08B37B5CA09}" destId="{6C9C7A93-8496-4044-9F46-A0F882A51B89}" srcOrd="2" destOrd="0" presId="urn:microsoft.com/office/officeart/2016/7/layout/LinearArrowProcessNumbered"/>
    <dgm:cxn modelId="{F426DCD6-3A83-4216-A67C-FF75687CE556}" type="presParOf" srcId="{8AFE2B22-8C37-4666-AC34-92AF13E77F1A}" destId="{40BDE8B4-C3CC-4AB1-8DE1-4F1CB4043088}" srcOrd="3" destOrd="0" presId="urn:microsoft.com/office/officeart/2016/7/layout/LinearArrowProcessNumbered"/>
    <dgm:cxn modelId="{99BF01BF-ACE4-41B7-8422-8F4CB4AD6523}" type="presParOf" srcId="{8AFE2B22-8C37-4666-AC34-92AF13E77F1A}" destId="{A83BCACE-6A80-4FA9-9359-0E9B7E95AF3E}" srcOrd="4" destOrd="0" presId="urn:microsoft.com/office/officeart/2016/7/layout/LinearArrowProcessNumbered"/>
    <dgm:cxn modelId="{E5C6BF7B-222D-4906-8017-3BA538B052D2}" type="presParOf" srcId="{A83BCACE-6A80-4FA9-9359-0E9B7E95AF3E}" destId="{201EBF8E-6DD5-4D2D-9D4A-655AD430CE34}" srcOrd="0" destOrd="0" presId="urn:microsoft.com/office/officeart/2016/7/layout/LinearArrowProcessNumbered"/>
    <dgm:cxn modelId="{A8A8C102-FC43-4E02-97E5-265AF747FEDD}" type="presParOf" srcId="{A83BCACE-6A80-4FA9-9359-0E9B7E95AF3E}" destId="{E7BF5904-B963-4D5A-95FF-36576E87B624}" srcOrd="1" destOrd="0" presId="urn:microsoft.com/office/officeart/2016/7/layout/LinearArrowProcessNumbered"/>
    <dgm:cxn modelId="{6F1A708E-BF8B-447B-BF0F-F487D403BBE0}" type="presParOf" srcId="{E7BF5904-B963-4D5A-95FF-36576E87B624}" destId="{1418202B-67E9-4369-B891-0DB5C21426D9}" srcOrd="0" destOrd="0" presId="urn:microsoft.com/office/officeart/2016/7/layout/LinearArrowProcessNumbered"/>
    <dgm:cxn modelId="{4CEF5D72-AEB4-4400-B71B-5C395A989450}" type="presParOf" srcId="{E7BF5904-B963-4D5A-95FF-36576E87B624}" destId="{672B0502-239D-4ABD-8A69-1C0FC07F1263}" srcOrd="1" destOrd="0" presId="urn:microsoft.com/office/officeart/2016/7/layout/LinearArrowProcessNumbered"/>
    <dgm:cxn modelId="{1CC089C3-51E0-4EA2-BC94-E2A9B45978FE}" type="presParOf" srcId="{E7BF5904-B963-4D5A-95FF-36576E87B624}" destId="{3049546A-155A-4CAA-95C1-C6AE372CC5E0}" srcOrd="2" destOrd="0" presId="urn:microsoft.com/office/officeart/2016/7/layout/LinearArrowProcessNumbered"/>
    <dgm:cxn modelId="{2BC26FEB-0618-4C75-BC24-9CDFFCC6CD94}" type="presParOf" srcId="{E7BF5904-B963-4D5A-95FF-36576E87B624}" destId="{327193F9-9D98-4BD7-A28A-8197421A48E3}" srcOrd="3" destOrd="0" presId="urn:microsoft.com/office/officeart/2016/7/layout/LinearArrowProcessNumbered"/>
    <dgm:cxn modelId="{DB7FA5D3-ED72-4488-BFAA-4E7C1D68A317}" type="presParOf" srcId="{A83BCACE-6A80-4FA9-9359-0E9B7E95AF3E}" destId="{50E2B45A-112B-4993-910E-DCA05B307C42}" srcOrd="2" destOrd="0" presId="urn:microsoft.com/office/officeart/2016/7/layout/LinearArrowProcessNumbered"/>
    <dgm:cxn modelId="{9FA905D1-C2B4-47D5-8A6A-B9FEB0AAA5EA}" type="presParOf" srcId="{8AFE2B22-8C37-4666-AC34-92AF13E77F1A}" destId="{54B048D5-80D3-4896-9F43-1A4AE69895AF}" srcOrd="5" destOrd="0" presId="urn:microsoft.com/office/officeart/2016/7/layout/LinearArrowProcessNumbered"/>
    <dgm:cxn modelId="{B2B1728B-74E1-4C8B-8A7D-314B45C39ED8}" type="presParOf" srcId="{8AFE2B22-8C37-4666-AC34-92AF13E77F1A}" destId="{5F9DFB4D-B74D-4840-B4A2-185271E53C5C}" srcOrd="6" destOrd="0" presId="urn:microsoft.com/office/officeart/2016/7/layout/LinearArrowProcessNumbered"/>
    <dgm:cxn modelId="{14A97D26-FEF6-4F79-B5AE-5B3856D0F9C8}" type="presParOf" srcId="{5F9DFB4D-B74D-4840-B4A2-185271E53C5C}" destId="{6B2B3414-C696-4A07-A751-974E9AFE87F5}" srcOrd="0" destOrd="0" presId="urn:microsoft.com/office/officeart/2016/7/layout/LinearArrowProcessNumbered"/>
    <dgm:cxn modelId="{4A611CBA-6FE7-4787-AD08-10BD83323A37}" type="presParOf" srcId="{5F9DFB4D-B74D-4840-B4A2-185271E53C5C}" destId="{8D611C13-83D5-4197-B237-AAA97B98DE08}" srcOrd="1" destOrd="0" presId="urn:microsoft.com/office/officeart/2016/7/layout/LinearArrowProcessNumbered"/>
    <dgm:cxn modelId="{7073BC4E-0E97-4D98-9E4F-EF3E10E78BFD}" type="presParOf" srcId="{8D611C13-83D5-4197-B237-AAA97B98DE08}" destId="{5FA89F17-4C32-4DEC-ACB1-A0E48519786A}" srcOrd="0" destOrd="0" presId="urn:microsoft.com/office/officeart/2016/7/layout/LinearArrowProcessNumbered"/>
    <dgm:cxn modelId="{C70DD6B0-6EA3-4241-A32D-61E32D0A019E}" type="presParOf" srcId="{8D611C13-83D5-4197-B237-AAA97B98DE08}" destId="{B80CD327-C3A0-4280-8858-ABFDCA335A27}" srcOrd="1" destOrd="0" presId="urn:microsoft.com/office/officeart/2016/7/layout/LinearArrowProcessNumbered"/>
    <dgm:cxn modelId="{E1624087-C911-468A-A747-389BC120BCA2}" type="presParOf" srcId="{8D611C13-83D5-4197-B237-AAA97B98DE08}" destId="{41A7D79F-8C65-45D0-9480-00AFF0B5AAC4}" srcOrd="2" destOrd="0" presId="urn:microsoft.com/office/officeart/2016/7/layout/LinearArrowProcessNumbered"/>
    <dgm:cxn modelId="{D1E9CA49-0BC8-4834-8590-32EC55E4D2A7}" type="presParOf" srcId="{8D611C13-83D5-4197-B237-AAA97B98DE08}" destId="{382D1FCC-ABB3-439C-9576-434BCB534A6E}" srcOrd="3" destOrd="0" presId="urn:microsoft.com/office/officeart/2016/7/layout/LinearArrowProcessNumbered"/>
    <dgm:cxn modelId="{1E0C1A06-6EB9-4E6F-BD2A-73D56C0E0DEC}" type="presParOf" srcId="{5F9DFB4D-B74D-4840-B4A2-185271E53C5C}" destId="{9C8B6B81-983D-4793-B9DA-8231C17C6A09}" srcOrd="2" destOrd="0" presId="urn:microsoft.com/office/officeart/2016/7/layout/LinearArrowProcessNumbered"/>
    <dgm:cxn modelId="{023F7204-E418-4640-B4E2-D0F2953DE5BF}" type="presParOf" srcId="{8AFE2B22-8C37-4666-AC34-92AF13E77F1A}" destId="{216B7C83-C1A3-4D7B-9852-52D6A4D3FE1F}" srcOrd="7" destOrd="0" presId="urn:microsoft.com/office/officeart/2016/7/layout/LinearArrowProcessNumbered"/>
    <dgm:cxn modelId="{A21D1540-ED57-4083-AFC1-B4EB4258E901}" type="presParOf" srcId="{8AFE2B22-8C37-4666-AC34-92AF13E77F1A}" destId="{3EC04674-30B7-4DF3-B3BD-A21E0FA1D43E}" srcOrd="8" destOrd="0" presId="urn:microsoft.com/office/officeart/2016/7/layout/LinearArrowProcessNumbered"/>
    <dgm:cxn modelId="{4EC5E0D9-D54D-4676-BEBD-D3F8CE2FD15B}" type="presParOf" srcId="{3EC04674-30B7-4DF3-B3BD-A21E0FA1D43E}" destId="{5511613B-FA28-4728-9AAD-8075EE5D480E}" srcOrd="0" destOrd="0" presId="urn:microsoft.com/office/officeart/2016/7/layout/LinearArrowProcessNumbered"/>
    <dgm:cxn modelId="{209F8D5E-50E3-498E-9F40-557DA3E1DCB5}" type="presParOf" srcId="{3EC04674-30B7-4DF3-B3BD-A21E0FA1D43E}" destId="{8D1478C7-5767-4AD5-BC99-15D145CF1093}" srcOrd="1" destOrd="0" presId="urn:microsoft.com/office/officeart/2016/7/layout/LinearArrowProcessNumbered"/>
    <dgm:cxn modelId="{058C57B7-15F7-408D-89FE-193453C73E7D}" type="presParOf" srcId="{8D1478C7-5767-4AD5-BC99-15D145CF1093}" destId="{452E8C41-3FA6-45F2-AB16-97FB7BC79368}" srcOrd="0" destOrd="0" presId="urn:microsoft.com/office/officeart/2016/7/layout/LinearArrowProcessNumbered"/>
    <dgm:cxn modelId="{4166F5AB-C6C1-4BAB-B4EB-BB3FB7C32A8D}" type="presParOf" srcId="{8D1478C7-5767-4AD5-BC99-15D145CF1093}" destId="{F9E48456-576C-417A-8E5E-46174D3D7453}" srcOrd="1" destOrd="0" presId="urn:microsoft.com/office/officeart/2016/7/layout/LinearArrowProcessNumbered"/>
    <dgm:cxn modelId="{ABF4234C-1898-441C-8639-C8EDF8910F90}" type="presParOf" srcId="{8D1478C7-5767-4AD5-BC99-15D145CF1093}" destId="{6495E7C8-3B52-4409-9628-F99869D976E4}" srcOrd="2" destOrd="0" presId="urn:microsoft.com/office/officeart/2016/7/layout/LinearArrowProcessNumbered"/>
    <dgm:cxn modelId="{E718A873-E978-49E9-B7FE-2FBACF79A17B}" type="presParOf" srcId="{8D1478C7-5767-4AD5-BC99-15D145CF1093}" destId="{564E2AF6-46A6-439A-A1E7-AF3A4E3EC447}" srcOrd="3" destOrd="0" presId="urn:microsoft.com/office/officeart/2016/7/layout/LinearArrowProcessNumbered"/>
    <dgm:cxn modelId="{FD7D61E5-52F4-4266-888F-5F39E86903DC}" type="presParOf" srcId="{3EC04674-30B7-4DF3-B3BD-A21E0FA1D43E}" destId="{B3FB652F-5A4B-46B8-98CD-D2A99E479D6A}"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B1039-5513-4F89-B7EF-091BF64C27B8}">
      <dsp:nvSpPr>
        <dsp:cNvPr id="0" name=""/>
        <dsp:cNvSpPr/>
      </dsp:nvSpPr>
      <dsp:spPr>
        <a:xfrm>
          <a:off x="0" y="0"/>
          <a:ext cx="10515600" cy="790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72FF90-AC5F-490E-888F-DB2A13192762}">
      <dsp:nvSpPr>
        <dsp:cNvPr id="0" name=""/>
        <dsp:cNvSpPr/>
      </dsp:nvSpPr>
      <dsp:spPr>
        <a:xfrm>
          <a:off x="239231" y="181869"/>
          <a:ext cx="435391" cy="4349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8D3531-FC4E-4A23-9611-F6D73F8A15B9}">
      <dsp:nvSpPr>
        <dsp:cNvPr id="0" name=""/>
        <dsp:cNvSpPr/>
      </dsp:nvSpPr>
      <dsp:spPr>
        <a:xfrm>
          <a:off x="913853" y="3928"/>
          <a:ext cx="9533248"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mn-lt"/>
              <a:cs typeface="Arial" panose="020B0604020202020204" pitchFamily="34" charset="0"/>
            </a:rPr>
            <a:t>Comprehensive Understanding:</a:t>
          </a:r>
        </a:p>
        <a:p>
          <a:pPr marL="0" lvl="0" indent="0" algn="l" defTabSz="711200">
            <a:lnSpc>
              <a:spcPct val="100000"/>
            </a:lnSpc>
            <a:spcBef>
              <a:spcPct val="0"/>
            </a:spcBef>
            <a:spcAft>
              <a:spcPct val="35000"/>
            </a:spcAft>
            <a:buNone/>
          </a:pPr>
          <a:r>
            <a:rPr lang="en-GB" sz="1600" kern="1200" dirty="0">
              <a:latin typeface="+mn-lt"/>
              <a:cs typeface="Arial" panose="020B0604020202020204" pitchFamily="34" charset="0"/>
            </a:rPr>
            <a:t> Provides a clear overview of the organization's current </a:t>
          </a:r>
          <a:r>
            <a:rPr lang="en-GB" sz="1600" i="0" kern="1200" dirty="0">
              <a:latin typeface="+mn-lt"/>
              <a:cs typeface="Arial" panose="020B0604020202020204" pitchFamily="34" charset="0"/>
            </a:rPr>
            <a:t>position (</a:t>
          </a:r>
          <a:r>
            <a:rPr lang="en-GB" sz="1600" i="0" kern="1200" dirty="0" err="1">
              <a:latin typeface="+mn-lt"/>
              <a:cs typeface="Arial" panose="020B0604020202020204" pitchFamily="34" charset="0"/>
            </a:rPr>
            <a:t>Wheelen</a:t>
          </a:r>
          <a:r>
            <a:rPr lang="en-GB" sz="1600" i="0" kern="1200" dirty="0">
              <a:latin typeface="+mn-lt"/>
              <a:cs typeface="Arial" panose="020B0604020202020204" pitchFamily="34" charset="0"/>
            </a:rPr>
            <a:t> et al., 2018).</a:t>
          </a:r>
          <a:endParaRPr lang="en-US" sz="1600" i="0" kern="1200" dirty="0">
            <a:latin typeface="+mn-lt"/>
            <a:cs typeface="Arial" panose="020B0604020202020204" pitchFamily="34" charset="0"/>
          </a:endParaRPr>
        </a:p>
      </dsp:txBody>
      <dsp:txXfrm>
        <a:off x="913853" y="3928"/>
        <a:ext cx="9533248" cy="914416"/>
      </dsp:txXfrm>
    </dsp:sp>
    <dsp:sp modelId="{7CA983E5-08B7-4085-B430-444201462F57}">
      <dsp:nvSpPr>
        <dsp:cNvPr id="0" name=""/>
        <dsp:cNvSpPr/>
      </dsp:nvSpPr>
      <dsp:spPr>
        <a:xfrm>
          <a:off x="0" y="1146949"/>
          <a:ext cx="10515600" cy="790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BF10BE-0B18-4208-A584-C58B0470FED0}">
      <dsp:nvSpPr>
        <dsp:cNvPr id="0" name=""/>
        <dsp:cNvSpPr/>
      </dsp:nvSpPr>
      <dsp:spPr>
        <a:xfrm>
          <a:off x="239231" y="1324890"/>
          <a:ext cx="435391" cy="4349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F24FB4-25E7-4064-86AD-FF5A6CA0840F}">
      <dsp:nvSpPr>
        <dsp:cNvPr id="0" name=""/>
        <dsp:cNvSpPr/>
      </dsp:nvSpPr>
      <dsp:spPr>
        <a:xfrm>
          <a:off x="913853" y="1146949"/>
          <a:ext cx="9533248"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711200">
            <a:lnSpc>
              <a:spcPct val="100000"/>
            </a:lnSpc>
            <a:spcBef>
              <a:spcPct val="0"/>
            </a:spcBef>
            <a:spcAft>
              <a:spcPct val="35000"/>
            </a:spcAft>
            <a:buNone/>
          </a:pPr>
          <a:r>
            <a:rPr lang="en-GB" sz="1600" i="0" kern="1200" dirty="0">
              <a:latin typeface="+mn-lt"/>
              <a:cs typeface="Arial" panose="020B0604020202020204" pitchFamily="34" charset="0"/>
            </a:rPr>
            <a:t>Strategic Planning:</a:t>
          </a:r>
        </a:p>
        <a:p>
          <a:pPr marL="0" lvl="0" indent="0" algn="l" defTabSz="711200">
            <a:lnSpc>
              <a:spcPct val="100000"/>
            </a:lnSpc>
            <a:spcBef>
              <a:spcPct val="0"/>
            </a:spcBef>
            <a:spcAft>
              <a:spcPct val="35000"/>
            </a:spcAft>
            <a:buNone/>
          </a:pPr>
          <a:r>
            <a:rPr lang="en-GB" sz="1600" i="0" kern="1200" dirty="0">
              <a:latin typeface="+mn-lt"/>
              <a:cs typeface="Arial" panose="020B0604020202020204" pitchFamily="34" charset="0"/>
            </a:rPr>
            <a:t> Aids in formulating strategies based on identified strengths, weaknesses, opportunities, and threats (Hill, Jones &amp; Schilling, 2020).</a:t>
          </a:r>
          <a:endParaRPr lang="en-US" sz="1600" i="0" kern="1200" dirty="0">
            <a:latin typeface="+mn-lt"/>
            <a:cs typeface="Arial" panose="020B0604020202020204" pitchFamily="34" charset="0"/>
          </a:endParaRPr>
        </a:p>
      </dsp:txBody>
      <dsp:txXfrm>
        <a:off x="913853" y="1146949"/>
        <a:ext cx="9533248" cy="914416"/>
      </dsp:txXfrm>
    </dsp:sp>
    <dsp:sp modelId="{AE722F7C-9C64-4A34-81CD-3752EF20F70B}">
      <dsp:nvSpPr>
        <dsp:cNvPr id="0" name=""/>
        <dsp:cNvSpPr/>
      </dsp:nvSpPr>
      <dsp:spPr>
        <a:xfrm>
          <a:off x="0" y="2289971"/>
          <a:ext cx="10515600" cy="790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799492-2D59-448D-B718-503E5868D604}">
      <dsp:nvSpPr>
        <dsp:cNvPr id="0" name=""/>
        <dsp:cNvSpPr/>
      </dsp:nvSpPr>
      <dsp:spPr>
        <a:xfrm>
          <a:off x="239231" y="2467911"/>
          <a:ext cx="435391" cy="4349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E65C64-AC09-4F29-8A39-51E9BF32EB1E}">
      <dsp:nvSpPr>
        <dsp:cNvPr id="0" name=""/>
        <dsp:cNvSpPr/>
      </dsp:nvSpPr>
      <dsp:spPr>
        <a:xfrm>
          <a:off x="913853" y="2289971"/>
          <a:ext cx="9533248"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711200">
            <a:lnSpc>
              <a:spcPct val="100000"/>
            </a:lnSpc>
            <a:spcBef>
              <a:spcPct val="0"/>
            </a:spcBef>
            <a:spcAft>
              <a:spcPct val="35000"/>
            </a:spcAft>
            <a:buNone/>
          </a:pPr>
          <a:r>
            <a:rPr lang="en-GB" sz="1600" i="0" kern="1200" dirty="0">
              <a:latin typeface="+mn-lt"/>
              <a:cs typeface="Arial" panose="020B0604020202020204" pitchFamily="34" charset="0"/>
            </a:rPr>
            <a:t>Decision Making: </a:t>
          </a:r>
        </a:p>
        <a:p>
          <a:pPr marL="0" lvl="0" indent="0" algn="l" defTabSz="711200">
            <a:lnSpc>
              <a:spcPct val="100000"/>
            </a:lnSpc>
            <a:spcBef>
              <a:spcPct val="0"/>
            </a:spcBef>
            <a:spcAft>
              <a:spcPct val="35000"/>
            </a:spcAft>
            <a:buNone/>
          </a:pPr>
          <a:r>
            <a:rPr lang="en-GB" sz="1600" i="0" kern="1200" dirty="0">
              <a:latin typeface="+mn-lt"/>
              <a:cs typeface="Arial" panose="020B0604020202020204" pitchFamily="34" charset="0"/>
            </a:rPr>
            <a:t>Facilitates better decision-making by highlighting key areas (Rothaermel, 2021).</a:t>
          </a:r>
          <a:endParaRPr lang="en-US" sz="1600" i="0" kern="1200" dirty="0">
            <a:latin typeface="+mn-lt"/>
            <a:cs typeface="Arial" panose="020B0604020202020204" pitchFamily="34" charset="0"/>
          </a:endParaRPr>
        </a:p>
      </dsp:txBody>
      <dsp:txXfrm>
        <a:off x="913853" y="2289971"/>
        <a:ext cx="9533248" cy="914416"/>
      </dsp:txXfrm>
    </dsp:sp>
    <dsp:sp modelId="{A0A4322D-DC59-46D6-A6BD-F6F75BE27439}">
      <dsp:nvSpPr>
        <dsp:cNvPr id="0" name=""/>
        <dsp:cNvSpPr/>
      </dsp:nvSpPr>
      <dsp:spPr>
        <a:xfrm>
          <a:off x="0" y="3432992"/>
          <a:ext cx="10515600" cy="790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100088-CFE5-49FE-8D73-8822336E3FD1}">
      <dsp:nvSpPr>
        <dsp:cNvPr id="0" name=""/>
        <dsp:cNvSpPr/>
      </dsp:nvSpPr>
      <dsp:spPr>
        <a:xfrm>
          <a:off x="239231" y="3610932"/>
          <a:ext cx="435391" cy="4349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7397CA-C700-48ED-BDEA-94634135E745}">
      <dsp:nvSpPr>
        <dsp:cNvPr id="0" name=""/>
        <dsp:cNvSpPr/>
      </dsp:nvSpPr>
      <dsp:spPr>
        <a:xfrm>
          <a:off x="913853" y="3432992"/>
          <a:ext cx="9533248"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711200">
            <a:lnSpc>
              <a:spcPct val="100000"/>
            </a:lnSpc>
            <a:spcBef>
              <a:spcPct val="0"/>
            </a:spcBef>
            <a:spcAft>
              <a:spcPct val="35000"/>
            </a:spcAft>
            <a:buNone/>
          </a:pPr>
          <a:r>
            <a:rPr lang="en-GB" sz="1600" i="0" kern="1200" dirty="0">
              <a:latin typeface="+mn-lt"/>
              <a:cs typeface="Arial" panose="020B0604020202020204" pitchFamily="34" charset="0"/>
            </a:rPr>
            <a:t>Resource Allocation:</a:t>
          </a:r>
        </a:p>
        <a:p>
          <a:pPr marL="0" lvl="0" indent="0" algn="l" defTabSz="711200">
            <a:lnSpc>
              <a:spcPct val="100000"/>
            </a:lnSpc>
            <a:spcBef>
              <a:spcPct val="0"/>
            </a:spcBef>
            <a:spcAft>
              <a:spcPct val="35000"/>
            </a:spcAft>
            <a:buNone/>
          </a:pPr>
          <a:r>
            <a:rPr lang="en-GB" sz="1600" i="0" kern="1200" dirty="0">
              <a:latin typeface="+mn-lt"/>
              <a:cs typeface="Arial" panose="020B0604020202020204" pitchFamily="34" charset="0"/>
            </a:rPr>
            <a:t> Helps in prioritizing resource allocation effectively (Grant, 2019).</a:t>
          </a:r>
          <a:endParaRPr lang="en-US" sz="1600" i="0" kern="1200" dirty="0">
            <a:latin typeface="+mn-lt"/>
            <a:cs typeface="Arial" panose="020B0604020202020204" pitchFamily="34" charset="0"/>
          </a:endParaRPr>
        </a:p>
      </dsp:txBody>
      <dsp:txXfrm>
        <a:off x="913853" y="3432992"/>
        <a:ext cx="9533248" cy="9144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07CB8-78CB-4B23-9D05-3169AE24948C}">
      <dsp:nvSpPr>
        <dsp:cNvPr id="0" name=""/>
        <dsp:cNvSpPr/>
      </dsp:nvSpPr>
      <dsp:spPr>
        <a:xfrm>
          <a:off x="0" y="1806"/>
          <a:ext cx="105156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976AF6-B1B1-4490-96E1-399638224879}">
      <dsp:nvSpPr>
        <dsp:cNvPr id="0" name=""/>
        <dsp:cNvSpPr/>
      </dsp:nvSpPr>
      <dsp:spPr>
        <a:xfrm>
          <a:off x="276958" y="207808"/>
          <a:ext cx="503560" cy="5035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7FE38C-7F4D-484C-BD58-09B2CD59DB2B}">
      <dsp:nvSpPr>
        <dsp:cNvPr id="0" name=""/>
        <dsp:cNvSpPr/>
      </dsp:nvSpPr>
      <dsp:spPr>
        <a:xfrm>
          <a:off x="1057476" y="1806"/>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711200">
            <a:lnSpc>
              <a:spcPct val="100000"/>
            </a:lnSpc>
            <a:spcBef>
              <a:spcPct val="0"/>
            </a:spcBef>
            <a:spcAft>
              <a:spcPct val="35000"/>
            </a:spcAft>
            <a:buNone/>
          </a:pPr>
          <a:r>
            <a:rPr lang="en-GB" sz="1600" i="0" kern="1200" dirty="0">
              <a:latin typeface="+mn-lt"/>
              <a:cs typeface="Arial" panose="020B0604020202020204" pitchFamily="34" charset="0"/>
            </a:rPr>
            <a:t>Subjectivity: Results can be subjective, depending on who conducts the analysis (David, David &amp; David, 2020).</a:t>
          </a:r>
          <a:endParaRPr lang="en-US" sz="1600" i="0" kern="1200" dirty="0">
            <a:latin typeface="+mn-lt"/>
            <a:cs typeface="Arial" panose="020B0604020202020204" pitchFamily="34" charset="0"/>
          </a:endParaRPr>
        </a:p>
      </dsp:txBody>
      <dsp:txXfrm>
        <a:off x="1057476" y="1806"/>
        <a:ext cx="9458123" cy="915564"/>
      </dsp:txXfrm>
    </dsp:sp>
    <dsp:sp modelId="{ADBBF38C-EB94-4105-B616-374FD2DB5DC3}">
      <dsp:nvSpPr>
        <dsp:cNvPr id="0" name=""/>
        <dsp:cNvSpPr/>
      </dsp:nvSpPr>
      <dsp:spPr>
        <a:xfrm>
          <a:off x="0" y="1146262"/>
          <a:ext cx="105156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221284-6DB8-4C41-927C-CFCEB61CCC28}">
      <dsp:nvSpPr>
        <dsp:cNvPr id="0" name=""/>
        <dsp:cNvSpPr/>
      </dsp:nvSpPr>
      <dsp:spPr>
        <a:xfrm>
          <a:off x="276958" y="1352264"/>
          <a:ext cx="503560" cy="5035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5848AB-5275-428C-836B-2CFF5F705171}">
      <dsp:nvSpPr>
        <dsp:cNvPr id="0" name=""/>
        <dsp:cNvSpPr/>
      </dsp:nvSpPr>
      <dsp:spPr>
        <a:xfrm>
          <a:off x="1057476" y="1146262"/>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mn-lt"/>
              <a:cs typeface="Arial" panose="020B0604020202020204" pitchFamily="34" charset="0"/>
            </a:rPr>
            <a:t>Over-simplification: Can oversimplify complex situations </a:t>
          </a:r>
          <a:r>
            <a:rPr lang="en-GB" sz="1600" i="1" kern="1200" dirty="0">
              <a:latin typeface="+mn-lt"/>
              <a:cs typeface="Arial" panose="020B0604020202020204" pitchFamily="34" charset="0"/>
            </a:rPr>
            <a:t>(</a:t>
          </a:r>
          <a:r>
            <a:rPr lang="en-GB" sz="1600" i="1" kern="1200" dirty="0" err="1">
              <a:latin typeface="+mn-lt"/>
              <a:cs typeface="Arial" panose="020B0604020202020204" pitchFamily="34" charset="0"/>
            </a:rPr>
            <a:t>Wheelen</a:t>
          </a:r>
          <a:r>
            <a:rPr lang="en-GB" sz="1600" i="1" kern="1200" dirty="0">
              <a:latin typeface="+mn-lt"/>
              <a:cs typeface="Arial" panose="020B0604020202020204" pitchFamily="34" charset="0"/>
            </a:rPr>
            <a:t> et al., 2018).</a:t>
          </a:r>
          <a:endParaRPr lang="en-US" sz="1600" kern="1200" dirty="0">
            <a:latin typeface="+mn-lt"/>
            <a:cs typeface="Arial" panose="020B0604020202020204" pitchFamily="34" charset="0"/>
          </a:endParaRPr>
        </a:p>
      </dsp:txBody>
      <dsp:txXfrm>
        <a:off x="1057476" y="1146262"/>
        <a:ext cx="9458123" cy="915564"/>
      </dsp:txXfrm>
    </dsp:sp>
    <dsp:sp modelId="{E5A8C644-2338-4BD6-9521-FB6A7A92DCCE}">
      <dsp:nvSpPr>
        <dsp:cNvPr id="0" name=""/>
        <dsp:cNvSpPr/>
      </dsp:nvSpPr>
      <dsp:spPr>
        <a:xfrm>
          <a:off x="0" y="2290717"/>
          <a:ext cx="105156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78ED36-7515-4E99-89EE-D4642E41AC76}">
      <dsp:nvSpPr>
        <dsp:cNvPr id="0" name=""/>
        <dsp:cNvSpPr/>
      </dsp:nvSpPr>
      <dsp:spPr>
        <a:xfrm>
          <a:off x="276958" y="2496719"/>
          <a:ext cx="503560" cy="5035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0AEBA5-E871-4261-B6C0-11AF1D1E2D60}">
      <dsp:nvSpPr>
        <dsp:cNvPr id="0" name=""/>
        <dsp:cNvSpPr/>
      </dsp:nvSpPr>
      <dsp:spPr>
        <a:xfrm>
          <a:off x="1057476" y="2290717"/>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mn-lt"/>
              <a:cs typeface="Arial" panose="020B0604020202020204" pitchFamily="34" charset="0"/>
            </a:rPr>
            <a:t>Lack of Prioritization: Does not prioritize issues or factors </a:t>
          </a:r>
          <a:r>
            <a:rPr lang="en-GB" sz="1600" i="1" kern="1200" dirty="0">
              <a:latin typeface="+mn-lt"/>
              <a:cs typeface="Arial" panose="020B0604020202020204" pitchFamily="34" charset="0"/>
            </a:rPr>
            <a:t>(Rothaermel, 2021)</a:t>
          </a:r>
          <a:r>
            <a:rPr lang="en-GB" sz="2200" i="1" kern="1200" dirty="0">
              <a:latin typeface="+mn-lt"/>
            </a:rPr>
            <a:t>.</a:t>
          </a:r>
          <a:endParaRPr lang="en-US" sz="2200" kern="1200" dirty="0">
            <a:latin typeface="+mn-lt"/>
          </a:endParaRPr>
        </a:p>
      </dsp:txBody>
      <dsp:txXfrm>
        <a:off x="1057476" y="2290717"/>
        <a:ext cx="9458123" cy="915564"/>
      </dsp:txXfrm>
    </dsp:sp>
    <dsp:sp modelId="{A040A7B9-DEF1-4B53-8DE9-28573FDD4010}">
      <dsp:nvSpPr>
        <dsp:cNvPr id="0" name=""/>
        <dsp:cNvSpPr/>
      </dsp:nvSpPr>
      <dsp:spPr>
        <a:xfrm>
          <a:off x="0" y="3435173"/>
          <a:ext cx="105156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1114D1-74FC-498E-8947-02C4F316A839}">
      <dsp:nvSpPr>
        <dsp:cNvPr id="0" name=""/>
        <dsp:cNvSpPr/>
      </dsp:nvSpPr>
      <dsp:spPr>
        <a:xfrm>
          <a:off x="276958" y="3641175"/>
          <a:ext cx="503560" cy="5035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0C0B01-C5B2-44D5-82A2-47551C119DB5}">
      <dsp:nvSpPr>
        <dsp:cNvPr id="0" name=""/>
        <dsp:cNvSpPr/>
      </dsp:nvSpPr>
      <dsp:spPr>
        <a:xfrm>
          <a:off x="1057476" y="3435173"/>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mn-lt"/>
              <a:cs typeface="Arial" panose="020B0604020202020204" pitchFamily="34" charset="0"/>
            </a:rPr>
            <a:t>Static Nature: Represents a snapshot in time and may not adapt quickly to changes</a:t>
          </a:r>
          <a:r>
            <a:rPr lang="en-GB" sz="1600" i="1" kern="1200" dirty="0">
              <a:latin typeface="+mn-lt"/>
              <a:cs typeface="Arial" panose="020B0604020202020204" pitchFamily="34" charset="0"/>
            </a:rPr>
            <a:t> (Grant, 2019).</a:t>
          </a:r>
          <a:endParaRPr lang="en-US" sz="1600" kern="1200" dirty="0">
            <a:latin typeface="+mn-lt"/>
            <a:cs typeface="Arial" panose="020B0604020202020204" pitchFamily="34" charset="0"/>
          </a:endParaRPr>
        </a:p>
      </dsp:txBody>
      <dsp:txXfrm>
        <a:off x="1057476" y="3435173"/>
        <a:ext cx="9458123" cy="9155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E371D-3961-4290-8CCB-360A697B40BE}">
      <dsp:nvSpPr>
        <dsp:cNvPr id="0" name=""/>
        <dsp:cNvSpPr/>
      </dsp:nvSpPr>
      <dsp:spPr>
        <a:xfrm>
          <a:off x="1047002" y="1109814"/>
          <a:ext cx="830988" cy="71"/>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82C5C30-12AA-4436-9B52-D662F9E322E7}">
      <dsp:nvSpPr>
        <dsp:cNvPr id="0" name=""/>
        <dsp:cNvSpPr/>
      </dsp:nvSpPr>
      <dsp:spPr>
        <a:xfrm>
          <a:off x="1927850" y="1039979"/>
          <a:ext cx="95563" cy="179574"/>
        </a:xfrm>
        <a:prstGeom prst="chevron">
          <a:avLst>
            <a:gd name="adj" fmla="val 90000"/>
          </a:avLst>
        </a:prstGeom>
        <a:solidFill>
          <a:schemeClr val="accent5">
            <a:tint val="40000"/>
            <a:alpha val="90000"/>
            <a:hueOff val="-853190"/>
            <a:satOff val="190"/>
            <a:lumOff val="29"/>
            <a:alphaOff val="0"/>
          </a:schemeClr>
        </a:solidFill>
        <a:ln w="19050" cap="flat" cmpd="sng" algn="ctr">
          <a:solidFill>
            <a:schemeClr val="accent5">
              <a:tint val="40000"/>
              <a:alpha val="90000"/>
              <a:hueOff val="-853190"/>
              <a:satOff val="190"/>
              <a:lumOff val="29"/>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C4E7A0-5DFD-41E4-8FF1-9BEF47462EA4}">
      <dsp:nvSpPr>
        <dsp:cNvPr id="0" name=""/>
        <dsp:cNvSpPr/>
      </dsp:nvSpPr>
      <dsp:spPr>
        <a:xfrm>
          <a:off x="526805" y="693526"/>
          <a:ext cx="832647" cy="832647"/>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11" tIns="32311" rIns="32311" bIns="32311" numCol="1" spcCol="1270" anchor="ctr" anchorCtr="0">
          <a:noAutofit/>
        </a:bodyPr>
        <a:lstStyle/>
        <a:p>
          <a:pPr marL="0" lvl="0" indent="0" algn="ctr" defTabSz="1644650">
            <a:lnSpc>
              <a:spcPct val="90000"/>
            </a:lnSpc>
            <a:spcBef>
              <a:spcPct val="0"/>
            </a:spcBef>
            <a:spcAft>
              <a:spcPct val="35000"/>
            </a:spcAft>
            <a:buNone/>
          </a:pPr>
          <a:r>
            <a:rPr lang="en-US" sz="3700" kern="1200"/>
            <a:t>1</a:t>
          </a:r>
        </a:p>
      </dsp:txBody>
      <dsp:txXfrm>
        <a:off x="648743" y="815464"/>
        <a:ext cx="588771" cy="588771"/>
      </dsp:txXfrm>
    </dsp:sp>
    <dsp:sp modelId="{9598289B-5B19-466C-B19A-70CE2369E983}">
      <dsp:nvSpPr>
        <dsp:cNvPr id="0" name=""/>
        <dsp:cNvSpPr/>
      </dsp:nvSpPr>
      <dsp:spPr>
        <a:xfrm>
          <a:off x="8267" y="1691687"/>
          <a:ext cx="1869723" cy="1965600"/>
        </a:xfrm>
        <a:prstGeom prst="upArrowCallout">
          <a:avLst>
            <a:gd name="adj1" fmla="val 50000"/>
            <a:gd name="adj2" fmla="val 20000"/>
            <a:gd name="adj3" fmla="val 20000"/>
            <a:gd name="adj4" fmla="val 100000"/>
          </a:avLst>
        </a:prstGeom>
        <a:solidFill>
          <a:schemeClr val="accent5">
            <a:tint val="40000"/>
            <a:alpha val="90000"/>
            <a:hueOff val="-1706381"/>
            <a:satOff val="381"/>
            <a:lumOff val="57"/>
            <a:alphaOff val="0"/>
          </a:schemeClr>
        </a:solidFill>
        <a:ln w="19050" cap="flat" cmpd="sng" algn="ctr">
          <a:solidFill>
            <a:schemeClr val="accent5">
              <a:tint val="40000"/>
              <a:alpha val="90000"/>
              <a:hueOff val="-1706381"/>
              <a:satOff val="381"/>
              <a:lumOff val="5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7486" tIns="165100" rIns="147486" bIns="165100" numCol="1" spcCol="1270" anchor="t" anchorCtr="0">
          <a:noAutofit/>
        </a:bodyPr>
        <a:lstStyle/>
        <a:p>
          <a:pPr marL="0" lvl="0" indent="0" algn="l" defTabSz="533400">
            <a:lnSpc>
              <a:spcPct val="90000"/>
            </a:lnSpc>
            <a:spcBef>
              <a:spcPct val="0"/>
            </a:spcBef>
            <a:spcAft>
              <a:spcPct val="35000"/>
            </a:spcAft>
            <a:buNone/>
          </a:pPr>
          <a:r>
            <a:rPr lang="en-GB" sz="1200" kern="1200" dirty="0"/>
            <a:t>Increasing online sales: This might be done by adding more features to the website, customizing the online marketing, or branching out into other markets. </a:t>
          </a:r>
          <a:endParaRPr lang="en-US" sz="1200" kern="1200" dirty="0"/>
        </a:p>
      </dsp:txBody>
      <dsp:txXfrm>
        <a:off x="8267" y="2065632"/>
        <a:ext cx="1869723" cy="1591655"/>
      </dsp:txXfrm>
    </dsp:sp>
    <dsp:sp modelId="{FA09D5E6-3795-43B0-A11D-8CE1B98E38A9}">
      <dsp:nvSpPr>
        <dsp:cNvPr id="0" name=""/>
        <dsp:cNvSpPr/>
      </dsp:nvSpPr>
      <dsp:spPr>
        <a:xfrm>
          <a:off x="2085738" y="1110033"/>
          <a:ext cx="1869723" cy="72"/>
        </a:xfrm>
        <a:prstGeom prst="rect">
          <a:avLst/>
        </a:prstGeom>
        <a:solidFill>
          <a:schemeClr val="accent5">
            <a:tint val="40000"/>
            <a:alpha val="90000"/>
            <a:hueOff val="-2559571"/>
            <a:satOff val="571"/>
            <a:lumOff val="86"/>
            <a:alphaOff val="0"/>
          </a:schemeClr>
        </a:solidFill>
        <a:ln w="19050" cap="flat" cmpd="sng" algn="ctr">
          <a:solidFill>
            <a:schemeClr val="accent5">
              <a:tint val="40000"/>
              <a:alpha val="90000"/>
              <a:hueOff val="-2559571"/>
              <a:satOff val="571"/>
              <a:lumOff val="86"/>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027650-4333-43AF-83DB-694EBA7CFA1C}">
      <dsp:nvSpPr>
        <dsp:cNvPr id="0" name=""/>
        <dsp:cNvSpPr/>
      </dsp:nvSpPr>
      <dsp:spPr>
        <a:xfrm>
          <a:off x="4005320" y="1040161"/>
          <a:ext cx="95563" cy="179763"/>
        </a:xfrm>
        <a:prstGeom prst="chevron">
          <a:avLst>
            <a:gd name="adj" fmla="val 90000"/>
          </a:avLst>
        </a:prstGeom>
        <a:solidFill>
          <a:schemeClr val="accent5">
            <a:tint val="40000"/>
            <a:alpha val="90000"/>
            <a:hueOff val="-3412762"/>
            <a:satOff val="762"/>
            <a:lumOff val="115"/>
            <a:alphaOff val="0"/>
          </a:schemeClr>
        </a:solidFill>
        <a:ln w="19050" cap="flat" cmpd="sng" algn="ctr">
          <a:solidFill>
            <a:schemeClr val="accent5">
              <a:tint val="40000"/>
              <a:alpha val="90000"/>
              <a:hueOff val="-3412762"/>
              <a:satOff val="762"/>
              <a:lumOff val="115"/>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DC0A59-432F-40C5-86D7-84871035A291}">
      <dsp:nvSpPr>
        <dsp:cNvPr id="0" name=""/>
        <dsp:cNvSpPr/>
      </dsp:nvSpPr>
      <dsp:spPr>
        <a:xfrm>
          <a:off x="2604276" y="693745"/>
          <a:ext cx="832647" cy="832647"/>
        </a:xfrm>
        <a:prstGeom prst="ellipse">
          <a:avLst/>
        </a:prstGeom>
        <a:solidFill>
          <a:schemeClr val="accent5">
            <a:hueOff val="-3038037"/>
            <a:satOff val="-207"/>
            <a:lumOff val="49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11" tIns="32311" rIns="32311" bIns="32311" numCol="1" spcCol="1270" anchor="ctr" anchorCtr="0">
          <a:noAutofit/>
        </a:bodyPr>
        <a:lstStyle/>
        <a:p>
          <a:pPr marL="0" lvl="0" indent="0" algn="ctr" defTabSz="1644650">
            <a:lnSpc>
              <a:spcPct val="90000"/>
            </a:lnSpc>
            <a:spcBef>
              <a:spcPct val="0"/>
            </a:spcBef>
            <a:spcAft>
              <a:spcPct val="35000"/>
            </a:spcAft>
            <a:buNone/>
          </a:pPr>
          <a:r>
            <a:rPr lang="en-US" sz="3700" kern="1200"/>
            <a:t>2</a:t>
          </a:r>
        </a:p>
      </dsp:txBody>
      <dsp:txXfrm>
        <a:off x="2726214" y="815683"/>
        <a:ext cx="588771" cy="588771"/>
      </dsp:txXfrm>
    </dsp:sp>
    <dsp:sp modelId="{6C9C7A93-8496-4044-9F46-A0F882A51B89}">
      <dsp:nvSpPr>
        <dsp:cNvPr id="0" name=""/>
        <dsp:cNvSpPr/>
      </dsp:nvSpPr>
      <dsp:spPr>
        <a:xfrm>
          <a:off x="2085738" y="1692211"/>
          <a:ext cx="1869723" cy="1965600"/>
        </a:xfrm>
        <a:prstGeom prst="upArrowCallout">
          <a:avLst>
            <a:gd name="adj1" fmla="val 50000"/>
            <a:gd name="adj2" fmla="val 20000"/>
            <a:gd name="adj3" fmla="val 20000"/>
            <a:gd name="adj4" fmla="val 100000"/>
          </a:avLst>
        </a:prstGeom>
        <a:solidFill>
          <a:schemeClr val="accent5">
            <a:tint val="40000"/>
            <a:alpha val="90000"/>
            <a:hueOff val="-4265952"/>
            <a:satOff val="952"/>
            <a:lumOff val="143"/>
            <a:alphaOff val="0"/>
          </a:schemeClr>
        </a:solidFill>
        <a:ln w="19050" cap="flat" cmpd="sng" algn="ctr">
          <a:solidFill>
            <a:schemeClr val="accent5">
              <a:tint val="40000"/>
              <a:alpha val="90000"/>
              <a:hueOff val="-4265952"/>
              <a:satOff val="952"/>
              <a:lumOff val="1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7486" tIns="165100" rIns="147486" bIns="165100" numCol="1" spcCol="1270" anchor="t" anchorCtr="0">
          <a:noAutofit/>
        </a:bodyPr>
        <a:lstStyle/>
        <a:p>
          <a:pPr marL="0" lvl="0" indent="0" algn="l" defTabSz="533400">
            <a:lnSpc>
              <a:spcPct val="90000"/>
            </a:lnSpc>
            <a:spcBef>
              <a:spcPct val="0"/>
            </a:spcBef>
            <a:spcAft>
              <a:spcPct val="35000"/>
            </a:spcAft>
            <a:buNone/>
          </a:pPr>
          <a:r>
            <a:rPr lang="en-GB" sz="1200" kern="1200" dirty="0"/>
            <a:t>Eco-friendly and ethical products: The Body Shop should highlight and increase its eco-friendly and ethical product line given its history of adhering to these values</a:t>
          </a:r>
          <a:r>
            <a:rPr lang="en-GB" sz="1100" kern="1200" dirty="0"/>
            <a:t>.</a:t>
          </a:r>
          <a:endParaRPr lang="en-US" sz="1100" kern="1200" dirty="0"/>
        </a:p>
      </dsp:txBody>
      <dsp:txXfrm>
        <a:off x="2085738" y="2066156"/>
        <a:ext cx="1869723" cy="1591655"/>
      </dsp:txXfrm>
    </dsp:sp>
    <dsp:sp modelId="{1418202B-67E9-4369-B891-0DB5C21426D9}">
      <dsp:nvSpPr>
        <dsp:cNvPr id="0" name=""/>
        <dsp:cNvSpPr/>
      </dsp:nvSpPr>
      <dsp:spPr>
        <a:xfrm>
          <a:off x="4163208" y="1110033"/>
          <a:ext cx="1869723" cy="72"/>
        </a:xfrm>
        <a:prstGeom prst="rect">
          <a:avLst/>
        </a:prstGeom>
        <a:solidFill>
          <a:schemeClr val="accent5">
            <a:tint val="40000"/>
            <a:alpha val="90000"/>
            <a:hueOff val="-5119142"/>
            <a:satOff val="1143"/>
            <a:lumOff val="172"/>
            <a:alphaOff val="0"/>
          </a:schemeClr>
        </a:solidFill>
        <a:ln w="19050" cap="flat" cmpd="sng" algn="ctr">
          <a:solidFill>
            <a:schemeClr val="accent5">
              <a:tint val="40000"/>
              <a:alpha val="90000"/>
              <a:hueOff val="-5119142"/>
              <a:satOff val="1143"/>
              <a:lumOff val="172"/>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2B0502-239D-4ABD-8A69-1C0FC07F1263}">
      <dsp:nvSpPr>
        <dsp:cNvPr id="0" name=""/>
        <dsp:cNvSpPr/>
      </dsp:nvSpPr>
      <dsp:spPr>
        <a:xfrm>
          <a:off x="6082790" y="1040161"/>
          <a:ext cx="95563" cy="179763"/>
        </a:xfrm>
        <a:prstGeom prst="chevron">
          <a:avLst>
            <a:gd name="adj" fmla="val 90000"/>
          </a:avLst>
        </a:prstGeom>
        <a:solidFill>
          <a:schemeClr val="accent5">
            <a:tint val="40000"/>
            <a:alpha val="90000"/>
            <a:hueOff val="-5972333"/>
            <a:satOff val="1333"/>
            <a:lumOff val="200"/>
            <a:alphaOff val="0"/>
          </a:schemeClr>
        </a:solidFill>
        <a:ln w="19050" cap="flat" cmpd="sng" algn="ctr">
          <a:solidFill>
            <a:schemeClr val="accent5">
              <a:tint val="40000"/>
              <a:alpha val="90000"/>
              <a:hueOff val="-5972333"/>
              <a:satOff val="1333"/>
              <a:lumOff val="20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49546A-155A-4CAA-95C1-C6AE372CC5E0}">
      <dsp:nvSpPr>
        <dsp:cNvPr id="0" name=""/>
        <dsp:cNvSpPr/>
      </dsp:nvSpPr>
      <dsp:spPr>
        <a:xfrm>
          <a:off x="4681746" y="693745"/>
          <a:ext cx="832647" cy="832647"/>
        </a:xfrm>
        <a:prstGeom prst="ellipse">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11" tIns="32311" rIns="32311" bIns="32311" numCol="1" spcCol="1270" anchor="ctr" anchorCtr="0">
          <a:noAutofit/>
        </a:bodyPr>
        <a:lstStyle/>
        <a:p>
          <a:pPr marL="0" lvl="0" indent="0" algn="ctr" defTabSz="1644650">
            <a:lnSpc>
              <a:spcPct val="90000"/>
            </a:lnSpc>
            <a:spcBef>
              <a:spcPct val="0"/>
            </a:spcBef>
            <a:spcAft>
              <a:spcPct val="35000"/>
            </a:spcAft>
            <a:buNone/>
          </a:pPr>
          <a:r>
            <a:rPr lang="en-US" sz="3700" kern="1200"/>
            <a:t>3</a:t>
          </a:r>
        </a:p>
      </dsp:txBody>
      <dsp:txXfrm>
        <a:off x="4803684" y="815683"/>
        <a:ext cx="588771" cy="588771"/>
      </dsp:txXfrm>
    </dsp:sp>
    <dsp:sp modelId="{50E2B45A-112B-4993-910E-DCA05B307C42}">
      <dsp:nvSpPr>
        <dsp:cNvPr id="0" name=""/>
        <dsp:cNvSpPr/>
      </dsp:nvSpPr>
      <dsp:spPr>
        <a:xfrm>
          <a:off x="4163208" y="1692211"/>
          <a:ext cx="1869723" cy="1965600"/>
        </a:xfrm>
        <a:prstGeom prst="upArrowCallout">
          <a:avLst>
            <a:gd name="adj1" fmla="val 50000"/>
            <a:gd name="adj2" fmla="val 20000"/>
            <a:gd name="adj3" fmla="val 20000"/>
            <a:gd name="adj4" fmla="val 100000"/>
          </a:avLst>
        </a:prstGeom>
        <a:solidFill>
          <a:schemeClr val="accent5">
            <a:tint val="40000"/>
            <a:alpha val="90000"/>
            <a:hueOff val="-6825524"/>
            <a:satOff val="1524"/>
            <a:lumOff val="229"/>
            <a:alphaOff val="0"/>
          </a:schemeClr>
        </a:solidFill>
        <a:ln w="19050" cap="flat" cmpd="sng" algn="ctr">
          <a:solidFill>
            <a:schemeClr val="accent5">
              <a:tint val="40000"/>
              <a:alpha val="90000"/>
              <a:hueOff val="-6825524"/>
              <a:satOff val="1524"/>
              <a:lumOff val="22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7486" tIns="165100" rIns="147486" bIns="165100" numCol="1" spcCol="1270" anchor="t" anchorCtr="0">
          <a:noAutofit/>
        </a:bodyPr>
        <a:lstStyle/>
        <a:p>
          <a:pPr marL="0" lvl="0" indent="0" algn="l" defTabSz="533400">
            <a:lnSpc>
              <a:spcPct val="90000"/>
            </a:lnSpc>
            <a:spcBef>
              <a:spcPct val="0"/>
            </a:spcBef>
            <a:spcAft>
              <a:spcPct val="35000"/>
            </a:spcAft>
            <a:buNone/>
          </a:pPr>
          <a:r>
            <a:rPr lang="en-GB" sz="1200" kern="1200" dirty="0"/>
            <a:t>Creative product development: The Body Shop can draw in and keep new consumers by creating fresh goods that address these trends</a:t>
          </a:r>
          <a:r>
            <a:rPr lang="en-GB" sz="1100" kern="1200" dirty="0"/>
            <a:t>. </a:t>
          </a:r>
          <a:endParaRPr lang="en-US" sz="1100" kern="1200" dirty="0"/>
        </a:p>
      </dsp:txBody>
      <dsp:txXfrm>
        <a:off x="4163208" y="2066156"/>
        <a:ext cx="1869723" cy="1591655"/>
      </dsp:txXfrm>
    </dsp:sp>
    <dsp:sp modelId="{5FA89F17-4C32-4DEC-ACB1-A0E48519786A}">
      <dsp:nvSpPr>
        <dsp:cNvPr id="0" name=""/>
        <dsp:cNvSpPr/>
      </dsp:nvSpPr>
      <dsp:spPr>
        <a:xfrm>
          <a:off x="6240678" y="1110033"/>
          <a:ext cx="1869723" cy="72"/>
        </a:xfrm>
        <a:prstGeom prst="rect">
          <a:avLst/>
        </a:prstGeom>
        <a:solidFill>
          <a:schemeClr val="accent5">
            <a:tint val="40000"/>
            <a:alpha val="90000"/>
            <a:hueOff val="-7678713"/>
            <a:satOff val="1714"/>
            <a:lumOff val="258"/>
            <a:alphaOff val="0"/>
          </a:schemeClr>
        </a:solidFill>
        <a:ln w="19050" cap="flat" cmpd="sng" algn="ctr">
          <a:solidFill>
            <a:schemeClr val="accent5">
              <a:tint val="40000"/>
              <a:alpha val="90000"/>
              <a:hueOff val="-7678713"/>
              <a:satOff val="1714"/>
              <a:lumOff val="258"/>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0CD327-C3A0-4280-8858-ABFDCA335A27}">
      <dsp:nvSpPr>
        <dsp:cNvPr id="0" name=""/>
        <dsp:cNvSpPr/>
      </dsp:nvSpPr>
      <dsp:spPr>
        <a:xfrm>
          <a:off x="8160260" y="1040161"/>
          <a:ext cx="95563" cy="179763"/>
        </a:xfrm>
        <a:prstGeom prst="chevron">
          <a:avLst>
            <a:gd name="adj" fmla="val 90000"/>
          </a:avLst>
        </a:prstGeom>
        <a:solidFill>
          <a:schemeClr val="accent5">
            <a:tint val="40000"/>
            <a:alpha val="90000"/>
            <a:hueOff val="-8531905"/>
            <a:satOff val="1905"/>
            <a:lumOff val="286"/>
            <a:alphaOff val="0"/>
          </a:schemeClr>
        </a:solidFill>
        <a:ln w="19050" cap="flat" cmpd="sng" algn="ctr">
          <a:solidFill>
            <a:schemeClr val="accent5">
              <a:tint val="40000"/>
              <a:alpha val="90000"/>
              <a:hueOff val="-8531905"/>
              <a:satOff val="1905"/>
              <a:lumOff val="286"/>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A7D79F-8C65-45D0-9480-00AFF0B5AAC4}">
      <dsp:nvSpPr>
        <dsp:cNvPr id="0" name=""/>
        <dsp:cNvSpPr/>
      </dsp:nvSpPr>
      <dsp:spPr>
        <a:xfrm>
          <a:off x="6759216" y="693745"/>
          <a:ext cx="832647" cy="832647"/>
        </a:xfrm>
        <a:prstGeom prst="ellipse">
          <a:avLst/>
        </a:prstGeom>
        <a:solidFill>
          <a:schemeClr val="accent5">
            <a:hueOff val="-9114112"/>
            <a:satOff val="-620"/>
            <a:lumOff val="1471"/>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11" tIns="32311" rIns="32311" bIns="32311" numCol="1" spcCol="1270" anchor="ctr" anchorCtr="0">
          <a:noAutofit/>
        </a:bodyPr>
        <a:lstStyle/>
        <a:p>
          <a:pPr marL="0" lvl="0" indent="0" algn="ctr" defTabSz="1644650">
            <a:lnSpc>
              <a:spcPct val="90000"/>
            </a:lnSpc>
            <a:spcBef>
              <a:spcPct val="0"/>
            </a:spcBef>
            <a:spcAft>
              <a:spcPct val="35000"/>
            </a:spcAft>
            <a:buNone/>
          </a:pPr>
          <a:r>
            <a:rPr lang="en-US" sz="3700" kern="1200"/>
            <a:t>4</a:t>
          </a:r>
        </a:p>
      </dsp:txBody>
      <dsp:txXfrm>
        <a:off x="6881154" y="815683"/>
        <a:ext cx="588771" cy="588771"/>
      </dsp:txXfrm>
    </dsp:sp>
    <dsp:sp modelId="{9C8B6B81-983D-4793-B9DA-8231C17C6A09}">
      <dsp:nvSpPr>
        <dsp:cNvPr id="0" name=""/>
        <dsp:cNvSpPr/>
      </dsp:nvSpPr>
      <dsp:spPr>
        <a:xfrm>
          <a:off x="6240678" y="1692211"/>
          <a:ext cx="1869723" cy="1965600"/>
        </a:xfrm>
        <a:prstGeom prst="upArrowCallout">
          <a:avLst>
            <a:gd name="adj1" fmla="val 50000"/>
            <a:gd name="adj2" fmla="val 20000"/>
            <a:gd name="adj3" fmla="val 20000"/>
            <a:gd name="adj4" fmla="val 100000"/>
          </a:avLst>
        </a:prstGeom>
        <a:solidFill>
          <a:schemeClr val="accent5">
            <a:tint val="40000"/>
            <a:alpha val="90000"/>
            <a:hueOff val="-9385094"/>
            <a:satOff val="2095"/>
            <a:lumOff val="315"/>
            <a:alphaOff val="0"/>
          </a:schemeClr>
        </a:solidFill>
        <a:ln w="19050" cap="flat" cmpd="sng" algn="ctr">
          <a:solidFill>
            <a:schemeClr val="accent5">
              <a:tint val="40000"/>
              <a:alpha val="90000"/>
              <a:hueOff val="-9385094"/>
              <a:satOff val="2095"/>
              <a:lumOff val="3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7486" tIns="165100" rIns="147486" bIns="165100" numCol="1" spcCol="1270" anchor="t" anchorCtr="0">
          <a:noAutofit/>
        </a:bodyPr>
        <a:lstStyle/>
        <a:p>
          <a:pPr marL="0" lvl="0" indent="0" algn="l" defTabSz="533400">
            <a:lnSpc>
              <a:spcPct val="90000"/>
            </a:lnSpc>
            <a:spcBef>
              <a:spcPct val="0"/>
            </a:spcBef>
            <a:spcAft>
              <a:spcPct val="35000"/>
            </a:spcAft>
            <a:buNone/>
          </a:pPr>
          <a:r>
            <a:rPr lang="en-GB" sz="1200" kern="1200" dirty="0"/>
            <a:t>Increase your presence in emerging markets: These markets are seeing a rise in middle-class consumers who are becoming more and more interested in skincare and cosmetics. </a:t>
          </a:r>
          <a:endParaRPr lang="en-US" sz="1200" kern="1200" dirty="0"/>
        </a:p>
      </dsp:txBody>
      <dsp:txXfrm>
        <a:off x="6240678" y="2066156"/>
        <a:ext cx="1869723" cy="1591655"/>
      </dsp:txXfrm>
    </dsp:sp>
    <dsp:sp modelId="{452E8C41-3FA6-45F2-AB16-97FB7BC79368}">
      <dsp:nvSpPr>
        <dsp:cNvPr id="0" name=""/>
        <dsp:cNvSpPr/>
      </dsp:nvSpPr>
      <dsp:spPr>
        <a:xfrm>
          <a:off x="8344668" y="1110033"/>
          <a:ext cx="935775" cy="72"/>
        </a:xfrm>
        <a:prstGeom prst="rect">
          <a:avLst/>
        </a:prstGeom>
        <a:solidFill>
          <a:schemeClr val="accent5">
            <a:tint val="40000"/>
            <a:alpha val="90000"/>
            <a:hueOff val="-10238285"/>
            <a:satOff val="2286"/>
            <a:lumOff val="344"/>
            <a:alphaOff val="0"/>
          </a:schemeClr>
        </a:solidFill>
        <a:ln w="19050" cap="flat" cmpd="sng" algn="ctr">
          <a:solidFill>
            <a:schemeClr val="accent5">
              <a:tint val="40000"/>
              <a:alpha val="90000"/>
              <a:hueOff val="-10238285"/>
              <a:satOff val="2286"/>
              <a:lumOff val="344"/>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95E7C8-3B52-4409-9628-F99869D976E4}">
      <dsp:nvSpPr>
        <dsp:cNvPr id="0" name=""/>
        <dsp:cNvSpPr/>
      </dsp:nvSpPr>
      <dsp:spPr>
        <a:xfrm>
          <a:off x="8864120" y="693745"/>
          <a:ext cx="832647" cy="832647"/>
        </a:xfrm>
        <a:prstGeom prst="ellips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11" tIns="32311" rIns="32311" bIns="32311" numCol="1" spcCol="1270" anchor="ctr" anchorCtr="0">
          <a:noAutofit/>
        </a:bodyPr>
        <a:lstStyle/>
        <a:p>
          <a:pPr marL="0" lvl="0" indent="0" algn="ctr" defTabSz="1644650">
            <a:lnSpc>
              <a:spcPct val="90000"/>
            </a:lnSpc>
            <a:spcBef>
              <a:spcPct val="0"/>
            </a:spcBef>
            <a:spcAft>
              <a:spcPct val="35000"/>
            </a:spcAft>
            <a:buNone/>
          </a:pPr>
          <a:r>
            <a:rPr lang="en-US" sz="3700" kern="1200"/>
            <a:t>5</a:t>
          </a:r>
        </a:p>
      </dsp:txBody>
      <dsp:txXfrm>
        <a:off x="8986058" y="815683"/>
        <a:ext cx="588771" cy="588771"/>
      </dsp:txXfrm>
    </dsp:sp>
    <dsp:sp modelId="{B3FB652F-5A4B-46B8-98CD-D2A99E479D6A}">
      <dsp:nvSpPr>
        <dsp:cNvPr id="0" name=""/>
        <dsp:cNvSpPr/>
      </dsp:nvSpPr>
      <dsp:spPr>
        <a:xfrm>
          <a:off x="8318148" y="1692211"/>
          <a:ext cx="1999436" cy="1965600"/>
        </a:xfrm>
        <a:prstGeom prst="upArrowCallout">
          <a:avLst>
            <a:gd name="adj1" fmla="val 50000"/>
            <a:gd name="adj2" fmla="val 20000"/>
            <a:gd name="adj3" fmla="val 20000"/>
            <a:gd name="adj4" fmla="val 100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3534" tIns="165100" rIns="153534" bIns="165100" numCol="1" spcCol="1270" anchor="t" anchorCtr="0">
          <a:noAutofit/>
        </a:bodyPr>
        <a:lstStyle/>
        <a:p>
          <a:pPr marL="0" lvl="0" indent="0" algn="l" defTabSz="488950">
            <a:lnSpc>
              <a:spcPct val="90000"/>
            </a:lnSpc>
            <a:spcBef>
              <a:spcPct val="0"/>
            </a:spcBef>
            <a:spcAft>
              <a:spcPct val="35000"/>
            </a:spcAft>
            <a:buNone/>
          </a:pPr>
          <a:r>
            <a:rPr lang="en-GB" sz="1100" kern="1200" dirty="0"/>
            <a:t>Strategic alliances and collaborations: In order to broaden its consumer base and appeal to untapped markets, The Body Shop may want to explore alliances or collaborations with other companies or influencers. </a:t>
          </a:r>
          <a:endParaRPr lang="en-US" sz="1100" kern="1200" dirty="0"/>
        </a:p>
      </dsp:txBody>
      <dsp:txXfrm>
        <a:off x="8318148" y="2085331"/>
        <a:ext cx="1999436" cy="15724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4EF27D-C904-426E-B986-60402D745E99}" type="datetimeFigureOut">
              <a:rPr lang="en-IE" smtClean="0"/>
              <a:t>01/09/2024</a:t>
            </a:fld>
            <a:endParaRPr lang="en-I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BA8DFC-1EDE-4C69-AB03-DABEE50522C4}" type="slidenum">
              <a:rPr lang="en-IE" smtClean="0"/>
              <a:t>‹#›</a:t>
            </a:fld>
            <a:endParaRPr lang="en-IE"/>
          </a:p>
        </p:txBody>
      </p:sp>
    </p:spTree>
    <p:extLst>
      <p:ext uri="{BB962C8B-B14F-4D97-AF65-F5344CB8AC3E}">
        <p14:creationId xmlns:p14="http://schemas.microsoft.com/office/powerpoint/2010/main" val="1333858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00" dirty="0">
                <a:effectLst/>
                <a:latin typeface="Arial" panose="020B0604020202020204" pitchFamily="34" charset="0"/>
                <a:ea typeface="Calibri" panose="020F0502020204030204" pitchFamily="34" charset="0"/>
                <a:cs typeface="Times New Roman" panose="02020603050405020304" pitchFamily="18" charset="0"/>
              </a:rPr>
              <a:t>Subscription based service</a:t>
            </a:r>
            <a:endParaRPr lang="en-IE"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IE"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kern="100" dirty="0">
                <a:effectLst/>
                <a:latin typeface="Arial" panose="020B0604020202020204" pitchFamily="34" charset="0"/>
                <a:ea typeface="Calibri" panose="020F0502020204030204" pitchFamily="34" charset="0"/>
                <a:cs typeface="Times New Roman" panose="02020603050405020304" pitchFamily="18" charset="0"/>
              </a:rPr>
              <a:t>Low outgoing costs (business doesn’t have to pay for rent on in person shops and high business rates on the high street) delivered to the customers door.</a:t>
            </a:r>
            <a:endParaRPr lang="en-IE"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IE"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kern="100" dirty="0">
                <a:effectLst/>
                <a:latin typeface="Arial" panose="020B0604020202020204" pitchFamily="34" charset="0"/>
                <a:ea typeface="Calibri" panose="020F0502020204030204" pitchFamily="34" charset="0"/>
                <a:cs typeface="Times New Roman" panose="02020603050405020304" pitchFamily="18" charset="0"/>
              </a:rPr>
              <a:t>Smaller products therefore a lower cost of product for business.</a:t>
            </a:r>
            <a:endParaRPr lang="en-IE"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IE"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kern="100" dirty="0">
                <a:effectLst/>
                <a:latin typeface="Arial" panose="020B0604020202020204" pitchFamily="34" charset="0"/>
                <a:ea typeface="Calibri" panose="020F0502020204030204" pitchFamily="34" charset="0"/>
                <a:cs typeface="Times New Roman" panose="02020603050405020304" pitchFamily="18" charset="0"/>
              </a:rPr>
              <a:t>Customer exposure to different types of products which may lead to further sales.</a:t>
            </a:r>
            <a:endParaRPr lang="en-IE"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IE"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kern="100" dirty="0">
                <a:effectLst/>
                <a:latin typeface="Arial" panose="020B0604020202020204" pitchFamily="34" charset="0"/>
                <a:ea typeface="Calibri" panose="020F0502020204030204" pitchFamily="34" charset="0"/>
                <a:cs typeface="Times New Roman" panose="02020603050405020304" pitchFamily="18" charset="0"/>
              </a:rPr>
              <a:t>Subscription based service to promote commitment and repeat sales furthering brand loyalty (monthly or weekly subscriptions).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IE"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IE"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BBA8DFC-1EDE-4C69-AB03-DABEE50522C4}" type="slidenum">
              <a:rPr lang="en-IE" smtClean="0"/>
              <a:t>10</a:t>
            </a:fld>
            <a:endParaRPr lang="en-IE"/>
          </a:p>
        </p:txBody>
      </p:sp>
    </p:spTree>
    <p:extLst>
      <p:ext uri="{BB962C8B-B14F-4D97-AF65-F5344CB8AC3E}">
        <p14:creationId xmlns:p14="http://schemas.microsoft.com/office/powerpoint/2010/main" val="2334879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96CC2-4792-9E37-2493-7A69D6F5813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3894F1-2FE3-7277-0200-C1BD5E514E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5D1769-2763-8C89-FBCE-854543B8D2DF}"/>
              </a:ext>
            </a:extLst>
          </p:cNvPr>
          <p:cNvSpPr>
            <a:spLocks noGrp="1"/>
          </p:cNvSpPr>
          <p:nvPr>
            <p:ph type="dt" sz="half" idx="10"/>
          </p:nvPr>
        </p:nvSpPr>
        <p:spPr/>
        <p:txBody>
          <a:bodyPr/>
          <a:lstStyle/>
          <a:p>
            <a:fld id="{FA06FD70-12A5-42CC-8CDA-D6C4BBEC9D61}" type="datetimeFigureOut">
              <a:rPr lang="en-IE" smtClean="0"/>
              <a:t>01/09/2024</a:t>
            </a:fld>
            <a:endParaRPr lang="en-IE"/>
          </a:p>
        </p:txBody>
      </p:sp>
      <p:sp>
        <p:nvSpPr>
          <p:cNvPr id="5" name="Footer Placeholder 4">
            <a:extLst>
              <a:ext uri="{FF2B5EF4-FFF2-40B4-BE49-F238E27FC236}">
                <a16:creationId xmlns:a16="http://schemas.microsoft.com/office/drawing/2014/main" id="{95D061E9-6CDC-3F98-A566-EA17B8AE36B5}"/>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3EC3CB22-AD9B-AC73-43F7-631453EC36B4}"/>
              </a:ext>
            </a:extLst>
          </p:cNvPr>
          <p:cNvSpPr>
            <a:spLocks noGrp="1"/>
          </p:cNvSpPr>
          <p:nvPr>
            <p:ph type="sldNum" sz="quarter" idx="12"/>
          </p:nvPr>
        </p:nvSpPr>
        <p:spPr/>
        <p:txBody>
          <a:bodyPr/>
          <a:lstStyle/>
          <a:p>
            <a:fld id="{97BD3F2F-30EA-4785-8D64-98FC42DABDDF}" type="slidenum">
              <a:rPr lang="en-IE" smtClean="0"/>
              <a:t>‹#›</a:t>
            </a:fld>
            <a:endParaRPr lang="en-IE"/>
          </a:p>
        </p:txBody>
      </p:sp>
    </p:spTree>
    <p:extLst>
      <p:ext uri="{BB962C8B-B14F-4D97-AF65-F5344CB8AC3E}">
        <p14:creationId xmlns:p14="http://schemas.microsoft.com/office/powerpoint/2010/main" val="2586834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FB7C3-B27F-8395-1774-B395B0656C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00C862-E72A-78E7-383B-9384601922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CE648F-5597-4E53-9BE6-9F157604CEC0}"/>
              </a:ext>
            </a:extLst>
          </p:cNvPr>
          <p:cNvSpPr>
            <a:spLocks noGrp="1"/>
          </p:cNvSpPr>
          <p:nvPr>
            <p:ph type="dt" sz="half" idx="10"/>
          </p:nvPr>
        </p:nvSpPr>
        <p:spPr/>
        <p:txBody>
          <a:bodyPr/>
          <a:lstStyle/>
          <a:p>
            <a:fld id="{FA06FD70-12A5-42CC-8CDA-D6C4BBEC9D61}" type="datetimeFigureOut">
              <a:rPr lang="en-IE" smtClean="0"/>
              <a:t>01/09/2024</a:t>
            </a:fld>
            <a:endParaRPr lang="en-IE"/>
          </a:p>
        </p:txBody>
      </p:sp>
      <p:sp>
        <p:nvSpPr>
          <p:cNvPr id="5" name="Footer Placeholder 4">
            <a:extLst>
              <a:ext uri="{FF2B5EF4-FFF2-40B4-BE49-F238E27FC236}">
                <a16:creationId xmlns:a16="http://schemas.microsoft.com/office/drawing/2014/main" id="{857497F3-5EC0-0D11-25F3-C037ED1A6252}"/>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2E10FF95-2114-5C04-E840-EC69E267E674}"/>
              </a:ext>
            </a:extLst>
          </p:cNvPr>
          <p:cNvSpPr>
            <a:spLocks noGrp="1"/>
          </p:cNvSpPr>
          <p:nvPr>
            <p:ph type="sldNum" sz="quarter" idx="12"/>
          </p:nvPr>
        </p:nvSpPr>
        <p:spPr/>
        <p:txBody>
          <a:bodyPr/>
          <a:lstStyle/>
          <a:p>
            <a:fld id="{97BD3F2F-30EA-4785-8D64-98FC42DABDDF}" type="slidenum">
              <a:rPr lang="en-IE" smtClean="0"/>
              <a:t>‹#›</a:t>
            </a:fld>
            <a:endParaRPr lang="en-IE"/>
          </a:p>
        </p:txBody>
      </p:sp>
    </p:spTree>
    <p:extLst>
      <p:ext uri="{BB962C8B-B14F-4D97-AF65-F5344CB8AC3E}">
        <p14:creationId xmlns:p14="http://schemas.microsoft.com/office/powerpoint/2010/main" val="3314049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82C98-E3F1-E5CC-FD9B-C70869702C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63C1FF-9DF0-CB72-DF51-A9358A586F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1C8A46-8893-C9F4-07AA-945BF4F0C0BC}"/>
              </a:ext>
            </a:extLst>
          </p:cNvPr>
          <p:cNvSpPr>
            <a:spLocks noGrp="1"/>
          </p:cNvSpPr>
          <p:nvPr>
            <p:ph type="dt" sz="half" idx="10"/>
          </p:nvPr>
        </p:nvSpPr>
        <p:spPr/>
        <p:txBody>
          <a:bodyPr/>
          <a:lstStyle/>
          <a:p>
            <a:fld id="{FA06FD70-12A5-42CC-8CDA-D6C4BBEC9D61}" type="datetimeFigureOut">
              <a:rPr lang="en-IE" smtClean="0"/>
              <a:t>01/09/2024</a:t>
            </a:fld>
            <a:endParaRPr lang="en-IE"/>
          </a:p>
        </p:txBody>
      </p:sp>
      <p:sp>
        <p:nvSpPr>
          <p:cNvPr id="5" name="Footer Placeholder 4">
            <a:extLst>
              <a:ext uri="{FF2B5EF4-FFF2-40B4-BE49-F238E27FC236}">
                <a16:creationId xmlns:a16="http://schemas.microsoft.com/office/drawing/2014/main" id="{79365DDE-F933-747A-20AC-2113E0D064AA}"/>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EBD5548E-6F67-C14D-FCB2-1A0CEEDA77CE}"/>
              </a:ext>
            </a:extLst>
          </p:cNvPr>
          <p:cNvSpPr>
            <a:spLocks noGrp="1"/>
          </p:cNvSpPr>
          <p:nvPr>
            <p:ph type="sldNum" sz="quarter" idx="12"/>
          </p:nvPr>
        </p:nvSpPr>
        <p:spPr/>
        <p:txBody>
          <a:bodyPr/>
          <a:lstStyle/>
          <a:p>
            <a:fld id="{97BD3F2F-30EA-4785-8D64-98FC42DABDDF}" type="slidenum">
              <a:rPr lang="en-IE" smtClean="0"/>
              <a:t>‹#›</a:t>
            </a:fld>
            <a:endParaRPr lang="en-IE"/>
          </a:p>
        </p:txBody>
      </p:sp>
    </p:spTree>
    <p:extLst>
      <p:ext uri="{BB962C8B-B14F-4D97-AF65-F5344CB8AC3E}">
        <p14:creationId xmlns:p14="http://schemas.microsoft.com/office/powerpoint/2010/main" val="1307050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E8FCB-25A2-D559-43D2-ED80F64AA9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BF5F74-A298-2B57-FE01-C9EC735573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6A32FF-A839-49A9-094E-E7ED697EDD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9D7E07-D29A-8009-EDCA-361E26FFF093}"/>
              </a:ext>
            </a:extLst>
          </p:cNvPr>
          <p:cNvSpPr>
            <a:spLocks noGrp="1"/>
          </p:cNvSpPr>
          <p:nvPr>
            <p:ph type="dt" sz="half" idx="10"/>
          </p:nvPr>
        </p:nvSpPr>
        <p:spPr/>
        <p:txBody>
          <a:bodyPr/>
          <a:lstStyle/>
          <a:p>
            <a:fld id="{FA06FD70-12A5-42CC-8CDA-D6C4BBEC9D61}" type="datetimeFigureOut">
              <a:rPr lang="en-IE" smtClean="0"/>
              <a:t>01/09/2024</a:t>
            </a:fld>
            <a:endParaRPr lang="en-IE"/>
          </a:p>
        </p:txBody>
      </p:sp>
      <p:sp>
        <p:nvSpPr>
          <p:cNvPr id="6" name="Footer Placeholder 5">
            <a:extLst>
              <a:ext uri="{FF2B5EF4-FFF2-40B4-BE49-F238E27FC236}">
                <a16:creationId xmlns:a16="http://schemas.microsoft.com/office/drawing/2014/main" id="{AB209045-E90E-18A4-AFE6-45C3AE1EE883}"/>
              </a:ext>
            </a:extLst>
          </p:cNvPr>
          <p:cNvSpPr>
            <a:spLocks noGrp="1"/>
          </p:cNvSpPr>
          <p:nvPr>
            <p:ph type="ftr" sz="quarter" idx="11"/>
          </p:nvPr>
        </p:nvSpPr>
        <p:spPr/>
        <p:txBody>
          <a:bodyPr/>
          <a:lstStyle/>
          <a:p>
            <a:endParaRPr lang="en-IE"/>
          </a:p>
        </p:txBody>
      </p:sp>
      <p:sp>
        <p:nvSpPr>
          <p:cNvPr id="7" name="Slide Number Placeholder 6">
            <a:extLst>
              <a:ext uri="{FF2B5EF4-FFF2-40B4-BE49-F238E27FC236}">
                <a16:creationId xmlns:a16="http://schemas.microsoft.com/office/drawing/2014/main" id="{D596F5C9-6826-81E3-96E0-DDC2F01A2093}"/>
              </a:ext>
            </a:extLst>
          </p:cNvPr>
          <p:cNvSpPr>
            <a:spLocks noGrp="1"/>
          </p:cNvSpPr>
          <p:nvPr>
            <p:ph type="sldNum" sz="quarter" idx="12"/>
          </p:nvPr>
        </p:nvSpPr>
        <p:spPr/>
        <p:txBody>
          <a:bodyPr/>
          <a:lstStyle/>
          <a:p>
            <a:fld id="{97BD3F2F-30EA-4785-8D64-98FC42DABDDF}" type="slidenum">
              <a:rPr lang="en-IE" smtClean="0"/>
              <a:t>‹#›</a:t>
            </a:fld>
            <a:endParaRPr lang="en-IE"/>
          </a:p>
        </p:txBody>
      </p:sp>
    </p:spTree>
    <p:extLst>
      <p:ext uri="{BB962C8B-B14F-4D97-AF65-F5344CB8AC3E}">
        <p14:creationId xmlns:p14="http://schemas.microsoft.com/office/powerpoint/2010/main" val="1450147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52132-264A-C0DE-CE4C-C7D7FF3EA6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4D35C0-36C0-0CA7-8A76-F31BCDE935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C517AA-9DF0-A180-89F6-878E4C6BE6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4906FC-E16F-0BDD-34DD-094B266A5A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21050C-1EFA-A0B6-68B2-CDE0C6FB56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C3BB94-24BD-B51C-39A7-D0654B94B28C}"/>
              </a:ext>
            </a:extLst>
          </p:cNvPr>
          <p:cNvSpPr>
            <a:spLocks noGrp="1"/>
          </p:cNvSpPr>
          <p:nvPr>
            <p:ph type="dt" sz="half" idx="10"/>
          </p:nvPr>
        </p:nvSpPr>
        <p:spPr/>
        <p:txBody>
          <a:bodyPr/>
          <a:lstStyle/>
          <a:p>
            <a:fld id="{FA06FD70-12A5-42CC-8CDA-D6C4BBEC9D61}" type="datetimeFigureOut">
              <a:rPr lang="en-IE" smtClean="0"/>
              <a:t>01/09/2024</a:t>
            </a:fld>
            <a:endParaRPr lang="en-IE"/>
          </a:p>
        </p:txBody>
      </p:sp>
      <p:sp>
        <p:nvSpPr>
          <p:cNvPr id="8" name="Footer Placeholder 7">
            <a:extLst>
              <a:ext uri="{FF2B5EF4-FFF2-40B4-BE49-F238E27FC236}">
                <a16:creationId xmlns:a16="http://schemas.microsoft.com/office/drawing/2014/main" id="{70F6F2CE-600D-8E8B-5B61-C3F434736F4B}"/>
              </a:ext>
            </a:extLst>
          </p:cNvPr>
          <p:cNvSpPr>
            <a:spLocks noGrp="1"/>
          </p:cNvSpPr>
          <p:nvPr>
            <p:ph type="ftr" sz="quarter" idx="11"/>
          </p:nvPr>
        </p:nvSpPr>
        <p:spPr/>
        <p:txBody>
          <a:bodyPr/>
          <a:lstStyle/>
          <a:p>
            <a:endParaRPr lang="en-IE"/>
          </a:p>
        </p:txBody>
      </p:sp>
      <p:sp>
        <p:nvSpPr>
          <p:cNvPr id="9" name="Slide Number Placeholder 8">
            <a:extLst>
              <a:ext uri="{FF2B5EF4-FFF2-40B4-BE49-F238E27FC236}">
                <a16:creationId xmlns:a16="http://schemas.microsoft.com/office/drawing/2014/main" id="{35797EA4-025D-C517-A7D2-C39786CE83FA}"/>
              </a:ext>
            </a:extLst>
          </p:cNvPr>
          <p:cNvSpPr>
            <a:spLocks noGrp="1"/>
          </p:cNvSpPr>
          <p:nvPr>
            <p:ph type="sldNum" sz="quarter" idx="12"/>
          </p:nvPr>
        </p:nvSpPr>
        <p:spPr/>
        <p:txBody>
          <a:bodyPr/>
          <a:lstStyle/>
          <a:p>
            <a:fld id="{97BD3F2F-30EA-4785-8D64-98FC42DABDDF}" type="slidenum">
              <a:rPr lang="en-IE" smtClean="0"/>
              <a:t>‹#›</a:t>
            </a:fld>
            <a:endParaRPr lang="en-IE"/>
          </a:p>
        </p:txBody>
      </p:sp>
    </p:spTree>
    <p:extLst>
      <p:ext uri="{BB962C8B-B14F-4D97-AF65-F5344CB8AC3E}">
        <p14:creationId xmlns:p14="http://schemas.microsoft.com/office/powerpoint/2010/main" val="2074091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C5FEA-774B-DC07-3003-85DC758FB0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82FD00-0FF4-BBF8-1DC8-B8943E9E08BC}"/>
              </a:ext>
            </a:extLst>
          </p:cNvPr>
          <p:cNvSpPr>
            <a:spLocks noGrp="1"/>
          </p:cNvSpPr>
          <p:nvPr>
            <p:ph type="dt" sz="half" idx="10"/>
          </p:nvPr>
        </p:nvSpPr>
        <p:spPr/>
        <p:txBody>
          <a:bodyPr/>
          <a:lstStyle/>
          <a:p>
            <a:fld id="{FA06FD70-12A5-42CC-8CDA-D6C4BBEC9D61}" type="datetimeFigureOut">
              <a:rPr lang="en-IE" smtClean="0"/>
              <a:t>01/09/2024</a:t>
            </a:fld>
            <a:endParaRPr lang="en-IE"/>
          </a:p>
        </p:txBody>
      </p:sp>
      <p:sp>
        <p:nvSpPr>
          <p:cNvPr id="4" name="Footer Placeholder 3">
            <a:extLst>
              <a:ext uri="{FF2B5EF4-FFF2-40B4-BE49-F238E27FC236}">
                <a16:creationId xmlns:a16="http://schemas.microsoft.com/office/drawing/2014/main" id="{6A818498-2340-E781-80FB-90ADBE4A7374}"/>
              </a:ext>
            </a:extLst>
          </p:cNvPr>
          <p:cNvSpPr>
            <a:spLocks noGrp="1"/>
          </p:cNvSpPr>
          <p:nvPr>
            <p:ph type="ftr" sz="quarter" idx="11"/>
          </p:nvPr>
        </p:nvSpPr>
        <p:spPr/>
        <p:txBody>
          <a:bodyPr/>
          <a:lstStyle/>
          <a:p>
            <a:endParaRPr lang="en-IE"/>
          </a:p>
        </p:txBody>
      </p:sp>
      <p:sp>
        <p:nvSpPr>
          <p:cNvPr id="5" name="Slide Number Placeholder 4">
            <a:extLst>
              <a:ext uri="{FF2B5EF4-FFF2-40B4-BE49-F238E27FC236}">
                <a16:creationId xmlns:a16="http://schemas.microsoft.com/office/drawing/2014/main" id="{DBE90F94-0035-8B26-8721-74FD74A7B945}"/>
              </a:ext>
            </a:extLst>
          </p:cNvPr>
          <p:cNvSpPr>
            <a:spLocks noGrp="1"/>
          </p:cNvSpPr>
          <p:nvPr>
            <p:ph type="sldNum" sz="quarter" idx="12"/>
          </p:nvPr>
        </p:nvSpPr>
        <p:spPr/>
        <p:txBody>
          <a:bodyPr/>
          <a:lstStyle/>
          <a:p>
            <a:fld id="{97BD3F2F-30EA-4785-8D64-98FC42DABDDF}" type="slidenum">
              <a:rPr lang="en-IE" smtClean="0"/>
              <a:t>‹#›</a:t>
            </a:fld>
            <a:endParaRPr lang="en-IE"/>
          </a:p>
        </p:txBody>
      </p:sp>
    </p:spTree>
    <p:extLst>
      <p:ext uri="{BB962C8B-B14F-4D97-AF65-F5344CB8AC3E}">
        <p14:creationId xmlns:p14="http://schemas.microsoft.com/office/powerpoint/2010/main" val="1946287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FFFD69-EDE4-5F9F-38D3-A26E617F1561}"/>
              </a:ext>
            </a:extLst>
          </p:cNvPr>
          <p:cNvSpPr>
            <a:spLocks noGrp="1"/>
          </p:cNvSpPr>
          <p:nvPr>
            <p:ph type="dt" sz="half" idx="10"/>
          </p:nvPr>
        </p:nvSpPr>
        <p:spPr/>
        <p:txBody>
          <a:bodyPr/>
          <a:lstStyle/>
          <a:p>
            <a:fld id="{FA06FD70-12A5-42CC-8CDA-D6C4BBEC9D61}" type="datetimeFigureOut">
              <a:rPr lang="en-IE" smtClean="0"/>
              <a:t>01/09/2024</a:t>
            </a:fld>
            <a:endParaRPr lang="en-IE"/>
          </a:p>
        </p:txBody>
      </p:sp>
      <p:sp>
        <p:nvSpPr>
          <p:cNvPr id="3" name="Footer Placeholder 2">
            <a:extLst>
              <a:ext uri="{FF2B5EF4-FFF2-40B4-BE49-F238E27FC236}">
                <a16:creationId xmlns:a16="http://schemas.microsoft.com/office/drawing/2014/main" id="{719737F0-96B4-C881-AD00-E4A7E6F9F888}"/>
              </a:ext>
            </a:extLst>
          </p:cNvPr>
          <p:cNvSpPr>
            <a:spLocks noGrp="1"/>
          </p:cNvSpPr>
          <p:nvPr>
            <p:ph type="ftr" sz="quarter" idx="11"/>
          </p:nvPr>
        </p:nvSpPr>
        <p:spPr/>
        <p:txBody>
          <a:bodyPr/>
          <a:lstStyle/>
          <a:p>
            <a:endParaRPr lang="en-IE"/>
          </a:p>
        </p:txBody>
      </p:sp>
      <p:sp>
        <p:nvSpPr>
          <p:cNvPr id="4" name="Slide Number Placeholder 3">
            <a:extLst>
              <a:ext uri="{FF2B5EF4-FFF2-40B4-BE49-F238E27FC236}">
                <a16:creationId xmlns:a16="http://schemas.microsoft.com/office/drawing/2014/main" id="{4A1D0C3E-5F68-9F5E-95A9-D6B7D7CEDF99}"/>
              </a:ext>
            </a:extLst>
          </p:cNvPr>
          <p:cNvSpPr>
            <a:spLocks noGrp="1"/>
          </p:cNvSpPr>
          <p:nvPr>
            <p:ph type="sldNum" sz="quarter" idx="12"/>
          </p:nvPr>
        </p:nvSpPr>
        <p:spPr/>
        <p:txBody>
          <a:bodyPr/>
          <a:lstStyle/>
          <a:p>
            <a:fld id="{97BD3F2F-30EA-4785-8D64-98FC42DABDDF}" type="slidenum">
              <a:rPr lang="en-IE" smtClean="0"/>
              <a:t>‹#›</a:t>
            </a:fld>
            <a:endParaRPr lang="en-IE"/>
          </a:p>
        </p:txBody>
      </p:sp>
    </p:spTree>
    <p:extLst>
      <p:ext uri="{BB962C8B-B14F-4D97-AF65-F5344CB8AC3E}">
        <p14:creationId xmlns:p14="http://schemas.microsoft.com/office/powerpoint/2010/main" val="637464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AC6BE-1DB1-DE32-F2C0-537179F575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097145-0F5F-0959-D8AF-740E9B2CC5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88F0F2-7619-BB65-D7E4-7F94530765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78AF97-547C-543B-85F4-FF63218159B1}"/>
              </a:ext>
            </a:extLst>
          </p:cNvPr>
          <p:cNvSpPr>
            <a:spLocks noGrp="1"/>
          </p:cNvSpPr>
          <p:nvPr>
            <p:ph type="dt" sz="half" idx="10"/>
          </p:nvPr>
        </p:nvSpPr>
        <p:spPr/>
        <p:txBody>
          <a:bodyPr/>
          <a:lstStyle/>
          <a:p>
            <a:fld id="{FA06FD70-12A5-42CC-8CDA-D6C4BBEC9D61}" type="datetimeFigureOut">
              <a:rPr lang="en-IE" smtClean="0"/>
              <a:t>01/09/2024</a:t>
            </a:fld>
            <a:endParaRPr lang="en-IE"/>
          </a:p>
        </p:txBody>
      </p:sp>
      <p:sp>
        <p:nvSpPr>
          <p:cNvPr id="6" name="Footer Placeholder 5">
            <a:extLst>
              <a:ext uri="{FF2B5EF4-FFF2-40B4-BE49-F238E27FC236}">
                <a16:creationId xmlns:a16="http://schemas.microsoft.com/office/drawing/2014/main" id="{30FB29DF-7EB3-730D-FB91-6D56C6062443}"/>
              </a:ext>
            </a:extLst>
          </p:cNvPr>
          <p:cNvSpPr>
            <a:spLocks noGrp="1"/>
          </p:cNvSpPr>
          <p:nvPr>
            <p:ph type="ftr" sz="quarter" idx="11"/>
          </p:nvPr>
        </p:nvSpPr>
        <p:spPr/>
        <p:txBody>
          <a:bodyPr/>
          <a:lstStyle/>
          <a:p>
            <a:endParaRPr lang="en-IE"/>
          </a:p>
        </p:txBody>
      </p:sp>
      <p:sp>
        <p:nvSpPr>
          <p:cNvPr id="7" name="Slide Number Placeholder 6">
            <a:extLst>
              <a:ext uri="{FF2B5EF4-FFF2-40B4-BE49-F238E27FC236}">
                <a16:creationId xmlns:a16="http://schemas.microsoft.com/office/drawing/2014/main" id="{CEDC3CA7-B0EA-A2B8-B56B-1115BB8298B9}"/>
              </a:ext>
            </a:extLst>
          </p:cNvPr>
          <p:cNvSpPr>
            <a:spLocks noGrp="1"/>
          </p:cNvSpPr>
          <p:nvPr>
            <p:ph type="sldNum" sz="quarter" idx="12"/>
          </p:nvPr>
        </p:nvSpPr>
        <p:spPr/>
        <p:txBody>
          <a:bodyPr/>
          <a:lstStyle/>
          <a:p>
            <a:fld id="{97BD3F2F-30EA-4785-8D64-98FC42DABDDF}" type="slidenum">
              <a:rPr lang="en-IE" smtClean="0"/>
              <a:t>‹#›</a:t>
            </a:fld>
            <a:endParaRPr lang="en-IE"/>
          </a:p>
        </p:txBody>
      </p:sp>
    </p:spTree>
    <p:extLst>
      <p:ext uri="{BB962C8B-B14F-4D97-AF65-F5344CB8AC3E}">
        <p14:creationId xmlns:p14="http://schemas.microsoft.com/office/powerpoint/2010/main" val="1426042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60468-584F-AD31-C054-4401DA5926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15649F-8ED0-620D-C1B0-56C0DC300F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638F67A-3E39-FCC9-11D3-9C60DE878C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37876A-F996-F37F-0D0A-F8FCCD441527}"/>
              </a:ext>
            </a:extLst>
          </p:cNvPr>
          <p:cNvSpPr>
            <a:spLocks noGrp="1"/>
          </p:cNvSpPr>
          <p:nvPr>
            <p:ph type="dt" sz="half" idx="10"/>
          </p:nvPr>
        </p:nvSpPr>
        <p:spPr/>
        <p:txBody>
          <a:bodyPr/>
          <a:lstStyle/>
          <a:p>
            <a:fld id="{FA06FD70-12A5-42CC-8CDA-D6C4BBEC9D61}" type="datetimeFigureOut">
              <a:rPr lang="en-IE" smtClean="0"/>
              <a:t>01/09/2024</a:t>
            </a:fld>
            <a:endParaRPr lang="en-IE"/>
          </a:p>
        </p:txBody>
      </p:sp>
      <p:sp>
        <p:nvSpPr>
          <p:cNvPr id="6" name="Footer Placeholder 5">
            <a:extLst>
              <a:ext uri="{FF2B5EF4-FFF2-40B4-BE49-F238E27FC236}">
                <a16:creationId xmlns:a16="http://schemas.microsoft.com/office/drawing/2014/main" id="{A8326D22-3EE3-E4D1-4BFC-F925326BD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4D7DF64-49ED-3CBE-BDD8-055AA47D3AB9}"/>
              </a:ext>
            </a:extLst>
          </p:cNvPr>
          <p:cNvSpPr>
            <a:spLocks noGrp="1"/>
          </p:cNvSpPr>
          <p:nvPr>
            <p:ph type="sldNum" sz="quarter" idx="12"/>
          </p:nvPr>
        </p:nvSpPr>
        <p:spPr/>
        <p:txBody>
          <a:bodyPr/>
          <a:lstStyle/>
          <a:p>
            <a:fld id="{97BD3F2F-30EA-4785-8D64-98FC42DABDDF}" type="slidenum">
              <a:rPr lang="en-IE" smtClean="0"/>
              <a:t>‹#›</a:t>
            </a:fld>
            <a:endParaRPr lang="en-IE"/>
          </a:p>
        </p:txBody>
      </p:sp>
    </p:spTree>
    <p:extLst>
      <p:ext uri="{BB962C8B-B14F-4D97-AF65-F5344CB8AC3E}">
        <p14:creationId xmlns:p14="http://schemas.microsoft.com/office/powerpoint/2010/main" val="4067547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84177-108E-AECD-6C0C-1AA2E19117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8AF381-0168-CA51-1069-54E89CBFAB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343328-53DC-F849-AEBC-38E21C4FBFD3}"/>
              </a:ext>
            </a:extLst>
          </p:cNvPr>
          <p:cNvSpPr>
            <a:spLocks noGrp="1"/>
          </p:cNvSpPr>
          <p:nvPr>
            <p:ph type="dt" sz="half" idx="10"/>
          </p:nvPr>
        </p:nvSpPr>
        <p:spPr/>
        <p:txBody>
          <a:bodyPr/>
          <a:lstStyle/>
          <a:p>
            <a:fld id="{FA06FD70-12A5-42CC-8CDA-D6C4BBEC9D61}" type="datetimeFigureOut">
              <a:rPr lang="en-IE" smtClean="0"/>
              <a:t>01/09/2024</a:t>
            </a:fld>
            <a:endParaRPr lang="en-IE"/>
          </a:p>
        </p:txBody>
      </p:sp>
      <p:sp>
        <p:nvSpPr>
          <p:cNvPr id="5" name="Footer Placeholder 4">
            <a:extLst>
              <a:ext uri="{FF2B5EF4-FFF2-40B4-BE49-F238E27FC236}">
                <a16:creationId xmlns:a16="http://schemas.microsoft.com/office/drawing/2014/main" id="{B138078A-177C-48DC-A600-23D00FB84B0B}"/>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51A5A917-9947-B1D7-3206-547AD520627C}"/>
              </a:ext>
            </a:extLst>
          </p:cNvPr>
          <p:cNvSpPr>
            <a:spLocks noGrp="1"/>
          </p:cNvSpPr>
          <p:nvPr>
            <p:ph type="sldNum" sz="quarter" idx="12"/>
          </p:nvPr>
        </p:nvSpPr>
        <p:spPr/>
        <p:txBody>
          <a:bodyPr/>
          <a:lstStyle/>
          <a:p>
            <a:fld id="{97BD3F2F-30EA-4785-8D64-98FC42DABDDF}" type="slidenum">
              <a:rPr lang="en-IE" smtClean="0"/>
              <a:t>‹#›</a:t>
            </a:fld>
            <a:endParaRPr lang="en-IE"/>
          </a:p>
        </p:txBody>
      </p:sp>
    </p:spTree>
    <p:extLst>
      <p:ext uri="{BB962C8B-B14F-4D97-AF65-F5344CB8AC3E}">
        <p14:creationId xmlns:p14="http://schemas.microsoft.com/office/powerpoint/2010/main" val="2656734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55174E-EA79-5AAA-0E7E-1F41588918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7C8714-74DC-AD4C-75EC-0EE7EB8AFC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DA9307-3188-70B0-AC8E-2A726096BC9B}"/>
              </a:ext>
            </a:extLst>
          </p:cNvPr>
          <p:cNvSpPr>
            <a:spLocks noGrp="1"/>
          </p:cNvSpPr>
          <p:nvPr>
            <p:ph type="dt" sz="half" idx="10"/>
          </p:nvPr>
        </p:nvSpPr>
        <p:spPr/>
        <p:txBody>
          <a:bodyPr/>
          <a:lstStyle/>
          <a:p>
            <a:fld id="{FA06FD70-12A5-42CC-8CDA-D6C4BBEC9D61}" type="datetimeFigureOut">
              <a:rPr lang="en-IE" smtClean="0"/>
              <a:t>01/09/2024</a:t>
            </a:fld>
            <a:endParaRPr lang="en-IE"/>
          </a:p>
        </p:txBody>
      </p:sp>
      <p:sp>
        <p:nvSpPr>
          <p:cNvPr id="5" name="Footer Placeholder 4">
            <a:extLst>
              <a:ext uri="{FF2B5EF4-FFF2-40B4-BE49-F238E27FC236}">
                <a16:creationId xmlns:a16="http://schemas.microsoft.com/office/drawing/2014/main" id="{C9CDAEC5-6798-B860-23FA-5ACC4759BDB3}"/>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D6F51096-29A6-2F52-0DFD-3EA1445AB89F}"/>
              </a:ext>
            </a:extLst>
          </p:cNvPr>
          <p:cNvSpPr>
            <a:spLocks noGrp="1"/>
          </p:cNvSpPr>
          <p:nvPr>
            <p:ph type="sldNum" sz="quarter" idx="12"/>
          </p:nvPr>
        </p:nvSpPr>
        <p:spPr/>
        <p:txBody>
          <a:bodyPr/>
          <a:lstStyle/>
          <a:p>
            <a:fld id="{97BD3F2F-30EA-4785-8D64-98FC42DABDDF}" type="slidenum">
              <a:rPr lang="en-IE" smtClean="0"/>
              <a:t>‹#›</a:t>
            </a:fld>
            <a:endParaRPr lang="en-IE"/>
          </a:p>
        </p:txBody>
      </p:sp>
    </p:spTree>
    <p:extLst>
      <p:ext uri="{BB962C8B-B14F-4D97-AF65-F5344CB8AC3E}">
        <p14:creationId xmlns:p14="http://schemas.microsoft.com/office/powerpoint/2010/main" val="875969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A783BE-76CC-1795-9FD1-73BE981D20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FC1E58-D8C1-24C4-D63C-FF5F4DA355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0D6023-BDA7-E960-A1F1-BDD8054847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06FD70-12A5-42CC-8CDA-D6C4BBEC9D61}" type="datetimeFigureOut">
              <a:rPr lang="en-IE" smtClean="0"/>
              <a:t>01/09/2024</a:t>
            </a:fld>
            <a:endParaRPr lang="en-IE"/>
          </a:p>
        </p:txBody>
      </p:sp>
      <p:sp>
        <p:nvSpPr>
          <p:cNvPr id="5" name="Footer Placeholder 4">
            <a:extLst>
              <a:ext uri="{FF2B5EF4-FFF2-40B4-BE49-F238E27FC236}">
                <a16:creationId xmlns:a16="http://schemas.microsoft.com/office/drawing/2014/main" id="{BA5F7272-3497-A8FD-DEF6-B5545ABD30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E"/>
          </a:p>
        </p:txBody>
      </p:sp>
      <p:sp>
        <p:nvSpPr>
          <p:cNvPr id="6" name="Slide Number Placeholder 5">
            <a:extLst>
              <a:ext uri="{FF2B5EF4-FFF2-40B4-BE49-F238E27FC236}">
                <a16:creationId xmlns:a16="http://schemas.microsoft.com/office/drawing/2014/main" id="{D4FC52AD-9A1F-2B21-1805-3CB51ACC3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BD3F2F-30EA-4785-8D64-98FC42DABDDF}" type="slidenum">
              <a:rPr lang="en-IE" smtClean="0"/>
              <a:t>‹#›</a:t>
            </a:fld>
            <a:endParaRPr lang="en-IE"/>
          </a:p>
        </p:txBody>
      </p:sp>
    </p:spTree>
    <p:extLst>
      <p:ext uri="{BB962C8B-B14F-4D97-AF65-F5344CB8AC3E}">
        <p14:creationId xmlns:p14="http://schemas.microsoft.com/office/powerpoint/2010/main" val="3313799263"/>
      </p:ext>
    </p:extLst>
  </p:cSld>
  <p:clrMap bg1="lt1" tx1="dk1" bg2="lt2" tx2="dk2" accent1="accent1" accent2="accent2" accent3="accent3" accent4="accent4" accent5="accent5" accent6="accent6" hlink="hlink" folHlink="folHlink"/>
  <p:sldLayoutIdLst>
    <p:sldLayoutId id="2147484180" r:id="rId1"/>
    <p:sldLayoutId id="2147484181" r:id="rId2"/>
    <p:sldLayoutId id="2147484182" r:id="rId3"/>
    <p:sldLayoutId id="2147484183" r:id="rId4"/>
    <p:sldLayoutId id="2147484184" r:id="rId5"/>
    <p:sldLayoutId id="2147484185" r:id="rId6"/>
    <p:sldLayoutId id="2147484186" r:id="rId7"/>
    <p:sldLayoutId id="2147484187" r:id="rId8"/>
    <p:sldLayoutId id="2147484188" r:id="rId9"/>
    <p:sldLayoutId id="2147484189" r:id="rId10"/>
    <p:sldLayoutId id="214748419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31954284@N07/14403177821/"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thegrandmalogbook.blogspot.com/2020/07/the-watsons-talking-about-labour.html" TargetMode="External"/><Relationship Id="rId2" Type="http://schemas.openxmlformats.org/officeDocument/2006/relationships/image" Target="../media/image22.pn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A18055-F84E-D7BA-B9A2-DEB698B30978}"/>
              </a:ext>
            </a:extLst>
          </p:cNvPr>
          <p:cNvSpPr>
            <a:spLocks noGrp="1"/>
          </p:cNvSpPr>
          <p:nvPr>
            <p:ph type="ctrTitle"/>
          </p:nvPr>
        </p:nvSpPr>
        <p:spPr>
          <a:xfrm>
            <a:off x="6194716" y="739978"/>
            <a:ext cx="5334930" cy="3004145"/>
          </a:xfrm>
        </p:spPr>
        <p:txBody>
          <a:bodyPr vert="horz" lIns="91440" tIns="45720" rIns="91440" bIns="45720" rtlCol="0">
            <a:normAutofit/>
          </a:bodyPr>
          <a:lstStyle/>
          <a:p>
            <a:r>
              <a:rPr lang="en-US" sz="4800" dirty="0"/>
              <a:t>PROBLEM SOLVING </a:t>
            </a:r>
          </a:p>
        </p:txBody>
      </p:sp>
      <p:sp>
        <p:nvSpPr>
          <p:cNvPr id="3" name="Subtitle 2">
            <a:extLst>
              <a:ext uri="{FF2B5EF4-FFF2-40B4-BE49-F238E27FC236}">
                <a16:creationId xmlns:a16="http://schemas.microsoft.com/office/drawing/2014/main" id="{5073F5AC-2B2F-ED79-5DD0-3AB1A6DB5914}"/>
              </a:ext>
            </a:extLst>
          </p:cNvPr>
          <p:cNvSpPr>
            <a:spLocks noGrp="1"/>
          </p:cNvSpPr>
          <p:nvPr>
            <p:ph type="subTitle" idx="1"/>
          </p:nvPr>
        </p:nvSpPr>
        <p:spPr>
          <a:xfrm>
            <a:off x="6194715" y="3836197"/>
            <a:ext cx="5334931" cy="2189214"/>
          </a:xfrm>
        </p:spPr>
        <p:txBody>
          <a:bodyPr vert="horz" lIns="91440" tIns="45720" rIns="91440" bIns="45720" rtlCol="0">
            <a:normAutofit/>
          </a:bodyPr>
          <a:lstStyle/>
          <a:p>
            <a:r>
              <a:rPr lang="en-US" sz="1600" dirty="0">
                <a:solidFill>
                  <a:schemeClr val="tx2">
                    <a:lumMod val="75000"/>
                    <a:lumOff val="25000"/>
                  </a:schemeClr>
                </a:solidFill>
              </a:rPr>
              <a:t>SWOT ANALYSIS OF THE BODY SHOP</a:t>
            </a:r>
          </a:p>
          <a:p>
            <a:pPr indent="-228600">
              <a:buFont typeface="Arial" panose="020B0604020202020204" pitchFamily="34" charset="0"/>
              <a:buChar char="•"/>
            </a:pPr>
            <a:endParaRPr lang="en-US" sz="800" dirty="0"/>
          </a:p>
          <a:p>
            <a:r>
              <a:rPr lang="en-US" sz="1200" dirty="0"/>
              <a:t>                                                                                              Students: </a:t>
            </a:r>
            <a:r>
              <a:rPr lang="en-US" sz="1200" dirty="0" err="1"/>
              <a:t>Ileane</a:t>
            </a:r>
            <a:r>
              <a:rPr lang="en-US" sz="1200" dirty="0"/>
              <a:t> </a:t>
            </a:r>
            <a:r>
              <a:rPr lang="en-US" sz="1200" dirty="0" err="1"/>
              <a:t>Ionita</a:t>
            </a:r>
            <a:r>
              <a:rPr lang="en-US" sz="1200" dirty="0"/>
              <a:t> (2310530</a:t>
            </a:r>
          </a:p>
          <a:p>
            <a:r>
              <a:rPr lang="en-US" sz="1200" dirty="0"/>
              <a:t>                                                                                                          Iveta  </a:t>
            </a:r>
            <a:r>
              <a:rPr lang="en-US" sz="1200" dirty="0" err="1"/>
              <a:t>Ondikova</a:t>
            </a:r>
            <a:r>
              <a:rPr lang="en-US" sz="1200" dirty="0"/>
              <a:t> (2322230)</a:t>
            </a:r>
          </a:p>
          <a:p>
            <a:r>
              <a:rPr lang="en-US" sz="1200" dirty="0"/>
              <a:t>                                                                                                      </a:t>
            </a:r>
            <a:r>
              <a:rPr lang="en-US" sz="1200" dirty="0" err="1"/>
              <a:t>Leashe</a:t>
            </a:r>
            <a:r>
              <a:rPr lang="en-US" sz="1200" dirty="0"/>
              <a:t> Sefton (2308720)</a:t>
            </a:r>
          </a:p>
          <a:p>
            <a:r>
              <a:rPr lang="en-US" sz="1200" dirty="0"/>
              <a:t>                                                                                                         Mariela Hidalgo (2318489)</a:t>
            </a:r>
          </a:p>
          <a:p>
            <a:pPr indent="-228600">
              <a:buFont typeface="Arial" panose="020B0604020202020204" pitchFamily="34" charset="0"/>
              <a:buChar char="•"/>
            </a:pPr>
            <a:endParaRPr lang="en-US" sz="800" dirty="0"/>
          </a:p>
        </p:txBody>
      </p:sp>
      <p:sp>
        <p:nvSpPr>
          <p:cNvPr id="21" name="Freeform: Shape 2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descr="3D black question marks with one yellow question mark">
            <a:extLst>
              <a:ext uri="{FF2B5EF4-FFF2-40B4-BE49-F238E27FC236}">
                <a16:creationId xmlns:a16="http://schemas.microsoft.com/office/drawing/2014/main" id="{2D04EE34-B996-104A-1CE5-1D92952DA993}"/>
              </a:ext>
            </a:extLst>
          </p:cNvPr>
          <p:cNvPicPr>
            <a:picLocks noChangeAspect="1"/>
          </p:cNvPicPr>
          <p:nvPr/>
        </p:nvPicPr>
        <p:blipFill rotWithShape="1">
          <a:blip r:embed="rId2"/>
          <a:srcRect l="42928" r="20572" b="-1"/>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2" name="Freeform: Shape 2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2559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73B0C-7ABA-E8EA-4AD4-7F8C69C38F09}"/>
              </a:ext>
            </a:extLst>
          </p:cNvPr>
          <p:cNvSpPr>
            <a:spLocks noGrp="1"/>
          </p:cNvSpPr>
          <p:nvPr>
            <p:ph type="title"/>
          </p:nvPr>
        </p:nvSpPr>
        <p:spPr>
          <a:xfrm>
            <a:off x="761840" y="1138265"/>
            <a:ext cx="4544762" cy="1401183"/>
          </a:xfrm>
        </p:spPr>
        <p:txBody>
          <a:bodyPr anchor="t">
            <a:normAutofit/>
          </a:bodyPr>
          <a:lstStyle/>
          <a:p>
            <a:r>
              <a:rPr lang="en-US" sz="3200" dirty="0">
                <a:solidFill>
                  <a:schemeClr val="tx1"/>
                </a:solidFill>
              </a:rPr>
              <a:t>INTRODUCTION</a:t>
            </a:r>
            <a:endParaRPr lang="en-IE" sz="3200" dirty="0">
              <a:solidFill>
                <a:schemeClr val="tx1"/>
              </a:solidFill>
            </a:endParaRPr>
          </a:p>
        </p:txBody>
      </p:sp>
      <p:sp>
        <p:nvSpPr>
          <p:cNvPr id="32" name="Content Placeholder 2">
            <a:extLst>
              <a:ext uri="{FF2B5EF4-FFF2-40B4-BE49-F238E27FC236}">
                <a16:creationId xmlns:a16="http://schemas.microsoft.com/office/drawing/2014/main" id="{E4E0B7EE-ED9D-9C51-AD1E-53349640ACB3}"/>
              </a:ext>
            </a:extLst>
          </p:cNvPr>
          <p:cNvSpPr>
            <a:spLocks noGrp="1"/>
          </p:cNvSpPr>
          <p:nvPr>
            <p:ph idx="1"/>
          </p:nvPr>
        </p:nvSpPr>
        <p:spPr>
          <a:xfrm>
            <a:off x="761840" y="2551176"/>
            <a:ext cx="4544762" cy="3602935"/>
          </a:xfrm>
        </p:spPr>
        <p:txBody>
          <a:bodyPr>
            <a:normAutofit/>
          </a:bodyPr>
          <a:lstStyle/>
          <a:p>
            <a:r>
              <a:rPr lang="en-US" sz="1700" dirty="0"/>
              <a:t>Introduction to SWOT analysis. What is it? Advantages and disadvantages.</a:t>
            </a:r>
          </a:p>
          <a:p>
            <a:pPr marL="0" indent="0">
              <a:buNone/>
            </a:pPr>
            <a:endParaRPr lang="en-US" sz="1700" dirty="0"/>
          </a:p>
          <a:p>
            <a:r>
              <a:rPr lang="en-US" sz="1700" dirty="0"/>
              <a:t>Summary of The Body Shop. Background and main purpose.</a:t>
            </a:r>
          </a:p>
          <a:p>
            <a:endParaRPr lang="en-US" sz="1700" dirty="0"/>
          </a:p>
          <a:p>
            <a:r>
              <a:rPr lang="en-US" sz="1700" dirty="0"/>
              <a:t>SWOT analysis of The Body Shop.</a:t>
            </a:r>
          </a:p>
          <a:p>
            <a:endParaRPr lang="en-US" sz="1700" dirty="0"/>
          </a:p>
          <a:p>
            <a:r>
              <a:rPr lang="en-US" sz="1700" dirty="0"/>
              <a:t>Recommendations. What could The Body Shop do next as result of SWOT analysis?</a:t>
            </a:r>
            <a:endParaRPr lang="en-IE" sz="1700" dirty="0"/>
          </a:p>
        </p:txBody>
      </p:sp>
      <p:pic>
        <p:nvPicPr>
          <p:cNvPr id="4" name="Picture 3" descr="A store front with people walking in the front&#10;&#10;Description automatically generated">
            <a:extLst>
              <a:ext uri="{FF2B5EF4-FFF2-40B4-BE49-F238E27FC236}">
                <a16:creationId xmlns:a16="http://schemas.microsoft.com/office/drawing/2014/main" id="{4B6E1F15-D14F-3489-6FA5-4C8469E5FD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0" y="1901953"/>
            <a:ext cx="3852672" cy="3316224"/>
          </a:xfrm>
          <a:prstGeom prst="rect">
            <a:avLst/>
          </a:prstGeom>
        </p:spPr>
      </p:pic>
      <p:sp>
        <p:nvSpPr>
          <p:cNvPr id="5" name="TextBox 4">
            <a:extLst>
              <a:ext uri="{FF2B5EF4-FFF2-40B4-BE49-F238E27FC236}">
                <a16:creationId xmlns:a16="http://schemas.microsoft.com/office/drawing/2014/main" id="{9306FF68-E8A0-EFD8-EC7C-EC73C4492578}"/>
              </a:ext>
            </a:extLst>
          </p:cNvPr>
          <p:cNvSpPr txBox="1"/>
          <p:nvPr/>
        </p:nvSpPr>
        <p:spPr>
          <a:xfrm>
            <a:off x="6096000" y="6681787"/>
            <a:ext cx="3852672" cy="230832"/>
          </a:xfrm>
          <a:prstGeom prst="rect">
            <a:avLst/>
          </a:prstGeom>
          <a:noFill/>
        </p:spPr>
        <p:txBody>
          <a:bodyPr wrap="square" rtlCol="0">
            <a:spAutoFit/>
          </a:bodyPr>
          <a:lstStyle/>
          <a:p>
            <a:r>
              <a:rPr lang="en-GB" sz="900">
                <a:hlinkClick r:id="rId3" tooltip="https://www.flickr.com/photos/31954284@N07/14403177821/"/>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4128269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CE1FA-F6FB-434E-03AA-8025AC72E109}"/>
              </a:ext>
            </a:extLst>
          </p:cNvPr>
          <p:cNvSpPr>
            <a:spLocks noGrp="1"/>
          </p:cNvSpPr>
          <p:nvPr>
            <p:ph type="title"/>
          </p:nvPr>
        </p:nvSpPr>
        <p:spPr>
          <a:xfrm>
            <a:off x="5868557" y="471488"/>
            <a:ext cx="5444382" cy="928688"/>
          </a:xfrm>
        </p:spPr>
        <p:txBody>
          <a:bodyPr anchor="t">
            <a:normAutofit/>
          </a:bodyPr>
          <a:lstStyle/>
          <a:p>
            <a:r>
              <a:rPr lang="en-US" sz="3200" dirty="0">
                <a:solidFill>
                  <a:schemeClr val="tx1"/>
                </a:solidFill>
              </a:rPr>
              <a:t>What is SWOT analysis?</a:t>
            </a:r>
            <a:endParaRPr lang="en-IE" sz="3200" dirty="0">
              <a:solidFill>
                <a:schemeClr val="tx1"/>
              </a:solidFill>
            </a:endParaRPr>
          </a:p>
        </p:txBody>
      </p:sp>
      <p:sp>
        <p:nvSpPr>
          <p:cNvPr id="3" name="Content Placeholder 2">
            <a:extLst>
              <a:ext uri="{FF2B5EF4-FFF2-40B4-BE49-F238E27FC236}">
                <a16:creationId xmlns:a16="http://schemas.microsoft.com/office/drawing/2014/main" id="{162C9650-9244-4FFD-1E12-56D39A57EDE9}"/>
              </a:ext>
            </a:extLst>
          </p:cNvPr>
          <p:cNvSpPr>
            <a:spLocks noGrp="1"/>
          </p:cNvSpPr>
          <p:nvPr>
            <p:ph idx="1"/>
          </p:nvPr>
        </p:nvSpPr>
        <p:spPr>
          <a:xfrm>
            <a:off x="5486400" y="1600200"/>
            <a:ext cx="6043613" cy="4786313"/>
          </a:xfrm>
        </p:spPr>
        <p:txBody>
          <a:bodyPr>
            <a:normAutofit/>
          </a:bodyPr>
          <a:lstStyle/>
          <a:p>
            <a:pPr marL="0" indent="0">
              <a:buNone/>
            </a:pPr>
            <a:r>
              <a:rPr lang="en-GB" sz="1400" dirty="0">
                <a:cs typeface="Arial" panose="020B0604020202020204" pitchFamily="34" charset="0"/>
              </a:rPr>
              <a:t>Definition: </a:t>
            </a:r>
          </a:p>
          <a:p>
            <a:pPr marL="0" indent="0">
              <a:buNone/>
            </a:pPr>
            <a:r>
              <a:rPr lang="en-GB" sz="1400" dirty="0">
                <a:cs typeface="Arial" panose="020B0604020202020204" pitchFamily="34" charset="0"/>
              </a:rPr>
              <a:t>SWOT Analysis is a strategic planning tool used to identify an organization's internal strengths (S) and weaknesses (W), as well as its external opportunities (O) and threats (T) (Rothaermel, 2021).</a:t>
            </a:r>
          </a:p>
          <a:p>
            <a:pPr marL="0" indent="0">
              <a:buNone/>
            </a:pPr>
            <a:r>
              <a:rPr lang="en-GB" sz="1400" dirty="0">
                <a:cs typeface="Arial" panose="020B0604020202020204" pitchFamily="34" charset="0"/>
              </a:rPr>
              <a:t>Purpose: </a:t>
            </a:r>
          </a:p>
          <a:p>
            <a:pPr marL="0" indent="0">
              <a:buNone/>
            </a:pPr>
            <a:r>
              <a:rPr lang="en-GB" sz="1400" dirty="0">
                <a:cs typeface="Arial" panose="020B0604020202020204" pitchFamily="34" charset="0"/>
              </a:rPr>
              <a:t>Helps in understanding the current position of the organization and in planning strategies for future growth (Hill, Jones &amp; Schilling, 2020).</a:t>
            </a:r>
          </a:p>
          <a:p>
            <a:pPr marL="0" indent="0">
              <a:buNone/>
            </a:pPr>
            <a:endParaRPr lang="en-GB" sz="1400" dirty="0">
              <a:cs typeface="Arial" panose="020B0604020202020204" pitchFamily="34" charset="0"/>
            </a:endParaRPr>
          </a:p>
          <a:p>
            <a:pPr marL="0" indent="0">
              <a:buNone/>
            </a:pPr>
            <a:r>
              <a:rPr lang="en-GB" sz="1400" dirty="0">
                <a:cs typeface="Arial" panose="020B0604020202020204" pitchFamily="34" charset="0"/>
              </a:rPr>
              <a:t>Components:</a:t>
            </a:r>
          </a:p>
          <a:p>
            <a:r>
              <a:rPr lang="en-GB" sz="1400" dirty="0">
                <a:cs typeface="Arial" panose="020B0604020202020204" pitchFamily="34" charset="0"/>
              </a:rPr>
              <a:t>Strengths: Internal attributes that are beneficial (David, David &amp; David, 2020).</a:t>
            </a:r>
          </a:p>
          <a:p>
            <a:r>
              <a:rPr lang="en-GB" sz="1400" dirty="0">
                <a:cs typeface="Arial" panose="020B0604020202020204" pitchFamily="34" charset="0"/>
              </a:rPr>
              <a:t>Weaknesses: Internal attributes that are harmful (David, David &amp; David, 2020).</a:t>
            </a:r>
          </a:p>
          <a:p>
            <a:r>
              <a:rPr lang="en-GB" sz="1400" dirty="0">
                <a:cs typeface="Arial" panose="020B0604020202020204" pitchFamily="34" charset="0"/>
              </a:rPr>
              <a:t>Opportunities: External factors that the organization can exploit to its advantage (Grant, 2019).</a:t>
            </a:r>
          </a:p>
          <a:p>
            <a:r>
              <a:rPr lang="en-GB" sz="1400" dirty="0">
                <a:cs typeface="Arial" panose="020B0604020202020204" pitchFamily="34" charset="0"/>
              </a:rPr>
              <a:t>Threats: External factors that could cause trouble for the organization (Grant, 2019).</a:t>
            </a:r>
          </a:p>
          <a:p>
            <a:pPr marL="0" indent="0">
              <a:buNone/>
            </a:pPr>
            <a:endParaRPr lang="en-GB" sz="1000" b="1" dirty="0"/>
          </a:p>
        </p:txBody>
      </p:sp>
      <p:pic>
        <p:nvPicPr>
          <p:cNvPr id="20" name="Picture 19" descr="Wood human figure">
            <a:extLst>
              <a:ext uri="{FF2B5EF4-FFF2-40B4-BE49-F238E27FC236}">
                <a16:creationId xmlns:a16="http://schemas.microsoft.com/office/drawing/2014/main" id="{2A2D9B24-A91D-E30D-B69B-A8B0A9C15CD6}"/>
              </a:ext>
            </a:extLst>
          </p:cNvPr>
          <p:cNvPicPr>
            <a:picLocks noChangeAspect="1"/>
          </p:cNvPicPr>
          <p:nvPr/>
        </p:nvPicPr>
        <p:blipFill rotWithShape="1">
          <a:blip r:embed="rId2"/>
          <a:srcRect r="49862" b="-1"/>
          <a:stretch/>
        </p:blipFill>
        <p:spPr>
          <a:xfrm>
            <a:off x="-1" y="10"/>
            <a:ext cx="5151179" cy="6857990"/>
          </a:xfrm>
          <a:prstGeom prst="rect">
            <a:avLst/>
          </a:prstGeom>
        </p:spPr>
      </p:pic>
    </p:spTree>
    <p:extLst>
      <p:ext uri="{BB962C8B-B14F-4D97-AF65-F5344CB8AC3E}">
        <p14:creationId xmlns:p14="http://schemas.microsoft.com/office/powerpoint/2010/main" val="3603151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B7EE7-CEBD-D01D-02AF-3ADF77E3E7F0}"/>
              </a:ext>
            </a:extLst>
          </p:cNvPr>
          <p:cNvSpPr>
            <a:spLocks noGrp="1"/>
          </p:cNvSpPr>
          <p:nvPr>
            <p:ph type="title"/>
          </p:nvPr>
        </p:nvSpPr>
        <p:spPr>
          <a:xfrm>
            <a:off x="838200" y="556995"/>
            <a:ext cx="10515600" cy="1133693"/>
          </a:xfrm>
        </p:spPr>
        <p:txBody>
          <a:bodyPr>
            <a:normAutofit/>
          </a:bodyPr>
          <a:lstStyle/>
          <a:p>
            <a:r>
              <a:rPr lang="en-US" sz="5200" dirty="0"/>
              <a:t>Advantages of SWOT analysis</a:t>
            </a:r>
            <a:endParaRPr lang="en-IE" sz="5200" dirty="0"/>
          </a:p>
        </p:txBody>
      </p:sp>
      <p:graphicFrame>
        <p:nvGraphicFramePr>
          <p:cNvPr id="5" name="Content Placeholder 2">
            <a:extLst>
              <a:ext uri="{FF2B5EF4-FFF2-40B4-BE49-F238E27FC236}">
                <a16:creationId xmlns:a16="http://schemas.microsoft.com/office/drawing/2014/main" id="{F85C13EC-2168-C774-766F-6CBEF922882E}"/>
              </a:ext>
            </a:extLst>
          </p:cNvPr>
          <p:cNvGraphicFramePr>
            <a:graphicFrameLocks noGrp="1"/>
          </p:cNvGraphicFramePr>
          <p:nvPr>
            <p:ph idx="1"/>
            <p:extLst>
              <p:ext uri="{D42A27DB-BD31-4B8C-83A1-F6EECF244321}">
                <p14:modId xmlns:p14="http://schemas.microsoft.com/office/powerpoint/2010/main" val="29029779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1166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918EB-B174-400B-CBA5-BDBF40D0FDC3}"/>
              </a:ext>
            </a:extLst>
          </p:cNvPr>
          <p:cNvSpPr>
            <a:spLocks noGrp="1"/>
          </p:cNvSpPr>
          <p:nvPr>
            <p:ph type="title"/>
          </p:nvPr>
        </p:nvSpPr>
        <p:spPr>
          <a:xfrm>
            <a:off x="838200" y="557188"/>
            <a:ext cx="10515600" cy="1133499"/>
          </a:xfrm>
        </p:spPr>
        <p:txBody>
          <a:bodyPr>
            <a:normAutofit/>
          </a:bodyPr>
          <a:lstStyle/>
          <a:p>
            <a:pPr algn="ctr"/>
            <a:r>
              <a:rPr lang="en-US" sz="5200" dirty="0">
                <a:solidFill>
                  <a:schemeClr val="tx1"/>
                </a:solidFill>
              </a:rPr>
              <a:t>Disadvantages of SWOT analysis</a:t>
            </a:r>
            <a:endParaRPr lang="en-IE" sz="5200" dirty="0">
              <a:solidFill>
                <a:schemeClr val="tx1"/>
              </a:solidFill>
            </a:endParaRPr>
          </a:p>
        </p:txBody>
      </p:sp>
      <p:graphicFrame>
        <p:nvGraphicFramePr>
          <p:cNvPr id="5" name="Content Placeholder 2">
            <a:extLst>
              <a:ext uri="{FF2B5EF4-FFF2-40B4-BE49-F238E27FC236}">
                <a16:creationId xmlns:a16="http://schemas.microsoft.com/office/drawing/2014/main" id="{EE298DB3-2C3C-9A01-E865-1C6263BC8A1C}"/>
              </a:ext>
            </a:extLst>
          </p:cNvPr>
          <p:cNvGraphicFramePr>
            <a:graphicFrameLocks noGrp="1"/>
          </p:cNvGraphicFramePr>
          <p:nvPr>
            <p:ph idx="1"/>
            <p:extLst>
              <p:ext uri="{D42A27DB-BD31-4B8C-83A1-F6EECF244321}">
                <p14:modId xmlns:p14="http://schemas.microsoft.com/office/powerpoint/2010/main" val="75023046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9835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descr="Lotions with flowers">
            <a:extLst>
              <a:ext uri="{FF2B5EF4-FFF2-40B4-BE49-F238E27FC236}">
                <a16:creationId xmlns:a16="http://schemas.microsoft.com/office/drawing/2014/main" id="{91CBBAD8-0E16-9B37-38C0-03DDAEFFF02D}"/>
              </a:ext>
            </a:extLst>
          </p:cNvPr>
          <p:cNvPicPr>
            <a:picLocks noChangeAspect="1"/>
          </p:cNvPicPr>
          <p:nvPr/>
        </p:nvPicPr>
        <p:blipFill rotWithShape="1">
          <a:blip r:embed="rId2"/>
          <a:srcRect l="14249" r="26708"/>
          <a:stretch/>
        </p:blipFill>
        <p:spPr>
          <a:xfrm>
            <a:off x="6545944" y="10"/>
            <a:ext cx="5646054" cy="6857990"/>
          </a:xfrm>
          <a:prstGeom prst="rect">
            <a:avLst/>
          </a:prstGeom>
        </p:spPr>
      </p:pic>
      <p:sp>
        <p:nvSpPr>
          <p:cNvPr id="2" name="Title 1">
            <a:extLst>
              <a:ext uri="{FF2B5EF4-FFF2-40B4-BE49-F238E27FC236}">
                <a16:creationId xmlns:a16="http://schemas.microsoft.com/office/drawing/2014/main" id="{8F11E9BB-5DED-AB3A-B9AB-C7AA00AC47F3}"/>
              </a:ext>
            </a:extLst>
          </p:cNvPr>
          <p:cNvSpPr>
            <a:spLocks noGrp="1"/>
          </p:cNvSpPr>
          <p:nvPr>
            <p:ph type="title"/>
          </p:nvPr>
        </p:nvSpPr>
        <p:spPr>
          <a:xfrm>
            <a:off x="464458" y="328512"/>
            <a:ext cx="5181600" cy="1500288"/>
          </a:xfrm>
        </p:spPr>
        <p:txBody>
          <a:bodyPr anchor="ctr">
            <a:normAutofit/>
          </a:bodyPr>
          <a:lstStyle/>
          <a:p>
            <a:r>
              <a:rPr lang="en-US" sz="4000" dirty="0">
                <a:solidFill>
                  <a:schemeClr val="tx1"/>
                </a:solidFill>
              </a:rPr>
              <a:t>Summary of The Body Shop. </a:t>
            </a:r>
            <a:endParaRPr lang="en-IE" sz="4000" dirty="0">
              <a:solidFill>
                <a:schemeClr val="tx1"/>
              </a:solidFill>
            </a:endParaRPr>
          </a:p>
        </p:txBody>
      </p:sp>
      <p:sp>
        <p:nvSpPr>
          <p:cNvPr id="3" name="Content Placeholder 2">
            <a:extLst>
              <a:ext uri="{FF2B5EF4-FFF2-40B4-BE49-F238E27FC236}">
                <a16:creationId xmlns:a16="http://schemas.microsoft.com/office/drawing/2014/main" id="{C931695F-05E0-F757-A01E-32E9602F27C3}"/>
              </a:ext>
            </a:extLst>
          </p:cNvPr>
          <p:cNvSpPr>
            <a:spLocks noGrp="1"/>
          </p:cNvSpPr>
          <p:nvPr>
            <p:ph idx="1"/>
          </p:nvPr>
        </p:nvSpPr>
        <p:spPr>
          <a:xfrm>
            <a:off x="464456" y="1698171"/>
            <a:ext cx="5646054" cy="4702628"/>
          </a:xfrm>
        </p:spPr>
        <p:txBody>
          <a:bodyPr anchor="ctr">
            <a:normAutofit/>
          </a:bodyPr>
          <a:lstStyle/>
          <a:p>
            <a:r>
              <a:rPr lang="en-US" sz="1400" dirty="0"/>
              <a:t>The Body Shop is a cosmetics store which was created by Anita Roddick in “1976” (Chesters, 2011). This store had started with very few products, 25 products and it has now a wide range of products with over 300 products. </a:t>
            </a:r>
            <a:r>
              <a:rPr lang="en-US" sz="1400" dirty="0" err="1"/>
              <a:t>Ms</a:t>
            </a:r>
            <a:r>
              <a:rPr lang="en-US" sz="1400" dirty="0"/>
              <a:t> Roddick had encouraged clients to recycle their bottles because she did not have enough bottles which at the time might have probably sounded cheap, but it was good for the environment as this was a sustainable business. However, customers also got a discount for the refills.</a:t>
            </a:r>
          </a:p>
          <a:p>
            <a:r>
              <a:rPr lang="en-US" sz="1400" dirty="0"/>
              <a:t>The business had created their products ethically with good quality ingredients and it has fragrance free cosmetics, and they are 100% vegetarian. </a:t>
            </a:r>
          </a:p>
          <a:p>
            <a:r>
              <a:rPr lang="en-US" sz="1400" dirty="0"/>
              <a:t>The Body Shop was one of the first businesses to actually banned animal testing and they had also introduced Fair Trade to the industry. </a:t>
            </a:r>
          </a:p>
          <a:p>
            <a:r>
              <a:rPr lang="en-US" sz="1400" dirty="0"/>
              <a:t>The business was then sold in “2006 to </a:t>
            </a:r>
            <a:r>
              <a:rPr lang="en-US" sz="1400" dirty="0" err="1"/>
              <a:t>L’Oreal</a:t>
            </a:r>
            <a:r>
              <a:rPr lang="en-US" sz="1400" dirty="0"/>
              <a:t>” (Barlow, No date). This stirred up a lot of controversy as </a:t>
            </a:r>
            <a:r>
              <a:rPr lang="en-US" sz="1400" dirty="0" err="1"/>
              <a:t>L’Oreal</a:t>
            </a:r>
            <a:r>
              <a:rPr lang="en-US" sz="1400" dirty="0"/>
              <a:t> is suggested to do testing on animals.</a:t>
            </a:r>
          </a:p>
          <a:p>
            <a:r>
              <a:rPr lang="en-US" sz="1400" dirty="0"/>
              <a:t>Since the association with L'Oréal was not great for the two players, The Body Shop was offered to the Brazilian beauty care products organization Natura in 2017..</a:t>
            </a:r>
          </a:p>
          <a:p>
            <a:endParaRPr lang="en-IE" sz="1000" dirty="0"/>
          </a:p>
        </p:txBody>
      </p:sp>
    </p:spTree>
    <p:extLst>
      <p:ext uri="{BB962C8B-B14F-4D97-AF65-F5344CB8AC3E}">
        <p14:creationId xmlns:p14="http://schemas.microsoft.com/office/powerpoint/2010/main" val="4094374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otions with flowers">
            <a:extLst>
              <a:ext uri="{FF2B5EF4-FFF2-40B4-BE49-F238E27FC236}">
                <a16:creationId xmlns:a16="http://schemas.microsoft.com/office/drawing/2014/main" id="{A9D04202-9EF1-5383-7913-BB80D0D1BD20}"/>
              </a:ext>
            </a:extLst>
          </p:cNvPr>
          <p:cNvPicPr>
            <a:picLocks noChangeAspect="1"/>
          </p:cNvPicPr>
          <p:nvPr/>
        </p:nvPicPr>
        <p:blipFill rotWithShape="1">
          <a:blip r:embed="rId2"/>
          <a:srcRect l="14249" r="26708"/>
          <a:stretch/>
        </p:blipFill>
        <p:spPr>
          <a:xfrm>
            <a:off x="6372225" y="10"/>
            <a:ext cx="5819773" cy="6857990"/>
          </a:xfrm>
          <a:prstGeom prst="rect">
            <a:avLst/>
          </a:prstGeom>
        </p:spPr>
      </p:pic>
      <p:sp>
        <p:nvSpPr>
          <p:cNvPr id="2" name="Title 1">
            <a:extLst>
              <a:ext uri="{FF2B5EF4-FFF2-40B4-BE49-F238E27FC236}">
                <a16:creationId xmlns:a16="http://schemas.microsoft.com/office/drawing/2014/main" id="{5CAA1C71-A39F-732E-1BFE-85A392CF3904}"/>
              </a:ext>
            </a:extLst>
          </p:cNvPr>
          <p:cNvSpPr>
            <a:spLocks noGrp="1"/>
          </p:cNvSpPr>
          <p:nvPr>
            <p:ph type="title"/>
          </p:nvPr>
        </p:nvSpPr>
        <p:spPr>
          <a:xfrm>
            <a:off x="595087" y="328512"/>
            <a:ext cx="4945102" cy="1628970"/>
          </a:xfrm>
        </p:spPr>
        <p:txBody>
          <a:bodyPr anchor="ctr">
            <a:normAutofit/>
          </a:bodyPr>
          <a:lstStyle/>
          <a:p>
            <a:r>
              <a:rPr lang="en-US" sz="4000" dirty="0">
                <a:solidFill>
                  <a:schemeClr val="tx1"/>
                </a:solidFill>
              </a:rPr>
              <a:t>Main purpose of The Body Shop</a:t>
            </a:r>
            <a:endParaRPr lang="en-IE" sz="4000" dirty="0">
              <a:solidFill>
                <a:schemeClr val="tx1"/>
              </a:solidFill>
            </a:endParaRPr>
          </a:p>
        </p:txBody>
      </p:sp>
      <p:sp>
        <p:nvSpPr>
          <p:cNvPr id="3" name="Content Placeholder 2">
            <a:extLst>
              <a:ext uri="{FF2B5EF4-FFF2-40B4-BE49-F238E27FC236}">
                <a16:creationId xmlns:a16="http://schemas.microsoft.com/office/drawing/2014/main" id="{08D1823A-2D59-C41F-890B-FA6BCD1C9479}"/>
              </a:ext>
            </a:extLst>
          </p:cNvPr>
          <p:cNvSpPr>
            <a:spLocks noGrp="1"/>
          </p:cNvSpPr>
          <p:nvPr>
            <p:ph idx="1"/>
          </p:nvPr>
        </p:nvSpPr>
        <p:spPr>
          <a:xfrm>
            <a:off x="595086" y="1814287"/>
            <a:ext cx="5224690" cy="4444780"/>
          </a:xfrm>
        </p:spPr>
        <p:txBody>
          <a:bodyPr anchor="ctr">
            <a:normAutofit/>
          </a:bodyPr>
          <a:lstStyle/>
          <a:p>
            <a:r>
              <a:rPr lang="en-US" sz="1400" dirty="0"/>
              <a:t>The Body Shop’s main purpose is to bring good quality cosmetics which are made without hurting the planet in any way. It is a core belief that they believe in a more ethical world. They believe in the empowerment of women and girls as it was started by a woman which did not have much financially when she started, and she proved that there is an ethical way to get to the top.</a:t>
            </a:r>
          </a:p>
          <a:p>
            <a:r>
              <a:rPr lang="en-US" sz="1400" dirty="0"/>
              <a:t>The Body Shop has faith in the excellence of the planet and the positive qualities in individuals, yet their reality needs work. They believe that nature is enduring at our hands, entire species are become terminated in the course of our lives, and our public remaining parts frantically, profoundly unjustifiable and inconsistent.</a:t>
            </a:r>
          </a:p>
          <a:p>
            <a:r>
              <a:rPr lang="en-US" sz="1400" dirty="0"/>
              <a:t>Another purpose is to remodel the idea that beauty is just of one kind. They believe that all of us are beautiful, and all bodies are beautiful regardless of anything. They believe in the internal excellence that comes from blissful energy, confidence and mentality to life. They believe that cosmetics only enhance what nature has already given us and blessed us with.</a:t>
            </a:r>
          </a:p>
          <a:p>
            <a:endParaRPr lang="en-IE" sz="1100" dirty="0"/>
          </a:p>
        </p:txBody>
      </p:sp>
    </p:spTree>
    <p:extLst>
      <p:ext uri="{BB962C8B-B14F-4D97-AF65-F5344CB8AC3E}">
        <p14:creationId xmlns:p14="http://schemas.microsoft.com/office/powerpoint/2010/main" val="3460245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15DDC-62DE-EF49-B47C-BFA7DFEF7594}"/>
              </a:ext>
            </a:extLst>
          </p:cNvPr>
          <p:cNvSpPr>
            <a:spLocks noGrp="1"/>
          </p:cNvSpPr>
          <p:nvPr>
            <p:ph type="title"/>
          </p:nvPr>
        </p:nvSpPr>
        <p:spPr>
          <a:xfrm>
            <a:off x="6513787" y="118382"/>
            <a:ext cx="5228269" cy="1807305"/>
          </a:xfrm>
        </p:spPr>
        <p:txBody>
          <a:bodyPr>
            <a:normAutofit/>
          </a:bodyPr>
          <a:lstStyle/>
          <a:p>
            <a:r>
              <a:rPr lang="en-US" sz="4000" dirty="0">
                <a:solidFill>
                  <a:schemeClr val="tx1"/>
                </a:solidFill>
              </a:rPr>
              <a:t>Part of The Body Shop Purpose</a:t>
            </a:r>
            <a:endParaRPr lang="en-IE" sz="4000" dirty="0">
              <a:solidFill>
                <a:schemeClr val="tx1"/>
              </a:solidFill>
            </a:endParaRPr>
          </a:p>
        </p:txBody>
      </p:sp>
      <p:sp>
        <p:nvSpPr>
          <p:cNvPr id="3" name="Content Placeholder 2">
            <a:extLst>
              <a:ext uri="{FF2B5EF4-FFF2-40B4-BE49-F238E27FC236}">
                <a16:creationId xmlns:a16="http://schemas.microsoft.com/office/drawing/2014/main" id="{C372F493-AA4A-B248-2BDE-04CABA99634E}"/>
              </a:ext>
            </a:extLst>
          </p:cNvPr>
          <p:cNvSpPr>
            <a:spLocks noGrp="1"/>
          </p:cNvSpPr>
          <p:nvPr>
            <p:ph idx="1"/>
          </p:nvPr>
        </p:nvSpPr>
        <p:spPr>
          <a:xfrm>
            <a:off x="6513787" y="2333296"/>
            <a:ext cx="5228269" cy="3980417"/>
          </a:xfrm>
        </p:spPr>
        <p:txBody>
          <a:bodyPr>
            <a:normAutofit/>
          </a:bodyPr>
          <a:lstStyle/>
          <a:p>
            <a:r>
              <a:rPr lang="en-US" sz="2000" dirty="0"/>
              <a:t>The Body Shop has five main core values: They are against animal testing, they defend human rights, they encourage self-esteem, they support Fair Trade, and they protect the environment which are part of their main purpose. </a:t>
            </a:r>
          </a:p>
          <a:p>
            <a:r>
              <a:rPr lang="en-US" sz="2000" dirty="0"/>
              <a:t>Quite a long time back, The Body Shop set up its most memorable Local area Exchange program. Since obtaining quality fixings and adornments from master makers is vital to The Body Shop, they chose to begin working with nearby networks.</a:t>
            </a:r>
          </a:p>
          <a:p>
            <a:endParaRPr lang="en-IE" sz="1900" dirty="0"/>
          </a:p>
        </p:txBody>
      </p:sp>
      <p:pic>
        <p:nvPicPr>
          <p:cNvPr id="5" name="Picture 4" descr="A row of samples for medical testing">
            <a:extLst>
              <a:ext uri="{FF2B5EF4-FFF2-40B4-BE49-F238E27FC236}">
                <a16:creationId xmlns:a16="http://schemas.microsoft.com/office/drawing/2014/main" id="{BA1BAAD0-0A2E-D426-6D02-954B3CA1303D}"/>
              </a:ext>
            </a:extLst>
          </p:cNvPr>
          <p:cNvPicPr>
            <a:picLocks noChangeAspect="1"/>
          </p:cNvPicPr>
          <p:nvPr/>
        </p:nvPicPr>
        <p:blipFill rotWithShape="1">
          <a:blip r:embed="rId2"/>
          <a:srcRect l="33108"/>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1191406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0AE0D-E4DE-432E-F60A-DAC0F33C351B}"/>
              </a:ext>
            </a:extLst>
          </p:cNvPr>
          <p:cNvSpPr>
            <a:spLocks noGrp="1"/>
          </p:cNvSpPr>
          <p:nvPr>
            <p:ph type="title"/>
          </p:nvPr>
        </p:nvSpPr>
        <p:spPr>
          <a:xfrm>
            <a:off x="838201" y="365125"/>
            <a:ext cx="6149116" cy="1047467"/>
          </a:xfrm>
        </p:spPr>
        <p:txBody>
          <a:bodyPr vert="horz" lIns="91440" tIns="45720" rIns="91440" bIns="45720" rtlCol="0" anchor="t">
            <a:normAutofit fontScale="90000"/>
          </a:bodyPr>
          <a:lstStyle/>
          <a:p>
            <a:r>
              <a:rPr lang="en-US" sz="3600" dirty="0"/>
              <a:t>SWOT analysis of the Body Shop</a:t>
            </a:r>
          </a:p>
        </p:txBody>
      </p:sp>
      <p:sp>
        <p:nvSpPr>
          <p:cNvPr id="3" name="Content Placeholder 2">
            <a:extLst>
              <a:ext uri="{FF2B5EF4-FFF2-40B4-BE49-F238E27FC236}">
                <a16:creationId xmlns:a16="http://schemas.microsoft.com/office/drawing/2014/main" id="{9A2EE299-7506-A6C1-1601-E812CD4DA789}"/>
              </a:ext>
            </a:extLst>
          </p:cNvPr>
          <p:cNvSpPr>
            <a:spLocks/>
          </p:cNvSpPr>
          <p:nvPr/>
        </p:nvSpPr>
        <p:spPr>
          <a:xfrm>
            <a:off x="698322" y="1930400"/>
            <a:ext cx="3017336" cy="3962324"/>
          </a:xfrm>
          <a:prstGeom prst="rect">
            <a:avLst/>
          </a:prstGeom>
        </p:spPr>
        <p:txBody>
          <a:bodyPr>
            <a:normAutofit/>
          </a:bodyPr>
          <a:lstStyle/>
          <a:p>
            <a:pPr defTabSz="743035">
              <a:lnSpc>
                <a:spcPct val="107000"/>
              </a:lnSpc>
              <a:spcAft>
                <a:spcPts val="650"/>
              </a:spcAft>
            </a:pPr>
            <a:r>
              <a:rPr lang="en-US" sz="2000" b="1" kern="1200" dirty="0">
                <a:solidFill>
                  <a:schemeClr val="tx1"/>
                </a:solidFill>
                <a:ea typeface="+mn-ea"/>
                <a:cs typeface="+mn-cs"/>
              </a:rPr>
              <a:t>Strengths</a:t>
            </a:r>
          </a:p>
          <a:p>
            <a:pPr marL="244317" indent="-244317" defTabSz="743035">
              <a:lnSpc>
                <a:spcPct val="107000"/>
              </a:lnSpc>
              <a:spcAft>
                <a:spcPts val="650"/>
              </a:spcAft>
              <a:buFont typeface="Arial" panose="020B0604020202020204" pitchFamily="34" charset="0"/>
              <a:buChar char="•"/>
            </a:pPr>
            <a:r>
              <a:rPr lang="en-GB" sz="2000" kern="100" dirty="0">
                <a:solidFill>
                  <a:schemeClr val="tx1"/>
                </a:solidFill>
                <a:ea typeface="+mn-ea"/>
                <a:cs typeface="Times New Roman" panose="02020603050405020304" pitchFamily="18" charset="0"/>
              </a:rPr>
              <a:t>Brand Recognition</a:t>
            </a:r>
            <a:endParaRPr lang="en-IE" sz="2000" kern="100" dirty="0">
              <a:solidFill>
                <a:schemeClr val="tx1"/>
              </a:solidFill>
              <a:ea typeface="+mn-ea"/>
              <a:cs typeface="Times New Roman" panose="02020603050405020304" pitchFamily="18" charset="0"/>
            </a:endParaRPr>
          </a:p>
          <a:p>
            <a:pPr marL="278637" indent="-278637" defTabSz="743035">
              <a:lnSpc>
                <a:spcPct val="107000"/>
              </a:lnSpc>
              <a:spcAft>
                <a:spcPts val="650"/>
              </a:spcAft>
              <a:buFont typeface="Symbol" panose="05050102010706020507" pitchFamily="18" charset="2"/>
              <a:buChar char=""/>
            </a:pPr>
            <a:r>
              <a:rPr lang="en-GB" sz="2000" kern="100" dirty="0">
                <a:solidFill>
                  <a:schemeClr val="tx1"/>
                </a:solidFill>
                <a:ea typeface="+mn-ea"/>
                <a:cs typeface="Times New Roman" panose="02020603050405020304" pitchFamily="18" charset="0"/>
              </a:rPr>
              <a:t>Product Range</a:t>
            </a:r>
          </a:p>
          <a:p>
            <a:pPr marL="278637" indent="-278637" defTabSz="743035">
              <a:lnSpc>
                <a:spcPct val="107000"/>
              </a:lnSpc>
              <a:spcAft>
                <a:spcPts val="650"/>
              </a:spcAft>
              <a:buFont typeface="Symbol" panose="05050102010706020507" pitchFamily="18" charset="2"/>
              <a:buChar char=""/>
            </a:pPr>
            <a:endParaRPr lang="en-GB" sz="1463" kern="100" dirty="0">
              <a:solidFill>
                <a:schemeClr val="tx1"/>
              </a:solidFill>
              <a:latin typeface="Aptos" panose="020B0004020202020204" pitchFamily="34" charset="0"/>
              <a:ea typeface="+mn-ea"/>
              <a:cs typeface="Times New Roman" panose="02020603050405020304" pitchFamily="18" charset="0"/>
            </a:endParaRPr>
          </a:p>
          <a:p>
            <a:pPr marL="278637" indent="-278637" defTabSz="743035">
              <a:lnSpc>
                <a:spcPct val="107000"/>
              </a:lnSpc>
              <a:spcAft>
                <a:spcPts val="650"/>
              </a:spcAft>
              <a:buFont typeface="Symbol" panose="05050102010706020507" pitchFamily="18" charset="2"/>
              <a:buChar char=""/>
            </a:pPr>
            <a:endParaRPr lang="en-GB" sz="1463" kern="100" dirty="0">
              <a:solidFill>
                <a:schemeClr val="tx1"/>
              </a:solidFill>
              <a:latin typeface="Aptos" panose="020B0004020202020204" pitchFamily="34" charset="0"/>
              <a:ea typeface="+mn-ea"/>
              <a:cs typeface="Times New Roman" panose="02020603050405020304" pitchFamily="18" charset="0"/>
            </a:endParaRPr>
          </a:p>
          <a:p>
            <a:pPr marL="278637" indent="-278637" defTabSz="743035">
              <a:lnSpc>
                <a:spcPct val="107000"/>
              </a:lnSpc>
              <a:spcAft>
                <a:spcPts val="650"/>
              </a:spcAft>
              <a:buFont typeface="Symbol" panose="05050102010706020507" pitchFamily="18" charset="2"/>
              <a:buChar char=""/>
            </a:pPr>
            <a:endParaRPr lang="en-IE" sz="1463" kern="100" dirty="0">
              <a:solidFill>
                <a:schemeClr val="tx1"/>
              </a:solidFill>
              <a:latin typeface="Aptos" panose="020B0004020202020204" pitchFamily="34" charset="0"/>
              <a:ea typeface="+mn-ea"/>
              <a:cs typeface="Times New Roman" panose="02020603050405020304" pitchFamily="18" charset="0"/>
            </a:endParaRPr>
          </a:p>
          <a:p>
            <a:pPr defTabSz="743035"/>
            <a:endParaRPr lang="en-US" sz="1463" kern="1200" dirty="0">
              <a:solidFill>
                <a:schemeClr val="tx1"/>
              </a:solidFill>
              <a:latin typeface="+mn-lt"/>
              <a:ea typeface="+mn-ea"/>
              <a:cs typeface="+mn-cs"/>
            </a:endParaRPr>
          </a:p>
          <a:p>
            <a:endParaRPr lang="en-IE" dirty="0"/>
          </a:p>
        </p:txBody>
      </p:sp>
      <p:sp>
        <p:nvSpPr>
          <p:cNvPr id="4" name="Content Placeholder 3">
            <a:extLst>
              <a:ext uri="{FF2B5EF4-FFF2-40B4-BE49-F238E27FC236}">
                <a16:creationId xmlns:a16="http://schemas.microsoft.com/office/drawing/2014/main" id="{53054D4F-07FC-0548-8D57-2E8859942F59}"/>
              </a:ext>
            </a:extLst>
          </p:cNvPr>
          <p:cNvSpPr>
            <a:spLocks/>
          </p:cNvSpPr>
          <p:nvPr/>
        </p:nvSpPr>
        <p:spPr>
          <a:xfrm>
            <a:off x="3736117" y="1930400"/>
            <a:ext cx="3230740" cy="3962324"/>
          </a:xfrm>
          <a:prstGeom prst="rect">
            <a:avLst/>
          </a:prstGeom>
        </p:spPr>
        <p:txBody>
          <a:bodyPr>
            <a:normAutofit/>
          </a:bodyPr>
          <a:lstStyle/>
          <a:p>
            <a:pPr defTabSz="743035">
              <a:lnSpc>
                <a:spcPct val="107000"/>
              </a:lnSpc>
            </a:pPr>
            <a:r>
              <a:rPr lang="en-US" sz="2000" b="1" kern="1200" dirty="0">
                <a:solidFill>
                  <a:schemeClr val="tx1"/>
                </a:solidFill>
                <a:ea typeface="+mn-ea"/>
                <a:cs typeface="+mn-cs"/>
              </a:rPr>
              <a:t>Weaknesses</a:t>
            </a:r>
          </a:p>
          <a:p>
            <a:pPr marL="278637" indent="-278637" defTabSz="743035">
              <a:lnSpc>
                <a:spcPct val="107000"/>
              </a:lnSpc>
              <a:buFont typeface="Symbol" panose="05050102010706020507" pitchFamily="18" charset="2"/>
              <a:buChar char=""/>
            </a:pPr>
            <a:r>
              <a:rPr lang="en-GB" sz="2000" kern="100" dirty="0">
                <a:solidFill>
                  <a:schemeClr val="tx1"/>
                </a:solidFill>
                <a:ea typeface="+mn-ea"/>
                <a:cs typeface="Times New Roman" panose="02020603050405020304" pitchFamily="18" charset="0"/>
              </a:rPr>
              <a:t>High Prices</a:t>
            </a:r>
            <a:endParaRPr lang="en-IE" sz="2000" kern="100" dirty="0">
              <a:solidFill>
                <a:schemeClr val="tx1"/>
              </a:solidFill>
              <a:ea typeface="+mn-ea"/>
              <a:cs typeface="Times New Roman" panose="02020603050405020304" pitchFamily="18" charset="0"/>
            </a:endParaRPr>
          </a:p>
          <a:p>
            <a:pPr marL="278637" indent="-278637" defTabSz="743035">
              <a:lnSpc>
                <a:spcPct val="107000"/>
              </a:lnSpc>
              <a:spcAft>
                <a:spcPts val="650"/>
              </a:spcAft>
              <a:buFont typeface="Symbol" panose="05050102010706020507" pitchFamily="18" charset="2"/>
              <a:buChar char=""/>
            </a:pPr>
            <a:r>
              <a:rPr lang="en-GB" sz="2000" kern="100" dirty="0">
                <a:solidFill>
                  <a:schemeClr val="tx1"/>
                </a:solidFill>
                <a:ea typeface="+mn-ea"/>
                <a:cs typeface="Times New Roman" panose="02020603050405020304" pitchFamily="18" charset="0"/>
              </a:rPr>
              <a:t>Overexpansion</a:t>
            </a:r>
            <a:endParaRPr lang="en-IE" sz="2000" kern="100" dirty="0">
              <a:solidFill>
                <a:schemeClr val="tx1"/>
              </a:solidFill>
              <a:ea typeface="+mn-ea"/>
              <a:cs typeface="Times New Roman" panose="02020603050405020304" pitchFamily="18" charset="0"/>
            </a:endParaRPr>
          </a:p>
          <a:p>
            <a:pPr defTabSz="743035"/>
            <a:endParaRPr lang="en-US" sz="1463" kern="1200" dirty="0">
              <a:solidFill>
                <a:schemeClr val="tx1"/>
              </a:solidFill>
              <a:ea typeface="+mn-ea"/>
              <a:cs typeface="+mn-cs"/>
            </a:endParaRPr>
          </a:p>
          <a:p>
            <a:pPr defTabSz="386997">
              <a:lnSpc>
                <a:spcPct val="107000"/>
              </a:lnSpc>
            </a:pPr>
            <a:endParaRPr lang="en-US" sz="1524" kern="1200" dirty="0">
              <a:solidFill>
                <a:schemeClr val="tx1"/>
              </a:solidFill>
              <a:ea typeface="+mn-ea"/>
              <a:cs typeface="+mn-cs"/>
            </a:endParaRPr>
          </a:p>
          <a:p>
            <a:pPr defTabSz="386997">
              <a:lnSpc>
                <a:spcPct val="107000"/>
              </a:lnSpc>
            </a:pPr>
            <a:endParaRPr lang="en-US" sz="2000" b="1" kern="1200" dirty="0">
              <a:solidFill>
                <a:schemeClr val="tx1"/>
              </a:solidFill>
              <a:latin typeface="+mn-lt"/>
              <a:ea typeface="+mn-ea"/>
              <a:cs typeface="+mn-cs"/>
            </a:endParaRPr>
          </a:p>
          <a:p>
            <a:pPr defTabSz="386997">
              <a:lnSpc>
                <a:spcPct val="107000"/>
              </a:lnSpc>
            </a:pPr>
            <a:r>
              <a:rPr lang="en-US" sz="2000" b="1" kern="1200" dirty="0">
                <a:solidFill>
                  <a:schemeClr val="tx1"/>
                </a:solidFill>
                <a:ea typeface="+mn-ea"/>
                <a:cs typeface="+mn-cs"/>
              </a:rPr>
              <a:t>Threats</a:t>
            </a:r>
            <a:endParaRPr lang="en-GB" sz="2000" b="1" kern="100" dirty="0">
              <a:solidFill>
                <a:schemeClr val="tx1"/>
              </a:solidFill>
              <a:ea typeface="+mn-ea"/>
              <a:cs typeface="Times New Roman" panose="02020603050405020304" pitchFamily="18" charset="0"/>
            </a:endParaRPr>
          </a:p>
          <a:p>
            <a:pPr marL="290247" indent="-290247" defTabSz="386997">
              <a:lnSpc>
                <a:spcPct val="107000"/>
              </a:lnSpc>
              <a:buFont typeface="Symbol" panose="05050102010706020507" pitchFamily="18" charset="2"/>
              <a:buChar char=""/>
            </a:pPr>
            <a:r>
              <a:rPr lang="en-GB" sz="2000" kern="100" dirty="0">
                <a:solidFill>
                  <a:schemeClr val="tx1"/>
                </a:solidFill>
                <a:ea typeface="+mn-ea"/>
                <a:cs typeface="Times New Roman" panose="02020603050405020304" pitchFamily="18" charset="0"/>
              </a:rPr>
              <a:t>Intense Competition</a:t>
            </a:r>
            <a:endParaRPr lang="en-IE" sz="2000" kern="100" dirty="0">
              <a:solidFill>
                <a:schemeClr val="tx1"/>
              </a:solidFill>
              <a:ea typeface="+mn-ea"/>
              <a:cs typeface="Times New Roman" panose="02020603050405020304" pitchFamily="18" charset="0"/>
            </a:endParaRPr>
          </a:p>
          <a:p>
            <a:pPr marL="290247" indent="-290247" defTabSz="386997">
              <a:lnSpc>
                <a:spcPct val="107000"/>
              </a:lnSpc>
              <a:spcAft>
                <a:spcPts val="677"/>
              </a:spcAft>
              <a:buFont typeface="Symbol" panose="05050102010706020507" pitchFamily="18" charset="2"/>
              <a:buChar char=""/>
            </a:pPr>
            <a:r>
              <a:rPr lang="en-GB" sz="2000" kern="100" dirty="0">
                <a:solidFill>
                  <a:schemeClr val="tx1"/>
                </a:solidFill>
                <a:ea typeface="+mn-ea"/>
                <a:cs typeface="Times New Roman" panose="02020603050405020304" pitchFamily="18" charset="0"/>
              </a:rPr>
              <a:t>Changing Consumer Preferences</a:t>
            </a:r>
            <a:endParaRPr lang="en-IE" sz="2000" kern="100" dirty="0">
              <a:solidFill>
                <a:schemeClr val="tx1"/>
              </a:solidFill>
              <a:ea typeface="+mn-ea"/>
              <a:cs typeface="Times New Roman" panose="02020603050405020304" pitchFamily="18" charset="0"/>
            </a:endParaRPr>
          </a:p>
          <a:p>
            <a:pPr defTabSz="386997"/>
            <a:endParaRPr lang="en-IE" sz="1524" kern="1200" dirty="0">
              <a:solidFill>
                <a:schemeClr val="tx1"/>
              </a:solidFill>
              <a:ea typeface="+mn-ea"/>
              <a:cs typeface="+mn-cs"/>
            </a:endParaRPr>
          </a:p>
          <a:p>
            <a:endParaRPr lang="en-IE" dirty="0"/>
          </a:p>
        </p:txBody>
      </p:sp>
      <p:sp>
        <p:nvSpPr>
          <p:cNvPr id="6" name="TextBox 5">
            <a:extLst>
              <a:ext uri="{FF2B5EF4-FFF2-40B4-BE49-F238E27FC236}">
                <a16:creationId xmlns:a16="http://schemas.microsoft.com/office/drawing/2014/main" id="{448FBEB4-3829-1CE9-F75C-426619EBB746}"/>
              </a:ext>
            </a:extLst>
          </p:cNvPr>
          <p:cNvSpPr txBox="1"/>
          <p:nvPr/>
        </p:nvSpPr>
        <p:spPr>
          <a:xfrm>
            <a:off x="677863" y="3718966"/>
            <a:ext cx="3058254" cy="1047466"/>
          </a:xfrm>
          <a:prstGeom prst="rect">
            <a:avLst/>
          </a:prstGeom>
          <a:noFill/>
        </p:spPr>
        <p:txBody>
          <a:bodyPr wrap="square">
            <a:spAutoFit/>
          </a:bodyPr>
          <a:lstStyle/>
          <a:p>
            <a:pPr defTabSz="386997"/>
            <a:r>
              <a:rPr lang="en-US" sz="2000" b="1" kern="1200" dirty="0">
                <a:solidFill>
                  <a:schemeClr val="tx1"/>
                </a:solidFill>
                <a:ea typeface="+mn-ea"/>
                <a:cs typeface="+mn-cs"/>
              </a:rPr>
              <a:t>Opportunities</a:t>
            </a:r>
          </a:p>
          <a:p>
            <a:pPr marL="290247" indent="-290247" defTabSz="386997">
              <a:lnSpc>
                <a:spcPct val="107000"/>
              </a:lnSpc>
              <a:buFont typeface="Symbol" panose="05050102010706020507" pitchFamily="18" charset="2"/>
              <a:buChar char=""/>
            </a:pPr>
            <a:r>
              <a:rPr lang="en-GB" sz="2000" kern="100" dirty="0">
                <a:solidFill>
                  <a:schemeClr val="tx1"/>
                </a:solidFill>
                <a:ea typeface="+mn-ea"/>
                <a:cs typeface="Times New Roman" panose="02020603050405020304" pitchFamily="18" charset="0"/>
              </a:rPr>
              <a:t>E-commerce Growth</a:t>
            </a:r>
            <a:endParaRPr lang="en-IE" sz="2000" kern="100" dirty="0">
              <a:solidFill>
                <a:schemeClr val="tx1"/>
              </a:solidFill>
              <a:ea typeface="+mn-ea"/>
              <a:cs typeface="Times New Roman" panose="02020603050405020304" pitchFamily="18" charset="0"/>
            </a:endParaRPr>
          </a:p>
          <a:p>
            <a:pPr marL="290247" indent="-290247" defTabSz="386997">
              <a:lnSpc>
                <a:spcPct val="107000"/>
              </a:lnSpc>
              <a:spcAft>
                <a:spcPts val="677"/>
              </a:spcAft>
              <a:buFont typeface="Symbol" panose="05050102010706020507" pitchFamily="18" charset="2"/>
              <a:buChar char=""/>
            </a:pPr>
            <a:r>
              <a:rPr lang="en-GB" sz="2000" kern="100" dirty="0">
                <a:solidFill>
                  <a:schemeClr val="tx1"/>
                </a:solidFill>
                <a:ea typeface="+mn-ea"/>
                <a:cs typeface="Times New Roman" panose="02020603050405020304" pitchFamily="18" charset="0"/>
              </a:rPr>
              <a:t>Product Innovation</a:t>
            </a:r>
            <a:endParaRPr lang="en-IE" sz="2000" kern="100" dirty="0">
              <a:effectLst/>
              <a:ea typeface="Aptos" panose="020B0004020202020204" pitchFamily="34" charset="0"/>
              <a:cs typeface="Times New Roman" panose="02020603050405020304" pitchFamily="18" charset="0"/>
            </a:endParaRPr>
          </a:p>
        </p:txBody>
      </p:sp>
      <p:pic>
        <p:nvPicPr>
          <p:cNvPr id="7" name="Picture 6" descr="A hand holding a square paper with text&#10;&#10;Description automatically generated with medium confidence">
            <a:extLst>
              <a:ext uri="{FF2B5EF4-FFF2-40B4-BE49-F238E27FC236}">
                <a16:creationId xmlns:a16="http://schemas.microsoft.com/office/drawing/2014/main" id="{63C053E1-A93E-283D-AB65-FC4CD6CAB6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45943" y="0"/>
            <a:ext cx="5646057" cy="6858000"/>
          </a:xfrm>
          <a:prstGeom prst="rect">
            <a:avLst/>
          </a:prstGeom>
        </p:spPr>
      </p:pic>
      <p:sp>
        <p:nvSpPr>
          <p:cNvPr id="8" name="TextBox 7">
            <a:extLst>
              <a:ext uri="{FF2B5EF4-FFF2-40B4-BE49-F238E27FC236}">
                <a16:creationId xmlns:a16="http://schemas.microsoft.com/office/drawing/2014/main" id="{3989A1C8-27EE-7F89-74C6-AFCF4AEEEA7F}"/>
              </a:ext>
            </a:extLst>
          </p:cNvPr>
          <p:cNvSpPr txBox="1"/>
          <p:nvPr/>
        </p:nvSpPr>
        <p:spPr>
          <a:xfrm>
            <a:off x="7910286" y="5910262"/>
            <a:ext cx="4281714" cy="230832"/>
          </a:xfrm>
          <a:prstGeom prst="rect">
            <a:avLst/>
          </a:prstGeom>
          <a:noFill/>
        </p:spPr>
        <p:txBody>
          <a:bodyPr wrap="square" rtlCol="0">
            <a:spAutoFit/>
          </a:bodyPr>
          <a:lstStyle/>
          <a:p>
            <a:r>
              <a:rPr lang="en-GB" sz="900">
                <a:hlinkClick r:id="rId3" tooltip="https://thegrandmalogbook.blogspot.com/2020/07/the-watsons-talking-about-labour.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4000342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220D4-CB40-582E-3F96-C6F86626FF93}"/>
              </a:ext>
            </a:extLst>
          </p:cNvPr>
          <p:cNvSpPr>
            <a:spLocks noGrp="1"/>
          </p:cNvSpPr>
          <p:nvPr>
            <p:ph type="title"/>
          </p:nvPr>
        </p:nvSpPr>
        <p:spPr>
          <a:xfrm>
            <a:off x="2786047" y="609600"/>
            <a:ext cx="6487955" cy="1320800"/>
          </a:xfrm>
        </p:spPr>
        <p:txBody>
          <a:bodyPr>
            <a:normAutofit/>
          </a:bodyPr>
          <a:lstStyle/>
          <a:p>
            <a:pPr>
              <a:lnSpc>
                <a:spcPct val="90000"/>
              </a:lnSpc>
            </a:pPr>
            <a:br>
              <a:rPr lang="en-US" sz="2000" dirty="0"/>
            </a:br>
            <a:r>
              <a:rPr lang="en-US" sz="2000" dirty="0"/>
              <a:t>Recommendations. What could The Body Shop do next as result of SWOT analysis?</a:t>
            </a:r>
            <a:br>
              <a:rPr lang="en-IE" sz="2000" dirty="0"/>
            </a:br>
            <a:endParaRPr lang="en-IE" sz="2000" dirty="0"/>
          </a:p>
        </p:txBody>
      </p:sp>
      <p:sp>
        <p:nvSpPr>
          <p:cNvPr id="4" name="Content Placeholder 3">
            <a:extLst>
              <a:ext uri="{FF2B5EF4-FFF2-40B4-BE49-F238E27FC236}">
                <a16:creationId xmlns:a16="http://schemas.microsoft.com/office/drawing/2014/main" id="{4B868482-5D96-1A0B-0810-1414ABF48D25}"/>
              </a:ext>
            </a:extLst>
          </p:cNvPr>
          <p:cNvSpPr>
            <a:spLocks noGrp="1"/>
          </p:cNvSpPr>
          <p:nvPr>
            <p:ph idx="1"/>
          </p:nvPr>
        </p:nvSpPr>
        <p:spPr>
          <a:xfrm>
            <a:off x="2786047" y="1657350"/>
            <a:ext cx="7715266" cy="4591049"/>
          </a:xfrm>
        </p:spPr>
        <p:txBody>
          <a:bodyPr>
            <a:normAutofit/>
          </a:bodyPr>
          <a:lstStyle/>
          <a:p>
            <a:pPr marL="0" indent="0">
              <a:lnSpc>
                <a:spcPct val="90000"/>
              </a:lnSpc>
              <a:buNone/>
            </a:pP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IE"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Wingdings" panose="05000000000000000000" pitchFamily="2" charset="2"/>
              <a:buChar char=""/>
            </a:pPr>
            <a:r>
              <a:rPr lang="en-US" sz="2000" kern="100" dirty="0">
                <a:effectLst/>
                <a:ea typeface="Calibri" panose="020F0502020204030204" pitchFamily="34" charset="0"/>
                <a:cs typeface="Times New Roman" panose="02020603050405020304" pitchFamily="18" charset="0"/>
              </a:rPr>
              <a:t>Subscription based service- Brand loyalty is hard to obtain nowadays with such fierce competition, the market has grown extremely competitive; if the business modifies its marketing plans to take into account regional customs and preferences, sales will rise, and brand loyalty will be restored. (Hope. K. 2017).</a:t>
            </a:r>
          </a:p>
          <a:p>
            <a:pPr marL="342900" lvl="0" indent="-342900">
              <a:lnSpc>
                <a:spcPct val="90000"/>
              </a:lnSpc>
              <a:buFont typeface="Wingdings" panose="05000000000000000000" pitchFamily="2" charset="2"/>
              <a:buChar char=""/>
            </a:pPr>
            <a:r>
              <a:rPr lang="en-US" sz="2000" kern="100" dirty="0">
                <a:effectLst/>
                <a:ea typeface="Calibri" panose="020F0502020204030204" pitchFamily="34" charset="0"/>
                <a:cs typeface="Times New Roman" panose="02020603050405020304" pitchFamily="18" charset="0"/>
              </a:rPr>
              <a:t>To ensure brand loyalty it may be beneficial for The Bodyshop to introduce a business model which relies on a subscription-based service. This will allow customers to make repeat orders and receive various products of smaller sizes, this will therefore reduce the cost of products for the business. The subscription will allow products to be sent to the customers’ homes, again reducing the costs with regards to in person shops (rent and business rates). </a:t>
            </a:r>
            <a:endParaRPr lang="en-IE" sz="2000" kern="100" dirty="0">
              <a:effectLst/>
              <a:ea typeface="Calibri" panose="020F0502020204030204" pitchFamily="34" charset="0"/>
              <a:cs typeface="Times New Roman" panose="02020603050405020304" pitchFamily="18" charset="0"/>
            </a:endParaRPr>
          </a:p>
          <a:p>
            <a:pPr>
              <a:lnSpc>
                <a:spcPct val="90000"/>
              </a:lnSpc>
            </a:pPr>
            <a:endParaRPr lang="en-IE" sz="1400" dirty="0"/>
          </a:p>
        </p:txBody>
      </p:sp>
      <p:pic>
        <p:nvPicPr>
          <p:cNvPr id="6" name="Picture 5" descr="Heart shaped chocolate truffle">
            <a:extLst>
              <a:ext uri="{FF2B5EF4-FFF2-40B4-BE49-F238E27FC236}">
                <a16:creationId xmlns:a16="http://schemas.microsoft.com/office/drawing/2014/main" id="{A546746A-902B-4F99-F449-5D1A4538C32A}"/>
              </a:ext>
            </a:extLst>
          </p:cNvPr>
          <p:cNvPicPr>
            <a:picLocks noChangeAspect="1"/>
          </p:cNvPicPr>
          <p:nvPr/>
        </p:nvPicPr>
        <p:blipFill rotWithShape="1">
          <a:blip r:embed="rId3">
            <a:duotone>
              <a:prstClr val="black"/>
              <a:schemeClr val="tx2">
                <a:tint val="45000"/>
                <a:satMod val="400000"/>
              </a:schemeClr>
            </a:duotone>
          </a:blip>
          <a:srcRect l="40244" r="33216"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Tree>
    <p:extLst>
      <p:ext uri="{BB962C8B-B14F-4D97-AF65-F5344CB8AC3E}">
        <p14:creationId xmlns:p14="http://schemas.microsoft.com/office/powerpoint/2010/main" val="25384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5E625-5CCA-3493-1FBC-14F1267840E7}"/>
              </a:ext>
            </a:extLst>
          </p:cNvPr>
          <p:cNvSpPr>
            <a:spLocks noGrp="1"/>
          </p:cNvSpPr>
          <p:nvPr>
            <p:ph type="title"/>
          </p:nvPr>
        </p:nvSpPr>
        <p:spPr>
          <a:xfrm>
            <a:off x="838200" y="556995"/>
            <a:ext cx="10149114" cy="1133693"/>
          </a:xfrm>
        </p:spPr>
        <p:txBody>
          <a:bodyPr>
            <a:normAutofit/>
          </a:bodyPr>
          <a:lstStyle/>
          <a:p>
            <a:r>
              <a:rPr kumimoji="0" lang="en-US" sz="3600" b="0" i="0" u="none" strike="noStrike" kern="1200" cap="none" spc="0" normalizeH="0" baseline="0" noProof="0" dirty="0">
                <a:ln>
                  <a:noFill/>
                </a:ln>
                <a:effectLst/>
                <a:uLnTx/>
                <a:uFillTx/>
                <a:cs typeface="Arial" panose="020B0604020202020204" pitchFamily="34" charset="0"/>
              </a:rPr>
              <a:t>What could The Body Shop do next as result of SWOT analysis?</a:t>
            </a:r>
            <a:endParaRPr lang="en-IE" sz="3600" dirty="0">
              <a:cs typeface="Arial" panose="020B0604020202020204" pitchFamily="34" charset="0"/>
            </a:endParaRPr>
          </a:p>
        </p:txBody>
      </p:sp>
      <p:graphicFrame>
        <p:nvGraphicFramePr>
          <p:cNvPr id="21" name="Content Placeholder 2">
            <a:extLst>
              <a:ext uri="{FF2B5EF4-FFF2-40B4-BE49-F238E27FC236}">
                <a16:creationId xmlns:a16="http://schemas.microsoft.com/office/drawing/2014/main" id="{3997E896-5C4E-7487-81AB-7D80473429B3}"/>
              </a:ext>
            </a:extLst>
          </p:cNvPr>
          <p:cNvGraphicFramePr>
            <a:graphicFrameLocks noGrp="1"/>
          </p:cNvGraphicFramePr>
          <p:nvPr>
            <p:ph idx="1"/>
            <p:extLst>
              <p:ext uri="{D42A27DB-BD31-4B8C-83A1-F6EECF244321}">
                <p14:modId xmlns:p14="http://schemas.microsoft.com/office/powerpoint/2010/main" val="236776410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0409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A74974-C7AB-796D-4331-6B645413F108}"/>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49546A-6ED7-95FD-4365-5ADD10F96D12}"/>
              </a:ext>
            </a:extLst>
          </p:cNvPr>
          <p:cNvSpPr>
            <a:spLocks noGrp="1"/>
          </p:cNvSpPr>
          <p:nvPr>
            <p:ph idx="1"/>
          </p:nvPr>
        </p:nvSpPr>
        <p:spPr>
          <a:xfrm>
            <a:off x="4447308" y="591344"/>
            <a:ext cx="6906491" cy="5585619"/>
          </a:xfrm>
        </p:spPr>
        <p:txBody>
          <a:bodyPr anchor="ctr">
            <a:normAutofit lnSpcReduction="10000"/>
          </a:bodyPr>
          <a:lstStyle/>
          <a:p>
            <a:endParaRPr lang="en-US" sz="1500" dirty="0"/>
          </a:p>
          <a:p>
            <a:r>
              <a:rPr lang="en-US" sz="1500" dirty="0"/>
              <a:t>The Strategy Story (2023b). The Body Shop SWOT Analysis. [online] The Strategy Story. Available </a:t>
            </a:r>
            <a:r>
              <a:rPr lang="en-US" sz="1500" dirty="0" err="1"/>
              <a:t>at:https</a:t>
            </a:r>
            <a:r>
              <a:rPr lang="en-US" sz="1500" dirty="0"/>
              <a:t>://thestrategystory.com/blog/the-body-shop-swot-analysis/.</a:t>
            </a:r>
          </a:p>
          <a:p>
            <a:pPr marL="0" indent="0">
              <a:buNone/>
            </a:pPr>
            <a:endParaRPr lang="en-US" sz="1500" dirty="0"/>
          </a:p>
          <a:p>
            <a:r>
              <a:rPr lang="en-US" sz="1500" dirty="0"/>
              <a:t>Chesters, A. (2011). A brief history of The Body Shop. [online] The Guardian. Available at: https://www.theguardian.com/fashion/fashion-blog/2011/nov/21/brief-history-of-body-shop. </a:t>
            </a:r>
          </a:p>
          <a:p>
            <a:endParaRPr lang="en-US" sz="1500" dirty="0"/>
          </a:p>
          <a:p>
            <a:r>
              <a:rPr lang="en-US" sz="1500" dirty="0"/>
              <a:t>Hope, K. (2017). The Body Shop: What went wrong? BBC News. [online] 9 Feb. Available at: https://www.bbc.co.uk/news/business-38905530. </a:t>
            </a:r>
          </a:p>
          <a:p>
            <a:endParaRPr lang="en-US" sz="1500" dirty="0"/>
          </a:p>
          <a:p>
            <a:r>
              <a:rPr lang="en-US" sz="1500" dirty="0"/>
              <a:t>O’Boyle, D. (2024). The Body Shop collapses into administration with thousands of jobs at risk. [online] Evening Standard. Available at: https://www.standard.co.uk/business/the-body-shop-administration-retail-high-street-frp-collapse-insolvency-shops-trading-b1138878.html#:~:text=Highstreet%20retailer%20The%20Body%20Shop%E2%80%99s%20UK%20business%20has.</a:t>
            </a:r>
          </a:p>
          <a:p>
            <a:endParaRPr lang="en-US" sz="1500" dirty="0"/>
          </a:p>
          <a:p>
            <a:r>
              <a:rPr lang="en-US" sz="1500" dirty="0"/>
              <a:t>Shastri, A. (2021). SWOT Analysis of the Body Shop - 2021 Update | IIDE. [online] IIDE. The Digital School. Available at: https://iide.co/case-studies/swot-analysis-of-the-body-shop/. </a:t>
            </a:r>
          </a:p>
          <a:p>
            <a:endParaRPr lang="en-US" sz="1500" dirty="0"/>
          </a:p>
          <a:p>
            <a:endParaRPr lang="en-GB" sz="1500" dirty="0"/>
          </a:p>
        </p:txBody>
      </p:sp>
    </p:spTree>
    <p:extLst>
      <p:ext uri="{BB962C8B-B14F-4D97-AF65-F5344CB8AC3E}">
        <p14:creationId xmlns:p14="http://schemas.microsoft.com/office/powerpoint/2010/main" val="7925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14597</TotalTime>
  <Words>1561</Words>
  <Application>Microsoft Office PowerPoint</Application>
  <PresentationFormat>Widescreen</PresentationFormat>
  <Paragraphs>111</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Aptos Display</vt:lpstr>
      <vt:lpstr>Arial</vt:lpstr>
      <vt:lpstr>Calibri</vt:lpstr>
      <vt:lpstr>Symbol</vt:lpstr>
      <vt:lpstr>Wingdings</vt:lpstr>
      <vt:lpstr>Office Theme</vt:lpstr>
      <vt:lpstr>PROBLEM SOLVING </vt:lpstr>
      <vt:lpstr>INTRODUCTION</vt:lpstr>
      <vt:lpstr>What is SWOT analysis?</vt:lpstr>
      <vt:lpstr>Advantages of SWOT analysis</vt:lpstr>
      <vt:lpstr>Disadvantages of SWOT analysis</vt:lpstr>
      <vt:lpstr>Summary of The Body Shop. </vt:lpstr>
      <vt:lpstr>Main purpose of The Body Shop</vt:lpstr>
      <vt:lpstr>Part of The Body Shop Purpose</vt:lpstr>
      <vt:lpstr>SWOT analysis of the Body Shop</vt:lpstr>
      <vt:lpstr> Recommendations. What could The Body Shop do next as result of SWOT analysis? </vt:lpstr>
      <vt:lpstr>What could The Body Shop do next as result of SWOT analysis?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dc:title>
  <dc:creator>Mariela Hidalgo Jorge Hidalgo (2318489)</dc:creator>
  <cp:lastModifiedBy>Mariela Hidalgo Jorge Hidalgo (2318489)</cp:lastModifiedBy>
  <cp:revision>10</cp:revision>
  <dcterms:created xsi:type="dcterms:W3CDTF">2024-05-30T06:52:43Z</dcterms:created>
  <dcterms:modified xsi:type="dcterms:W3CDTF">2024-09-01T20:22:39Z</dcterms:modified>
</cp:coreProperties>
</file>