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8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79" d="100"/>
          <a:sy n="79" d="100"/>
        </p:scale>
        <p:origin x="850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62A07-9369-DA1D-5B1C-B6AC1D5142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D26CF5-0E61-B70A-1AB4-DC7FF37E6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C731CA-5229-2EA7-2EE3-A0E5EB90CF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F0701-AAE5-4953-BF3D-96AD5A756F43}" type="datetimeFigureOut">
              <a:rPr lang="en-GB" smtClean="0"/>
              <a:t>26/11/2022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33329C-3CF5-F0D2-18D7-1933A00D01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BC0601-25C1-7C29-1A92-7D94CCBD2F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F966-4395-4BF3-8A94-0125CFDB84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1771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FCC4D-D82B-07A2-7D59-EA3BC4A91C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6A3D34-A4B3-86DE-2F2C-E7B125C7CE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589B4D-DBD1-001A-D156-2F2AEB4A59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F0701-AAE5-4953-BF3D-96AD5A756F43}" type="datetimeFigureOut">
              <a:rPr lang="en-GB" smtClean="0"/>
              <a:t>26/11/2022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907DEC-E1C2-9136-D88D-0F1F33F4E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FC9ABC-E2AB-DCC9-04E3-0097D20C7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F966-4395-4BF3-8A94-0125CFDB84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3572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DF8A3F-5AEA-8F4B-20C5-B87F6B7BB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EB3A65-7004-B43A-8013-4C5580E711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DA83C2-1A89-BAD1-3350-871E2C6B95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F0701-AAE5-4953-BF3D-96AD5A756F43}" type="datetimeFigureOut">
              <a:rPr lang="en-GB" smtClean="0"/>
              <a:t>26/11/2022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4CC45A-FD42-CD1F-1F8E-1E9FF8CF0E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33FD2C-7237-848C-EF2A-40CA3FB592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F966-4395-4BF3-8A94-0125CFDB84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1611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9D610-6382-DAAF-6A31-5CB848C8F6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B01278-AACF-0FAF-D662-0E003B140B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0043F3-72ED-433D-0F58-CC49F2D29C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ACEFBE-38BC-AA72-F27F-1A741B2A6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F0701-AAE5-4953-BF3D-96AD5A756F43}" type="datetimeFigureOut">
              <a:rPr lang="en-GB" smtClean="0"/>
              <a:t>26/11/2022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BC4B4B-C93B-1F54-A791-C32134386B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F8AC5B-D4D3-224D-972B-462B3557B6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F966-4395-4BF3-8A94-0125CFDB84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8757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1105A-EBE6-D9C1-01B4-FE2F7F051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D8FFC9-77D9-82AA-D744-52171F3597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275154-281F-E2AC-5D23-1EC326B2FC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223417-B0D1-E397-E672-ED19EB0DAA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27E81F-EF66-8161-21CC-D3D283FD0BE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3146101-973C-29C3-D89F-BABACA6FC3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F0701-AAE5-4953-BF3D-96AD5A756F43}" type="datetimeFigureOut">
              <a:rPr lang="en-GB" smtClean="0"/>
              <a:t>26/11/2022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587703F-2C91-EE7A-2EA1-02BBF02875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6884A1-8748-BFB9-FAE4-BECE12C9B9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F966-4395-4BF3-8A94-0125CFDB84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4419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46FDD-C3F7-9757-5DFD-4401BD03F0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BC891D-0B0E-D0D8-FA1A-32CDFF4511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F0701-AAE5-4953-BF3D-96AD5A756F43}" type="datetimeFigureOut">
              <a:rPr lang="en-GB" smtClean="0"/>
              <a:t>26/11/2022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F1C5040-D6A6-6A97-E904-6EE15579CE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4138C0-918A-F48D-2647-602A1D9F7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F966-4395-4BF3-8A94-0125CFDB84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8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C53350-26B5-757C-A40D-0E6E25F969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F0701-AAE5-4953-BF3D-96AD5A756F43}" type="datetimeFigureOut">
              <a:rPr lang="en-GB" smtClean="0"/>
              <a:t>26/11/2022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576A520-28B8-5EF1-5952-FA37181870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81EEE6-125F-9060-86BE-076B8BA064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F966-4395-4BF3-8A94-0125CFDB84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9588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6B7F6-20FF-B239-C720-48F9207F1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90C48F-92AB-1419-2F5F-1ECE74D310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1DC5DD-BF02-E6DD-A61F-0C0BE561B2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F76D4B-0545-EABD-E24F-89B9C8C642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F0701-AAE5-4953-BF3D-96AD5A756F43}" type="datetimeFigureOut">
              <a:rPr lang="en-GB" smtClean="0"/>
              <a:t>26/11/2022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FF6BC5-B17E-A02F-8404-C090A8BA06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621AE0-95E4-1606-71E7-7D70527EF5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F966-4395-4BF3-8A94-0125CFDB84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8976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21734-5A86-8C03-FD4E-7085AD67E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21754B8-54C3-2A7A-A1F8-CC6372D004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75987D-D7EC-A1EE-1A4B-BFF9C3EED4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4AEDEF-A600-211F-8C3B-C9925E07B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F0701-AAE5-4953-BF3D-96AD5A756F43}" type="datetimeFigureOut">
              <a:rPr lang="en-GB" smtClean="0"/>
              <a:t>26/11/2022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75E044-57E8-621F-C267-7BD9ECD25D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6B55E9-0D44-9B3D-8DA9-415A8DF67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F966-4395-4BF3-8A94-0125CFDB84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1946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3D584D-DF00-DCA9-0EEB-783895AAF7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A65F4C-A4B3-4E1E-E658-32973CB9C4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D98D81-5EF9-9119-678D-5C1931E390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F0701-AAE5-4953-BF3D-96AD5A756F43}" type="datetimeFigureOut">
              <a:rPr lang="en-GB" smtClean="0"/>
              <a:t>26/11/2022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4FA6EE-199F-5FB5-BD36-0F3A64B1C0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2B959A-BFD3-F710-3A77-19B1B2A099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F966-4395-4BF3-8A94-0125CFDB84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5203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FD898FE-8AC2-DFBC-AC8C-DCB60B3EECB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24750F-ACEF-8471-CE5C-E03A183C52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EBE0B2-CCC4-5246-01E0-362D8C21DA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F0701-AAE5-4953-BF3D-96AD5A756F43}" type="datetimeFigureOut">
              <a:rPr lang="en-GB" smtClean="0"/>
              <a:t>26/11/2022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CC363F-74D8-1057-3461-D8DCBB4D8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4DE35B-3D5F-300E-6F05-487B57307E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F966-4395-4BF3-8A94-0125CFDB84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949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63A550D-13F9-D392-2056-0BE3022D92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386B25-11C5-61C4-C701-EEF10E7C53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E35390-72DB-0E91-8720-555695322C2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0F0701-AAE5-4953-BF3D-96AD5A756F43}" type="datetimeFigureOut">
              <a:rPr lang="en-GB" smtClean="0"/>
              <a:t>26/11/2022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DFF201-0577-701D-32CA-05C88071F54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78139A-E9B4-677E-7410-76029DE5EA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C6F966-4395-4BF3-8A94-0125CFDB84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0840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yoclinic.org/" TargetMode="External"/><Relationship Id="rId2" Type="http://schemas.openxmlformats.org/officeDocument/2006/relationships/hyperlink" Target="mailto:policy.evidence.analysis@ons.gov.uk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36019/978081356052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A9027-8816-231F-5B26-6CDC6E05C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7651"/>
            <a:ext cx="11994205" cy="2723643"/>
          </a:xfrm>
        </p:spPr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         </a:t>
            </a:r>
            <a:br>
              <a:rPr lang="en-GB" dirty="0"/>
            </a:br>
            <a:r>
              <a:rPr lang="en-GB" b="1" dirty="0"/>
              <a:t>                  </a:t>
            </a:r>
            <a:r>
              <a:rPr lang="en-GB" sz="3200" b="1" dirty="0">
                <a:latin typeface="+mn-lt"/>
              </a:rPr>
              <a:t>ASSESSMENT COMPONENT 1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4A8DC3-26AE-1B09-BBBE-CEBDA3C947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33" y="2928027"/>
            <a:ext cx="11994204" cy="3929974"/>
          </a:xfrm>
        </p:spPr>
        <p:txBody>
          <a:bodyPr>
            <a:normAutofit/>
          </a:bodyPr>
          <a:lstStyle/>
          <a:p>
            <a:r>
              <a:rPr lang="en-GB" sz="3200" b="1" dirty="0"/>
              <a:t>STUDENT’S NAME: SHEDRACK CHIDI ASINOBI</a:t>
            </a:r>
          </a:p>
          <a:p>
            <a:r>
              <a:rPr lang="en-GB" sz="3200" b="1" dirty="0"/>
              <a:t>STUDENT’S ID. 2013434</a:t>
            </a:r>
          </a:p>
          <a:p>
            <a:r>
              <a:rPr lang="en-GB" sz="3200" b="1" dirty="0"/>
              <a:t>MODULE NAME: MENTAL DISORDER AND PSYCHOPATHOLOGY</a:t>
            </a:r>
          </a:p>
          <a:p>
            <a:r>
              <a:rPr lang="en-GB" sz="3200" b="1" dirty="0"/>
              <a:t>MODULE CODE: BMHP6006-LONDON</a:t>
            </a:r>
          </a:p>
          <a:p>
            <a:r>
              <a:rPr lang="en-GB" sz="3200" b="1" dirty="0"/>
              <a:t>LECTURER’S NAME: BIANCA SANFILIPPO</a:t>
            </a:r>
          </a:p>
          <a:p>
            <a:r>
              <a:rPr lang="en-GB" sz="3200" b="1"/>
              <a:t>DATE:25/11/2022</a:t>
            </a:r>
            <a:endParaRPr lang="en-GB" sz="32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F436E55-158D-FBB5-AFB9-E69BF7FFB5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3472" y="365126"/>
            <a:ext cx="5175115" cy="164849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36718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E4F51B-3F69-A20D-D2CB-C6FB45AFC7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</a:t>
            </a:r>
            <a:r>
              <a:rPr lang="en-GB" b="1" dirty="0">
                <a:latin typeface="+mn-lt"/>
              </a:rPr>
              <a:t>DEPRESSION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D46515-49BC-C73F-1279-B5E6F86C56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25624"/>
            <a:ext cx="12192000" cy="503237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Depression is one the most widespread mental health</a:t>
            </a:r>
          </a:p>
          <a:p>
            <a:pPr marL="0" indent="0">
              <a:buNone/>
            </a:pPr>
            <a:r>
              <a:rPr lang="en-GB" dirty="0"/>
              <a:t>disorder claiming about 850,000 lives world </a:t>
            </a:r>
            <a:r>
              <a:rPr lang="en-GB" dirty="0" err="1"/>
              <a:t>wide,affecting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every sphere of live including workplace. Biomed central (2011).</a:t>
            </a:r>
          </a:p>
          <a:p>
            <a:pPr marL="0" indent="0">
              <a:buNone/>
            </a:pPr>
            <a:r>
              <a:rPr lang="en-GB" dirty="0"/>
              <a:t>Going through periods of feeling down,  unhappiness </a:t>
            </a:r>
          </a:p>
          <a:p>
            <a:pPr marL="0" indent="0">
              <a:buNone/>
            </a:pPr>
            <a:r>
              <a:rPr lang="en-GB" dirty="0"/>
              <a:t>Fed-up and temporary sadness is not depression</a:t>
            </a:r>
          </a:p>
          <a:p>
            <a:pPr marL="0" indent="0">
              <a:buNone/>
            </a:pPr>
            <a:r>
              <a:rPr lang="en-GB" dirty="0"/>
              <a:t>It is about persistent feeling of sadness for weeks or months</a:t>
            </a:r>
          </a:p>
          <a:p>
            <a:pPr marL="0" indent="0">
              <a:buNone/>
            </a:pPr>
            <a:r>
              <a:rPr lang="en-GB" dirty="0"/>
              <a:t>Most people do not regard depression as a health condition</a:t>
            </a:r>
          </a:p>
          <a:p>
            <a:pPr marL="0" indent="0">
              <a:buNone/>
            </a:pPr>
            <a:r>
              <a:rPr lang="en-GB" dirty="0"/>
              <a:t>Depression is a true genuine health condition that can </a:t>
            </a:r>
          </a:p>
          <a:p>
            <a:pPr marL="0" indent="0">
              <a:buNone/>
            </a:pPr>
            <a:r>
              <a:rPr lang="en-GB" dirty="0"/>
              <a:t>drive it’s patient through weeks and months of feeling down                    </a:t>
            </a:r>
            <a:r>
              <a:rPr lang="en-GB" sz="2000" u="sng" dirty="0"/>
              <a:t>Better help.com</a:t>
            </a:r>
          </a:p>
          <a:p>
            <a:pPr marL="0" indent="0">
              <a:buNone/>
            </a:pPr>
            <a:r>
              <a:rPr lang="en-GB" dirty="0"/>
              <a:t>But the consolation is that, recovery is achieved with the right </a:t>
            </a:r>
          </a:p>
          <a:p>
            <a:pPr marL="0" indent="0">
              <a:buNone/>
            </a:pPr>
            <a:r>
              <a:rPr lang="en-GB" dirty="0"/>
              <a:t>treatment and support (NHS 2019).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0E77E29-1BD4-7836-459E-83DB4DCC2F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13260" y="2001972"/>
            <a:ext cx="3297676" cy="3416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14075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2C3C28-C24E-B508-D6E8-463A73DB9E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</a:t>
            </a:r>
            <a:r>
              <a:rPr lang="en-GB" b="1" dirty="0">
                <a:latin typeface="+mn-lt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954FF1-DAF2-F9F1-89C5-7E104F0AB2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25624"/>
            <a:ext cx="12192000" cy="503237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 WITHIN THE ICD-10 MANUAL (2010), depression falls </a:t>
            </a:r>
          </a:p>
          <a:p>
            <a:pPr marL="0" indent="0">
              <a:buNone/>
            </a:pPr>
            <a:r>
              <a:rPr lang="en-GB" b="1" dirty="0"/>
              <a:t>In the </a:t>
            </a:r>
            <a:r>
              <a:rPr lang="en-GB" b="1" u="sng" dirty="0"/>
              <a:t>Group</a:t>
            </a:r>
            <a:r>
              <a:rPr lang="en-GB" b="1" dirty="0"/>
              <a:t> known as </a:t>
            </a:r>
          </a:p>
          <a:p>
            <a:pPr marL="0" indent="0">
              <a:buNone/>
            </a:pPr>
            <a:r>
              <a:rPr lang="en-GB" b="1" dirty="0"/>
              <a:t> DEPRESSIVE EPISODE  (MOOD AFFECTED DISORDER)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CLASSIFICATION:  Depression is classified within ‘F32-F32.9 in the </a:t>
            </a:r>
          </a:p>
          <a:p>
            <a:pPr marL="0" indent="0">
              <a:buNone/>
            </a:pPr>
            <a:r>
              <a:rPr lang="en-GB" b="1" dirty="0"/>
              <a:t>Mood affected disorder of the ICD-10 MANUAL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                                                                                                                   OCD-UK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00E77FC-96C7-9577-8A35-0A94F1A251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3140" y="4056435"/>
            <a:ext cx="3725694" cy="2071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53304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51991-8A98-5DB7-6256-933122129B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     </a:t>
            </a:r>
            <a:r>
              <a:rPr lang="en-GB" b="1" dirty="0">
                <a:latin typeface="+mn-lt"/>
              </a:rPr>
              <a:t>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B6EB4-47A0-2099-DE72-72713AEAB3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25624"/>
            <a:ext cx="12192000" cy="5032375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WHAT IS DEPRESSION? </a:t>
            </a:r>
            <a:r>
              <a:rPr lang="en-GB" sz="2000" dirty="0"/>
              <a:t>According to diagnostic and statistical manual of mental disorder (2022), Depression is a mood disorder that causes a persistent feeling of sadness and loss of interest. DSM (2022)</a:t>
            </a:r>
          </a:p>
          <a:p>
            <a:r>
              <a:rPr lang="en-GB" b="1" dirty="0"/>
              <a:t>DATA: </a:t>
            </a:r>
            <a:r>
              <a:rPr lang="en-GB" sz="2000" dirty="0"/>
              <a:t>According to the United Kingdom Office of National Statistics</a:t>
            </a:r>
          </a:p>
          <a:p>
            <a:pPr marL="0" indent="0">
              <a:buNone/>
            </a:pPr>
            <a:r>
              <a:rPr lang="en-GB" sz="2000" dirty="0"/>
              <a:t>From 22</a:t>
            </a:r>
            <a:r>
              <a:rPr lang="en-GB" sz="2000" baseline="30000" dirty="0"/>
              <a:t>nd</a:t>
            </a:r>
            <a:r>
              <a:rPr lang="en-GB" sz="2000" dirty="0"/>
              <a:t> September to October 20</a:t>
            </a:r>
            <a:r>
              <a:rPr lang="en-GB" sz="2000" baseline="30000" dirty="0"/>
              <a:t>th</a:t>
            </a:r>
            <a:r>
              <a:rPr lang="en-GB" sz="2000" dirty="0"/>
              <a:t> 2021, 13844 UK adults have depression.</a:t>
            </a:r>
            <a:r>
              <a:rPr lang="en-GB" sz="2000" dirty="0">
                <a:solidFill>
                  <a:srgbClr val="212121"/>
                </a:solidFill>
                <a:latin typeface="BlinkMacSystemFont"/>
              </a:rPr>
              <a:t> </a:t>
            </a:r>
            <a:endParaRPr lang="en-GB" sz="2000" dirty="0"/>
          </a:p>
          <a:p>
            <a:pPr marL="0" indent="0">
              <a:buNone/>
            </a:pPr>
            <a:r>
              <a:rPr lang="en-GB" sz="2000" dirty="0"/>
              <a:t>According to </a:t>
            </a:r>
            <a:r>
              <a:rPr lang="en-GB" sz="2000" dirty="0" err="1"/>
              <a:t>Priorygroup</a:t>
            </a:r>
            <a:r>
              <a:rPr lang="en-GB" sz="2000" dirty="0"/>
              <a:t>. Com (2022) Mild depression records 70% in UK</a:t>
            </a:r>
          </a:p>
          <a:p>
            <a:pPr marL="0" indent="0">
              <a:buNone/>
            </a:pPr>
            <a:r>
              <a:rPr lang="en-GB" sz="2000" dirty="0"/>
              <a:t>Moderate depression records 20%</a:t>
            </a:r>
          </a:p>
          <a:p>
            <a:pPr marL="0" indent="0">
              <a:buNone/>
            </a:pPr>
            <a:r>
              <a:rPr lang="en-GB" sz="2000" dirty="0"/>
              <a:t>Severe depression records 10%</a:t>
            </a:r>
          </a:p>
          <a:p>
            <a:pPr marL="0" indent="0">
              <a:buNone/>
            </a:pPr>
            <a:r>
              <a:rPr lang="en-GB" sz="2000" dirty="0"/>
              <a:t>FEMALE % IN UK……..10-15% Moyoclinic.org (2022).</a:t>
            </a:r>
          </a:p>
          <a:p>
            <a:pPr marL="0" indent="0">
              <a:buNone/>
            </a:pPr>
            <a:r>
              <a:rPr lang="en-GB" sz="2000" dirty="0"/>
              <a:t>MALE % IN UK………9% Champion health (2021).</a:t>
            </a:r>
          </a:p>
          <a:p>
            <a:pPr marL="0" indent="0">
              <a:buNone/>
            </a:pPr>
            <a:r>
              <a:rPr lang="en-GB" sz="2000" dirty="0"/>
              <a:t>OVERALL ….ONE IN SIX ADULTS IN UK, Champion health (2021).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                                                                                                                                                              BBC.COM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F04000-D1A6-6544-4B83-E431F1620B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36945" y="3744913"/>
            <a:ext cx="4116388" cy="2435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97227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D2C0EB-A60B-C9A5-2D7B-FB6684AE2D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</a:t>
            </a:r>
            <a:r>
              <a:rPr lang="en-GB" b="1" dirty="0">
                <a:latin typeface="+mn-lt"/>
              </a:rPr>
              <a:t>CAUSES OF DEPRESSION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59A2B6-298A-5042-5BBE-1BE5C151C9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822" y="1186774"/>
            <a:ext cx="12036358" cy="5671226"/>
          </a:xfrm>
        </p:spPr>
        <p:txBody>
          <a:bodyPr>
            <a:normAutofit fontScale="55000" lnSpcReduction="20000"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There are a number of issues that could contribute to the development of depression, these include:</a:t>
            </a:r>
          </a:p>
          <a:p>
            <a:pPr marL="0" indent="0">
              <a:buNone/>
            </a:pPr>
            <a:r>
              <a:rPr lang="en-GB" b="1" u="sng" dirty="0"/>
              <a:t>Drug</a:t>
            </a:r>
            <a:r>
              <a:rPr lang="en-GB" dirty="0"/>
              <a:t>: </a:t>
            </a:r>
            <a:r>
              <a:rPr lang="en-GB" sz="2900" dirty="0"/>
              <a:t>This is the development of the ailment as a result of drug intake it could be legal or illegal drugs </a:t>
            </a:r>
            <a:r>
              <a:rPr lang="en-GB" sz="2900" dirty="0" err="1"/>
              <a:t>e.g</a:t>
            </a:r>
            <a:r>
              <a:rPr lang="en-GB" sz="2900" dirty="0"/>
              <a:t> alcohol. Caffeine and marijuana</a:t>
            </a:r>
            <a:r>
              <a:rPr lang="en-GB" sz="2900" dirty="0">
                <a:solidFill>
                  <a:srgbClr val="212121"/>
                </a:solidFill>
                <a:latin typeface="BlinkMacSystemFont"/>
              </a:rPr>
              <a:t> Daniel k. and Hall-Flavin (2022) </a:t>
            </a:r>
            <a:endParaRPr lang="en-GB" sz="2900" dirty="0"/>
          </a:p>
          <a:p>
            <a:pPr marL="0" indent="0">
              <a:buNone/>
            </a:pPr>
            <a:r>
              <a:rPr lang="en-GB" b="1" u="sng" dirty="0"/>
              <a:t>Genetics</a:t>
            </a:r>
            <a:r>
              <a:rPr lang="en-GB" dirty="0"/>
              <a:t>: </a:t>
            </a:r>
            <a:r>
              <a:rPr lang="en-GB" sz="2900" dirty="0"/>
              <a:t>This is the development of the syndrome as a result genes  inherited from parents</a:t>
            </a:r>
          </a:p>
          <a:p>
            <a:pPr marL="0" indent="0">
              <a:buNone/>
            </a:pPr>
            <a:r>
              <a:rPr lang="en-GB" b="1" u="sng" dirty="0"/>
              <a:t>Experience of life</a:t>
            </a:r>
            <a:r>
              <a:rPr lang="en-GB" b="1" dirty="0"/>
              <a:t>: </a:t>
            </a:r>
            <a:r>
              <a:rPr lang="en-GB" sz="2900" b="1" dirty="0"/>
              <a:t>E</a:t>
            </a:r>
            <a:r>
              <a:rPr lang="en-GB" sz="2900" dirty="0"/>
              <a:t>xperiences of life such as bereavements can trigger the ailment</a:t>
            </a:r>
          </a:p>
          <a:p>
            <a:endParaRPr lang="en-GB" b="1" u="sng" dirty="0"/>
          </a:p>
          <a:p>
            <a:pPr marL="0" indent="0">
              <a:buNone/>
            </a:pPr>
            <a:r>
              <a:rPr lang="en-GB" b="1" u="sng" dirty="0"/>
              <a:t>Hormonal changes: </a:t>
            </a:r>
            <a:r>
              <a:rPr lang="en-GB" sz="2600" dirty="0"/>
              <a:t>changes in hormone</a:t>
            </a:r>
          </a:p>
          <a:p>
            <a:pPr marL="0" indent="0">
              <a:buNone/>
            </a:pPr>
            <a:r>
              <a:rPr lang="en-GB" dirty="0"/>
              <a:t>Can cause depression in women</a:t>
            </a:r>
          </a:p>
          <a:p>
            <a:pPr marL="0" indent="0">
              <a:buNone/>
            </a:pPr>
            <a:r>
              <a:rPr lang="en-GB" dirty="0"/>
              <a:t>Mentalhealth-uk.org (2021)</a:t>
            </a:r>
          </a:p>
          <a:p>
            <a:pPr marL="0" indent="0">
              <a:buNone/>
            </a:pPr>
            <a:r>
              <a:rPr lang="en-GB" b="1" dirty="0"/>
              <a:t>LEVELS OF DEPRESSION:</a:t>
            </a:r>
          </a:p>
          <a:p>
            <a:pPr marL="0" indent="0">
              <a:buNone/>
            </a:pPr>
            <a:r>
              <a:rPr lang="en-GB" b="1" dirty="0"/>
              <a:t>MILD: </a:t>
            </a:r>
            <a:r>
              <a:rPr lang="en-GB" dirty="0"/>
              <a:t>This is considered as low grade depression </a:t>
            </a:r>
          </a:p>
          <a:p>
            <a:pPr marL="0" indent="0">
              <a:buNone/>
            </a:pPr>
            <a:r>
              <a:rPr lang="en-GB" b="1" dirty="0"/>
              <a:t>MODERATE: </a:t>
            </a:r>
            <a:r>
              <a:rPr lang="en-GB" dirty="0"/>
              <a:t>This is depression with somatic symptoms</a:t>
            </a:r>
          </a:p>
          <a:p>
            <a:pPr marL="0" indent="0">
              <a:buNone/>
            </a:pPr>
            <a:r>
              <a:rPr lang="en-GB" b="1" dirty="0"/>
              <a:t>SEVERE DEPRESSION: </a:t>
            </a:r>
            <a:r>
              <a:rPr lang="en-GB" dirty="0"/>
              <a:t>This is the intensive type that interferes with </a:t>
            </a:r>
          </a:p>
          <a:p>
            <a:pPr marL="0" indent="0">
              <a:buNone/>
            </a:pPr>
            <a:r>
              <a:rPr lang="en-GB" dirty="0"/>
              <a:t> daily live activities                                                          </a:t>
            </a:r>
          </a:p>
          <a:p>
            <a:pPr marL="0" indent="0" algn="ctr">
              <a:buNone/>
            </a:pPr>
            <a:r>
              <a:rPr lang="en-GB" dirty="0"/>
              <a:t>                                                              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                                                                                                Quicklearningpoint.com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EADC0A2-AAD2-3372-D6DD-ACDD092A17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3229583"/>
            <a:ext cx="5453974" cy="3022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23933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C5BC-14CF-E8E9-FE17-100ADAFC5A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</a:t>
            </a:r>
            <a:r>
              <a:rPr lang="en-GB" b="1" dirty="0">
                <a:latin typeface="+mn-lt"/>
              </a:rPr>
              <a:t>SYMPTOMS/ SIGNS OF DEPRESSION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C2E976-BC39-E91C-39EA-1F9120DD8C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90688"/>
            <a:ext cx="12192000" cy="5167312"/>
          </a:xfrm>
        </p:spPr>
        <p:txBody>
          <a:bodyPr>
            <a:normAutofit/>
          </a:bodyPr>
          <a:lstStyle/>
          <a:p>
            <a:r>
              <a:rPr lang="en-GB" sz="2400" dirty="0"/>
              <a:t>Decreased energy or </a:t>
            </a:r>
            <a:r>
              <a:rPr lang="en-GB" sz="2400" dirty="0" err="1"/>
              <a:t>fatique</a:t>
            </a:r>
            <a:endParaRPr lang="en-GB" sz="2400" dirty="0"/>
          </a:p>
          <a:p>
            <a:r>
              <a:rPr lang="en-GB" sz="2400" dirty="0"/>
              <a:t>Pessimism and feeling of hopelessness</a:t>
            </a:r>
          </a:p>
          <a:p>
            <a:r>
              <a:rPr lang="en-GB" sz="2400" dirty="0"/>
              <a:t>Regular sadness, empty mood and anxiousness</a:t>
            </a:r>
          </a:p>
          <a:p>
            <a:r>
              <a:rPr lang="en-GB" sz="2400" dirty="0"/>
              <a:t>Loss of interest in pleasurable activities</a:t>
            </a:r>
          </a:p>
          <a:p>
            <a:r>
              <a:rPr lang="en-GB" sz="2400" dirty="0"/>
              <a:t>Difficulty in decision making, concentration </a:t>
            </a:r>
          </a:p>
          <a:p>
            <a:pPr marL="0" indent="0">
              <a:buNone/>
            </a:pPr>
            <a:r>
              <a:rPr lang="en-GB" sz="2400" dirty="0"/>
              <a:t>and ability to remember</a:t>
            </a:r>
          </a:p>
          <a:p>
            <a:r>
              <a:rPr lang="en-GB" sz="2400" dirty="0"/>
              <a:t>Suicidal thoughts and death</a:t>
            </a:r>
          </a:p>
          <a:p>
            <a:r>
              <a:rPr lang="en-GB" sz="2400" dirty="0"/>
              <a:t>Irritability and restlessness</a:t>
            </a:r>
          </a:p>
          <a:p>
            <a:r>
              <a:rPr lang="en-GB" sz="2400" dirty="0"/>
              <a:t>Weight changes and appetite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400" dirty="0"/>
              <a:t>                                                                                                                   Believeperfom.com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214116-FD64-C73F-6153-B56EB22396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2496" y="2330244"/>
            <a:ext cx="5663865" cy="3598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26666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66100-6C4C-8899-A245-3E5634FCE2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</a:t>
            </a:r>
            <a:r>
              <a:rPr lang="en-GB" b="1" dirty="0">
                <a:latin typeface="+mn-lt"/>
              </a:rPr>
              <a:t>DIAGNOSIS OF DEPRESSION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EAA26B-2231-D33F-1067-F530C8DD35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25624"/>
            <a:ext cx="11353800" cy="50323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Speak to your GP</a:t>
            </a:r>
            <a:r>
              <a:rPr lang="en-GB" dirty="0"/>
              <a:t>: </a:t>
            </a:r>
            <a:r>
              <a:rPr lang="en-GB" sz="2400" dirty="0"/>
              <a:t>if symptom persist</a:t>
            </a:r>
          </a:p>
          <a:p>
            <a:pPr marL="0" indent="0">
              <a:buNone/>
            </a:pPr>
            <a:r>
              <a:rPr lang="en-GB" sz="2400" dirty="0"/>
              <a:t>for at least 6months and where the mood </a:t>
            </a:r>
          </a:p>
          <a:p>
            <a:pPr marL="0" indent="0">
              <a:buNone/>
            </a:pPr>
            <a:r>
              <a:rPr lang="en-GB" sz="2400" dirty="0"/>
              <a:t>affects, relationships, work, etc have thoughts of</a:t>
            </a:r>
          </a:p>
          <a:p>
            <a:pPr marL="0" indent="0">
              <a:buNone/>
            </a:pPr>
            <a:r>
              <a:rPr lang="en-GB" sz="2400" dirty="0"/>
              <a:t>suicide and </a:t>
            </a:r>
            <a:r>
              <a:rPr lang="en-GB" sz="2400"/>
              <a:t>self-harm (NHS.uk, 2019</a:t>
            </a:r>
            <a:r>
              <a:rPr lang="en-GB" sz="2400" dirty="0"/>
              <a:t>). </a:t>
            </a:r>
          </a:p>
          <a:p>
            <a:pPr marL="0" indent="0">
              <a:buNone/>
            </a:pPr>
            <a:r>
              <a:rPr lang="en-GB" b="1" dirty="0"/>
              <a:t>Blood test by GP: </a:t>
            </a:r>
            <a:r>
              <a:rPr lang="en-GB" sz="2400" dirty="0"/>
              <a:t>to rule out similar symptoms</a:t>
            </a:r>
          </a:p>
          <a:p>
            <a:pPr marL="0" indent="0">
              <a:buNone/>
            </a:pPr>
            <a:r>
              <a:rPr lang="en-GB" sz="2400" dirty="0"/>
              <a:t>and conditions NHS.uk (2019).</a:t>
            </a:r>
          </a:p>
          <a:p>
            <a:pPr marL="0" indent="0">
              <a:buNone/>
            </a:pPr>
            <a:r>
              <a:rPr lang="en-GB" b="1" dirty="0"/>
              <a:t>General questions by the GP: </a:t>
            </a:r>
            <a:r>
              <a:rPr lang="en-GB" sz="2400" dirty="0"/>
              <a:t>General health</a:t>
            </a:r>
          </a:p>
          <a:p>
            <a:pPr marL="0" indent="0">
              <a:buNone/>
            </a:pPr>
            <a:r>
              <a:rPr lang="en-GB" sz="2400" dirty="0"/>
              <a:t>Questions and how the affect your physical</a:t>
            </a:r>
          </a:p>
          <a:p>
            <a:pPr marL="0" indent="0">
              <a:buNone/>
            </a:pPr>
            <a:r>
              <a:rPr lang="en-GB" sz="2400" dirty="0"/>
              <a:t>And mental feeling. NHS.uk (2019). 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           Friendlyhousela.org</a:t>
            </a:r>
          </a:p>
        </p:txBody>
      </p:sp>
      <p:pic>
        <p:nvPicPr>
          <p:cNvPr id="1026" name="Picture 2" descr="How Do Mental Health Experts Diagnose Clinical Depression? - Friendly House  Addiction Treatment">
            <a:extLst>
              <a:ext uri="{FF2B5EF4-FFF2-40B4-BE49-F238E27FC236}">
                <a16:creationId xmlns:a16="http://schemas.microsoft.com/office/drawing/2014/main" id="{DFB8EF3F-82F5-58D8-46D2-067C09D607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0375" y="2198451"/>
            <a:ext cx="4679004" cy="3852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56614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CD0AEE-37C8-0026-0359-2A1509C903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HISTORICAL VIEW AND TREATMENT FOR DEPRESSION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1B49D3-5EBF-58E5-F99D-3049C2DFEF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25624"/>
            <a:ext cx="12192000" cy="5032375"/>
          </a:xfrm>
        </p:spPr>
        <p:txBody>
          <a:bodyPr>
            <a:normAutofit fontScale="92500" lnSpcReduction="10000"/>
          </a:bodyPr>
          <a:lstStyle/>
          <a:p>
            <a:r>
              <a:rPr lang="en-GB" b="1" u="sng" dirty="0"/>
              <a:t>Historic view</a:t>
            </a:r>
            <a:r>
              <a:rPr lang="en-GB" dirty="0"/>
              <a:t>: signs of madness, Witches, demonic possession</a:t>
            </a:r>
          </a:p>
          <a:p>
            <a:r>
              <a:rPr lang="en-GB" dirty="0"/>
              <a:t>Feared by the people and shunned from mixing with others</a:t>
            </a:r>
          </a:p>
          <a:p>
            <a:r>
              <a:rPr lang="en-GB" dirty="0"/>
              <a:t>Not treatable condition. </a:t>
            </a:r>
            <a:r>
              <a:rPr lang="en-GB" dirty="0" err="1"/>
              <a:t>medicalnewstoday</a:t>
            </a:r>
            <a:r>
              <a:rPr lang="en-GB" dirty="0"/>
              <a:t> (2017)</a:t>
            </a:r>
          </a:p>
          <a:p>
            <a:pPr marL="0" indent="0">
              <a:buNone/>
            </a:pPr>
            <a:r>
              <a:rPr lang="en-GB" b="1" u="sng" dirty="0"/>
              <a:t>Historic treatment: </a:t>
            </a:r>
          </a:p>
          <a:p>
            <a:pPr marL="0" indent="0">
              <a:buNone/>
            </a:pPr>
            <a:r>
              <a:rPr lang="en-GB" b="1" dirty="0"/>
              <a:t>Hydrotherapy, Drowning, </a:t>
            </a:r>
            <a:r>
              <a:rPr lang="en-GB" b="1" dirty="0" err="1"/>
              <a:t>Exorcisms,Burning</a:t>
            </a:r>
            <a:r>
              <a:rPr lang="en-GB" b="1" dirty="0"/>
              <a:t> and Locking-up</a:t>
            </a:r>
          </a:p>
          <a:p>
            <a:pPr marL="0" indent="0">
              <a:buNone/>
            </a:pPr>
            <a:r>
              <a:rPr lang="en-GB" b="1" dirty="0"/>
              <a:t>Patients in confinements (asylum) drilling hole in the head</a:t>
            </a:r>
          </a:p>
          <a:p>
            <a:pPr marL="0" indent="0">
              <a:buNone/>
            </a:pPr>
            <a:r>
              <a:rPr lang="en-GB" b="1" dirty="0"/>
              <a:t>Insulin shock therapy</a:t>
            </a:r>
            <a:r>
              <a:rPr lang="en-GB" dirty="0"/>
              <a:t>: injection of large doses of insulin to</a:t>
            </a:r>
          </a:p>
          <a:p>
            <a:pPr marL="0" indent="0">
              <a:buNone/>
            </a:pPr>
            <a:r>
              <a:rPr lang="en-GB" dirty="0"/>
              <a:t>Produce comas over several weeks. </a:t>
            </a:r>
          </a:p>
          <a:p>
            <a:pPr marL="0" indent="0">
              <a:buNone/>
            </a:pPr>
            <a:r>
              <a:rPr lang="en-GB" b="1" dirty="0"/>
              <a:t>Psychotherapy: </a:t>
            </a:r>
            <a:r>
              <a:rPr lang="en-GB" dirty="0"/>
              <a:t>talking therapy between the patient/listener    Ancient way of treatment</a:t>
            </a:r>
          </a:p>
          <a:p>
            <a:pPr marL="0" indent="0">
              <a:buNone/>
            </a:pPr>
            <a:r>
              <a:rPr lang="en-GB" b="1" dirty="0"/>
              <a:t>Electroshock therapy: </a:t>
            </a:r>
            <a:r>
              <a:rPr lang="en-GB" dirty="0"/>
              <a:t>this the induction of electrical                        </a:t>
            </a:r>
            <a:r>
              <a:rPr lang="en-GB" u="sng" dirty="0"/>
              <a:t>Healthline (2021)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en-GB" dirty="0"/>
              <a:t>Current to the brain to cause seizure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Shorter,E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 and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Healy,D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(2017)</a:t>
            </a:r>
          </a:p>
          <a:p>
            <a:endParaRPr lang="en-GB" dirty="0"/>
          </a:p>
          <a:p>
            <a:endParaRPr lang="en-GB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222B6F2-84F3-575D-4D20-0DF64AA37A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35008" y="2461098"/>
            <a:ext cx="3507835" cy="2940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848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579A8-82BB-A286-3605-A0BF2199C3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</a:t>
            </a:r>
            <a:r>
              <a:rPr lang="en-GB" b="1" dirty="0">
                <a:latin typeface="+mn-lt"/>
              </a:rPr>
              <a:t>CURRENT TREATMENTS (NHS)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A18936-A26A-CD83-D228-EE7DE00BE7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25624"/>
            <a:ext cx="12192000" cy="50323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Current treatment depends on the severity which ranges              </a:t>
            </a:r>
          </a:p>
          <a:p>
            <a:pPr marL="0" indent="0">
              <a:buNone/>
            </a:pPr>
            <a:r>
              <a:rPr lang="en-GB" sz="2400" dirty="0"/>
              <a:t>from medicine to self-help to talking therapies. NHS (2022).</a:t>
            </a:r>
          </a:p>
          <a:p>
            <a:r>
              <a:rPr lang="en-GB" sz="2400" b="1" dirty="0"/>
              <a:t>MEDICNE</a:t>
            </a:r>
            <a:r>
              <a:rPr lang="en-GB" sz="2400" dirty="0"/>
              <a:t>: Antidepressants are medicine used in the </a:t>
            </a:r>
          </a:p>
          <a:p>
            <a:pPr marL="0" indent="0">
              <a:buNone/>
            </a:pPr>
            <a:r>
              <a:rPr lang="en-GB" sz="2400" dirty="0"/>
              <a:t>Treatments of depression symptoms. NHS (2022).</a:t>
            </a:r>
          </a:p>
          <a:p>
            <a:pPr marL="0" indent="0">
              <a:buNone/>
            </a:pPr>
            <a:r>
              <a:rPr lang="en-GB" sz="2400" b="1" dirty="0"/>
              <a:t>EXERCISE:</a:t>
            </a:r>
            <a:r>
              <a:rPr lang="en-GB" sz="2400" dirty="0"/>
              <a:t> This is one of the main ways of treating mild depression </a:t>
            </a:r>
          </a:p>
          <a:p>
            <a:pPr marL="0" indent="0">
              <a:buNone/>
            </a:pPr>
            <a:r>
              <a:rPr lang="en-GB" sz="2400" b="1" dirty="0"/>
              <a:t>SELF-HELP</a:t>
            </a:r>
            <a:r>
              <a:rPr lang="en-GB" sz="2400" dirty="0"/>
              <a:t>: This is where </a:t>
            </a:r>
            <a:r>
              <a:rPr lang="en-GB" sz="2400" b="1" dirty="0"/>
              <a:t>talking therapy </a:t>
            </a:r>
            <a:r>
              <a:rPr lang="en-GB" sz="2400" dirty="0"/>
              <a:t>is involved which</a:t>
            </a:r>
          </a:p>
          <a:p>
            <a:pPr marL="0" indent="0">
              <a:buNone/>
            </a:pPr>
            <a:r>
              <a:rPr lang="en-GB" sz="2400" dirty="0"/>
              <a:t>Could involve patient’s GP or friends, relation, councillors </a:t>
            </a:r>
          </a:p>
          <a:p>
            <a:pPr marL="0" indent="0">
              <a:buNone/>
            </a:pPr>
            <a:r>
              <a:rPr lang="en-GB" sz="2400" dirty="0"/>
              <a:t>Local psychologists etc. NHS (2022).</a:t>
            </a:r>
          </a:p>
          <a:p>
            <a:pPr marL="0" indent="0">
              <a:buNone/>
            </a:pPr>
            <a:r>
              <a:rPr lang="en-GB" sz="2400" b="1" dirty="0"/>
              <a:t>COMBINED THERAPY</a:t>
            </a:r>
            <a:r>
              <a:rPr lang="en-GB" sz="2400" dirty="0"/>
              <a:t>: This is the recommendation of both</a:t>
            </a:r>
          </a:p>
          <a:p>
            <a:pPr marL="0" indent="0">
              <a:buNone/>
            </a:pPr>
            <a:r>
              <a:rPr lang="en-GB" sz="2400" dirty="0"/>
              <a:t>Talking and antidepressants by the GP to achieved the treatment</a:t>
            </a:r>
          </a:p>
          <a:p>
            <a:pPr marL="0" indent="0">
              <a:buNone/>
            </a:pPr>
            <a:r>
              <a:rPr lang="en-GB" sz="2400" dirty="0"/>
              <a:t>                                                                                                                                   wellbeingluton.org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8F859C9-D4BB-0B3A-4657-D86D3C6B5E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48133" y="1825624"/>
            <a:ext cx="3821169" cy="4388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41520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284B8-BA34-CD71-BDAD-A15FD44BBE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PRINCIPLES WHEN WORKING WITH PEOPLE WITH DEPRESSION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253A7-1237-6A41-5F9F-C8861E56C5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TRANSPARENCY</a:t>
            </a:r>
          </a:p>
          <a:p>
            <a:r>
              <a:rPr lang="en-GB" b="1" dirty="0"/>
              <a:t>SAFETY</a:t>
            </a:r>
          </a:p>
          <a:p>
            <a:r>
              <a:rPr lang="en-GB" b="1" dirty="0"/>
              <a:t>COLLABORATION</a:t>
            </a:r>
          </a:p>
          <a:p>
            <a:r>
              <a:rPr lang="en-GB" b="1" dirty="0"/>
              <a:t>EMPOWERMENT</a:t>
            </a:r>
          </a:p>
          <a:p>
            <a:r>
              <a:rPr lang="en-GB" b="1" dirty="0"/>
              <a:t>VOICE AND CHOICE</a:t>
            </a:r>
          </a:p>
          <a:p>
            <a:r>
              <a:rPr lang="en-GB" b="1" dirty="0"/>
              <a:t>CULTURAL ISSUES</a:t>
            </a:r>
          </a:p>
          <a:p>
            <a:r>
              <a:rPr lang="en-GB" b="1"/>
              <a:t>EQUALITY ACT</a:t>
            </a:r>
            <a:endParaRPr lang="en-GB" b="1" dirty="0"/>
          </a:p>
          <a:p>
            <a:endParaRPr lang="en-GB" b="1" dirty="0"/>
          </a:p>
          <a:p>
            <a:r>
              <a:rPr lang="en-GB" b="1" dirty="0"/>
              <a:t>                                                                             </a:t>
            </a:r>
            <a:r>
              <a:rPr lang="en-GB" dirty="0"/>
              <a:t>Mailchimp.com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21BCD5-8591-0E13-B6CD-8F20BCBBEB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77467" y="1825625"/>
            <a:ext cx="5376333" cy="3559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93016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C1EE4-FBD0-9608-576B-85DDD6A499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</a:t>
            </a:r>
            <a:r>
              <a:rPr lang="en-GB" b="1" dirty="0">
                <a:latin typeface="+mn-lt"/>
              </a:rPr>
              <a:t>RECOMMENDATION AND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21B1D4-322B-B135-F15D-5F4E4F661F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25624"/>
            <a:ext cx="12192000" cy="5032375"/>
          </a:xfrm>
        </p:spPr>
        <p:txBody>
          <a:bodyPr>
            <a:normAutofit/>
          </a:bodyPr>
          <a:lstStyle/>
          <a:p>
            <a:r>
              <a:rPr lang="en-GB" b="1" dirty="0"/>
              <a:t>RECOMMENDATION</a:t>
            </a:r>
            <a:r>
              <a:rPr lang="en-GB" dirty="0"/>
              <a:t>: Because the student is not qualified to make </a:t>
            </a:r>
          </a:p>
          <a:p>
            <a:pPr marL="0" indent="0">
              <a:buNone/>
            </a:pPr>
            <a:r>
              <a:rPr lang="en-GB" dirty="0"/>
              <a:t>recommendation, it relies on NHS recommends: exercises, talking</a:t>
            </a:r>
          </a:p>
          <a:p>
            <a:pPr marL="0" indent="0">
              <a:buNone/>
            </a:pPr>
            <a:r>
              <a:rPr lang="en-GB" dirty="0"/>
              <a:t>therapy, Antidepressants and Counselling. 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CONCLUSION: H</a:t>
            </a:r>
            <a:r>
              <a:rPr lang="en-GB" dirty="0"/>
              <a:t>aving given the definition, data, causes,                  </a:t>
            </a:r>
            <a:r>
              <a:rPr lang="en-GB" sz="1800" u="sng" dirty="0"/>
              <a:t>Therapylondon.co.uk </a:t>
            </a:r>
          </a:p>
          <a:p>
            <a:pPr marL="0" indent="0">
              <a:buNone/>
            </a:pPr>
            <a:r>
              <a:rPr lang="en-GB" dirty="0"/>
              <a:t>symptom, diagnosis Historic and current treatment, principles when working</a:t>
            </a:r>
          </a:p>
          <a:p>
            <a:pPr marL="0" indent="0">
              <a:buNone/>
            </a:pPr>
            <a:r>
              <a:rPr lang="en-GB" dirty="0"/>
              <a:t>With the patients and recommendation, this presentation submits that depression is a true health condition and with the correct treatment and </a:t>
            </a:r>
          </a:p>
          <a:p>
            <a:pPr marL="0" indent="0">
              <a:buNone/>
            </a:pPr>
            <a:r>
              <a:rPr lang="en-GB" dirty="0"/>
              <a:t>Support, the patient can have a complete recovery.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983A219-3B13-9B7C-4F34-79B363624D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4699" y="2587556"/>
            <a:ext cx="3668950" cy="1916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015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5D202-859C-B6F7-AFAC-163D8EFB8E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   </a:t>
            </a:r>
            <a:r>
              <a:rPr lang="en-GB" b="1" dirty="0">
                <a:latin typeface="+mn-lt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9D8556-9F49-4277-F0C9-EF325AA610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25624"/>
            <a:ext cx="11353800" cy="5032375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/>
              <a:t>Stapearls</a:t>
            </a:r>
            <a:r>
              <a:rPr lang="en-GB" dirty="0"/>
              <a:t> (2022), ‘Depression’</a:t>
            </a:r>
            <a:r>
              <a:rPr lang="en-GB" b="0" i="1" dirty="0">
                <a:solidFill>
                  <a:srgbClr val="212121"/>
                </a:solidFill>
                <a:effectLst/>
                <a:latin typeface="BlinkMacSystemFont"/>
              </a:rPr>
              <a:t> The American Psychiatric Association’s Diagnostic Statistical Manual of Mental Disorders, Fifth Edition (DSM-5) </a:t>
            </a:r>
            <a:r>
              <a:rPr lang="en-GB" b="0" dirty="0">
                <a:solidFill>
                  <a:srgbClr val="212121"/>
                </a:solidFill>
                <a:effectLst/>
                <a:latin typeface="BlinkMacSystemFont"/>
              </a:rPr>
              <a:t>[online] (accessed date: 29/10/2022).</a:t>
            </a:r>
          </a:p>
          <a:p>
            <a:r>
              <a:rPr lang="en-GB" dirty="0">
                <a:solidFill>
                  <a:srgbClr val="212121"/>
                </a:solidFill>
                <a:latin typeface="BlinkMacSystemFont"/>
              </a:rPr>
              <a:t>Charlotte Leach and Geeta </a:t>
            </a:r>
            <a:r>
              <a:rPr lang="en-GB" dirty="0" err="1">
                <a:solidFill>
                  <a:srgbClr val="212121"/>
                </a:solidFill>
                <a:latin typeface="BlinkMacSystemFont"/>
              </a:rPr>
              <a:t>Kerai</a:t>
            </a:r>
            <a:r>
              <a:rPr lang="en-GB" dirty="0">
                <a:solidFill>
                  <a:srgbClr val="212121"/>
                </a:solidFill>
                <a:latin typeface="BlinkMacSystemFont"/>
              </a:rPr>
              <a:t> (2021), ‘Depression and Anxiety in Adult, Great Britain’ office for national statistics,  </a:t>
            </a:r>
            <a:r>
              <a:rPr lang="en-GB" i="1" dirty="0">
                <a:solidFill>
                  <a:srgbClr val="212121"/>
                </a:solidFill>
                <a:latin typeface="BlinkMacSystemFont"/>
                <a:hlinkClick r:id="rId2"/>
              </a:rPr>
              <a:t>policy.evidence.analysis@ons.gov.uk</a:t>
            </a:r>
            <a:r>
              <a:rPr lang="en-GB" i="1" dirty="0">
                <a:solidFill>
                  <a:srgbClr val="212121"/>
                </a:solidFill>
                <a:latin typeface="BlinkMacSystemFont"/>
              </a:rPr>
              <a:t>, </a:t>
            </a:r>
            <a:r>
              <a:rPr lang="en-GB" dirty="0">
                <a:solidFill>
                  <a:srgbClr val="212121"/>
                </a:solidFill>
                <a:latin typeface="BlinkMacSystemFont"/>
              </a:rPr>
              <a:t>(Accessed date: 29/10/2022)</a:t>
            </a:r>
          </a:p>
          <a:p>
            <a:r>
              <a:rPr lang="en-GB" dirty="0">
                <a:solidFill>
                  <a:srgbClr val="212121"/>
                </a:solidFill>
                <a:latin typeface="BlinkMacSystemFont"/>
              </a:rPr>
              <a:t>Daniel k. and Hall-Flavin (2022) ‘marijuana and Depression: what’s the link?’ </a:t>
            </a:r>
            <a:r>
              <a:rPr lang="en-GB" i="1" dirty="0">
                <a:solidFill>
                  <a:srgbClr val="212121"/>
                </a:solidFill>
                <a:latin typeface="BlinkMacSystemFont"/>
                <a:hlinkClick r:id="rId3"/>
              </a:rPr>
              <a:t>www.mayoclinic.org</a:t>
            </a:r>
            <a:r>
              <a:rPr lang="en-GB" i="1" dirty="0">
                <a:solidFill>
                  <a:srgbClr val="212121"/>
                </a:solidFill>
                <a:latin typeface="BlinkMacSystemFont"/>
              </a:rPr>
              <a:t>/ctrl </a:t>
            </a:r>
            <a:r>
              <a:rPr lang="en-GB" dirty="0">
                <a:solidFill>
                  <a:srgbClr val="212121"/>
                </a:solidFill>
                <a:latin typeface="BlinkMacSystemFont"/>
              </a:rPr>
              <a:t>(Accessed date: 29/10/2022).</a:t>
            </a:r>
          </a:p>
          <a:p>
            <a:r>
              <a:rPr lang="en-GB" dirty="0">
                <a:solidFill>
                  <a:srgbClr val="212121"/>
                </a:solidFill>
                <a:latin typeface="BlinkMacSystemFont"/>
              </a:rPr>
              <a:t>NHS (2019) ‘ Diagnosis- Clinical depression’ </a:t>
            </a:r>
            <a:r>
              <a:rPr lang="en-GB" i="1" dirty="0">
                <a:solidFill>
                  <a:srgbClr val="212121"/>
                </a:solidFill>
                <a:latin typeface="BlinkMacSystemFont"/>
              </a:rPr>
              <a:t>www.nhs.uk/mental -health/condition</a:t>
            </a:r>
            <a:r>
              <a:rPr lang="en-GB" dirty="0">
                <a:solidFill>
                  <a:srgbClr val="212121"/>
                </a:solidFill>
                <a:latin typeface="BlinkMacSystemFont"/>
              </a:rPr>
              <a:t>, (Accessed date 30/10/2022</a:t>
            </a:r>
            <a:r>
              <a:rPr lang="en-GB" i="1" dirty="0">
                <a:solidFill>
                  <a:srgbClr val="212121"/>
                </a:solidFill>
                <a:latin typeface="BlinkMacSystemFont"/>
              </a:rPr>
              <a:t>).</a:t>
            </a: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 </a:t>
            </a:r>
          </a:p>
          <a:p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Shorter, E. and Healy, D. (2007) </a:t>
            </a:r>
            <a:r>
              <a:rPr lang="en-GB" b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’Shock Therapy : A History of Electroconvulsive Treatment in Mental Illness. New Brunswick, NJ</a:t>
            </a: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:’ </a:t>
            </a:r>
            <a:r>
              <a:rPr lang="en-GB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Rutgers University Press</a:t>
            </a: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. Available at: </a:t>
            </a: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hlinkClick r:id="rId4"/>
              </a:rPr>
              <a:t>https://doi.org/10.36019/9780813560526</a:t>
            </a: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. (access date:30/10/2022)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6222785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847</TotalTime>
  <Words>1132</Words>
  <Application>Microsoft Office PowerPoint</Application>
  <PresentationFormat>Widescreen</PresentationFormat>
  <Paragraphs>139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BlinkMacSystemFont</vt:lpstr>
      <vt:lpstr>Calibri</vt:lpstr>
      <vt:lpstr>Calibri Light</vt:lpstr>
      <vt:lpstr>Source Sans Pro</vt:lpstr>
      <vt:lpstr>Office Theme</vt:lpstr>
      <vt:lpstr>                              ASSESSMENT COMPONENT 1 PRESENTATION</vt:lpstr>
      <vt:lpstr>                     DEPRESSION OVERVIEW</vt:lpstr>
      <vt:lpstr>                        INTRODUCTION</vt:lpstr>
      <vt:lpstr>                             DEFINITION</vt:lpstr>
      <vt:lpstr>                   CAUSES OF DEPRESSION</vt:lpstr>
      <vt:lpstr>      SYMPTOMS/ SIGNS OF DEPRESSION</vt:lpstr>
      <vt:lpstr>               DIAGNOSIS OF DEPRESSION</vt:lpstr>
      <vt:lpstr>HISTORICAL VIEW AND TREATMENT FOR DEPRESSION</vt:lpstr>
      <vt:lpstr>          CURRENT TREATMENTS (NHS)</vt:lpstr>
      <vt:lpstr>PRINCIPLES WHEN WORKING WITH PEOPLE WITH DEPRESSION</vt:lpstr>
      <vt:lpstr>      RECOMMENDATION AND CONCLUSION</vt:lpstr>
      <vt:lpstr>                          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COMPONENT 1 PRESENTATION</dc:title>
  <dc:creator>shedrack chidi asinobi</dc:creator>
  <cp:lastModifiedBy>shedrack chidi</cp:lastModifiedBy>
  <cp:revision>40</cp:revision>
  <dcterms:created xsi:type="dcterms:W3CDTF">2022-10-22T09:23:26Z</dcterms:created>
  <dcterms:modified xsi:type="dcterms:W3CDTF">2022-11-26T09:14:42Z</dcterms:modified>
</cp:coreProperties>
</file>