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5" r:id="rId9"/>
    <p:sldId id="266" r:id="rId10"/>
    <p:sldId id="26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 varScale="1">
        <p:scale>
          <a:sx n="48" d="100"/>
          <a:sy n="48" d="100"/>
        </p:scale>
        <p:origin x="77" y="8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254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072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571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702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070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146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498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011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034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753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1869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538842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2375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2302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9592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172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595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B9B3467-79B3-4D35-81A6-64ED8DC914F8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7F43F-C1FC-4A4D-89ED-424AA4F581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4137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image" Target="../media/image2.png"/><Relationship Id="rId10" Type="http://schemas.openxmlformats.org/officeDocument/2006/relationships/image" Target="../media/image14.png"/><Relationship Id="rId4" Type="http://schemas.openxmlformats.org/officeDocument/2006/relationships/image" Target="../media/image1.jpe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5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5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5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07/BF0281387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329F7E9-C09F-8F53-9E10-C16E080E0C0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013" r="20285" b="909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FACE755-2374-378A-CB01-E074361D25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37841" y="1141024"/>
            <a:ext cx="4028705" cy="3253694"/>
          </a:xfrm>
        </p:spPr>
        <p:txBody>
          <a:bodyPr anchor="b">
            <a:normAutofit/>
          </a:bodyPr>
          <a:lstStyle/>
          <a:p>
            <a:pPr algn="l"/>
            <a:r>
              <a:rPr lang="en-GB" sz="4800" dirty="0"/>
              <a:t>Cop Culture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B071D9-7A6B-991A-D03D-CF11514F44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n-GB" sz="2000"/>
              <a:t>Lucy Roche</a:t>
            </a:r>
          </a:p>
        </p:txBody>
      </p:sp>
      <p:pic>
        <p:nvPicPr>
          <p:cNvPr id="5" name="Introduction">
            <a:hlinkClick r:id="" action="ppaction://media"/>
            <a:extLst>
              <a:ext uri="{FF2B5EF4-FFF2-40B4-BE49-F238E27FC236}">
                <a16:creationId xmlns:a16="http://schemas.microsoft.com/office/drawing/2014/main" id="{01552DF4-048A-A07A-C84B-ECB83F3E90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6" name="Introduction">
            <a:hlinkClick r:id="" action="ppaction://media"/>
            <a:extLst>
              <a:ext uri="{FF2B5EF4-FFF2-40B4-BE49-F238E27FC236}">
                <a16:creationId xmlns:a16="http://schemas.microsoft.com/office/drawing/2014/main" id="{BE51907F-648F-4779-027B-33ED3467ACD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45977" y="571697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1348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983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563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erson holding a sign with a police officer in the background&#10;&#10;Description automatically generated with low confidence">
            <a:extLst>
              <a:ext uri="{FF2B5EF4-FFF2-40B4-BE49-F238E27FC236}">
                <a16:creationId xmlns:a16="http://schemas.microsoft.com/office/drawing/2014/main" id="{250526BC-1B05-6BB8-36B0-520260F894B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573" r="20727"/>
          <a:stretch/>
        </p:blipFill>
        <p:spPr>
          <a:xfrm>
            <a:off x="4059934" y="10"/>
            <a:ext cx="8132065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8D489E29-742E-4D34-AB08-CE3217805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6053153" y="1320127"/>
            <a:ext cx="4812846" cy="419548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2C4120-ABAF-AD59-1149-E96861D2B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983" y="3106765"/>
            <a:ext cx="4262011" cy="32753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800" kern="1200" dirty="0">
                <a:latin typeface="+mj-lt"/>
                <a:ea typeface="+mj-ea"/>
                <a:cs typeface="+mj-cs"/>
              </a:rPr>
              <a:t>Cop Culture- Introduction</a:t>
            </a:r>
          </a:p>
        </p:txBody>
      </p:sp>
      <p:pic>
        <p:nvPicPr>
          <p:cNvPr id="11" name="Picture 10" descr="A group of people in riot gear&#10;&#10;Description automatically generated">
            <a:extLst>
              <a:ext uri="{FF2B5EF4-FFF2-40B4-BE49-F238E27FC236}">
                <a16:creationId xmlns:a16="http://schemas.microsoft.com/office/drawing/2014/main" id="{3476AA71-73E1-0994-2306-7BBB02F7654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3454" r="5867" b="1"/>
          <a:stretch/>
        </p:blipFill>
        <p:spPr>
          <a:xfrm>
            <a:off x="20" y="-1"/>
            <a:ext cx="4059914" cy="3429000"/>
          </a:xfrm>
          <a:prstGeom prst="rect">
            <a:avLst/>
          </a:prstGeom>
        </p:spPr>
      </p:pic>
      <p:pic>
        <p:nvPicPr>
          <p:cNvPr id="13" name="Picture 12" descr="A group of police officers in yellow jackets&#10;&#10;Description automatically generated with medium confidence">
            <a:extLst>
              <a:ext uri="{FF2B5EF4-FFF2-40B4-BE49-F238E27FC236}">
                <a16:creationId xmlns:a16="http://schemas.microsoft.com/office/drawing/2014/main" id="{89AF3326-0650-58EB-C8A3-998552607DD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2559" r="13599" b="1"/>
          <a:stretch/>
        </p:blipFill>
        <p:spPr>
          <a:xfrm>
            <a:off x="20" y="3429000"/>
            <a:ext cx="4059916" cy="3429000"/>
          </a:xfrm>
          <a:prstGeom prst="rect">
            <a:avLst/>
          </a:prstGeom>
        </p:spPr>
      </p:pic>
      <p:pic>
        <p:nvPicPr>
          <p:cNvPr id="14" name="cop culture">
            <a:hlinkClick r:id="" action="ppaction://media"/>
            <a:extLst>
              <a:ext uri="{FF2B5EF4-FFF2-40B4-BE49-F238E27FC236}">
                <a16:creationId xmlns:a16="http://schemas.microsoft.com/office/drawing/2014/main" id="{B6707444-EB0C-2CE7-027F-CA7863CF69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49306" y="450076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574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42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39CF08-65E4-3F78-D24C-341217A994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409" y="983890"/>
            <a:ext cx="3451656" cy="4878667"/>
          </a:xfrm>
          <a:prstGeom prst="rect">
            <a:avLst/>
          </a:prstGeom>
        </p:spPr>
      </p:pic>
      <p:pic>
        <p:nvPicPr>
          <p:cNvPr id="4" name="Picture 3" descr="A group of police officers talking to a person&#10;&#10;Description automatically generated with medium confidence">
            <a:extLst>
              <a:ext uri="{FF2B5EF4-FFF2-40B4-BE49-F238E27FC236}">
                <a16:creationId xmlns:a16="http://schemas.microsoft.com/office/drawing/2014/main" id="{22AFB1E8-E901-CE5F-3034-1D123D90D2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1333" y="1586205"/>
            <a:ext cx="6964641" cy="37205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B1B009-1EAF-0FFF-38FC-A774D8BEC376}"/>
              </a:ext>
            </a:extLst>
          </p:cNvPr>
          <p:cNvSpPr txBox="1"/>
          <p:nvPr/>
        </p:nvSpPr>
        <p:spPr>
          <a:xfrm>
            <a:off x="8696130" y="5862557"/>
            <a:ext cx="3079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Continued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99CBAC4-C02F-45C3-AC88-89A3FB1433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96290" y="586255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24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55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8">
            <a:extLst>
              <a:ext uri="{FF2B5EF4-FFF2-40B4-BE49-F238E27FC236}">
                <a16:creationId xmlns:a16="http://schemas.microsoft.com/office/drawing/2014/main" id="{94DDC893-E5EF-4CDE-B040-BA5B53AADD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26" name="Picture 10">
            <a:extLst>
              <a:ext uri="{FF2B5EF4-FFF2-40B4-BE49-F238E27FC236}">
                <a16:creationId xmlns:a16="http://schemas.microsoft.com/office/drawing/2014/main" id="{85F1A06D-D369-4974-8208-56120C5E7A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27" name="Oval 12">
            <a:extLst>
              <a:ext uri="{FF2B5EF4-FFF2-40B4-BE49-F238E27FC236}">
                <a16:creationId xmlns:a16="http://schemas.microsoft.com/office/drawing/2014/main" id="{DAD27A50-88D7-4E2A-8488-F2879768AF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8" name="Picture 14">
            <a:extLst>
              <a:ext uri="{FF2B5EF4-FFF2-40B4-BE49-F238E27FC236}">
                <a16:creationId xmlns:a16="http://schemas.microsoft.com/office/drawing/2014/main" id="{A47C6ACD-2325-48C6-B9F3-C21563A05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29" name="Picture 16">
            <a:extLst>
              <a:ext uri="{FF2B5EF4-FFF2-40B4-BE49-F238E27FC236}">
                <a16:creationId xmlns:a16="http://schemas.microsoft.com/office/drawing/2014/main" id="{1081DF83-4F35-4560-87E6-0DE8AAAC3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30" name="Rectangle 18">
            <a:extLst>
              <a:ext uri="{FF2B5EF4-FFF2-40B4-BE49-F238E27FC236}">
                <a16:creationId xmlns:a16="http://schemas.microsoft.com/office/drawing/2014/main" id="{7C704F0F-1CD8-4DC1-AEE9-225958232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AACC45-BA5A-B74C-0B19-0C3DCC5002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01839" y="1447800"/>
            <a:ext cx="3342459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/>
              <a:t>Diversity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54CAF5-1530-D767-FC09-3E8491B594E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7566" b="1561"/>
          <a:stretch/>
        </p:blipFill>
        <p:spPr>
          <a:xfrm>
            <a:off x="-1" y="10"/>
            <a:ext cx="7546766" cy="34289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3226DEE-C9A0-BFA9-6886-2754676EB85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6210" b="13025"/>
          <a:stretch/>
        </p:blipFill>
        <p:spPr>
          <a:xfrm>
            <a:off x="0" y="3429462"/>
            <a:ext cx="7546766" cy="3428538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2B057ED-37C8-0D92-E138-279B716B71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979735" y="531795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813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1419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A4322390-8B58-46BE-88EB-D9FD30C0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1A644E-F44F-0F7D-6FCD-0208194BB70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alphaModFix amt="40000"/>
          </a:blip>
          <a:srcRect t="963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67A19C4-35CD-9C7D-CE81-FB3700BE6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1447800"/>
            <a:ext cx="8825658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>
                <a:solidFill>
                  <a:schemeClr val="tx1"/>
                </a:solidFill>
              </a:rPr>
              <a:t>Professionlism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B82A993-E471-24C8-AB82-C98D68910F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400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22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A4322390-8B58-46BE-88EB-D9FD30C0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B57767-E3D6-BE3C-3150-75F5DF144C8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alphaModFix amt="40000"/>
          </a:blip>
          <a:srcRect t="18737" r="9091" b="465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9F595FB-4238-542A-97DA-15A807682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1447800"/>
            <a:ext cx="8825658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7200" dirty="0">
                <a:solidFill>
                  <a:schemeClr val="tx1"/>
                </a:solidFill>
              </a:rPr>
              <a:t>Police Accountability</a:t>
            </a:r>
            <a:br>
              <a:rPr lang="en-US" sz="7200" dirty="0">
                <a:solidFill>
                  <a:schemeClr val="tx1"/>
                </a:solidFill>
              </a:rPr>
            </a:br>
            <a:endParaRPr lang="en-US" sz="7200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C166B2F-A73D-8EA8-DF1C-7C88926CE7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484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645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A4322390-8B58-46BE-88EB-D9FD30C0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1E2656-E8F0-F008-99D5-A1814475457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alphaModFix amt="40000"/>
          </a:blip>
          <a:srcRect t="1541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189C218-C9C4-CA30-D352-85103062D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1447800"/>
            <a:ext cx="8825658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>
                <a:solidFill>
                  <a:schemeClr val="tx1"/>
                </a:solidFill>
              </a:rPr>
              <a:t>Police use of force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BF982B1-9A24-BDCA-7C12-A0C496045E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0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70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7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24" name="Picture 9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25" name="Oval 11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6" name="Picture 13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27" name="Picture 15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8" name="Rectangle 17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9" name="Rectangle 19">
            <a:extLst>
              <a:ext uri="{FF2B5EF4-FFF2-40B4-BE49-F238E27FC236}">
                <a16:creationId xmlns:a16="http://schemas.microsoft.com/office/drawing/2014/main" id="{A4322390-8B58-46BE-88EB-D9FD30C0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1F6853-9DDE-B280-BE4E-EA1358B8FE1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alphaModFix amt="40000"/>
          </a:blip>
          <a:srcRect t="890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48913A-1C02-2C8B-1618-86B6029B6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1447800"/>
            <a:ext cx="8825658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>
                <a:solidFill>
                  <a:schemeClr val="tx1"/>
                </a:solidFill>
              </a:rPr>
              <a:t>Police and the Community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B180A09-79A4-DA9D-6D51-046FC29838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0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553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E71D-B9D4-3447-FD8C-65EE8436F0F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Thank you for listening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F49BCA8-C0FA-F0DD-ED7D-D4C9B47A3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096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1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D6C7E-3F00-D7F9-C1CF-407732728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90EE0C2-4424-8E58-6FDE-0C2BFA7B15B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93502" y="699086"/>
            <a:ext cx="10800139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Caveney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N. et al., (2020). Police reform,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auestrity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and 'cop culture': time to change the record?.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Policing and Society,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30(10), pp. 1210-1225.</a:t>
            </a:r>
          </a:p>
          <a:p>
            <a:pPr mar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kumimoji="0" lang="en-US" altLang="en-US" sz="12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sz="1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Miller, L.  (2004) Good cop—Bad cop: Problem officers, law enforcement culture, and strategies for success. </a:t>
            </a:r>
            <a:r>
              <a:rPr lang="en-GB" sz="12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Journa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l of</a:t>
            </a:r>
            <a:r>
              <a:rPr lang="en-GB" sz="12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Police Criminal Psychology</a:t>
            </a:r>
            <a:r>
              <a:rPr lang="en-GB" sz="1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12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  <a:r>
              <a:rPr lang="en-GB" sz="1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30–48 (2004). </a:t>
            </a:r>
            <a:r>
              <a:rPr lang="en-GB" sz="1200" b="0" i="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https://doi.org/10.1007/BF02813871</a:t>
            </a:r>
            <a:endParaRPr lang="en-GB" sz="12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kumimoji="0" lang="en-GB" altLang="en-US" sz="12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Silverii</a:t>
            </a:r>
            <a:r>
              <a:rPr lang="en-US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L., (2014). </a:t>
            </a:r>
            <a:r>
              <a:rPr lang="en-US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Cop Culture- Why Good Cops Go </a:t>
            </a:r>
            <a:r>
              <a:rPr lang="en-US" sz="1200" i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Bad.</a:t>
            </a:r>
            <a:r>
              <a:rPr lang="en-US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Taylor</a:t>
            </a:r>
            <a:r>
              <a:rPr lang="en-US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&amp; Francis</a:t>
            </a:r>
          </a:p>
          <a:p>
            <a:pPr mar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GB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Ariel, </a:t>
            </a:r>
            <a:r>
              <a:rPr kumimoji="0" lang="en-GB" altLang="en-US" sz="12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B.,et</a:t>
            </a:r>
            <a:r>
              <a:rPr kumimoji="0" lang="en-GB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al.,</a:t>
            </a:r>
            <a:r>
              <a:rPr lang="en-GB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(2016)</a:t>
            </a:r>
            <a:r>
              <a:rPr kumimoji="0" lang="en-GB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Report: increases in police use of force in the presence of body-worn cameras are driven by </a:t>
            </a:r>
            <a:r>
              <a:rPr kumimoji="0" lang="en-GB" altLang="en-US" sz="12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officerdiscretion</a:t>
            </a:r>
            <a:r>
              <a:rPr kumimoji="0" lang="en-GB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a protocol-based subgroup analysis of ten randomized </a:t>
            </a:r>
            <a:r>
              <a:rPr kumimoji="0" lang="en-GB" altLang="en-US" sz="12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experiments.Journal</a:t>
            </a:r>
            <a:r>
              <a:rPr kumimoji="0" lang="en-GB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of experimental criminology,12(3), 453–463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GB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Chan, J.B.L.,(1997</a:t>
            </a:r>
            <a:r>
              <a:rPr kumimoji="0" lang="en-GB" altLang="en-US" sz="12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).Changing police culture, policing in a multicultural society</a:t>
            </a:r>
            <a:r>
              <a:rPr kumimoji="0" lang="en-GB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Cambridge: Cambridge University Press.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GB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Gilling, D.,(2012). Reforming police governance in England and Wales: mineralisation and the politics of organisational regime change. </a:t>
            </a:r>
            <a:r>
              <a:rPr kumimoji="0" lang="en-GB" altLang="en-US" sz="12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Policing and society,</a:t>
            </a:r>
            <a:r>
              <a:rPr kumimoji="0" lang="en-GB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24 (1), 81–101.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GB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Metcalfe, T., (2017). Shifting the blame: towards a self-reforming police service in England and Wales. </a:t>
            </a:r>
            <a:r>
              <a:rPr kumimoji="0" lang="en-GB" altLang="en-US" sz="12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International journal of emergency services</a:t>
            </a:r>
            <a:r>
              <a:rPr kumimoji="0" lang="en-GB" altLang="en-US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6 (3), 153–165.</a:t>
            </a:r>
          </a:p>
        </p:txBody>
      </p:sp>
    </p:spTree>
    <p:extLst>
      <p:ext uri="{BB962C8B-B14F-4D97-AF65-F5344CB8AC3E}">
        <p14:creationId xmlns:p14="http://schemas.microsoft.com/office/powerpoint/2010/main" val="38949876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101</TotalTime>
  <Words>261</Words>
  <Application>Microsoft Office PowerPoint</Application>
  <PresentationFormat>Widescreen</PresentationFormat>
  <Paragraphs>24</Paragraphs>
  <Slides>10</Slides>
  <Notes>0</Notes>
  <HiddenSlides>0</HiddenSlides>
  <MMClips>10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Ion</vt:lpstr>
      <vt:lpstr>Cop Culture</vt:lpstr>
      <vt:lpstr>Cop Culture- Introduction</vt:lpstr>
      <vt:lpstr>PowerPoint Presentation</vt:lpstr>
      <vt:lpstr>Diversity</vt:lpstr>
      <vt:lpstr>Professionlism </vt:lpstr>
      <vt:lpstr>Police Accountability </vt:lpstr>
      <vt:lpstr>Police use of force</vt:lpstr>
      <vt:lpstr>Police and the Community</vt:lpstr>
      <vt:lpstr>Thank you for listening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 Culture</dc:title>
  <dc:creator>Lucy Roche (1902211)</dc:creator>
  <cp:lastModifiedBy>Lucy Roche (1902211)</cp:lastModifiedBy>
  <cp:revision>2</cp:revision>
  <dcterms:created xsi:type="dcterms:W3CDTF">2023-05-19T18:29:12Z</dcterms:created>
  <dcterms:modified xsi:type="dcterms:W3CDTF">2023-05-23T10:02:22Z</dcterms:modified>
</cp:coreProperties>
</file>