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55"/>
  </p:notesMasterIdLst>
  <p:handoutMasterIdLst>
    <p:handoutMasterId r:id="rId56"/>
  </p:handoutMasterIdLst>
  <p:sldIdLst>
    <p:sldId id="257" r:id="rId2"/>
    <p:sldId id="305" r:id="rId3"/>
    <p:sldId id="306" r:id="rId4"/>
    <p:sldId id="307" r:id="rId5"/>
    <p:sldId id="308" r:id="rId6"/>
    <p:sldId id="309" r:id="rId7"/>
    <p:sldId id="310" r:id="rId8"/>
    <p:sldId id="311" r:id="rId9"/>
    <p:sldId id="312" r:id="rId10"/>
    <p:sldId id="313" r:id="rId11"/>
    <p:sldId id="314" r:id="rId12"/>
    <p:sldId id="315" r:id="rId13"/>
    <p:sldId id="316" r:id="rId14"/>
    <p:sldId id="317" r:id="rId15"/>
    <p:sldId id="318" r:id="rId16"/>
    <p:sldId id="319" r:id="rId17"/>
    <p:sldId id="321" r:id="rId18"/>
    <p:sldId id="322" r:id="rId19"/>
    <p:sldId id="323" r:id="rId20"/>
    <p:sldId id="304" r:id="rId21"/>
    <p:sldId id="258" r:id="rId22"/>
    <p:sldId id="263" r:id="rId23"/>
    <p:sldId id="264" r:id="rId24"/>
    <p:sldId id="261" r:id="rId25"/>
    <p:sldId id="262" r:id="rId26"/>
    <p:sldId id="266" r:id="rId27"/>
    <p:sldId id="267" r:id="rId28"/>
    <p:sldId id="268" r:id="rId29"/>
    <p:sldId id="269" r:id="rId30"/>
    <p:sldId id="270" r:id="rId31"/>
    <p:sldId id="271" r:id="rId32"/>
    <p:sldId id="272" r:id="rId33"/>
    <p:sldId id="273" r:id="rId34"/>
    <p:sldId id="274" r:id="rId35"/>
    <p:sldId id="275" r:id="rId36"/>
    <p:sldId id="276" r:id="rId37"/>
    <p:sldId id="277" r:id="rId38"/>
    <p:sldId id="278" r:id="rId39"/>
    <p:sldId id="279" r:id="rId40"/>
    <p:sldId id="283" r:id="rId41"/>
    <p:sldId id="288" r:id="rId42"/>
    <p:sldId id="287" r:id="rId43"/>
    <p:sldId id="290" r:id="rId44"/>
    <p:sldId id="291" r:id="rId45"/>
    <p:sldId id="280" r:id="rId46"/>
    <p:sldId id="292" r:id="rId47"/>
    <p:sldId id="297" r:id="rId48"/>
    <p:sldId id="298" r:id="rId49"/>
    <p:sldId id="295" r:id="rId50"/>
    <p:sldId id="296" r:id="rId51"/>
    <p:sldId id="300" r:id="rId52"/>
    <p:sldId id="301" r:id="rId53"/>
    <p:sldId id="302" r:id="rId54"/>
  </p:sldIdLst>
  <p:sldSz cx="9144000" cy="6858000" type="screen4x3"/>
  <p:notesSz cx="6669088" cy="9753600"/>
  <p:embeddedFontLst>
    <p:embeddedFont>
      <p:font typeface="Calibri" panose="020F0502020204030204" pitchFamily="34" charset="0"/>
      <p:regular r:id="rId57"/>
      <p:bold r:id="rId58"/>
      <p:italic r:id="rId59"/>
      <p:boldItalic r:id="rId6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206" autoAdjust="0"/>
    <p:restoredTop sz="91474" autoAdjust="0"/>
  </p:normalViewPr>
  <p:slideViewPr>
    <p:cSldViewPr>
      <p:cViewPr varScale="1">
        <p:scale>
          <a:sx n="41" d="100"/>
          <a:sy n="41" d="100"/>
        </p:scale>
        <p:origin x="666" y="60"/>
      </p:cViewPr>
      <p:guideLst>
        <p:guide orient="horz" pos="2160"/>
        <p:guide pos="2880"/>
      </p:guideLst>
    </p:cSldViewPr>
  </p:slideViewPr>
  <p:outlineViewPr>
    <p:cViewPr>
      <p:scale>
        <a:sx n="33" d="100"/>
        <a:sy n="33" d="100"/>
      </p:scale>
      <p:origin x="0" y="42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1.fntdata"/><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89785" tIns="44892" rIns="89785" bIns="44892"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7680"/>
          </a:xfrm>
          <a:prstGeom prst="rect">
            <a:avLst/>
          </a:prstGeom>
        </p:spPr>
        <p:txBody>
          <a:bodyPr vert="horz" lIns="89785" tIns="44892" rIns="89785" bIns="44892" rtlCol="0"/>
          <a:lstStyle>
            <a:lvl1pPr algn="r">
              <a:defRPr sz="1200"/>
            </a:lvl1pPr>
          </a:lstStyle>
          <a:p>
            <a:fld id="{324D1F55-01DA-4DD7-B7CC-73BCD28F116B}" type="datetimeFigureOut">
              <a:rPr lang="en-GB" smtClean="0"/>
              <a:t>16/10/2017</a:t>
            </a:fld>
            <a:endParaRPr lang="en-GB"/>
          </a:p>
        </p:txBody>
      </p:sp>
      <p:sp>
        <p:nvSpPr>
          <p:cNvPr id="4" name="Footer Placeholder 3"/>
          <p:cNvSpPr>
            <a:spLocks noGrp="1"/>
          </p:cNvSpPr>
          <p:nvPr>
            <p:ph type="ftr" sz="quarter" idx="2"/>
          </p:nvPr>
        </p:nvSpPr>
        <p:spPr>
          <a:xfrm>
            <a:off x="0" y="9264227"/>
            <a:ext cx="2889938" cy="487680"/>
          </a:xfrm>
          <a:prstGeom prst="rect">
            <a:avLst/>
          </a:prstGeom>
        </p:spPr>
        <p:txBody>
          <a:bodyPr vert="horz" lIns="89785" tIns="44892" rIns="89785" bIns="44892"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89785" tIns="44892" rIns="89785" bIns="44892" rtlCol="0" anchor="b"/>
          <a:lstStyle>
            <a:lvl1pPr algn="r">
              <a:defRPr sz="1200"/>
            </a:lvl1pPr>
          </a:lstStyle>
          <a:p>
            <a:fld id="{E375E738-785F-4D6B-817C-A2122FEE408C}" type="slidenum">
              <a:rPr lang="en-GB" smtClean="0"/>
              <a:t>‹#›</a:t>
            </a:fld>
            <a:endParaRPr lang="en-GB"/>
          </a:p>
        </p:txBody>
      </p:sp>
    </p:spTree>
    <p:extLst>
      <p:ext uri="{BB962C8B-B14F-4D97-AF65-F5344CB8AC3E}">
        <p14:creationId xmlns:p14="http://schemas.microsoft.com/office/powerpoint/2010/main" val="38510130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89785" tIns="44892" rIns="89785" bIns="44892" rtlCol="0"/>
          <a:lstStyle>
            <a:lvl1pPr algn="l">
              <a:defRPr sz="1200"/>
            </a:lvl1pPr>
          </a:lstStyle>
          <a:p>
            <a:endParaRPr lang="en-GB"/>
          </a:p>
        </p:txBody>
      </p:sp>
      <p:sp>
        <p:nvSpPr>
          <p:cNvPr id="3" name="Date Placeholder 2"/>
          <p:cNvSpPr>
            <a:spLocks noGrp="1"/>
          </p:cNvSpPr>
          <p:nvPr>
            <p:ph type="dt" idx="1"/>
          </p:nvPr>
        </p:nvSpPr>
        <p:spPr>
          <a:xfrm>
            <a:off x="3777607" y="0"/>
            <a:ext cx="2889938" cy="487680"/>
          </a:xfrm>
          <a:prstGeom prst="rect">
            <a:avLst/>
          </a:prstGeom>
        </p:spPr>
        <p:txBody>
          <a:bodyPr vert="horz" lIns="89785" tIns="44892" rIns="89785" bIns="44892" rtlCol="0"/>
          <a:lstStyle>
            <a:lvl1pPr algn="r">
              <a:defRPr sz="1200"/>
            </a:lvl1pPr>
          </a:lstStyle>
          <a:p>
            <a:fld id="{4EFB335C-E179-4A88-B600-342C1882C11B}" type="datetimeFigureOut">
              <a:rPr lang="en-GB" smtClean="0"/>
              <a:t>16/10/2017</a:t>
            </a:fld>
            <a:endParaRPr lang="en-GB"/>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89785" tIns="44892" rIns="89785" bIns="44892" rtlCol="0" anchor="ctr"/>
          <a:lstStyle/>
          <a:p>
            <a:endParaRPr lang="en-GB"/>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89785" tIns="44892" rIns="89785" bIns="44892"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64227"/>
            <a:ext cx="2889938" cy="487680"/>
          </a:xfrm>
          <a:prstGeom prst="rect">
            <a:avLst/>
          </a:prstGeom>
        </p:spPr>
        <p:txBody>
          <a:bodyPr vert="horz" lIns="89785" tIns="44892" rIns="89785" bIns="44892"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89785" tIns="44892" rIns="89785" bIns="44892" rtlCol="0" anchor="b"/>
          <a:lstStyle>
            <a:lvl1pPr algn="r">
              <a:defRPr sz="1200"/>
            </a:lvl1pPr>
          </a:lstStyle>
          <a:p>
            <a:fld id="{0A3AD958-F1A0-4B67-96B4-77EE21D9258E}" type="slidenum">
              <a:rPr lang="en-GB" smtClean="0"/>
              <a:t>‹#›</a:t>
            </a:fld>
            <a:endParaRPr lang="en-GB"/>
          </a:p>
        </p:txBody>
      </p:sp>
    </p:spTree>
    <p:extLst>
      <p:ext uri="{BB962C8B-B14F-4D97-AF65-F5344CB8AC3E}">
        <p14:creationId xmlns:p14="http://schemas.microsoft.com/office/powerpoint/2010/main" val="12714621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1</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2</a:t>
            </a:fld>
            <a:endParaRPr lang="en-GB">
              <a:solidFill>
                <a:prstClr val="black"/>
              </a:solidFill>
            </a:endParaRPr>
          </a:p>
        </p:txBody>
      </p:sp>
    </p:spTree>
    <p:extLst>
      <p:ext uri="{BB962C8B-B14F-4D97-AF65-F5344CB8AC3E}">
        <p14:creationId xmlns:p14="http://schemas.microsoft.com/office/powerpoint/2010/main" val="39907509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3</a:t>
            </a:fld>
            <a:endParaRPr lang="en-GB">
              <a:solidFill>
                <a:prstClr val="black"/>
              </a:solidFill>
            </a:endParaRPr>
          </a:p>
        </p:txBody>
      </p:sp>
    </p:spTree>
    <p:extLst>
      <p:ext uri="{BB962C8B-B14F-4D97-AF65-F5344CB8AC3E}">
        <p14:creationId xmlns:p14="http://schemas.microsoft.com/office/powerpoint/2010/main" val="22141241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4</a:t>
            </a:fld>
            <a:endParaRPr lang="en-GB">
              <a:solidFill>
                <a:prstClr val="black"/>
              </a:solidFill>
            </a:endParaRPr>
          </a:p>
        </p:txBody>
      </p:sp>
    </p:spTree>
    <p:extLst>
      <p:ext uri="{BB962C8B-B14F-4D97-AF65-F5344CB8AC3E}">
        <p14:creationId xmlns:p14="http://schemas.microsoft.com/office/powerpoint/2010/main" val="17337170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5</a:t>
            </a:fld>
            <a:endParaRPr lang="en-GB">
              <a:solidFill>
                <a:prstClr val="black"/>
              </a:solidFill>
            </a:endParaRPr>
          </a:p>
        </p:txBody>
      </p:sp>
    </p:spTree>
    <p:extLst>
      <p:ext uri="{BB962C8B-B14F-4D97-AF65-F5344CB8AC3E}">
        <p14:creationId xmlns:p14="http://schemas.microsoft.com/office/powerpoint/2010/main" val="21318094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6</a:t>
            </a:fld>
            <a:endParaRPr lang="en-GB">
              <a:solidFill>
                <a:prstClr val="black"/>
              </a:solidFill>
            </a:endParaRPr>
          </a:p>
        </p:txBody>
      </p:sp>
    </p:spTree>
    <p:extLst>
      <p:ext uri="{BB962C8B-B14F-4D97-AF65-F5344CB8AC3E}">
        <p14:creationId xmlns:p14="http://schemas.microsoft.com/office/powerpoint/2010/main" val="6626023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7</a:t>
            </a:fld>
            <a:endParaRPr lang="en-GB">
              <a:solidFill>
                <a:prstClr val="black"/>
              </a:solidFill>
            </a:endParaRPr>
          </a:p>
        </p:txBody>
      </p:sp>
    </p:spTree>
    <p:extLst>
      <p:ext uri="{BB962C8B-B14F-4D97-AF65-F5344CB8AC3E}">
        <p14:creationId xmlns:p14="http://schemas.microsoft.com/office/powerpoint/2010/main" val="503612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8</a:t>
            </a:fld>
            <a:endParaRPr lang="en-GB">
              <a:solidFill>
                <a:prstClr val="black"/>
              </a:solidFill>
            </a:endParaRPr>
          </a:p>
        </p:txBody>
      </p:sp>
    </p:spTree>
    <p:extLst>
      <p:ext uri="{BB962C8B-B14F-4D97-AF65-F5344CB8AC3E}">
        <p14:creationId xmlns:p14="http://schemas.microsoft.com/office/powerpoint/2010/main" val="8463902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9</a:t>
            </a:fld>
            <a:endParaRPr lang="en-GB">
              <a:solidFill>
                <a:prstClr val="black"/>
              </a:solidFill>
            </a:endParaRPr>
          </a:p>
        </p:txBody>
      </p:sp>
    </p:spTree>
    <p:extLst>
      <p:ext uri="{BB962C8B-B14F-4D97-AF65-F5344CB8AC3E}">
        <p14:creationId xmlns:p14="http://schemas.microsoft.com/office/powerpoint/2010/main" val="23851970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10</a:t>
            </a:fld>
            <a:endParaRPr lang="en-GB">
              <a:solidFill>
                <a:prstClr val="black"/>
              </a:solidFill>
            </a:endParaRPr>
          </a:p>
        </p:txBody>
      </p:sp>
    </p:spTree>
    <p:extLst>
      <p:ext uri="{BB962C8B-B14F-4D97-AF65-F5344CB8AC3E}">
        <p14:creationId xmlns:p14="http://schemas.microsoft.com/office/powerpoint/2010/main" val="11287333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11</a:t>
            </a:fld>
            <a:endParaRPr lang="en-GB">
              <a:solidFill>
                <a:prstClr val="black"/>
              </a:solidFill>
            </a:endParaRPr>
          </a:p>
        </p:txBody>
      </p:sp>
    </p:spTree>
    <p:extLst>
      <p:ext uri="{BB962C8B-B14F-4D97-AF65-F5344CB8AC3E}">
        <p14:creationId xmlns:p14="http://schemas.microsoft.com/office/powerpoint/2010/main" val="5173757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12</a:t>
            </a:fld>
            <a:endParaRPr lang="en-GB">
              <a:solidFill>
                <a:prstClr val="black"/>
              </a:solidFill>
            </a:endParaRPr>
          </a:p>
        </p:txBody>
      </p:sp>
    </p:spTree>
    <p:extLst>
      <p:ext uri="{BB962C8B-B14F-4D97-AF65-F5344CB8AC3E}">
        <p14:creationId xmlns:p14="http://schemas.microsoft.com/office/powerpoint/2010/main" val="27284911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13</a:t>
            </a:fld>
            <a:endParaRPr lang="en-GB">
              <a:solidFill>
                <a:prstClr val="black"/>
              </a:solidFill>
            </a:endParaRPr>
          </a:p>
        </p:txBody>
      </p:sp>
    </p:spTree>
    <p:extLst>
      <p:ext uri="{BB962C8B-B14F-4D97-AF65-F5344CB8AC3E}">
        <p14:creationId xmlns:p14="http://schemas.microsoft.com/office/powerpoint/2010/main" val="4666665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14</a:t>
            </a:fld>
            <a:endParaRPr lang="en-GB">
              <a:solidFill>
                <a:prstClr val="black"/>
              </a:solidFill>
            </a:endParaRPr>
          </a:p>
        </p:txBody>
      </p:sp>
    </p:spTree>
    <p:extLst>
      <p:ext uri="{BB962C8B-B14F-4D97-AF65-F5344CB8AC3E}">
        <p14:creationId xmlns:p14="http://schemas.microsoft.com/office/powerpoint/2010/main" val="29547648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15</a:t>
            </a:fld>
            <a:endParaRPr lang="en-GB">
              <a:solidFill>
                <a:prstClr val="black"/>
              </a:solidFill>
            </a:endParaRPr>
          </a:p>
        </p:txBody>
      </p:sp>
    </p:spTree>
    <p:extLst>
      <p:ext uri="{BB962C8B-B14F-4D97-AF65-F5344CB8AC3E}">
        <p14:creationId xmlns:p14="http://schemas.microsoft.com/office/powerpoint/2010/main" val="33628125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16</a:t>
            </a:fld>
            <a:endParaRPr lang="en-GB">
              <a:solidFill>
                <a:prstClr val="black"/>
              </a:solidFill>
            </a:endParaRPr>
          </a:p>
        </p:txBody>
      </p:sp>
    </p:spTree>
    <p:extLst>
      <p:ext uri="{BB962C8B-B14F-4D97-AF65-F5344CB8AC3E}">
        <p14:creationId xmlns:p14="http://schemas.microsoft.com/office/powerpoint/2010/main" val="39725123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17</a:t>
            </a:fld>
            <a:endParaRPr lang="en-GB">
              <a:solidFill>
                <a:prstClr val="black"/>
              </a:solidFill>
            </a:endParaRPr>
          </a:p>
        </p:txBody>
      </p:sp>
    </p:spTree>
    <p:extLst>
      <p:ext uri="{BB962C8B-B14F-4D97-AF65-F5344CB8AC3E}">
        <p14:creationId xmlns:p14="http://schemas.microsoft.com/office/powerpoint/2010/main" val="22671482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18</a:t>
            </a:fld>
            <a:endParaRPr lang="en-GB">
              <a:solidFill>
                <a:prstClr val="black"/>
              </a:solidFill>
            </a:endParaRPr>
          </a:p>
        </p:txBody>
      </p:sp>
    </p:spTree>
    <p:extLst>
      <p:ext uri="{BB962C8B-B14F-4D97-AF65-F5344CB8AC3E}">
        <p14:creationId xmlns:p14="http://schemas.microsoft.com/office/powerpoint/2010/main" val="35492531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19</a:t>
            </a:fld>
            <a:endParaRPr lang="en-GB">
              <a:solidFill>
                <a:prstClr val="black"/>
              </a:solidFill>
            </a:endParaRPr>
          </a:p>
        </p:txBody>
      </p:sp>
    </p:spTree>
    <p:extLst>
      <p:ext uri="{BB962C8B-B14F-4D97-AF65-F5344CB8AC3E}">
        <p14:creationId xmlns:p14="http://schemas.microsoft.com/office/powerpoint/2010/main" val="31423308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20</a:t>
            </a:fld>
            <a:endParaRPr lang="en-GB">
              <a:solidFill>
                <a:prstClr val="black"/>
              </a:solidFill>
            </a:endParaRPr>
          </a:p>
        </p:txBody>
      </p:sp>
    </p:spTree>
    <p:extLst>
      <p:ext uri="{BB962C8B-B14F-4D97-AF65-F5344CB8AC3E}">
        <p14:creationId xmlns:p14="http://schemas.microsoft.com/office/powerpoint/2010/main" val="2787499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21</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22</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23</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24</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25</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26</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27</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28</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29</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30</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31</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32</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33</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34</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35</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36</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37</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38</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39</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40</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41</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42</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43</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44</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45</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46</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47</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48</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49</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50</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t>51</a:t>
            </a:fld>
            <a:endParaRPr lang="en-GB"/>
          </a:p>
        </p:txBody>
      </p:sp>
    </p:spTree>
    <p:extLst>
      <p:ext uri="{BB962C8B-B14F-4D97-AF65-F5344CB8AC3E}">
        <p14:creationId xmlns:p14="http://schemas.microsoft.com/office/powerpoint/2010/main" val="357291514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t>52</a:t>
            </a:fld>
            <a:endParaRPr lang="en-GB"/>
          </a:p>
        </p:txBody>
      </p:sp>
    </p:spTree>
    <p:extLst>
      <p:ext uri="{BB962C8B-B14F-4D97-AF65-F5344CB8AC3E}">
        <p14:creationId xmlns:p14="http://schemas.microsoft.com/office/powerpoint/2010/main" val="357291514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t>53</a:t>
            </a:fld>
            <a:endParaRPr lang="en-GB"/>
          </a:p>
        </p:txBody>
      </p:sp>
    </p:spTree>
    <p:extLst>
      <p:ext uri="{BB962C8B-B14F-4D97-AF65-F5344CB8AC3E}">
        <p14:creationId xmlns:p14="http://schemas.microsoft.com/office/powerpoint/2010/main" val="35729151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44CC92A-62B4-47C4-8CCF-2AA271EC106A}" type="datetimeFigureOut">
              <a:rPr lang="en-GB" smtClean="0">
                <a:solidFill>
                  <a:prstClr val="black">
                    <a:tint val="75000"/>
                  </a:prstClr>
                </a:solidFill>
              </a:rPr>
              <a:pPr/>
              <a:t>16/10/2017</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EF31BA6-8C82-49A2-9B48-0A54ED200D1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36591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44CC92A-62B4-47C4-8CCF-2AA271EC106A}" type="datetimeFigureOut">
              <a:rPr lang="en-GB" smtClean="0">
                <a:solidFill>
                  <a:prstClr val="black">
                    <a:tint val="75000"/>
                  </a:prstClr>
                </a:solidFill>
              </a:rPr>
              <a:pPr/>
              <a:t>16/10/2017</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EF31BA6-8C82-49A2-9B48-0A54ED200D1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65840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44CC92A-62B4-47C4-8CCF-2AA271EC106A}" type="datetimeFigureOut">
              <a:rPr lang="en-GB" smtClean="0">
                <a:solidFill>
                  <a:prstClr val="black">
                    <a:tint val="75000"/>
                  </a:prstClr>
                </a:solidFill>
              </a:rPr>
              <a:pPr/>
              <a:t>16/10/2017</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EF31BA6-8C82-49A2-9B48-0A54ED200D1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264585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44CC92A-62B4-47C4-8CCF-2AA271EC106A}" type="datetimeFigureOut">
              <a:rPr lang="en-GB" smtClean="0">
                <a:solidFill>
                  <a:prstClr val="black">
                    <a:tint val="75000"/>
                  </a:prstClr>
                </a:solidFill>
              </a:rPr>
              <a:pPr/>
              <a:t>16/10/2017</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5EF31BA6-8C82-49A2-9B48-0A54ED200D1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905184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44CC92A-62B4-47C4-8CCF-2AA271EC106A}" type="datetimeFigureOut">
              <a:rPr lang="en-GB" smtClean="0">
                <a:solidFill>
                  <a:prstClr val="black">
                    <a:tint val="75000"/>
                  </a:prstClr>
                </a:solidFill>
              </a:rPr>
              <a:pPr/>
              <a:t>16/10/2017</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5EF31BA6-8C82-49A2-9B48-0A54ED200D1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33050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44CC92A-62B4-47C4-8CCF-2AA271EC106A}" type="datetimeFigureOut">
              <a:rPr lang="en-GB" smtClean="0">
                <a:solidFill>
                  <a:prstClr val="black">
                    <a:tint val="75000"/>
                  </a:prstClr>
                </a:solidFill>
              </a:rPr>
              <a:pPr/>
              <a:t>16/10/2017</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5EF31BA6-8C82-49A2-9B48-0A54ED200D1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77343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4CC92A-62B4-47C4-8CCF-2AA271EC106A}" type="datetimeFigureOut">
              <a:rPr lang="en-GB" smtClean="0">
                <a:solidFill>
                  <a:prstClr val="black">
                    <a:tint val="75000"/>
                  </a:prstClr>
                </a:solidFill>
              </a:rPr>
              <a:pPr/>
              <a:t>16/10/2017</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5EF31BA6-8C82-49A2-9B48-0A54ED200D1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17865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44CC92A-62B4-47C4-8CCF-2AA271EC106A}" type="datetimeFigureOut">
              <a:rPr lang="en-GB" smtClean="0">
                <a:solidFill>
                  <a:prstClr val="black">
                    <a:tint val="75000"/>
                  </a:prstClr>
                </a:solidFill>
              </a:rPr>
              <a:pPr/>
              <a:t>16/10/2017</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5EF31BA6-8C82-49A2-9B48-0A54ED200D1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943736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44CC92A-62B4-47C4-8CCF-2AA271EC106A}" type="datetimeFigureOut">
              <a:rPr lang="en-GB" smtClean="0">
                <a:solidFill>
                  <a:prstClr val="black">
                    <a:tint val="75000"/>
                  </a:prstClr>
                </a:solidFill>
              </a:rPr>
              <a:pPr/>
              <a:t>16/10/2017</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5EF31BA6-8C82-49A2-9B48-0A54ED200D1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518087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44CC92A-62B4-47C4-8CCF-2AA271EC106A}" type="datetimeFigureOut">
              <a:rPr lang="en-GB" smtClean="0">
                <a:solidFill>
                  <a:prstClr val="black">
                    <a:tint val="75000"/>
                  </a:prstClr>
                </a:solidFill>
              </a:rPr>
              <a:pPr/>
              <a:t>16/10/2017</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EF31BA6-8C82-49A2-9B48-0A54ED200D1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211594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44CC92A-62B4-47C4-8CCF-2AA271EC106A}" type="datetimeFigureOut">
              <a:rPr lang="en-GB" smtClean="0">
                <a:solidFill>
                  <a:prstClr val="black">
                    <a:tint val="75000"/>
                  </a:prstClr>
                </a:solidFill>
              </a:rPr>
              <a:pPr/>
              <a:t>16/10/2017</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EF31BA6-8C82-49A2-9B48-0A54ED200D1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713525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4CC92A-62B4-47C4-8CCF-2AA271EC106A}" type="datetimeFigureOut">
              <a:rPr lang="en-GB" smtClean="0">
                <a:solidFill>
                  <a:prstClr val="black">
                    <a:tint val="75000"/>
                  </a:prstClr>
                </a:solidFill>
              </a:rPr>
              <a:pPr/>
              <a:t>16/10/2017</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F31BA6-8C82-49A2-9B48-0A54ED200D1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248383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hyperlink" Target="https://www.monticello.org/slavery-at-monticello" TargetMode="External"/><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hyperlink" Target="https://www.monticello.org/site/plantation-and-slavery/thomas-jefferson-and-sally-hemings-brief-account" TargetMode="Externa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8.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4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4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4.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4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5.xml"/><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5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5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485" y="836713"/>
            <a:ext cx="9167485" cy="6021288"/>
          </a:xfrm>
          <a:prstGeom prst="rect">
            <a:avLst/>
          </a:prstGeom>
        </p:spPr>
        <p:txBody>
          <a:bodyPr wrap="square" lIns="540000" tIns="360000" rIns="540000" bIns="360000" numCol="2" spcCol="360000">
            <a:normAutofit fontScale="92500" lnSpcReduction="10000"/>
          </a:bodyPr>
          <a:lstStyle/>
          <a:p>
            <a:r>
              <a:rPr lang="en-GB" sz="1700" b="1" u="sng" dirty="0">
                <a:solidFill>
                  <a:prstClr val="black"/>
                </a:solidFill>
              </a:rPr>
              <a:t>1. </a:t>
            </a:r>
            <a:r>
              <a:rPr lang="en-GB" sz="1700" b="1" u="sng" dirty="0" smtClean="0">
                <a:solidFill>
                  <a:prstClr val="black"/>
                </a:solidFill>
              </a:rPr>
              <a:t>Debating the Early </a:t>
            </a:r>
            <a:r>
              <a:rPr lang="en-GB" sz="1700" b="1" u="sng" dirty="0">
                <a:solidFill>
                  <a:prstClr val="black"/>
                </a:solidFill>
              </a:rPr>
              <a:t>Republic</a:t>
            </a:r>
          </a:p>
          <a:p>
            <a:pPr marL="285750" indent="-285750">
              <a:buFontTx/>
              <a:buChar char="-"/>
            </a:pPr>
            <a:r>
              <a:rPr lang="en-GB" sz="1700" i="1" dirty="0" smtClean="0">
                <a:solidFill>
                  <a:prstClr val="black"/>
                </a:solidFill>
              </a:rPr>
              <a:t>The Federalist</a:t>
            </a:r>
          </a:p>
          <a:p>
            <a:pPr marL="285750" indent="-285750">
              <a:buFontTx/>
              <a:buChar char="-"/>
            </a:pPr>
            <a:r>
              <a:rPr lang="en-GB" sz="1700" dirty="0">
                <a:solidFill>
                  <a:prstClr val="black"/>
                </a:solidFill>
              </a:rPr>
              <a:t>Republicanism v Democracy</a:t>
            </a:r>
          </a:p>
          <a:p>
            <a:pPr marL="285750" indent="-285750">
              <a:buFontTx/>
              <a:buChar char="-"/>
            </a:pPr>
            <a:r>
              <a:rPr lang="en-GB" sz="1700" dirty="0" smtClean="0">
                <a:solidFill>
                  <a:prstClr val="black"/>
                </a:solidFill>
              </a:rPr>
              <a:t>Structure of US government</a:t>
            </a:r>
          </a:p>
          <a:p>
            <a:pPr marL="285750" indent="-285750">
              <a:buFontTx/>
              <a:buChar char="-"/>
            </a:pPr>
            <a:r>
              <a:rPr lang="en-GB" sz="1700" dirty="0" smtClean="0">
                <a:solidFill>
                  <a:prstClr val="black"/>
                </a:solidFill>
              </a:rPr>
              <a:t>Bill of Rights (and key amendments)</a:t>
            </a:r>
          </a:p>
          <a:p>
            <a:pPr marL="285750" indent="-285750">
              <a:buFontTx/>
              <a:buChar char="-"/>
            </a:pPr>
            <a:r>
              <a:rPr lang="en-GB" sz="1700" dirty="0" smtClean="0">
                <a:solidFill>
                  <a:prstClr val="black"/>
                </a:solidFill>
              </a:rPr>
              <a:t>Inclusions and exclusions</a:t>
            </a:r>
          </a:p>
          <a:p>
            <a:pPr marL="285750" indent="-285750">
              <a:buFontTx/>
              <a:buChar char="-"/>
            </a:pPr>
            <a:endParaRPr lang="en-GB" sz="1700" dirty="0">
              <a:solidFill>
                <a:prstClr val="black"/>
              </a:solidFill>
            </a:endParaRPr>
          </a:p>
          <a:p>
            <a:r>
              <a:rPr lang="en-GB" sz="1700" b="1" u="sng" dirty="0" smtClean="0">
                <a:solidFill>
                  <a:prstClr val="black"/>
                </a:solidFill>
              </a:rPr>
              <a:t>2. </a:t>
            </a:r>
            <a:r>
              <a:rPr lang="en-GB" sz="1700" b="1" u="sng" dirty="0" err="1" smtClean="0">
                <a:solidFill>
                  <a:prstClr val="black"/>
                </a:solidFill>
              </a:rPr>
              <a:t>Jeffersonian</a:t>
            </a:r>
            <a:r>
              <a:rPr lang="en-GB" sz="1700" b="1" u="sng" dirty="0" smtClean="0">
                <a:solidFill>
                  <a:prstClr val="black"/>
                </a:solidFill>
              </a:rPr>
              <a:t> Democracy</a:t>
            </a:r>
          </a:p>
          <a:p>
            <a:pPr marL="285750" indent="-285750">
              <a:buFontTx/>
              <a:buChar char="-"/>
            </a:pPr>
            <a:r>
              <a:rPr lang="en-GB" sz="1700" dirty="0">
                <a:solidFill>
                  <a:prstClr val="black"/>
                </a:solidFill>
              </a:rPr>
              <a:t>Hamilton v Jefferson</a:t>
            </a:r>
          </a:p>
          <a:p>
            <a:pPr marL="285750" indent="-285750">
              <a:buFontTx/>
              <a:buChar char="-"/>
            </a:pPr>
            <a:r>
              <a:rPr lang="en-GB" sz="1700" dirty="0" smtClean="0">
                <a:solidFill>
                  <a:prstClr val="black"/>
                </a:solidFill>
              </a:rPr>
              <a:t>Championing the yeoman farmer</a:t>
            </a:r>
          </a:p>
          <a:p>
            <a:pPr marL="285750" indent="-285750">
              <a:buFontTx/>
              <a:buChar char="-"/>
            </a:pPr>
            <a:r>
              <a:rPr lang="en-GB" sz="1700" dirty="0" smtClean="0">
                <a:solidFill>
                  <a:prstClr val="black"/>
                </a:solidFill>
              </a:rPr>
              <a:t>Jefferson as slaveholder</a:t>
            </a:r>
          </a:p>
          <a:p>
            <a:pPr marL="285750" indent="-285750">
              <a:buFontTx/>
              <a:buChar char="-"/>
            </a:pPr>
            <a:endParaRPr lang="en-GB" sz="1700" dirty="0" smtClean="0">
              <a:solidFill>
                <a:prstClr val="black"/>
              </a:solidFill>
            </a:endParaRPr>
          </a:p>
          <a:p>
            <a:r>
              <a:rPr lang="en-GB" sz="1700" b="1" u="sng" dirty="0">
                <a:solidFill>
                  <a:prstClr val="black"/>
                </a:solidFill>
              </a:rPr>
              <a:t>3</a:t>
            </a:r>
            <a:r>
              <a:rPr lang="en-GB" sz="1700" b="1" u="sng" dirty="0" smtClean="0">
                <a:solidFill>
                  <a:prstClr val="black"/>
                </a:solidFill>
              </a:rPr>
              <a:t>. Expansion and Consolidation</a:t>
            </a:r>
          </a:p>
          <a:p>
            <a:pPr marL="285750" indent="-285750">
              <a:buFontTx/>
              <a:buChar char="-"/>
            </a:pPr>
            <a:r>
              <a:rPr lang="en-GB" sz="1700" dirty="0" smtClean="0">
                <a:solidFill>
                  <a:prstClr val="black"/>
                </a:solidFill>
              </a:rPr>
              <a:t>‘Empire of Liberty’</a:t>
            </a:r>
          </a:p>
          <a:p>
            <a:pPr marL="285750" indent="-285750">
              <a:buFontTx/>
              <a:buChar char="-"/>
            </a:pPr>
            <a:r>
              <a:rPr lang="en-GB" sz="1700" dirty="0" smtClean="0">
                <a:solidFill>
                  <a:prstClr val="black"/>
                </a:solidFill>
              </a:rPr>
              <a:t>Louisiana Purchase</a:t>
            </a:r>
          </a:p>
          <a:p>
            <a:pPr marL="285750" indent="-285750">
              <a:buFontTx/>
              <a:buChar char="-"/>
            </a:pPr>
            <a:r>
              <a:rPr lang="en-GB" sz="1700" dirty="0" smtClean="0">
                <a:solidFill>
                  <a:prstClr val="black"/>
                </a:solidFill>
              </a:rPr>
              <a:t>Lewis and Clark</a:t>
            </a:r>
          </a:p>
          <a:p>
            <a:pPr marL="285750" indent="-285750">
              <a:buFontTx/>
              <a:buChar char="-"/>
            </a:pPr>
            <a:r>
              <a:rPr lang="en-GB" sz="1700" dirty="0" smtClean="0">
                <a:solidFill>
                  <a:prstClr val="black"/>
                </a:solidFill>
              </a:rPr>
              <a:t>War of 1812</a:t>
            </a:r>
          </a:p>
          <a:p>
            <a:pPr marL="285750" indent="-285750">
              <a:buFontTx/>
              <a:buChar char="-"/>
            </a:pPr>
            <a:r>
              <a:rPr lang="en-GB" sz="1700" dirty="0" smtClean="0">
                <a:solidFill>
                  <a:prstClr val="black"/>
                </a:solidFill>
              </a:rPr>
              <a:t>Monroe Doctrine</a:t>
            </a:r>
          </a:p>
          <a:p>
            <a:pPr marL="285750" indent="-285750">
              <a:buFontTx/>
              <a:buChar char="-"/>
            </a:pPr>
            <a:endParaRPr lang="en-GB" sz="1700" dirty="0" smtClean="0">
              <a:solidFill>
                <a:prstClr val="black"/>
              </a:solidFill>
            </a:endParaRPr>
          </a:p>
          <a:p>
            <a:r>
              <a:rPr lang="en-GB" sz="1700" b="1" u="sng" dirty="0" smtClean="0">
                <a:solidFill>
                  <a:prstClr val="black"/>
                </a:solidFill>
              </a:rPr>
              <a:t>4. The Age of Jackson</a:t>
            </a:r>
            <a:endParaRPr lang="en-GB" sz="1700" b="1" u="sng" dirty="0">
              <a:solidFill>
                <a:prstClr val="black"/>
              </a:solidFill>
            </a:endParaRPr>
          </a:p>
          <a:p>
            <a:pPr marL="285750" indent="-285750">
              <a:buFontTx/>
              <a:buChar char="-"/>
            </a:pPr>
            <a:r>
              <a:rPr lang="en-GB" sz="1700" dirty="0" smtClean="0">
                <a:solidFill>
                  <a:prstClr val="black"/>
                </a:solidFill>
              </a:rPr>
              <a:t>Jackson as war hero</a:t>
            </a:r>
          </a:p>
          <a:p>
            <a:pPr marL="285750" indent="-285750">
              <a:buFontTx/>
              <a:buChar char="-"/>
            </a:pPr>
            <a:r>
              <a:rPr lang="en-GB" sz="1700" dirty="0" smtClean="0">
                <a:solidFill>
                  <a:prstClr val="black"/>
                </a:solidFill>
              </a:rPr>
              <a:t>Democrats v Whigs</a:t>
            </a:r>
            <a:endParaRPr lang="en-GB" sz="1700" dirty="0">
              <a:solidFill>
                <a:prstClr val="black"/>
              </a:solidFill>
            </a:endParaRPr>
          </a:p>
          <a:p>
            <a:pPr marL="285750" indent="-285750">
              <a:buFontTx/>
              <a:buChar char="-"/>
            </a:pPr>
            <a:r>
              <a:rPr lang="en-GB" sz="1700" dirty="0" smtClean="0">
                <a:solidFill>
                  <a:prstClr val="black"/>
                </a:solidFill>
              </a:rPr>
              <a:t>Jacksonian Democracy</a:t>
            </a:r>
          </a:p>
          <a:p>
            <a:pPr marL="285750" indent="-285750">
              <a:buFontTx/>
              <a:buChar char="-"/>
            </a:pPr>
            <a:r>
              <a:rPr lang="en-GB" sz="1700" dirty="0" smtClean="0">
                <a:solidFill>
                  <a:prstClr val="black"/>
                </a:solidFill>
              </a:rPr>
              <a:t>Indian Removal and  the Trail of Tears</a:t>
            </a:r>
          </a:p>
          <a:p>
            <a:r>
              <a:rPr lang="en-GB" sz="1700" b="1" u="sng" dirty="0" smtClean="0">
                <a:solidFill>
                  <a:prstClr val="black"/>
                </a:solidFill>
              </a:rPr>
              <a:t>5</a:t>
            </a:r>
            <a:r>
              <a:rPr lang="en-GB" sz="1700" b="1" u="sng" dirty="0">
                <a:solidFill>
                  <a:prstClr val="black"/>
                </a:solidFill>
              </a:rPr>
              <a:t>. </a:t>
            </a:r>
            <a:r>
              <a:rPr lang="en-GB" sz="1700" b="1" u="sng" dirty="0" smtClean="0">
                <a:solidFill>
                  <a:prstClr val="black"/>
                </a:solidFill>
              </a:rPr>
              <a:t>War with Mexico</a:t>
            </a:r>
          </a:p>
          <a:p>
            <a:pPr marL="285750" indent="-285750">
              <a:buFontTx/>
              <a:buChar char="-"/>
            </a:pPr>
            <a:r>
              <a:rPr lang="en-GB" sz="1700" dirty="0" smtClean="0">
                <a:solidFill>
                  <a:prstClr val="black"/>
                </a:solidFill>
              </a:rPr>
              <a:t>Independence in Spanish America</a:t>
            </a:r>
          </a:p>
          <a:p>
            <a:pPr marL="285750" indent="-285750">
              <a:buFontTx/>
              <a:buChar char="-"/>
            </a:pPr>
            <a:r>
              <a:rPr lang="en-GB" sz="1700" dirty="0" smtClean="0">
                <a:solidFill>
                  <a:prstClr val="black"/>
                </a:solidFill>
              </a:rPr>
              <a:t>Texas Revolution</a:t>
            </a:r>
          </a:p>
          <a:p>
            <a:pPr marL="285750" indent="-285750">
              <a:buFontTx/>
              <a:buChar char="-"/>
            </a:pPr>
            <a:r>
              <a:rPr lang="en-GB" sz="1700" dirty="0" smtClean="0">
                <a:solidFill>
                  <a:prstClr val="black"/>
                </a:solidFill>
              </a:rPr>
              <a:t>‘Annexation</a:t>
            </a:r>
            <a:r>
              <a:rPr lang="en-GB" sz="1700" dirty="0">
                <a:solidFill>
                  <a:prstClr val="black"/>
                </a:solidFill>
              </a:rPr>
              <a:t>’ and Manifest Destiny</a:t>
            </a:r>
          </a:p>
          <a:p>
            <a:pPr marL="285750" indent="-285750">
              <a:buFontTx/>
              <a:buChar char="-"/>
            </a:pPr>
            <a:r>
              <a:rPr lang="en-GB" sz="1700" dirty="0" smtClean="0">
                <a:solidFill>
                  <a:prstClr val="black"/>
                </a:solidFill>
              </a:rPr>
              <a:t>Treaty </a:t>
            </a:r>
            <a:r>
              <a:rPr lang="en-GB" sz="1700" dirty="0">
                <a:solidFill>
                  <a:prstClr val="black"/>
                </a:solidFill>
              </a:rPr>
              <a:t>of Guadalupe </a:t>
            </a:r>
            <a:r>
              <a:rPr lang="en-GB" sz="1700" dirty="0" smtClean="0">
                <a:solidFill>
                  <a:prstClr val="black"/>
                </a:solidFill>
              </a:rPr>
              <a:t>Hidalgo</a:t>
            </a:r>
          </a:p>
          <a:p>
            <a:pPr marL="285750" indent="-285750">
              <a:buFontTx/>
              <a:buChar char="-"/>
            </a:pPr>
            <a:r>
              <a:rPr lang="en-GB" sz="1700" dirty="0" smtClean="0">
                <a:solidFill>
                  <a:prstClr val="black"/>
                </a:solidFill>
              </a:rPr>
              <a:t>Competing memories</a:t>
            </a:r>
            <a:endParaRPr lang="en-GB" sz="1700" dirty="0">
              <a:solidFill>
                <a:prstClr val="black"/>
              </a:solidFill>
            </a:endParaRPr>
          </a:p>
          <a:p>
            <a:pPr algn="r"/>
            <a:r>
              <a:rPr lang="en-GB" sz="1700" b="1" dirty="0">
                <a:solidFill>
                  <a:prstClr val="black"/>
                </a:solidFill>
              </a:rPr>
              <a:t>	</a:t>
            </a:r>
            <a:r>
              <a:rPr lang="en-GB" b="1" u="sng" dirty="0" smtClean="0">
                <a:solidFill>
                  <a:srgbClr val="FF0000"/>
                </a:solidFill>
              </a:rPr>
              <a:t>AIMS</a:t>
            </a:r>
          </a:p>
          <a:p>
            <a:pPr marL="285750" indent="-285750" algn="r">
              <a:buFont typeface="Arial" panose="020B0604020202020204" pitchFamily="34" charset="0"/>
              <a:buChar char="•"/>
            </a:pPr>
            <a:r>
              <a:rPr lang="en-GB" b="1" dirty="0" smtClean="0">
                <a:solidFill>
                  <a:srgbClr val="FF0000"/>
                </a:solidFill>
              </a:rPr>
              <a:t>Provide overview of 50 years from ratification of constitution up to Mexican-American War</a:t>
            </a:r>
          </a:p>
          <a:p>
            <a:pPr marL="285750" indent="-285750" algn="r">
              <a:buFont typeface="Arial" panose="020B0604020202020204" pitchFamily="34" charset="0"/>
              <a:buChar char="•"/>
            </a:pPr>
            <a:r>
              <a:rPr lang="en-GB" b="1" dirty="0" smtClean="0">
                <a:solidFill>
                  <a:srgbClr val="FF0000"/>
                </a:solidFill>
              </a:rPr>
              <a:t>Outline emergence of party system in US politics</a:t>
            </a:r>
          </a:p>
          <a:p>
            <a:pPr marL="285750" indent="-285750" algn="r">
              <a:buFont typeface="Arial" panose="020B0604020202020204" pitchFamily="34" charset="0"/>
              <a:buChar char="•"/>
            </a:pPr>
            <a:r>
              <a:rPr lang="en-GB" b="1" dirty="0" smtClean="0">
                <a:solidFill>
                  <a:srgbClr val="FF0000"/>
                </a:solidFill>
              </a:rPr>
              <a:t>Sketch key ideas underpinning </a:t>
            </a:r>
            <a:r>
              <a:rPr lang="en-GB" b="1" dirty="0" err="1" smtClean="0">
                <a:solidFill>
                  <a:srgbClr val="FF0000"/>
                </a:solidFill>
              </a:rPr>
              <a:t>Jeffersonian</a:t>
            </a:r>
            <a:r>
              <a:rPr lang="en-GB" b="1" dirty="0" smtClean="0">
                <a:solidFill>
                  <a:srgbClr val="FF0000"/>
                </a:solidFill>
              </a:rPr>
              <a:t> and Jacksonian notions of democracy, and the ideology of ‘Manifest Destiny’</a:t>
            </a:r>
          </a:p>
          <a:p>
            <a:pPr marL="285750" indent="-285750" algn="r">
              <a:buFont typeface="Arial" panose="020B0604020202020204" pitchFamily="34" charset="0"/>
              <a:buChar char="•"/>
            </a:pPr>
            <a:r>
              <a:rPr lang="en-GB" b="1" dirty="0" smtClean="0">
                <a:solidFill>
                  <a:srgbClr val="FF0000"/>
                </a:solidFill>
              </a:rPr>
              <a:t>Chart the events and ideologies which led to US territorial expansion</a:t>
            </a:r>
          </a:p>
        </p:txBody>
      </p:sp>
      <p:sp>
        <p:nvSpPr>
          <p:cNvPr id="4" name="Rectangle 3"/>
          <p:cNvSpPr/>
          <p:nvPr/>
        </p:nvSpPr>
        <p:spPr>
          <a:xfrm>
            <a:off x="-23485" y="6411"/>
            <a:ext cx="9144000" cy="1281029"/>
          </a:xfrm>
          <a:prstGeom prst="rect">
            <a:avLst/>
          </a:prstGeom>
        </p:spPr>
        <p:txBody>
          <a:bodyPr wrap="square" lIns="540000" tIns="360000" rIns="540000" bIns="360000">
            <a:spAutoFit/>
          </a:bodyPr>
          <a:lstStyle/>
          <a:p>
            <a:r>
              <a:rPr lang="en-GB" b="1" dirty="0" smtClean="0">
                <a:solidFill>
                  <a:srgbClr val="FF0000"/>
                </a:solidFill>
                <a:effectLst>
                  <a:outerShdw blurRad="38100" dist="38100" dir="2700000" algn="tl">
                    <a:srgbClr val="000000">
                      <a:alpha val="43137"/>
                    </a:srgbClr>
                  </a:outerShdw>
                </a:effectLst>
              </a:rPr>
              <a:t>AHHI5016 Week 3</a:t>
            </a:r>
          </a:p>
          <a:p>
            <a:r>
              <a:rPr lang="en-GB" b="1" dirty="0" smtClean="0">
                <a:solidFill>
                  <a:srgbClr val="FF0000"/>
                </a:solidFill>
                <a:effectLst>
                  <a:outerShdw blurRad="38100" dist="38100" dir="2700000" algn="tl">
                    <a:srgbClr val="000000">
                      <a:alpha val="43137"/>
                    </a:srgbClr>
                  </a:outerShdw>
                </a:effectLst>
              </a:rPr>
              <a:t>Virtuous </a:t>
            </a:r>
            <a:r>
              <a:rPr lang="en-GB" b="1" dirty="0">
                <a:solidFill>
                  <a:srgbClr val="FF0000"/>
                </a:solidFill>
                <a:effectLst>
                  <a:outerShdw blurRad="38100" dist="38100" dir="2700000" algn="tl">
                    <a:srgbClr val="000000">
                      <a:alpha val="43137"/>
                    </a:srgbClr>
                  </a:outerShdw>
                </a:effectLst>
              </a:rPr>
              <a:t>Expansion: From </a:t>
            </a:r>
            <a:r>
              <a:rPr lang="en-GB" b="1" dirty="0" err="1">
                <a:solidFill>
                  <a:srgbClr val="FF0000"/>
                </a:solidFill>
                <a:effectLst>
                  <a:outerShdw blurRad="38100" dist="38100" dir="2700000" algn="tl">
                    <a:srgbClr val="000000">
                      <a:alpha val="43137"/>
                    </a:srgbClr>
                  </a:outerShdw>
                </a:effectLst>
              </a:rPr>
              <a:t>Jeffersonian</a:t>
            </a:r>
            <a:r>
              <a:rPr lang="en-GB" b="1" dirty="0">
                <a:solidFill>
                  <a:srgbClr val="FF0000"/>
                </a:solidFill>
                <a:effectLst>
                  <a:outerShdw blurRad="38100" dist="38100" dir="2700000" algn="tl">
                    <a:srgbClr val="000000">
                      <a:alpha val="43137"/>
                    </a:srgbClr>
                  </a:outerShdw>
                </a:effectLst>
              </a:rPr>
              <a:t> Democracy to Manifest </a:t>
            </a:r>
            <a:r>
              <a:rPr lang="en-GB" b="1" dirty="0" smtClean="0">
                <a:solidFill>
                  <a:srgbClr val="FF0000"/>
                </a:solidFill>
                <a:effectLst>
                  <a:outerShdw blurRad="38100" dist="38100" dir="2700000" algn="tl">
                    <a:srgbClr val="000000">
                      <a:alpha val="43137"/>
                    </a:srgbClr>
                  </a:outerShdw>
                </a:effectLst>
              </a:rPr>
              <a:t>Destiny – Monday</a:t>
            </a:r>
            <a:endParaRPr lang="en-GB"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615835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3485" y="6410"/>
            <a:ext cx="6035645" cy="3189244"/>
          </a:xfrm>
          <a:prstGeom prst="rect">
            <a:avLst/>
          </a:prstGeom>
        </p:spPr>
        <p:txBody>
          <a:bodyPr wrap="square" lIns="540000" tIns="360000" rIns="540000" bIns="360000">
            <a:spAutoFit/>
          </a:bodyPr>
          <a:lstStyle/>
          <a:p>
            <a:r>
              <a:rPr lang="en-GB" sz="2000" b="1" u="sng" dirty="0">
                <a:solidFill>
                  <a:prstClr val="black"/>
                </a:solidFill>
              </a:rPr>
              <a:t>1. Debating the Early </a:t>
            </a:r>
            <a:r>
              <a:rPr lang="en-GB" sz="2000" b="1" u="sng" dirty="0" smtClean="0">
                <a:solidFill>
                  <a:prstClr val="black"/>
                </a:solidFill>
              </a:rPr>
              <a:t>Republic: </a:t>
            </a:r>
            <a:r>
              <a:rPr lang="en-GB" sz="2000" b="1" i="1" u="sng" dirty="0" smtClean="0">
                <a:solidFill>
                  <a:prstClr val="black"/>
                </a:solidFill>
              </a:rPr>
              <a:t>The </a:t>
            </a:r>
            <a:r>
              <a:rPr lang="en-GB" sz="2000" b="1" i="1" u="sng" dirty="0">
                <a:solidFill>
                  <a:prstClr val="black"/>
                </a:solidFill>
              </a:rPr>
              <a:t>Federalist</a:t>
            </a:r>
          </a:p>
          <a:p>
            <a:endParaRPr lang="en-GB" sz="2000" b="1" i="1" u="sng" dirty="0" smtClean="0">
              <a:solidFill>
                <a:prstClr val="black"/>
              </a:solidFill>
            </a:endParaRPr>
          </a:p>
          <a:p>
            <a:r>
              <a:rPr lang="en-GB" sz="2000" b="1" i="1" u="sng" dirty="0" smtClean="0">
                <a:solidFill>
                  <a:prstClr val="black"/>
                </a:solidFill>
              </a:rPr>
              <a:t>The </a:t>
            </a:r>
            <a:r>
              <a:rPr lang="en-GB" sz="2000" b="1" i="1" u="sng" dirty="0">
                <a:solidFill>
                  <a:prstClr val="black"/>
                </a:solidFill>
              </a:rPr>
              <a:t>Federalist</a:t>
            </a:r>
            <a:r>
              <a:rPr lang="en-GB" sz="2000" b="1" u="sng" dirty="0">
                <a:solidFill>
                  <a:prstClr val="black"/>
                </a:solidFill>
              </a:rPr>
              <a:t> Nos. 1 and 6: Hamilton</a:t>
            </a:r>
          </a:p>
          <a:p>
            <a:pPr marL="457200" indent="-457200">
              <a:buFont typeface="+mj-lt"/>
              <a:buAutoNum type="arabicPeriod"/>
            </a:pPr>
            <a:endParaRPr lang="en-GB" sz="2000" b="1" dirty="0" smtClean="0">
              <a:solidFill>
                <a:prstClr val="black"/>
              </a:solidFill>
            </a:endParaRPr>
          </a:p>
          <a:p>
            <a:pPr marL="342900" lvl="0" indent="-342900">
              <a:buFont typeface="Arial" panose="020B0604020202020204" pitchFamily="34" charset="0"/>
              <a:buChar char="•"/>
            </a:pPr>
            <a:r>
              <a:rPr lang="en-GB" sz="2000" b="1" dirty="0" smtClean="0"/>
              <a:t>Who </a:t>
            </a:r>
            <a:r>
              <a:rPr lang="en-GB" sz="2000" b="1" dirty="0"/>
              <a:t>was Alexander </a:t>
            </a:r>
            <a:r>
              <a:rPr lang="en-GB" sz="2000" b="1" dirty="0" smtClean="0"/>
              <a:t>Hamilton (1755–1804), </a:t>
            </a:r>
            <a:r>
              <a:rPr lang="en-GB" sz="2000" b="1" dirty="0"/>
              <a:t>and what his significance in American history</a:t>
            </a:r>
            <a:r>
              <a:rPr lang="en-GB" sz="2000" b="1" dirty="0" smtClean="0"/>
              <a:t>?</a:t>
            </a:r>
          </a:p>
          <a:p>
            <a:pPr lvl="0"/>
            <a:endParaRPr lang="en-GB" sz="2000" b="1"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12481" y="394656"/>
            <a:ext cx="3177292" cy="37650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07884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3485" y="6410"/>
            <a:ext cx="6179661" cy="7313450"/>
          </a:xfrm>
          <a:prstGeom prst="rect">
            <a:avLst/>
          </a:prstGeom>
        </p:spPr>
        <p:txBody>
          <a:bodyPr wrap="square" lIns="540000" tIns="360000" rIns="540000" bIns="360000">
            <a:spAutoFit/>
          </a:bodyPr>
          <a:lstStyle/>
          <a:p>
            <a:r>
              <a:rPr lang="en-GB" sz="2000" b="1" u="sng" dirty="0">
                <a:solidFill>
                  <a:prstClr val="black"/>
                </a:solidFill>
              </a:rPr>
              <a:t>1. Debating the Early Republic: </a:t>
            </a:r>
            <a:r>
              <a:rPr lang="en-GB" sz="2000" b="1" i="1" u="sng" dirty="0">
                <a:solidFill>
                  <a:prstClr val="black"/>
                </a:solidFill>
              </a:rPr>
              <a:t>The Federalist</a:t>
            </a:r>
          </a:p>
          <a:p>
            <a:r>
              <a:rPr lang="en-GB" sz="2000" b="1" i="1" u="sng" dirty="0" smtClean="0">
                <a:solidFill>
                  <a:prstClr val="black"/>
                </a:solidFill>
              </a:rPr>
              <a:t>The </a:t>
            </a:r>
            <a:r>
              <a:rPr lang="en-GB" sz="2000" b="1" i="1" u="sng" dirty="0">
                <a:solidFill>
                  <a:prstClr val="black"/>
                </a:solidFill>
              </a:rPr>
              <a:t>Federalist</a:t>
            </a:r>
            <a:r>
              <a:rPr lang="en-GB" sz="2000" b="1" u="sng" dirty="0">
                <a:solidFill>
                  <a:prstClr val="black"/>
                </a:solidFill>
              </a:rPr>
              <a:t> Nos. 1 and 6: Hamilton</a:t>
            </a:r>
          </a:p>
          <a:p>
            <a:pPr marL="457200" indent="-457200">
              <a:buFont typeface="+mj-lt"/>
              <a:buAutoNum type="arabicPeriod"/>
            </a:pPr>
            <a:endParaRPr lang="en-GB" sz="2000" b="1" dirty="0" smtClean="0">
              <a:solidFill>
                <a:prstClr val="black"/>
              </a:solidFill>
            </a:endParaRPr>
          </a:p>
          <a:p>
            <a:pPr marL="342900" lvl="0" indent="-342900">
              <a:buFont typeface="Arial" panose="020B0604020202020204" pitchFamily="34" charset="0"/>
              <a:buChar char="•"/>
            </a:pPr>
            <a:r>
              <a:rPr lang="en-GB" sz="2000" b="1" dirty="0" smtClean="0"/>
              <a:t>Who </a:t>
            </a:r>
            <a:r>
              <a:rPr lang="en-GB" sz="2000" b="1" dirty="0"/>
              <a:t>was Alexander </a:t>
            </a:r>
            <a:r>
              <a:rPr lang="en-GB" sz="2000" b="1" dirty="0" smtClean="0"/>
              <a:t>Hamilton (1755–1804), </a:t>
            </a:r>
            <a:r>
              <a:rPr lang="en-GB" sz="2000" b="1" dirty="0"/>
              <a:t>and what his significance in American history</a:t>
            </a:r>
            <a:r>
              <a:rPr lang="en-GB" sz="2000" b="1" dirty="0" smtClean="0"/>
              <a:t>?</a:t>
            </a:r>
          </a:p>
          <a:p>
            <a:pPr marL="800100" lvl="1" indent="-342900">
              <a:buFontTx/>
              <a:buChar char="-"/>
            </a:pPr>
            <a:endParaRPr lang="en-GB" sz="1200" dirty="0" smtClean="0">
              <a:solidFill>
                <a:prstClr val="black"/>
              </a:solidFill>
            </a:endParaRPr>
          </a:p>
          <a:p>
            <a:pPr marL="800100" lvl="1" indent="-342900">
              <a:buFontTx/>
              <a:buChar char="-"/>
            </a:pPr>
            <a:r>
              <a:rPr lang="en-GB" sz="2000" dirty="0" smtClean="0">
                <a:solidFill>
                  <a:prstClr val="black"/>
                </a:solidFill>
              </a:rPr>
              <a:t>New York delegate to </a:t>
            </a:r>
            <a:r>
              <a:rPr lang="en-GB" sz="2000" dirty="0" smtClean="0"/>
              <a:t>Congress of the Confederation </a:t>
            </a:r>
            <a:r>
              <a:rPr lang="en-GB" sz="1600" dirty="0" smtClean="0"/>
              <a:t>(est. by Articles of Confederation, 1781)</a:t>
            </a:r>
          </a:p>
          <a:p>
            <a:pPr marL="800100" lvl="1" indent="-342900">
              <a:buFontTx/>
              <a:buChar char="-"/>
            </a:pPr>
            <a:endParaRPr lang="en-GB" sz="1200" dirty="0" smtClean="0"/>
          </a:p>
          <a:p>
            <a:pPr marL="800100" lvl="1" indent="-342900">
              <a:buFontTx/>
              <a:buChar char="-"/>
            </a:pPr>
            <a:r>
              <a:rPr lang="en-GB" sz="2000" dirty="0" smtClean="0"/>
              <a:t>Aide to Washington in Revolutionary War</a:t>
            </a:r>
          </a:p>
          <a:p>
            <a:pPr marL="800100" lvl="1" indent="-342900">
              <a:buFontTx/>
              <a:buChar char="-"/>
            </a:pPr>
            <a:endParaRPr lang="en-GB" sz="1200" dirty="0" smtClean="0"/>
          </a:p>
          <a:p>
            <a:pPr marL="800100" lvl="1" indent="-342900">
              <a:buFontTx/>
              <a:buChar char="-"/>
            </a:pPr>
            <a:r>
              <a:rPr lang="en-GB" sz="2000" dirty="0" smtClean="0"/>
              <a:t>First United States Secretary of the Treasury in Washington administration </a:t>
            </a:r>
            <a:r>
              <a:rPr lang="en-GB" sz="1600" dirty="0" smtClean="0"/>
              <a:t>(finance minister, analogous to Chancellor of the Exchequer) </a:t>
            </a:r>
          </a:p>
          <a:p>
            <a:pPr marL="800100" lvl="1" indent="-342900">
              <a:buFontTx/>
              <a:buChar char="-"/>
            </a:pPr>
            <a:endParaRPr lang="en-GB" sz="1200" dirty="0" smtClean="0"/>
          </a:p>
          <a:p>
            <a:pPr marL="800100" lvl="1" indent="-342900">
              <a:buFontTx/>
              <a:buChar char="-"/>
            </a:pPr>
            <a:r>
              <a:rPr lang="en-GB" sz="2000" dirty="0" smtClean="0"/>
              <a:t>Founded First National Bank </a:t>
            </a:r>
          </a:p>
          <a:p>
            <a:pPr marL="800100" lvl="1" indent="-342900">
              <a:buFontTx/>
              <a:buChar char="-"/>
            </a:pPr>
            <a:endParaRPr lang="en-GB" sz="1200" dirty="0" smtClean="0"/>
          </a:p>
          <a:p>
            <a:pPr marL="800100" lvl="1" indent="-342900">
              <a:buFontTx/>
              <a:buChar char="-"/>
            </a:pPr>
            <a:r>
              <a:rPr lang="en-GB" sz="2000" dirty="0" smtClean="0"/>
              <a:t>Leader of Federalist Party</a:t>
            </a:r>
          </a:p>
          <a:p>
            <a:pPr marL="800100" lvl="1" indent="-342900">
              <a:buFontTx/>
              <a:buChar char="-"/>
            </a:pPr>
            <a:endParaRPr lang="en-GB" sz="2000" dirty="0"/>
          </a:p>
          <a:p>
            <a:pPr marL="800100" lvl="1" indent="-342900">
              <a:buFontTx/>
              <a:buChar char="-"/>
            </a:pPr>
            <a:endParaRPr lang="en-GB" sz="2000" dirty="0" smtClean="0"/>
          </a:p>
          <a:p>
            <a:pPr lvl="0"/>
            <a:endParaRPr lang="en-GB" sz="2000" b="1" dirty="0" smtClean="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12481" y="394656"/>
            <a:ext cx="3177292" cy="37650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25487" y="4941168"/>
            <a:ext cx="3918513" cy="16561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446144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3485" y="6410"/>
            <a:ext cx="6971749" cy="7190339"/>
          </a:xfrm>
          <a:prstGeom prst="rect">
            <a:avLst/>
          </a:prstGeom>
        </p:spPr>
        <p:txBody>
          <a:bodyPr wrap="square" lIns="540000" tIns="360000" rIns="540000" bIns="360000">
            <a:spAutoFit/>
          </a:bodyPr>
          <a:lstStyle/>
          <a:p>
            <a:r>
              <a:rPr lang="en-GB" sz="2000" b="1" u="sng" dirty="0">
                <a:solidFill>
                  <a:prstClr val="black"/>
                </a:solidFill>
              </a:rPr>
              <a:t>1. Debating the Early Republic: </a:t>
            </a:r>
            <a:r>
              <a:rPr lang="en-GB" sz="2000" b="1" i="1" u="sng" dirty="0">
                <a:solidFill>
                  <a:prstClr val="black"/>
                </a:solidFill>
              </a:rPr>
              <a:t>The Federalist</a:t>
            </a:r>
          </a:p>
          <a:p>
            <a:endParaRPr lang="en-GB" sz="2000" b="1" u="sng" dirty="0">
              <a:solidFill>
                <a:prstClr val="black"/>
              </a:solidFill>
            </a:endParaRPr>
          </a:p>
          <a:p>
            <a:r>
              <a:rPr lang="en-GB" sz="2000" b="1" i="1" u="sng" dirty="0">
                <a:solidFill>
                  <a:prstClr val="black"/>
                </a:solidFill>
              </a:rPr>
              <a:t>T</a:t>
            </a:r>
            <a:r>
              <a:rPr lang="en-GB" sz="2000" b="1" i="1" u="sng" dirty="0" smtClean="0">
                <a:solidFill>
                  <a:prstClr val="black"/>
                </a:solidFill>
              </a:rPr>
              <a:t>he </a:t>
            </a:r>
            <a:r>
              <a:rPr lang="en-GB" sz="2000" b="1" i="1" u="sng" dirty="0">
                <a:solidFill>
                  <a:prstClr val="black"/>
                </a:solidFill>
              </a:rPr>
              <a:t>Federalist</a:t>
            </a:r>
            <a:r>
              <a:rPr lang="en-GB" sz="2000" b="1" u="sng" dirty="0">
                <a:solidFill>
                  <a:prstClr val="black"/>
                </a:solidFill>
              </a:rPr>
              <a:t> Nos. 1 and 6: Hamilton</a:t>
            </a:r>
          </a:p>
          <a:p>
            <a:pPr marL="457200" indent="-457200">
              <a:buFont typeface="+mj-lt"/>
              <a:buAutoNum type="arabicPeriod"/>
            </a:pPr>
            <a:endParaRPr lang="en-GB" sz="2000" b="1" dirty="0" smtClean="0">
              <a:solidFill>
                <a:prstClr val="black"/>
              </a:solidFill>
            </a:endParaRPr>
          </a:p>
          <a:p>
            <a:pPr marL="342900" indent="-342900" algn="just">
              <a:buFont typeface="Arial" panose="020B0604020202020204" pitchFamily="34" charset="0"/>
              <a:buChar char="•"/>
            </a:pPr>
            <a:r>
              <a:rPr lang="en-GB" sz="2000" b="1" dirty="0"/>
              <a:t>Can Hamilton’s first letter be read as a manifesto for subsequent issues of </a:t>
            </a:r>
            <a:r>
              <a:rPr lang="en-GB" sz="2000" b="1" i="1" dirty="0"/>
              <a:t>The Federalist</a:t>
            </a:r>
            <a:r>
              <a:rPr lang="en-GB" sz="2000" b="1" dirty="0"/>
              <a:t>, and if so in what </a:t>
            </a:r>
            <a:r>
              <a:rPr lang="en-GB" sz="2000" b="1" dirty="0" smtClean="0"/>
              <a:t>ways?</a:t>
            </a:r>
          </a:p>
          <a:p>
            <a:pPr marL="342900" indent="-342900" algn="just">
              <a:buFont typeface="Arial" panose="020B0604020202020204" pitchFamily="34" charset="0"/>
              <a:buChar char="•"/>
            </a:pPr>
            <a:endParaRPr lang="en-GB" sz="2000" dirty="0"/>
          </a:p>
          <a:p>
            <a:pPr marL="800100" lvl="1" indent="-342900" algn="just">
              <a:buFontTx/>
              <a:buChar char="-"/>
            </a:pPr>
            <a:r>
              <a:rPr lang="en-GB" sz="2000" dirty="0" smtClean="0"/>
              <a:t>How </a:t>
            </a:r>
            <a:r>
              <a:rPr lang="en-GB" sz="2000" dirty="0"/>
              <a:t>does Hamilton’s first letter explain the function and purpose of </a:t>
            </a:r>
            <a:r>
              <a:rPr lang="en-GB" sz="2000" i="1" dirty="0"/>
              <a:t>The Federalist </a:t>
            </a:r>
            <a:r>
              <a:rPr lang="en-GB" sz="2000" dirty="0" smtClean="0"/>
              <a:t>papers?</a:t>
            </a:r>
          </a:p>
          <a:p>
            <a:pPr marL="800100" lvl="1" indent="-342900" algn="just">
              <a:buFontTx/>
              <a:buChar char="-"/>
            </a:pPr>
            <a:r>
              <a:rPr lang="en-GB" sz="2000" dirty="0" smtClean="0"/>
              <a:t>What </a:t>
            </a:r>
            <a:r>
              <a:rPr lang="en-GB" sz="2000" dirty="0"/>
              <a:t>prompted him to write the </a:t>
            </a:r>
            <a:r>
              <a:rPr lang="en-GB" sz="2000" dirty="0" smtClean="0"/>
              <a:t>letter?</a:t>
            </a:r>
          </a:p>
          <a:p>
            <a:pPr marL="800100" lvl="1" indent="-342900" algn="just">
              <a:buFontTx/>
              <a:buChar char="-"/>
            </a:pPr>
            <a:r>
              <a:rPr lang="en-GB" sz="2000" dirty="0" smtClean="0"/>
              <a:t>What </a:t>
            </a:r>
            <a:r>
              <a:rPr lang="en-GB" sz="2000" dirty="0"/>
              <a:t>arguments and political positions is the letter intended to </a:t>
            </a:r>
            <a:r>
              <a:rPr lang="en-GB" sz="2000" dirty="0" smtClean="0"/>
              <a:t>promote?</a:t>
            </a:r>
          </a:p>
          <a:p>
            <a:pPr lvl="1" algn="just"/>
            <a:endParaRPr lang="en-GB" sz="2000" dirty="0" smtClean="0"/>
          </a:p>
          <a:p>
            <a:pPr marL="342900" indent="-342900" algn="just">
              <a:buFont typeface="Arial" panose="020B0604020202020204" pitchFamily="34" charset="0"/>
              <a:buChar char="•"/>
            </a:pPr>
            <a:r>
              <a:rPr lang="en-GB" sz="2000" b="1" dirty="0" smtClean="0"/>
              <a:t>How does </a:t>
            </a:r>
            <a:r>
              <a:rPr lang="en-GB" sz="2000" b="1" i="1" dirty="0" smtClean="0"/>
              <a:t>The Federalist </a:t>
            </a:r>
            <a:r>
              <a:rPr lang="en-GB" sz="2000" b="1" dirty="0" smtClean="0"/>
              <a:t>No. 1 work as a piece of literature? What writing techniques to Hamilton use to try and convince his readership? Does he employ any literary or rhetorical devices to press his points home? Do you find his style convincing?</a:t>
            </a:r>
            <a:endParaRPr lang="en-GB" sz="2000" dirty="0" smtClean="0"/>
          </a:p>
          <a:p>
            <a:pPr lvl="1"/>
            <a:endParaRPr lang="en-GB" sz="2000" dirty="0"/>
          </a:p>
          <a:p>
            <a:r>
              <a:rPr lang="en-GB" sz="2000" b="1" dirty="0"/>
              <a:t> </a:t>
            </a:r>
            <a:endParaRPr lang="en-GB" sz="2000"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264" y="699623"/>
            <a:ext cx="2095500" cy="3228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537588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3485" y="6410"/>
            <a:ext cx="6827733" cy="7436560"/>
          </a:xfrm>
          <a:prstGeom prst="rect">
            <a:avLst/>
          </a:prstGeom>
        </p:spPr>
        <p:txBody>
          <a:bodyPr wrap="square" lIns="540000" tIns="360000" rIns="540000" bIns="360000">
            <a:spAutoFit/>
          </a:bodyPr>
          <a:lstStyle/>
          <a:p>
            <a:r>
              <a:rPr lang="en-GB" sz="2000" b="1" u="sng" dirty="0">
                <a:solidFill>
                  <a:prstClr val="black"/>
                </a:solidFill>
              </a:rPr>
              <a:t>1. Debating the Early Republic: </a:t>
            </a:r>
            <a:r>
              <a:rPr lang="en-GB" sz="2000" b="1" i="1" u="sng" dirty="0">
                <a:solidFill>
                  <a:prstClr val="black"/>
                </a:solidFill>
              </a:rPr>
              <a:t>The Federalist</a:t>
            </a:r>
          </a:p>
          <a:p>
            <a:r>
              <a:rPr lang="en-GB" sz="2000" b="1" i="1" u="sng" dirty="0" smtClean="0">
                <a:solidFill>
                  <a:prstClr val="black"/>
                </a:solidFill>
              </a:rPr>
              <a:t>The </a:t>
            </a:r>
            <a:r>
              <a:rPr lang="en-GB" sz="2000" b="1" i="1" u="sng" dirty="0">
                <a:solidFill>
                  <a:prstClr val="black"/>
                </a:solidFill>
              </a:rPr>
              <a:t>Federalist</a:t>
            </a:r>
            <a:r>
              <a:rPr lang="en-GB" sz="2000" b="1" u="sng" dirty="0">
                <a:solidFill>
                  <a:prstClr val="black"/>
                </a:solidFill>
              </a:rPr>
              <a:t> Nos. 1 and 6: Hamilton</a:t>
            </a:r>
          </a:p>
          <a:p>
            <a:pPr marL="457200" indent="-457200">
              <a:buFont typeface="+mj-lt"/>
              <a:buAutoNum type="arabicPeriod"/>
            </a:pPr>
            <a:endParaRPr lang="en-GB" sz="2000" b="1" dirty="0" smtClean="0">
              <a:solidFill>
                <a:prstClr val="black"/>
              </a:solidFill>
            </a:endParaRPr>
          </a:p>
          <a:p>
            <a:pPr marL="342900" indent="-342900">
              <a:buFont typeface="Arial" panose="020B0604020202020204" pitchFamily="34" charset="0"/>
              <a:buChar char="•"/>
            </a:pPr>
            <a:r>
              <a:rPr lang="en-GB" sz="2400" b="1" dirty="0" smtClean="0"/>
              <a:t>What </a:t>
            </a:r>
            <a:r>
              <a:rPr lang="en-GB" sz="2400" b="1" dirty="0"/>
              <a:t>type of government does Hamilton favour, and how does he distinguish it from other available options?</a:t>
            </a:r>
            <a:endParaRPr lang="en-GB" sz="2400" dirty="0"/>
          </a:p>
          <a:p>
            <a:pPr marL="342900" indent="-342900">
              <a:buFont typeface="Arial" panose="020B0604020202020204" pitchFamily="34" charset="0"/>
              <a:buChar char="•"/>
            </a:pPr>
            <a:endParaRPr lang="en-GB" sz="2400" dirty="0"/>
          </a:p>
          <a:p>
            <a:pPr marL="342900" lvl="0" indent="-342900">
              <a:buFont typeface="Arial" panose="020B0604020202020204" pitchFamily="34" charset="0"/>
              <a:buChar char="•"/>
            </a:pPr>
            <a:r>
              <a:rPr lang="en-GB" sz="2400" b="1" dirty="0"/>
              <a:t>What sorts of rights and liberties – and for whom – does Hamilton deem particularly important in </a:t>
            </a:r>
            <a:r>
              <a:rPr lang="en-GB" sz="2400" b="1" i="1" dirty="0"/>
              <a:t>The Federalist </a:t>
            </a:r>
            <a:r>
              <a:rPr lang="en-GB" sz="2400" b="1" dirty="0"/>
              <a:t>No. 1</a:t>
            </a:r>
            <a:r>
              <a:rPr lang="en-GB" sz="2400" b="1" dirty="0" smtClean="0"/>
              <a:t>?</a:t>
            </a:r>
          </a:p>
          <a:p>
            <a:pPr marL="342900" lvl="0" indent="-342900">
              <a:buFont typeface="Arial" panose="020B0604020202020204" pitchFamily="34" charset="0"/>
              <a:buChar char="•"/>
            </a:pPr>
            <a:endParaRPr lang="en-GB" sz="2400" b="1" dirty="0"/>
          </a:p>
          <a:p>
            <a:pPr marL="342900" indent="-342900">
              <a:buFont typeface="Arial" panose="020B0604020202020204" pitchFamily="34" charset="0"/>
              <a:buChar char="•"/>
            </a:pPr>
            <a:r>
              <a:rPr lang="en-GB" sz="2400" b="1" dirty="0"/>
              <a:t>Does Hamilton’s tone and line of argument change at all in </a:t>
            </a:r>
            <a:r>
              <a:rPr lang="en-GB" sz="2400" b="1" i="1" dirty="0"/>
              <a:t>The Federalist </a:t>
            </a:r>
            <a:r>
              <a:rPr lang="en-GB" sz="2400" b="1" dirty="0"/>
              <a:t>No. 6? Are any additional factors or events discussed that were overlooked in the first letter?</a:t>
            </a:r>
            <a:endParaRPr lang="en-GB" sz="2400" dirty="0"/>
          </a:p>
          <a:p>
            <a:pPr marL="342900" lvl="0" indent="-342900">
              <a:buFont typeface="Arial" panose="020B0604020202020204" pitchFamily="34" charset="0"/>
              <a:buChar char="•"/>
            </a:pPr>
            <a:endParaRPr lang="en-GB" sz="2400" dirty="0"/>
          </a:p>
          <a:p>
            <a:pPr lvl="0"/>
            <a:endParaRPr lang="en-GB" sz="2000" b="1" dirty="0" smtClean="0"/>
          </a:p>
          <a:p>
            <a:pPr lvl="0"/>
            <a:endParaRPr lang="en-GB" sz="2000" b="1" dirty="0" smtClean="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692696"/>
            <a:ext cx="2095500" cy="3228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37046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3485" y="6410"/>
            <a:ext cx="9167485" cy="6174676"/>
          </a:xfrm>
          <a:prstGeom prst="rect">
            <a:avLst/>
          </a:prstGeom>
        </p:spPr>
        <p:txBody>
          <a:bodyPr wrap="square" lIns="540000" tIns="360000" rIns="540000" bIns="360000">
            <a:spAutoFit/>
          </a:bodyPr>
          <a:lstStyle/>
          <a:p>
            <a:r>
              <a:rPr lang="en-GB" sz="2000" b="1" u="sng" dirty="0">
                <a:solidFill>
                  <a:prstClr val="black"/>
                </a:solidFill>
              </a:rPr>
              <a:t>1. Debating the Early Republic: </a:t>
            </a:r>
            <a:r>
              <a:rPr lang="en-GB" sz="2000" b="1" i="1" u="sng" dirty="0">
                <a:solidFill>
                  <a:prstClr val="black"/>
                </a:solidFill>
              </a:rPr>
              <a:t>The Federalist</a:t>
            </a:r>
          </a:p>
          <a:p>
            <a:r>
              <a:rPr lang="en-GB" sz="2000" b="1" i="1" u="sng" dirty="0" smtClean="0">
                <a:solidFill>
                  <a:prstClr val="black"/>
                </a:solidFill>
              </a:rPr>
              <a:t>The </a:t>
            </a:r>
            <a:r>
              <a:rPr lang="en-GB" sz="2000" b="1" i="1" u="sng" dirty="0">
                <a:solidFill>
                  <a:prstClr val="black"/>
                </a:solidFill>
              </a:rPr>
              <a:t>Federalist</a:t>
            </a:r>
            <a:r>
              <a:rPr lang="en-GB" sz="2000" b="1" u="sng" dirty="0">
                <a:solidFill>
                  <a:prstClr val="black"/>
                </a:solidFill>
              </a:rPr>
              <a:t> Nos. 1 and 6: Hamilton</a:t>
            </a:r>
          </a:p>
          <a:p>
            <a:pPr marL="342900" lvl="0" indent="-342900" algn="just">
              <a:buFont typeface="Arial" panose="020B0604020202020204" pitchFamily="34" charset="0"/>
              <a:buChar char="•"/>
            </a:pPr>
            <a:endParaRPr lang="en-GB" sz="2000" dirty="0"/>
          </a:p>
          <a:p>
            <a:pPr marL="342900" lvl="0" indent="-342900" algn="just">
              <a:buFont typeface="Arial" panose="020B0604020202020204" pitchFamily="34" charset="0"/>
              <a:buChar char="•"/>
            </a:pPr>
            <a:r>
              <a:rPr lang="en-GB" sz="2000" b="1" dirty="0" smtClean="0"/>
              <a:t>Interpret </a:t>
            </a:r>
            <a:r>
              <a:rPr lang="en-GB" sz="2000" b="1" dirty="0"/>
              <a:t>the significance of the following phrases and extracts from </a:t>
            </a:r>
            <a:r>
              <a:rPr lang="en-GB" sz="2000" b="1" i="1" dirty="0"/>
              <a:t>The Federalist </a:t>
            </a:r>
            <a:r>
              <a:rPr lang="en-GB" sz="2000" b="1" dirty="0"/>
              <a:t>Nos. 1 and 6:</a:t>
            </a:r>
            <a:endParaRPr lang="en-GB" sz="2000" dirty="0"/>
          </a:p>
          <a:p>
            <a:pPr lvl="2" algn="just"/>
            <a:endParaRPr lang="en-GB" sz="2000" b="1" dirty="0" smtClean="0"/>
          </a:p>
          <a:p>
            <a:pPr lvl="1" algn="just"/>
            <a:r>
              <a:rPr lang="en-GB" b="1" dirty="0" smtClean="0"/>
              <a:t>“… </a:t>
            </a:r>
            <a:r>
              <a:rPr lang="en-GB" b="1" dirty="0"/>
              <a:t>the fate of an empire in many respects the most interesting in the world;”</a:t>
            </a:r>
            <a:endParaRPr lang="en-GB" dirty="0"/>
          </a:p>
          <a:p>
            <a:pPr lvl="1" algn="just"/>
            <a:endParaRPr lang="en-GB" b="1" dirty="0" smtClean="0"/>
          </a:p>
          <a:p>
            <a:pPr lvl="1" algn="just"/>
            <a:r>
              <a:rPr lang="en-GB" b="1" dirty="0" smtClean="0"/>
              <a:t>“… </a:t>
            </a:r>
            <a:r>
              <a:rPr lang="en-GB" b="1" dirty="0"/>
              <a:t>heresies can rarely be cured by persecution;”</a:t>
            </a:r>
            <a:endParaRPr lang="en-GB" dirty="0"/>
          </a:p>
          <a:p>
            <a:pPr lvl="1" algn="just"/>
            <a:endParaRPr lang="en-GB" b="1" dirty="0" smtClean="0"/>
          </a:p>
          <a:p>
            <a:pPr lvl="1" algn="just"/>
            <a:r>
              <a:rPr lang="en-GB" b="1" dirty="0" smtClean="0"/>
              <a:t>“… </a:t>
            </a:r>
            <a:r>
              <a:rPr lang="en-GB" b="1" dirty="0"/>
              <a:t>the </a:t>
            </a:r>
            <a:r>
              <a:rPr lang="en-GB" b="1" dirty="0" err="1"/>
              <a:t>vigor</a:t>
            </a:r>
            <a:r>
              <a:rPr lang="en-GB" b="1" dirty="0"/>
              <a:t> of government is essential to the security of liberty;”</a:t>
            </a:r>
            <a:endParaRPr lang="en-GB" dirty="0"/>
          </a:p>
          <a:p>
            <a:pPr lvl="1" algn="just"/>
            <a:endParaRPr lang="en-GB" b="1" dirty="0" smtClean="0"/>
          </a:p>
          <a:p>
            <a:pPr lvl="1" algn="just"/>
            <a:r>
              <a:rPr lang="en-GB" b="1" dirty="0" smtClean="0"/>
              <a:t>“… </a:t>
            </a:r>
            <a:r>
              <a:rPr lang="en-GB" b="1" dirty="0"/>
              <a:t>an enlightened zeal for the energy and </a:t>
            </a:r>
            <a:r>
              <a:rPr lang="en-GB" b="1" dirty="0" smtClean="0"/>
              <a:t>efficiency </a:t>
            </a:r>
            <a:r>
              <a:rPr lang="en-GB" b="1" dirty="0"/>
              <a:t>of government;”</a:t>
            </a:r>
            <a:endParaRPr lang="en-GB" dirty="0"/>
          </a:p>
          <a:p>
            <a:pPr lvl="1" algn="just"/>
            <a:endParaRPr lang="en-GB" b="1" dirty="0" smtClean="0"/>
          </a:p>
          <a:p>
            <a:pPr lvl="1" algn="just"/>
            <a:r>
              <a:rPr lang="en-GB" b="1" dirty="0" smtClean="0"/>
              <a:t>“… </a:t>
            </a:r>
            <a:r>
              <a:rPr lang="en-GB" b="1" dirty="0"/>
              <a:t>the specious mask of zeal for the rights of the people;”</a:t>
            </a:r>
            <a:endParaRPr lang="en-GB" dirty="0"/>
          </a:p>
          <a:p>
            <a:pPr lvl="1" algn="just"/>
            <a:endParaRPr lang="en-GB" b="1" dirty="0" smtClean="0"/>
          </a:p>
          <a:p>
            <a:pPr lvl="1" algn="just"/>
            <a:r>
              <a:rPr lang="en-GB" b="1" dirty="0" smtClean="0"/>
              <a:t>“ </a:t>
            </a:r>
            <a:r>
              <a:rPr lang="en-GB" b="1" dirty="0"/>
              <a:t>… </a:t>
            </a:r>
            <a:r>
              <a:rPr lang="en-GB" b="1" dirty="0" err="1"/>
              <a:t>favorites</a:t>
            </a:r>
            <a:r>
              <a:rPr lang="en-GB" b="1" dirty="0"/>
              <a:t> of a king or of a people;”</a:t>
            </a:r>
            <a:endParaRPr lang="en-GB" dirty="0"/>
          </a:p>
          <a:p>
            <a:pPr lvl="1" algn="just"/>
            <a:endParaRPr lang="en-GB" b="1" dirty="0" smtClean="0"/>
          </a:p>
          <a:p>
            <a:pPr lvl="1" algn="just"/>
            <a:r>
              <a:rPr lang="en-GB" b="1" dirty="0" smtClean="0"/>
              <a:t>“ </a:t>
            </a:r>
            <a:r>
              <a:rPr lang="en-GB" b="1" dirty="0"/>
              <a:t>… the spirit of commerce has a tendency to soften the manners of men</a:t>
            </a:r>
            <a:r>
              <a:rPr lang="en-GB" b="1" dirty="0" smtClean="0"/>
              <a:t>”?</a:t>
            </a:r>
            <a:endParaRPr lang="en-GB" sz="1600" b="1" dirty="0" smtClean="0"/>
          </a:p>
        </p:txBody>
      </p:sp>
    </p:spTree>
    <p:extLst>
      <p:ext uri="{BB962C8B-B14F-4D97-AF65-F5344CB8AC3E}">
        <p14:creationId xmlns:p14="http://schemas.microsoft.com/office/powerpoint/2010/main" val="34291658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3485" y="6410"/>
            <a:ext cx="6827733" cy="2450580"/>
          </a:xfrm>
          <a:prstGeom prst="rect">
            <a:avLst/>
          </a:prstGeom>
        </p:spPr>
        <p:txBody>
          <a:bodyPr wrap="square" lIns="540000" tIns="360000" rIns="540000" bIns="360000">
            <a:spAutoFit/>
          </a:bodyPr>
          <a:lstStyle/>
          <a:p>
            <a:r>
              <a:rPr lang="en-GB" sz="2000" b="1" u="sng" dirty="0">
                <a:solidFill>
                  <a:prstClr val="black"/>
                </a:solidFill>
              </a:rPr>
              <a:t>1. Debating the Early Republic: </a:t>
            </a:r>
            <a:r>
              <a:rPr lang="en-GB" sz="2000" b="1" i="1" u="sng" dirty="0">
                <a:solidFill>
                  <a:prstClr val="black"/>
                </a:solidFill>
              </a:rPr>
              <a:t>The Federalist</a:t>
            </a:r>
          </a:p>
          <a:p>
            <a:r>
              <a:rPr lang="en-GB" sz="2000" b="1" i="1" u="sng" dirty="0" smtClean="0">
                <a:solidFill>
                  <a:prstClr val="black"/>
                </a:solidFill>
              </a:rPr>
              <a:t>The </a:t>
            </a:r>
            <a:r>
              <a:rPr lang="en-GB" sz="2000" b="1" i="1" u="sng" dirty="0">
                <a:solidFill>
                  <a:prstClr val="black"/>
                </a:solidFill>
              </a:rPr>
              <a:t>Federalist</a:t>
            </a:r>
            <a:r>
              <a:rPr lang="en-GB" sz="2000" b="1" u="sng" dirty="0">
                <a:solidFill>
                  <a:prstClr val="black"/>
                </a:solidFill>
              </a:rPr>
              <a:t> </a:t>
            </a:r>
            <a:r>
              <a:rPr lang="en-GB" sz="2000" b="1" u="sng" dirty="0" smtClean="0">
                <a:solidFill>
                  <a:prstClr val="black"/>
                </a:solidFill>
              </a:rPr>
              <a:t>No. 10: Madison</a:t>
            </a:r>
            <a:endParaRPr lang="en-GB" sz="2000" b="1" u="sng" dirty="0">
              <a:solidFill>
                <a:prstClr val="black"/>
              </a:solidFill>
            </a:endParaRPr>
          </a:p>
          <a:p>
            <a:pPr marL="457200" indent="-457200">
              <a:buFont typeface="+mj-lt"/>
              <a:buAutoNum type="arabicPeriod"/>
            </a:pPr>
            <a:endParaRPr lang="en-GB" sz="2000" b="1" dirty="0" smtClean="0">
              <a:solidFill>
                <a:prstClr val="black"/>
              </a:solidFill>
            </a:endParaRPr>
          </a:p>
          <a:p>
            <a:pPr marL="342900" lvl="0" indent="-342900">
              <a:buFont typeface="Arial" panose="020B0604020202020204" pitchFamily="34" charset="0"/>
              <a:buChar char="•"/>
            </a:pPr>
            <a:r>
              <a:rPr lang="en-GB" sz="2000" b="1" dirty="0" smtClean="0"/>
              <a:t>Who </a:t>
            </a:r>
            <a:r>
              <a:rPr lang="en-GB" sz="2000" b="1" dirty="0"/>
              <a:t>was </a:t>
            </a:r>
            <a:r>
              <a:rPr lang="en-GB" sz="2000" b="1" dirty="0" smtClean="0"/>
              <a:t>James Madison (1751–1836), </a:t>
            </a:r>
            <a:r>
              <a:rPr lang="en-GB" sz="2000" b="1" dirty="0"/>
              <a:t>and what his significance in American history</a:t>
            </a:r>
            <a:r>
              <a:rPr lang="en-GB" sz="2000" b="1" dirty="0" smtClean="0"/>
              <a:t>?</a:t>
            </a:r>
          </a:p>
          <a:p>
            <a:pPr lvl="0"/>
            <a:endParaRPr lang="en-GB" sz="1200" b="1" dirty="0"/>
          </a:p>
        </p:txBody>
      </p:sp>
      <p:pic>
        <p:nvPicPr>
          <p:cNvPr id="4098" name="Picture 2" descr="https://upload.wikimedia.org/wikipedia/commons/thumb/b/bb/James_Madison%2C_by_Charles_Willson_Peale%2C_1783.png/800px-James_Madison%2C_by_Charles_Willson_Peale%2C_1783.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16216" y="908720"/>
            <a:ext cx="2486467" cy="3321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18094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3485" y="6410"/>
            <a:ext cx="6971749" cy="7621226"/>
          </a:xfrm>
          <a:prstGeom prst="rect">
            <a:avLst/>
          </a:prstGeom>
        </p:spPr>
        <p:txBody>
          <a:bodyPr wrap="square" lIns="540000" tIns="360000" rIns="540000" bIns="360000">
            <a:spAutoFit/>
          </a:bodyPr>
          <a:lstStyle/>
          <a:p>
            <a:r>
              <a:rPr lang="en-GB" sz="2000" b="1" u="sng" dirty="0">
                <a:solidFill>
                  <a:prstClr val="black"/>
                </a:solidFill>
              </a:rPr>
              <a:t>1. Debating the Early Republic: </a:t>
            </a:r>
            <a:r>
              <a:rPr lang="en-GB" sz="2000" b="1" i="1" u="sng" dirty="0">
                <a:solidFill>
                  <a:prstClr val="black"/>
                </a:solidFill>
              </a:rPr>
              <a:t>The Federalist</a:t>
            </a:r>
          </a:p>
          <a:p>
            <a:r>
              <a:rPr lang="en-GB" sz="2000" b="1" i="1" u="sng" dirty="0" smtClean="0">
                <a:solidFill>
                  <a:prstClr val="black"/>
                </a:solidFill>
              </a:rPr>
              <a:t>The </a:t>
            </a:r>
            <a:r>
              <a:rPr lang="en-GB" sz="2000" b="1" i="1" u="sng" dirty="0">
                <a:solidFill>
                  <a:prstClr val="black"/>
                </a:solidFill>
              </a:rPr>
              <a:t>Federalist</a:t>
            </a:r>
            <a:r>
              <a:rPr lang="en-GB" sz="2000" b="1" u="sng" dirty="0">
                <a:solidFill>
                  <a:prstClr val="black"/>
                </a:solidFill>
              </a:rPr>
              <a:t> </a:t>
            </a:r>
            <a:r>
              <a:rPr lang="en-GB" sz="2000" b="1" u="sng" dirty="0" smtClean="0">
                <a:solidFill>
                  <a:prstClr val="black"/>
                </a:solidFill>
              </a:rPr>
              <a:t>No. 10: Madison</a:t>
            </a:r>
            <a:endParaRPr lang="en-GB" sz="2000" b="1" u="sng" dirty="0">
              <a:solidFill>
                <a:prstClr val="black"/>
              </a:solidFill>
            </a:endParaRPr>
          </a:p>
          <a:p>
            <a:pPr marL="457200" indent="-457200">
              <a:buFont typeface="+mj-lt"/>
              <a:buAutoNum type="arabicPeriod"/>
            </a:pPr>
            <a:endParaRPr lang="en-GB" sz="2000" b="1" dirty="0" smtClean="0">
              <a:solidFill>
                <a:prstClr val="black"/>
              </a:solidFill>
            </a:endParaRPr>
          </a:p>
          <a:p>
            <a:pPr marL="342900" lvl="0" indent="-342900">
              <a:buFont typeface="Arial" panose="020B0604020202020204" pitchFamily="34" charset="0"/>
              <a:buChar char="•"/>
            </a:pPr>
            <a:r>
              <a:rPr lang="en-GB" sz="2000" b="1" dirty="0" smtClean="0"/>
              <a:t>Who </a:t>
            </a:r>
            <a:r>
              <a:rPr lang="en-GB" sz="2000" b="1" dirty="0"/>
              <a:t>was </a:t>
            </a:r>
            <a:r>
              <a:rPr lang="en-GB" sz="2000" b="1" dirty="0" smtClean="0"/>
              <a:t>James Madison (1751–1836), </a:t>
            </a:r>
            <a:r>
              <a:rPr lang="en-GB" sz="2000" b="1" dirty="0"/>
              <a:t>and what his significance in American history</a:t>
            </a:r>
            <a:r>
              <a:rPr lang="en-GB" sz="2000" b="1" dirty="0" smtClean="0"/>
              <a:t>?</a:t>
            </a:r>
          </a:p>
          <a:p>
            <a:pPr lvl="0"/>
            <a:endParaRPr lang="en-GB" sz="1200" b="1" dirty="0"/>
          </a:p>
          <a:p>
            <a:pPr marL="800100" lvl="1" indent="-342900">
              <a:buFontTx/>
              <a:buChar char="-"/>
            </a:pPr>
            <a:r>
              <a:rPr lang="en-GB" sz="2000" dirty="0" smtClean="0"/>
              <a:t>Did not see military service due to ill health</a:t>
            </a:r>
          </a:p>
          <a:p>
            <a:pPr marL="800100" lvl="1" indent="-342900">
              <a:buFontTx/>
              <a:buChar char="-"/>
            </a:pPr>
            <a:endParaRPr lang="en-GB" sz="1200" dirty="0" smtClean="0"/>
          </a:p>
          <a:p>
            <a:pPr marL="800100" lvl="1" indent="-342900">
              <a:buFontTx/>
              <a:buChar char="-"/>
            </a:pPr>
            <a:r>
              <a:rPr lang="en-GB" sz="2000" dirty="0" smtClean="0"/>
              <a:t>Served in the Virginia state legislature (1776–1779, 1784–1786); protégé of Thomas Jefferson</a:t>
            </a:r>
          </a:p>
          <a:p>
            <a:pPr marL="800100" lvl="1" indent="-342900">
              <a:buFontTx/>
              <a:buChar char="-"/>
            </a:pPr>
            <a:endParaRPr lang="en-GB" sz="1200" dirty="0"/>
          </a:p>
          <a:p>
            <a:pPr marL="800100" lvl="1" indent="-342900">
              <a:buFontTx/>
              <a:buChar char="-"/>
            </a:pPr>
            <a:r>
              <a:rPr lang="en-GB" sz="2000" dirty="0"/>
              <a:t>D</a:t>
            </a:r>
            <a:r>
              <a:rPr lang="en-GB" sz="2000" dirty="0" smtClean="0"/>
              <a:t>elegate to Continental Congress (1780–1783)</a:t>
            </a:r>
          </a:p>
          <a:p>
            <a:pPr marL="800100" lvl="1" indent="-342900">
              <a:buFontTx/>
              <a:buChar char="-"/>
            </a:pPr>
            <a:endParaRPr lang="en-GB" sz="1200" dirty="0" smtClean="0"/>
          </a:p>
          <a:p>
            <a:pPr marL="800100" lvl="1" indent="-342900">
              <a:buFontTx/>
              <a:buChar char="-"/>
            </a:pPr>
            <a:r>
              <a:rPr lang="en-GB" sz="2000" dirty="0" smtClean="0"/>
              <a:t>Member of US House of Representatives (1789–1797)</a:t>
            </a:r>
          </a:p>
          <a:p>
            <a:pPr marL="800100" lvl="1" indent="-342900">
              <a:buFontTx/>
              <a:buChar char="-"/>
            </a:pPr>
            <a:endParaRPr lang="en-GB" sz="1200" dirty="0"/>
          </a:p>
          <a:p>
            <a:pPr marL="800100" lvl="1" indent="-342900">
              <a:buFontTx/>
              <a:buChar char="-"/>
            </a:pPr>
            <a:r>
              <a:rPr lang="en-GB" sz="2000" dirty="0" smtClean="0"/>
              <a:t>US Secretary of State (1801–1809) </a:t>
            </a:r>
            <a:r>
              <a:rPr lang="en-GB" sz="1600" dirty="0" smtClean="0"/>
              <a:t>(foreign affairs minister)</a:t>
            </a:r>
          </a:p>
          <a:p>
            <a:pPr marL="800100" lvl="1" indent="-342900">
              <a:buFontTx/>
              <a:buChar char="-"/>
            </a:pPr>
            <a:endParaRPr lang="en-GB" sz="1200" dirty="0" smtClean="0"/>
          </a:p>
          <a:p>
            <a:pPr marL="800100" lvl="1" indent="-342900">
              <a:buFontTx/>
              <a:buChar char="-"/>
            </a:pPr>
            <a:r>
              <a:rPr lang="en-GB" sz="2000" dirty="0" smtClean="0"/>
              <a:t>4</a:t>
            </a:r>
            <a:r>
              <a:rPr lang="en-GB" sz="2000" baseline="30000" dirty="0" smtClean="0"/>
              <a:t>th</a:t>
            </a:r>
            <a:r>
              <a:rPr lang="en-GB" sz="2000" dirty="0" smtClean="0"/>
              <a:t> President of the United States (1809–1817)</a:t>
            </a:r>
          </a:p>
          <a:p>
            <a:pPr marL="800100" lvl="1" indent="-342900">
              <a:buFontTx/>
              <a:buChar char="-"/>
            </a:pPr>
            <a:endParaRPr lang="en-GB" sz="2000" dirty="0"/>
          </a:p>
          <a:p>
            <a:pPr marL="800100" lvl="1" indent="-342900">
              <a:buFontTx/>
              <a:buChar char="-"/>
            </a:pPr>
            <a:r>
              <a:rPr lang="en-GB" sz="2000" dirty="0" smtClean="0"/>
              <a:t>‘The Father of the Constitution,’ drafted and promoted Constitution and Bill of Rights</a:t>
            </a:r>
          </a:p>
          <a:p>
            <a:pPr marL="342900" lvl="0" indent="-342900">
              <a:buFontTx/>
              <a:buChar char="-"/>
            </a:pPr>
            <a:endParaRPr lang="en-GB" sz="2000" b="1" dirty="0"/>
          </a:p>
          <a:p>
            <a:pPr marL="342900" lvl="0" indent="-342900">
              <a:buFontTx/>
              <a:buChar char="-"/>
            </a:pPr>
            <a:endParaRPr lang="en-GB" sz="2000" b="1" dirty="0" smtClean="0"/>
          </a:p>
        </p:txBody>
      </p:sp>
      <p:pic>
        <p:nvPicPr>
          <p:cNvPr id="4098" name="Picture 2" descr="https://upload.wikimedia.org/wikipedia/commons/thumb/b/bb/James_Madison%2C_by_Charles_Willson_Peale%2C_1783.png/800px-James_Madison%2C_by_Charles_Willson_Peale%2C_1783.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16216" y="908720"/>
            <a:ext cx="2486467" cy="3321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31917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3485" y="6410"/>
            <a:ext cx="9167485" cy="3373910"/>
          </a:xfrm>
          <a:prstGeom prst="rect">
            <a:avLst/>
          </a:prstGeom>
        </p:spPr>
        <p:txBody>
          <a:bodyPr wrap="square" lIns="540000" tIns="360000" rIns="540000" bIns="360000">
            <a:spAutoFit/>
          </a:bodyPr>
          <a:lstStyle/>
          <a:p>
            <a:r>
              <a:rPr lang="en-GB" sz="2000" b="1" u="sng" dirty="0">
                <a:solidFill>
                  <a:prstClr val="black"/>
                </a:solidFill>
              </a:rPr>
              <a:t>1. Debating the Early Republic: </a:t>
            </a:r>
            <a:r>
              <a:rPr lang="en-GB" sz="2000" b="1" i="1" u="sng" dirty="0">
                <a:solidFill>
                  <a:prstClr val="black"/>
                </a:solidFill>
              </a:rPr>
              <a:t>The Federalist</a:t>
            </a:r>
          </a:p>
          <a:p>
            <a:r>
              <a:rPr lang="en-GB" sz="2000" b="1" i="1" u="sng" dirty="0">
                <a:solidFill>
                  <a:prstClr val="black"/>
                </a:solidFill>
              </a:rPr>
              <a:t>The Federalist</a:t>
            </a:r>
            <a:r>
              <a:rPr lang="en-GB" sz="2000" b="1" u="sng" dirty="0">
                <a:solidFill>
                  <a:prstClr val="black"/>
                </a:solidFill>
              </a:rPr>
              <a:t> No. 10: Madison</a:t>
            </a:r>
          </a:p>
          <a:p>
            <a:pPr marL="342900" lvl="0" indent="-342900">
              <a:buFont typeface="Arial" panose="020B0604020202020204" pitchFamily="34" charset="0"/>
              <a:buChar char="•"/>
            </a:pPr>
            <a:endParaRPr lang="en-GB" sz="2000" b="1" dirty="0" smtClean="0"/>
          </a:p>
          <a:p>
            <a:pPr marL="342900" lvl="0" indent="-342900">
              <a:buFont typeface="Arial" panose="020B0604020202020204" pitchFamily="34" charset="0"/>
              <a:buChar char="•"/>
            </a:pPr>
            <a:r>
              <a:rPr lang="en-GB" sz="2800" b="1" dirty="0" smtClean="0"/>
              <a:t>Does </a:t>
            </a:r>
            <a:r>
              <a:rPr lang="en-GB" sz="2800" b="1" dirty="0"/>
              <a:t>Madison’s tone and line of argument differ at from those pursued by Hamilton? Does he cite any additional factors or events that were overlooked in </a:t>
            </a:r>
            <a:r>
              <a:rPr lang="en-GB" sz="2800" b="1" i="1" dirty="0"/>
              <a:t>The Federalist </a:t>
            </a:r>
            <a:r>
              <a:rPr lang="en-GB" sz="2800" b="1" dirty="0"/>
              <a:t>Nos. 1 and 6</a:t>
            </a:r>
            <a:r>
              <a:rPr lang="en-GB" sz="2800" b="1" dirty="0" smtClean="0"/>
              <a:t>?</a:t>
            </a:r>
          </a:p>
        </p:txBody>
      </p:sp>
    </p:spTree>
    <p:extLst>
      <p:ext uri="{BB962C8B-B14F-4D97-AF65-F5344CB8AC3E}">
        <p14:creationId xmlns:p14="http://schemas.microsoft.com/office/powerpoint/2010/main" val="24791054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3485" y="6410"/>
            <a:ext cx="9167485" cy="7744337"/>
          </a:xfrm>
          <a:prstGeom prst="rect">
            <a:avLst/>
          </a:prstGeom>
        </p:spPr>
        <p:txBody>
          <a:bodyPr wrap="square" lIns="540000" tIns="360000" rIns="540000" bIns="360000">
            <a:spAutoFit/>
          </a:bodyPr>
          <a:lstStyle/>
          <a:p>
            <a:r>
              <a:rPr lang="en-GB" sz="2000" b="1" u="sng" dirty="0">
                <a:solidFill>
                  <a:prstClr val="black"/>
                </a:solidFill>
              </a:rPr>
              <a:t>1. Debating the Early Republic: </a:t>
            </a:r>
            <a:r>
              <a:rPr lang="en-GB" sz="2000" b="1" i="1" u="sng" dirty="0">
                <a:solidFill>
                  <a:prstClr val="black"/>
                </a:solidFill>
              </a:rPr>
              <a:t>The Federalist</a:t>
            </a:r>
          </a:p>
          <a:p>
            <a:r>
              <a:rPr lang="en-GB" sz="2000" b="1" i="1" u="sng" dirty="0">
                <a:solidFill>
                  <a:prstClr val="black"/>
                </a:solidFill>
              </a:rPr>
              <a:t>The Federalist</a:t>
            </a:r>
            <a:r>
              <a:rPr lang="en-GB" sz="2000" b="1" u="sng" dirty="0">
                <a:solidFill>
                  <a:prstClr val="black"/>
                </a:solidFill>
              </a:rPr>
              <a:t> No. 10: Madison</a:t>
            </a:r>
          </a:p>
          <a:p>
            <a:pPr marL="342900" lvl="0" indent="-342900">
              <a:buFont typeface="Arial" panose="020B0604020202020204" pitchFamily="34" charset="0"/>
              <a:buChar char="•"/>
            </a:pPr>
            <a:endParaRPr lang="en-GB" sz="2000" b="1" dirty="0" smtClean="0"/>
          </a:p>
          <a:p>
            <a:pPr marL="342900" indent="-342900">
              <a:buFont typeface="Arial" panose="020B0604020202020204" pitchFamily="34" charset="0"/>
              <a:buChar char="•"/>
            </a:pPr>
            <a:r>
              <a:rPr lang="en-GB" sz="2800" b="1" dirty="0" smtClean="0"/>
              <a:t>How </a:t>
            </a:r>
            <a:r>
              <a:rPr lang="en-GB" sz="2800" b="1" dirty="0"/>
              <a:t>does Madison define ‘faction’? Are different types of ‘factions’ discussed in </a:t>
            </a:r>
            <a:r>
              <a:rPr lang="en-GB" sz="2800" b="1" i="1" dirty="0"/>
              <a:t>The Federalist </a:t>
            </a:r>
            <a:r>
              <a:rPr lang="en-GB" sz="2800" b="1" dirty="0"/>
              <a:t>No. 10, and if so how does Madison characterise them?</a:t>
            </a:r>
            <a:endParaRPr lang="en-GB" sz="2800" dirty="0"/>
          </a:p>
          <a:p>
            <a:pPr marL="342900" indent="-342900">
              <a:buFont typeface="Arial" panose="020B0604020202020204" pitchFamily="34" charset="0"/>
              <a:buChar char="•"/>
            </a:pPr>
            <a:endParaRPr lang="en-GB" sz="2800" dirty="0"/>
          </a:p>
          <a:p>
            <a:pPr marL="342900" lvl="0" indent="-342900">
              <a:buFont typeface="Arial" panose="020B0604020202020204" pitchFamily="34" charset="0"/>
              <a:buChar char="•"/>
            </a:pPr>
            <a:r>
              <a:rPr lang="en-GB" sz="2800" b="1" dirty="0"/>
              <a:t>What two means does Madison suggest are available to prevent factions forming, and why does he reject them both?</a:t>
            </a:r>
            <a:endParaRPr lang="en-GB" sz="2800" dirty="0"/>
          </a:p>
          <a:p>
            <a:r>
              <a:rPr lang="en-GB" sz="2800" b="1" dirty="0"/>
              <a:t> </a:t>
            </a:r>
            <a:endParaRPr lang="en-GB" sz="2800" dirty="0"/>
          </a:p>
          <a:p>
            <a:pPr marL="342900" lvl="0" indent="-342900">
              <a:buFont typeface="Arial" panose="020B0604020202020204" pitchFamily="34" charset="0"/>
              <a:buChar char="•"/>
            </a:pPr>
            <a:r>
              <a:rPr lang="en-GB" sz="2800" b="1" dirty="0" smtClean="0"/>
              <a:t>What </a:t>
            </a:r>
            <a:r>
              <a:rPr lang="en-GB" sz="2800" b="1" dirty="0"/>
              <a:t>structures and functions of government does Madison propose for helping balance or mitigate “the mischief of faction”?</a:t>
            </a:r>
            <a:endParaRPr lang="en-GB" sz="2800" dirty="0"/>
          </a:p>
          <a:p>
            <a:r>
              <a:rPr lang="en-GB" sz="2800" dirty="0"/>
              <a:t> </a:t>
            </a:r>
          </a:p>
          <a:p>
            <a:pPr marL="342900" lvl="0" indent="-342900">
              <a:buFontTx/>
              <a:buChar char="-"/>
            </a:pPr>
            <a:endParaRPr lang="en-GB" sz="2000" b="1" dirty="0" smtClean="0"/>
          </a:p>
          <a:p>
            <a:pPr marL="342900" lvl="0" indent="-342900">
              <a:buFontTx/>
              <a:buChar char="-"/>
            </a:pPr>
            <a:endParaRPr lang="en-GB" sz="2000" b="1" dirty="0"/>
          </a:p>
          <a:p>
            <a:pPr marL="342900" lvl="0" indent="-342900">
              <a:buFontTx/>
              <a:buChar char="-"/>
            </a:pPr>
            <a:endParaRPr lang="en-GB" sz="2000" b="1" dirty="0" smtClean="0"/>
          </a:p>
        </p:txBody>
      </p:sp>
    </p:spTree>
    <p:extLst>
      <p:ext uri="{BB962C8B-B14F-4D97-AF65-F5344CB8AC3E}">
        <p14:creationId xmlns:p14="http://schemas.microsoft.com/office/powerpoint/2010/main" val="13324928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3485" y="6410"/>
            <a:ext cx="9167485" cy="6636341"/>
          </a:xfrm>
          <a:prstGeom prst="rect">
            <a:avLst/>
          </a:prstGeom>
        </p:spPr>
        <p:txBody>
          <a:bodyPr wrap="square" lIns="540000" tIns="360000" rIns="540000" bIns="360000">
            <a:spAutoFit/>
          </a:bodyPr>
          <a:lstStyle/>
          <a:p>
            <a:r>
              <a:rPr lang="en-GB" sz="2000" b="1" u="sng" dirty="0">
                <a:solidFill>
                  <a:prstClr val="black"/>
                </a:solidFill>
              </a:rPr>
              <a:t>1. Debating the Early Republic: </a:t>
            </a:r>
            <a:r>
              <a:rPr lang="en-GB" sz="2000" b="1" i="1" u="sng" dirty="0">
                <a:solidFill>
                  <a:prstClr val="black"/>
                </a:solidFill>
              </a:rPr>
              <a:t>The Federalist</a:t>
            </a:r>
          </a:p>
          <a:p>
            <a:r>
              <a:rPr lang="en-GB" sz="2000" b="1" i="1" u="sng" dirty="0">
                <a:solidFill>
                  <a:prstClr val="black"/>
                </a:solidFill>
              </a:rPr>
              <a:t>The Federalist</a:t>
            </a:r>
            <a:r>
              <a:rPr lang="en-GB" sz="2000" b="1" u="sng" dirty="0">
                <a:solidFill>
                  <a:prstClr val="black"/>
                </a:solidFill>
              </a:rPr>
              <a:t> No. 10: Madison</a:t>
            </a:r>
          </a:p>
          <a:p>
            <a:pPr marL="342900" lvl="0" indent="-342900">
              <a:buFont typeface="Arial" panose="020B0604020202020204" pitchFamily="34" charset="0"/>
              <a:buChar char="•"/>
            </a:pPr>
            <a:endParaRPr lang="en-GB" sz="2000" b="1" dirty="0" smtClean="0"/>
          </a:p>
          <a:p>
            <a:r>
              <a:rPr lang="en-GB" sz="2000" b="1" dirty="0"/>
              <a:t> </a:t>
            </a:r>
            <a:endParaRPr lang="en-GB" sz="2000" dirty="0" smtClean="0"/>
          </a:p>
          <a:p>
            <a:pPr marL="342900" lvl="0" indent="-342900">
              <a:buFont typeface="Arial" panose="020B0604020202020204" pitchFamily="34" charset="0"/>
              <a:buChar char="•"/>
            </a:pPr>
            <a:r>
              <a:rPr lang="en-GB" sz="2800" b="1" dirty="0" smtClean="0"/>
              <a:t>What sorts of rights and liberties – and for whom – does Madison deem particularly important in </a:t>
            </a:r>
            <a:r>
              <a:rPr lang="en-GB" sz="2800" b="1" i="1" dirty="0" smtClean="0"/>
              <a:t>The Federalist </a:t>
            </a:r>
            <a:r>
              <a:rPr lang="en-GB" sz="2800" b="1" dirty="0" smtClean="0"/>
              <a:t>No. 10? Why and how is property an important concept for him? </a:t>
            </a:r>
            <a:endParaRPr lang="en-GB" sz="2800" dirty="0" smtClean="0"/>
          </a:p>
          <a:p>
            <a:endParaRPr lang="en-GB" sz="2800" dirty="0" smtClean="0"/>
          </a:p>
          <a:p>
            <a:pPr marL="342900" lvl="0" indent="-342900">
              <a:buFont typeface="Arial" panose="020B0604020202020204" pitchFamily="34" charset="0"/>
              <a:buChar char="•"/>
            </a:pPr>
            <a:r>
              <a:rPr lang="en-GB" sz="2800" b="1" dirty="0" smtClean="0"/>
              <a:t>How </a:t>
            </a:r>
            <a:r>
              <a:rPr lang="en-GB" sz="2800" b="1" dirty="0"/>
              <a:t>does Madison differentiate between democracy and republicanism? What is his verdict on what he terms “pure democracy”?</a:t>
            </a:r>
            <a:endParaRPr lang="en-GB" sz="2800" dirty="0"/>
          </a:p>
          <a:p>
            <a:r>
              <a:rPr lang="en-GB" sz="2000" dirty="0"/>
              <a:t> </a:t>
            </a:r>
          </a:p>
          <a:p>
            <a:pPr marL="342900" lvl="0" indent="-342900">
              <a:buFontTx/>
              <a:buChar char="-"/>
            </a:pPr>
            <a:endParaRPr lang="en-GB" sz="2000" b="1" dirty="0" smtClean="0"/>
          </a:p>
          <a:p>
            <a:pPr marL="342900" lvl="0" indent="-342900">
              <a:buFontTx/>
              <a:buChar char="-"/>
            </a:pPr>
            <a:endParaRPr lang="en-GB" sz="2000" b="1" dirty="0"/>
          </a:p>
          <a:p>
            <a:pPr marL="342900" lvl="0" indent="-342900">
              <a:buFontTx/>
              <a:buChar char="-"/>
            </a:pPr>
            <a:endParaRPr lang="en-GB" sz="2000" b="1" dirty="0" smtClean="0"/>
          </a:p>
        </p:txBody>
      </p:sp>
    </p:spTree>
    <p:extLst>
      <p:ext uri="{BB962C8B-B14F-4D97-AF65-F5344CB8AC3E}">
        <p14:creationId xmlns:p14="http://schemas.microsoft.com/office/powerpoint/2010/main" val="3704361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3484" y="6410"/>
            <a:ext cx="9167484" cy="6697897"/>
          </a:xfrm>
          <a:prstGeom prst="rect">
            <a:avLst/>
          </a:prstGeom>
        </p:spPr>
        <p:txBody>
          <a:bodyPr wrap="square" lIns="540000" tIns="360000" rIns="540000" bIns="360000">
            <a:spAutoFit/>
          </a:bodyPr>
          <a:lstStyle/>
          <a:p>
            <a:r>
              <a:rPr lang="en-GB" sz="2000" b="1" u="sng" dirty="0">
                <a:solidFill>
                  <a:prstClr val="black"/>
                </a:solidFill>
              </a:rPr>
              <a:t>1. Debating the Early Republic: </a:t>
            </a:r>
            <a:r>
              <a:rPr lang="en-GB" sz="2000" b="1" u="sng" dirty="0" smtClean="0">
                <a:solidFill>
                  <a:prstClr val="black"/>
                </a:solidFill>
              </a:rPr>
              <a:t>Democracy v Republicanism</a:t>
            </a:r>
            <a:endParaRPr lang="en-GB" sz="2000" b="1" u="sng" dirty="0">
              <a:solidFill>
                <a:prstClr val="black"/>
              </a:solidFill>
            </a:endParaRPr>
          </a:p>
          <a:p>
            <a:pPr marL="457200" indent="-457200">
              <a:buFont typeface="+mj-lt"/>
              <a:buAutoNum type="arabicPeriod"/>
            </a:pPr>
            <a:endParaRPr lang="en-GB" sz="2400" b="1" dirty="0" smtClean="0">
              <a:solidFill>
                <a:prstClr val="black"/>
              </a:solidFill>
            </a:endParaRPr>
          </a:p>
          <a:p>
            <a:pPr algn="ctr">
              <a:lnSpc>
                <a:spcPct val="90000"/>
              </a:lnSpc>
              <a:buFontTx/>
              <a:buNone/>
            </a:pPr>
            <a:r>
              <a:rPr lang="en-GB" altLang="en-US" sz="2400" b="1" u="sng" dirty="0" smtClean="0">
                <a:effectLst>
                  <a:outerShdw blurRad="38100" dist="38100" dir="2700000" algn="tl">
                    <a:srgbClr val="000000">
                      <a:alpha val="43137"/>
                    </a:srgbClr>
                  </a:outerShdw>
                </a:effectLst>
              </a:rPr>
              <a:t>Democracy</a:t>
            </a:r>
            <a:endParaRPr lang="en-GB" altLang="en-US" sz="2400" b="1" dirty="0" smtClean="0">
              <a:effectLst>
                <a:outerShdw blurRad="38100" dist="38100" dir="2700000" algn="tl">
                  <a:srgbClr val="000000">
                    <a:alpha val="43137"/>
                  </a:srgbClr>
                </a:outerShdw>
              </a:effectLst>
            </a:endParaRPr>
          </a:p>
          <a:p>
            <a:pPr algn="just">
              <a:lnSpc>
                <a:spcPct val="90000"/>
              </a:lnSpc>
              <a:buFontTx/>
              <a:buNone/>
            </a:pPr>
            <a:endParaRPr lang="en-GB" altLang="en-US" sz="2400" dirty="0" smtClean="0"/>
          </a:p>
          <a:p>
            <a:pPr algn="just">
              <a:lnSpc>
                <a:spcPct val="90000"/>
              </a:lnSpc>
              <a:buFontTx/>
              <a:buNone/>
            </a:pPr>
            <a:r>
              <a:rPr lang="en-GB" altLang="en-US" sz="2400" dirty="0" smtClean="0"/>
              <a:t>The idea of democracy, drawn from the Ancient Greeks, emphasises self-governance, in which people participate fully in the </a:t>
            </a:r>
            <a:r>
              <a:rPr lang="en-GB" altLang="en-US" sz="2400" i="1" dirty="0" smtClean="0"/>
              <a:t>political</a:t>
            </a:r>
            <a:r>
              <a:rPr lang="en-GB" altLang="en-US" sz="2400" dirty="0" smtClean="0"/>
              <a:t> decisions that affect their lives.</a:t>
            </a:r>
          </a:p>
          <a:p>
            <a:pPr algn="just">
              <a:lnSpc>
                <a:spcPct val="90000"/>
              </a:lnSpc>
              <a:buFontTx/>
              <a:buNone/>
            </a:pPr>
            <a:endParaRPr lang="en-GB" altLang="en-US" sz="2400" b="1" dirty="0" smtClean="0"/>
          </a:p>
          <a:p>
            <a:pPr algn="ctr">
              <a:lnSpc>
                <a:spcPct val="90000"/>
              </a:lnSpc>
              <a:buFontTx/>
              <a:buNone/>
            </a:pPr>
            <a:r>
              <a:rPr lang="en-GB" altLang="en-US" sz="2400" b="1" u="sng" dirty="0" smtClean="0">
                <a:effectLst>
                  <a:outerShdw blurRad="38100" dist="38100" dir="2700000" algn="tl">
                    <a:srgbClr val="000000">
                      <a:alpha val="43137"/>
                    </a:srgbClr>
                  </a:outerShdw>
                </a:effectLst>
              </a:rPr>
              <a:t>Republicanism</a:t>
            </a:r>
          </a:p>
          <a:p>
            <a:pPr algn="just">
              <a:lnSpc>
                <a:spcPct val="90000"/>
              </a:lnSpc>
              <a:buFontTx/>
              <a:buNone/>
            </a:pPr>
            <a:endParaRPr lang="en-GB" altLang="en-US" sz="2400" dirty="0" smtClean="0"/>
          </a:p>
          <a:p>
            <a:pPr algn="just">
              <a:lnSpc>
                <a:spcPct val="90000"/>
              </a:lnSpc>
              <a:buFontTx/>
              <a:buNone/>
            </a:pPr>
            <a:r>
              <a:rPr lang="en-GB" altLang="en-US" sz="2400" dirty="0" smtClean="0"/>
              <a:t>The idea of republicanism, again derived from antiquity, begins with an assembly of enlightened citizens which governs objectively and in the best interests of the whole society. Republican thought places great emphasis on individual virtue. This quality guarantees the general good of society against individual desires or the specific interests of social groups. For Republicans, then, public virtue is opposed to private vice.</a:t>
            </a:r>
          </a:p>
          <a:p>
            <a:endParaRPr lang="en-GB" sz="2000" b="1" dirty="0">
              <a:solidFill>
                <a:prstClr val="black"/>
              </a:solidFill>
            </a:endParaRPr>
          </a:p>
        </p:txBody>
      </p:sp>
    </p:spTree>
    <p:extLst>
      <p:ext uri="{BB962C8B-B14F-4D97-AF65-F5344CB8AC3E}">
        <p14:creationId xmlns:p14="http://schemas.microsoft.com/office/powerpoint/2010/main" val="30232071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0" y="0"/>
            <a:ext cx="9144000" cy="5528346"/>
          </a:xfrm>
          <a:prstGeom prst="rect">
            <a:avLst/>
          </a:prstGeom>
        </p:spPr>
        <p:txBody>
          <a:bodyPr wrap="square" lIns="540000" tIns="360000" rIns="540000" bIns="360000">
            <a:spAutoFit/>
          </a:bodyPr>
          <a:lstStyle/>
          <a:p>
            <a:r>
              <a:rPr lang="en-GB" sz="2000" b="1" u="sng" dirty="0">
                <a:solidFill>
                  <a:prstClr val="black"/>
                </a:solidFill>
              </a:rPr>
              <a:t>1. Debating the Early Republic: Structure of US Government</a:t>
            </a:r>
          </a:p>
          <a:p>
            <a:endParaRPr lang="en-GB" sz="2000" b="1" u="sng" dirty="0">
              <a:solidFill>
                <a:prstClr val="black"/>
              </a:solidFill>
            </a:endParaRPr>
          </a:p>
          <a:p>
            <a:pPr algn="just"/>
            <a:r>
              <a:rPr lang="en-GB" b="1" dirty="0" smtClean="0">
                <a:solidFill>
                  <a:prstClr val="black"/>
                </a:solidFill>
              </a:rPr>
              <a:t>“We </a:t>
            </a:r>
            <a:r>
              <a:rPr lang="en-GB" b="1" dirty="0">
                <a:solidFill>
                  <a:prstClr val="black"/>
                </a:solidFill>
              </a:rPr>
              <a:t>the People </a:t>
            </a:r>
            <a:r>
              <a:rPr lang="en-GB" dirty="0">
                <a:solidFill>
                  <a:prstClr val="black"/>
                </a:solidFill>
              </a:rPr>
              <a:t>of the United States, in Order to form a more perfect Union, establish </a:t>
            </a:r>
            <a:r>
              <a:rPr lang="en-GB" b="1" dirty="0">
                <a:solidFill>
                  <a:prstClr val="black"/>
                </a:solidFill>
              </a:rPr>
              <a:t>Justice</a:t>
            </a:r>
            <a:r>
              <a:rPr lang="en-GB" dirty="0">
                <a:solidFill>
                  <a:prstClr val="black"/>
                </a:solidFill>
              </a:rPr>
              <a:t>, insure </a:t>
            </a:r>
            <a:r>
              <a:rPr lang="en-GB" b="1" dirty="0">
                <a:solidFill>
                  <a:prstClr val="black"/>
                </a:solidFill>
              </a:rPr>
              <a:t>domestic </a:t>
            </a:r>
            <a:r>
              <a:rPr lang="en-GB" b="1" dirty="0" err="1">
                <a:solidFill>
                  <a:prstClr val="black"/>
                </a:solidFill>
              </a:rPr>
              <a:t>Tranquility</a:t>
            </a:r>
            <a:r>
              <a:rPr lang="en-GB" dirty="0">
                <a:solidFill>
                  <a:prstClr val="black"/>
                </a:solidFill>
              </a:rPr>
              <a:t>, provide for the </a:t>
            </a:r>
            <a:r>
              <a:rPr lang="en-GB" b="1" dirty="0">
                <a:solidFill>
                  <a:prstClr val="black"/>
                </a:solidFill>
              </a:rPr>
              <a:t>common </a:t>
            </a:r>
            <a:r>
              <a:rPr lang="en-GB" b="1" dirty="0" smtClean="0">
                <a:solidFill>
                  <a:prstClr val="black"/>
                </a:solidFill>
              </a:rPr>
              <a:t>defence</a:t>
            </a:r>
            <a:r>
              <a:rPr lang="en-GB" dirty="0">
                <a:solidFill>
                  <a:prstClr val="black"/>
                </a:solidFill>
              </a:rPr>
              <a:t>, promote the </a:t>
            </a:r>
            <a:r>
              <a:rPr lang="en-GB" b="1" dirty="0">
                <a:solidFill>
                  <a:prstClr val="black"/>
                </a:solidFill>
              </a:rPr>
              <a:t>general Welfare</a:t>
            </a:r>
            <a:r>
              <a:rPr lang="en-GB" dirty="0">
                <a:solidFill>
                  <a:prstClr val="black"/>
                </a:solidFill>
              </a:rPr>
              <a:t>, and secure the </a:t>
            </a:r>
            <a:r>
              <a:rPr lang="en-GB" b="1" dirty="0">
                <a:solidFill>
                  <a:prstClr val="black"/>
                </a:solidFill>
              </a:rPr>
              <a:t>Blessings of Liberty </a:t>
            </a:r>
            <a:r>
              <a:rPr lang="en-GB" dirty="0">
                <a:solidFill>
                  <a:prstClr val="black"/>
                </a:solidFill>
              </a:rPr>
              <a:t>to ourselves and our Posterity, do ordain and establish this Constitution for the United States of </a:t>
            </a:r>
            <a:r>
              <a:rPr lang="en-GB" dirty="0" smtClean="0">
                <a:solidFill>
                  <a:prstClr val="black"/>
                </a:solidFill>
              </a:rPr>
              <a:t>America …”</a:t>
            </a:r>
          </a:p>
          <a:p>
            <a:endParaRPr lang="en-GB" sz="2000" b="1" dirty="0" smtClean="0">
              <a:solidFill>
                <a:prstClr val="black"/>
              </a:solidFill>
            </a:endParaRPr>
          </a:p>
          <a:p>
            <a:r>
              <a:rPr lang="en-GB" sz="2000" b="1" dirty="0">
                <a:solidFill>
                  <a:prstClr val="black"/>
                </a:solidFill>
              </a:rPr>
              <a:t>Article </a:t>
            </a:r>
            <a:r>
              <a:rPr lang="en-GB" sz="2000" b="1" dirty="0" smtClean="0">
                <a:solidFill>
                  <a:prstClr val="black"/>
                </a:solidFill>
              </a:rPr>
              <a:t>I. </a:t>
            </a:r>
            <a:r>
              <a:rPr lang="en-GB" sz="2000" b="1" dirty="0">
                <a:solidFill>
                  <a:prstClr val="black"/>
                </a:solidFill>
              </a:rPr>
              <a:t>Legislative </a:t>
            </a:r>
            <a:r>
              <a:rPr lang="en-GB" sz="2000" b="1" dirty="0" smtClean="0">
                <a:solidFill>
                  <a:prstClr val="black"/>
                </a:solidFill>
              </a:rPr>
              <a:t>Branch – </a:t>
            </a:r>
            <a:r>
              <a:rPr lang="en-GB" sz="2000" dirty="0" smtClean="0">
                <a:solidFill>
                  <a:prstClr val="black"/>
                </a:solidFill>
              </a:rPr>
              <a:t>powers of Senate and House of Representatives (Congress)</a:t>
            </a:r>
          </a:p>
          <a:p>
            <a:r>
              <a:rPr lang="en-GB" sz="2000" i="1" dirty="0" smtClean="0">
                <a:solidFill>
                  <a:prstClr val="black"/>
                </a:solidFill>
              </a:rPr>
              <a:t>	House of Representatives </a:t>
            </a:r>
            <a:r>
              <a:rPr lang="en-GB" sz="2000" dirty="0" smtClean="0">
                <a:solidFill>
                  <a:prstClr val="black"/>
                </a:solidFill>
              </a:rPr>
              <a:t>composed of representatives from each state in proportion to their population</a:t>
            </a:r>
          </a:p>
          <a:p>
            <a:r>
              <a:rPr lang="en-GB" sz="2000" dirty="0">
                <a:solidFill>
                  <a:prstClr val="black"/>
                </a:solidFill>
              </a:rPr>
              <a:t>	</a:t>
            </a:r>
            <a:r>
              <a:rPr lang="en-GB" sz="2000" i="1" dirty="0" smtClean="0">
                <a:solidFill>
                  <a:prstClr val="black"/>
                </a:solidFill>
              </a:rPr>
              <a:t>Senate</a:t>
            </a:r>
            <a:r>
              <a:rPr lang="en-GB" sz="2000" dirty="0" smtClean="0">
                <a:solidFill>
                  <a:prstClr val="black"/>
                </a:solidFill>
              </a:rPr>
              <a:t> composed of two members per state</a:t>
            </a:r>
          </a:p>
          <a:p>
            <a:r>
              <a:rPr lang="en-GB" sz="2000" b="1" dirty="0" smtClean="0">
                <a:solidFill>
                  <a:prstClr val="black"/>
                </a:solidFill>
              </a:rPr>
              <a:t>Article II. </a:t>
            </a:r>
            <a:r>
              <a:rPr lang="en-GB" sz="2000" b="1" dirty="0">
                <a:solidFill>
                  <a:prstClr val="black"/>
                </a:solidFill>
              </a:rPr>
              <a:t>Executive </a:t>
            </a:r>
            <a:r>
              <a:rPr lang="en-GB" sz="2000" b="1" dirty="0" smtClean="0">
                <a:solidFill>
                  <a:prstClr val="black"/>
                </a:solidFill>
              </a:rPr>
              <a:t>Branch </a:t>
            </a:r>
            <a:r>
              <a:rPr lang="en-GB" sz="2000" dirty="0" smtClean="0">
                <a:solidFill>
                  <a:prstClr val="black"/>
                </a:solidFill>
              </a:rPr>
              <a:t>– powers of the President and offices of the President</a:t>
            </a:r>
            <a:endParaRPr lang="en-GB" sz="2000" dirty="0">
              <a:solidFill>
                <a:prstClr val="black"/>
              </a:solidFill>
            </a:endParaRPr>
          </a:p>
          <a:p>
            <a:r>
              <a:rPr lang="en-GB" sz="2000" b="1" dirty="0">
                <a:solidFill>
                  <a:prstClr val="black"/>
                </a:solidFill>
              </a:rPr>
              <a:t>Article </a:t>
            </a:r>
            <a:r>
              <a:rPr lang="en-GB" sz="2000" b="1" dirty="0" smtClean="0">
                <a:solidFill>
                  <a:prstClr val="black"/>
                </a:solidFill>
              </a:rPr>
              <a:t>III. </a:t>
            </a:r>
            <a:r>
              <a:rPr lang="en-GB" sz="2000" b="1" dirty="0">
                <a:solidFill>
                  <a:prstClr val="black"/>
                </a:solidFill>
              </a:rPr>
              <a:t>Judicial </a:t>
            </a:r>
            <a:r>
              <a:rPr lang="en-GB" sz="2000" b="1" dirty="0" smtClean="0">
                <a:solidFill>
                  <a:prstClr val="black"/>
                </a:solidFill>
              </a:rPr>
              <a:t>Branch </a:t>
            </a:r>
            <a:r>
              <a:rPr lang="en-GB" sz="2000" dirty="0" smtClean="0">
                <a:solidFill>
                  <a:prstClr val="black"/>
                </a:solidFill>
              </a:rPr>
              <a:t>– powers of the Supreme Court and other Federal courts</a:t>
            </a:r>
            <a:endParaRPr lang="en-GB" sz="2000" dirty="0">
              <a:solidFill>
                <a:prstClr val="black"/>
              </a:solidFill>
            </a:endParaRPr>
          </a:p>
        </p:txBody>
      </p:sp>
      <p:sp>
        <p:nvSpPr>
          <p:cNvPr id="7" name="Rectangle 6"/>
          <p:cNvSpPr/>
          <p:nvPr/>
        </p:nvSpPr>
        <p:spPr>
          <a:xfrm>
            <a:off x="0" y="764704"/>
            <a:ext cx="9144000" cy="2850690"/>
          </a:xfrm>
          <a:prstGeom prst="rect">
            <a:avLst/>
          </a:prstGeom>
        </p:spPr>
        <p:txBody>
          <a:bodyPr wrap="square" lIns="540000" tIns="360000" rIns="540000" bIns="360000">
            <a:spAutoFit/>
          </a:bodyPr>
          <a:lstStyle/>
          <a:p>
            <a:pPr marL="342900" indent="-342900">
              <a:lnSpc>
                <a:spcPct val="115000"/>
              </a:lnSpc>
              <a:buFont typeface="Arial" panose="020B0604020202020204" pitchFamily="34" charset="0"/>
              <a:buChar char="•"/>
            </a:pPr>
            <a:endParaRPr lang="en-GB" sz="2000" b="1" dirty="0" smtClean="0"/>
          </a:p>
          <a:p>
            <a:pPr marL="342900" indent="-342900">
              <a:lnSpc>
                <a:spcPct val="115000"/>
              </a:lnSpc>
              <a:buFont typeface="Arial" panose="020B0604020202020204" pitchFamily="34" charset="0"/>
              <a:buChar char="•"/>
            </a:pPr>
            <a:endParaRPr lang="en-GB" sz="2000" b="1" dirty="0"/>
          </a:p>
          <a:p>
            <a:pPr marL="342900" indent="-342900">
              <a:lnSpc>
                <a:spcPct val="115000"/>
              </a:lnSpc>
              <a:buFont typeface="Arial" panose="020B0604020202020204" pitchFamily="34" charset="0"/>
              <a:buChar char="•"/>
            </a:pPr>
            <a:endParaRPr lang="en-GB" sz="2000" b="1" dirty="0" smtClean="0"/>
          </a:p>
          <a:p>
            <a:pPr marL="342900" indent="-342900">
              <a:lnSpc>
                <a:spcPct val="115000"/>
              </a:lnSpc>
              <a:buFont typeface="Arial" panose="020B0604020202020204" pitchFamily="34" charset="0"/>
              <a:buChar char="•"/>
            </a:pPr>
            <a:endParaRPr lang="en-GB" sz="2000" b="1" dirty="0"/>
          </a:p>
          <a:p>
            <a:pPr marL="342900" indent="-342900">
              <a:lnSpc>
                <a:spcPct val="115000"/>
              </a:lnSpc>
              <a:buFont typeface="Arial" panose="020B0604020202020204" pitchFamily="34" charset="0"/>
              <a:buChar char="•"/>
            </a:pPr>
            <a:endParaRPr lang="en-GB" sz="2000" b="1" dirty="0" smtClean="0"/>
          </a:p>
          <a:p>
            <a:pPr marL="342900" indent="-342900">
              <a:lnSpc>
                <a:spcPct val="115000"/>
              </a:lnSpc>
              <a:buFont typeface="Arial" panose="020B0604020202020204" pitchFamily="34" charset="0"/>
              <a:buChar char="•"/>
            </a:pPr>
            <a:endParaRPr lang="en-GB" sz="2000" b="1" dirty="0" smtClean="0"/>
          </a:p>
        </p:txBody>
      </p:sp>
    </p:spTree>
    <p:extLst>
      <p:ext uri="{BB962C8B-B14F-4D97-AF65-F5344CB8AC3E}">
        <p14:creationId xmlns:p14="http://schemas.microsoft.com/office/powerpoint/2010/main" val="13478982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0" y="0"/>
            <a:ext cx="9144000" cy="1958138"/>
          </a:xfrm>
          <a:prstGeom prst="rect">
            <a:avLst/>
          </a:prstGeom>
        </p:spPr>
        <p:txBody>
          <a:bodyPr wrap="square" lIns="540000" tIns="360000" rIns="540000" bIns="360000">
            <a:spAutoFit/>
          </a:bodyPr>
          <a:lstStyle/>
          <a:p>
            <a:r>
              <a:rPr lang="en-GB" sz="2000" b="1" u="sng" dirty="0">
                <a:solidFill>
                  <a:prstClr val="black"/>
                </a:solidFill>
              </a:rPr>
              <a:t>1. Debating the Early Republic: </a:t>
            </a:r>
            <a:r>
              <a:rPr lang="en-GB" sz="2000" b="1" u="sng" dirty="0" smtClean="0">
                <a:solidFill>
                  <a:prstClr val="black"/>
                </a:solidFill>
              </a:rPr>
              <a:t>Balance of powers</a:t>
            </a:r>
          </a:p>
          <a:p>
            <a:endParaRPr lang="en-GB" sz="2000" b="1" u="sng" dirty="0">
              <a:solidFill>
                <a:prstClr val="black"/>
              </a:solidFill>
            </a:endParaRPr>
          </a:p>
          <a:p>
            <a:endParaRPr lang="en-GB" sz="2000" b="1" dirty="0" smtClean="0">
              <a:solidFill>
                <a:prstClr val="black"/>
              </a:solidFill>
            </a:endParaRPr>
          </a:p>
          <a:p>
            <a:endParaRPr lang="en-GB" sz="2000" b="1" dirty="0">
              <a:solidFill>
                <a:prstClr val="black"/>
              </a:solidFill>
            </a:endParaRPr>
          </a:p>
        </p:txBody>
      </p:sp>
      <p:sp>
        <p:nvSpPr>
          <p:cNvPr id="7" name="Rectangle 6"/>
          <p:cNvSpPr/>
          <p:nvPr/>
        </p:nvSpPr>
        <p:spPr>
          <a:xfrm>
            <a:off x="0" y="764704"/>
            <a:ext cx="9144000" cy="2850690"/>
          </a:xfrm>
          <a:prstGeom prst="rect">
            <a:avLst/>
          </a:prstGeom>
        </p:spPr>
        <p:txBody>
          <a:bodyPr wrap="square" lIns="540000" tIns="360000" rIns="540000" bIns="360000">
            <a:spAutoFit/>
          </a:bodyPr>
          <a:lstStyle/>
          <a:p>
            <a:pPr marL="342900" indent="-342900">
              <a:lnSpc>
                <a:spcPct val="115000"/>
              </a:lnSpc>
              <a:buFont typeface="Arial" panose="020B0604020202020204" pitchFamily="34" charset="0"/>
              <a:buChar char="•"/>
            </a:pPr>
            <a:endParaRPr lang="en-GB" sz="2000" b="1" dirty="0" smtClean="0"/>
          </a:p>
          <a:p>
            <a:pPr marL="342900" indent="-342900">
              <a:lnSpc>
                <a:spcPct val="115000"/>
              </a:lnSpc>
              <a:buFont typeface="Arial" panose="020B0604020202020204" pitchFamily="34" charset="0"/>
              <a:buChar char="•"/>
            </a:pPr>
            <a:endParaRPr lang="en-GB" sz="2000" b="1" dirty="0"/>
          </a:p>
          <a:p>
            <a:pPr marL="342900" indent="-342900">
              <a:lnSpc>
                <a:spcPct val="115000"/>
              </a:lnSpc>
              <a:buFont typeface="Arial" panose="020B0604020202020204" pitchFamily="34" charset="0"/>
              <a:buChar char="•"/>
            </a:pPr>
            <a:endParaRPr lang="en-GB" sz="2000" b="1" dirty="0" smtClean="0"/>
          </a:p>
          <a:p>
            <a:pPr marL="342900" indent="-342900">
              <a:lnSpc>
                <a:spcPct val="115000"/>
              </a:lnSpc>
              <a:buFont typeface="Arial" panose="020B0604020202020204" pitchFamily="34" charset="0"/>
              <a:buChar char="•"/>
            </a:pPr>
            <a:endParaRPr lang="en-GB" sz="2000" b="1" dirty="0"/>
          </a:p>
          <a:p>
            <a:pPr marL="342900" indent="-342900">
              <a:lnSpc>
                <a:spcPct val="115000"/>
              </a:lnSpc>
              <a:buFont typeface="Arial" panose="020B0604020202020204" pitchFamily="34" charset="0"/>
              <a:buChar char="•"/>
            </a:pPr>
            <a:endParaRPr lang="en-GB" sz="2000" b="1" dirty="0" smtClean="0"/>
          </a:p>
          <a:p>
            <a:pPr marL="342900" indent="-342900">
              <a:lnSpc>
                <a:spcPct val="115000"/>
              </a:lnSpc>
              <a:buFont typeface="Arial" panose="020B0604020202020204" pitchFamily="34" charset="0"/>
              <a:buChar char="•"/>
            </a:pPr>
            <a:endParaRPr lang="en-GB" sz="2000" b="1" dirty="0" smtClean="0"/>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4192" t="13104" r="5505" b="9886"/>
          <a:stretch/>
        </p:blipFill>
        <p:spPr bwMode="auto">
          <a:xfrm>
            <a:off x="1243076" y="999380"/>
            <a:ext cx="6657847" cy="52320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630473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0" y="0"/>
            <a:ext cx="9144000" cy="6882563"/>
          </a:xfrm>
          <a:prstGeom prst="rect">
            <a:avLst/>
          </a:prstGeom>
        </p:spPr>
        <p:txBody>
          <a:bodyPr wrap="square" lIns="540000" tIns="360000" rIns="540000" bIns="360000">
            <a:spAutoFit/>
          </a:bodyPr>
          <a:lstStyle/>
          <a:p>
            <a:r>
              <a:rPr lang="en-GB" sz="2000" b="1" u="sng" dirty="0">
                <a:solidFill>
                  <a:prstClr val="black"/>
                </a:solidFill>
              </a:rPr>
              <a:t>1. Debating the Early Republic: Structure of US Government</a:t>
            </a:r>
          </a:p>
          <a:p>
            <a:endParaRPr lang="en-GB" sz="2000" b="1" u="sng" dirty="0">
              <a:solidFill>
                <a:prstClr val="black"/>
              </a:solidFill>
            </a:endParaRPr>
          </a:p>
          <a:p>
            <a:pPr algn="just"/>
            <a:r>
              <a:rPr lang="en-GB" b="1" dirty="0" smtClean="0">
                <a:solidFill>
                  <a:prstClr val="black"/>
                </a:solidFill>
              </a:rPr>
              <a:t>“</a:t>
            </a:r>
            <a:r>
              <a:rPr lang="en-GB" sz="2000" b="1" dirty="0" smtClean="0">
                <a:solidFill>
                  <a:prstClr val="black"/>
                </a:solidFill>
              </a:rPr>
              <a:t>We </a:t>
            </a:r>
            <a:r>
              <a:rPr lang="en-GB" sz="2000" b="1" dirty="0">
                <a:solidFill>
                  <a:prstClr val="black"/>
                </a:solidFill>
              </a:rPr>
              <a:t>the People </a:t>
            </a:r>
            <a:r>
              <a:rPr lang="en-GB" sz="2000" dirty="0">
                <a:solidFill>
                  <a:prstClr val="black"/>
                </a:solidFill>
              </a:rPr>
              <a:t>of the United States, in Order to form a more perfect Union, establish </a:t>
            </a:r>
            <a:r>
              <a:rPr lang="en-GB" sz="2000" b="1" dirty="0">
                <a:solidFill>
                  <a:prstClr val="black"/>
                </a:solidFill>
              </a:rPr>
              <a:t>Justice</a:t>
            </a:r>
            <a:r>
              <a:rPr lang="en-GB" sz="2000" dirty="0">
                <a:solidFill>
                  <a:prstClr val="black"/>
                </a:solidFill>
              </a:rPr>
              <a:t>, insure </a:t>
            </a:r>
            <a:r>
              <a:rPr lang="en-GB" sz="2000" b="1" dirty="0">
                <a:solidFill>
                  <a:prstClr val="black"/>
                </a:solidFill>
              </a:rPr>
              <a:t>domestic </a:t>
            </a:r>
            <a:r>
              <a:rPr lang="en-GB" sz="2000" b="1" dirty="0" err="1">
                <a:solidFill>
                  <a:prstClr val="black"/>
                </a:solidFill>
              </a:rPr>
              <a:t>Tranquility</a:t>
            </a:r>
            <a:r>
              <a:rPr lang="en-GB" sz="2000" dirty="0">
                <a:solidFill>
                  <a:prstClr val="black"/>
                </a:solidFill>
              </a:rPr>
              <a:t>, provide for the </a:t>
            </a:r>
            <a:r>
              <a:rPr lang="en-GB" sz="2000" b="1" dirty="0">
                <a:solidFill>
                  <a:prstClr val="black"/>
                </a:solidFill>
              </a:rPr>
              <a:t>common </a:t>
            </a:r>
            <a:r>
              <a:rPr lang="en-GB" sz="2000" b="1" dirty="0" smtClean="0">
                <a:solidFill>
                  <a:prstClr val="black"/>
                </a:solidFill>
              </a:rPr>
              <a:t>defence</a:t>
            </a:r>
            <a:r>
              <a:rPr lang="en-GB" sz="2000" dirty="0">
                <a:solidFill>
                  <a:prstClr val="black"/>
                </a:solidFill>
              </a:rPr>
              <a:t>, promote the </a:t>
            </a:r>
            <a:r>
              <a:rPr lang="en-GB" sz="2000" b="1" dirty="0">
                <a:solidFill>
                  <a:prstClr val="black"/>
                </a:solidFill>
              </a:rPr>
              <a:t>general Welfare</a:t>
            </a:r>
            <a:r>
              <a:rPr lang="en-GB" sz="2000" dirty="0">
                <a:solidFill>
                  <a:prstClr val="black"/>
                </a:solidFill>
              </a:rPr>
              <a:t>, and secure the </a:t>
            </a:r>
            <a:r>
              <a:rPr lang="en-GB" sz="2000" b="1" dirty="0">
                <a:solidFill>
                  <a:prstClr val="black"/>
                </a:solidFill>
              </a:rPr>
              <a:t>Blessings of Liberty </a:t>
            </a:r>
            <a:r>
              <a:rPr lang="en-GB" sz="2000" dirty="0">
                <a:solidFill>
                  <a:prstClr val="black"/>
                </a:solidFill>
              </a:rPr>
              <a:t>to ourselves and our Posterity, do ordain and establish this Constitution for the United States of </a:t>
            </a:r>
            <a:r>
              <a:rPr lang="en-GB" sz="2000" dirty="0" smtClean="0">
                <a:solidFill>
                  <a:prstClr val="black"/>
                </a:solidFill>
              </a:rPr>
              <a:t>America …”</a:t>
            </a:r>
          </a:p>
          <a:p>
            <a:endParaRPr lang="en-GB" sz="2400" b="1" dirty="0" smtClean="0">
              <a:solidFill>
                <a:prstClr val="black"/>
              </a:solidFill>
            </a:endParaRPr>
          </a:p>
          <a:p>
            <a:r>
              <a:rPr lang="en-GB" sz="2400" b="1" dirty="0" smtClean="0">
                <a:solidFill>
                  <a:prstClr val="black"/>
                </a:solidFill>
              </a:rPr>
              <a:t>Article IV. </a:t>
            </a:r>
            <a:r>
              <a:rPr lang="en-GB" sz="2400" b="1" dirty="0">
                <a:solidFill>
                  <a:prstClr val="black"/>
                </a:solidFill>
              </a:rPr>
              <a:t>States, Citizenship, New </a:t>
            </a:r>
            <a:r>
              <a:rPr lang="en-GB" sz="2400" b="1" dirty="0" smtClean="0">
                <a:solidFill>
                  <a:prstClr val="black"/>
                </a:solidFill>
              </a:rPr>
              <a:t>States – Congress permitted to admit new states; requires each state to enact Republican form of government</a:t>
            </a:r>
            <a:endParaRPr lang="en-GB" sz="2400" b="1" dirty="0">
              <a:solidFill>
                <a:prstClr val="black"/>
              </a:solidFill>
            </a:endParaRPr>
          </a:p>
          <a:p>
            <a:r>
              <a:rPr lang="en-GB" sz="2400" b="1" dirty="0" smtClean="0">
                <a:solidFill>
                  <a:prstClr val="black"/>
                </a:solidFill>
              </a:rPr>
              <a:t>Article V. Amendment Process.</a:t>
            </a:r>
          </a:p>
          <a:p>
            <a:r>
              <a:rPr lang="en-GB" sz="2400" b="1" dirty="0" smtClean="0">
                <a:solidFill>
                  <a:prstClr val="black"/>
                </a:solidFill>
              </a:rPr>
              <a:t>Article VI. Debts, Supremacy, Oaths, Religious Tests </a:t>
            </a:r>
            <a:r>
              <a:rPr lang="en-GB" sz="2400" dirty="0" smtClean="0">
                <a:solidFill>
                  <a:prstClr val="black"/>
                </a:solidFill>
              </a:rPr>
              <a:t>– establishes the Constitution, and all federal laws and treaties of the United States made according to it, to be the supreme law of the land</a:t>
            </a:r>
          </a:p>
          <a:p>
            <a:r>
              <a:rPr lang="en-GB" sz="2400" b="1" dirty="0" smtClean="0">
                <a:solidFill>
                  <a:prstClr val="black"/>
                </a:solidFill>
              </a:rPr>
              <a:t>Article VII. Ratification</a:t>
            </a:r>
          </a:p>
          <a:p>
            <a:endParaRPr lang="en-GB" sz="2000" b="1" dirty="0">
              <a:solidFill>
                <a:prstClr val="black"/>
              </a:solidFill>
            </a:endParaRPr>
          </a:p>
        </p:txBody>
      </p:sp>
      <p:sp>
        <p:nvSpPr>
          <p:cNvPr id="7" name="Rectangle 6"/>
          <p:cNvSpPr/>
          <p:nvPr/>
        </p:nvSpPr>
        <p:spPr>
          <a:xfrm>
            <a:off x="0" y="764704"/>
            <a:ext cx="9144000" cy="2850690"/>
          </a:xfrm>
          <a:prstGeom prst="rect">
            <a:avLst/>
          </a:prstGeom>
        </p:spPr>
        <p:txBody>
          <a:bodyPr wrap="square" lIns="540000" tIns="360000" rIns="540000" bIns="360000">
            <a:spAutoFit/>
          </a:bodyPr>
          <a:lstStyle/>
          <a:p>
            <a:pPr marL="342900" indent="-342900">
              <a:lnSpc>
                <a:spcPct val="115000"/>
              </a:lnSpc>
              <a:buFont typeface="Arial" panose="020B0604020202020204" pitchFamily="34" charset="0"/>
              <a:buChar char="•"/>
            </a:pPr>
            <a:endParaRPr lang="en-GB" sz="2000" b="1" dirty="0" smtClean="0"/>
          </a:p>
          <a:p>
            <a:pPr marL="342900" indent="-342900">
              <a:lnSpc>
                <a:spcPct val="115000"/>
              </a:lnSpc>
              <a:buFont typeface="Arial" panose="020B0604020202020204" pitchFamily="34" charset="0"/>
              <a:buChar char="•"/>
            </a:pPr>
            <a:endParaRPr lang="en-GB" sz="2000" b="1" dirty="0"/>
          </a:p>
          <a:p>
            <a:pPr marL="342900" indent="-342900">
              <a:lnSpc>
                <a:spcPct val="115000"/>
              </a:lnSpc>
              <a:buFont typeface="Arial" panose="020B0604020202020204" pitchFamily="34" charset="0"/>
              <a:buChar char="•"/>
            </a:pPr>
            <a:endParaRPr lang="en-GB" sz="2000" b="1" dirty="0" smtClean="0"/>
          </a:p>
          <a:p>
            <a:pPr marL="342900" indent="-342900">
              <a:lnSpc>
                <a:spcPct val="115000"/>
              </a:lnSpc>
              <a:buFont typeface="Arial" panose="020B0604020202020204" pitchFamily="34" charset="0"/>
              <a:buChar char="•"/>
            </a:pPr>
            <a:endParaRPr lang="en-GB" sz="2000" b="1" dirty="0"/>
          </a:p>
          <a:p>
            <a:pPr marL="342900" indent="-342900">
              <a:lnSpc>
                <a:spcPct val="115000"/>
              </a:lnSpc>
              <a:buFont typeface="Arial" panose="020B0604020202020204" pitchFamily="34" charset="0"/>
              <a:buChar char="•"/>
            </a:pPr>
            <a:endParaRPr lang="en-GB" sz="2000" b="1" dirty="0" smtClean="0"/>
          </a:p>
          <a:p>
            <a:pPr marL="342900" indent="-342900">
              <a:lnSpc>
                <a:spcPct val="115000"/>
              </a:lnSpc>
              <a:buFont typeface="Arial" panose="020B0604020202020204" pitchFamily="34" charset="0"/>
              <a:buChar char="•"/>
            </a:pPr>
            <a:endParaRPr lang="en-GB" sz="2000" b="1" dirty="0" smtClean="0"/>
          </a:p>
        </p:txBody>
      </p:sp>
    </p:spTree>
    <p:extLst>
      <p:ext uri="{BB962C8B-B14F-4D97-AF65-F5344CB8AC3E}">
        <p14:creationId xmlns:p14="http://schemas.microsoft.com/office/powerpoint/2010/main" val="32990513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0" y="0"/>
            <a:ext cx="9144000" cy="7128784"/>
          </a:xfrm>
          <a:prstGeom prst="rect">
            <a:avLst/>
          </a:prstGeom>
        </p:spPr>
        <p:txBody>
          <a:bodyPr wrap="square" lIns="540000" tIns="360000" rIns="540000" bIns="360000">
            <a:spAutoFit/>
          </a:bodyPr>
          <a:lstStyle/>
          <a:p>
            <a:r>
              <a:rPr lang="en-GB" sz="2000" b="1" u="sng" dirty="0">
                <a:solidFill>
                  <a:prstClr val="black"/>
                </a:solidFill>
              </a:rPr>
              <a:t>1. Debating the Early Republic: Bill </a:t>
            </a:r>
            <a:r>
              <a:rPr lang="en-GB" sz="2000" b="1" u="sng" dirty="0" smtClean="0">
                <a:solidFill>
                  <a:prstClr val="black"/>
                </a:solidFill>
              </a:rPr>
              <a:t>of Rights</a:t>
            </a:r>
          </a:p>
          <a:p>
            <a:endParaRPr lang="en-GB" sz="2000" b="1" u="sng" dirty="0">
              <a:solidFill>
                <a:prstClr val="black"/>
              </a:solidFill>
            </a:endParaRPr>
          </a:p>
          <a:p>
            <a:r>
              <a:rPr lang="en-GB" sz="2400" b="1" dirty="0"/>
              <a:t>Amendment I</a:t>
            </a:r>
          </a:p>
          <a:p>
            <a:r>
              <a:rPr lang="en-GB" sz="2400" dirty="0" smtClean="0"/>
              <a:t>Rights pertaining to freedom of </a:t>
            </a:r>
            <a:r>
              <a:rPr lang="en-GB" sz="2400" dirty="0"/>
              <a:t>religion, </a:t>
            </a:r>
            <a:r>
              <a:rPr lang="en-GB" sz="2400" dirty="0" smtClean="0"/>
              <a:t>speech</a:t>
            </a:r>
            <a:r>
              <a:rPr lang="en-GB" sz="2400" dirty="0"/>
              <a:t>, </a:t>
            </a:r>
            <a:r>
              <a:rPr lang="en-GB" sz="2400" dirty="0" smtClean="0"/>
              <a:t>the </a:t>
            </a:r>
            <a:r>
              <a:rPr lang="en-GB" sz="2400" dirty="0"/>
              <a:t>press; </a:t>
            </a:r>
            <a:r>
              <a:rPr lang="en-GB" sz="2400" dirty="0" smtClean="0"/>
              <a:t>the </a:t>
            </a:r>
            <a:r>
              <a:rPr lang="en-GB" sz="2400" dirty="0"/>
              <a:t>right </a:t>
            </a:r>
            <a:r>
              <a:rPr lang="en-GB" sz="2400" dirty="0" smtClean="0"/>
              <a:t>to assemble </a:t>
            </a:r>
            <a:r>
              <a:rPr lang="en-GB" sz="2400" dirty="0"/>
              <a:t>and to petition the </a:t>
            </a:r>
            <a:r>
              <a:rPr lang="en-GB" sz="2400" dirty="0" smtClean="0"/>
              <a:t>Government</a:t>
            </a:r>
            <a:endParaRPr lang="en-GB" sz="2400" dirty="0"/>
          </a:p>
          <a:p>
            <a:r>
              <a:rPr lang="en-GB" sz="2400" b="1" dirty="0"/>
              <a:t>Amendment II</a:t>
            </a:r>
          </a:p>
          <a:p>
            <a:r>
              <a:rPr lang="en-GB" sz="2400" b="1" dirty="0" smtClean="0"/>
              <a:t>“</a:t>
            </a:r>
            <a:r>
              <a:rPr lang="en-GB" sz="2400" dirty="0"/>
              <a:t>A well regulated Militia, being necessary to the security of a free State, the right of the people to keep and bear Arms, shall not be </a:t>
            </a:r>
            <a:r>
              <a:rPr lang="en-GB" sz="2400" dirty="0" smtClean="0"/>
              <a:t>infringed.”</a:t>
            </a:r>
          </a:p>
          <a:p>
            <a:r>
              <a:rPr lang="en-GB" sz="2400" b="1" dirty="0" smtClean="0"/>
              <a:t>Amendment </a:t>
            </a:r>
            <a:r>
              <a:rPr lang="en-GB" sz="2400" b="1" dirty="0"/>
              <a:t>III</a:t>
            </a:r>
          </a:p>
          <a:p>
            <a:r>
              <a:rPr lang="en-GB" sz="2400" dirty="0" smtClean="0"/>
              <a:t>Quartering of soldiers</a:t>
            </a:r>
          </a:p>
          <a:p>
            <a:r>
              <a:rPr lang="en-GB" sz="2400" b="1" dirty="0" smtClean="0"/>
              <a:t>Amendment </a:t>
            </a:r>
            <a:r>
              <a:rPr lang="en-GB" sz="2400" b="1" dirty="0"/>
              <a:t>IV</a:t>
            </a:r>
          </a:p>
          <a:p>
            <a:r>
              <a:rPr lang="en-GB" sz="2400" dirty="0" smtClean="0"/>
              <a:t>Protections against searches/seizures without </a:t>
            </a:r>
            <a:r>
              <a:rPr lang="en-GB" sz="2400" dirty="0"/>
              <a:t>w</a:t>
            </a:r>
            <a:r>
              <a:rPr lang="en-GB" sz="2400" dirty="0" smtClean="0"/>
              <a:t>arrants and probable cause</a:t>
            </a:r>
            <a:endParaRPr lang="en-GB" sz="2400" dirty="0"/>
          </a:p>
          <a:p>
            <a:r>
              <a:rPr lang="en-GB" sz="2400" b="1" dirty="0" smtClean="0"/>
              <a:t>Amendments V–VIII</a:t>
            </a:r>
          </a:p>
          <a:p>
            <a:r>
              <a:rPr lang="en-GB" sz="2400" dirty="0" smtClean="0"/>
              <a:t>Rights pertaining to trials, jury, common law, bail.</a:t>
            </a:r>
            <a:endParaRPr lang="en-GB" sz="2400" dirty="0"/>
          </a:p>
          <a:p>
            <a:endParaRPr lang="en-GB" sz="2000" b="1" dirty="0" smtClean="0">
              <a:solidFill>
                <a:prstClr val="black"/>
              </a:solidFill>
            </a:endParaRPr>
          </a:p>
          <a:p>
            <a:endParaRPr lang="en-GB" sz="2000" b="1" dirty="0">
              <a:solidFill>
                <a:prstClr val="black"/>
              </a:solidFill>
            </a:endParaRPr>
          </a:p>
        </p:txBody>
      </p:sp>
    </p:spTree>
    <p:extLst>
      <p:ext uri="{BB962C8B-B14F-4D97-AF65-F5344CB8AC3E}">
        <p14:creationId xmlns:p14="http://schemas.microsoft.com/office/powerpoint/2010/main" val="26492232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0" y="0"/>
            <a:ext cx="9144000" cy="5589901"/>
          </a:xfrm>
          <a:prstGeom prst="rect">
            <a:avLst/>
          </a:prstGeom>
        </p:spPr>
        <p:txBody>
          <a:bodyPr wrap="square" lIns="540000" tIns="360000" rIns="540000" bIns="360000">
            <a:spAutoFit/>
          </a:bodyPr>
          <a:lstStyle/>
          <a:p>
            <a:r>
              <a:rPr lang="en-GB" sz="2000" b="1" u="sng" dirty="0">
                <a:solidFill>
                  <a:prstClr val="black"/>
                </a:solidFill>
              </a:rPr>
              <a:t>1. Debating the Early Republic: Bill </a:t>
            </a:r>
            <a:r>
              <a:rPr lang="en-GB" sz="2000" b="1" u="sng" dirty="0" smtClean="0">
                <a:solidFill>
                  <a:prstClr val="black"/>
                </a:solidFill>
              </a:rPr>
              <a:t>of Rights</a:t>
            </a:r>
          </a:p>
          <a:p>
            <a:endParaRPr lang="en-GB" sz="2000" b="1" u="sng" dirty="0">
              <a:solidFill>
                <a:prstClr val="black"/>
              </a:solidFill>
            </a:endParaRPr>
          </a:p>
          <a:p>
            <a:r>
              <a:rPr lang="en-GB" sz="2400" b="1" dirty="0"/>
              <a:t>Amendment IX</a:t>
            </a:r>
          </a:p>
          <a:p>
            <a:r>
              <a:rPr lang="en-GB" sz="2400" dirty="0" smtClean="0"/>
              <a:t>“The </a:t>
            </a:r>
            <a:r>
              <a:rPr lang="en-GB" sz="2400" dirty="0"/>
              <a:t>enumeration in the Constitution, of certain rights, shall not be construed to deny or disparage others retained by the people</a:t>
            </a:r>
            <a:r>
              <a:rPr lang="en-GB" sz="2400" dirty="0" smtClean="0"/>
              <a:t>.”</a:t>
            </a:r>
            <a:endParaRPr lang="en-GB" sz="2400" dirty="0"/>
          </a:p>
          <a:p>
            <a:endParaRPr lang="en-GB" sz="2400" b="1" dirty="0" smtClean="0"/>
          </a:p>
          <a:p>
            <a:r>
              <a:rPr lang="en-GB" sz="2400" b="1" dirty="0" smtClean="0"/>
              <a:t>Amendment </a:t>
            </a:r>
            <a:r>
              <a:rPr lang="en-GB" sz="2400" b="1" dirty="0"/>
              <a:t>X</a:t>
            </a:r>
          </a:p>
          <a:p>
            <a:r>
              <a:rPr lang="en-GB" sz="2400" dirty="0" smtClean="0"/>
              <a:t>“The powers </a:t>
            </a:r>
            <a:r>
              <a:rPr lang="en-GB" sz="2400" dirty="0"/>
              <a:t>not delegated to the United States by the Constitution, nor prohibited by it to the States, are reserved to the States respectively, or to the </a:t>
            </a:r>
            <a:r>
              <a:rPr lang="en-GB" sz="2400" dirty="0" smtClean="0"/>
              <a:t>people.”</a:t>
            </a:r>
            <a:endParaRPr lang="en-GB" sz="2400" dirty="0"/>
          </a:p>
          <a:p>
            <a:endParaRPr lang="en-GB" sz="2000" b="1" u="sng" dirty="0">
              <a:solidFill>
                <a:prstClr val="black"/>
              </a:solidFill>
            </a:endParaRPr>
          </a:p>
          <a:p>
            <a:endParaRPr lang="en-GB" sz="2000" b="1" dirty="0" smtClean="0">
              <a:solidFill>
                <a:prstClr val="black"/>
              </a:solidFill>
            </a:endParaRPr>
          </a:p>
          <a:p>
            <a:endParaRPr lang="en-GB" sz="2000" b="1" dirty="0">
              <a:solidFill>
                <a:prstClr val="black"/>
              </a:solidFill>
            </a:endParaRPr>
          </a:p>
        </p:txBody>
      </p:sp>
    </p:spTree>
    <p:extLst>
      <p:ext uri="{BB962C8B-B14F-4D97-AF65-F5344CB8AC3E}">
        <p14:creationId xmlns:p14="http://schemas.microsoft.com/office/powerpoint/2010/main" val="413721942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0" y="0"/>
            <a:ext cx="9144000" cy="7128784"/>
          </a:xfrm>
          <a:prstGeom prst="rect">
            <a:avLst/>
          </a:prstGeom>
        </p:spPr>
        <p:txBody>
          <a:bodyPr wrap="square" lIns="540000" tIns="360000" rIns="540000" bIns="360000">
            <a:spAutoFit/>
          </a:bodyPr>
          <a:lstStyle/>
          <a:p>
            <a:r>
              <a:rPr lang="en-GB" sz="2000" b="1" u="sng" dirty="0">
                <a:solidFill>
                  <a:prstClr val="black"/>
                </a:solidFill>
              </a:rPr>
              <a:t>1. Debating the Early Republic: </a:t>
            </a:r>
            <a:r>
              <a:rPr lang="en-GB" sz="2000" b="1" u="sng" dirty="0" smtClean="0">
                <a:solidFill>
                  <a:prstClr val="black"/>
                </a:solidFill>
              </a:rPr>
              <a:t>Key Amendments</a:t>
            </a:r>
          </a:p>
          <a:p>
            <a:endParaRPr lang="en-GB" sz="2000" b="1" u="sng" dirty="0">
              <a:solidFill>
                <a:prstClr val="black"/>
              </a:solidFill>
            </a:endParaRPr>
          </a:p>
          <a:p>
            <a:pPr marL="285750" indent="-285750" algn="just">
              <a:buFontTx/>
              <a:buChar char="-"/>
            </a:pPr>
            <a:r>
              <a:rPr lang="en-GB" sz="2400" b="1" i="1" dirty="0">
                <a:solidFill>
                  <a:prstClr val="black"/>
                </a:solidFill>
              </a:rPr>
              <a:t>13</a:t>
            </a:r>
            <a:r>
              <a:rPr lang="en-GB" sz="2400" b="1" i="1" baseline="30000" dirty="0">
                <a:solidFill>
                  <a:prstClr val="black"/>
                </a:solidFill>
              </a:rPr>
              <a:t>th</a:t>
            </a:r>
            <a:r>
              <a:rPr lang="en-GB" sz="2400" b="1" i="1" dirty="0">
                <a:solidFill>
                  <a:prstClr val="black"/>
                </a:solidFill>
              </a:rPr>
              <a:t> Amendment to US Constitution abolished slavery </a:t>
            </a:r>
          </a:p>
          <a:p>
            <a:pPr algn="r"/>
            <a:r>
              <a:rPr lang="en-GB" sz="2000" i="1" dirty="0">
                <a:solidFill>
                  <a:prstClr val="black"/>
                </a:solidFill>
              </a:rPr>
              <a:t>Submitted January 1865; ratified December 1865</a:t>
            </a:r>
          </a:p>
          <a:p>
            <a:pPr algn="just"/>
            <a:endParaRPr lang="en-GB" sz="2000" i="1" dirty="0">
              <a:solidFill>
                <a:prstClr val="black"/>
              </a:solidFill>
            </a:endParaRPr>
          </a:p>
          <a:p>
            <a:pPr marL="285750" indent="-285750" algn="just">
              <a:buFontTx/>
              <a:buChar char="-"/>
            </a:pPr>
            <a:r>
              <a:rPr lang="en-GB" sz="2400" b="1" i="1" dirty="0">
                <a:solidFill>
                  <a:prstClr val="black"/>
                </a:solidFill>
              </a:rPr>
              <a:t>14</a:t>
            </a:r>
            <a:r>
              <a:rPr lang="en-GB" sz="2400" b="1" i="1" baseline="30000" dirty="0">
                <a:solidFill>
                  <a:prstClr val="black"/>
                </a:solidFill>
              </a:rPr>
              <a:t>th</a:t>
            </a:r>
            <a:r>
              <a:rPr lang="en-GB" sz="2400" b="1" i="1" dirty="0">
                <a:solidFill>
                  <a:prstClr val="black"/>
                </a:solidFill>
              </a:rPr>
              <a:t> Amendment grants citizenship rights to “all persons born or naturalized in the US” (</a:t>
            </a:r>
            <a:r>
              <a:rPr lang="en-GB" sz="2400" b="1" i="1" dirty="0" err="1">
                <a:solidFill>
                  <a:prstClr val="black"/>
                </a:solidFill>
              </a:rPr>
              <a:t>inc.</a:t>
            </a:r>
            <a:r>
              <a:rPr lang="en-GB" sz="2400" b="1" i="1" dirty="0">
                <a:solidFill>
                  <a:prstClr val="black"/>
                </a:solidFill>
              </a:rPr>
              <a:t> former slaves)</a:t>
            </a:r>
          </a:p>
          <a:p>
            <a:pPr algn="r"/>
            <a:r>
              <a:rPr lang="en-GB" sz="2000" i="1" dirty="0">
                <a:solidFill>
                  <a:prstClr val="black"/>
                </a:solidFill>
              </a:rPr>
              <a:t>Submitted June 1866; ratified July 1868</a:t>
            </a:r>
          </a:p>
          <a:p>
            <a:pPr algn="just"/>
            <a:endParaRPr lang="en-GB" sz="2000" i="1" dirty="0">
              <a:solidFill>
                <a:prstClr val="black"/>
              </a:solidFill>
            </a:endParaRPr>
          </a:p>
          <a:p>
            <a:pPr marL="285750" indent="-285750" algn="just">
              <a:buFontTx/>
              <a:buChar char="-"/>
            </a:pPr>
            <a:r>
              <a:rPr lang="en-GB" sz="2400" b="1" i="1" dirty="0">
                <a:solidFill>
                  <a:prstClr val="black"/>
                </a:solidFill>
              </a:rPr>
              <a:t>15</a:t>
            </a:r>
            <a:r>
              <a:rPr lang="en-GB" sz="2400" b="1" i="1" baseline="30000" dirty="0">
                <a:solidFill>
                  <a:prstClr val="black"/>
                </a:solidFill>
              </a:rPr>
              <a:t>th</a:t>
            </a:r>
            <a:r>
              <a:rPr lang="en-GB" sz="2400" b="1" i="1" dirty="0">
                <a:solidFill>
                  <a:prstClr val="black"/>
                </a:solidFill>
              </a:rPr>
              <a:t> Amendment prohibits federal/state governments from denying the right to vote based on “race, </a:t>
            </a:r>
            <a:r>
              <a:rPr lang="en-GB" sz="2400" b="1" i="1" dirty="0" err="1">
                <a:solidFill>
                  <a:prstClr val="black"/>
                </a:solidFill>
              </a:rPr>
              <a:t>color</a:t>
            </a:r>
            <a:r>
              <a:rPr lang="en-GB" sz="2400" b="1" i="1" dirty="0">
                <a:solidFill>
                  <a:prstClr val="black"/>
                </a:solidFill>
              </a:rPr>
              <a:t>, or previous servitude</a:t>
            </a:r>
            <a:r>
              <a:rPr lang="en-GB" sz="2400" b="1" dirty="0" smtClean="0">
                <a:solidFill>
                  <a:prstClr val="black"/>
                </a:solidFill>
              </a:rPr>
              <a:t>”</a:t>
            </a:r>
          </a:p>
          <a:p>
            <a:pPr algn="r"/>
            <a:r>
              <a:rPr lang="en-GB" sz="2000" i="1" dirty="0">
                <a:solidFill>
                  <a:prstClr val="black"/>
                </a:solidFill>
              </a:rPr>
              <a:t>Submitted February 1869; ratified February 1870</a:t>
            </a:r>
            <a:endParaRPr lang="en-GB" sz="2000" b="1" dirty="0">
              <a:solidFill>
                <a:prstClr val="black"/>
              </a:solidFill>
            </a:endParaRPr>
          </a:p>
          <a:p>
            <a:pPr lvl="1" algn="r"/>
            <a:r>
              <a:rPr lang="en-GB" sz="2000" b="1" i="1" dirty="0" smtClean="0">
                <a:solidFill>
                  <a:prstClr val="black"/>
                </a:solidFill>
              </a:rPr>
              <a:t>- </a:t>
            </a:r>
          </a:p>
          <a:p>
            <a:pPr marL="342900" lvl="1" indent="-342900">
              <a:buFontTx/>
              <a:buChar char="-"/>
            </a:pPr>
            <a:r>
              <a:rPr lang="en-GB" sz="2400" b="1" i="1" kern="0" dirty="0" smtClean="0"/>
              <a:t>19</a:t>
            </a:r>
            <a:r>
              <a:rPr lang="en-GB" sz="2400" b="1" i="1" kern="0" baseline="30000" dirty="0" smtClean="0"/>
              <a:t>th</a:t>
            </a:r>
            <a:r>
              <a:rPr lang="en-GB" sz="2400" b="1" i="1" kern="0" dirty="0" smtClean="0"/>
              <a:t> Amendment ensures “the </a:t>
            </a:r>
            <a:r>
              <a:rPr lang="en-GB" sz="2400" b="1" i="1" dirty="0" smtClean="0"/>
              <a:t>right of citizens of the United States to vote shall not be denied or abridged by the United States or by any State on account of sex.”</a:t>
            </a:r>
          </a:p>
          <a:p>
            <a:pPr algn="r"/>
            <a:r>
              <a:rPr lang="en-GB" sz="2000" i="1" dirty="0" smtClean="0">
                <a:solidFill>
                  <a:prstClr val="black"/>
                </a:solidFill>
              </a:rPr>
              <a:t>Ratified August 1920</a:t>
            </a:r>
            <a:endParaRPr lang="en-GB" sz="2000" i="1" dirty="0">
              <a:solidFill>
                <a:prstClr val="black"/>
              </a:solidFill>
            </a:endParaRPr>
          </a:p>
          <a:p>
            <a:endParaRPr lang="en-GB" sz="2000" b="1" dirty="0">
              <a:solidFill>
                <a:prstClr val="black"/>
              </a:solidFill>
            </a:endParaRPr>
          </a:p>
        </p:txBody>
      </p:sp>
    </p:spTree>
    <p:extLst>
      <p:ext uri="{BB962C8B-B14F-4D97-AF65-F5344CB8AC3E}">
        <p14:creationId xmlns:p14="http://schemas.microsoft.com/office/powerpoint/2010/main" val="224164037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0" y="0"/>
            <a:ext cx="9144000" cy="9098554"/>
          </a:xfrm>
          <a:prstGeom prst="rect">
            <a:avLst/>
          </a:prstGeom>
        </p:spPr>
        <p:txBody>
          <a:bodyPr wrap="square" lIns="540000" tIns="360000" rIns="540000" bIns="360000">
            <a:spAutoFit/>
          </a:bodyPr>
          <a:lstStyle/>
          <a:p>
            <a:r>
              <a:rPr lang="en-GB" sz="2000" b="1" u="sng" dirty="0">
                <a:solidFill>
                  <a:prstClr val="black"/>
                </a:solidFill>
              </a:rPr>
              <a:t>1. Debating the Early Republic: </a:t>
            </a:r>
            <a:r>
              <a:rPr lang="en-GB" sz="2000" b="1" u="sng" dirty="0" smtClean="0">
                <a:solidFill>
                  <a:prstClr val="black"/>
                </a:solidFill>
              </a:rPr>
              <a:t>Key Amendments</a:t>
            </a:r>
          </a:p>
          <a:p>
            <a:pPr algn="just"/>
            <a:endParaRPr lang="en-GB" sz="2000" b="1" u="sng" dirty="0">
              <a:solidFill>
                <a:prstClr val="black"/>
              </a:solidFill>
            </a:endParaRPr>
          </a:p>
          <a:p>
            <a:pPr marL="342900" lvl="1" indent="-342900" algn="just">
              <a:buFontTx/>
              <a:buChar char="-"/>
            </a:pPr>
            <a:r>
              <a:rPr lang="en-GB" sz="2400" b="1" i="1" kern="0" dirty="0" smtClean="0"/>
              <a:t>25</a:t>
            </a:r>
            <a:r>
              <a:rPr lang="en-GB" sz="2400" b="1" i="1" kern="0" baseline="30000" dirty="0" smtClean="0"/>
              <a:t>th</a:t>
            </a:r>
            <a:r>
              <a:rPr lang="en-GB" sz="2400" b="1" i="1" kern="0" dirty="0" smtClean="0"/>
              <a:t> Amendment formalises process for </a:t>
            </a:r>
            <a:r>
              <a:rPr lang="en-US" sz="2400" b="1" i="1" kern="0" dirty="0" smtClean="0"/>
              <a:t>succession </a:t>
            </a:r>
            <a:r>
              <a:rPr lang="en-US" sz="2400" b="1" i="1" kern="0" dirty="0"/>
              <a:t>to the Presidency and establishes procedures both for filling a vacancy in the office of the Vice President </a:t>
            </a:r>
            <a:r>
              <a:rPr lang="en-US" sz="2400" b="1" i="1" kern="0" dirty="0" smtClean="0"/>
              <a:t>and in event of President is deemed unable to discharge their duties</a:t>
            </a:r>
            <a:endParaRPr lang="en-GB" sz="2400" b="1" i="1" kern="0" dirty="0" smtClean="0"/>
          </a:p>
          <a:p>
            <a:pPr marL="0" lvl="1" algn="r"/>
            <a:r>
              <a:rPr lang="en-GB" i="1" kern="0" dirty="0" smtClean="0"/>
              <a:t>Proposed July 1965; Ratified February 1967</a:t>
            </a:r>
          </a:p>
          <a:p>
            <a:pPr marL="0" lvl="1" algn="r"/>
            <a:endParaRPr lang="en-GB" sz="800" i="1" kern="0" dirty="0" smtClean="0"/>
          </a:p>
          <a:p>
            <a:pPr algn="just"/>
            <a:r>
              <a:rPr lang="en-US" sz="1400" b="1" dirty="0"/>
              <a:t>S</a:t>
            </a:r>
            <a:r>
              <a:rPr lang="en-US" sz="1400" b="1" dirty="0" smtClean="0"/>
              <a:t>ection </a:t>
            </a:r>
            <a:r>
              <a:rPr lang="en-US" sz="1400" b="1" dirty="0"/>
              <a:t>4</a:t>
            </a:r>
            <a:r>
              <a:rPr lang="en-US" sz="1400" dirty="0"/>
              <a:t>. Whenever the Vice President and a majority of either the principal officers of the executive departments or of such other body as Congress may by law provide, transmit to the President pro tempore of the Senate and the Speaker of the House of Representatives their </a:t>
            </a:r>
            <a:r>
              <a:rPr lang="en-US" sz="1400" b="1" dirty="0"/>
              <a:t>written declaration that the President is unable to discharge the powers and duties of his office, the Vice President shall immediately assume the powers and duties of the office as Acting Presiden</a:t>
            </a:r>
            <a:r>
              <a:rPr lang="en-US" sz="1400" dirty="0"/>
              <a:t>t.</a:t>
            </a:r>
          </a:p>
          <a:p>
            <a:pPr algn="just"/>
            <a:r>
              <a:rPr lang="en-US" sz="1400" dirty="0" smtClean="0"/>
              <a:t>	Thereafter</a:t>
            </a:r>
            <a:r>
              <a:rPr lang="en-US" sz="1400" dirty="0"/>
              <a:t>, when the President transmits to the President pro tempore of the Senate and the Speaker of the House of Representatives his written declaration that no inability exists, he shall resume the powers and duties of his office unless the Vice President and a majority of either the principal officers of the executive department or of such other body as Congress may by law provide, transmit within four days to the President pro tempore of the Senate and the Speaker of the House of Representatives their written declaration that the President is unable to discharge the powers and duties of his office. Thereupon Congress shall decide the issue, assembling within forty-eight hours for that purpose if not in session. If the Congress, within twenty-one days after receipt of the latter written declaration, or, if Congress is not in session, within twenty-one days after Congress is required to assemble, determines by two-thirds vote of both Houses that the President is unable to discharge the powers and duties of his office, the Vice President shall continue to discharge the same as Acting President; otherwise, the President shall resume the powers and duties of his office</a:t>
            </a:r>
          </a:p>
          <a:p>
            <a:pPr marL="0" lvl="1"/>
            <a:endParaRPr lang="en-GB" sz="2400" b="1" i="1" kern="0" dirty="0" smtClean="0"/>
          </a:p>
          <a:p>
            <a:pPr marL="0" lvl="1"/>
            <a:endParaRPr lang="en-GB" sz="2400" b="1" i="1" kern="0" dirty="0"/>
          </a:p>
          <a:p>
            <a:pPr marL="0" lvl="1"/>
            <a:endParaRPr lang="en-GB" sz="2400" b="1" i="1" kern="0" dirty="0"/>
          </a:p>
          <a:p>
            <a:pPr marL="342900" lvl="1" indent="-342900">
              <a:buFontTx/>
              <a:buChar char="-"/>
            </a:pPr>
            <a:endParaRPr lang="en-GB" sz="2400" b="1" i="1" dirty="0" smtClean="0"/>
          </a:p>
          <a:p>
            <a:pPr algn="r"/>
            <a:r>
              <a:rPr lang="en-GB" sz="2000" i="1" dirty="0" smtClean="0">
                <a:solidFill>
                  <a:prstClr val="black"/>
                </a:solidFill>
              </a:rPr>
              <a:t>Ratified August 1920</a:t>
            </a:r>
            <a:endParaRPr lang="en-GB" sz="2000" i="1" dirty="0">
              <a:solidFill>
                <a:prstClr val="black"/>
              </a:solidFill>
            </a:endParaRPr>
          </a:p>
          <a:p>
            <a:endParaRPr lang="en-GB" sz="2000" b="1" dirty="0">
              <a:solidFill>
                <a:prstClr val="black"/>
              </a:solidFill>
            </a:endParaRPr>
          </a:p>
        </p:txBody>
      </p:sp>
    </p:spTree>
    <p:extLst>
      <p:ext uri="{BB962C8B-B14F-4D97-AF65-F5344CB8AC3E}">
        <p14:creationId xmlns:p14="http://schemas.microsoft.com/office/powerpoint/2010/main" val="9723075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5" y="6411"/>
            <a:ext cx="9144000" cy="7682782"/>
          </a:xfrm>
          <a:prstGeom prst="rect">
            <a:avLst/>
          </a:prstGeom>
        </p:spPr>
        <p:txBody>
          <a:bodyPr wrap="square" lIns="540000" tIns="360000" rIns="540000" bIns="360000">
            <a:spAutoFit/>
          </a:bodyPr>
          <a:lstStyle/>
          <a:p>
            <a:r>
              <a:rPr lang="en-GB" sz="2000" b="1" u="sng" dirty="0" smtClean="0"/>
              <a:t>1. Debating </a:t>
            </a:r>
            <a:r>
              <a:rPr lang="en-GB" sz="2000" b="1" u="sng" dirty="0"/>
              <a:t>the </a:t>
            </a:r>
            <a:r>
              <a:rPr lang="en-GB" sz="2000" b="1" u="sng" dirty="0" smtClean="0"/>
              <a:t>Early Republic:</a:t>
            </a:r>
            <a:r>
              <a:rPr lang="en-GB" sz="2000" b="1" u="sng" dirty="0"/>
              <a:t> </a:t>
            </a:r>
            <a:r>
              <a:rPr lang="en-GB" sz="2000" b="1" u="sng" dirty="0" smtClean="0"/>
              <a:t>Inclusions and exclusions</a:t>
            </a:r>
          </a:p>
          <a:p>
            <a:pPr algn="just"/>
            <a:endParaRPr lang="en-US" sz="1000" dirty="0" smtClean="0"/>
          </a:p>
          <a:p>
            <a:pPr algn="just"/>
            <a:r>
              <a:rPr lang="en-US" sz="2000" dirty="0" smtClean="0"/>
              <a:t>“</a:t>
            </a:r>
            <a:r>
              <a:rPr lang="en-US" sz="2000" dirty="0"/>
              <a:t>The </a:t>
            </a:r>
            <a:r>
              <a:rPr lang="en-US" sz="2000" b="1" u="sng" dirty="0"/>
              <a:t>Congress </a:t>
            </a:r>
            <a:r>
              <a:rPr lang="en-US" sz="2000" dirty="0"/>
              <a:t>shall have Power </a:t>
            </a:r>
            <a:r>
              <a:rPr lang="en-US" sz="2000" dirty="0" smtClean="0"/>
              <a:t>to …  make </a:t>
            </a:r>
            <a:r>
              <a:rPr lang="en-US" sz="2000" b="1" dirty="0">
                <a:solidFill>
                  <a:srgbClr val="3333FF"/>
                </a:solidFill>
              </a:rPr>
              <a:t>all Laws which shall be necessary and proper</a:t>
            </a:r>
            <a:r>
              <a:rPr lang="en-US" sz="2000" b="1" dirty="0"/>
              <a:t> </a:t>
            </a:r>
            <a:r>
              <a:rPr lang="en-US" sz="2000" dirty="0"/>
              <a:t>for carrying into Execution the foregoing Powers, and </a:t>
            </a:r>
            <a:r>
              <a:rPr lang="en-US" sz="2000" b="1" dirty="0">
                <a:solidFill>
                  <a:srgbClr val="3333FF"/>
                </a:solidFill>
              </a:rPr>
              <a:t>all other Powers </a:t>
            </a:r>
            <a:r>
              <a:rPr lang="en-US" sz="2000" dirty="0"/>
              <a:t>vested by this Constitution in the Government of the United States, or in any Department or Officer thereof</a:t>
            </a:r>
            <a:r>
              <a:rPr lang="en-US" sz="2000" dirty="0" smtClean="0"/>
              <a:t>.” </a:t>
            </a:r>
          </a:p>
          <a:p>
            <a:pPr marL="342900" indent="-342900" algn="r">
              <a:buFontTx/>
              <a:buChar char="-"/>
            </a:pPr>
            <a:r>
              <a:rPr lang="en-US" sz="2000" dirty="0" smtClean="0"/>
              <a:t>Article </a:t>
            </a:r>
            <a:r>
              <a:rPr lang="en-US" sz="2000" dirty="0"/>
              <a:t>One of </a:t>
            </a:r>
            <a:r>
              <a:rPr lang="en-US" sz="2000" dirty="0" smtClean="0"/>
              <a:t>US </a:t>
            </a:r>
            <a:r>
              <a:rPr lang="en-US" sz="2000" dirty="0"/>
              <a:t>Constitution, section 8, clause </a:t>
            </a:r>
            <a:r>
              <a:rPr lang="en-US" sz="2000" dirty="0" smtClean="0"/>
              <a:t>18 “The </a:t>
            </a:r>
            <a:r>
              <a:rPr lang="en-US" sz="2000" dirty="0"/>
              <a:t>Necessary and Proper Clause</a:t>
            </a:r>
            <a:r>
              <a:rPr lang="en-US" sz="2000" dirty="0" smtClean="0"/>
              <a:t>,” </a:t>
            </a:r>
            <a:r>
              <a:rPr lang="en-US" sz="2000" dirty="0"/>
              <a:t>also known as the Elastic </a:t>
            </a:r>
            <a:r>
              <a:rPr lang="en-US" sz="2000" dirty="0" smtClean="0"/>
              <a:t>Clause”</a:t>
            </a:r>
          </a:p>
          <a:p>
            <a:pPr algn="ctr"/>
            <a:endParaRPr lang="en-GB" sz="1000" dirty="0" smtClean="0"/>
          </a:p>
          <a:p>
            <a:pPr algn="ctr"/>
            <a:r>
              <a:rPr lang="en-GB" sz="2000" dirty="0" smtClean="0">
                <a:solidFill>
                  <a:srgbClr val="0000CC"/>
                </a:solidFill>
              </a:rPr>
              <a:t>versus</a:t>
            </a:r>
          </a:p>
          <a:p>
            <a:pPr marL="285750" indent="-285750" algn="just">
              <a:buFontTx/>
              <a:buChar char="-"/>
            </a:pPr>
            <a:endParaRPr lang="en-GB" sz="1000" dirty="0" smtClean="0"/>
          </a:p>
          <a:p>
            <a:pPr lvl="0" algn="just"/>
            <a:r>
              <a:rPr lang="en-GB" sz="2000" dirty="0" smtClean="0"/>
              <a:t> </a:t>
            </a:r>
            <a:r>
              <a:rPr lang="en-GB" sz="2000" b="1" dirty="0"/>
              <a:t>“</a:t>
            </a:r>
            <a:r>
              <a:rPr lang="en-GB" sz="2000" b="1" u="sng" dirty="0"/>
              <a:t>Each state </a:t>
            </a:r>
            <a:r>
              <a:rPr lang="en-GB" sz="2000" dirty="0"/>
              <a:t>retains its sovereignty, freedom, and independence, and </a:t>
            </a:r>
            <a:r>
              <a:rPr lang="en-GB" sz="2000" b="1" dirty="0">
                <a:solidFill>
                  <a:srgbClr val="FF0000"/>
                </a:solidFill>
              </a:rPr>
              <a:t>every power, jurisdiction, and right, which is not by this Confederation </a:t>
            </a:r>
            <a:r>
              <a:rPr lang="en-GB" sz="2000" b="1" i="1" u="sng" dirty="0">
                <a:solidFill>
                  <a:srgbClr val="FF0000"/>
                </a:solidFill>
                <a:effectLst>
                  <a:outerShdw blurRad="38100" dist="38100" dir="2700000" algn="tl">
                    <a:srgbClr val="000000">
                      <a:alpha val="43137"/>
                    </a:srgbClr>
                  </a:outerShdw>
                </a:effectLst>
              </a:rPr>
              <a:t>expressly </a:t>
            </a:r>
            <a:r>
              <a:rPr lang="en-GB" sz="2000" b="1" dirty="0">
                <a:solidFill>
                  <a:srgbClr val="FF0000"/>
                </a:solidFill>
              </a:rPr>
              <a:t>delegated</a:t>
            </a:r>
            <a:r>
              <a:rPr lang="en-GB" sz="2000" dirty="0"/>
              <a:t>.”</a:t>
            </a:r>
          </a:p>
          <a:p>
            <a:pPr marL="342900" indent="-342900" algn="r">
              <a:buFontTx/>
              <a:buChar char="-"/>
            </a:pPr>
            <a:r>
              <a:rPr lang="en-GB" sz="2000" dirty="0" smtClean="0"/>
              <a:t>Articles of Confederation</a:t>
            </a:r>
          </a:p>
          <a:p>
            <a:pPr marL="342900" indent="-342900" algn="r">
              <a:buFontTx/>
              <a:buChar char="-"/>
            </a:pPr>
            <a:endParaRPr lang="en-GB" sz="2000" dirty="0"/>
          </a:p>
          <a:p>
            <a:pPr algn="just"/>
            <a:r>
              <a:rPr lang="en-GB" sz="2000" dirty="0"/>
              <a:t>“The powers not delegated to the United States by the Constitution, </a:t>
            </a:r>
            <a:r>
              <a:rPr lang="en-GB" sz="2000" b="1" dirty="0">
                <a:solidFill>
                  <a:srgbClr val="FF0000"/>
                </a:solidFill>
              </a:rPr>
              <a:t>nor prohibited by it to the States, are reserved to the States respectively, or to the </a:t>
            </a:r>
            <a:r>
              <a:rPr lang="en-GB" sz="2000" b="1" dirty="0" smtClean="0">
                <a:solidFill>
                  <a:srgbClr val="FF0000"/>
                </a:solidFill>
              </a:rPr>
              <a:t>people</a:t>
            </a:r>
            <a:r>
              <a:rPr lang="en-GB" sz="2000" dirty="0" smtClean="0"/>
              <a:t>.”</a:t>
            </a:r>
          </a:p>
          <a:p>
            <a:pPr marL="342900" indent="-342900" algn="r">
              <a:buFontTx/>
              <a:buChar char="-"/>
            </a:pPr>
            <a:r>
              <a:rPr lang="en-GB" sz="2000" dirty="0" smtClean="0"/>
              <a:t>Tenth Amendment to US Constitution</a:t>
            </a:r>
          </a:p>
          <a:p>
            <a:pPr marL="342900" indent="-342900" algn="just">
              <a:buFontTx/>
              <a:buChar char="-"/>
            </a:pPr>
            <a:endParaRPr lang="en-GB" sz="2000" dirty="0" smtClean="0"/>
          </a:p>
          <a:p>
            <a:pPr algn="just"/>
            <a:endParaRPr lang="en-GB" sz="2000" dirty="0" smtClean="0"/>
          </a:p>
          <a:p>
            <a:pPr algn="just"/>
            <a:endParaRPr lang="en-GB" sz="2400" dirty="0" smtClean="0"/>
          </a:p>
          <a:p>
            <a:pPr algn="just"/>
            <a:endParaRPr lang="en-GB" dirty="0"/>
          </a:p>
        </p:txBody>
      </p:sp>
    </p:spTree>
    <p:extLst>
      <p:ext uri="{BB962C8B-B14F-4D97-AF65-F5344CB8AC3E}">
        <p14:creationId xmlns:p14="http://schemas.microsoft.com/office/powerpoint/2010/main" val="428480977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5" y="6411"/>
            <a:ext cx="9144000" cy="7467338"/>
          </a:xfrm>
          <a:prstGeom prst="rect">
            <a:avLst/>
          </a:prstGeom>
        </p:spPr>
        <p:txBody>
          <a:bodyPr wrap="square" lIns="540000" tIns="360000" rIns="540000" bIns="360000">
            <a:spAutoFit/>
          </a:bodyPr>
          <a:lstStyle/>
          <a:p>
            <a:r>
              <a:rPr lang="en-GB" sz="2000" b="1" u="sng" dirty="0" smtClean="0"/>
              <a:t>1. Debating </a:t>
            </a:r>
            <a:r>
              <a:rPr lang="en-GB" sz="2000" b="1" u="sng" dirty="0"/>
              <a:t>the </a:t>
            </a:r>
            <a:r>
              <a:rPr lang="en-GB" sz="2000" b="1" u="sng" dirty="0" smtClean="0"/>
              <a:t>Early Republic:</a:t>
            </a:r>
            <a:r>
              <a:rPr lang="en-GB" sz="2000" b="1" u="sng" dirty="0"/>
              <a:t> </a:t>
            </a:r>
            <a:r>
              <a:rPr lang="en-GB" sz="2000" b="1" u="sng" dirty="0" smtClean="0"/>
              <a:t>Inclusions and exclusions</a:t>
            </a:r>
          </a:p>
          <a:p>
            <a:pPr marL="342900" indent="-342900">
              <a:buAutoNum type="arabicPeriod"/>
            </a:pPr>
            <a:endParaRPr lang="en-GB" b="1" u="sng" dirty="0">
              <a:solidFill>
                <a:srgbClr val="FF0000"/>
              </a:solidFill>
              <a:effectLst>
                <a:outerShdw blurRad="38100" dist="38100" dir="2700000" algn="tl">
                  <a:srgbClr val="000000">
                    <a:alpha val="43137"/>
                  </a:srgbClr>
                </a:outerShdw>
              </a:effectLst>
            </a:endParaRPr>
          </a:p>
          <a:p>
            <a:pPr algn="just"/>
            <a:r>
              <a:rPr lang="en-GB" sz="2400" dirty="0" smtClean="0"/>
              <a:t>“We hold these truths to be self-evident, that </a:t>
            </a:r>
            <a:r>
              <a:rPr lang="en-GB" sz="2400" b="1" dirty="0" smtClean="0"/>
              <a:t>all </a:t>
            </a:r>
            <a:r>
              <a:rPr lang="en-GB" sz="2400" b="1" i="1" dirty="0" smtClean="0"/>
              <a:t>men</a:t>
            </a:r>
            <a:r>
              <a:rPr lang="en-GB" sz="2400" b="1" dirty="0" smtClean="0"/>
              <a:t> are created equal</a:t>
            </a:r>
            <a:r>
              <a:rPr lang="en-GB" sz="2400" dirty="0" smtClean="0"/>
              <a:t>, that they are endowed by their Creator with certain unalienable Rights, that among these are Life, Liberty and the pursuit of Happiness.” </a:t>
            </a:r>
          </a:p>
          <a:p>
            <a:pPr marL="285750" indent="-285750" algn="r">
              <a:buFontTx/>
              <a:buChar char="-"/>
            </a:pPr>
            <a:r>
              <a:rPr lang="en-GB" sz="2400" dirty="0" smtClean="0"/>
              <a:t>Declaration of Independence </a:t>
            </a:r>
          </a:p>
          <a:p>
            <a:pPr marL="285750" indent="-285750">
              <a:buFontTx/>
              <a:buChar char="-"/>
            </a:pPr>
            <a:endParaRPr lang="en-GB" sz="2400" dirty="0" smtClean="0"/>
          </a:p>
          <a:p>
            <a:pPr algn="just"/>
            <a:r>
              <a:rPr lang="en-GB" sz="2400" dirty="0" smtClean="0"/>
              <a:t>“Representatives and direct Taxes shall be apportioned among the several States which may be included within this Union, according to their respective Numbers, which shall be determined by adding to the whole Number of </a:t>
            </a:r>
            <a:r>
              <a:rPr lang="en-GB" sz="2400" b="1" dirty="0" smtClean="0"/>
              <a:t>free Persons</a:t>
            </a:r>
            <a:r>
              <a:rPr lang="en-GB" sz="2400" dirty="0" smtClean="0"/>
              <a:t>, including those bound to Service for a Term of Years, and </a:t>
            </a:r>
            <a:r>
              <a:rPr lang="en-GB" sz="2400" b="1" dirty="0" smtClean="0"/>
              <a:t>excluding Indians </a:t>
            </a:r>
            <a:r>
              <a:rPr lang="en-GB" sz="2400" dirty="0" smtClean="0"/>
              <a:t>not taxed, </a:t>
            </a:r>
            <a:r>
              <a:rPr lang="en-GB" sz="2400" b="1" dirty="0" smtClean="0"/>
              <a:t>three fifths of all other Persons</a:t>
            </a:r>
            <a:r>
              <a:rPr lang="en-GB" sz="2400" dirty="0" smtClean="0"/>
              <a:t>.”</a:t>
            </a:r>
          </a:p>
          <a:p>
            <a:pPr marL="285750" indent="-285750" algn="r">
              <a:buFontTx/>
              <a:buChar char="-"/>
            </a:pPr>
            <a:r>
              <a:rPr lang="en-GB" sz="2400" dirty="0" smtClean="0"/>
              <a:t>Article I, Section 2 of US Constitution</a:t>
            </a:r>
          </a:p>
          <a:p>
            <a:pPr marL="285750" indent="-285750" algn="just">
              <a:buFontTx/>
              <a:buChar char="-"/>
            </a:pPr>
            <a:endParaRPr lang="en-GB" sz="2400" dirty="0" smtClean="0"/>
          </a:p>
          <a:p>
            <a:pPr marL="285750" indent="-285750" algn="just">
              <a:buFontTx/>
              <a:buChar char="-"/>
            </a:pPr>
            <a:endParaRPr lang="en-GB" sz="2400" dirty="0" smtClean="0"/>
          </a:p>
          <a:p>
            <a:pPr algn="just"/>
            <a:r>
              <a:rPr lang="en-GB" sz="2400" dirty="0" smtClean="0"/>
              <a:t> </a:t>
            </a:r>
          </a:p>
          <a:p>
            <a:endParaRPr lang="en-GB" dirty="0"/>
          </a:p>
        </p:txBody>
      </p:sp>
    </p:spTree>
    <p:extLst>
      <p:ext uri="{BB962C8B-B14F-4D97-AF65-F5344CB8AC3E}">
        <p14:creationId xmlns:p14="http://schemas.microsoft.com/office/powerpoint/2010/main" val="285938640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5" y="6411"/>
            <a:ext cx="9144000" cy="1958138"/>
          </a:xfrm>
          <a:prstGeom prst="rect">
            <a:avLst/>
          </a:prstGeom>
        </p:spPr>
        <p:txBody>
          <a:bodyPr wrap="square" lIns="540000" tIns="360000" rIns="540000" bIns="360000">
            <a:spAutoFit/>
          </a:bodyPr>
          <a:lstStyle/>
          <a:p>
            <a:r>
              <a:rPr lang="en-GB" sz="2000" b="1" u="sng" dirty="0" smtClean="0">
                <a:solidFill>
                  <a:prstClr val="black"/>
                </a:solidFill>
              </a:rPr>
              <a:t>1. Debating the Early Republic: Hamilton v Jefferson</a:t>
            </a:r>
          </a:p>
          <a:p>
            <a:endParaRPr lang="en-GB" sz="2000" b="1" u="sng" dirty="0" smtClean="0">
              <a:solidFill>
                <a:prstClr val="black"/>
              </a:solidFill>
            </a:endParaRPr>
          </a:p>
          <a:p>
            <a:endParaRPr lang="en-GB" sz="2000" b="1" u="sng" dirty="0">
              <a:solidFill>
                <a:prstClr val="black"/>
              </a:solidFill>
            </a:endParaRPr>
          </a:p>
          <a:p>
            <a:endParaRPr lang="en-GB" sz="2000" b="1" u="sng" dirty="0">
              <a:solidFill>
                <a:prstClr val="black"/>
              </a:solidFill>
            </a:endParaRPr>
          </a:p>
        </p:txBody>
      </p:sp>
      <p:sp>
        <p:nvSpPr>
          <p:cNvPr id="3" name="Rectangle 2"/>
          <p:cNvSpPr/>
          <p:nvPr/>
        </p:nvSpPr>
        <p:spPr>
          <a:xfrm>
            <a:off x="-23485" y="1700808"/>
            <a:ext cx="9144000" cy="1034808"/>
          </a:xfrm>
          <a:prstGeom prst="rect">
            <a:avLst/>
          </a:prstGeom>
        </p:spPr>
        <p:txBody>
          <a:bodyPr wrap="square" lIns="540000" tIns="360000" rIns="540000" bIns="360000">
            <a:spAutoFit/>
          </a:bodyPr>
          <a:lstStyle/>
          <a:p>
            <a:endParaRPr lang="en-GB" sz="2000" b="1" u="sng" dirty="0">
              <a:solidFill>
                <a:prstClr val="black"/>
              </a:solidFill>
            </a:endParaRPr>
          </a:p>
        </p:txBody>
      </p:sp>
      <p:sp>
        <p:nvSpPr>
          <p:cNvPr id="5" name="Rectangle 4"/>
          <p:cNvSpPr/>
          <p:nvPr/>
        </p:nvSpPr>
        <p:spPr>
          <a:xfrm>
            <a:off x="-23485" y="1340768"/>
            <a:ext cx="9144000" cy="1034808"/>
          </a:xfrm>
          <a:prstGeom prst="rect">
            <a:avLst/>
          </a:prstGeom>
        </p:spPr>
        <p:txBody>
          <a:bodyPr wrap="square" lIns="540000" tIns="360000" rIns="540000" bIns="360000">
            <a:spAutoFit/>
          </a:bodyPr>
          <a:lstStyle/>
          <a:p>
            <a:endParaRPr lang="en-GB" sz="2000" b="1" u="sng" dirty="0">
              <a:solidFill>
                <a:prstClr val="black"/>
              </a:solidFill>
            </a:endParaRPr>
          </a:p>
        </p:txBody>
      </p:sp>
      <p:graphicFrame>
        <p:nvGraphicFramePr>
          <p:cNvPr id="7" name="Table 6"/>
          <p:cNvGraphicFramePr>
            <a:graphicFrameLocks noGrp="1"/>
          </p:cNvGraphicFramePr>
          <p:nvPr>
            <p:extLst>
              <p:ext uri="{D42A27DB-BD31-4B8C-83A1-F6EECF244321}">
                <p14:modId xmlns:p14="http://schemas.microsoft.com/office/powerpoint/2010/main" val="4140495030"/>
              </p:ext>
            </p:extLst>
          </p:nvPr>
        </p:nvGraphicFramePr>
        <p:xfrm>
          <a:off x="318433" y="706948"/>
          <a:ext cx="8460164" cy="6158767"/>
        </p:xfrm>
        <a:graphic>
          <a:graphicData uri="http://schemas.openxmlformats.org/drawingml/2006/table">
            <a:tbl>
              <a:tblPr firstRow="1" firstCol="1" bandRow="1">
                <a:tableStyleId>{5C22544A-7EE6-4342-B048-85BDC9FD1C3A}</a:tableStyleId>
              </a:tblPr>
              <a:tblGrid>
                <a:gridCol w="4230082">
                  <a:extLst>
                    <a:ext uri="{9D8B030D-6E8A-4147-A177-3AD203B41FA5}">
                      <a16:colId xmlns:a16="http://schemas.microsoft.com/office/drawing/2014/main" val="20000"/>
                    </a:ext>
                  </a:extLst>
                </a:gridCol>
                <a:gridCol w="4230082">
                  <a:extLst>
                    <a:ext uri="{9D8B030D-6E8A-4147-A177-3AD203B41FA5}">
                      <a16:colId xmlns:a16="http://schemas.microsoft.com/office/drawing/2014/main" val="20001"/>
                    </a:ext>
                  </a:extLst>
                </a:gridCol>
              </a:tblGrid>
              <a:tr h="394580">
                <a:tc>
                  <a:txBody>
                    <a:bodyPr/>
                    <a:lstStyle/>
                    <a:p>
                      <a:pPr algn="ctr">
                        <a:spcAft>
                          <a:spcPts val="0"/>
                        </a:spcAft>
                      </a:pPr>
                      <a:r>
                        <a:rPr lang="en-GB" sz="2400" dirty="0" smtClean="0">
                          <a:solidFill>
                            <a:srgbClr val="0000CC"/>
                          </a:solidFill>
                          <a:effectLst/>
                        </a:rPr>
                        <a:t>Hamilton</a:t>
                      </a:r>
                      <a:endParaRPr lang="en-GB" sz="2400" b="1" dirty="0">
                        <a:solidFill>
                          <a:srgbClr val="0000CC"/>
                        </a:solidFill>
                        <a:effectLst/>
                        <a:latin typeface="Calibri"/>
                      </a:endParaRPr>
                    </a:p>
                  </a:txBody>
                  <a:tcPr marL="360000" marR="396000" marT="0" marB="36000">
                    <a:solidFill>
                      <a:schemeClr val="accent5">
                        <a:lumMod val="20000"/>
                        <a:lumOff val="80000"/>
                      </a:schemeClr>
                    </a:solidFill>
                  </a:tcPr>
                </a:tc>
                <a:tc>
                  <a:txBody>
                    <a:bodyPr/>
                    <a:lstStyle/>
                    <a:p>
                      <a:pPr algn="ctr">
                        <a:spcAft>
                          <a:spcPts val="0"/>
                        </a:spcAft>
                      </a:pPr>
                      <a:r>
                        <a:rPr lang="en-GB" sz="2400" b="1" dirty="0" smtClean="0">
                          <a:solidFill>
                            <a:srgbClr val="FF0000"/>
                          </a:solidFill>
                          <a:effectLst/>
                        </a:rPr>
                        <a:t>Jefferson</a:t>
                      </a:r>
                      <a:endParaRPr lang="en-GB" sz="2400" b="1" dirty="0">
                        <a:solidFill>
                          <a:srgbClr val="FF0000"/>
                        </a:solidFill>
                        <a:effectLst/>
                        <a:latin typeface="Calibri"/>
                      </a:endParaRPr>
                    </a:p>
                  </a:txBody>
                  <a:tcPr marL="180000" marR="180000" marT="0" marB="36000">
                    <a:solidFill>
                      <a:schemeClr val="accent5">
                        <a:lumMod val="20000"/>
                        <a:lumOff val="80000"/>
                      </a:schemeClr>
                    </a:solidFill>
                  </a:tcPr>
                </a:tc>
                <a:extLst>
                  <a:ext uri="{0D108BD9-81ED-4DB2-BD59-A6C34878D82A}">
                    <a16:rowId xmlns:a16="http://schemas.microsoft.com/office/drawing/2014/main" val="10000"/>
                  </a:ext>
                </a:extLst>
              </a:tr>
              <a:tr h="387837">
                <a:tc>
                  <a:txBody>
                    <a:bodyPr/>
                    <a:lstStyle/>
                    <a:p>
                      <a:pPr>
                        <a:spcAft>
                          <a:spcPts val="0"/>
                        </a:spcAft>
                      </a:pPr>
                      <a:r>
                        <a:rPr lang="en-GB" sz="1800" dirty="0" smtClean="0">
                          <a:solidFill>
                            <a:srgbClr val="0000CC"/>
                          </a:solidFill>
                          <a:effectLst/>
                        </a:rPr>
                        <a:t>Federalist Party</a:t>
                      </a:r>
                      <a:endParaRPr lang="en-GB" sz="1800" b="1" dirty="0">
                        <a:solidFill>
                          <a:srgbClr val="0000CC"/>
                        </a:solidFill>
                        <a:effectLst/>
                        <a:latin typeface="Calibri"/>
                      </a:endParaRPr>
                    </a:p>
                  </a:txBody>
                  <a:tcPr marL="180000" marR="180000" marT="0" marB="36000">
                    <a:solidFill>
                      <a:schemeClr val="accent5">
                        <a:lumMod val="20000"/>
                        <a:lumOff val="80000"/>
                      </a:schemeClr>
                    </a:solidFill>
                  </a:tcPr>
                </a:tc>
                <a:tc>
                  <a:txBody>
                    <a:bodyPr/>
                    <a:lstStyle/>
                    <a:p>
                      <a:pPr algn="r">
                        <a:lnSpc>
                          <a:spcPct val="115000"/>
                        </a:lnSpc>
                        <a:spcAft>
                          <a:spcPts val="0"/>
                        </a:spcAft>
                      </a:pPr>
                      <a:r>
                        <a:rPr lang="en-GB" sz="1800" b="1" dirty="0" smtClean="0">
                          <a:solidFill>
                            <a:srgbClr val="FF0000"/>
                          </a:solidFill>
                          <a:effectLst/>
                        </a:rPr>
                        <a:t>(Democratic-)Republican Party</a:t>
                      </a:r>
                      <a:endParaRPr lang="en-GB" sz="1800" b="1" dirty="0">
                        <a:solidFill>
                          <a:srgbClr val="FF0000"/>
                        </a:solidFill>
                        <a:effectLst/>
                        <a:latin typeface="Calibri"/>
                        <a:ea typeface="Calibri"/>
                        <a:cs typeface="Times New Roman"/>
                      </a:endParaRPr>
                    </a:p>
                  </a:txBody>
                  <a:tcPr marL="180000" marR="180000" marT="0" marB="36000">
                    <a:solidFill>
                      <a:schemeClr val="accent5">
                        <a:lumMod val="20000"/>
                        <a:lumOff val="80000"/>
                      </a:schemeClr>
                    </a:solidFill>
                  </a:tcPr>
                </a:tc>
                <a:extLst>
                  <a:ext uri="{0D108BD9-81ED-4DB2-BD59-A6C34878D82A}">
                    <a16:rowId xmlns:a16="http://schemas.microsoft.com/office/drawing/2014/main" val="10001"/>
                  </a:ext>
                </a:extLst>
              </a:tr>
              <a:tr h="964846">
                <a:tc>
                  <a:txBody>
                    <a:bodyPr/>
                    <a:lstStyle/>
                    <a:p>
                      <a:pPr>
                        <a:lnSpc>
                          <a:spcPct val="115000"/>
                        </a:lnSpc>
                        <a:spcAft>
                          <a:spcPts val="0"/>
                        </a:spcAft>
                      </a:pPr>
                      <a:r>
                        <a:rPr lang="en-GB" sz="1800" b="1" dirty="0" smtClean="0">
                          <a:solidFill>
                            <a:srgbClr val="0000CC"/>
                          </a:solidFill>
                          <a:effectLst/>
                          <a:latin typeface="+mn-lt"/>
                          <a:ea typeface="Calibri"/>
                          <a:cs typeface="Times New Roman"/>
                        </a:rPr>
                        <a:t>Believed</a:t>
                      </a:r>
                      <a:r>
                        <a:rPr lang="en-GB" sz="1800" b="1" baseline="0" dirty="0" smtClean="0">
                          <a:solidFill>
                            <a:srgbClr val="0000CC"/>
                          </a:solidFill>
                          <a:effectLst/>
                          <a:latin typeface="+mn-lt"/>
                          <a:ea typeface="Calibri"/>
                          <a:cs typeface="Times New Roman"/>
                        </a:rPr>
                        <a:t> an enlightened body of citizens should exercise political power – ‘republicanism’</a:t>
                      </a:r>
                    </a:p>
                  </a:txBody>
                  <a:tcPr marL="180000" marR="180000" marT="0" marB="36000">
                    <a:solidFill>
                      <a:schemeClr val="accent5">
                        <a:lumMod val="20000"/>
                        <a:lumOff val="80000"/>
                      </a:schemeClr>
                    </a:solidFill>
                  </a:tcPr>
                </a:tc>
                <a:tc>
                  <a:txBody>
                    <a:bodyPr/>
                    <a:lstStyle/>
                    <a:p>
                      <a:pPr algn="r">
                        <a:lnSpc>
                          <a:spcPct val="115000"/>
                        </a:lnSpc>
                        <a:spcAft>
                          <a:spcPts val="0"/>
                        </a:spcAft>
                      </a:pPr>
                      <a:r>
                        <a:rPr lang="en-GB" sz="1800" b="1" dirty="0" smtClean="0">
                          <a:solidFill>
                            <a:srgbClr val="FF0000"/>
                          </a:solidFill>
                          <a:effectLst/>
                          <a:latin typeface="+mn-lt"/>
                          <a:ea typeface="Calibri"/>
                          <a:cs typeface="Times New Roman"/>
                        </a:rPr>
                        <a:t>Embraced mass participation in politics – ‘democratic’</a:t>
                      </a:r>
                    </a:p>
                  </a:txBody>
                  <a:tcPr marL="68580" marR="68580" marT="0" marB="0">
                    <a:solidFill>
                      <a:schemeClr val="accent5">
                        <a:lumMod val="20000"/>
                        <a:lumOff val="80000"/>
                      </a:schemeClr>
                    </a:solidFill>
                  </a:tcPr>
                </a:tc>
                <a:extLst>
                  <a:ext uri="{0D108BD9-81ED-4DB2-BD59-A6C34878D82A}">
                    <a16:rowId xmlns:a16="http://schemas.microsoft.com/office/drawing/2014/main" val="10002"/>
                  </a:ext>
                </a:extLst>
              </a:tr>
              <a:tr h="4346033">
                <a:tc>
                  <a:txBody>
                    <a:bodyPr/>
                    <a:lstStyle/>
                    <a:p>
                      <a:pPr algn="just">
                        <a:lnSpc>
                          <a:spcPct val="100000"/>
                        </a:lnSpc>
                        <a:spcAft>
                          <a:spcPts val="0"/>
                        </a:spcAft>
                      </a:pPr>
                      <a:r>
                        <a:rPr lang="en-GB" sz="1560" b="1" dirty="0" smtClean="0">
                          <a:solidFill>
                            <a:srgbClr val="0000CC"/>
                          </a:solidFill>
                          <a:effectLst/>
                          <a:latin typeface="+mn-lt"/>
                          <a:ea typeface="Calibri"/>
                          <a:cs typeface="Times New Roman"/>
                        </a:rPr>
                        <a:t>All communities divide themselves into the few and the many</a:t>
                      </a:r>
                      <a:r>
                        <a:rPr lang="en-GB" sz="1560" b="0" dirty="0" smtClean="0">
                          <a:solidFill>
                            <a:srgbClr val="0000CC"/>
                          </a:solidFill>
                          <a:effectLst/>
                          <a:latin typeface="+mn-lt"/>
                          <a:ea typeface="Calibri"/>
                          <a:cs typeface="Times New Roman"/>
                        </a:rPr>
                        <a:t>. The first are the rich and well-born, the other  the mass of the people. The voice of the people has been said to be the voice of God; however this maxim is not true.</a:t>
                      </a:r>
                      <a:r>
                        <a:rPr lang="en-GB" sz="1560" b="0" baseline="0" dirty="0" smtClean="0">
                          <a:solidFill>
                            <a:srgbClr val="0000CC"/>
                          </a:solidFill>
                          <a:effectLst/>
                          <a:latin typeface="+mn-lt"/>
                          <a:ea typeface="Calibri"/>
                          <a:cs typeface="Times New Roman"/>
                        </a:rPr>
                        <a:t> </a:t>
                      </a:r>
                      <a:r>
                        <a:rPr lang="en-GB" sz="1560" b="0" dirty="0" smtClean="0">
                          <a:solidFill>
                            <a:srgbClr val="0000CC"/>
                          </a:solidFill>
                          <a:effectLst/>
                          <a:latin typeface="+mn-lt"/>
                          <a:ea typeface="Calibri"/>
                          <a:cs typeface="Times New Roman"/>
                        </a:rPr>
                        <a:t>The people are turbulent and changing; they  seldom judge or determine right. </a:t>
                      </a:r>
                      <a:r>
                        <a:rPr lang="en-GB" sz="1560" b="1" dirty="0" smtClean="0">
                          <a:solidFill>
                            <a:srgbClr val="0000CC"/>
                          </a:solidFill>
                          <a:effectLst/>
                          <a:latin typeface="+mn-lt"/>
                          <a:ea typeface="Calibri"/>
                          <a:cs typeface="Times New Roman"/>
                        </a:rPr>
                        <a:t>Give therefore to the  first class a distinct, permanent share in the  government</a:t>
                      </a:r>
                      <a:r>
                        <a:rPr lang="en-GB" sz="1560" b="0" dirty="0" smtClean="0">
                          <a:solidFill>
                            <a:srgbClr val="0000CC"/>
                          </a:solidFill>
                          <a:effectLst/>
                          <a:latin typeface="+mn-lt"/>
                          <a:ea typeface="Calibri"/>
                          <a:cs typeface="Times New Roman"/>
                        </a:rPr>
                        <a:t>. They will check the unsteadiness of the  second, and as they cannot receive advantage by a  change, they will ever maintain good  government … </a:t>
                      </a:r>
                      <a:r>
                        <a:rPr lang="en-GB" sz="1560" b="1" dirty="0" smtClean="0">
                          <a:solidFill>
                            <a:srgbClr val="0000CC"/>
                          </a:solidFill>
                          <a:effectLst/>
                          <a:latin typeface="+mn-lt"/>
                          <a:ea typeface="Calibri"/>
                          <a:cs typeface="Times New Roman"/>
                        </a:rPr>
                        <a:t>Nothing but a permanent body can check the imprudence of democracy</a:t>
                      </a:r>
                      <a:r>
                        <a:rPr lang="en-GB" sz="1560" b="0" dirty="0" smtClean="0">
                          <a:solidFill>
                            <a:srgbClr val="0000CC"/>
                          </a:solidFill>
                          <a:effectLst/>
                          <a:latin typeface="+mn-lt"/>
                          <a:ea typeface="Calibri"/>
                          <a:cs typeface="Times New Roman"/>
                        </a:rPr>
                        <a:t>. </a:t>
                      </a:r>
                      <a:r>
                        <a:rPr lang="en-GB" sz="1560" b="1" dirty="0" smtClean="0">
                          <a:solidFill>
                            <a:srgbClr val="0000CC"/>
                          </a:solidFill>
                          <a:effectLst/>
                          <a:latin typeface="+mn-lt"/>
                          <a:ea typeface="Calibri"/>
                          <a:cs typeface="Times New Roman"/>
                        </a:rPr>
                        <a:t>There turbulent and </a:t>
                      </a:r>
                      <a:r>
                        <a:rPr lang="en-GB" sz="1560" b="1" dirty="0" err="1" smtClean="0">
                          <a:solidFill>
                            <a:srgbClr val="0000CC"/>
                          </a:solidFill>
                          <a:effectLst/>
                          <a:latin typeface="+mn-lt"/>
                          <a:ea typeface="Calibri"/>
                          <a:cs typeface="Times New Roman"/>
                        </a:rPr>
                        <a:t>uncontrolling</a:t>
                      </a:r>
                      <a:r>
                        <a:rPr lang="en-GB" sz="1560" b="1" dirty="0" smtClean="0">
                          <a:solidFill>
                            <a:srgbClr val="0000CC"/>
                          </a:solidFill>
                          <a:effectLst/>
                          <a:latin typeface="+mn-lt"/>
                          <a:ea typeface="Calibri"/>
                          <a:cs typeface="Times New Roman"/>
                        </a:rPr>
                        <a:t> disposition requires checks</a:t>
                      </a:r>
                      <a:r>
                        <a:rPr lang="en-GB" sz="1560" b="0" dirty="0" smtClean="0">
                          <a:solidFill>
                            <a:srgbClr val="0000CC"/>
                          </a:solidFill>
                          <a:effectLst/>
                          <a:latin typeface="+mn-lt"/>
                          <a:ea typeface="Calibri"/>
                          <a:cs typeface="Times New Roman"/>
                        </a:rPr>
                        <a:t>.</a:t>
                      </a:r>
                    </a:p>
                    <a:p>
                      <a:pPr marL="285750" indent="-285750" algn="r">
                        <a:lnSpc>
                          <a:spcPct val="115000"/>
                        </a:lnSpc>
                        <a:spcAft>
                          <a:spcPts val="0"/>
                        </a:spcAft>
                        <a:buFontTx/>
                        <a:buChar char="-"/>
                      </a:pPr>
                      <a:r>
                        <a:rPr lang="en-GB" sz="1560" b="0" dirty="0" smtClean="0">
                          <a:solidFill>
                            <a:srgbClr val="0000CC"/>
                          </a:solidFill>
                          <a:effectLst/>
                          <a:latin typeface="+mn-lt"/>
                          <a:ea typeface="Calibri"/>
                          <a:cs typeface="Times New Roman"/>
                        </a:rPr>
                        <a:t>Hamilton at Constitutional Convention, 1787</a:t>
                      </a:r>
                    </a:p>
                    <a:p>
                      <a:pPr algn="just">
                        <a:lnSpc>
                          <a:spcPct val="100000"/>
                        </a:lnSpc>
                        <a:spcAft>
                          <a:spcPts val="0"/>
                        </a:spcAft>
                      </a:pPr>
                      <a:endParaRPr lang="en-GB" sz="1560" b="0" dirty="0" smtClean="0">
                        <a:solidFill>
                          <a:srgbClr val="0000CC"/>
                        </a:solidFill>
                        <a:effectLst/>
                        <a:latin typeface="+mn-lt"/>
                        <a:ea typeface="Calibri"/>
                        <a:cs typeface="Times New Roman"/>
                      </a:endParaRPr>
                    </a:p>
                  </a:txBody>
                  <a:tcPr marL="216000" marR="216000" marT="0" marB="36000">
                    <a:solidFill>
                      <a:schemeClr val="accent5">
                        <a:lumMod val="20000"/>
                        <a:lumOff val="80000"/>
                      </a:schemeClr>
                    </a:solidFill>
                  </a:tcPr>
                </a:tc>
                <a:tc>
                  <a:txBody>
                    <a:bodyPr/>
                    <a:lstStyle/>
                    <a:p>
                      <a:pPr algn="just">
                        <a:lnSpc>
                          <a:spcPct val="100000"/>
                        </a:lnSpc>
                        <a:spcAft>
                          <a:spcPts val="0"/>
                        </a:spcAft>
                      </a:pPr>
                      <a:r>
                        <a:rPr lang="en-GB" sz="1560" b="0" dirty="0" smtClean="0">
                          <a:solidFill>
                            <a:srgbClr val="FF0000"/>
                          </a:solidFill>
                          <a:effectLst/>
                          <a:latin typeface="+mn-lt"/>
                          <a:ea typeface="Calibri"/>
                          <a:cs typeface="Times New Roman"/>
                        </a:rPr>
                        <a:t>Governments wherein </a:t>
                      </a:r>
                      <a:r>
                        <a:rPr lang="en-GB" sz="1560" b="1" dirty="0" smtClean="0">
                          <a:solidFill>
                            <a:srgbClr val="FF0000"/>
                          </a:solidFill>
                          <a:effectLst/>
                          <a:latin typeface="+mn-lt"/>
                          <a:ea typeface="Calibri"/>
                          <a:cs typeface="Times New Roman"/>
                        </a:rPr>
                        <a:t>the will of everyone </a:t>
                      </a:r>
                      <a:r>
                        <a:rPr lang="en-GB" sz="1560" b="0" dirty="0" smtClean="0">
                          <a:solidFill>
                            <a:srgbClr val="FF0000"/>
                          </a:solidFill>
                          <a:effectLst/>
                          <a:latin typeface="+mn-lt"/>
                          <a:ea typeface="Calibri"/>
                          <a:cs typeface="Times New Roman"/>
                        </a:rPr>
                        <a:t>has influence, as in England in a slight degree and in our states in a great one … [have] a great deal of good in [them]. The </a:t>
                      </a:r>
                      <a:r>
                        <a:rPr lang="en-GB" sz="1560" b="1" dirty="0" smtClean="0">
                          <a:solidFill>
                            <a:srgbClr val="FF0000"/>
                          </a:solidFill>
                          <a:effectLst/>
                          <a:latin typeface="+mn-lt"/>
                          <a:ea typeface="Calibri"/>
                          <a:cs typeface="Times New Roman"/>
                        </a:rPr>
                        <a:t>mass of mankind</a:t>
                      </a:r>
                      <a:r>
                        <a:rPr lang="en-GB" sz="1560" b="0" dirty="0" smtClean="0">
                          <a:solidFill>
                            <a:srgbClr val="FF0000"/>
                          </a:solidFill>
                          <a:effectLst/>
                          <a:latin typeface="+mn-lt"/>
                          <a:ea typeface="Calibri"/>
                          <a:cs typeface="Times New Roman"/>
                        </a:rPr>
                        <a:t> under that enjoys a precious degree of liberty and happiness. It has its evils too: principal[</a:t>
                      </a:r>
                      <a:r>
                        <a:rPr lang="en-GB" sz="1560" b="0" dirty="0" err="1" smtClean="0">
                          <a:solidFill>
                            <a:srgbClr val="FF0000"/>
                          </a:solidFill>
                          <a:effectLst/>
                          <a:latin typeface="+mn-lt"/>
                          <a:ea typeface="Calibri"/>
                          <a:cs typeface="Times New Roman"/>
                        </a:rPr>
                        <a:t>ly</a:t>
                      </a:r>
                      <a:r>
                        <a:rPr lang="en-GB" sz="1560" b="0" dirty="0" smtClean="0">
                          <a:solidFill>
                            <a:srgbClr val="FF0000"/>
                          </a:solidFill>
                          <a:effectLst/>
                          <a:latin typeface="+mn-lt"/>
                          <a:ea typeface="Calibri"/>
                          <a:cs typeface="Times New Roman"/>
                        </a:rPr>
                        <a:t>]</a:t>
                      </a:r>
                      <a:r>
                        <a:rPr lang="en-GB" sz="1560" b="0" baseline="0" dirty="0" smtClean="0">
                          <a:solidFill>
                            <a:srgbClr val="FF0000"/>
                          </a:solidFill>
                          <a:effectLst/>
                          <a:latin typeface="+mn-lt"/>
                          <a:ea typeface="Calibri"/>
                          <a:cs typeface="Times New Roman"/>
                        </a:rPr>
                        <a:t> </a:t>
                      </a:r>
                      <a:r>
                        <a:rPr lang="en-GB" sz="1560" b="0" dirty="0" smtClean="0">
                          <a:solidFill>
                            <a:srgbClr val="FF0000"/>
                          </a:solidFill>
                          <a:effectLst/>
                          <a:latin typeface="+mn-lt"/>
                          <a:ea typeface="Calibri"/>
                          <a:cs typeface="Times New Roman"/>
                        </a:rPr>
                        <a:t>the </a:t>
                      </a:r>
                      <a:r>
                        <a:rPr lang="en-GB" sz="1560" b="1" dirty="0" smtClean="0">
                          <a:solidFill>
                            <a:srgbClr val="FF0000"/>
                          </a:solidFill>
                          <a:effectLst/>
                          <a:latin typeface="+mn-lt"/>
                          <a:ea typeface="Calibri"/>
                          <a:cs typeface="Times New Roman"/>
                        </a:rPr>
                        <a:t>turbulence</a:t>
                      </a:r>
                      <a:r>
                        <a:rPr lang="en-GB" sz="1560" b="0" dirty="0" smtClean="0">
                          <a:solidFill>
                            <a:srgbClr val="FF0000"/>
                          </a:solidFill>
                          <a:effectLst/>
                          <a:latin typeface="+mn-lt"/>
                          <a:ea typeface="Calibri"/>
                          <a:cs typeface="Times New Roman"/>
                        </a:rPr>
                        <a:t> to which it is subject. But weigh this against the oppressions of monarchy, and it becomes nothing</a:t>
                      </a:r>
                      <a:r>
                        <a:rPr lang="en-GB" sz="1560" b="0" baseline="0" dirty="0" smtClean="0">
                          <a:solidFill>
                            <a:srgbClr val="FF0000"/>
                          </a:solidFill>
                          <a:effectLst/>
                          <a:latin typeface="+mn-lt"/>
                          <a:ea typeface="Calibri"/>
                          <a:cs typeface="Times New Roman"/>
                        </a:rPr>
                        <a:t> … E</a:t>
                      </a:r>
                      <a:r>
                        <a:rPr lang="en-GB" sz="1560" b="0" dirty="0" smtClean="0">
                          <a:solidFill>
                            <a:srgbClr val="FF0000"/>
                          </a:solidFill>
                          <a:effectLst/>
                          <a:latin typeface="+mn-lt"/>
                          <a:ea typeface="Calibri"/>
                          <a:cs typeface="Times New Roman"/>
                        </a:rPr>
                        <a:t>ven this evil is productive of good. It prevents the degeneracy of government and nourishes </a:t>
                      </a:r>
                      <a:r>
                        <a:rPr lang="en-GB" sz="1560" b="1" dirty="0" smtClean="0">
                          <a:solidFill>
                            <a:srgbClr val="FF0000"/>
                          </a:solidFill>
                          <a:effectLst/>
                          <a:latin typeface="+mn-lt"/>
                          <a:ea typeface="Calibri"/>
                          <a:cs typeface="Times New Roman"/>
                        </a:rPr>
                        <a:t>a general attention to the public affairs</a:t>
                      </a:r>
                      <a:r>
                        <a:rPr lang="en-GB" sz="1560" b="0" dirty="0" smtClean="0">
                          <a:solidFill>
                            <a:srgbClr val="FF0000"/>
                          </a:solidFill>
                          <a:effectLst/>
                          <a:latin typeface="+mn-lt"/>
                          <a:ea typeface="Calibri"/>
                          <a:cs typeface="Times New Roman"/>
                        </a:rPr>
                        <a:t>. I hold that </a:t>
                      </a:r>
                      <a:r>
                        <a:rPr lang="en-GB" sz="1560" b="1" dirty="0" smtClean="0">
                          <a:solidFill>
                            <a:srgbClr val="FF0000"/>
                          </a:solidFill>
                          <a:effectLst/>
                          <a:latin typeface="+mn-lt"/>
                          <a:ea typeface="Calibri"/>
                          <a:cs typeface="Times New Roman"/>
                        </a:rPr>
                        <a:t>a little rebellion now and then is a good thing</a:t>
                      </a:r>
                      <a:r>
                        <a:rPr lang="en-GB" sz="1560" b="0" dirty="0" smtClean="0">
                          <a:solidFill>
                            <a:srgbClr val="FF0000"/>
                          </a:solidFill>
                          <a:effectLst/>
                          <a:latin typeface="+mn-lt"/>
                          <a:ea typeface="Calibri"/>
                          <a:cs typeface="Times New Roman"/>
                        </a:rPr>
                        <a:t>, and as necessary in the political world as storms in the physical.</a:t>
                      </a:r>
                    </a:p>
                    <a:p>
                      <a:pPr marL="285750" indent="-285750" algn="r">
                        <a:lnSpc>
                          <a:spcPct val="100000"/>
                        </a:lnSpc>
                        <a:spcAft>
                          <a:spcPts val="0"/>
                        </a:spcAft>
                        <a:buFontTx/>
                        <a:buChar char="-"/>
                      </a:pPr>
                      <a:r>
                        <a:rPr lang="en-GB" sz="1560" b="0" dirty="0" smtClean="0">
                          <a:solidFill>
                            <a:srgbClr val="FF0000"/>
                          </a:solidFill>
                          <a:effectLst/>
                          <a:latin typeface="+mn-lt"/>
                          <a:ea typeface="Calibri"/>
                          <a:cs typeface="Times New Roman"/>
                        </a:rPr>
                        <a:t>Letter to James Madison regarding Shays’ Rebellion, 1787</a:t>
                      </a:r>
                    </a:p>
                    <a:p>
                      <a:pPr algn="just">
                        <a:lnSpc>
                          <a:spcPct val="100000"/>
                        </a:lnSpc>
                        <a:spcAft>
                          <a:spcPts val="0"/>
                        </a:spcAft>
                      </a:pPr>
                      <a:endParaRPr lang="en-GB" sz="1560" b="0" dirty="0" smtClean="0">
                        <a:solidFill>
                          <a:srgbClr val="FF0000"/>
                        </a:solidFill>
                        <a:effectLst/>
                        <a:latin typeface="+mn-lt"/>
                        <a:ea typeface="Calibri"/>
                        <a:cs typeface="Times New Roman"/>
                      </a:endParaRPr>
                    </a:p>
                  </a:txBody>
                  <a:tcPr marL="216000" marR="216000" marT="0" marB="0">
                    <a:solidFill>
                      <a:schemeClr val="accent5">
                        <a:lumMod val="20000"/>
                        <a:lumOff val="80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57461412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5" y="6411"/>
            <a:ext cx="9144000" cy="1958138"/>
          </a:xfrm>
          <a:prstGeom prst="rect">
            <a:avLst/>
          </a:prstGeom>
        </p:spPr>
        <p:txBody>
          <a:bodyPr wrap="square" lIns="540000" tIns="360000" rIns="540000" bIns="360000">
            <a:spAutoFit/>
          </a:bodyPr>
          <a:lstStyle/>
          <a:p>
            <a:r>
              <a:rPr lang="en-GB" sz="2000" b="1" u="sng" dirty="0" smtClean="0">
                <a:solidFill>
                  <a:prstClr val="black"/>
                </a:solidFill>
              </a:rPr>
              <a:t>1. Debating the Early Republic: Hamilton v Jefferson</a:t>
            </a:r>
          </a:p>
          <a:p>
            <a:endParaRPr lang="en-GB" sz="2000" b="1" u="sng" dirty="0" smtClean="0">
              <a:solidFill>
                <a:prstClr val="black"/>
              </a:solidFill>
            </a:endParaRPr>
          </a:p>
          <a:p>
            <a:endParaRPr lang="en-GB" sz="2000" b="1" u="sng" dirty="0">
              <a:solidFill>
                <a:prstClr val="black"/>
              </a:solidFill>
            </a:endParaRPr>
          </a:p>
          <a:p>
            <a:endParaRPr lang="en-GB" sz="2000" b="1" u="sng" dirty="0">
              <a:solidFill>
                <a:prstClr val="black"/>
              </a:solidFill>
            </a:endParaRPr>
          </a:p>
        </p:txBody>
      </p:sp>
      <p:sp>
        <p:nvSpPr>
          <p:cNvPr id="3" name="Rectangle 2"/>
          <p:cNvSpPr/>
          <p:nvPr/>
        </p:nvSpPr>
        <p:spPr>
          <a:xfrm>
            <a:off x="-23485" y="1700808"/>
            <a:ext cx="9144000" cy="1034808"/>
          </a:xfrm>
          <a:prstGeom prst="rect">
            <a:avLst/>
          </a:prstGeom>
        </p:spPr>
        <p:txBody>
          <a:bodyPr wrap="square" lIns="540000" tIns="360000" rIns="540000" bIns="360000">
            <a:spAutoFit/>
          </a:bodyPr>
          <a:lstStyle/>
          <a:p>
            <a:endParaRPr lang="en-GB" sz="2000" b="1" u="sng" dirty="0">
              <a:solidFill>
                <a:prstClr val="black"/>
              </a:solidFill>
            </a:endParaRPr>
          </a:p>
        </p:txBody>
      </p:sp>
      <p:sp>
        <p:nvSpPr>
          <p:cNvPr id="5" name="Rectangle 4"/>
          <p:cNvSpPr/>
          <p:nvPr/>
        </p:nvSpPr>
        <p:spPr>
          <a:xfrm>
            <a:off x="-23485" y="1340768"/>
            <a:ext cx="9144000" cy="1034808"/>
          </a:xfrm>
          <a:prstGeom prst="rect">
            <a:avLst/>
          </a:prstGeom>
        </p:spPr>
        <p:txBody>
          <a:bodyPr wrap="square" lIns="540000" tIns="360000" rIns="540000" bIns="360000">
            <a:spAutoFit/>
          </a:bodyPr>
          <a:lstStyle/>
          <a:p>
            <a:endParaRPr lang="en-GB" sz="2000" b="1" u="sng" dirty="0">
              <a:solidFill>
                <a:prstClr val="black"/>
              </a:solidFill>
            </a:endParaRPr>
          </a:p>
        </p:txBody>
      </p:sp>
      <p:graphicFrame>
        <p:nvGraphicFramePr>
          <p:cNvPr id="7" name="Table 6"/>
          <p:cNvGraphicFramePr>
            <a:graphicFrameLocks noGrp="1"/>
          </p:cNvGraphicFramePr>
          <p:nvPr>
            <p:extLst>
              <p:ext uri="{D42A27DB-BD31-4B8C-83A1-F6EECF244321}">
                <p14:modId xmlns:p14="http://schemas.microsoft.com/office/powerpoint/2010/main" val="2034829655"/>
              </p:ext>
            </p:extLst>
          </p:nvPr>
        </p:nvGraphicFramePr>
        <p:xfrm>
          <a:off x="444059" y="764704"/>
          <a:ext cx="8208912" cy="6021298"/>
        </p:xfrm>
        <a:graphic>
          <a:graphicData uri="http://schemas.openxmlformats.org/drawingml/2006/table">
            <a:tbl>
              <a:tblPr firstRow="1" firstCol="1" bandRow="1">
                <a:tableStyleId>{5C22544A-7EE6-4342-B048-85BDC9FD1C3A}</a:tableStyleId>
              </a:tblPr>
              <a:tblGrid>
                <a:gridCol w="4104456">
                  <a:extLst>
                    <a:ext uri="{9D8B030D-6E8A-4147-A177-3AD203B41FA5}">
                      <a16:colId xmlns:a16="http://schemas.microsoft.com/office/drawing/2014/main" val="20000"/>
                    </a:ext>
                  </a:extLst>
                </a:gridCol>
                <a:gridCol w="4104456">
                  <a:extLst>
                    <a:ext uri="{9D8B030D-6E8A-4147-A177-3AD203B41FA5}">
                      <a16:colId xmlns:a16="http://schemas.microsoft.com/office/drawing/2014/main" val="20001"/>
                    </a:ext>
                  </a:extLst>
                </a:gridCol>
              </a:tblGrid>
              <a:tr h="343386">
                <a:tc>
                  <a:txBody>
                    <a:bodyPr/>
                    <a:lstStyle/>
                    <a:p>
                      <a:pPr algn="ctr">
                        <a:spcAft>
                          <a:spcPts val="0"/>
                        </a:spcAft>
                      </a:pPr>
                      <a:r>
                        <a:rPr lang="en-GB" sz="2400" dirty="0" smtClean="0">
                          <a:solidFill>
                            <a:srgbClr val="0000CC"/>
                          </a:solidFill>
                          <a:effectLst/>
                        </a:rPr>
                        <a:t>Hamilton</a:t>
                      </a:r>
                      <a:endParaRPr lang="en-GB" sz="2400" b="1" dirty="0">
                        <a:solidFill>
                          <a:srgbClr val="0000CC"/>
                        </a:solidFill>
                        <a:effectLst/>
                        <a:latin typeface="Calibri"/>
                      </a:endParaRPr>
                    </a:p>
                  </a:txBody>
                  <a:tcPr marL="180000" marR="180000" marT="0" marB="36000">
                    <a:solidFill>
                      <a:schemeClr val="accent5">
                        <a:lumMod val="20000"/>
                        <a:lumOff val="80000"/>
                      </a:schemeClr>
                    </a:solidFill>
                  </a:tcPr>
                </a:tc>
                <a:tc>
                  <a:txBody>
                    <a:bodyPr/>
                    <a:lstStyle/>
                    <a:p>
                      <a:pPr algn="ctr">
                        <a:spcAft>
                          <a:spcPts val="0"/>
                        </a:spcAft>
                      </a:pPr>
                      <a:r>
                        <a:rPr lang="en-GB" sz="2400" b="1" dirty="0" smtClean="0">
                          <a:solidFill>
                            <a:srgbClr val="FF0000"/>
                          </a:solidFill>
                          <a:effectLst/>
                        </a:rPr>
                        <a:t>Jefferson</a:t>
                      </a:r>
                      <a:endParaRPr lang="en-GB" sz="2400" b="1" dirty="0">
                        <a:solidFill>
                          <a:srgbClr val="FF0000"/>
                        </a:solidFill>
                        <a:effectLst/>
                        <a:latin typeface="Calibri"/>
                      </a:endParaRPr>
                    </a:p>
                  </a:txBody>
                  <a:tcPr marL="180000" marR="180000" marT="0" marB="36000">
                    <a:solidFill>
                      <a:schemeClr val="accent5">
                        <a:lumMod val="20000"/>
                        <a:lumOff val="80000"/>
                      </a:schemeClr>
                    </a:solidFill>
                  </a:tcPr>
                </a:tc>
                <a:extLst>
                  <a:ext uri="{0D108BD9-81ED-4DB2-BD59-A6C34878D82A}">
                    <a16:rowId xmlns:a16="http://schemas.microsoft.com/office/drawing/2014/main" val="10000"/>
                  </a:ext>
                </a:extLst>
              </a:tr>
              <a:tr h="394894">
                <a:tc>
                  <a:txBody>
                    <a:bodyPr/>
                    <a:lstStyle/>
                    <a:p>
                      <a:pPr>
                        <a:spcAft>
                          <a:spcPts val="0"/>
                        </a:spcAft>
                      </a:pPr>
                      <a:r>
                        <a:rPr lang="en-GB" sz="1800" dirty="0" smtClean="0">
                          <a:solidFill>
                            <a:srgbClr val="0000CC"/>
                          </a:solidFill>
                          <a:effectLst/>
                        </a:rPr>
                        <a:t>Federalist Party</a:t>
                      </a:r>
                      <a:endParaRPr lang="en-GB" sz="1800" b="1" dirty="0">
                        <a:solidFill>
                          <a:srgbClr val="0000CC"/>
                        </a:solidFill>
                        <a:effectLst/>
                        <a:latin typeface="Calibri"/>
                      </a:endParaRPr>
                    </a:p>
                  </a:txBody>
                  <a:tcPr marL="180000" marR="180000" marT="0" marB="36000">
                    <a:solidFill>
                      <a:schemeClr val="accent5">
                        <a:lumMod val="20000"/>
                        <a:lumOff val="80000"/>
                      </a:schemeClr>
                    </a:solidFill>
                  </a:tcPr>
                </a:tc>
                <a:tc>
                  <a:txBody>
                    <a:bodyPr/>
                    <a:lstStyle/>
                    <a:p>
                      <a:pPr algn="r">
                        <a:lnSpc>
                          <a:spcPct val="115000"/>
                        </a:lnSpc>
                        <a:spcAft>
                          <a:spcPts val="0"/>
                        </a:spcAft>
                      </a:pPr>
                      <a:r>
                        <a:rPr lang="en-GB" sz="1800" b="1" dirty="0" smtClean="0">
                          <a:solidFill>
                            <a:srgbClr val="FF0000"/>
                          </a:solidFill>
                          <a:effectLst/>
                        </a:rPr>
                        <a:t>(Democratic-)Republican Party</a:t>
                      </a:r>
                      <a:endParaRPr lang="en-GB" sz="1800" b="1" dirty="0">
                        <a:solidFill>
                          <a:srgbClr val="FF0000"/>
                        </a:solidFill>
                        <a:effectLst/>
                        <a:latin typeface="Calibri"/>
                        <a:ea typeface="Calibri"/>
                        <a:cs typeface="Times New Roman"/>
                      </a:endParaRPr>
                    </a:p>
                  </a:txBody>
                  <a:tcPr marL="180000" marR="180000" marT="0" marB="36000">
                    <a:solidFill>
                      <a:schemeClr val="accent5">
                        <a:lumMod val="20000"/>
                        <a:lumOff val="80000"/>
                      </a:schemeClr>
                    </a:solidFill>
                  </a:tcPr>
                </a:tc>
                <a:extLst>
                  <a:ext uri="{0D108BD9-81ED-4DB2-BD59-A6C34878D82A}">
                    <a16:rowId xmlns:a16="http://schemas.microsoft.com/office/drawing/2014/main" val="10001"/>
                  </a:ext>
                </a:extLst>
              </a:tr>
              <a:tr h="630936">
                <a:tc>
                  <a:txBody>
                    <a:bodyPr/>
                    <a:lstStyle/>
                    <a:p>
                      <a:pPr>
                        <a:lnSpc>
                          <a:spcPct val="115000"/>
                        </a:lnSpc>
                        <a:spcAft>
                          <a:spcPts val="0"/>
                        </a:spcAft>
                      </a:pPr>
                      <a:r>
                        <a:rPr lang="en-GB" sz="1800" b="1" dirty="0" smtClean="0">
                          <a:solidFill>
                            <a:srgbClr val="0000CC"/>
                          </a:solidFill>
                          <a:effectLst/>
                        </a:rPr>
                        <a:t>Expansive interpretation powers</a:t>
                      </a:r>
                      <a:r>
                        <a:rPr lang="en-GB" sz="1800" b="1" baseline="0" dirty="0" smtClean="0">
                          <a:solidFill>
                            <a:srgbClr val="0000CC"/>
                          </a:solidFill>
                          <a:effectLst/>
                        </a:rPr>
                        <a:t> invested to Federal government by </a:t>
                      </a:r>
                      <a:r>
                        <a:rPr lang="en-GB" sz="1800" b="1" dirty="0" smtClean="0">
                          <a:solidFill>
                            <a:srgbClr val="0000CC"/>
                          </a:solidFill>
                          <a:effectLst/>
                        </a:rPr>
                        <a:t>the Constitution </a:t>
                      </a:r>
                      <a:endParaRPr lang="en-GB" sz="1800" b="1" dirty="0">
                        <a:solidFill>
                          <a:srgbClr val="0000CC"/>
                        </a:solidFill>
                        <a:effectLst/>
                        <a:latin typeface="Calibri"/>
                        <a:ea typeface="Calibri"/>
                        <a:cs typeface="Times New Roman"/>
                      </a:endParaRPr>
                    </a:p>
                  </a:txBody>
                  <a:tcPr marL="180000" marR="180000" marT="0" marB="36000">
                    <a:solidFill>
                      <a:schemeClr val="accent5">
                        <a:lumMod val="20000"/>
                        <a:lumOff val="80000"/>
                      </a:schemeClr>
                    </a:solidFill>
                  </a:tcPr>
                </a:tc>
                <a:tc>
                  <a:txBody>
                    <a:bodyPr/>
                    <a:lstStyle/>
                    <a:p>
                      <a:pPr algn="r">
                        <a:lnSpc>
                          <a:spcPct val="115000"/>
                        </a:lnSpc>
                        <a:spcAft>
                          <a:spcPts val="0"/>
                        </a:spcAft>
                      </a:pPr>
                      <a:r>
                        <a:rPr lang="en-GB" sz="1800" b="1" dirty="0" smtClean="0">
                          <a:solidFill>
                            <a:srgbClr val="FF0000"/>
                          </a:solidFill>
                          <a:effectLst/>
                        </a:rPr>
                        <a:t>Federal government powers limited to those</a:t>
                      </a:r>
                      <a:r>
                        <a:rPr lang="en-GB" sz="1800" b="1" baseline="0" dirty="0" smtClean="0">
                          <a:solidFill>
                            <a:srgbClr val="FF0000"/>
                          </a:solidFill>
                          <a:effectLst/>
                        </a:rPr>
                        <a:t> </a:t>
                      </a:r>
                      <a:r>
                        <a:rPr lang="en-GB" sz="1800" b="1" dirty="0" smtClean="0">
                          <a:solidFill>
                            <a:srgbClr val="FF0000"/>
                          </a:solidFill>
                          <a:effectLst/>
                        </a:rPr>
                        <a:t>expressly stated in the Constitution</a:t>
                      </a:r>
                      <a:endParaRPr lang="en-GB" sz="1800" b="1" dirty="0">
                        <a:solidFill>
                          <a:srgbClr val="FF0000"/>
                        </a:solidFill>
                        <a:effectLst/>
                        <a:latin typeface="Calibri"/>
                        <a:ea typeface="Calibri"/>
                        <a:cs typeface="Times New Roman"/>
                      </a:endParaRPr>
                    </a:p>
                  </a:txBody>
                  <a:tcPr marL="180000" marR="180000" marT="0" marB="36000">
                    <a:solidFill>
                      <a:schemeClr val="accent5">
                        <a:lumMod val="20000"/>
                        <a:lumOff val="80000"/>
                      </a:schemeClr>
                    </a:solidFill>
                  </a:tcPr>
                </a:tc>
                <a:extLst>
                  <a:ext uri="{0D108BD9-81ED-4DB2-BD59-A6C34878D82A}">
                    <a16:rowId xmlns:a16="http://schemas.microsoft.com/office/drawing/2014/main" val="10002"/>
                  </a:ext>
                </a:extLst>
              </a:tr>
              <a:tr h="394894">
                <a:tc>
                  <a:txBody>
                    <a:bodyPr/>
                    <a:lstStyle/>
                    <a:p>
                      <a:pPr marL="0" marR="0" indent="0" algn="just" defTabSz="914400" rtl="0" eaLnBrk="1" fontAlgn="auto" latinLnBrk="0" hangingPunct="1">
                        <a:lnSpc>
                          <a:spcPct val="115000"/>
                        </a:lnSpc>
                        <a:spcBef>
                          <a:spcPts val="0"/>
                        </a:spcBef>
                        <a:spcAft>
                          <a:spcPts val="0"/>
                        </a:spcAft>
                        <a:buClrTx/>
                        <a:buSzTx/>
                        <a:buFontTx/>
                        <a:buNone/>
                        <a:tabLst/>
                        <a:defRPr/>
                      </a:pPr>
                      <a:endParaRPr lang="en-GB" sz="1600" b="0" kern="1200" dirty="0" smtClean="0">
                        <a:solidFill>
                          <a:srgbClr val="0000CC"/>
                        </a:solidFill>
                        <a:effectLst/>
                        <a:latin typeface="+mn-lt"/>
                        <a:ea typeface="+mn-ea"/>
                        <a:cs typeface="+mn-cs"/>
                      </a:endParaRPr>
                    </a:p>
                    <a:p>
                      <a:pPr marL="0" marR="0" indent="0" algn="just" defTabSz="914400" rtl="0" eaLnBrk="1" fontAlgn="auto" latinLnBrk="0" hangingPunct="1">
                        <a:lnSpc>
                          <a:spcPct val="115000"/>
                        </a:lnSpc>
                        <a:spcBef>
                          <a:spcPts val="0"/>
                        </a:spcBef>
                        <a:spcAft>
                          <a:spcPts val="0"/>
                        </a:spcAft>
                        <a:buClrTx/>
                        <a:buSzTx/>
                        <a:buFontTx/>
                        <a:buNone/>
                        <a:tabLst/>
                        <a:defRPr/>
                      </a:pPr>
                      <a:r>
                        <a:rPr lang="en-GB" sz="1600" b="0" kern="1200" dirty="0" smtClean="0">
                          <a:solidFill>
                            <a:srgbClr val="0000CC"/>
                          </a:solidFill>
                          <a:effectLst/>
                          <a:latin typeface="+mn-lt"/>
                          <a:ea typeface="+mn-ea"/>
                          <a:cs typeface="+mn-cs"/>
                        </a:rPr>
                        <a:t>There are </a:t>
                      </a:r>
                      <a:r>
                        <a:rPr lang="en-GB" sz="1600" b="1" kern="1200" dirty="0" smtClean="0">
                          <a:solidFill>
                            <a:srgbClr val="0000CC"/>
                          </a:solidFill>
                          <a:effectLst/>
                          <a:latin typeface="+mn-lt"/>
                          <a:ea typeface="+mn-ea"/>
                          <a:cs typeface="+mn-cs"/>
                        </a:rPr>
                        <a:t>implied as well as express powers</a:t>
                      </a:r>
                      <a:r>
                        <a:rPr lang="en-GB" sz="1600" b="0" kern="1200" dirty="0" smtClean="0">
                          <a:solidFill>
                            <a:srgbClr val="0000CC"/>
                          </a:solidFill>
                          <a:effectLst/>
                          <a:latin typeface="+mn-lt"/>
                          <a:ea typeface="+mn-ea"/>
                          <a:cs typeface="+mn-cs"/>
                        </a:rPr>
                        <a:t> … the whole turn of the clause containing it indicates, that it was the intent of the convention, by that clause to give a </a:t>
                      </a:r>
                      <a:r>
                        <a:rPr lang="en-GB" sz="1600" b="1" kern="1200" dirty="0" smtClean="0">
                          <a:solidFill>
                            <a:srgbClr val="0000CC"/>
                          </a:solidFill>
                          <a:effectLst/>
                          <a:latin typeface="+mn-lt"/>
                          <a:ea typeface="+mn-ea"/>
                          <a:cs typeface="+mn-cs"/>
                        </a:rPr>
                        <a:t>liberal latitude </a:t>
                      </a:r>
                      <a:r>
                        <a:rPr lang="en-GB" sz="1600" b="0" kern="1200" dirty="0" smtClean="0">
                          <a:solidFill>
                            <a:srgbClr val="0000CC"/>
                          </a:solidFill>
                          <a:effectLst/>
                          <a:latin typeface="+mn-lt"/>
                          <a:ea typeface="+mn-ea"/>
                          <a:cs typeface="+mn-cs"/>
                        </a:rPr>
                        <a:t>to the exercise of the specified powers. The expressions have peculiar comprehensiveness. They are ‘to make all laws, necessary and proper for carrying  into execution the foregoing powers and all other powers vested by the constitution in the government of the United States, or in any department or office thereof.’</a:t>
                      </a:r>
                    </a:p>
                    <a:p>
                      <a:pPr marL="285750" indent="-285750" algn="l">
                        <a:lnSpc>
                          <a:spcPct val="115000"/>
                        </a:lnSpc>
                        <a:spcAft>
                          <a:spcPts val="0"/>
                        </a:spcAft>
                        <a:buFontTx/>
                        <a:buChar char="-"/>
                      </a:pPr>
                      <a:r>
                        <a:rPr lang="en-GB" sz="1600" b="0" dirty="0" smtClean="0">
                          <a:solidFill>
                            <a:srgbClr val="0000CC"/>
                          </a:solidFill>
                          <a:effectLst/>
                          <a:latin typeface="Calibri"/>
                          <a:ea typeface="Calibri"/>
                          <a:cs typeface="Times New Roman"/>
                        </a:rPr>
                        <a:t>Hamilton</a:t>
                      </a:r>
                      <a:r>
                        <a:rPr lang="en-GB" sz="1600" b="0" baseline="0" dirty="0" smtClean="0">
                          <a:solidFill>
                            <a:srgbClr val="0000CC"/>
                          </a:solidFill>
                          <a:effectLst/>
                          <a:latin typeface="Calibri"/>
                          <a:ea typeface="Calibri"/>
                          <a:cs typeface="Times New Roman"/>
                        </a:rPr>
                        <a:t> to Washington, 1791, quoting so-called ‘elastic clause’</a:t>
                      </a:r>
                      <a:endParaRPr lang="en-GB" sz="1600" b="0" dirty="0">
                        <a:solidFill>
                          <a:srgbClr val="0000CC"/>
                        </a:solidFill>
                        <a:effectLst/>
                        <a:latin typeface="Calibri"/>
                        <a:ea typeface="Calibri"/>
                        <a:cs typeface="Times New Roman"/>
                      </a:endParaRPr>
                    </a:p>
                  </a:txBody>
                  <a:tcPr marL="180000" marR="180000" marT="0" marB="36000">
                    <a:solidFill>
                      <a:schemeClr val="accent5">
                        <a:lumMod val="20000"/>
                        <a:lumOff val="80000"/>
                      </a:schemeClr>
                    </a:solidFill>
                  </a:tcPr>
                </a:tc>
                <a:tc>
                  <a:txBody>
                    <a:bodyPr/>
                    <a:lstStyle/>
                    <a:p>
                      <a:pPr algn="just"/>
                      <a:endParaRPr lang="en-GB" sz="1600" b="0" u="none" dirty="0" smtClean="0">
                        <a:solidFill>
                          <a:srgbClr val="FF0000"/>
                        </a:solidFill>
                      </a:endParaRPr>
                    </a:p>
                    <a:p>
                      <a:pPr algn="just"/>
                      <a:r>
                        <a:rPr lang="en-GB" sz="1600" b="0" u="none" dirty="0" smtClean="0">
                          <a:solidFill>
                            <a:srgbClr val="FF0000"/>
                          </a:solidFill>
                        </a:rPr>
                        <a:t>I consider the foundation of the Constitution as laid on  this ground that ‘all powers not delegated by  the Constitution … are  reserved to the states or to the people’. To take a single  step beyond the </a:t>
                      </a:r>
                      <a:r>
                        <a:rPr lang="en-GB" sz="1600" b="1" u="none" dirty="0" smtClean="0">
                          <a:solidFill>
                            <a:srgbClr val="FF0000"/>
                          </a:solidFill>
                        </a:rPr>
                        <a:t>boundaries</a:t>
                      </a:r>
                      <a:r>
                        <a:rPr lang="en-GB" sz="1600" b="0" u="none" dirty="0" smtClean="0">
                          <a:solidFill>
                            <a:srgbClr val="FF0000"/>
                          </a:solidFill>
                        </a:rPr>
                        <a:t> thus drawn is to take possession of a  </a:t>
                      </a:r>
                      <a:r>
                        <a:rPr lang="en-GB" sz="1600" b="1" u="none" dirty="0" smtClean="0">
                          <a:solidFill>
                            <a:srgbClr val="FF0000"/>
                          </a:solidFill>
                        </a:rPr>
                        <a:t>boundless field of power</a:t>
                      </a:r>
                      <a:r>
                        <a:rPr lang="en-GB" sz="1600" b="0" u="none" dirty="0" smtClean="0">
                          <a:solidFill>
                            <a:srgbClr val="FF0000"/>
                          </a:solidFill>
                        </a:rPr>
                        <a:t>, no longer susceptible of any  definition. </a:t>
                      </a:r>
                    </a:p>
                    <a:p>
                      <a:pPr algn="just"/>
                      <a:r>
                        <a:rPr lang="en-GB" sz="1600" b="0" u="none" dirty="0" smtClean="0">
                          <a:solidFill>
                            <a:srgbClr val="FF0000"/>
                          </a:solidFill>
                        </a:rPr>
                        <a:t>	...  The second general phrase is  ‘to make all laws  necessary and proper for carrying into execution the  enumerated powers.’ But they can all be carried into  execution without a bank . A bank therefore is not Necessary, and consequently not authorized by this phrase.</a:t>
                      </a:r>
                    </a:p>
                    <a:p>
                      <a:pPr marL="285750" indent="-285750" algn="r">
                        <a:lnSpc>
                          <a:spcPct val="115000"/>
                        </a:lnSpc>
                        <a:spcAft>
                          <a:spcPts val="0"/>
                        </a:spcAft>
                        <a:buFontTx/>
                        <a:buChar char="-"/>
                      </a:pPr>
                      <a:r>
                        <a:rPr lang="en-GB" sz="1600" b="0" u="none" dirty="0" smtClean="0">
                          <a:solidFill>
                            <a:srgbClr val="FF0000"/>
                          </a:solidFill>
                          <a:effectLst/>
                          <a:latin typeface="Calibri"/>
                          <a:ea typeface="Calibri"/>
                          <a:cs typeface="Times New Roman"/>
                        </a:rPr>
                        <a:t>Jefferson</a:t>
                      </a:r>
                      <a:r>
                        <a:rPr lang="en-GB" sz="1600" b="0" u="none" baseline="0" dirty="0" smtClean="0">
                          <a:solidFill>
                            <a:srgbClr val="FF0000"/>
                          </a:solidFill>
                          <a:effectLst/>
                          <a:latin typeface="Calibri"/>
                          <a:ea typeface="Calibri"/>
                          <a:cs typeface="Times New Roman"/>
                        </a:rPr>
                        <a:t> to Washington, 1791</a:t>
                      </a:r>
                    </a:p>
                  </a:txBody>
                  <a:tcPr marL="180000" marR="180000" marT="0" marB="36000">
                    <a:solidFill>
                      <a:schemeClr val="accent5">
                        <a:lumMod val="20000"/>
                        <a:lumOff val="80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54571900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3485" y="1700808"/>
            <a:ext cx="9144000" cy="1034808"/>
          </a:xfrm>
          <a:prstGeom prst="rect">
            <a:avLst/>
          </a:prstGeom>
        </p:spPr>
        <p:txBody>
          <a:bodyPr wrap="square" lIns="540000" tIns="360000" rIns="540000" bIns="360000">
            <a:spAutoFit/>
          </a:bodyPr>
          <a:lstStyle/>
          <a:p>
            <a:endParaRPr lang="en-GB" sz="2000" b="1" u="sng" dirty="0">
              <a:solidFill>
                <a:prstClr val="black"/>
              </a:solidFill>
            </a:endParaRPr>
          </a:p>
        </p:txBody>
      </p:sp>
      <p:sp>
        <p:nvSpPr>
          <p:cNvPr id="5" name="Rectangle 4"/>
          <p:cNvSpPr/>
          <p:nvPr/>
        </p:nvSpPr>
        <p:spPr>
          <a:xfrm>
            <a:off x="-23485" y="1340768"/>
            <a:ext cx="9144000" cy="1034808"/>
          </a:xfrm>
          <a:prstGeom prst="rect">
            <a:avLst/>
          </a:prstGeom>
        </p:spPr>
        <p:txBody>
          <a:bodyPr wrap="square" lIns="540000" tIns="360000" rIns="540000" bIns="360000">
            <a:spAutoFit/>
          </a:bodyPr>
          <a:lstStyle/>
          <a:p>
            <a:endParaRPr lang="en-GB" sz="2000" b="1" u="sng" dirty="0">
              <a:solidFill>
                <a:prstClr val="black"/>
              </a:solidFill>
            </a:endParaRPr>
          </a:p>
        </p:txBody>
      </p:sp>
      <p:graphicFrame>
        <p:nvGraphicFramePr>
          <p:cNvPr id="7" name="Table 6"/>
          <p:cNvGraphicFramePr>
            <a:graphicFrameLocks noGrp="1"/>
          </p:cNvGraphicFramePr>
          <p:nvPr>
            <p:extLst>
              <p:ext uri="{D42A27DB-BD31-4B8C-83A1-F6EECF244321}">
                <p14:modId xmlns:p14="http://schemas.microsoft.com/office/powerpoint/2010/main" val="4000316981"/>
              </p:ext>
            </p:extLst>
          </p:nvPr>
        </p:nvGraphicFramePr>
        <p:xfrm>
          <a:off x="444059" y="260648"/>
          <a:ext cx="8208912" cy="6497587"/>
        </p:xfrm>
        <a:graphic>
          <a:graphicData uri="http://schemas.openxmlformats.org/drawingml/2006/table">
            <a:tbl>
              <a:tblPr firstRow="1" firstCol="1" bandRow="1">
                <a:tableStyleId>{5C22544A-7EE6-4342-B048-85BDC9FD1C3A}</a:tableStyleId>
              </a:tblPr>
              <a:tblGrid>
                <a:gridCol w="4104456">
                  <a:extLst>
                    <a:ext uri="{9D8B030D-6E8A-4147-A177-3AD203B41FA5}">
                      <a16:colId xmlns:a16="http://schemas.microsoft.com/office/drawing/2014/main" val="20000"/>
                    </a:ext>
                  </a:extLst>
                </a:gridCol>
                <a:gridCol w="4104456">
                  <a:extLst>
                    <a:ext uri="{9D8B030D-6E8A-4147-A177-3AD203B41FA5}">
                      <a16:colId xmlns:a16="http://schemas.microsoft.com/office/drawing/2014/main" val="20001"/>
                    </a:ext>
                  </a:extLst>
                </a:gridCol>
              </a:tblGrid>
              <a:tr h="343386">
                <a:tc>
                  <a:txBody>
                    <a:bodyPr/>
                    <a:lstStyle/>
                    <a:p>
                      <a:pPr algn="ctr">
                        <a:spcAft>
                          <a:spcPts val="0"/>
                        </a:spcAft>
                      </a:pPr>
                      <a:r>
                        <a:rPr lang="en-GB" sz="2400" dirty="0" smtClean="0">
                          <a:solidFill>
                            <a:srgbClr val="0000CC"/>
                          </a:solidFill>
                          <a:effectLst/>
                        </a:rPr>
                        <a:t>Hamilton</a:t>
                      </a:r>
                      <a:endParaRPr lang="en-GB" sz="2400" b="1" dirty="0">
                        <a:solidFill>
                          <a:srgbClr val="0000CC"/>
                        </a:solidFill>
                        <a:effectLst/>
                        <a:latin typeface="Calibri"/>
                      </a:endParaRPr>
                    </a:p>
                  </a:txBody>
                  <a:tcPr marL="68580" marR="68580" marT="0" marB="0">
                    <a:solidFill>
                      <a:schemeClr val="accent5">
                        <a:lumMod val="20000"/>
                        <a:lumOff val="80000"/>
                      </a:schemeClr>
                    </a:solidFill>
                  </a:tcPr>
                </a:tc>
                <a:tc>
                  <a:txBody>
                    <a:bodyPr/>
                    <a:lstStyle/>
                    <a:p>
                      <a:pPr algn="ctr">
                        <a:spcAft>
                          <a:spcPts val="0"/>
                        </a:spcAft>
                      </a:pPr>
                      <a:r>
                        <a:rPr lang="en-GB" sz="2400" b="1" dirty="0" smtClean="0">
                          <a:solidFill>
                            <a:srgbClr val="FF0000"/>
                          </a:solidFill>
                          <a:effectLst/>
                        </a:rPr>
                        <a:t>Jefferson</a:t>
                      </a:r>
                      <a:endParaRPr lang="en-GB" sz="2400" b="1" dirty="0">
                        <a:solidFill>
                          <a:srgbClr val="FF0000"/>
                        </a:solidFill>
                        <a:effectLst/>
                        <a:latin typeface="Calibri"/>
                      </a:endParaRPr>
                    </a:p>
                  </a:txBody>
                  <a:tcPr marL="68580" marR="68580" marT="0" marB="0">
                    <a:solidFill>
                      <a:schemeClr val="accent5">
                        <a:lumMod val="20000"/>
                        <a:lumOff val="80000"/>
                      </a:schemeClr>
                    </a:solidFill>
                  </a:tcPr>
                </a:tc>
                <a:extLst>
                  <a:ext uri="{0D108BD9-81ED-4DB2-BD59-A6C34878D82A}">
                    <a16:rowId xmlns:a16="http://schemas.microsoft.com/office/drawing/2014/main" val="10000"/>
                  </a:ext>
                </a:extLst>
              </a:tr>
              <a:tr h="394894">
                <a:tc>
                  <a:txBody>
                    <a:bodyPr/>
                    <a:lstStyle/>
                    <a:p>
                      <a:pPr>
                        <a:spcAft>
                          <a:spcPts val="0"/>
                        </a:spcAft>
                      </a:pPr>
                      <a:r>
                        <a:rPr lang="en-GB" sz="1800" dirty="0" smtClean="0">
                          <a:solidFill>
                            <a:srgbClr val="0000CC"/>
                          </a:solidFill>
                          <a:effectLst/>
                        </a:rPr>
                        <a:t>Federalist Party</a:t>
                      </a:r>
                      <a:endParaRPr lang="en-GB" sz="1800" b="1" dirty="0">
                        <a:solidFill>
                          <a:srgbClr val="0000CC"/>
                        </a:solidFill>
                        <a:effectLst/>
                        <a:latin typeface="Calibri"/>
                      </a:endParaRP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1" dirty="0" smtClean="0">
                          <a:solidFill>
                            <a:srgbClr val="FF0000"/>
                          </a:solidFill>
                          <a:effectLst/>
                        </a:rPr>
                        <a:t>(Democratic-)Republican Party</a:t>
                      </a:r>
                      <a:endParaRPr lang="en-GB" sz="1800" b="1" dirty="0">
                        <a:solidFill>
                          <a:srgbClr val="FF0000"/>
                        </a:solidFill>
                        <a:effectLst/>
                        <a:latin typeface="Calibri"/>
                        <a:ea typeface="Calibri"/>
                        <a:cs typeface="Times New Roman"/>
                      </a:endParaRPr>
                    </a:p>
                  </a:txBody>
                  <a:tcPr marL="68580" marR="68580" marT="0" marB="0">
                    <a:solidFill>
                      <a:schemeClr val="accent5">
                        <a:lumMod val="20000"/>
                        <a:lumOff val="80000"/>
                      </a:schemeClr>
                    </a:solidFill>
                  </a:tcPr>
                </a:tc>
                <a:extLst>
                  <a:ext uri="{0D108BD9-81ED-4DB2-BD59-A6C34878D82A}">
                    <a16:rowId xmlns:a16="http://schemas.microsoft.com/office/drawing/2014/main" val="10001"/>
                  </a:ext>
                </a:extLst>
              </a:tr>
              <a:tr h="630936">
                <a:tc>
                  <a:txBody>
                    <a:bodyPr/>
                    <a:lstStyle/>
                    <a:p>
                      <a:pPr>
                        <a:lnSpc>
                          <a:spcPct val="115000"/>
                        </a:lnSpc>
                        <a:spcAft>
                          <a:spcPts val="0"/>
                        </a:spcAft>
                      </a:pPr>
                      <a:r>
                        <a:rPr lang="en-GB" sz="1800" b="0" dirty="0" smtClean="0">
                          <a:solidFill>
                            <a:srgbClr val="0000CC"/>
                          </a:solidFill>
                          <a:effectLst/>
                        </a:rPr>
                        <a:t>Strong central government</a:t>
                      </a:r>
                      <a:endParaRPr lang="en-GB" sz="1800" b="0" dirty="0">
                        <a:solidFill>
                          <a:srgbClr val="0000CC"/>
                        </a:solidFill>
                        <a:effectLst/>
                        <a:latin typeface="Calibri"/>
                        <a:ea typeface="Calibri"/>
                        <a:cs typeface="Times New Roman"/>
                      </a:endParaRP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0" dirty="0" smtClean="0">
                          <a:solidFill>
                            <a:srgbClr val="FF0000"/>
                          </a:solidFill>
                          <a:effectLst/>
                        </a:rPr>
                        <a:t>States’ rights and limited central government</a:t>
                      </a:r>
                      <a:endParaRPr lang="en-GB" sz="1800" b="0" dirty="0">
                        <a:solidFill>
                          <a:srgbClr val="FF0000"/>
                        </a:solidFill>
                        <a:effectLst/>
                        <a:latin typeface="Calibri"/>
                        <a:ea typeface="Calibri"/>
                        <a:cs typeface="Times New Roman"/>
                      </a:endParaRPr>
                    </a:p>
                  </a:txBody>
                  <a:tcPr marL="68580" marR="68580" marT="0" marB="0">
                    <a:solidFill>
                      <a:schemeClr val="accent5">
                        <a:lumMod val="20000"/>
                        <a:lumOff val="80000"/>
                      </a:schemeClr>
                    </a:solidFill>
                  </a:tcPr>
                </a:tc>
                <a:extLst>
                  <a:ext uri="{0D108BD9-81ED-4DB2-BD59-A6C34878D82A}">
                    <a16:rowId xmlns:a16="http://schemas.microsoft.com/office/drawing/2014/main" val="10002"/>
                  </a:ext>
                </a:extLst>
              </a:tr>
              <a:tr h="394894">
                <a:tc>
                  <a:txBody>
                    <a:bodyPr/>
                    <a:lstStyle/>
                    <a:p>
                      <a:pPr>
                        <a:lnSpc>
                          <a:spcPct val="115000"/>
                        </a:lnSpc>
                        <a:spcAft>
                          <a:spcPts val="0"/>
                        </a:spcAft>
                      </a:pPr>
                      <a:r>
                        <a:rPr lang="en-GB" sz="1800" b="0" dirty="0" smtClean="0">
                          <a:solidFill>
                            <a:srgbClr val="0000CC"/>
                          </a:solidFill>
                          <a:effectLst/>
                          <a:latin typeface="Calibri"/>
                          <a:ea typeface="Calibri"/>
                          <a:cs typeface="Times New Roman"/>
                        </a:rPr>
                        <a:t>Believed</a:t>
                      </a:r>
                      <a:r>
                        <a:rPr lang="en-GB" sz="1800" b="0" baseline="0" dirty="0" smtClean="0">
                          <a:solidFill>
                            <a:srgbClr val="0000CC"/>
                          </a:solidFill>
                          <a:effectLst/>
                          <a:latin typeface="Calibri"/>
                          <a:ea typeface="Calibri"/>
                          <a:cs typeface="Times New Roman"/>
                        </a:rPr>
                        <a:t> an enlightened body of citizens should exercise political power – ‘republicanism’</a:t>
                      </a: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0" dirty="0" smtClean="0">
                          <a:solidFill>
                            <a:srgbClr val="FF0000"/>
                          </a:solidFill>
                          <a:effectLst/>
                          <a:latin typeface="+mn-lt"/>
                          <a:ea typeface="Calibri"/>
                          <a:cs typeface="Times New Roman"/>
                        </a:rPr>
                        <a:t>Embraced mass participation in politics – ‘democratic’</a:t>
                      </a:r>
                    </a:p>
                  </a:txBody>
                  <a:tcPr marL="68580" marR="68580" marT="0" marB="0">
                    <a:solidFill>
                      <a:schemeClr val="accent5">
                        <a:lumMod val="20000"/>
                        <a:lumOff val="80000"/>
                      </a:schemeClr>
                    </a:solidFill>
                  </a:tcPr>
                </a:tc>
                <a:extLst>
                  <a:ext uri="{0D108BD9-81ED-4DB2-BD59-A6C34878D82A}">
                    <a16:rowId xmlns:a16="http://schemas.microsoft.com/office/drawing/2014/main" val="10003"/>
                  </a:ext>
                </a:extLst>
              </a:tr>
              <a:tr h="394894">
                <a:tc>
                  <a:txBody>
                    <a:bodyPr/>
                    <a:lstStyle/>
                    <a:p>
                      <a:pPr>
                        <a:lnSpc>
                          <a:spcPct val="115000"/>
                        </a:lnSpc>
                        <a:spcAft>
                          <a:spcPts val="0"/>
                        </a:spcAft>
                      </a:pPr>
                      <a:r>
                        <a:rPr lang="en-GB" sz="1800" b="0" dirty="0" smtClean="0">
                          <a:solidFill>
                            <a:srgbClr val="0000CC"/>
                          </a:solidFill>
                          <a:effectLst/>
                        </a:rPr>
                        <a:t>Represented interests of commerce and manufacturing</a:t>
                      </a:r>
                      <a:endParaRPr lang="en-GB" sz="1800" b="0" dirty="0">
                        <a:solidFill>
                          <a:srgbClr val="0000CC"/>
                        </a:solidFill>
                        <a:effectLst/>
                        <a:latin typeface="Calibri"/>
                        <a:ea typeface="Calibri"/>
                        <a:cs typeface="Times New Roman"/>
                      </a:endParaRP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0" dirty="0" smtClean="0">
                          <a:solidFill>
                            <a:srgbClr val="FF0000"/>
                          </a:solidFill>
                          <a:effectLst/>
                        </a:rPr>
                        <a:t>Represented</a:t>
                      </a:r>
                      <a:r>
                        <a:rPr lang="en-GB" sz="1800" b="0" baseline="0" dirty="0" smtClean="0">
                          <a:solidFill>
                            <a:srgbClr val="FF0000"/>
                          </a:solidFill>
                          <a:effectLst/>
                        </a:rPr>
                        <a:t> i</a:t>
                      </a:r>
                      <a:r>
                        <a:rPr lang="en-GB" sz="1800" b="0" dirty="0" smtClean="0">
                          <a:solidFill>
                            <a:srgbClr val="FF0000"/>
                          </a:solidFill>
                          <a:effectLst/>
                        </a:rPr>
                        <a:t>nterests and agriculture and farming</a:t>
                      </a:r>
                      <a:endParaRPr lang="en-GB" sz="1800" b="0" dirty="0">
                        <a:solidFill>
                          <a:srgbClr val="FF0000"/>
                        </a:solidFill>
                        <a:effectLst/>
                        <a:latin typeface="Calibri"/>
                        <a:ea typeface="Calibri"/>
                        <a:cs typeface="Times New Roman"/>
                      </a:endParaRPr>
                    </a:p>
                  </a:txBody>
                  <a:tcPr marL="68580" marR="68580" marT="0" marB="0">
                    <a:solidFill>
                      <a:schemeClr val="accent5">
                        <a:lumMod val="20000"/>
                        <a:lumOff val="80000"/>
                      </a:schemeClr>
                    </a:solidFill>
                  </a:tcPr>
                </a:tc>
                <a:extLst>
                  <a:ext uri="{0D108BD9-81ED-4DB2-BD59-A6C34878D82A}">
                    <a16:rowId xmlns:a16="http://schemas.microsoft.com/office/drawing/2014/main" val="10004"/>
                  </a:ext>
                </a:extLst>
              </a:tr>
              <a:tr h="789788">
                <a:tc>
                  <a:txBody>
                    <a:bodyPr/>
                    <a:lstStyle/>
                    <a:p>
                      <a:pPr>
                        <a:lnSpc>
                          <a:spcPct val="115000"/>
                        </a:lnSpc>
                        <a:spcAft>
                          <a:spcPts val="0"/>
                        </a:spcAft>
                      </a:pPr>
                      <a:r>
                        <a:rPr lang="en-GB" sz="1800" b="0" dirty="0" smtClean="0">
                          <a:solidFill>
                            <a:srgbClr val="0000CC"/>
                          </a:solidFill>
                          <a:effectLst/>
                        </a:rPr>
                        <a:t>Strongest support in New England  and northeast</a:t>
                      </a:r>
                      <a:endParaRPr lang="en-GB" sz="1800" b="0" dirty="0">
                        <a:solidFill>
                          <a:srgbClr val="0000CC"/>
                        </a:solidFill>
                        <a:effectLst/>
                        <a:latin typeface="Calibri"/>
                        <a:ea typeface="Calibri"/>
                        <a:cs typeface="Times New Roman"/>
                      </a:endParaRP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0" dirty="0" smtClean="0">
                          <a:solidFill>
                            <a:srgbClr val="FF0000"/>
                          </a:solidFill>
                          <a:effectLst/>
                        </a:rPr>
                        <a:t>Strongest support in south</a:t>
                      </a:r>
                      <a:endParaRPr lang="en-GB" sz="1800" b="0" dirty="0">
                        <a:solidFill>
                          <a:srgbClr val="FF0000"/>
                        </a:solidFill>
                        <a:effectLst/>
                        <a:latin typeface="Calibri"/>
                        <a:ea typeface="Calibri"/>
                        <a:cs typeface="Times New Roman"/>
                      </a:endParaRPr>
                    </a:p>
                  </a:txBody>
                  <a:tcPr marL="68580" marR="68580" marT="0" marB="0">
                    <a:solidFill>
                      <a:schemeClr val="accent5">
                        <a:lumMod val="20000"/>
                        <a:lumOff val="80000"/>
                      </a:schemeClr>
                    </a:solidFill>
                  </a:tcPr>
                </a:tc>
                <a:extLst>
                  <a:ext uri="{0D108BD9-81ED-4DB2-BD59-A6C34878D82A}">
                    <a16:rowId xmlns:a16="http://schemas.microsoft.com/office/drawing/2014/main" val="10005"/>
                  </a:ext>
                </a:extLst>
              </a:tr>
              <a:tr h="394894">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1800" b="0" dirty="0" smtClean="0">
                          <a:solidFill>
                            <a:srgbClr val="0000CC"/>
                          </a:solidFill>
                          <a:effectLst/>
                        </a:rPr>
                        <a:t>Diplomatic links to Britain; support for Britain in conflicts with France</a:t>
                      </a:r>
                      <a:endParaRPr lang="en-GB" sz="1800" b="0" dirty="0" smtClean="0">
                        <a:solidFill>
                          <a:srgbClr val="0000CC"/>
                        </a:solidFill>
                        <a:effectLst/>
                        <a:latin typeface="+mn-lt"/>
                        <a:ea typeface="Calibri"/>
                        <a:cs typeface="Times New Roman"/>
                      </a:endParaRPr>
                    </a:p>
                  </a:txBody>
                  <a:tcPr marL="68580" marR="68580" marT="0" marB="0">
                    <a:solidFill>
                      <a:schemeClr val="accent5">
                        <a:lumMod val="20000"/>
                        <a:lumOff val="80000"/>
                      </a:schemeClr>
                    </a:solidFill>
                  </a:tcPr>
                </a:tc>
                <a:tc>
                  <a:txBody>
                    <a:bodyPr/>
                    <a:lstStyle/>
                    <a:p>
                      <a:pPr marL="0" marR="0" indent="0" algn="r" defTabSz="914400" rtl="0" eaLnBrk="1" fontAlgn="auto" latinLnBrk="0" hangingPunct="1">
                        <a:lnSpc>
                          <a:spcPct val="115000"/>
                        </a:lnSpc>
                        <a:spcBef>
                          <a:spcPts val="0"/>
                        </a:spcBef>
                        <a:spcAft>
                          <a:spcPts val="0"/>
                        </a:spcAft>
                        <a:buClrTx/>
                        <a:buSzTx/>
                        <a:buFontTx/>
                        <a:buNone/>
                        <a:tabLst/>
                        <a:defRPr/>
                      </a:pPr>
                      <a:r>
                        <a:rPr lang="en-GB" sz="1800" b="0" dirty="0" smtClean="0">
                          <a:solidFill>
                            <a:srgbClr val="FF0000"/>
                          </a:solidFill>
                          <a:effectLst/>
                        </a:rPr>
                        <a:t>Diplomatic links to France; support for French Revolution</a:t>
                      </a:r>
                      <a:endParaRPr lang="en-GB" sz="1800" b="0" dirty="0" smtClean="0">
                        <a:solidFill>
                          <a:srgbClr val="FF0000"/>
                        </a:solidFill>
                        <a:effectLst/>
                        <a:latin typeface="+mn-lt"/>
                        <a:ea typeface="Calibri"/>
                        <a:cs typeface="Times New Roman"/>
                      </a:endParaRPr>
                    </a:p>
                  </a:txBody>
                  <a:tcPr marL="68580" marR="68580" marT="0" marB="0">
                    <a:solidFill>
                      <a:schemeClr val="accent5">
                        <a:lumMod val="20000"/>
                        <a:lumOff val="80000"/>
                      </a:schemeClr>
                    </a:solidFill>
                  </a:tcPr>
                </a:tc>
                <a:extLst>
                  <a:ext uri="{0D108BD9-81ED-4DB2-BD59-A6C34878D82A}">
                    <a16:rowId xmlns:a16="http://schemas.microsoft.com/office/drawing/2014/main" val="10006"/>
                  </a:ext>
                </a:extLst>
              </a:tr>
              <a:tr h="394894">
                <a:tc>
                  <a:txBody>
                    <a:bodyPr/>
                    <a:lstStyle/>
                    <a:p>
                      <a:pPr>
                        <a:lnSpc>
                          <a:spcPct val="115000"/>
                        </a:lnSpc>
                        <a:spcAft>
                          <a:spcPts val="0"/>
                        </a:spcAft>
                      </a:pPr>
                      <a:r>
                        <a:rPr lang="en-GB" sz="1800" b="0" dirty="0" smtClean="0">
                          <a:solidFill>
                            <a:srgbClr val="0000CC"/>
                          </a:solidFill>
                          <a:effectLst/>
                        </a:rPr>
                        <a:t>Centralised banking system</a:t>
                      </a:r>
                      <a:endParaRPr lang="en-GB" sz="1800" b="0" dirty="0">
                        <a:solidFill>
                          <a:srgbClr val="0000CC"/>
                        </a:solidFill>
                        <a:effectLst/>
                        <a:latin typeface="Calibri"/>
                        <a:ea typeface="Calibri"/>
                        <a:cs typeface="Times New Roman"/>
                      </a:endParaRP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0" dirty="0" smtClean="0">
                          <a:solidFill>
                            <a:srgbClr val="FF0000"/>
                          </a:solidFill>
                          <a:effectLst/>
                        </a:rPr>
                        <a:t>State autonomy over financial affairs</a:t>
                      </a:r>
                      <a:endParaRPr lang="en-GB" sz="1800" b="0" dirty="0">
                        <a:solidFill>
                          <a:srgbClr val="FF0000"/>
                        </a:solidFill>
                        <a:effectLst/>
                        <a:latin typeface="Calibri"/>
                        <a:ea typeface="Calibri"/>
                        <a:cs typeface="Times New Roman"/>
                      </a:endParaRPr>
                    </a:p>
                  </a:txBody>
                  <a:tcPr marL="68580" marR="68580" marT="0" marB="0">
                    <a:solidFill>
                      <a:schemeClr val="accent5">
                        <a:lumMod val="20000"/>
                        <a:lumOff val="80000"/>
                      </a:schemeClr>
                    </a:solidFill>
                  </a:tcPr>
                </a:tc>
                <a:extLst>
                  <a:ext uri="{0D108BD9-81ED-4DB2-BD59-A6C34878D82A}">
                    <a16:rowId xmlns:a16="http://schemas.microsoft.com/office/drawing/2014/main" val="10007"/>
                  </a:ext>
                </a:extLst>
              </a:tr>
              <a:tr h="766636">
                <a:tc>
                  <a:txBody>
                    <a:bodyPr/>
                    <a:lstStyle/>
                    <a:p>
                      <a:pPr>
                        <a:lnSpc>
                          <a:spcPct val="115000"/>
                        </a:lnSpc>
                        <a:spcAft>
                          <a:spcPts val="0"/>
                        </a:spcAft>
                      </a:pPr>
                      <a:r>
                        <a:rPr lang="en-GB" sz="1800" b="0" dirty="0" smtClean="0">
                          <a:solidFill>
                            <a:srgbClr val="0000CC"/>
                          </a:solidFill>
                          <a:effectLst/>
                        </a:rPr>
                        <a:t>Federal bank pays foreign debts and assumes states’ debts</a:t>
                      </a:r>
                      <a:endParaRPr lang="en-GB" sz="1800" b="0" dirty="0">
                        <a:solidFill>
                          <a:srgbClr val="0000CC"/>
                        </a:solidFill>
                        <a:effectLst/>
                        <a:latin typeface="Calibri"/>
                        <a:ea typeface="Calibri"/>
                        <a:cs typeface="Times New Roman"/>
                      </a:endParaRP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0" dirty="0" smtClean="0">
                          <a:solidFill>
                            <a:srgbClr val="FF0000"/>
                          </a:solidFill>
                          <a:effectLst/>
                        </a:rPr>
                        <a:t>Federal bank pays foreign debts only; states’ retain debts</a:t>
                      </a:r>
                      <a:endParaRPr lang="en-GB" sz="1800" b="0" dirty="0">
                        <a:solidFill>
                          <a:srgbClr val="FF0000"/>
                        </a:solidFill>
                        <a:effectLst/>
                        <a:latin typeface="Calibri"/>
                        <a:ea typeface="Calibri"/>
                        <a:cs typeface="Times New Roman"/>
                      </a:endParaRPr>
                    </a:p>
                  </a:txBody>
                  <a:tcPr marL="68580" marR="68580" marT="0" marB="0">
                    <a:solidFill>
                      <a:schemeClr val="accent5">
                        <a:lumMod val="20000"/>
                        <a:lumOff val="80000"/>
                      </a:schemeClr>
                    </a:solidFill>
                  </a:tcPr>
                </a:tc>
                <a:extLst>
                  <a:ext uri="{0D108BD9-81ED-4DB2-BD59-A6C34878D82A}">
                    <a16:rowId xmlns:a16="http://schemas.microsoft.com/office/drawing/2014/main" val="10008"/>
                  </a:ext>
                </a:extLst>
              </a:tr>
              <a:tr h="946403">
                <a:tc>
                  <a:txBody>
                    <a:bodyPr/>
                    <a:lstStyle/>
                    <a:p>
                      <a:pPr>
                        <a:lnSpc>
                          <a:spcPct val="115000"/>
                        </a:lnSpc>
                        <a:spcAft>
                          <a:spcPts val="0"/>
                        </a:spcAft>
                      </a:pPr>
                      <a:r>
                        <a:rPr lang="en-GB" sz="1800" b="0" dirty="0" smtClean="0">
                          <a:solidFill>
                            <a:srgbClr val="0000CC"/>
                          </a:solidFill>
                          <a:effectLst/>
                        </a:rPr>
                        <a:t>Expansive interpretation powers</a:t>
                      </a:r>
                      <a:r>
                        <a:rPr lang="en-GB" sz="1800" b="0" baseline="0" dirty="0" smtClean="0">
                          <a:solidFill>
                            <a:srgbClr val="0000CC"/>
                          </a:solidFill>
                          <a:effectLst/>
                        </a:rPr>
                        <a:t> invested to Federal government by </a:t>
                      </a:r>
                      <a:r>
                        <a:rPr lang="en-GB" sz="1800" b="0" dirty="0" smtClean="0">
                          <a:solidFill>
                            <a:srgbClr val="0000CC"/>
                          </a:solidFill>
                          <a:effectLst/>
                        </a:rPr>
                        <a:t>the Constitution </a:t>
                      </a:r>
                      <a:endParaRPr lang="en-GB" sz="1800" b="0" dirty="0">
                        <a:solidFill>
                          <a:srgbClr val="0000CC"/>
                        </a:solidFill>
                        <a:effectLst/>
                        <a:latin typeface="Calibri"/>
                        <a:ea typeface="Calibri"/>
                        <a:cs typeface="Times New Roman"/>
                      </a:endParaRP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0" dirty="0" smtClean="0">
                          <a:solidFill>
                            <a:srgbClr val="FF0000"/>
                          </a:solidFill>
                          <a:effectLst/>
                        </a:rPr>
                        <a:t>Federal government powers limited to those</a:t>
                      </a:r>
                      <a:r>
                        <a:rPr lang="en-GB" sz="1800" b="0" baseline="0" dirty="0" smtClean="0">
                          <a:solidFill>
                            <a:srgbClr val="FF0000"/>
                          </a:solidFill>
                          <a:effectLst/>
                        </a:rPr>
                        <a:t> </a:t>
                      </a:r>
                      <a:r>
                        <a:rPr lang="en-GB" sz="1800" b="0" dirty="0" smtClean="0">
                          <a:solidFill>
                            <a:srgbClr val="FF0000"/>
                          </a:solidFill>
                          <a:effectLst/>
                        </a:rPr>
                        <a:t>expressly stated in the Constitution</a:t>
                      </a:r>
                      <a:endParaRPr lang="en-GB" sz="1800" b="0" dirty="0">
                        <a:solidFill>
                          <a:srgbClr val="FF0000"/>
                        </a:solidFill>
                        <a:effectLst/>
                        <a:latin typeface="Calibri"/>
                        <a:ea typeface="Calibri"/>
                        <a:cs typeface="Times New Roman"/>
                      </a:endParaRPr>
                    </a:p>
                  </a:txBody>
                  <a:tcPr marL="68580" marR="68580" marT="0" marB="0">
                    <a:solidFill>
                      <a:schemeClr val="accent5">
                        <a:lumMod val="20000"/>
                        <a:lumOff val="80000"/>
                      </a:schemeClr>
                    </a:solidFil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401972882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6" y="0"/>
            <a:ext cx="6857736" cy="6267009"/>
          </a:xfrm>
          <a:prstGeom prst="rect">
            <a:avLst/>
          </a:prstGeom>
        </p:spPr>
        <p:txBody>
          <a:bodyPr wrap="square" lIns="540000" tIns="360000" rIns="540000" bIns="360000">
            <a:spAutoFit/>
          </a:bodyPr>
          <a:lstStyle/>
          <a:p>
            <a:r>
              <a:rPr lang="en-GB" sz="2000" b="1" u="sng" dirty="0">
                <a:solidFill>
                  <a:prstClr val="black"/>
                </a:solidFill>
              </a:rPr>
              <a:t>2</a:t>
            </a:r>
            <a:r>
              <a:rPr lang="en-GB" sz="2000" b="1" u="sng" dirty="0" smtClean="0">
                <a:solidFill>
                  <a:prstClr val="black"/>
                </a:solidFill>
              </a:rPr>
              <a:t>. </a:t>
            </a:r>
            <a:r>
              <a:rPr lang="en-GB" sz="2000" b="1" u="sng" dirty="0" err="1" smtClean="0">
                <a:solidFill>
                  <a:prstClr val="black"/>
                </a:solidFill>
              </a:rPr>
              <a:t>Jeffersonian</a:t>
            </a:r>
            <a:r>
              <a:rPr lang="en-GB" sz="2000" b="1" u="sng" dirty="0" smtClean="0">
                <a:solidFill>
                  <a:prstClr val="black"/>
                </a:solidFill>
              </a:rPr>
              <a:t> Democracy</a:t>
            </a:r>
          </a:p>
          <a:p>
            <a:endParaRPr lang="en-GB" sz="2000" b="1" u="sng" dirty="0">
              <a:solidFill>
                <a:prstClr val="black"/>
              </a:solidFill>
            </a:endParaRPr>
          </a:p>
          <a:p>
            <a:pPr marL="342900" indent="-342900">
              <a:buFont typeface="Arial" panose="020B0604020202020204" pitchFamily="34" charset="0"/>
              <a:buChar char="•"/>
            </a:pPr>
            <a:r>
              <a:rPr lang="en-GB" sz="2000" b="1" dirty="0" smtClean="0">
                <a:solidFill>
                  <a:prstClr val="black"/>
                </a:solidFill>
              </a:rPr>
              <a:t>Jefferson defeated incumbent Federalist President John Adams (1735–1826) in 1800 Presidential Election</a:t>
            </a:r>
          </a:p>
          <a:p>
            <a:pPr marL="342900" indent="-342900">
              <a:buFont typeface="Arial" panose="020B0604020202020204" pitchFamily="34" charset="0"/>
              <a:buChar char="•"/>
            </a:pPr>
            <a:endParaRPr lang="en-GB" sz="2000" b="1" dirty="0" smtClean="0">
              <a:solidFill>
                <a:prstClr val="black"/>
              </a:solidFill>
            </a:endParaRPr>
          </a:p>
          <a:p>
            <a:pPr algn="just"/>
            <a:r>
              <a:rPr lang="en-GB" sz="2000" dirty="0" smtClean="0"/>
              <a:t>“We have called by different names brethren of the same principle. We are all Republicans, we are all Federalists.”</a:t>
            </a:r>
          </a:p>
          <a:p>
            <a:pPr marL="342900" indent="-342900" algn="just">
              <a:buFontTx/>
              <a:buChar char="-"/>
            </a:pPr>
            <a:r>
              <a:rPr lang="en-GB" sz="2000" dirty="0" smtClean="0">
                <a:solidFill>
                  <a:prstClr val="black"/>
                </a:solidFill>
              </a:rPr>
              <a:t>First Inaugural Address, March 4 1801</a:t>
            </a:r>
          </a:p>
          <a:p>
            <a:pPr algn="just"/>
            <a:endParaRPr lang="en-GB" sz="2000" dirty="0" smtClean="0">
              <a:solidFill>
                <a:prstClr val="black"/>
              </a:solidFill>
            </a:endParaRPr>
          </a:p>
          <a:p>
            <a:pPr algn="just"/>
            <a:endParaRPr lang="en-GB" sz="2000" b="1" u="sng" dirty="0">
              <a:solidFill>
                <a:prstClr val="black"/>
              </a:solidFill>
            </a:endParaRPr>
          </a:p>
          <a:p>
            <a:pPr algn="just"/>
            <a:endParaRPr lang="en-GB" sz="2000" b="1" u="sng" dirty="0" smtClean="0">
              <a:solidFill>
                <a:prstClr val="black"/>
              </a:solidFill>
            </a:endParaRPr>
          </a:p>
          <a:p>
            <a:pPr algn="just"/>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pPr marL="342900" indent="-342900">
              <a:buFont typeface="Arial" panose="020B0604020202020204" pitchFamily="34" charset="0"/>
              <a:buChar char="•"/>
            </a:pPr>
            <a:endParaRPr lang="en-GB" sz="2000" b="1" u="sng" dirty="0" smtClean="0">
              <a:solidFill>
                <a:prstClr val="black"/>
              </a:solidFill>
            </a:endParaRPr>
          </a:p>
          <a:p>
            <a:endParaRPr lang="en-GB" sz="2000" b="1" u="sng" dirty="0">
              <a:solidFill>
                <a:prstClr val="black"/>
              </a:solidFill>
            </a:endParaRPr>
          </a:p>
        </p:txBody>
      </p:sp>
      <p:sp>
        <p:nvSpPr>
          <p:cNvPr id="3" name="Rectangle 2"/>
          <p:cNvSpPr/>
          <p:nvPr/>
        </p:nvSpPr>
        <p:spPr>
          <a:xfrm>
            <a:off x="-23485" y="1700808"/>
            <a:ext cx="9144000" cy="1034808"/>
          </a:xfrm>
          <a:prstGeom prst="rect">
            <a:avLst/>
          </a:prstGeom>
        </p:spPr>
        <p:txBody>
          <a:bodyPr wrap="square" lIns="540000" tIns="360000" rIns="540000" bIns="360000">
            <a:spAutoFit/>
          </a:bodyPr>
          <a:lstStyle/>
          <a:p>
            <a:endParaRPr lang="en-GB" sz="2000" b="1" u="sng" dirty="0">
              <a:solidFill>
                <a:prstClr val="black"/>
              </a:solidFill>
            </a:endParaRPr>
          </a:p>
        </p:txBody>
      </p:sp>
      <p:sp>
        <p:nvSpPr>
          <p:cNvPr id="5" name="Rectangle 4"/>
          <p:cNvSpPr/>
          <p:nvPr/>
        </p:nvSpPr>
        <p:spPr>
          <a:xfrm>
            <a:off x="-23485" y="1340768"/>
            <a:ext cx="9144000" cy="1034808"/>
          </a:xfrm>
          <a:prstGeom prst="rect">
            <a:avLst/>
          </a:prstGeom>
        </p:spPr>
        <p:txBody>
          <a:bodyPr wrap="square" lIns="540000" tIns="360000" rIns="540000" bIns="360000">
            <a:spAutoFit/>
          </a:bodyPr>
          <a:lstStyle/>
          <a:p>
            <a:endParaRPr lang="en-GB" sz="2000" b="1" u="sng" dirty="0">
              <a:solidFill>
                <a:prstClr val="black"/>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77365" y="298732"/>
            <a:ext cx="2343150" cy="2790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6948264" y="3089557"/>
            <a:ext cx="1857688" cy="646331"/>
          </a:xfrm>
          <a:prstGeom prst="rect">
            <a:avLst/>
          </a:prstGeom>
        </p:spPr>
        <p:txBody>
          <a:bodyPr wrap="none">
            <a:spAutoFit/>
          </a:bodyPr>
          <a:lstStyle/>
          <a:p>
            <a:pPr algn="ctr"/>
            <a:r>
              <a:rPr lang="en-GB" dirty="0" smtClean="0">
                <a:solidFill>
                  <a:prstClr val="black"/>
                </a:solidFill>
              </a:rPr>
              <a:t>Thomas Jefferson</a:t>
            </a:r>
          </a:p>
          <a:p>
            <a:pPr algn="ctr"/>
            <a:r>
              <a:rPr lang="en-GB" dirty="0" smtClean="0">
                <a:solidFill>
                  <a:prstClr val="black"/>
                </a:solidFill>
              </a:rPr>
              <a:t>(1743–1826</a:t>
            </a:r>
            <a:r>
              <a:rPr lang="en-GB" dirty="0">
                <a:solidFill>
                  <a:prstClr val="black"/>
                </a:solidFill>
              </a:rPr>
              <a:t>) </a:t>
            </a:r>
            <a:endParaRPr lang="en-GB" dirty="0"/>
          </a:p>
        </p:txBody>
      </p:sp>
    </p:spTree>
    <p:extLst>
      <p:ext uri="{BB962C8B-B14F-4D97-AF65-F5344CB8AC3E}">
        <p14:creationId xmlns:p14="http://schemas.microsoft.com/office/powerpoint/2010/main" val="207906299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6" y="0"/>
            <a:ext cx="6857736" cy="5035903"/>
          </a:xfrm>
          <a:prstGeom prst="rect">
            <a:avLst/>
          </a:prstGeom>
        </p:spPr>
        <p:txBody>
          <a:bodyPr wrap="square" lIns="540000" tIns="360000" rIns="540000" bIns="360000">
            <a:spAutoFit/>
          </a:bodyPr>
          <a:lstStyle/>
          <a:p>
            <a:r>
              <a:rPr lang="en-GB" sz="2000" b="1" u="sng" dirty="0">
                <a:solidFill>
                  <a:prstClr val="black"/>
                </a:solidFill>
              </a:rPr>
              <a:t>2</a:t>
            </a:r>
            <a:r>
              <a:rPr lang="en-GB" sz="2000" b="1" u="sng" dirty="0" smtClean="0">
                <a:solidFill>
                  <a:prstClr val="black"/>
                </a:solidFill>
              </a:rPr>
              <a:t>. </a:t>
            </a:r>
            <a:r>
              <a:rPr lang="en-GB" sz="2000" b="1" u="sng" dirty="0" err="1" smtClean="0">
                <a:solidFill>
                  <a:prstClr val="black"/>
                </a:solidFill>
              </a:rPr>
              <a:t>Jeffersonian</a:t>
            </a:r>
            <a:r>
              <a:rPr lang="en-GB" sz="2000" b="1" u="sng" dirty="0" smtClean="0">
                <a:solidFill>
                  <a:prstClr val="black"/>
                </a:solidFill>
              </a:rPr>
              <a:t> Democracy</a:t>
            </a:r>
          </a:p>
          <a:p>
            <a:endParaRPr lang="en-GB" sz="2000" b="1" u="sng" dirty="0">
              <a:solidFill>
                <a:prstClr val="black"/>
              </a:solidFill>
            </a:endParaRPr>
          </a:p>
          <a:p>
            <a:pPr marL="342900" indent="-342900" algn="just">
              <a:buFont typeface="Arial" panose="020B0604020202020204" pitchFamily="34" charset="0"/>
              <a:buChar char="•"/>
            </a:pPr>
            <a:r>
              <a:rPr lang="en-GB" sz="2000" b="1" dirty="0" smtClean="0">
                <a:solidFill>
                  <a:prstClr val="black"/>
                </a:solidFill>
              </a:rPr>
              <a:t>Jefferson’s vision of American democracy championed the interests of agriculture and farming. Why? What arguments did Jefferson present in favour of agriculture as opposed to manufacturing?</a:t>
            </a:r>
          </a:p>
          <a:p>
            <a:pPr algn="just"/>
            <a:endParaRPr lang="en-GB" sz="2000" b="1" u="sng" dirty="0">
              <a:solidFill>
                <a:prstClr val="black"/>
              </a:solidFill>
            </a:endParaRPr>
          </a:p>
          <a:p>
            <a:pPr algn="just"/>
            <a:endParaRPr lang="en-GB" sz="2000" b="1" u="sng" dirty="0" smtClean="0">
              <a:solidFill>
                <a:prstClr val="black"/>
              </a:solidFill>
            </a:endParaRPr>
          </a:p>
          <a:p>
            <a:pPr algn="just"/>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pPr marL="342900" indent="-342900">
              <a:buFont typeface="Arial" panose="020B0604020202020204" pitchFamily="34" charset="0"/>
              <a:buChar char="•"/>
            </a:pPr>
            <a:endParaRPr lang="en-GB" sz="2000" b="1" u="sng" dirty="0" smtClean="0">
              <a:solidFill>
                <a:prstClr val="black"/>
              </a:solidFill>
            </a:endParaRPr>
          </a:p>
          <a:p>
            <a:endParaRPr lang="en-GB" sz="2000" b="1" u="sng" dirty="0">
              <a:solidFill>
                <a:prstClr val="black"/>
              </a:solidFill>
            </a:endParaRPr>
          </a:p>
        </p:txBody>
      </p:sp>
      <p:sp>
        <p:nvSpPr>
          <p:cNvPr id="3" name="Rectangle 2"/>
          <p:cNvSpPr/>
          <p:nvPr/>
        </p:nvSpPr>
        <p:spPr>
          <a:xfrm>
            <a:off x="-23485" y="1700808"/>
            <a:ext cx="9144000" cy="1034808"/>
          </a:xfrm>
          <a:prstGeom prst="rect">
            <a:avLst/>
          </a:prstGeom>
        </p:spPr>
        <p:txBody>
          <a:bodyPr wrap="square" lIns="540000" tIns="360000" rIns="540000" bIns="360000">
            <a:spAutoFit/>
          </a:bodyPr>
          <a:lstStyle/>
          <a:p>
            <a:endParaRPr lang="en-GB" sz="2000" b="1" u="sng" dirty="0">
              <a:solidFill>
                <a:prstClr val="black"/>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77365" y="305395"/>
            <a:ext cx="2343150" cy="2790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6" name="Table 5"/>
          <p:cNvGraphicFramePr>
            <a:graphicFrameLocks noGrp="1"/>
          </p:cNvGraphicFramePr>
          <p:nvPr>
            <p:extLst>
              <p:ext uri="{D42A27DB-BD31-4B8C-83A1-F6EECF244321}">
                <p14:modId xmlns:p14="http://schemas.microsoft.com/office/powerpoint/2010/main" val="3569736336"/>
              </p:ext>
            </p:extLst>
          </p:nvPr>
        </p:nvGraphicFramePr>
        <p:xfrm>
          <a:off x="444059" y="3284984"/>
          <a:ext cx="8208912" cy="2181378"/>
        </p:xfrm>
        <a:graphic>
          <a:graphicData uri="http://schemas.openxmlformats.org/drawingml/2006/table">
            <a:tbl>
              <a:tblPr firstRow="1" firstCol="1" bandRow="1">
                <a:tableStyleId>{5C22544A-7EE6-4342-B048-85BDC9FD1C3A}</a:tableStyleId>
              </a:tblPr>
              <a:tblGrid>
                <a:gridCol w="4104456">
                  <a:extLst>
                    <a:ext uri="{9D8B030D-6E8A-4147-A177-3AD203B41FA5}">
                      <a16:colId xmlns:a16="http://schemas.microsoft.com/office/drawing/2014/main" val="20000"/>
                    </a:ext>
                  </a:extLst>
                </a:gridCol>
                <a:gridCol w="4104456">
                  <a:extLst>
                    <a:ext uri="{9D8B030D-6E8A-4147-A177-3AD203B41FA5}">
                      <a16:colId xmlns:a16="http://schemas.microsoft.com/office/drawing/2014/main" val="20001"/>
                    </a:ext>
                  </a:extLst>
                </a:gridCol>
              </a:tblGrid>
              <a:tr h="343386">
                <a:tc>
                  <a:txBody>
                    <a:bodyPr/>
                    <a:lstStyle/>
                    <a:p>
                      <a:pPr algn="ctr">
                        <a:spcAft>
                          <a:spcPts val="0"/>
                        </a:spcAft>
                      </a:pPr>
                      <a:r>
                        <a:rPr lang="en-GB" sz="2400" dirty="0" smtClean="0">
                          <a:solidFill>
                            <a:srgbClr val="0000CC"/>
                          </a:solidFill>
                          <a:effectLst/>
                        </a:rPr>
                        <a:t>Hamilton</a:t>
                      </a:r>
                      <a:endParaRPr lang="en-GB" sz="2400" b="1" dirty="0">
                        <a:solidFill>
                          <a:srgbClr val="0000CC"/>
                        </a:solidFill>
                        <a:effectLst/>
                        <a:latin typeface="Calibri"/>
                      </a:endParaRPr>
                    </a:p>
                  </a:txBody>
                  <a:tcPr marL="68580" marR="68580" marT="0" marB="0">
                    <a:solidFill>
                      <a:schemeClr val="accent5">
                        <a:lumMod val="20000"/>
                        <a:lumOff val="80000"/>
                      </a:schemeClr>
                    </a:solidFill>
                  </a:tcPr>
                </a:tc>
                <a:tc>
                  <a:txBody>
                    <a:bodyPr/>
                    <a:lstStyle/>
                    <a:p>
                      <a:pPr algn="ctr">
                        <a:spcAft>
                          <a:spcPts val="0"/>
                        </a:spcAft>
                      </a:pPr>
                      <a:r>
                        <a:rPr lang="en-GB" sz="2400" b="1" dirty="0" smtClean="0">
                          <a:solidFill>
                            <a:srgbClr val="FF0000"/>
                          </a:solidFill>
                          <a:effectLst/>
                        </a:rPr>
                        <a:t>Jefferson</a:t>
                      </a:r>
                      <a:endParaRPr lang="en-GB" sz="2400" b="1" dirty="0">
                        <a:solidFill>
                          <a:srgbClr val="FF0000"/>
                        </a:solidFill>
                        <a:effectLst/>
                        <a:latin typeface="Calibri"/>
                      </a:endParaRPr>
                    </a:p>
                  </a:txBody>
                  <a:tcPr marL="68580" marR="68580" marT="0" marB="0">
                    <a:solidFill>
                      <a:schemeClr val="accent5">
                        <a:lumMod val="20000"/>
                        <a:lumOff val="80000"/>
                      </a:schemeClr>
                    </a:solidFill>
                  </a:tcPr>
                </a:tc>
                <a:extLst>
                  <a:ext uri="{0D108BD9-81ED-4DB2-BD59-A6C34878D82A}">
                    <a16:rowId xmlns:a16="http://schemas.microsoft.com/office/drawing/2014/main" val="10000"/>
                  </a:ext>
                </a:extLst>
              </a:tr>
              <a:tr h="394894">
                <a:tc>
                  <a:txBody>
                    <a:bodyPr/>
                    <a:lstStyle/>
                    <a:p>
                      <a:pPr>
                        <a:spcAft>
                          <a:spcPts val="0"/>
                        </a:spcAft>
                      </a:pPr>
                      <a:r>
                        <a:rPr lang="en-GB" sz="1800" dirty="0" smtClean="0">
                          <a:solidFill>
                            <a:srgbClr val="0000CC"/>
                          </a:solidFill>
                          <a:effectLst/>
                        </a:rPr>
                        <a:t>Federalist Party</a:t>
                      </a:r>
                      <a:endParaRPr lang="en-GB" sz="1800" b="1" dirty="0">
                        <a:solidFill>
                          <a:srgbClr val="0000CC"/>
                        </a:solidFill>
                        <a:effectLst/>
                        <a:latin typeface="Calibri"/>
                      </a:endParaRP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1" dirty="0" smtClean="0">
                          <a:solidFill>
                            <a:srgbClr val="FF0000"/>
                          </a:solidFill>
                          <a:effectLst/>
                        </a:rPr>
                        <a:t>(Democratic-)Republican Party</a:t>
                      </a:r>
                      <a:endParaRPr lang="en-GB" sz="1800" b="1" dirty="0">
                        <a:solidFill>
                          <a:srgbClr val="FF0000"/>
                        </a:solidFill>
                        <a:effectLst/>
                        <a:latin typeface="Calibri"/>
                        <a:ea typeface="Calibri"/>
                        <a:cs typeface="Times New Roman"/>
                      </a:endParaRPr>
                    </a:p>
                  </a:txBody>
                  <a:tcPr marL="68580" marR="68580" marT="0" marB="0">
                    <a:solidFill>
                      <a:schemeClr val="accent5">
                        <a:lumMod val="20000"/>
                        <a:lumOff val="80000"/>
                      </a:schemeClr>
                    </a:solidFill>
                  </a:tcPr>
                </a:tc>
                <a:extLst>
                  <a:ext uri="{0D108BD9-81ED-4DB2-BD59-A6C34878D82A}">
                    <a16:rowId xmlns:a16="http://schemas.microsoft.com/office/drawing/2014/main" val="10001"/>
                  </a:ext>
                </a:extLst>
              </a:tr>
              <a:tr h="394894">
                <a:tc>
                  <a:txBody>
                    <a:bodyPr/>
                    <a:lstStyle/>
                    <a:p>
                      <a:pPr>
                        <a:lnSpc>
                          <a:spcPct val="115000"/>
                        </a:lnSpc>
                        <a:spcAft>
                          <a:spcPts val="0"/>
                        </a:spcAft>
                      </a:pPr>
                      <a:r>
                        <a:rPr lang="en-GB" sz="1800" b="0" dirty="0" smtClean="0">
                          <a:solidFill>
                            <a:srgbClr val="0000CC"/>
                          </a:solidFill>
                          <a:effectLst/>
                        </a:rPr>
                        <a:t>Represented interests of commerce and manufacturing</a:t>
                      </a:r>
                      <a:endParaRPr lang="en-GB" sz="1800" b="0" dirty="0">
                        <a:solidFill>
                          <a:srgbClr val="0000CC"/>
                        </a:solidFill>
                        <a:effectLst/>
                        <a:latin typeface="Calibri"/>
                        <a:ea typeface="Calibri"/>
                        <a:cs typeface="Times New Roman"/>
                      </a:endParaRP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0" dirty="0" smtClean="0">
                          <a:solidFill>
                            <a:srgbClr val="FF0000"/>
                          </a:solidFill>
                          <a:effectLst/>
                        </a:rPr>
                        <a:t>Represented</a:t>
                      </a:r>
                      <a:r>
                        <a:rPr lang="en-GB" sz="1800" b="0" baseline="0" dirty="0" smtClean="0">
                          <a:solidFill>
                            <a:srgbClr val="FF0000"/>
                          </a:solidFill>
                          <a:effectLst/>
                        </a:rPr>
                        <a:t> i</a:t>
                      </a:r>
                      <a:r>
                        <a:rPr lang="en-GB" sz="1800" b="0" dirty="0" smtClean="0">
                          <a:solidFill>
                            <a:srgbClr val="FF0000"/>
                          </a:solidFill>
                          <a:effectLst/>
                        </a:rPr>
                        <a:t>nterests and agriculture and farming</a:t>
                      </a:r>
                      <a:endParaRPr lang="en-GB" sz="1800" b="0" dirty="0">
                        <a:solidFill>
                          <a:srgbClr val="FF0000"/>
                        </a:solidFill>
                        <a:effectLst/>
                        <a:latin typeface="Calibri"/>
                        <a:ea typeface="Calibri"/>
                        <a:cs typeface="Times New Roman"/>
                      </a:endParaRPr>
                    </a:p>
                  </a:txBody>
                  <a:tcPr marL="68580" marR="68580" marT="0" marB="0">
                    <a:solidFill>
                      <a:schemeClr val="accent5">
                        <a:lumMod val="20000"/>
                        <a:lumOff val="80000"/>
                      </a:schemeClr>
                    </a:solidFill>
                  </a:tcPr>
                </a:tc>
                <a:extLst>
                  <a:ext uri="{0D108BD9-81ED-4DB2-BD59-A6C34878D82A}">
                    <a16:rowId xmlns:a16="http://schemas.microsoft.com/office/drawing/2014/main" val="10002"/>
                  </a:ext>
                </a:extLst>
              </a:tr>
              <a:tr h="789788">
                <a:tc>
                  <a:txBody>
                    <a:bodyPr/>
                    <a:lstStyle/>
                    <a:p>
                      <a:pPr>
                        <a:lnSpc>
                          <a:spcPct val="115000"/>
                        </a:lnSpc>
                        <a:spcAft>
                          <a:spcPts val="0"/>
                        </a:spcAft>
                      </a:pPr>
                      <a:r>
                        <a:rPr lang="en-GB" sz="1800" b="0" dirty="0" smtClean="0">
                          <a:solidFill>
                            <a:srgbClr val="0000CC"/>
                          </a:solidFill>
                          <a:effectLst/>
                        </a:rPr>
                        <a:t>Strongest support in New England  and northeast</a:t>
                      </a:r>
                      <a:endParaRPr lang="en-GB" sz="1800" b="0" dirty="0">
                        <a:solidFill>
                          <a:srgbClr val="0000CC"/>
                        </a:solidFill>
                        <a:effectLst/>
                        <a:latin typeface="Calibri"/>
                        <a:ea typeface="Calibri"/>
                        <a:cs typeface="Times New Roman"/>
                      </a:endParaRP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0" dirty="0" smtClean="0">
                          <a:solidFill>
                            <a:srgbClr val="FF0000"/>
                          </a:solidFill>
                          <a:effectLst/>
                        </a:rPr>
                        <a:t>Strongest support in south</a:t>
                      </a:r>
                      <a:endParaRPr lang="en-GB" sz="1800" b="0" dirty="0">
                        <a:solidFill>
                          <a:srgbClr val="FF0000"/>
                        </a:solidFill>
                        <a:effectLst/>
                        <a:latin typeface="Calibri"/>
                        <a:ea typeface="Calibri"/>
                        <a:cs typeface="Times New Roman"/>
                      </a:endParaRPr>
                    </a:p>
                  </a:txBody>
                  <a:tcPr marL="68580" marR="68580" marT="0" marB="0">
                    <a:solidFill>
                      <a:schemeClr val="accent5">
                        <a:lumMod val="20000"/>
                        <a:lumOff val="80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55460079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6" y="0"/>
            <a:ext cx="6857736" cy="6267009"/>
          </a:xfrm>
          <a:prstGeom prst="rect">
            <a:avLst/>
          </a:prstGeom>
        </p:spPr>
        <p:txBody>
          <a:bodyPr wrap="square" lIns="540000" tIns="360000" rIns="540000" bIns="360000">
            <a:spAutoFit/>
          </a:bodyPr>
          <a:lstStyle/>
          <a:p>
            <a:r>
              <a:rPr lang="en-GB" sz="2000" b="1" u="sng" dirty="0" smtClean="0">
                <a:solidFill>
                  <a:prstClr val="black"/>
                </a:solidFill>
              </a:rPr>
              <a:t>2. </a:t>
            </a:r>
            <a:r>
              <a:rPr lang="en-GB" sz="2000" b="1" u="sng" dirty="0" err="1" smtClean="0">
                <a:solidFill>
                  <a:prstClr val="black"/>
                </a:solidFill>
              </a:rPr>
              <a:t>Jeffersonian</a:t>
            </a:r>
            <a:r>
              <a:rPr lang="en-GB" sz="2000" b="1" u="sng" dirty="0" smtClean="0">
                <a:solidFill>
                  <a:prstClr val="black"/>
                </a:solidFill>
              </a:rPr>
              <a:t> Democracy: Championing the Yeoman Farmer</a:t>
            </a:r>
          </a:p>
          <a:p>
            <a:endParaRPr lang="en-GB" sz="2000" b="1" u="sng" dirty="0">
              <a:solidFill>
                <a:prstClr val="black"/>
              </a:solidFill>
            </a:endParaRPr>
          </a:p>
          <a:p>
            <a:pPr marL="342900" indent="-342900" algn="just">
              <a:buFont typeface="Arial" panose="020B0604020202020204" pitchFamily="34" charset="0"/>
              <a:buChar char="•"/>
            </a:pPr>
            <a:r>
              <a:rPr lang="en-GB" sz="2000" b="1" dirty="0" smtClean="0">
                <a:solidFill>
                  <a:prstClr val="black"/>
                </a:solidFill>
              </a:rPr>
              <a:t>Jefferson’s vision of American democracy championed the interests of agriculture and farming. Why? What arguments did Jefferson present in favour of agriculture as opposed to manufacturing?</a:t>
            </a:r>
          </a:p>
          <a:p>
            <a:pPr algn="just"/>
            <a:endParaRPr lang="en-GB" sz="2000" b="1" u="sng" dirty="0" smtClean="0">
              <a:solidFill>
                <a:prstClr val="black"/>
              </a:solidFill>
            </a:endParaRPr>
          </a:p>
          <a:p>
            <a:pPr marL="800100" lvl="1" indent="-342900">
              <a:buFontTx/>
              <a:buChar char="-"/>
            </a:pPr>
            <a:r>
              <a:rPr lang="en-GB" sz="2000" i="1" dirty="0" smtClean="0"/>
              <a:t>Notes </a:t>
            </a:r>
            <a:r>
              <a:rPr lang="en-GB" sz="2000" i="1" dirty="0"/>
              <a:t>on the State of Virginia </a:t>
            </a:r>
            <a:r>
              <a:rPr lang="en-GB" sz="2000" dirty="0"/>
              <a:t>(originally published </a:t>
            </a:r>
            <a:r>
              <a:rPr lang="en-GB" sz="2000" dirty="0" smtClean="0"/>
              <a:t>1785)</a:t>
            </a:r>
          </a:p>
          <a:p>
            <a:pPr marL="800100" lvl="1" indent="-342900">
              <a:buFontTx/>
              <a:buChar char="-"/>
            </a:pPr>
            <a:r>
              <a:rPr lang="en-GB" sz="2000" dirty="0" smtClean="0"/>
              <a:t>To </a:t>
            </a:r>
            <a:r>
              <a:rPr lang="en-GB" sz="2000" dirty="0"/>
              <a:t>John Jay, Paris, August </a:t>
            </a:r>
            <a:r>
              <a:rPr lang="en-GB" sz="2000" dirty="0" smtClean="0"/>
              <a:t>23 1785</a:t>
            </a:r>
          </a:p>
          <a:p>
            <a:pPr marL="800100" lvl="1" indent="-342900">
              <a:buFontTx/>
              <a:buChar char="-"/>
            </a:pPr>
            <a:r>
              <a:rPr lang="en-GB" sz="2000" dirty="0" smtClean="0"/>
              <a:t>To </a:t>
            </a:r>
            <a:r>
              <a:rPr lang="en-GB" sz="2000" dirty="0"/>
              <a:t>James Currie, Paris </a:t>
            </a:r>
            <a:r>
              <a:rPr lang="en-GB" sz="2000" dirty="0" smtClean="0"/>
              <a:t>August 4 1787</a:t>
            </a:r>
          </a:p>
          <a:p>
            <a:pPr marL="800100" lvl="1" indent="-342900">
              <a:buFontTx/>
              <a:buChar char="-"/>
            </a:pPr>
            <a:r>
              <a:rPr lang="en-GB" sz="2000" dirty="0" smtClean="0"/>
              <a:t>To </a:t>
            </a:r>
            <a:r>
              <a:rPr lang="en-GB" sz="2000" dirty="0"/>
              <a:t>George Washington, Paris </a:t>
            </a:r>
            <a:r>
              <a:rPr lang="en-GB" sz="2000" dirty="0" smtClean="0"/>
              <a:t>August 14 1787</a:t>
            </a:r>
          </a:p>
          <a:p>
            <a:pPr marL="800100" lvl="1" indent="-342900">
              <a:buFontTx/>
              <a:buChar char="-"/>
            </a:pPr>
            <a:r>
              <a:rPr lang="en-GB" sz="2000" dirty="0" smtClean="0"/>
              <a:t>To </a:t>
            </a:r>
            <a:r>
              <a:rPr lang="en-GB" sz="2000" dirty="0"/>
              <a:t>Thomas Pinckney, Monticello September </a:t>
            </a:r>
            <a:r>
              <a:rPr lang="en-GB" sz="2000" dirty="0" smtClean="0"/>
              <a:t>1795</a:t>
            </a:r>
          </a:p>
          <a:p>
            <a:pPr marL="800100" lvl="1" indent="-342900">
              <a:buFontTx/>
              <a:buChar char="-"/>
            </a:pPr>
            <a:r>
              <a:rPr lang="en-GB" sz="2000" dirty="0" smtClean="0"/>
              <a:t>‘Summary </a:t>
            </a:r>
            <a:r>
              <a:rPr lang="en-GB" sz="2000" dirty="0"/>
              <a:t>of Public Service,’ after September 2 </a:t>
            </a:r>
            <a:r>
              <a:rPr lang="en-GB" sz="2000" dirty="0" smtClean="0"/>
              <a:t>1800</a:t>
            </a:r>
            <a:endParaRPr lang="en-GB" sz="2000" b="1" u="sng" dirty="0">
              <a:solidFill>
                <a:prstClr val="black"/>
              </a:solidFill>
            </a:endParaRPr>
          </a:p>
        </p:txBody>
      </p:sp>
      <p:sp>
        <p:nvSpPr>
          <p:cNvPr id="3" name="Rectangle 2"/>
          <p:cNvSpPr/>
          <p:nvPr/>
        </p:nvSpPr>
        <p:spPr>
          <a:xfrm>
            <a:off x="-23485" y="1700808"/>
            <a:ext cx="9144000" cy="1034808"/>
          </a:xfrm>
          <a:prstGeom prst="rect">
            <a:avLst/>
          </a:prstGeom>
        </p:spPr>
        <p:txBody>
          <a:bodyPr wrap="square" lIns="540000" tIns="360000" rIns="540000" bIns="360000">
            <a:spAutoFit/>
          </a:bodyPr>
          <a:lstStyle/>
          <a:p>
            <a:endParaRPr lang="en-GB" sz="2000" b="1" u="sng" dirty="0">
              <a:solidFill>
                <a:prstClr val="black"/>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77365" y="342679"/>
            <a:ext cx="2343150" cy="2790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1378040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6" y="0"/>
            <a:ext cx="9200886" cy="6667119"/>
          </a:xfrm>
          <a:prstGeom prst="rect">
            <a:avLst/>
          </a:prstGeom>
        </p:spPr>
        <p:txBody>
          <a:bodyPr wrap="square" lIns="540000" tIns="360000" rIns="540000" bIns="360000">
            <a:spAutoFit/>
          </a:bodyPr>
          <a:lstStyle/>
          <a:p>
            <a:r>
              <a:rPr lang="en-GB" sz="2000" b="1" u="sng" dirty="0" smtClean="0">
                <a:solidFill>
                  <a:prstClr val="black"/>
                </a:solidFill>
              </a:rPr>
              <a:t>2. </a:t>
            </a:r>
            <a:r>
              <a:rPr lang="en-GB" sz="2000" b="1" u="sng" dirty="0" err="1" smtClean="0">
                <a:solidFill>
                  <a:prstClr val="black"/>
                </a:solidFill>
              </a:rPr>
              <a:t>Jeffersonian</a:t>
            </a:r>
            <a:r>
              <a:rPr lang="en-GB" sz="2000" b="1" u="sng" dirty="0" smtClean="0">
                <a:solidFill>
                  <a:prstClr val="black"/>
                </a:solidFill>
              </a:rPr>
              <a:t> Democracy: Jefferson as slaveholder</a:t>
            </a:r>
          </a:p>
          <a:p>
            <a:pPr lvl="1"/>
            <a:endParaRPr lang="en-GB" sz="2000" b="1" u="sng" dirty="0" smtClean="0">
              <a:solidFill>
                <a:prstClr val="black"/>
              </a:solidFill>
            </a:endParaRPr>
          </a:p>
          <a:p>
            <a:pPr lvl="1"/>
            <a:endParaRPr lang="en-GB" sz="2000" b="1" u="sng" dirty="0">
              <a:solidFill>
                <a:prstClr val="black"/>
              </a:solidFill>
            </a:endParaRPr>
          </a:p>
          <a:p>
            <a:pPr lvl="1"/>
            <a:endParaRPr lang="en-GB" sz="2000" b="1" u="sng" dirty="0" smtClean="0">
              <a:solidFill>
                <a:prstClr val="black"/>
              </a:solidFill>
            </a:endParaRPr>
          </a:p>
          <a:p>
            <a:pPr lvl="1"/>
            <a:endParaRPr lang="en-GB" sz="2000" b="1" u="sng" dirty="0">
              <a:solidFill>
                <a:prstClr val="black"/>
              </a:solidFill>
            </a:endParaRPr>
          </a:p>
          <a:p>
            <a:pPr lvl="1"/>
            <a:endParaRPr lang="en-GB" sz="2000" b="1" u="sng" dirty="0" smtClean="0">
              <a:solidFill>
                <a:prstClr val="black"/>
              </a:solidFill>
            </a:endParaRPr>
          </a:p>
          <a:p>
            <a:pPr lvl="1"/>
            <a:endParaRPr lang="en-GB" sz="2000" b="1" u="sng" dirty="0">
              <a:solidFill>
                <a:prstClr val="black"/>
              </a:solidFill>
            </a:endParaRPr>
          </a:p>
          <a:p>
            <a:pPr lvl="1"/>
            <a:endParaRPr lang="en-GB" sz="2000" b="1" u="sng" dirty="0" smtClean="0">
              <a:solidFill>
                <a:prstClr val="black"/>
              </a:solidFill>
            </a:endParaRPr>
          </a:p>
          <a:p>
            <a:pPr lvl="1"/>
            <a:endParaRPr lang="en-GB" sz="2000" b="1" u="sng" dirty="0" smtClean="0">
              <a:solidFill>
                <a:prstClr val="black"/>
              </a:solidFill>
            </a:endParaRPr>
          </a:p>
          <a:p>
            <a:pPr marL="342900" indent="-342900">
              <a:buFont typeface="Arial" panose="020B0604020202020204" pitchFamily="34" charset="0"/>
              <a:buChar char="•"/>
            </a:pPr>
            <a:r>
              <a:rPr lang="en-GB" sz="2000" dirty="0" smtClean="0"/>
              <a:t>Jefferson, like many of the Founding Fathers</a:t>
            </a:r>
            <a:r>
              <a:rPr lang="en-GB" sz="2000" dirty="0"/>
              <a:t> </a:t>
            </a:r>
            <a:r>
              <a:rPr lang="en-GB" sz="2000" dirty="0" smtClean="0"/>
              <a:t>(including George Washington and Benjamin Franklin), owned slaves (600+)</a:t>
            </a:r>
          </a:p>
          <a:p>
            <a:pPr marL="342900" indent="-342900">
              <a:buFont typeface="Arial" panose="020B0604020202020204" pitchFamily="34" charset="0"/>
              <a:buChar char="•"/>
            </a:pPr>
            <a:r>
              <a:rPr lang="en-GB" sz="2000" dirty="0" smtClean="0">
                <a:solidFill>
                  <a:prstClr val="black"/>
                </a:solidFill>
              </a:rPr>
              <a:t>Owned and ran </a:t>
            </a:r>
            <a:r>
              <a:rPr lang="en-GB" sz="2000" dirty="0">
                <a:solidFill>
                  <a:prstClr val="black"/>
                </a:solidFill>
              </a:rPr>
              <a:t>Monticello </a:t>
            </a:r>
            <a:r>
              <a:rPr lang="en-GB" sz="2000" dirty="0" smtClean="0">
                <a:solidFill>
                  <a:prstClr val="black"/>
                </a:solidFill>
              </a:rPr>
              <a:t>plantation (pictured). </a:t>
            </a:r>
            <a:r>
              <a:rPr lang="en-GB" sz="1600" dirty="0" smtClean="0">
                <a:solidFill>
                  <a:prstClr val="black"/>
                </a:solidFill>
              </a:rPr>
              <a:t>See: </a:t>
            </a:r>
            <a:r>
              <a:rPr lang="en-GB" sz="1600" dirty="0" smtClean="0">
                <a:solidFill>
                  <a:prstClr val="black"/>
                </a:solidFill>
                <a:hlinkClick r:id="rId3"/>
              </a:rPr>
              <a:t>https</a:t>
            </a:r>
            <a:r>
              <a:rPr lang="en-GB" sz="1600" dirty="0">
                <a:solidFill>
                  <a:prstClr val="black"/>
                </a:solidFill>
                <a:hlinkClick r:id="rId3"/>
              </a:rPr>
              <a:t>://</a:t>
            </a:r>
            <a:r>
              <a:rPr lang="en-GB" sz="1600" dirty="0" smtClean="0">
                <a:solidFill>
                  <a:prstClr val="black"/>
                </a:solidFill>
                <a:hlinkClick r:id="rId3"/>
              </a:rPr>
              <a:t>www.monticello.org/slavery-at-monticello</a:t>
            </a:r>
            <a:endParaRPr lang="en-GB" sz="1600" dirty="0" smtClean="0">
              <a:solidFill>
                <a:prstClr val="black"/>
              </a:solidFill>
            </a:endParaRPr>
          </a:p>
          <a:p>
            <a:pPr marL="342900" indent="-342900">
              <a:buFont typeface="Arial" panose="020B0604020202020204" pitchFamily="34" charset="0"/>
              <a:buChar char="•"/>
            </a:pPr>
            <a:r>
              <a:rPr lang="en-GB" sz="2000" dirty="0" smtClean="0">
                <a:solidFill>
                  <a:prstClr val="black"/>
                </a:solidFill>
              </a:rPr>
              <a:t>Widely believed Jefferson </a:t>
            </a:r>
            <a:r>
              <a:rPr lang="en-GB" sz="2000" dirty="0" smtClean="0"/>
              <a:t>fathered six children by his slave Sally Heming. </a:t>
            </a:r>
            <a:r>
              <a:rPr lang="en-GB" sz="1600" dirty="0" smtClean="0"/>
              <a:t>See: </a:t>
            </a:r>
            <a:r>
              <a:rPr lang="en-GB" sz="1600" dirty="0" smtClean="0">
                <a:hlinkClick r:id="rId4"/>
              </a:rPr>
              <a:t>https://www.monticello.org/site/plantation-and-slavery/thomas-jefferson-and-sally-hemings-brief-account</a:t>
            </a:r>
            <a:endParaRPr lang="en-GB" sz="1600" dirty="0" smtClean="0"/>
          </a:p>
          <a:p>
            <a:pPr marL="342900" indent="-342900">
              <a:buFont typeface="Arial" panose="020B0604020202020204" pitchFamily="34" charset="0"/>
              <a:buChar char="•"/>
            </a:pPr>
            <a:r>
              <a:rPr lang="en-GB" sz="2000" dirty="0" smtClean="0"/>
              <a:t>Argued against slave trade, but ambivalent towards abolition</a:t>
            </a:r>
          </a:p>
          <a:p>
            <a:pPr marL="342900" indent="-342900">
              <a:buFont typeface="Arial" panose="020B0604020202020204" pitchFamily="34" charset="0"/>
              <a:buChar char="•"/>
            </a:pPr>
            <a:r>
              <a:rPr lang="en-GB" sz="2000" dirty="0" smtClean="0"/>
              <a:t>Views on slavery underpinned by assumptions of African American racial inferiority</a:t>
            </a:r>
          </a:p>
          <a:p>
            <a:pPr algn="r"/>
            <a:r>
              <a:rPr lang="en-GB" dirty="0" smtClean="0">
                <a:solidFill>
                  <a:prstClr val="black"/>
                </a:solidFill>
              </a:rPr>
              <a:t>See: Jefferson, ‘Laws,’ ‘Manners’ </a:t>
            </a:r>
            <a:r>
              <a:rPr lang="en-GB" i="1" dirty="0" smtClean="0"/>
              <a:t>Notes </a:t>
            </a:r>
            <a:r>
              <a:rPr lang="en-GB" i="1" dirty="0"/>
              <a:t>on the State of Virginia </a:t>
            </a:r>
            <a:r>
              <a:rPr lang="en-GB" dirty="0" smtClean="0"/>
              <a:t>(1785)</a:t>
            </a:r>
          </a:p>
        </p:txBody>
      </p:sp>
      <p:sp>
        <p:nvSpPr>
          <p:cNvPr id="3" name="Rectangle 2"/>
          <p:cNvSpPr/>
          <p:nvPr/>
        </p:nvSpPr>
        <p:spPr>
          <a:xfrm>
            <a:off x="-23485" y="1700808"/>
            <a:ext cx="9144000" cy="1034808"/>
          </a:xfrm>
          <a:prstGeom prst="rect">
            <a:avLst/>
          </a:prstGeom>
        </p:spPr>
        <p:txBody>
          <a:bodyPr wrap="square" lIns="540000" tIns="360000" rIns="540000" bIns="360000">
            <a:spAutoFit/>
          </a:bodyPr>
          <a:lstStyle/>
          <a:p>
            <a:endParaRPr lang="en-GB" sz="2000" b="1" u="sng" dirty="0">
              <a:solidFill>
                <a:prstClr val="black"/>
              </a:solidFill>
            </a:endParaRPr>
          </a:p>
        </p:txBody>
      </p:sp>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75656" y="679014"/>
            <a:ext cx="3512027" cy="23179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AutoShape 5" descr="https://upload.wikimedia.org/wikipedia/commons/thumb/f/f0/Monticello_Reflection.JPG/1280px-Monticello_Reflection.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174"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64088" y="702962"/>
            <a:ext cx="3058652" cy="22939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7195197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6" y="0"/>
            <a:ext cx="9200886" cy="6851785"/>
          </a:xfrm>
          <a:prstGeom prst="rect">
            <a:avLst/>
          </a:prstGeom>
        </p:spPr>
        <p:txBody>
          <a:bodyPr wrap="square" lIns="540000" tIns="360000" rIns="540000" bIns="360000">
            <a:spAutoFit/>
          </a:bodyPr>
          <a:lstStyle/>
          <a:p>
            <a:r>
              <a:rPr lang="en-GB" sz="2000" b="1" u="sng" dirty="0" smtClean="0">
                <a:solidFill>
                  <a:prstClr val="black"/>
                </a:solidFill>
              </a:rPr>
              <a:t>3. Expansion and Consolidation: ‘Empire of Liberty’</a:t>
            </a:r>
          </a:p>
          <a:p>
            <a:endParaRPr lang="en-GB" sz="2000" b="1" dirty="0" smtClean="0">
              <a:solidFill>
                <a:prstClr val="black"/>
              </a:solidFill>
            </a:endParaRPr>
          </a:p>
          <a:p>
            <a:pPr marL="342900" indent="-342900">
              <a:buFont typeface="Arial" panose="020B0604020202020204" pitchFamily="34" charset="0"/>
              <a:buChar char="•"/>
            </a:pPr>
            <a:r>
              <a:rPr lang="en-GB" sz="2000" b="1" dirty="0" smtClean="0">
                <a:solidFill>
                  <a:prstClr val="black"/>
                </a:solidFill>
              </a:rPr>
              <a:t>Jefferson’s championing of agriculture </a:t>
            </a:r>
            <a:r>
              <a:rPr lang="en-GB" sz="2000" b="1" dirty="0">
                <a:solidFill>
                  <a:prstClr val="black"/>
                </a:solidFill>
              </a:rPr>
              <a:t>and </a:t>
            </a:r>
            <a:r>
              <a:rPr lang="en-GB" sz="2000" b="1" dirty="0" smtClean="0">
                <a:solidFill>
                  <a:prstClr val="black"/>
                </a:solidFill>
              </a:rPr>
              <a:t>farming went hand-in-hand with advocacy of US territorial expansion</a:t>
            </a:r>
            <a:endParaRPr lang="en-GB" sz="2000" b="1" u="sng" dirty="0">
              <a:solidFill>
                <a:prstClr val="black"/>
              </a:solidFill>
            </a:endParaRPr>
          </a:p>
          <a:p>
            <a:endParaRPr lang="en-GB" sz="2000" dirty="0" smtClean="0"/>
          </a:p>
          <a:p>
            <a:endParaRPr lang="en-GB" sz="2000" dirty="0" smtClean="0"/>
          </a:p>
          <a:p>
            <a:pPr algn="just"/>
            <a:r>
              <a:rPr lang="en-GB" sz="2000" dirty="0" smtClean="0"/>
              <a:t>“</a:t>
            </a:r>
            <a:r>
              <a:rPr lang="en-GB" sz="2000" b="1" dirty="0" smtClean="0"/>
              <a:t>A </a:t>
            </a:r>
            <a:r>
              <a:rPr lang="en-GB" sz="2000" b="1" dirty="0"/>
              <a:t>rising nation, spread over a wide and fruitful land, traversing all the seas </a:t>
            </a:r>
            <a:r>
              <a:rPr lang="en-GB" sz="2000" dirty="0"/>
              <a:t>with the rich productions of their industry, engaged in commerce with nations who feel power and forget right, </a:t>
            </a:r>
            <a:r>
              <a:rPr lang="en-GB" sz="2000" b="1" dirty="0"/>
              <a:t>advancing rapidly to destinies beyond the reach of mortal eye</a:t>
            </a:r>
            <a:r>
              <a:rPr lang="en-GB" sz="2000" dirty="0"/>
              <a:t> – when I contemplate these transcendent objects, and see the </a:t>
            </a:r>
            <a:r>
              <a:rPr lang="en-GB" sz="2000" dirty="0" err="1"/>
              <a:t>honor</a:t>
            </a:r>
            <a:r>
              <a:rPr lang="en-GB" sz="2000" dirty="0"/>
              <a:t>, the happiness, and the hopes of this beloved country committed to the issue and the auspices of this day, I shrink from the contemplation, and humble myself before the magnitude of the undertaking</a:t>
            </a:r>
            <a:r>
              <a:rPr lang="en-GB" sz="2000" dirty="0" smtClean="0"/>
              <a:t>.”</a:t>
            </a:r>
          </a:p>
          <a:p>
            <a:pPr algn="r"/>
            <a:endParaRPr lang="en-GB" sz="2000" dirty="0" smtClean="0"/>
          </a:p>
          <a:p>
            <a:pPr marL="342900" indent="-342900" algn="r">
              <a:buFontTx/>
              <a:buChar char="-"/>
            </a:pPr>
            <a:r>
              <a:rPr lang="en-GB" sz="2000" dirty="0">
                <a:solidFill>
                  <a:prstClr val="black"/>
                </a:solidFill>
              </a:rPr>
              <a:t>First Inaugural Address, March 4 1801</a:t>
            </a:r>
          </a:p>
          <a:p>
            <a:endParaRPr lang="en-GB" sz="2000" b="1" u="sng" dirty="0" smtClean="0">
              <a:solidFill>
                <a:prstClr val="black"/>
              </a:solidFill>
            </a:endParaRPr>
          </a:p>
          <a:p>
            <a:pPr lvl="1"/>
            <a:endParaRPr lang="en-GB" sz="2000" b="1" u="sng" dirty="0">
              <a:solidFill>
                <a:prstClr val="black"/>
              </a:solidFill>
            </a:endParaRPr>
          </a:p>
          <a:p>
            <a:pPr lvl="1"/>
            <a:endParaRPr lang="en-GB" sz="2000" b="1" u="sng" dirty="0" smtClean="0">
              <a:solidFill>
                <a:prstClr val="black"/>
              </a:solidFill>
            </a:endParaRPr>
          </a:p>
          <a:p>
            <a:pPr lvl="1"/>
            <a:endParaRPr lang="en-GB" sz="2000" b="1" u="sng" dirty="0">
              <a:solidFill>
                <a:prstClr val="black"/>
              </a:solidFill>
            </a:endParaRPr>
          </a:p>
          <a:p>
            <a:pPr lvl="1"/>
            <a:endParaRPr lang="en-GB" dirty="0" smtClean="0"/>
          </a:p>
        </p:txBody>
      </p:sp>
      <p:sp>
        <p:nvSpPr>
          <p:cNvPr id="3" name="Rectangle 2"/>
          <p:cNvSpPr/>
          <p:nvPr/>
        </p:nvSpPr>
        <p:spPr>
          <a:xfrm>
            <a:off x="-23485" y="1700808"/>
            <a:ext cx="9144000" cy="1034808"/>
          </a:xfrm>
          <a:prstGeom prst="rect">
            <a:avLst/>
          </a:prstGeom>
        </p:spPr>
        <p:txBody>
          <a:bodyPr wrap="square" lIns="540000" tIns="360000" rIns="540000" bIns="360000">
            <a:spAutoFit/>
          </a:bodyPr>
          <a:lstStyle/>
          <a:p>
            <a:endParaRPr lang="en-GB" sz="2000" b="1" u="sng" dirty="0">
              <a:solidFill>
                <a:prstClr val="black"/>
              </a:solidFill>
            </a:endParaRPr>
          </a:p>
        </p:txBody>
      </p:sp>
    </p:spTree>
    <p:extLst>
      <p:ext uri="{BB962C8B-B14F-4D97-AF65-F5344CB8AC3E}">
        <p14:creationId xmlns:p14="http://schemas.microsoft.com/office/powerpoint/2010/main" val="19074013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6" y="0"/>
            <a:ext cx="9200886" cy="5312902"/>
          </a:xfrm>
          <a:prstGeom prst="rect">
            <a:avLst/>
          </a:prstGeom>
        </p:spPr>
        <p:txBody>
          <a:bodyPr wrap="square" lIns="540000" tIns="360000" rIns="540000" bIns="360000">
            <a:spAutoFit/>
          </a:bodyPr>
          <a:lstStyle/>
          <a:p>
            <a:r>
              <a:rPr lang="en-GB" sz="2000" b="1" u="sng" dirty="0" smtClean="0">
                <a:solidFill>
                  <a:prstClr val="black"/>
                </a:solidFill>
              </a:rPr>
              <a:t>3. Expansion and Consolidation: ‘Empire of Liberty’</a:t>
            </a:r>
          </a:p>
          <a:p>
            <a:endParaRPr lang="en-GB" sz="2000" b="1" dirty="0" smtClean="0">
              <a:solidFill>
                <a:prstClr val="black"/>
              </a:solidFill>
            </a:endParaRPr>
          </a:p>
          <a:p>
            <a:pPr marL="342900" indent="-342900">
              <a:buFont typeface="Arial" panose="020B0604020202020204" pitchFamily="34" charset="0"/>
              <a:buChar char="•"/>
            </a:pPr>
            <a:r>
              <a:rPr lang="en-GB" sz="2000" b="1" dirty="0" smtClean="0">
                <a:solidFill>
                  <a:prstClr val="black"/>
                </a:solidFill>
              </a:rPr>
              <a:t>Jefferson’s championing of agriculture </a:t>
            </a:r>
            <a:r>
              <a:rPr lang="en-GB" sz="2000" b="1" dirty="0">
                <a:solidFill>
                  <a:prstClr val="black"/>
                </a:solidFill>
              </a:rPr>
              <a:t>and </a:t>
            </a:r>
            <a:r>
              <a:rPr lang="en-GB" sz="2000" b="1" dirty="0" smtClean="0">
                <a:solidFill>
                  <a:prstClr val="black"/>
                </a:solidFill>
              </a:rPr>
              <a:t>farming went hand-in-hand with advocacy of US territorial expansion</a:t>
            </a:r>
            <a:endParaRPr lang="en-GB" sz="2000" b="1" u="sng" dirty="0">
              <a:solidFill>
                <a:prstClr val="black"/>
              </a:solidFill>
            </a:endParaRPr>
          </a:p>
          <a:p>
            <a:endParaRPr lang="en-GB" sz="2000" dirty="0" smtClean="0"/>
          </a:p>
          <a:p>
            <a:r>
              <a:rPr lang="en-GB" sz="2000" b="1" u="sng" dirty="0"/>
              <a:t>To George Rogers Clark, Richmond, December 25 </a:t>
            </a:r>
            <a:r>
              <a:rPr lang="en-GB" sz="2000" b="1" u="sng" dirty="0" smtClean="0"/>
              <a:t>1780</a:t>
            </a:r>
            <a:endParaRPr lang="en-GB" sz="2000" dirty="0" smtClean="0"/>
          </a:p>
          <a:p>
            <a:r>
              <a:rPr lang="en-GB" sz="2000" dirty="0" smtClean="0"/>
              <a:t>.. . In </a:t>
            </a:r>
            <a:r>
              <a:rPr lang="en-GB" sz="2000" dirty="0"/>
              <a:t>the event of peace on terms which have been contemplated by some </a:t>
            </a:r>
            <a:r>
              <a:rPr lang="en-GB" sz="2000" dirty="0" smtClean="0"/>
              <a:t>powers </a:t>
            </a:r>
            <a:r>
              <a:rPr lang="en-GB" sz="2000" dirty="0"/>
              <a:t>we shall </a:t>
            </a:r>
            <a:r>
              <a:rPr lang="en-GB" sz="2000" dirty="0" smtClean="0"/>
              <a:t>a </a:t>
            </a:r>
            <a:r>
              <a:rPr lang="en-GB" sz="2000" dirty="0"/>
              <a:t>barrier against the dangerous extension of the British Province of Canada and add to the </a:t>
            </a:r>
            <a:r>
              <a:rPr lang="en-GB" sz="2000" b="1" dirty="0"/>
              <a:t>Empire of liberty</a:t>
            </a:r>
            <a:r>
              <a:rPr lang="en-GB" sz="2000" dirty="0"/>
              <a:t> an </a:t>
            </a:r>
            <a:r>
              <a:rPr lang="en-GB" sz="2000" b="1" dirty="0"/>
              <a:t>extensive and fertile Country </a:t>
            </a:r>
            <a:r>
              <a:rPr lang="en-GB" sz="2000" dirty="0"/>
              <a:t>thereby converting dangerous Enemies into valuable friends</a:t>
            </a:r>
            <a:r>
              <a:rPr lang="en-GB" sz="2000" dirty="0" smtClean="0"/>
              <a:t>.</a:t>
            </a:r>
            <a:endParaRPr lang="en-GB" sz="2000" dirty="0"/>
          </a:p>
          <a:p>
            <a:pPr algn="just"/>
            <a:endParaRPr lang="en-GB" sz="2000" b="1" u="sng" dirty="0" smtClean="0">
              <a:solidFill>
                <a:prstClr val="black"/>
              </a:solidFill>
            </a:endParaRPr>
          </a:p>
          <a:p>
            <a:pPr lvl="1"/>
            <a:endParaRPr lang="en-GB" sz="2000" b="1" u="sng" dirty="0">
              <a:solidFill>
                <a:prstClr val="black"/>
              </a:solidFill>
            </a:endParaRPr>
          </a:p>
          <a:p>
            <a:pPr lvl="1"/>
            <a:endParaRPr lang="en-GB" sz="2000" b="1" u="sng" dirty="0" smtClean="0">
              <a:solidFill>
                <a:prstClr val="black"/>
              </a:solidFill>
            </a:endParaRPr>
          </a:p>
          <a:p>
            <a:pPr lvl="1"/>
            <a:endParaRPr lang="en-GB" sz="2000" b="1" u="sng" dirty="0">
              <a:solidFill>
                <a:prstClr val="black"/>
              </a:solidFill>
            </a:endParaRPr>
          </a:p>
          <a:p>
            <a:pPr lvl="1"/>
            <a:endParaRPr lang="en-GB" dirty="0" smtClean="0"/>
          </a:p>
        </p:txBody>
      </p:sp>
      <p:sp>
        <p:nvSpPr>
          <p:cNvPr id="3" name="Rectangle 2"/>
          <p:cNvSpPr/>
          <p:nvPr/>
        </p:nvSpPr>
        <p:spPr>
          <a:xfrm>
            <a:off x="-23485" y="1700808"/>
            <a:ext cx="9144000" cy="1034808"/>
          </a:xfrm>
          <a:prstGeom prst="rect">
            <a:avLst/>
          </a:prstGeom>
        </p:spPr>
        <p:txBody>
          <a:bodyPr wrap="square" lIns="540000" tIns="360000" rIns="540000" bIns="360000">
            <a:spAutoFit/>
          </a:bodyPr>
          <a:lstStyle/>
          <a:p>
            <a:endParaRPr lang="en-GB" sz="2000" b="1" u="sng" dirty="0">
              <a:solidFill>
                <a:prstClr val="black"/>
              </a:solidFill>
            </a:endParaRPr>
          </a:p>
        </p:txBody>
      </p:sp>
    </p:spTree>
    <p:extLst>
      <p:ext uri="{BB962C8B-B14F-4D97-AF65-F5344CB8AC3E}">
        <p14:creationId xmlns:p14="http://schemas.microsoft.com/office/powerpoint/2010/main" val="29855260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6" y="0"/>
            <a:ext cx="9200886" cy="1619583"/>
          </a:xfrm>
          <a:prstGeom prst="rect">
            <a:avLst/>
          </a:prstGeom>
        </p:spPr>
        <p:txBody>
          <a:bodyPr wrap="square" lIns="540000" tIns="360000" rIns="540000" bIns="360000">
            <a:spAutoFit/>
          </a:bodyPr>
          <a:lstStyle/>
          <a:p>
            <a:r>
              <a:rPr lang="en-GB" sz="2000" b="1" u="sng" dirty="0" smtClean="0">
                <a:solidFill>
                  <a:prstClr val="black"/>
                </a:solidFill>
              </a:rPr>
              <a:t>3. Expansion and Consolidation: Louisiana Purchase (1803)</a:t>
            </a:r>
          </a:p>
          <a:p>
            <a:endParaRPr lang="en-GB" sz="2000" b="1" dirty="0" smtClean="0">
              <a:solidFill>
                <a:prstClr val="black"/>
              </a:solidFill>
            </a:endParaRPr>
          </a:p>
          <a:p>
            <a:pPr lvl="1"/>
            <a:endParaRPr lang="en-GB" dirty="0" smtClean="0"/>
          </a:p>
        </p:txBody>
      </p:sp>
      <p:sp>
        <p:nvSpPr>
          <p:cNvPr id="3" name="Rectangle 2"/>
          <p:cNvSpPr/>
          <p:nvPr/>
        </p:nvSpPr>
        <p:spPr>
          <a:xfrm>
            <a:off x="-23485" y="1700808"/>
            <a:ext cx="9144000" cy="1034808"/>
          </a:xfrm>
          <a:prstGeom prst="rect">
            <a:avLst/>
          </a:prstGeom>
        </p:spPr>
        <p:txBody>
          <a:bodyPr wrap="square" lIns="540000" tIns="360000" rIns="540000" bIns="360000">
            <a:spAutoFit/>
          </a:bodyPr>
          <a:lstStyle/>
          <a:p>
            <a:endParaRPr lang="en-GB" sz="2000" b="1" u="sng" dirty="0">
              <a:solidFill>
                <a:prstClr val="black"/>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9952" y="890911"/>
            <a:ext cx="4896544" cy="3689410"/>
          </a:xfrm>
          <a:prstGeom prst="rect">
            <a:avLst/>
          </a:prstGeom>
        </p:spPr>
      </p:pic>
      <p:sp>
        <p:nvSpPr>
          <p:cNvPr id="5" name="Rectangle 4"/>
          <p:cNvSpPr/>
          <p:nvPr/>
        </p:nvSpPr>
        <p:spPr>
          <a:xfrm>
            <a:off x="-36782" y="798177"/>
            <a:ext cx="4176733" cy="7036451"/>
          </a:xfrm>
          <a:prstGeom prst="rect">
            <a:avLst/>
          </a:prstGeom>
        </p:spPr>
        <p:txBody>
          <a:bodyPr wrap="square" lIns="540000" tIns="360000" rIns="540000" bIns="360000">
            <a:spAutoFit/>
          </a:bodyPr>
          <a:lstStyle/>
          <a:p>
            <a:pPr marL="342900" indent="-342900">
              <a:buFont typeface="Arial" panose="020B0604020202020204" pitchFamily="34" charset="0"/>
              <a:buChar char="•"/>
            </a:pPr>
            <a:r>
              <a:rPr lang="en-GB" sz="2000" b="1" dirty="0" smtClean="0">
                <a:solidFill>
                  <a:prstClr val="black"/>
                </a:solidFill>
              </a:rPr>
              <a:t>Settled perennial disputes over territory West of the Mississippi</a:t>
            </a:r>
          </a:p>
          <a:p>
            <a:pPr marL="342900" indent="-342900">
              <a:buFont typeface="Arial" panose="020B0604020202020204" pitchFamily="34" charset="0"/>
              <a:buChar char="•"/>
            </a:pPr>
            <a:endParaRPr lang="en-GB" sz="2000" b="1" dirty="0">
              <a:solidFill>
                <a:prstClr val="black"/>
              </a:solidFill>
            </a:endParaRPr>
          </a:p>
          <a:p>
            <a:pPr marL="342900" indent="-342900">
              <a:buFont typeface="Arial" panose="020B0604020202020204" pitchFamily="34" charset="0"/>
              <a:buChar char="•"/>
            </a:pPr>
            <a:r>
              <a:rPr lang="en-GB" sz="2000" b="1" dirty="0" smtClean="0">
                <a:solidFill>
                  <a:prstClr val="black"/>
                </a:solidFill>
              </a:rPr>
              <a:t>Negotiated between Jefferson and Napoleon Bonaparte </a:t>
            </a:r>
            <a:r>
              <a:rPr lang="en-GB" sz="1600" dirty="0" smtClean="0">
                <a:solidFill>
                  <a:prstClr val="black"/>
                </a:solidFill>
              </a:rPr>
              <a:t>(France had made a secret agreement with Spain over ownership in 1800)</a:t>
            </a:r>
            <a:endParaRPr lang="en-GB" sz="1600" b="1" dirty="0" smtClean="0">
              <a:solidFill>
                <a:prstClr val="black"/>
              </a:solidFill>
            </a:endParaRPr>
          </a:p>
          <a:p>
            <a:pPr marL="342900" indent="-342900">
              <a:buFont typeface="Arial" panose="020B0604020202020204" pitchFamily="34" charset="0"/>
              <a:buChar char="•"/>
            </a:pPr>
            <a:endParaRPr lang="en-GB" sz="2000" b="1" dirty="0">
              <a:solidFill>
                <a:prstClr val="black"/>
              </a:solidFill>
            </a:endParaRPr>
          </a:p>
          <a:p>
            <a:pPr marL="342900" indent="-342900">
              <a:buFont typeface="Arial" panose="020B0604020202020204" pitchFamily="34" charset="0"/>
              <a:buChar char="•"/>
            </a:pPr>
            <a:r>
              <a:rPr lang="en-GB" sz="2000" b="1" dirty="0" smtClean="0">
                <a:solidFill>
                  <a:prstClr val="black"/>
                </a:solidFill>
              </a:rPr>
              <a:t>By 1803, Kentucky (1792), Tennessee (1796) and Ohio (1803) (plus Vermont in the East, 1791) already added to the original 13 colonies as full states within the union</a:t>
            </a:r>
          </a:p>
          <a:p>
            <a:pPr marL="342900" indent="-342900">
              <a:buFont typeface="Arial" panose="020B0604020202020204" pitchFamily="34" charset="0"/>
              <a:buChar char="•"/>
            </a:pPr>
            <a:endParaRPr lang="en-GB" sz="2000" b="1" dirty="0">
              <a:solidFill>
                <a:prstClr val="black"/>
              </a:solidFill>
            </a:endParaRPr>
          </a:p>
          <a:p>
            <a:pPr marL="342900" indent="-342900">
              <a:buFont typeface="Arial" panose="020B0604020202020204" pitchFamily="34" charset="0"/>
              <a:buChar char="•"/>
            </a:pPr>
            <a:endParaRPr lang="en-GB" sz="2000" b="1" dirty="0" smtClean="0">
              <a:solidFill>
                <a:prstClr val="black"/>
              </a:solidFill>
            </a:endParaRPr>
          </a:p>
          <a:p>
            <a:pPr lvl="1"/>
            <a:endParaRPr lang="en-GB" dirty="0" smtClean="0"/>
          </a:p>
        </p:txBody>
      </p:sp>
      <p:sp>
        <p:nvSpPr>
          <p:cNvPr id="6" name="Rectangle 5"/>
          <p:cNvSpPr/>
          <p:nvPr/>
        </p:nvSpPr>
        <p:spPr>
          <a:xfrm>
            <a:off x="4067944" y="4580321"/>
            <a:ext cx="4896544" cy="2389025"/>
          </a:xfrm>
          <a:prstGeom prst="rect">
            <a:avLst/>
          </a:prstGeom>
        </p:spPr>
        <p:txBody>
          <a:bodyPr wrap="square" lIns="540000" tIns="360000" rIns="540000" bIns="360000">
            <a:spAutoFit/>
          </a:bodyPr>
          <a:lstStyle/>
          <a:p>
            <a:pPr marL="285750" indent="-285750">
              <a:buFont typeface="Arial" panose="020B0604020202020204" pitchFamily="34" charset="0"/>
              <a:buChar char="•"/>
            </a:pPr>
            <a:r>
              <a:rPr lang="en-GB" b="1" dirty="0" smtClean="0"/>
              <a:t>Jefferson commissions Lewis and Clark expedition (Meriwether </a:t>
            </a:r>
            <a:r>
              <a:rPr lang="en-GB" b="1" dirty="0"/>
              <a:t>Lewis and </a:t>
            </a:r>
            <a:r>
              <a:rPr lang="en-GB" b="1" dirty="0" smtClean="0"/>
              <a:t>William Clark) to survey new territories and to map a route  to the Pacific, 1804–1806</a:t>
            </a:r>
          </a:p>
          <a:p>
            <a:pPr marL="285750" indent="-285750">
              <a:buFont typeface="Arial" panose="020B0604020202020204" pitchFamily="34" charset="0"/>
              <a:buChar char="•"/>
            </a:pPr>
            <a:endParaRPr lang="en-GB" b="1" dirty="0" smtClean="0"/>
          </a:p>
        </p:txBody>
      </p:sp>
    </p:spTree>
    <p:extLst>
      <p:ext uri="{BB962C8B-B14F-4D97-AF65-F5344CB8AC3E}">
        <p14:creationId xmlns:p14="http://schemas.microsoft.com/office/powerpoint/2010/main" val="366211533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6" y="0"/>
            <a:ext cx="9200886" cy="6236232"/>
          </a:xfrm>
          <a:prstGeom prst="rect">
            <a:avLst/>
          </a:prstGeom>
        </p:spPr>
        <p:txBody>
          <a:bodyPr wrap="square" lIns="540000" tIns="360000" rIns="540000" bIns="360000">
            <a:spAutoFit/>
          </a:bodyPr>
          <a:lstStyle/>
          <a:p>
            <a:r>
              <a:rPr lang="en-GB" sz="2000" b="1" u="sng" dirty="0" smtClean="0">
                <a:solidFill>
                  <a:prstClr val="black"/>
                </a:solidFill>
              </a:rPr>
              <a:t>3. Expansion and Consolidation: Louisiana Purchase (1803)</a:t>
            </a:r>
          </a:p>
          <a:p>
            <a:endParaRPr lang="en-GB" sz="2000" b="1" u="sng" dirty="0" smtClean="0">
              <a:solidFill>
                <a:prstClr val="black"/>
              </a:solidFill>
            </a:endParaRPr>
          </a:p>
          <a:p>
            <a:r>
              <a:rPr lang="en-GB" sz="2000" b="1" u="sng" dirty="0" smtClean="0"/>
              <a:t>Jefferson to Joseph Priestley Jan 29 1804</a:t>
            </a:r>
            <a:endParaRPr lang="en-GB" sz="2000" dirty="0" smtClean="0"/>
          </a:p>
          <a:p>
            <a:pPr algn="just"/>
            <a:r>
              <a:rPr lang="en-GB" sz="2000" dirty="0" smtClean="0"/>
              <a:t> … I very early saw that Louisiana was indeed a speck in our horizon which was to burst in a tornado … The denouement has been happy; and I confess I look to this duplication of area for the extending a government so free and economical as ours, as a great achievement to the mass of happiness which is to ensue. Whether we remain in one confederacy, or form into Atlantic and Mississippi confederacies, I believe not very important to the happiness of either part. </a:t>
            </a:r>
            <a:r>
              <a:rPr lang="en-GB" sz="2000" b="1" dirty="0" smtClean="0"/>
              <a:t>Those of the western confederacy will be as much our children &amp; descendants as those of the eastern</a:t>
            </a:r>
            <a:r>
              <a:rPr lang="en-GB" sz="2000" dirty="0" smtClean="0"/>
              <a:t>, and I feel myself as much identified with that country, in future time, as with this; and did I now foresee a separation at some future day, yet </a:t>
            </a:r>
            <a:r>
              <a:rPr lang="en-GB" sz="2000" b="1" dirty="0" smtClean="0"/>
              <a:t>I should feel the duty &amp; the desire to promote the western interests as zealously as the eastern, doing all the good for both portions of our future family which should fall within my power</a:t>
            </a:r>
            <a:r>
              <a:rPr lang="en-GB" sz="2000" dirty="0" smtClean="0"/>
              <a:t>.</a:t>
            </a:r>
          </a:p>
          <a:p>
            <a:endParaRPr lang="en-GB" sz="2000" b="1" u="sng" dirty="0" smtClean="0">
              <a:solidFill>
                <a:prstClr val="black"/>
              </a:solidFill>
            </a:endParaRPr>
          </a:p>
          <a:p>
            <a:endParaRPr lang="en-GB" sz="2000" b="1" dirty="0" smtClean="0">
              <a:solidFill>
                <a:prstClr val="black"/>
              </a:solidFill>
            </a:endParaRPr>
          </a:p>
          <a:p>
            <a:pPr lvl="1"/>
            <a:endParaRPr lang="en-GB" dirty="0" smtClean="0"/>
          </a:p>
        </p:txBody>
      </p:sp>
      <p:sp>
        <p:nvSpPr>
          <p:cNvPr id="3" name="Rectangle 2"/>
          <p:cNvSpPr/>
          <p:nvPr/>
        </p:nvSpPr>
        <p:spPr>
          <a:xfrm>
            <a:off x="-23485" y="1700808"/>
            <a:ext cx="9144000" cy="1034808"/>
          </a:xfrm>
          <a:prstGeom prst="rect">
            <a:avLst/>
          </a:prstGeom>
        </p:spPr>
        <p:txBody>
          <a:bodyPr wrap="square" lIns="540000" tIns="360000" rIns="540000" bIns="360000">
            <a:spAutoFit/>
          </a:bodyPr>
          <a:lstStyle/>
          <a:p>
            <a:endParaRPr lang="en-GB" sz="2000" b="1" u="sng" dirty="0">
              <a:solidFill>
                <a:prstClr val="black"/>
              </a:solidFill>
            </a:endParaRPr>
          </a:p>
        </p:txBody>
      </p:sp>
      <p:sp>
        <p:nvSpPr>
          <p:cNvPr id="5" name="Rectangle 4"/>
          <p:cNvSpPr/>
          <p:nvPr/>
        </p:nvSpPr>
        <p:spPr>
          <a:xfrm>
            <a:off x="-36781" y="798177"/>
            <a:ext cx="3672678" cy="1619583"/>
          </a:xfrm>
          <a:prstGeom prst="rect">
            <a:avLst/>
          </a:prstGeom>
        </p:spPr>
        <p:txBody>
          <a:bodyPr wrap="square" lIns="540000" tIns="360000" rIns="540000" bIns="360000">
            <a:spAutoFit/>
          </a:bodyPr>
          <a:lstStyle/>
          <a:p>
            <a:endParaRPr lang="en-GB" sz="2000" b="1" dirty="0">
              <a:solidFill>
                <a:prstClr val="black"/>
              </a:solidFill>
            </a:endParaRPr>
          </a:p>
          <a:p>
            <a:pPr marL="342900" indent="-342900">
              <a:buFont typeface="Arial" panose="020B0604020202020204" pitchFamily="34" charset="0"/>
              <a:buChar char="•"/>
            </a:pPr>
            <a:endParaRPr lang="en-GB" sz="2000" b="1" dirty="0" smtClean="0">
              <a:solidFill>
                <a:prstClr val="black"/>
              </a:solidFill>
            </a:endParaRPr>
          </a:p>
          <a:p>
            <a:pPr lvl="1"/>
            <a:endParaRPr lang="en-GB" dirty="0" smtClean="0"/>
          </a:p>
        </p:txBody>
      </p:sp>
    </p:spTree>
    <p:extLst>
      <p:ext uri="{BB962C8B-B14F-4D97-AF65-F5344CB8AC3E}">
        <p14:creationId xmlns:p14="http://schemas.microsoft.com/office/powerpoint/2010/main" val="354720444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6" y="0"/>
            <a:ext cx="9200886" cy="6267009"/>
          </a:xfrm>
          <a:prstGeom prst="rect">
            <a:avLst/>
          </a:prstGeom>
        </p:spPr>
        <p:txBody>
          <a:bodyPr wrap="square" lIns="540000" tIns="360000" rIns="540000" bIns="360000">
            <a:spAutoFit/>
          </a:bodyPr>
          <a:lstStyle/>
          <a:p>
            <a:r>
              <a:rPr lang="en-GB" sz="2000" b="1" u="sng" dirty="0" smtClean="0">
                <a:solidFill>
                  <a:prstClr val="black"/>
                </a:solidFill>
              </a:rPr>
              <a:t>3. Expansion and Consolidation: Louisiana Purchase (1803)</a:t>
            </a:r>
          </a:p>
          <a:p>
            <a:endParaRPr lang="en-GB" sz="2000" b="1" u="sng" dirty="0" smtClean="0">
              <a:solidFill>
                <a:prstClr val="black"/>
              </a:solidFill>
            </a:endParaRPr>
          </a:p>
          <a:p>
            <a:pPr algn="just"/>
            <a:r>
              <a:rPr lang="en-GB" sz="2000" b="1" u="sng" dirty="0"/>
              <a:t>To James Madison, Monticello, April 27 1809</a:t>
            </a:r>
            <a:endParaRPr lang="en-GB" sz="2000" dirty="0"/>
          </a:p>
          <a:p>
            <a:pPr algn="just"/>
            <a:r>
              <a:rPr lang="en-GB" sz="2000" dirty="0"/>
              <a:t>As to Bonaparte, I should not doubt the revocation of his edicts, were he governed by reason, but his policy is so crooked that it eludes </a:t>
            </a:r>
            <a:r>
              <a:rPr lang="en-GB" sz="2000" dirty="0" smtClean="0"/>
              <a:t>conjecture … </a:t>
            </a:r>
            <a:r>
              <a:rPr lang="en-GB" sz="2000" dirty="0"/>
              <a:t>He ought to conciliate our good will, as we can be such an obstacle to the new career opening on him in the Spanish </a:t>
            </a:r>
            <a:r>
              <a:rPr lang="en-GB" sz="2000" dirty="0" smtClean="0"/>
              <a:t>colonies.</a:t>
            </a:r>
          </a:p>
          <a:p>
            <a:pPr algn="just"/>
            <a:r>
              <a:rPr lang="en-GB" sz="2000" dirty="0"/>
              <a:t>	</a:t>
            </a:r>
            <a:r>
              <a:rPr lang="en-GB" sz="2000" dirty="0" smtClean="0"/>
              <a:t>… But</a:t>
            </a:r>
            <a:r>
              <a:rPr lang="en-GB" sz="2000" dirty="0"/>
              <a:t>, </a:t>
            </a:r>
            <a:r>
              <a:rPr lang="en-GB" sz="2000" dirty="0" err="1"/>
              <a:t>altho</a:t>
            </a:r>
            <a:r>
              <a:rPr lang="en-GB" sz="2000" dirty="0"/>
              <a:t>’ with difficulty, he will consent to our </a:t>
            </a:r>
            <a:r>
              <a:rPr lang="en-GB" sz="2000" b="1" dirty="0"/>
              <a:t>receiving Cuba into our unio</a:t>
            </a:r>
            <a:r>
              <a:rPr lang="en-GB" sz="2000" dirty="0"/>
              <a:t>n to prevent our aid to Mexico &amp; the other provinces. That would be a price, &amp; </a:t>
            </a:r>
            <a:r>
              <a:rPr lang="en-GB" sz="2000" b="1" dirty="0"/>
              <a:t>I would immediately erect a column on the Southernmost limit of Cuba &amp; inscribe on it a </a:t>
            </a:r>
            <a:r>
              <a:rPr lang="en-GB" sz="2000" b="1" i="1" dirty="0"/>
              <a:t>Ne plus ultra</a:t>
            </a:r>
            <a:r>
              <a:rPr lang="en-GB" sz="2000" b="1" dirty="0"/>
              <a:t> as to us in that direction</a:t>
            </a:r>
            <a:r>
              <a:rPr lang="en-GB" sz="2000" dirty="0"/>
              <a:t>. We should then have only to include the North in our confederacy, which would be of course in the first war, and we should have such </a:t>
            </a:r>
            <a:r>
              <a:rPr lang="en-GB" sz="2000" b="1" dirty="0"/>
              <a:t>an empire for liberty as she has never surveyed since the creation</a:t>
            </a:r>
            <a:r>
              <a:rPr lang="en-GB" sz="2000" dirty="0"/>
              <a:t>: &amp; I am persuaded no constitution was ever before so well calculated as ours for extensive empire &amp; self-government. … It will be objected to our </a:t>
            </a:r>
            <a:r>
              <a:rPr lang="en-GB" sz="2000" dirty="0" smtClean="0"/>
              <a:t>receiving </a:t>
            </a:r>
            <a:r>
              <a:rPr lang="en-GB" sz="2000" dirty="0"/>
              <a:t>Cuba, that </a:t>
            </a:r>
            <a:r>
              <a:rPr lang="en-GB" sz="2000" b="1" dirty="0"/>
              <a:t>no limit can then be drawn for our future acquisitions</a:t>
            </a:r>
            <a:r>
              <a:rPr lang="en-GB" sz="2000" dirty="0"/>
              <a:t>. Cuba can be defended by us without a navy, &amp; this </a:t>
            </a:r>
            <a:r>
              <a:rPr lang="en-GB" sz="2000" dirty="0" smtClean="0"/>
              <a:t>develops </a:t>
            </a:r>
            <a:r>
              <a:rPr lang="en-GB" sz="2000" dirty="0"/>
              <a:t>the principle which ought to limit our views</a:t>
            </a:r>
            <a:r>
              <a:rPr lang="en-GB" sz="2000" dirty="0" smtClean="0"/>
              <a:t>.</a:t>
            </a:r>
            <a:endParaRPr lang="en-GB" dirty="0" smtClean="0"/>
          </a:p>
        </p:txBody>
      </p:sp>
      <p:sp>
        <p:nvSpPr>
          <p:cNvPr id="5" name="Rectangle 4"/>
          <p:cNvSpPr/>
          <p:nvPr/>
        </p:nvSpPr>
        <p:spPr>
          <a:xfrm>
            <a:off x="-36781" y="798177"/>
            <a:ext cx="3672678" cy="1619583"/>
          </a:xfrm>
          <a:prstGeom prst="rect">
            <a:avLst/>
          </a:prstGeom>
        </p:spPr>
        <p:txBody>
          <a:bodyPr wrap="square" lIns="540000" tIns="360000" rIns="540000" bIns="360000">
            <a:spAutoFit/>
          </a:bodyPr>
          <a:lstStyle/>
          <a:p>
            <a:endParaRPr lang="en-GB" sz="2000" b="1" dirty="0">
              <a:solidFill>
                <a:prstClr val="black"/>
              </a:solidFill>
            </a:endParaRPr>
          </a:p>
          <a:p>
            <a:pPr marL="342900" indent="-342900">
              <a:buFont typeface="Arial" panose="020B0604020202020204" pitchFamily="34" charset="0"/>
              <a:buChar char="•"/>
            </a:pPr>
            <a:endParaRPr lang="en-GB" sz="2000" b="1" dirty="0" smtClean="0">
              <a:solidFill>
                <a:prstClr val="black"/>
              </a:solidFill>
            </a:endParaRPr>
          </a:p>
          <a:p>
            <a:pPr lvl="1"/>
            <a:endParaRPr lang="en-GB" dirty="0" smtClean="0"/>
          </a:p>
        </p:txBody>
      </p:sp>
    </p:spTree>
    <p:extLst>
      <p:ext uri="{BB962C8B-B14F-4D97-AF65-F5344CB8AC3E}">
        <p14:creationId xmlns:p14="http://schemas.microsoft.com/office/powerpoint/2010/main" val="152965392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6" y="0"/>
            <a:ext cx="9200886" cy="7213422"/>
          </a:xfrm>
          <a:prstGeom prst="rect">
            <a:avLst/>
          </a:prstGeom>
        </p:spPr>
        <p:txBody>
          <a:bodyPr wrap="square" lIns="540000" tIns="360000" rIns="540000" bIns="360000">
            <a:spAutoFit/>
          </a:bodyPr>
          <a:lstStyle/>
          <a:p>
            <a:r>
              <a:rPr lang="en-GB" sz="2000" b="1" u="sng" dirty="0" smtClean="0">
                <a:solidFill>
                  <a:prstClr val="black"/>
                </a:solidFill>
              </a:rPr>
              <a:t>3. Expansion and Consolidation: Louisiana Purchase (1803)</a:t>
            </a:r>
          </a:p>
          <a:p>
            <a:endParaRPr lang="en-GB" sz="1200" b="1" u="sng" dirty="0" smtClean="0">
              <a:solidFill>
                <a:prstClr val="black"/>
              </a:solidFill>
            </a:endParaRPr>
          </a:p>
          <a:p>
            <a:pPr algn="just"/>
            <a:r>
              <a:rPr lang="en-GB" sz="1950" b="1" u="sng" dirty="0"/>
              <a:t>To William Ludlow, Monticello September 6 1824.</a:t>
            </a:r>
            <a:endParaRPr lang="en-GB" sz="1950" dirty="0"/>
          </a:p>
          <a:p>
            <a:pPr algn="just"/>
            <a:r>
              <a:rPr lang="en-GB" sz="1950" dirty="0" smtClean="0"/>
              <a:t>…. </a:t>
            </a:r>
            <a:r>
              <a:rPr lang="en-GB" sz="1950" b="1" dirty="0" smtClean="0"/>
              <a:t>Let </a:t>
            </a:r>
            <a:r>
              <a:rPr lang="en-GB" sz="1950" b="1" dirty="0"/>
              <a:t>a philosophic observer commence a journey from the </a:t>
            </a:r>
            <a:r>
              <a:rPr lang="en-GB" sz="1950" b="1" dirty="0">
                <a:solidFill>
                  <a:srgbClr val="FF0000"/>
                </a:solidFill>
              </a:rPr>
              <a:t>savages </a:t>
            </a:r>
            <a:r>
              <a:rPr lang="en-GB" sz="1950" b="1" dirty="0"/>
              <a:t>of the Rocky Mountains, eastwardly towards our sea-coast</a:t>
            </a:r>
            <a:r>
              <a:rPr lang="en-GB" sz="1950" dirty="0"/>
              <a:t>. These he would observe in the earliest stage of association living under no law but that of nature, subscribing and covering themselves with the flesh and skins of wild beasts. He would next find those on our frontiers in the pastoral state, raising domestic animals to supply the defects of hunting. Then succeed our own </a:t>
            </a:r>
            <a:r>
              <a:rPr lang="en-GB" sz="1950" dirty="0">
                <a:solidFill>
                  <a:srgbClr val="FF0000"/>
                </a:solidFill>
              </a:rPr>
              <a:t>semi-barbarous citizens, the pioneers of the advance of civilization</a:t>
            </a:r>
            <a:r>
              <a:rPr lang="en-GB" sz="1950" dirty="0"/>
              <a:t>, and so in his </a:t>
            </a:r>
            <a:r>
              <a:rPr lang="en-GB" sz="1950" b="1" dirty="0">
                <a:solidFill>
                  <a:srgbClr val="FF0000"/>
                </a:solidFill>
              </a:rPr>
              <a:t>progress</a:t>
            </a:r>
            <a:r>
              <a:rPr lang="en-GB" sz="1950" dirty="0"/>
              <a:t> he would meet the gradual shades of </a:t>
            </a:r>
            <a:r>
              <a:rPr lang="en-GB" sz="1950" b="1" dirty="0">
                <a:solidFill>
                  <a:srgbClr val="FF0000"/>
                </a:solidFill>
              </a:rPr>
              <a:t>improving man </a:t>
            </a:r>
            <a:r>
              <a:rPr lang="en-GB" sz="1950" dirty="0"/>
              <a:t>until he would reach his, as yet, most improved state in our seaport towns. This, in fact, is equivalent to a </a:t>
            </a:r>
            <a:r>
              <a:rPr lang="en-GB" sz="1950" dirty="0" smtClean="0"/>
              <a:t>survey of </a:t>
            </a:r>
            <a:r>
              <a:rPr lang="en-GB" sz="1950" dirty="0"/>
              <a:t>the </a:t>
            </a:r>
            <a:r>
              <a:rPr lang="en-GB" sz="1950" b="1" dirty="0"/>
              <a:t>progress of man from the infancy of creation to the present day</a:t>
            </a:r>
            <a:r>
              <a:rPr lang="en-GB" sz="1950" dirty="0"/>
              <a:t>. I am </a:t>
            </a:r>
            <a:r>
              <a:rPr lang="en-GB" sz="1950" dirty="0" smtClean="0"/>
              <a:t>81-years-of-age</a:t>
            </a:r>
            <a:r>
              <a:rPr lang="en-GB" sz="1950" dirty="0"/>
              <a:t>, born where I now live, in the first range of mountains in the interior of our country. And I </a:t>
            </a:r>
            <a:r>
              <a:rPr lang="en-GB" sz="1950" b="1" dirty="0"/>
              <a:t>have observed this </a:t>
            </a:r>
            <a:r>
              <a:rPr lang="en-GB" sz="1950" b="1" dirty="0">
                <a:solidFill>
                  <a:srgbClr val="FF0000"/>
                </a:solidFill>
              </a:rPr>
              <a:t>march of civilization advancing from the sea coast</a:t>
            </a:r>
            <a:r>
              <a:rPr lang="en-GB" sz="1950" b="1" dirty="0"/>
              <a:t>, passing over us like a cloud of light, increasing our knowledge and improving our condition</a:t>
            </a:r>
            <a:r>
              <a:rPr lang="en-GB" sz="1950" dirty="0"/>
              <a:t>, insomuch as that we are at this time more advanced in civilization here than the seaports were when I was a boy. </a:t>
            </a:r>
            <a:r>
              <a:rPr lang="en-GB" sz="1950" b="1" dirty="0"/>
              <a:t>And where this progress will stop no one can say. Barbarism has, in the meantime, been receding before the steady step of amelioration; and will in time, I trust, disappear from the earth. </a:t>
            </a:r>
          </a:p>
          <a:p>
            <a:pPr algn="just"/>
            <a:endParaRPr lang="en-GB" sz="1900" dirty="0" smtClean="0"/>
          </a:p>
        </p:txBody>
      </p:sp>
    </p:spTree>
    <p:extLst>
      <p:ext uri="{BB962C8B-B14F-4D97-AF65-F5344CB8AC3E}">
        <p14:creationId xmlns:p14="http://schemas.microsoft.com/office/powerpoint/2010/main" val="401180449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6" y="0"/>
            <a:ext cx="9200886" cy="3789408"/>
          </a:xfrm>
          <a:prstGeom prst="rect">
            <a:avLst/>
          </a:prstGeom>
        </p:spPr>
        <p:txBody>
          <a:bodyPr wrap="square" lIns="540000" tIns="360000" rIns="540000" bIns="360000">
            <a:spAutoFit/>
          </a:bodyPr>
          <a:lstStyle/>
          <a:p>
            <a:r>
              <a:rPr lang="en-GB" sz="2000" b="1" u="sng" dirty="0" smtClean="0">
                <a:solidFill>
                  <a:prstClr val="black"/>
                </a:solidFill>
              </a:rPr>
              <a:t>3. Expansion and Consolidation: The War of 1812</a:t>
            </a:r>
          </a:p>
          <a:p>
            <a:endParaRPr lang="en-GB" sz="2000" b="1" u="sng" dirty="0" smtClean="0">
              <a:solidFill>
                <a:prstClr val="black"/>
              </a:solidFill>
            </a:endParaRPr>
          </a:p>
          <a:p>
            <a:pPr marL="342900" indent="-342900">
              <a:buFont typeface="Arial" panose="020B0604020202020204" pitchFamily="34" charset="0"/>
              <a:buChar char="•"/>
            </a:pPr>
            <a:r>
              <a:rPr lang="en-GB" sz="2000" b="1" dirty="0" smtClean="0">
                <a:solidFill>
                  <a:prstClr val="black"/>
                </a:solidFill>
              </a:rPr>
              <a:t>War between US, Britain and its Indian tribe allies</a:t>
            </a:r>
          </a:p>
          <a:p>
            <a:pPr marL="342900" indent="-342900">
              <a:buFont typeface="Arial" panose="020B0604020202020204" pitchFamily="34" charset="0"/>
              <a:buChar char="•"/>
            </a:pPr>
            <a:r>
              <a:rPr lang="en-GB" sz="2000" b="1" dirty="0" smtClean="0">
                <a:solidFill>
                  <a:prstClr val="black"/>
                </a:solidFill>
              </a:rPr>
              <a:t>Failed US attempted invasion of Canada</a:t>
            </a:r>
          </a:p>
          <a:p>
            <a:pPr marL="342900" indent="-342900">
              <a:buFont typeface="Arial" panose="020B0604020202020204" pitchFamily="34" charset="0"/>
              <a:buChar char="•"/>
            </a:pPr>
            <a:r>
              <a:rPr lang="en-GB" sz="2000" b="1" dirty="0" smtClean="0">
                <a:solidFill>
                  <a:prstClr val="black"/>
                </a:solidFill>
              </a:rPr>
              <a:t>British blockade East Coast, burn Washington DC and Baltimore, 1814</a:t>
            </a:r>
          </a:p>
          <a:p>
            <a:pPr marL="342900" indent="-342900">
              <a:buFont typeface="Arial" panose="020B0604020202020204" pitchFamily="34" charset="0"/>
              <a:buChar char="•"/>
            </a:pPr>
            <a:r>
              <a:rPr lang="en-GB" sz="2000" b="1" dirty="0" smtClean="0">
                <a:solidFill>
                  <a:prstClr val="black"/>
                </a:solidFill>
              </a:rPr>
              <a:t>Largely a stalemate but demonstrated US lack of reliance on external powers  - ‘the second war of independence’</a:t>
            </a:r>
          </a:p>
          <a:p>
            <a:pPr marL="342900" indent="-342900">
              <a:buFont typeface="Arial" panose="020B0604020202020204" pitchFamily="34" charset="0"/>
              <a:buChar char="•"/>
            </a:pPr>
            <a:r>
              <a:rPr lang="en-GB" sz="2000" b="1" dirty="0" smtClean="0">
                <a:solidFill>
                  <a:prstClr val="black"/>
                </a:solidFill>
              </a:rPr>
              <a:t>Legacy of Anglophobia </a:t>
            </a:r>
            <a:endParaRPr lang="en-GB" sz="2000" b="1" dirty="0">
              <a:solidFill>
                <a:prstClr val="black"/>
              </a:solidFill>
            </a:endParaRPr>
          </a:p>
          <a:p>
            <a:pPr marL="342900" indent="-342900">
              <a:buFont typeface="Arial" panose="020B0604020202020204" pitchFamily="34" charset="0"/>
              <a:buChar char="•"/>
            </a:pPr>
            <a:endParaRPr lang="en-GB" sz="2000" b="1" dirty="0">
              <a:solidFill>
                <a:prstClr val="black"/>
              </a:solidFill>
            </a:endParaRPr>
          </a:p>
          <a:p>
            <a:endParaRPr lang="en-GB" sz="1900" dirty="0" smtClean="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27623" y="2532924"/>
            <a:ext cx="4208934" cy="4267698"/>
          </a:xfrm>
          <a:prstGeom prst="rect">
            <a:avLst/>
          </a:prstGeom>
        </p:spPr>
      </p:pic>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7307" y="3033235"/>
            <a:ext cx="4286250" cy="3267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5877068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6" y="0"/>
            <a:ext cx="9200886" cy="1634972"/>
          </a:xfrm>
          <a:prstGeom prst="rect">
            <a:avLst/>
          </a:prstGeom>
        </p:spPr>
        <p:txBody>
          <a:bodyPr wrap="square" lIns="540000" tIns="360000" rIns="540000" bIns="360000">
            <a:spAutoFit/>
          </a:bodyPr>
          <a:lstStyle/>
          <a:p>
            <a:r>
              <a:rPr lang="en-GB" sz="2000" b="1" u="sng" dirty="0" smtClean="0">
                <a:solidFill>
                  <a:prstClr val="black"/>
                </a:solidFill>
              </a:rPr>
              <a:t>3. Expansion and Consolidation: The War of 1812</a:t>
            </a:r>
          </a:p>
          <a:p>
            <a:endParaRPr lang="en-GB" sz="2000" b="1" u="sng" dirty="0">
              <a:solidFill>
                <a:prstClr val="black"/>
              </a:solidFill>
            </a:endParaRPr>
          </a:p>
          <a:p>
            <a:endParaRPr lang="en-GB" sz="1900" dirty="0" smtClean="0"/>
          </a:p>
        </p:txBody>
      </p:sp>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817486"/>
            <a:ext cx="3132407" cy="52677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27984" y="817486"/>
            <a:ext cx="4493000" cy="4555730"/>
          </a:xfrm>
          <a:prstGeom prst="rect">
            <a:avLst/>
          </a:prstGeom>
        </p:spPr>
      </p:pic>
    </p:spTree>
    <p:extLst>
      <p:ext uri="{BB962C8B-B14F-4D97-AF65-F5344CB8AC3E}">
        <p14:creationId xmlns:p14="http://schemas.microsoft.com/office/powerpoint/2010/main" val="124642221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6" y="0"/>
            <a:ext cx="9200886" cy="1634972"/>
          </a:xfrm>
          <a:prstGeom prst="rect">
            <a:avLst/>
          </a:prstGeom>
        </p:spPr>
        <p:txBody>
          <a:bodyPr wrap="square" lIns="540000" tIns="360000" rIns="540000" bIns="360000">
            <a:spAutoFit/>
          </a:bodyPr>
          <a:lstStyle/>
          <a:p>
            <a:r>
              <a:rPr lang="en-GB" sz="2000" b="1" u="sng" dirty="0" smtClean="0">
                <a:solidFill>
                  <a:prstClr val="black"/>
                </a:solidFill>
              </a:rPr>
              <a:t>3. Expansion and Consolidation: The Monroe Doctrine (1823)</a:t>
            </a:r>
          </a:p>
          <a:p>
            <a:endParaRPr lang="en-GB" sz="2000" b="1" u="sng" dirty="0">
              <a:solidFill>
                <a:prstClr val="black"/>
              </a:solidFill>
            </a:endParaRPr>
          </a:p>
          <a:p>
            <a:endParaRPr lang="en-GB" sz="1900" dirty="0" smtClean="0"/>
          </a:p>
        </p:txBody>
      </p:sp>
      <p:pic>
        <p:nvPicPr>
          <p:cNvPr id="143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10241" y="817486"/>
            <a:ext cx="2332228" cy="28060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47187" y="404664"/>
            <a:ext cx="6779427" cy="6390120"/>
          </a:xfrm>
          <a:prstGeom prst="rect">
            <a:avLst/>
          </a:prstGeom>
        </p:spPr>
        <p:txBody>
          <a:bodyPr wrap="square" lIns="540000" tIns="360000" rIns="540000" bIns="360000">
            <a:spAutoFit/>
          </a:bodyPr>
          <a:lstStyle/>
          <a:p>
            <a:pPr algn="just"/>
            <a:r>
              <a:rPr lang="en-GB" sz="2000" dirty="0" smtClean="0">
                <a:solidFill>
                  <a:prstClr val="black"/>
                </a:solidFill>
              </a:rPr>
              <a:t>“The </a:t>
            </a:r>
            <a:r>
              <a:rPr lang="en-GB" sz="2000" dirty="0">
                <a:solidFill>
                  <a:prstClr val="black"/>
                </a:solidFill>
              </a:rPr>
              <a:t>occasion has been judged proper for asserting, as a principle in which the rights and interests of the United States are involved, </a:t>
            </a:r>
            <a:r>
              <a:rPr lang="en-GB" sz="2000" b="1" dirty="0">
                <a:solidFill>
                  <a:prstClr val="black"/>
                </a:solidFill>
              </a:rPr>
              <a:t>that the American continents, by the free and independent condition which they have assumed and maintain, are henceforth not to be considered as subjects for future colonization by any European </a:t>
            </a:r>
            <a:r>
              <a:rPr lang="en-GB" sz="2000" b="1" dirty="0" smtClean="0">
                <a:solidFill>
                  <a:prstClr val="black"/>
                </a:solidFill>
              </a:rPr>
              <a:t>powers</a:t>
            </a:r>
            <a:r>
              <a:rPr lang="en-GB" sz="2000" dirty="0" smtClean="0">
                <a:solidFill>
                  <a:prstClr val="black"/>
                </a:solidFill>
              </a:rPr>
              <a:t>.</a:t>
            </a:r>
            <a:endParaRPr lang="en-GB" sz="2000" dirty="0">
              <a:solidFill>
                <a:prstClr val="black"/>
              </a:solidFill>
            </a:endParaRPr>
          </a:p>
          <a:p>
            <a:pPr algn="just"/>
            <a:r>
              <a:rPr lang="en-GB" sz="1900" dirty="0" smtClean="0"/>
              <a:t>	… </a:t>
            </a:r>
            <a:r>
              <a:rPr lang="en-GB" sz="1900" b="1" dirty="0" smtClean="0"/>
              <a:t>We should consider any attempt on their part to extend their system to any portion of this hemisphere as dangerous to our peace and safety</a:t>
            </a:r>
            <a:r>
              <a:rPr lang="en-GB" sz="1900" dirty="0" smtClean="0"/>
              <a:t>. With existing colonies or dependencies of any European power we have not interfered and shall not interfere. But with governments who have declared their independence and maintained it, and whose independence we have acknowledged, we could not view any interposition for the purpose of oppressing them, or controlling in any other manner their destiny, by any European power in any other light than as the manifestation of an unfriendly disposition toward the United States.”</a:t>
            </a:r>
          </a:p>
        </p:txBody>
      </p:sp>
      <p:sp>
        <p:nvSpPr>
          <p:cNvPr id="7" name="Rectangle 6"/>
          <p:cNvSpPr/>
          <p:nvPr/>
        </p:nvSpPr>
        <p:spPr>
          <a:xfrm>
            <a:off x="6849832" y="3623563"/>
            <a:ext cx="2088231" cy="1754326"/>
          </a:xfrm>
          <a:prstGeom prst="rect">
            <a:avLst/>
          </a:prstGeom>
        </p:spPr>
        <p:txBody>
          <a:bodyPr wrap="square">
            <a:spAutoFit/>
          </a:bodyPr>
          <a:lstStyle/>
          <a:p>
            <a:pPr algn="r"/>
            <a:r>
              <a:rPr lang="en-GB" dirty="0" smtClean="0"/>
              <a:t>James Monroe, 5</a:t>
            </a:r>
            <a:r>
              <a:rPr lang="en-GB" baseline="30000" dirty="0" smtClean="0"/>
              <a:t>th</a:t>
            </a:r>
            <a:r>
              <a:rPr lang="en-GB" dirty="0" smtClean="0"/>
              <a:t> US President (1817–1825), message to Congress, December 2 1823</a:t>
            </a:r>
          </a:p>
          <a:p>
            <a:endParaRPr lang="en-GB" dirty="0"/>
          </a:p>
        </p:txBody>
      </p:sp>
    </p:spTree>
    <p:extLst>
      <p:ext uri="{BB962C8B-B14F-4D97-AF65-F5344CB8AC3E}">
        <p14:creationId xmlns:p14="http://schemas.microsoft.com/office/powerpoint/2010/main" val="177325146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Public\Pictures\Photos\2008\New Orleans\MY ROADTRIP PICS 165.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3664"/>
          <a:stretch/>
        </p:blipFill>
        <p:spPr bwMode="auto">
          <a:xfrm>
            <a:off x="5735464" y="1"/>
            <a:ext cx="3402395" cy="3924033"/>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7164288" y="188640"/>
            <a:ext cx="1781494" cy="1569660"/>
          </a:xfrm>
          <a:prstGeom prst="rect">
            <a:avLst/>
          </a:prstGeom>
        </p:spPr>
        <p:txBody>
          <a:bodyPr wrap="square">
            <a:spAutoFit/>
          </a:bodyPr>
          <a:lstStyle/>
          <a:p>
            <a:pPr algn="r"/>
            <a:endParaRPr lang="en-GB" sz="1600" b="1" dirty="0" smtClean="0">
              <a:solidFill>
                <a:srgbClr val="FF0000"/>
              </a:solidFill>
            </a:endParaRPr>
          </a:p>
          <a:p>
            <a:pPr algn="r"/>
            <a:r>
              <a:rPr lang="en-GB" sz="1600" b="1" dirty="0" smtClean="0">
                <a:solidFill>
                  <a:srgbClr val="FF0000"/>
                </a:solidFill>
              </a:rPr>
              <a:t>Statue of Andrew Jackson, St Louis Cathedral, New Orleans</a:t>
            </a:r>
          </a:p>
          <a:p>
            <a:endParaRPr lang="en-GB" sz="1600" b="1" dirty="0">
              <a:solidFill>
                <a:srgbClr val="FF0000"/>
              </a:solidFill>
            </a:endParaRPr>
          </a:p>
        </p:txBody>
      </p:sp>
      <p:pic>
        <p:nvPicPr>
          <p:cNvPr id="1536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332656"/>
            <a:ext cx="4736102" cy="35389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46670" y="714183"/>
            <a:ext cx="1988794" cy="20882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1" y="0"/>
            <a:ext cx="9137860" cy="6897951"/>
          </a:xfrm>
          <a:prstGeom prst="rect">
            <a:avLst/>
          </a:prstGeom>
        </p:spPr>
        <p:txBody>
          <a:bodyPr wrap="square" lIns="540000" tIns="360000" rIns="540000" bIns="360000">
            <a:spAutoFit/>
          </a:bodyPr>
          <a:lstStyle/>
          <a:p>
            <a:r>
              <a:rPr lang="en-GB" sz="2000" b="1" u="sng" dirty="0" smtClean="0">
                <a:solidFill>
                  <a:srgbClr val="FF0000"/>
                </a:solidFill>
                <a:effectLst>
                  <a:outerShdw blurRad="38100" dist="38100" dir="2700000" algn="tl">
                    <a:srgbClr val="000000">
                      <a:alpha val="43137"/>
                    </a:srgbClr>
                  </a:outerShdw>
                </a:effectLst>
              </a:rPr>
              <a:t>4. The Age of Jackson:</a:t>
            </a:r>
          </a:p>
          <a:p>
            <a:r>
              <a:rPr lang="en-GB" sz="2000" b="1" u="sng" dirty="0" smtClean="0">
                <a:solidFill>
                  <a:srgbClr val="FF0000"/>
                </a:solidFill>
                <a:effectLst>
                  <a:outerShdw blurRad="38100" dist="38100" dir="2700000" algn="tl">
                    <a:srgbClr val="000000">
                      <a:alpha val="43137"/>
                    </a:srgbClr>
                  </a:outerShdw>
                </a:effectLst>
              </a:rPr>
              <a:t>Jackson as War Hero</a:t>
            </a:r>
          </a:p>
          <a:p>
            <a:endParaRPr lang="en-GB" sz="1900" dirty="0" smtClean="0"/>
          </a:p>
          <a:p>
            <a:endParaRPr lang="en-GB" sz="1900" dirty="0"/>
          </a:p>
          <a:p>
            <a:endParaRPr lang="en-GB" sz="1900" dirty="0" smtClean="0"/>
          </a:p>
          <a:p>
            <a:endParaRPr lang="en-GB" sz="1900" dirty="0"/>
          </a:p>
          <a:p>
            <a:endParaRPr lang="en-GB" sz="1900" dirty="0" smtClean="0"/>
          </a:p>
          <a:p>
            <a:endParaRPr lang="en-GB" sz="1900" dirty="0"/>
          </a:p>
          <a:p>
            <a:endParaRPr lang="en-GB" sz="1900" dirty="0" smtClean="0"/>
          </a:p>
          <a:p>
            <a:endParaRPr lang="en-GB" sz="1900" dirty="0"/>
          </a:p>
          <a:p>
            <a:endParaRPr lang="en-GB" sz="1900" dirty="0" smtClean="0"/>
          </a:p>
          <a:p>
            <a:endParaRPr lang="en-GB" sz="1900" dirty="0"/>
          </a:p>
          <a:p>
            <a:pPr marL="342900" indent="-342900">
              <a:buFont typeface="Arial" panose="020B0604020202020204" pitchFamily="34" charset="0"/>
              <a:buChar char="•"/>
            </a:pPr>
            <a:endParaRPr lang="en-GB" sz="1900" dirty="0" smtClean="0"/>
          </a:p>
          <a:p>
            <a:pPr marL="342900" indent="-342900">
              <a:buFont typeface="Arial" panose="020B0604020202020204" pitchFamily="34" charset="0"/>
              <a:buChar char="•"/>
            </a:pPr>
            <a:r>
              <a:rPr lang="en-GB" sz="1900" dirty="0" smtClean="0"/>
              <a:t>Andrew Jackson (1767–1845), rose to national prominence as a colonel in the Tennessee Militia</a:t>
            </a:r>
          </a:p>
          <a:p>
            <a:pPr marL="342900" indent="-342900">
              <a:buFont typeface="Arial" panose="020B0604020202020204" pitchFamily="34" charset="0"/>
              <a:buChar char="•"/>
            </a:pPr>
            <a:r>
              <a:rPr lang="en-GB" sz="1900" dirty="0" smtClean="0"/>
              <a:t>Famed for his leadership in War of 1812</a:t>
            </a:r>
          </a:p>
          <a:p>
            <a:pPr marL="800100" lvl="1" indent="-342900">
              <a:buFontTx/>
              <a:buChar char="-"/>
            </a:pPr>
            <a:r>
              <a:rPr lang="en-GB" sz="1900" dirty="0" smtClean="0"/>
              <a:t>Victory in Creek War (1813–1814); imposed harsh terms on British-allied Creeks; occupied parts of Spanish East Florida</a:t>
            </a:r>
          </a:p>
          <a:p>
            <a:pPr marL="800100" lvl="1" indent="-342900">
              <a:buFontTx/>
              <a:buChar char="-"/>
            </a:pPr>
            <a:r>
              <a:rPr lang="en-GB" sz="1900" dirty="0" smtClean="0"/>
              <a:t>Victory at Battle of New Orleans, January 1815</a:t>
            </a:r>
          </a:p>
          <a:p>
            <a:pPr marL="342900" indent="-342900">
              <a:buFont typeface="Arial" panose="020B0604020202020204" pitchFamily="34" charset="0"/>
              <a:buChar char="•"/>
            </a:pPr>
            <a:r>
              <a:rPr lang="en-GB" sz="1900" dirty="0" smtClean="0"/>
              <a:t>General  in First </a:t>
            </a:r>
            <a:r>
              <a:rPr lang="en-GB" sz="1900" dirty="0"/>
              <a:t>Seminole War </a:t>
            </a:r>
            <a:r>
              <a:rPr lang="en-GB" sz="1900" dirty="0" smtClean="0"/>
              <a:t>(1816–1819); led excursions into </a:t>
            </a:r>
            <a:r>
              <a:rPr lang="en-GB" sz="1900" dirty="0"/>
              <a:t>Spanish Florida; Adams–</a:t>
            </a:r>
            <a:r>
              <a:rPr lang="en-GB" sz="1900" dirty="0" err="1"/>
              <a:t>Onís</a:t>
            </a:r>
            <a:r>
              <a:rPr lang="en-GB" sz="1900" dirty="0"/>
              <a:t> </a:t>
            </a:r>
            <a:r>
              <a:rPr lang="en-GB" sz="1900" dirty="0" smtClean="0"/>
              <a:t>Treaty concessions Florida to the United States</a:t>
            </a:r>
          </a:p>
        </p:txBody>
      </p:sp>
    </p:spTree>
    <p:extLst>
      <p:ext uri="{BB962C8B-B14F-4D97-AF65-F5344CB8AC3E}">
        <p14:creationId xmlns:p14="http://schemas.microsoft.com/office/powerpoint/2010/main" val="402751599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9144000" cy="7975169"/>
          </a:xfrm>
          <a:prstGeom prst="rect">
            <a:avLst/>
          </a:prstGeom>
        </p:spPr>
        <p:txBody>
          <a:bodyPr wrap="square" lIns="540000" tIns="360000" rIns="540000" bIns="360000">
            <a:spAutoFit/>
          </a:bodyPr>
          <a:lstStyle/>
          <a:p>
            <a:r>
              <a:rPr lang="en-GB" sz="2000" b="1" u="sng" dirty="0" smtClean="0">
                <a:solidFill>
                  <a:prstClr val="black"/>
                </a:solidFill>
              </a:rPr>
              <a:t>4. The Age of Jackson: Jacksonian Democracy</a:t>
            </a:r>
          </a:p>
          <a:p>
            <a:r>
              <a:rPr lang="en-GB" sz="2000" b="1" dirty="0" smtClean="0">
                <a:solidFill>
                  <a:prstClr val="black"/>
                </a:solidFill>
              </a:rPr>
              <a:t>Presidential election 1824</a:t>
            </a: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smtClean="0">
              <a:solidFill>
                <a:prstClr val="black"/>
              </a:solidFill>
            </a:endParaRPr>
          </a:p>
          <a:p>
            <a:endParaRPr lang="en-GB" sz="1200" b="1" u="sng" dirty="0">
              <a:solidFill>
                <a:prstClr val="black"/>
              </a:solidFill>
            </a:endParaRPr>
          </a:p>
          <a:p>
            <a:pPr marL="342900" indent="-342900">
              <a:buFont typeface="Arial" panose="020B0604020202020204" pitchFamily="34" charset="0"/>
              <a:buChar char="•"/>
            </a:pPr>
            <a:r>
              <a:rPr lang="en-GB" sz="2000" dirty="0" smtClean="0">
                <a:solidFill>
                  <a:prstClr val="black"/>
                </a:solidFill>
              </a:rPr>
              <a:t>Adams gains office, despite Jackson winning popular vote and first run of electoral college votes (99 to 84) – rival candidate Henry Clay delegated his 37 votes to Adams</a:t>
            </a:r>
          </a:p>
          <a:p>
            <a:endParaRPr lang="en-GB" sz="2000" dirty="0">
              <a:solidFill>
                <a:prstClr val="black"/>
              </a:solidFill>
            </a:endParaRPr>
          </a:p>
          <a:p>
            <a:endParaRPr lang="en-GB" sz="2000" b="1" u="sng" dirty="0">
              <a:solidFill>
                <a:prstClr val="black"/>
              </a:solidFill>
            </a:endParaRPr>
          </a:p>
          <a:p>
            <a:endParaRPr lang="en-GB" sz="1900" dirty="0" smtClean="0"/>
          </a:p>
        </p:txBody>
      </p:sp>
      <p:graphicFrame>
        <p:nvGraphicFramePr>
          <p:cNvPr id="3" name="Table 2"/>
          <p:cNvGraphicFramePr>
            <a:graphicFrameLocks noGrp="1"/>
          </p:cNvGraphicFramePr>
          <p:nvPr>
            <p:extLst>
              <p:ext uri="{D42A27DB-BD31-4B8C-83A1-F6EECF244321}">
                <p14:modId xmlns:p14="http://schemas.microsoft.com/office/powerpoint/2010/main" val="4044032065"/>
              </p:ext>
            </p:extLst>
          </p:nvPr>
        </p:nvGraphicFramePr>
        <p:xfrm>
          <a:off x="1259632" y="1057129"/>
          <a:ext cx="6768752" cy="4466844"/>
        </p:xfrm>
        <a:graphic>
          <a:graphicData uri="http://schemas.openxmlformats.org/drawingml/2006/table">
            <a:tbl>
              <a:tblPr firstRow="1" firstCol="1" bandRow="1">
                <a:tableStyleId>{5C22544A-7EE6-4342-B048-85BDC9FD1C3A}</a:tableStyleId>
              </a:tblPr>
              <a:tblGrid>
                <a:gridCol w="3384376">
                  <a:extLst>
                    <a:ext uri="{9D8B030D-6E8A-4147-A177-3AD203B41FA5}">
                      <a16:colId xmlns:a16="http://schemas.microsoft.com/office/drawing/2014/main" val="20000"/>
                    </a:ext>
                  </a:extLst>
                </a:gridCol>
                <a:gridCol w="3384376">
                  <a:extLst>
                    <a:ext uri="{9D8B030D-6E8A-4147-A177-3AD203B41FA5}">
                      <a16:colId xmlns:a16="http://schemas.microsoft.com/office/drawing/2014/main" val="20001"/>
                    </a:ext>
                  </a:extLst>
                </a:gridCol>
              </a:tblGrid>
              <a:tr h="334294">
                <a:tc>
                  <a:txBody>
                    <a:bodyPr/>
                    <a:lstStyle/>
                    <a:p>
                      <a:pPr algn="ctr">
                        <a:spcAft>
                          <a:spcPts val="0"/>
                        </a:spcAft>
                      </a:pPr>
                      <a:r>
                        <a:rPr lang="en-GB" sz="2400" dirty="0" smtClean="0">
                          <a:solidFill>
                            <a:srgbClr val="0000CC"/>
                          </a:solidFill>
                          <a:effectLst/>
                        </a:rPr>
                        <a:t>John</a:t>
                      </a:r>
                      <a:r>
                        <a:rPr lang="en-GB" sz="2400" baseline="0" dirty="0" smtClean="0">
                          <a:solidFill>
                            <a:srgbClr val="0000CC"/>
                          </a:solidFill>
                          <a:effectLst/>
                        </a:rPr>
                        <a:t> Quincy Adams</a:t>
                      </a:r>
                      <a:endParaRPr lang="en-GB" sz="2400" b="1" dirty="0">
                        <a:solidFill>
                          <a:srgbClr val="0000CC"/>
                        </a:solidFill>
                        <a:effectLst/>
                        <a:latin typeface="Calibri"/>
                      </a:endParaRPr>
                    </a:p>
                  </a:txBody>
                  <a:tcPr marL="68580" marR="68580" marT="0" marB="0">
                    <a:solidFill>
                      <a:schemeClr val="accent5">
                        <a:lumMod val="20000"/>
                        <a:lumOff val="80000"/>
                      </a:schemeClr>
                    </a:solidFill>
                  </a:tcPr>
                </a:tc>
                <a:tc>
                  <a:txBody>
                    <a:bodyPr/>
                    <a:lstStyle/>
                    <a:p>
                      <a:pPr algn="ctr">
                        <a:spcAft>
                          <a:spcPts val="0"/>
                        </a:spcAft>
                      </a:pPr>
                      <a:r>
                        <a:rPr lang="en-GB" sz="2400" b="1" dirty="0" smtClean="0">
                          <a:solidFill>
                            <a:srgbClr val="FF0000"/>
                          </a:solidFill>
                          <a:effectLst/>
                        </a:rPr>
                        <a:t>Andrew</a:t>
                      </a:r>
                      <a:r>
                        <a:rPr lang="en-GB" sz="2400" b="1" baseline="0" dirty="0" smtClean="0">
                          <a:solidFill>
                            <a:srgbClr val="FF0000"/>
                          </a:solidFill>
                          <a:effectLst/>
                        </a:rPr>
                        <a:t> Jackson</a:t>
                      </a:r>
                      <a:endParaRPr lang="en-GB" sz="2400" b="1" dirty="0">
                        <a:solidFill>
                          <a:srgbClr val="FF0000"/>
                        </a:solidFill>
                        <a:effectLst/>
                        <a:latin typeface="Calibri"/>
                      </a:endParaRPr>
                    </a:p>
                  </a:txBody>
                  <a:tcPr marL="68580" marR="68580" marT="0" marB="0">
                    <a:solidFill>
                      <a:schemeClr val="accent5">
                        <a:lumMod val="20000"/>
                        <a:lumOff val="80000"/>
                      </a:schemeClr>
                    </a:solidFill>
                  </a:tcPr>
                </a:tc>
                <a:extLst>
                  <a:ext uri="{0D108BD9-81ED-4DB2-BD59-A6C34878D82A}">
                    <a16:rowId xmlns:a16="http://schemas.microsoft.com/office/drawing/2014/main" val="10000"/>
                  </a:ext>
                </a:extLst>
              </a:tr>
              <a:tr h="305823">
                <a:tc>
                  <a:txBody>
                    <a:bodyPr/>
                    <a:lstStyle/>
                    <a:p>
                      <a:pPr>
                        <a:spcAft>
                          <a:spcPts val="0"/>
                        </a:spcAft>
                      </a:pPr>
                      <a:r>
                        <a:rPr lang="en-GB" sz="1800" dirty="0" smtClean="0">
                          <a:solidFill>
                            <a:srgbClr val="0000CC"/>
                          </a:solidFill>
                          <a:effectLst/>
                        </a:rPr>
                        <a:t>Federalist Party</a:t>
                      </a:r>
                      <a:endParaRPr lang="en-GB" sz="1800" b="1" dirty="0">
                        <a:solidFill>
                          <a:srgbClr val="0000CC"/>
                        </a:solidFill>
                        <a:effectLst/>
                        <a:latin typeface="Calibri"/>
                      </a:endParaRP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1" dirty="0" smtClean="0">
                          <a:solidFill>
                            <a:srgbClr val="FF0000"/>
                          </a:solidFill>
                          <a:effectLst/>
                        </a:rPr>
                        <a:t>(Democratic-)Republican Party</a:t>
                      </a:r>
                      <a:endParaRPr lang="en-GB" sz="1800" b="1" dirty="0">
                        <a:solidFill>
                          <a:srgbClr val="FF0000"/>
                        </a:solidFill>
                        <a:effectLst/>
                        <a:latin typeface="Calibri"/>
                        <a:ea typeface="Calibri"/>
                        <a:cs typeface="Times New Roman"/>
                      </a:endParaRPr>
                    </a:p>
                  </a:txBody>
                  <a:tcPr marL="68580" marR="68580" marT="0" marB="0">
                    <a:solidFill>
                      <a:schemeClr val="accent5">
                        <a:lumMod val="20000"/>
                        <a:lumOff val="80000"/>
                      </a:schemeClr>
                    </a:solidFill>
                  </a:tcPr>
                </a:tc>
                <a:extLst>
                  <a:ext uri="{0D108BD9-81ED-4DB2-BD59-A6C34878D82A}">
                    <a16:rowId xmlns:a16="http://schemas.microsoft.com/office/drawing/2014/main" val="10001"/>
                  </a:ext>
                </a:extLst>
              </a:tr>
              <a:tr h="576658">
                <a:tc>
                  <a:txBody>
                    <a:bodyPr/>
                    <a:lstStyle/>
                    <a:p>
                      <a:pPr>
                        <a:lnSpc>
                          <a:spcPct val="115000"/>
                        </a:lnSpc>
                        <a:spcAft>
                          <a:spcPts val="0"/>
                        </a:spcAft>
                      </a:pPr>
                      <a:r>
                        <a:rPr lang="en-GB" sz="1800" b="0" dirty="0" smtClean="0">
                          <a:solidFill>
                            <a:srgbClr val="0000CC"/>
                          </a:solidFill>
                          <a:effectLst/>
                        </a:rPr>
                        <a:t>Strong central government</a:t>
                      </a:r>
                      <a:endParaRPr lang="en-GB" sz="1800" b="0" dirty="0">
                        <a:solidFill>
                          <a:srgbClr val="0000CC"/>
                        </a:solidFill>
                        <a:effectLst/>
                        <a:latin typeface="Calibri"/>
                        <a:ea typeface="Calibri"/>
                        <a:cs typeface="Times New Roman"/>
                      </a:endParaRP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0" dirty="0" smtClean="0">
                          <a:solidFill>
                            <a:srgbClr val="FF0000"/>
                          </a:solidFill>
                          <a:effectLst/>
                        </a:rPr>
                        <a:t>States’ rights and limited central government</a:t>
                      </a:r>
                      <a:endParaRPr lang="en-GB" sz="1800" b="0" dirty="0">
                        <a:solidFill>
                          <a:srgbClr val="FF0000"/>
                        </a:solidFill>
                        <a:effectLst/>
                        <a:latin typeface="Calibri"/>
                        <a:ea typeface="Calibri"/>
                        <a:cs typeface="Times New Roman"/>
                      </a:endParaRPr>
                    </a:p>
                  </a:txBody>
                  <a:tcPr marL="68580" marR="68580" marT="0" marB="0">
                    <a:solidFill>
                      <a:schemeClr val="accent5">
                        <a:lumMod val="20000"/>
                        <a:lumOff val="80000"/>
                      </a:schemeClr>
                    </a:solidFill>
                  </a:tcPr>
                </a:tc>
                <a:extLst>
                  <a:ext uri="{0D108BD9-81ED-4DB2-BD59-A6C34878D82A}">
                    <a16:rowId xmlns:a16="http://schemas.microsoft.com/office/drawing/2014/main" val="10002"/>
                  </a:ext>
                </a:extLst>
              </a:tr>
              <a:tr h="864987">
                <a:tc>
                  <a:txBody>
                    <a:bodyPr/>
                    <a:lstStyle/>
                    <a:p>
                      <a:pPr>
                        <a:lnSpc>
                          <a:spcPct val="115000"/>
                        </a:lnSpc>
                        <a:spcAft>
                          <a:spcPts val="0"/>
                        </a:spcAft>
                      </a:pPr>
                      <a:r>
                        <a:rPr lang="en-GB" sz="1800" b="0" dirty="0" smtClean="0">
                          <a:solidFill>
                            <a:srgbClr val="0000CC"/>
                          </a:solidFill>
                          <a:effectLst/>
                          <a:latin typeface="Calibri"/>
                          <a:ea typeface="Calibri"/>
                          <a:cs typeface="Times New Roman"/>
                        </a:rPr>
                        <a:t>Believed</a:t>
                      </a:r>
                      <a:r>
                        <a:rPr lang="en-GB" sz="1800" b="0" baseline="0" dirty="0" smtClean="0">
                          <a:solidFill>
                            <a:srgbClr val="0000CC"/>
                          </a:solidFill>
                          <a:effectLst/>
                          <a:latin typeface="Calibri"/>
                          <a:ea typeface="Calibri"/>
                          <a:cs typeface="Times New Roman"/>
                        </a:rPr>
                        <a:t> an enlightened body of citizens should exercise political power – ‘republicanism’</a:t>
                      </a: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0" dirty="0" smtClean="0">
                          <a:solidFill>
                            <a:srgbClr val="FF0000"/>
                          </a:solidFill>
                          <a:effectLst/>
                          <a:latin typeface="+mn-lt"/>
                          <a:ea typeface="Calibri"/>
                          <a:cs typeface="Times New Roman"/>
                        </a:rPr>
                        <a:t>Embraced mass participation in politics – ‘democratic’</a:t>
                      </a:r>
                    </a:p>
                  </a:txBody>
                  <a:tcPr marL="68580" marR="68580" marT="0" marB="0">
                    <a:solidFill>
                      <a:schemeClr val="accent5">
                        <a:lumMod val="20000"/>
                        <a:lumOff val="80000"/>
                      </a:schemeClr>
                    </a:solidFill>
                  </a:tcPr>
                </a:tc>
                <a:extLst>
                  <a:ext uri="{0D108BD9-81ED-4DB2-BD59-A6C34878D82A}">
                    <a16:rowId xmlns:a16="http://schemas.microsoft.com/office/drawing/2014/main" val="10003"/>
                  </a:ext>
                </a:extLst>
              </a:tr>
              <a:tr h="576658">
                <a:tc>
                  <a:txBody>
                    <a:bodyPr/>
                    <a:lstStyle/>
                    <a:p>
                      <a:pPr>
                        <a:lnSpc>
                          <a:spcPct val="115000"/>
                        </a:lnSpc>
                        <a:spcAft>
                          <a:spcPts val="0"/>
                        </a:spcAft>
                      </a:pPr>
                      <a:r>
                        <a:rPr lang="en-GB" sz="1800" b="0" dirty="0" smtClean="0">
                          <a:solidFill>
                            <a:srgbClr val="0000CC"/>
                          </a:solidFill>
                          <a:effectLst/>
                        </a:rPr>
                        <a:t>Represented interests of commerce and manufacturing</a:t>
                      </a:r>
                      <a:endParaRPr lang="en-GB" sz="1800" b="0" dirty="0">
                        <a:solidFill>
                          <a:srgbClr val="0000CC"/>
                        </a:solidFill>
                        <a:effectLst/>
                        <a:latin typeface="Calibri"/>
                        <a:ea typeface="Calibri"/>
                        <a:cs typeface="Times New Roman"/>
                      </a:endParaRP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0" dirty="0" smtClean="0">
                          <a:solidFill>
                            <a:srgbClr val="FF0000"/>
                          </a:solidFill>
                          <a:effectLst/>
                        </a:rPr>
                        <a:t>Represented</a:t>
                      </a:r>
                      <a:r>
                        <a:rPr lang="en-GB" sz="1800" b="0" baseline="0" dirty="0" smtClean="0">
                          <a:solidFill>
                            <a:srgbClr val="FF0000"/>
                          </a:solidFill>
                          <a:effectLst/>
                        </a:rPr>
                        <a:t> i</a:t>
                      </a:r>
                      <a:r>
                        <a:rPr lang="en-GB" sz="1800" b="0" dirty="0" smtClean="0">
                          <a:solidFill>
                            <a:srgbClr val="FF0000"/>
                          </a:solidFill>
                          <a:effectLst/>
                        </a:rPr>
                        <a:t>nterests of ‘common man’</a:t>
                      </a:r>
                      <a:endParaRPr lang="en-GB" sz="1800" b="0" dirty="0">
                        <a:solidFill>
                          <a:srgbClr val="FF0000"/>
                        </a:solidFill>
                        <a:effectLst/>
                        <a:latin typeface="Calibri"/>
                        <a:ea typeface="Calibri"/>
                        <a:cs typeface="Times New Roman"/>
                      </a:endParaRPr>
                    </a:p>
                  </a:txBody>
                  <a:tcPr marL="68580" marR="68580" marT="0" marB="0">
                    <a:solidFill>
                      <a:schemeClr val="accent5">
                        <a:lumMod val="20000"/>
                        <a:lumOff val="80000"/>
                      </a:schemeClr>
                    </a:solidFill>
                  </a:tcPr>
                </a:tc>
                <a:extLst>
                  <a:ext uri="{0D108BD9-81ED-4DB2-BD59-A6C34878D82A}">
                    <a16:rowId xmlns:a16="http://schemas.microsoft.com/office/drawing/2014/main" val="10004"/>
                  </a:ext>
                </a:extLst>
              </a:tr>
              <a:tr h="864987">
                <a:tc>
                  <a:txBody>
                    <a:bodyPr/>
                    <a:lstStyle/>
                    <a:p>
                      <a:pPr>
                        <a:lnSpc>
                          <a:spcPct val="115000"/>
                        </a:lnSpc>
                        <a:spcAft>
                          <a:spcPts val="0"/>
                        </a:spcAft>
                      </a:pPr>
                      <a:r>
                        <a:rPr lang="en-GB" sz="1800" b="0" baseline="0" dirty="0" smtClean="0">
                          <a:solidFill>
                            <a:srgbClr val="0000CC"/>
                          </a:solidFill>
                          <a:effectLst/>
                          <a:latin typeface="Calibri"/>
                          <a:ea typeface="Calibri"/>
                          <a:cs typeface="Times New Roman"/>
                        </a:rPr>
                        <a:t>East-coast, New Englander  </a:t>
                      </a:r>
                      <a:endParaRPr lang="en-GB" sz="1800" b="0" dirty="0">
                        <a:solidFill>
                          <a:srgbClr val="0000CC"/>
                        </a:solidFill>
                        <a:effectLst/>
                        <a:latin typeface="Calibri"/>
                        <a:ea typeface="Calibri"/>
                        <a:cs typeface="Times New Roman"/>
                      </a:endParaRP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0" dirty="0" smtClean="0">
                          <a:solidFill>
                            <a:srgbClr val="FF0000"/>
                          </a:solidFill>
                          <a:effectLst/>
                          <a:latin typeface="Calibri"/>
                          <a:ea typeface="Calibri"/>
                          <a:cs typeface="Times New Roman"/>
                        </a:rPr>
                        <a:t>‘Western’ (born on</a:t>
                      </a:r>
                      <a:r>
                        <a:rPr lang="en-GB" sz="1800" b="0" baseline="0" dirty="0" smtClean="0">
                          <a:solidFill>
                            <a:srgbClr val="FF0000"/>
                          </a:solidFill>
                          <a:effectLst/>
                          <a:latin typeface="Calibri"/>
                          <a:ea typeface="Calibri"/>
                          <a:cs typeface="Times New Roman"/>
                        </a:rPr>
                        <a:t> Carolina frontier, settled in Tennessee), Scots-Irish background  </a:t>
                      </a:r>
                      <a:endParaRPr lang="en-GB" sz="1800" b="0" dirty="0">
                        <a:solidFill>
                          <a:srgbClr val="FF0000"/>
                        </a:solidFill>
                        <a:effectLst/>
                        <a:latin typeface="Calibri"/>
                        <a:ea typeface="Calibri"/>
                        <a:cs typeface="Times New Roman"/>
                      </a:endParaRPr>
                    </a:p>
                  </a:txBody>
                  <a:tcPr marL="68580" marR="68580" marT="0" marB="0">
                    <a:solidFill>
                      <a:schemeClr val="accent5">
                        <a:lumMod val="20000"/>
                        <a:lumOff val="80000"/>
                      </a:schemeClr>
                    </a:solidFill>
                  </a:tcPr>
                </a:tc>
                <a:extLst>
                  <a:ext uri="{0D108BD9-81ED-4DB2-BD59-A6C34878D82A}">
                    <a16:rowId xmlns:a16="http://schemas.microsoft.com/office/drawing/2014/main" val="10005"/>
                  </a:ext>
                </a:extLst>
              </a:tr>
              <a:tr h="576658">
                <a:tc>
                  <a:txBody>
                    <a:bodyPr/>
                    <a:lstStyle/>
                    <a:p>
                      <a:pPr>
                        <a:lnSpc>
                          <a:spcPct val="115000"/>
                        </a:lnSpc>
                        <a:spcAft>
                          <a:spcPts val="0"/>
                        </a:spcAft>
                      </a:pPr>
                      <a:r>
                        <a:rPr lang="en-GB" sz="1800" b="0" dirty="0" smtClean="0">
                          <a:solidFill>
                            <a:srgbClr val="0000CC"/>
                          </a:solidFill>
                          <a:effectLst/>
                          <a:latin typeface="Calibri"/>
                          <a:ea typeface="Calibri"/>
                          <a:cs typeface="Times New Roman"/>
                        </a:rPr>
                        <a:t>Political dynasty, Harvard-educated</a:t>
                      </a:r>
                      <a:r>
                        <a:rPr lang="en-GB" sz="1800" b="0" baseline="0" dirty="0" smtClean="0">
                          <a:solidFill>
                            <a:srgbClr val="0000CC"/>
                          </a:solidFill>
                          <a:effectLst/>
                          <a:latin typeface="Calibri"/>
                          <a:ea typeface="Calibri"/>
                          <a:cs typeface="Times New Roman"/>
                        </a:rPr>
                        <a:t> and professor</a:t>
                      </a:r>
                      <a:endParaRPr lang="en-GB" sz="1800" b="0" dirty="0">
                        <a:solidFill>
                          <a:srgbClr val="0000CC"/>
                        </a:solidFill>
                        <a:effectLst/>
                        <a:latin typeface="Calibri"/>
                        <a:ea typeface="Calibri"/>
                        <a:cs typeface="Times New Roman"/>
                      </a:endParaRP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0" dirty="0" smtClean="0">
                          <a:solidFill>
                            <a:srgbClr val="FF0000"/>
                          </a:solidFill>
                          <a:effectLst/>
                          <a:latin typeface="Calibri"/>
                          <a:ea typeface="Calibri"/>
                          <a:cs typeface="Times New Roman"/>
                        </a:rPr>
                        <a:t>‘Self-made</a:t>
                      </a:r>
                      <a:r>
                        <a:rPr lang="en-GB" sz="1800" b="0" baseline="0" dirty="0" smtClean="0">
                          <a:solidFill>
                            <a:srgbClr val="FF0000"/>
                          </a:solidFill>
                          <a:effectLst/>
                          <a:latin typeface="Calibri"/>
                          <a:ea typeface="Calibri"/>
                          <a:cs typeface="Times New Roman"/>
                        </a:rPr>
                        <a:t> man</a:t>
                      </a:r>
                      <a:r>
                        <a:rPr lang="en-GB" sz="1800" b="0" baseline="0" dirty="0" smtClean="0">
                          <a:solidFill>
                            <a:srgbClr val="FF0000"/>
                          </a:solidFill>
                          <a:effectLst/>
                          <a:latin typeface="+mn-lt"/>
                          <a:ea typeface="Calibri"/>
                          <a:cs typeface="Times New Roman"/>
                        </a:rPr>
                        <a:t>,’ autodidact</a:t>
                      </a:r>
                      <a:endParaRPr lang="en-GB" sz="1800" b="0" dirty="0">
                        <a:solidFill>
                          <a:srgbClr val="FF0000"/>
                        </a:solidFill>
                        <a:effectLst/>
                        <a:latin typeface="Calibri"/>
                        <a:ea typeface="Calibri"/>
                        <a:cs typeface="Times New Roman"/>
                      </a:endParaRPr>
                    </a:p>
                  </a:txBody>
                  <a:tcPr marL="68580" marR="68580" marT="0" marB="0">
                    <a:solidFill>
                      <a:schemeClr val="accent5">
                        <a:lumMod val="20000"/>
                        <a:lumOff val="80000"/>
                      </a:schemeClr>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62705870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9144000" cy="7067228"/>
          </a:xfrm>
          <a:prstGeom prst="rect">
            <a:avLst/>
          </a:prstGeom>
        </p:spPr>
        <p:txBody>
          <a:bodyPr wrap="square" lIns="540000" tIns="360000" rIns="540000" bIns="360000">
            <a:spAutoFit/>
          </a:bodyPr>
          <a:lstStyle/>
          <a:p>
            <a:r>
              <a:rPr lang="en-GB" sz="2000" b="1" u="sng" dirty="0" smtClean="0">
                <a:solidFill>
                  <a:prstClr val="black"/>
                </a:solidFill>
              </a:rPr>
              <a:t>4. The Age of Jackson: Jacksonian Democracy</a:t>
            </a:r>
          </a:p>
          <a:p>
            <a:r>
              <a:rPr lang="en-GB" sz="2000" b="1" dirty="0" smtClean="0">
                <a:solidFill>
                  <a:prstClr val="black"/>
                </a:solidFill>
              </a:rPr>
              <a:t>Presidential election 1828</a:t>
            </a: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smtClean="0">
              <a:solidFill>
                <a:prstClr val="black"/>
              </a:solidFill>
            </a:endParaRPr>
          </a:p>
          <a:p>
            <a:endParaRPr lang="en-GB" sz="1200" b="1" u="sng" dirty="0" smtClean="0">
              <a:solidFill>
                <a:prstClr val="black"/>
              </a:solidFill>
            </a:endParaRPr>
          </a:p>
          <a:p>
            <a:pPr marL="342900" indent="-342900">
              <a:buFont typeface="Arial" panose="020B0604020202020204" pitchFamily="34" charset="0"/>
              <a:buChar char="•"/>
            </a:pPr>
            <a:r>
              <a:rPr lang="en-GB" sz="2000" dirty="0" smtClean="0">
                <a:solidFill>
                  <a:prstClr val="black"/>
                </a:solidFill>
              </a:rPr>
              <a:t>Electoral college reform: states’ electors decided by popular vote rather than appointment</a:t>
            </a:r>
          </a:p>
          <a:p>
            <a:pPr marL="342900" indent="-342900">
              <a:buFont typeface="Arial" panose="020B0604020202020204" pitchFamily="34" charset="0"/>
              <a:buChar char="•"/>
            </a:pPr>
            <a:r>
              <a:rPr lang="en-GB" sz="2000" dirty="0" smtClean="0">
                <a:solidFill>
                  <a:prstClr val="black"/>
                </a:solidFill>
              </a:rPr>
              <a:t>Jackson carries popular vote and electoral college</a:t>
            </a:r>
            <a:endParaRPr lang="en-GB" sz="1900" dirty="0" smtClean="0"/>
          </a:p>
        </p:txBody>
      </p:sp>
      <p:graphicFrame>
        <p:nvGraphicFramePr>
          <p:cNvPr id="3" name="Table 2"/>
          <p:cNvGraphicFramePr>
            <a:graphicFrameLocks noGrp="1"/>
          </p:cNvGraphicFramePr>
          <p:nvPr>
            <p:extLst>
              <p:ext uri="{D42A27DB-BD31-4B8C-83A1-F6EECF244321}">
                <p14:modId xmlns:p14="http://schemas.microsoft.com/office/powerpoint/2010/main" val="649964162"/>
              </p:ext>
            </p:extLst>
          </p:nvPr>
        </p:nvGraphicFramePr>
        <p:xfrm>
          <a:off x="1259632" y="1057129"/>
          <a:ext cx="6768752" cy="4466844"/>
        </p:xfrm>
        <a:graphic>
          <a:graphicData uri="http://schemas.openxmlformats.org/drawingml/2006/table">
            <a:tbl>
              <a:tblPr firstRow="1" firstCol="1" bandRow="1">
                <a:tableStyleId>{5C22544A-7EE6-4342-B048-85BDC9FD1C3A}</a:tableStyleId>
              </a:tblPr>
              <a:tblGrid>
                <a:gridCol w="3384376">
                  <a:extLst>
                    <a:ext uri="{9D8B030D-6E8A-4147-A177-3AD203B41FA5}">
                      <a16:colId xmlns:a16="http://schemas.microsoft.com/office/drawing/2014/main" val="20000"/>
                    </a:ext>
                  </a:extLst>
                </a:gridCol>
                <a:gridCol w="3384376">
                  <a:extLst>
                    <a:ext uri="{9D8B030D-6E8A-4147-A177-3AD203B41FA5}">
                      <a16:colId xmlns:a16="http://schemas.microsoft.com/office/drawing/2014/main" val="20001"/>
                    </a:ext>
                  </a:extLst>
                </a:gridCol>
              </a:tblGrid>
              <a:tr h="334294">
                <a:tc>
                  <a:txBody>
                    <a:bodyPr/>
                    <a:lstStyle/>
                    <a:p>
                      <a:pPr algn="ctr">
                        <a:spcAft>
                          <a:spcPts val="0"/>
                        </a:spcAft>
                      </a:pPr>
                      <a:r>
                        <a:rPr lang="en-GB" sz="2400" dirty="0" smtClean="0">
                          <a:solidFill>
                            <a:srgbClr val="0000CC"/>
                          </a:solidFill>
                          <a:effectLst/>
                        </a:rPr>
                        <a:t>John</a:t>
                      </a:r>
                      <a:r>
                        <a:rPr lang="en-GB" sz="2400" baseline="0" dirty="0" smtClean="0">
                          <a:solidFill>
                            <a:srgbClr val="0000CC"/>
                          </a:solidFill>
                          <a:effectLst/>
                        </a:rPr>
                        <a:t> Quincy Adams</a:t>
                      </a:r>
                      <a:endParaRPr lang="en-GB" sz="2400" b="1" dirty="0">
                        <a:solidFill>
                          <a:srgbClr val="0000CC"/>
                        </a:solidFill>
                        <a:effectLst/>
                        <a:latin typeface="Calibri"/>
                      </a:endParaRPr>
                    </a:p>
                  </a:txBody>
                  <a:tcPr marL="68580" marR="68580" marT="0" marB="0">
                    <a:solidFill>
                      <a:schemeClr val="accent5">
                        <a:lumMod val="20000"/>
                        <a:lumOff val="80000"/>
                      </a:schemeClr>
                    </a:solidFill>
                  </a:tcPr>
                </a:tc>
                <a:tc>
                  <a:txBody>
                    <a:bodyPr/>
                    <a:lstStyle/>
                    <a:p>
                      <a:pPr algn="ctr">
                        <a:spcAft>
                          <a:spcPts val="0"/>
                        </a:spcAft>
                      </a:pPr>
                      <a:r>
                        <a:rPr lang="en-GB" sz="2400" b="1" dirty="0" smtClean="0">
                          <a:solidFill>
                            <a:srgbClr val="FF0000"/>
                          </a:solidFill>
                          <a:effectLst/>
                        </a:rPr>
                        <a:t>Andrew</a:t>
                      </a:r>
                      <a:r>
                        <a:rPr lang="en-GB" sz="2400" b="1" baseline="0" dirty="0" smtClean="0">
                          <a:solidFill>
                            <a:srgbClr val="FF0000"/>
                          </a:solidFill>
                          <a:effectLst/>
                        </a:rPr>
                        <a:t> Jackson</a:t>
                      </a:r>
                      <a:endParaRPr lang="en-GB" sz="2400" b="1" dirty="0">
                        <a:solidFill>
                          <a:srgbClr val="FF0000"/>
                        </a:solidFill>
                        <a:effectLst/>
                        <a:latin typeface="Calibri"/>
                      </a:endParaRPr>
                    </a:p>
                  </a:txBody>
                  <a:tcPr marL="68580" marR="68580" marT="0" marB="0">
                    <a:solidFill>
                      <a:schemeClr val="accent5">
                        <a:lumMod val="20000"/>
                        <a:lumOff val="80000"/>
                      </a:schemeClr>
                    </a:solidFill>
                  </a:tcPr>
                </a:tc>
                <a:extLst>
                  <a:ext uri="{0D108BD9-81ED-4DB2-BD59-A6C34878D82A}">
                    <a16:rowId xmlns:a16="http://schemas.microsoft.com/office/drawing/2014/main" val="10000"/>
                  </a:ext>
                </a:extLst>
              </a:tr>
              <a:tr h="305823">
                <a:tc>
                  <a:txBody>
                    <a:bodyPr/>
                    <a:lstStyle/>
                    <a:p>
                      <a:pPr>
                        <a:spcAft>
                          <a:spcPts val="0"/>
                        </a:spcAft>
                      </a:pPr>
                      <a:r>
                        <a:rPr lang="en-GB" sz="1800" dirty="0" smtClean="0">
                          <a:solidFill>
                            <a:srgbClr val="0000CC"/>
                          </a:solidFill>
                          <a:effectLst/>
                        </a:rPr>
                        <a:t>Federalist Party</a:t>
                      </a:r>
                      <a:endParaRPr lang="en-GB" sz="1800" b="1" dirty="0">
                        <a:solidFill>
                          <a:srgbClr val="0000CC"/>
                        </a:solidFill>
                        <a:effectLst/>
                        <a:latin typeface="Calibri"/>
                      </a:endParaRP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1" dirty="0" smtClean="0">
                          <a:solidFill>
                            <a:srgbClr val="FF0000"/>
                          </a:solidFill>
                          <a:effectLst/>
                        </a:rPr>
                        <a:t>Democratic</a:t>
                      </a:r>
                      <a:r>
                        <a:rPr lang="en-GB" sz="1800" b="1" baseline="0" dirty="0" smtClean="0">
                          <a:solidFill>
                            <a:srgbClr val="FF0000"/>
                          </a:solidFill>
                          <a:effectLst/>
                        </a:rPr>
                        <a:t> </a:t>
                      </a:r>
                      <a:r>
                        <a:rPr lang="en-GB" sz="1800" b="1" dirty="0" smtClean="0">
                          <a:solidFill>
                            <a:srgbClr val="FF0000"/>
                          </a:solidFill>
                          <a:effectLst/>
                        </a:rPr>
                        <a:t>Party</a:t>
                      </a:r>
                      <a:endParaRPr lang="en-GB" sz="1800" b="1" dirty="0">
                        <a:solidFill>
                          <a:srgbClr val="FF0000"/>
                        </a:solidFill>
                        <a:effectLst/>
                        <a:latin typeface="Calibri"/>
                        <a:ea typeface="Calibri"/>
                        <a:cs typeface="Times New Roman"/>
                      </a:endParaRPr>
                    </a:p>
                  </a:txBody>
                  <a:tcPr marL="68580" marR="68580" marT="0" marB="0">
                    <a:solidFill>
                      <a:schemeClr val="accent5">
                        <a:lumMod val="20000"/>
                        <a:lumOff val="80000"/>
                      </a:schemeClr>
                    </a:solidFill>
                  </a:tcPr>
                </a:tc>
                <a:extLst>
                  <a:ext uri="{0D108BD9-81ED-4DB2-BD59-A6C34878D82A}">
                    <a16:rowId xmlns:a16="http://schemas.microsoft.com/office/drawing/2014/main" val="10001"/>
                  </a:ext>
                </a:extLst>
              </a:tr>
              <a:tr h="576658">
                <a:tc>
                  <a:txBody>
                    <a:bodyPr/>
                    <a:lstStyle/>
                    <a:p>
                      <a:pPr>
                        <a:lnSpc>
                          <a:spcPct val="115000"/>
                        </a:lnSpc>
                        <a:spcAft>
                          <a:spcPts val="0"/>
                        </a:spcAft>
                      </a:pPr>
                      <a:r>
                        <a:rPr lang="en-GB" sz="1800" b="0" dirty="0" smtClean="0">
                          <a:solidFill>
                            <a:srgbClr val="0000CC"/>
                          </a:solidFill>
                          <a:effectLst/>
                        </a:rPr>
                        <a:t>Strong central government</a:t>
                      </a:r>
                      <a:endParaRPr lang="en-GB" sz="1800" b="0" dirty="0">
                        <a:solidFill>
                          <a:srgbClr val="0000CC"/>
                        </a:solidFill>
                        <a:effectLst/>
                        <a:latin typeface="Calibri"/>
                        <a:ea typeface="Calibri"/>
                        <a:cs typeface="Times New Roman"/>
                      </a:endParaRP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0" dirty="0" smtClean="0">
                          <a:solidFill>
                            <a:srgbClr val="FF0000"/>
                          </a:solidFill>
                          <a:effectLst/>
                        </a:rPr>
                        <a:t>States’ rights and limited central government</a:t>
                      </a:r>
                      <a:endParaRPr lang="en-GB" sz="1800" b="0" dirty="0">
                        <a:solidFill>
                          <a:srgbClr val="FF0000"/>
                        </a:solidFill>
                        <a:effectLst/>
                        <a:latin typeface="Calibri"/>
                        <a:ea typeface="Calibri"/>
                        <a:cs typeface="Times New Roman"/>
                      </a:endParaRPr>
                    </a:p>
                  </a:txBody>
                  <a:tcPr marL="68580" marR="68580" marT="0" marB="0">
                    <a:solidFill>
                      <a:schemeClr val="accent5">
                        <a:lumMod val="20000"/>
                        <a:lumOff val="80000"/>
                      </a:schemeClr>
                    </a:solidFill>
                  </a:tcPr>
                </a:tc>
                <a:extLst>
                  <a:ext uri="{0D108BD9-81ED-4DB2-BD59-A6C34878D82A}">
                    <a16:rowId xmlns:a16="http://schemas.microsoft.com/office/drawing/2014/main" val="10002"/>
                  </a:ext>
                </a:extLst>
              </a:tr>
              <a:tr h="864987">
                <a:tc>
                  <a:txBody>
                    <a:bodyPr/>
                    <a:lstStyle/>
                    <a:p>
                      <a:pPr>
                        <a:lnSpc>
                          <a:spcPct val="115000"/>
                        </a:lnSpc>
                        <a:spcAft>
                          <a:spcPts val="0"/>
                        </a:spcAft>
                      </a:pPr>
                      <a:r>
                        <a:rPr lang="en-GB" sz="1800" b="0" dirty="0" smtClean="0">
                          <a:solidFill>
                            <a:srgbClr val="0000CC"/>
                          </a:solidFill>
                          <a:effectLst/>
                          <a:latin typeface="Calibri"/>
                          <a:ea typeface="Calibri"/>
                          <a:cs typeface="Times New Roman"/>
                        </a:rPr>
                        <a:t>Believed</a:t>
                      </a:r>
                      <a:r>
                        <a:rPr lang="en-GB" sz="1800" b="0" baseline="0" dirty="0" smtClean="0">
                          <a:solidFill>
                            <a:srgbClr val="0000CC"/>
                          </a:solidFill>
                          <a:effectLst/>
                          <a:latin typeface="Calibri"/>
                          <a:ea typeface="Calibri"/>
                          <a:cs typeface="Times New Roman"/>
                        </a:rPr>
                        <a:t> an enlightened body of citizens should exercise political power – ‘republicanism’</a:t>
                      </a: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0" dirty="0" smtClean="0">
                          <a:solidFill>
                            <a:srgbClr val="FF0000"/>
                          </a:solidFill>
                          <a:effectLst/>
                          <a:latin typeface="+mn-lt"/>
                          <a:ea typeface="Calibri"/>
                          <a:cs typeface="Times New Roman"/>
                        </a:rPr>
                        <a:t>Embraced mass participation in politics – ‘democratic’</a:t>
                      </a:r>
                    </a:p>
                  </a:txBody>
                  <a:tcPr marL="68580" marR="68580" marT="0" marB="0">
                    <a:solidFill>
                      <a:schemeClr val="accent5">
                        <a:lumMod val="20000"/>
                        <a:lumOff val="80000"/>
                      </a:schemeClr>
                    </a:solidFill>
                  </a:tcPr>
                </a:tc>
                <a:extLst>
                  <a:ext uri="{0D108BD9-81ED-4DB2-BD59-A6C34878D82A}">
                    <a16:rowId xmlns:a16="http://schemas.microsoft.com/office/drawing/2014/main" val="10003"/>
                  </a:ext>
                </a:extLst>
              </a:tr>
              <a:tr h="576658">
                <a:tc>
                  <a:txBody>
                    <a:bodyPr/>
                    <a:lstStyle/>
                    <a:p>
                      <a:pPr>
                        <a:lnSpc>
                          <a:spcPct val="115000"/>
                        </a:lnSpc>
                        <a:spcAft>
                          <a:spcPts val="0"/>
                        </a:spcAft>
                      </a:pPr>
                      <a:r>
                        <a:rPr lang="en-GB" sz="1800" b="0" dirty="0" smtClean="0">
                          <a:solidFill>
                            <a:srgbClr val="0000CC"/>
                          </a:solidFill>
                          <a:effectLst/>
                        </a:rPr>
                        <a:t>Represented interests of commerce and manufacturing</a:t>
                      </a:r>
                      <a:endParaRPr lang="en-GB" sz="1800" b="0" dirty="0">
                        <a:solidFill>
                          <a:srgbClr val="0000CC"/>
                        </a:solidFill>
                        <a:effectLst/>
                        <a:latin typeface="Calibri"/>
                        <a:ea typeface="Calibri"/>
                        <a:cs typeface="Times New Roman"/>
                      </a:endParaRP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0" dirty="0" smtClean="0">
                          <a:solidFill>
                            <a:srgbClr val="FF0000"/>
                          </a:solidFill>
                          <a:effectLst/>
                        </a:rPr>
                        <a:t>Represented</a:t>
                      </a:r>
                      <a:r>
                        <a:rPr lang="en-GB" sz="1800" b="0" baseline="0" dirty="0" smtClean="0">
                          <a:solidFill>
                            <a:srgbClr val="FF0000"/>
                          </a:solidFill>
                          <a:effectLst/>
                        </a:rPr>
                        <a:t> i</a:t>
                      </a:r>
                      <a:r>
                        <a:rPr lang="en-GB" sz="1800" b="0" dirty="0" smtClean="0">
                          <a:solidFill>
                            <a:srgbClr val="FF0000"/>
                          </a:solidFill>
                          <a:effectLst/>
                        </a:rPr>
                        <a:t>nterests of ‘common man’</a:t>
                      </a:r>
                      <a:endParaRPr lang="en-GB" sz="1800" b="0" dirty="0">
                        <a:solidFill>
                          <a:srgbClr val="FF0000"/>
                        </a:solidFill>
                        <a:effectLst/>
                        <a:latin typeface="Calibri"/>
                        <a:ea typeface="Calibri"/>
                        <a:cs typeface="Times New Roman"/>
                      </a:endParaRPr>
                    </a:p>
                  </a:txBody>
                  <a:tcPr marL="68580" marR="68580" marT="0" marB="0">
                    <a:solidFill>
                      <a:schemeClr val="accent5">
                        <a:lumMod val="20000"/>
                        <a:lumOff val="80000"/>
                      </a:schemeClr>
                    </a:solidFill>
                  </a:tcPr>
                </a:tc>
                <a:extLst>
                  <a:ext uri="{0D108BD9-81ED-4DB2-BD59-A6C34878D82A}">
                    <a16:rowId xmlns:a16="http://schemas.microsoft.com/office/drawing/2014/main" val="10004"/>
                  </a:ext>
                </a:extLst>
              </a:tr>
              <a:tr h="864987">
                <a:tc>
                  <a:txBody>
                    <a:bodyPr/>
                    <a:lstStyle/>
                    <a:p>
                      <a:pPr>
                        <a:lnSpc>
                          <a:spcPct val="115000"/>
                        </a:lnSpc>
                        <a:spcAft>
                          <a:spcPts val="0"/>
                        </a:spcAft>
                      </a:pPr>
                      <a:r>
                        <a:rPr lang="en-GB" sz="1800" b="0" baseline="0" dirty="0" smtClean="0">
                          <a:solidFill>
                            <a:srgbClr val="0000CC"/>
                          </a:solidFill>
                          <a:effectLst/>
                          <a:latin typeface="Calibri"/>
                          <a:ea typeface="Calibri"/>
                          <a:cs typeface="Times New Roman"/>
                        </a:rPr>
                        <a:t>East-coast, New Englander  </a:t>
                      </a:r>
                      <a:endParaRPr lang="en-GB" sz="1800" b="0" dirty="0">
                        <a:solidFill>
                          <a:srgbClr val="0000CC"/>
                        </a:solidFill>
                        <a:effectLst/>
                        <a:latin typeface="Calibri"/>
                        <a:ea typeface="Calibri"/>
                        <a:cs typeface="Times New Roman"/>
                      </a:endParaRP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0" dirty="0" smtClean="0">
                          <a:solidFill>
                            <a:srgbClr val="FF0000"/>
                          </a:solidFill>
                          <a:effectLst/>
                          <a:latin typeface="Calibri"/>
                          <a:ea typeface="Calibri"/>
                          <a:cs typeface="Times New Roman"/>
                        </a:rPr>
                        <a:t>‘Western’ (born on</a:t>
                      </a:r>
                      <a:r>
                        <a:rPr lang="en-GB" sz="1800" b="0" baseline="0" dirty="0" smtClean="0">
                          <a:solidFill>
                            <a:srgbClr val="FF0000"/>
                          </a:solidFill>
                          <a:effectLst/>
                          <a:latin typeface="Calibri"/>
                          <a:ea typeface="Calibri"/>
                          <a:cs typeface="Times New Roman"/>
                        </a:rPr>
                        <a:t> Carolina frontier, settled in Tennessee), Scots-Irish background  </a:t>
                      </a:r>
                      <a:endParaRPr lang="en-GB" sz="1800" b="0" dirty="0">
                        <a:solidFill>
                          <a:srgbClr val="FF0000"/>
                        </a:solidFill>
                        <a:effectLst/>
                        <a:latin typeface="Calibri"/>
                        <a:ea typeface="Calibri"/>
                        <a:cs typeface="Times New Roman"/>
                      </a:endParaRPr>
                    </a:p>
                  </a:txBody>
                  <a:tcPr marL="68580" marR="68580" marT="0" marB="0">
                    <a:solidFill>
                      <a:schemeClr val="accent5">
                        <a:lumMod val="20000"/>
                        <a:lumOff val="80000"/>
                      </a:schemeClr>
                    </a:solidFill>
                  </a:tcPr>
                </a:tc>
                <a:extLst>
                  <a:ext uri="{0D108BD9-81ED-4DB2-BD59-A6C34878D82A}">
                    <a16:rowId xmlns:a16="http://schemas.microsoft.com/office/drawing/2014/main" val="10005"/>
                  </a:ext>
                </a:extLst>
              </a:tr>
              <a:tr h="576658">
                <a:tc>
                  <a:txBody>
                    <a:bodyPr/>
                    <a:lstStyle/>
                    <a:p>
                      <a:pPr>
                        <a:lnSpc>
                          <a:spcPct val="115000"/>
                        </a:lnSpc>
                        <a:spcAft>
                          <a:spcPts val="0"/>
                        </a:spcAft>
                      </a:pPr>
                      <a:r>
                        <a:rPr lang="en-GB" sz="1800" b="0" dirty="0" smtClean="0">
                          <a:solidFill>
                            <a:srgbClr val="0000CC"/>
                          </a:solidFill>
                          <a:effectLst/>
                          <a:latin typeface="Calibri"/>
                          <a:ea typeface="Calibri"/>
                          <a:cs typeface="Times New Roman"/>
                        </a:rPr>
                        <a:t>Political dynasty, Harvard-educated</a:t>
                      </a:r>
                      <a:r>
                        <a:rPr lang="en-GB" sz="1800" b="0" baseline="0" dirty="0" smtClean="0">
                          <a:solidFill>
                            <a:srgbClr val="0000CC"/>
                          </a:solidFill>
                          <a:effectLst/>
                          <a:latin typeface="Calibri"/>
                          <a:ea typeface="Calibri"/>
                          <a:cs typeface="Times New Roman"/>
                        </a:rPr>
                        <a:t> and professor</a:t>
                      </a:r>
                      <a:endParaRPr lang="en-GB" sz="1800" b="0" dirty="0">
                        <a:solidFill>
                          <a:srgbClr val="0000CC"/>
                        </a:solidFill>
                        <a:effectLst/>
                        <a:latin typeface="Calibri"/>
                        <a:ea typeface="Calibri"/>
                        <a:cs typeface="Times New Roman"/>
                      </a:endParaRPr>
                    </a:p>
                  </a:txBody>
                  <a:tcPr marL="68580" marR="68580" marT="0" marB="0">
                    <a:solidFill>
                      <a:schemeClr val="accent5">
                        <a:lumMod val="20000"/>
                        <a:lumOff val="80000"/>
                      </a:schemeClr>
                    </a:solidFill>
                  </a:tcPr>
                </a:tc>
                <a:tc>
                  <a:txBody>
                    <a:bodyPr/>
                    <a:lstStyle/>
                    <a:p>
                      <a:pPr algn="r">
                        <a:lnSpc>
                          <a:spcPct val="115000"/>
                        </a:lnSpc>
                        <a:spcAft>
                          <a:spcPts val="0"/>
                        </a:spcAft>
                      </a:pPr>
                      <a:r>
                        <a:rPr lang="en-GB" sz="1800" b="0" dirty="0" smtClean="0">
                          <a:solidFill>
                            <a:srgbClr val="FF0000"/>
                          </a:solidFill>
                          <a:effectLst/>
                          <a:latin typeface="Calibri"/>
                          <a:ea typeface="Calibri"/>
                          <a:cs typeface="Times New Roman"/>
                        </a:rPr>
                        <a:t>‘Self-made</a:t>
                      </a:r>
                      <a:r>
                        <a:rPr lang="en-GB" sz="1800" b="0" baseline="0" dirty="0" smtClean="0">
                          <a:solidFill>
                            <a:srgbClr val="FF0000"/>
                          </a:solidFill>
                          <a:effectLst/>
                          <a:latin typeface="Calibri"/>
                          <a:ea typeface="Calibri"/>
                          <a:cs typeface="Times New Roman"/>
                        </a:rPr>
                        <a:t> man</a:t>
                      </a:r>
                      <a:r>
                        <a:rPr lang="en-GB" sz="1800" b="0" baseline="0" dirty="0" smtClean="0">
                          <a:solidFill>
                            <a:srgbClr val="FF0000"/>
                          </a:solidFill>
                          <a:effectLst/>
                          <a:latin typeface="+mn-lt"/>
                          <a:ea typeface="Calibri"/>
                          <a:cs typeface="Times New Roman"/>
                        </a:rPr>
                        <a:t>,’ autodidact</a:t>
                      </a:r>
                      <a:endParaRPr lang="en-GB" sz="1800" b="0" dirty="0">
                        <a:solidFill>
                          <a:srgbClr val="FF0000"/>
                        </a:solidFill>
                        <a:effectLst/>
                        <a:latin typeface="Calibri"/>
                        <a:ea typeface="Calibri"/>
                        <a:cs typeface="Times New Roman"/>
                      </a:endParaRPr>
                    </a:p>
                  </a:txBody>
                  <a:tcPr marL="68580" marR="68580" marT="0" marB="0">
                    <a:solidFill>
                      <a:schemeClr val="accent5">
                        <a:lumMod val="20000"/>
                        <a:lumOff val="80000"/>
                      </a:schemeClr>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66691090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9144000" cy="6513231"/>
          </a:xfrm>
          <a:prstGeom prst="rect">
            <a:avLst/>
          </a:prstGeom>
        </p:spPr>
        <p:txBody>
          <a:bodyPr wrap="square" lIns="540000" tIns="360000" rIns="540000" bIns="360000">
            <a:spAutoFit/>
          </a:bodyPr>
          <a:lstStyle/>
          <a:p>
            <a:r>
              <a:rPr lang="en-GB" sz="2000" b="1" u="sng" dirty="0" smtClean="0">
                <a:solidFill>
                  <a:prstClr val="black"/>
                </a:solidFill>
              </a:rPr>
              <a:t>4. The Age of Jackson: Jacksonian Democracy</a:t>
            </a: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pPr marL="342900" indent="-342900">
              <a:buFont typeface="Arial" panose="020B0604020202020204" pitchFamily="34" charset="0"/>
              <a:buChar char="•"/>
            </a:pPr>
            <a:r>
              <a:rPr lang="en-GB" sz="2000" dirty="0" err="1" smtClean="0">
                <a:solidFill>
                  <a:prstClr val="black"/>
                </a:solidFill>
              </a:rPr>
              <a:t>Informalises</a:t>
            </a:r>
            <a:r>
              <a:rPr lang="en-GB" sz="2000" dirty="0" smtClean="0">
                <a:solidFill>
                  <a:prstClr val="black"/>
                </a:solidFill>
              </a:rPr>
              <a:t> </a:t>
            </a:r>
            <a:r>
              <a:rPr lang="en-GB" sz="2000" dirty="0">
                <a:solidFill>
                  <a:prstClr val="black"/>
                </a:solidFill>
              </a:rPr>
              <a:t>politics: nicknames (e.g. ‘Old Hickory,’ the ‘jackass’ [Jackson], ‘Old Bullion’ [Thomas Hart Benton]); ‘plain-folk’ language (e.g. ‘dark horse,’ ‘lame duck,’ ‘bunkum,’ ‘gerrymandering,’ ‘lobbying’); stump speeches</a:t>
            </a:r>
          </a:p>
          <a:p>
            <a:pPr marL="342900" indent="-342900">
              <a:buFont typeface="Arial" panose="020B0604020202020204" pitchFamily="34" charset="0"/>
              <a:buChar char="•"/>
            </a:pPr>
            <a:r>
              <a:rPr lang="en-GB" sz="2000" dirty="0">
                <a:solidFill>
                  <a:prstClr val="black"/>
                </a:solidFill>
              </a:rPr>
              <a:t>Jackson (a lawyer, planter, land- and slave-owner) flags up humble origins and ‘common man’ credentials</a:t>
            </a:r>
          </a:p>
          <a:p>
            <a:pPr marL="800100" lvl="1" indent="-342900">
              <a:buFontTx/>
              <a:buChar char="-"/>
            </a:pPr>
            <a:r>
              <a:rPr lang="en-GB" sz="2000" dirty="0">
                <a:solidFill>
                  <a:prstClr val="black"/>
                </a:solidFill>
              </a:rPr>
              <a:t>Enthusiasm for cockfighting and horseracing</a:t>
            </a:r>
          </a:p>
          <a:p>
            <a:pPr marL="800100" lvl="1" indent="-342900">
              <a:buFontTx/>
              <a:buChar char="-"/>
            </a:pPr>
            <a:r>
              <a:rPr lang="en-GB" sz="2000" dirty="0" smtClean="0">
                <a:solidFill>
                  <a:prstClr val="black"/>
                </a:solidFill>
              </a:rPr>
              <a:t>Dueller</a:t>
            </a:r>
            <a:endParaRPr lang="en-GB" sz="2000" dirty="0">
              <a:solidFill>
                <a:prstClr val="black"/>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325" y="685729"/>
            <a:ext cx="4125651" cy="30392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4385775" y="3234811"/>
            <a:ext cx="3767096" cy="584775"/>
          </a:xfrm>
          <a:prstGeom prst="rect">
            <a:avLst/>
          </a:prstGeom>
        </p:spPr>
        <p:txBody>
          <a:bodyPr wrap="square">
            <a:spAutoFit/>
          </a:bodyPr>
          <a:lstStyle/>
          <a:p>
            <a:pPr algn="r"/>
            <a:r>
              <a:rPr lang="en-GB" sz="1600" i="1" dirty="0">
                <a:solidFill>
                  <a:srgbClr val="FF0000"/>
                </a:solidFill>
              </a:rPr>
              <a:t>Stump Speaking</a:t>
            </a:r>
            <a:r>
              <a:rPr lang="en-GB" sz="1600" dirty="0">
                <a:solidFill>
                  <a:srgbClr val="FF0000"/>
                </a:solidFill>
              </a:rPr>
              <a:t>, </a:t>
            </a:r>
            <a:r>
              <a:rPr lang="en-GB" sz="1600" dirty="0" smtClean="0">
                <a:solidFill>
                  <a:srgbClr val="FF0000"/>
                </a:solidFill>
              </a:rPr>
              <a:t>George Caleb Bingham; </a:t>
            </a:r>
            <a:r>
              <a:rPr lang="en-GB" sz="1600" dirty="0">
                <a:solidFill>
                  <a:srgbClr val="FF0000"/>
                </a:solidFill>
              </a:rPr>
              <a:t>Jackson </a:t>
            </a:r>
            <a:r>
              <a:rPr lang="en-GB" sz="1600" dirty="0" smtClean="0">
                <a:solidFill>
                  <a:srgbClr val="FF0000"/>
                </a:solidFill>
              </a:rPr>
              <a:t>by Ralph </a:t>
            </a:r>
            <a:r>
              <a:rPr lang="en-GB" sz="1600" dirty="0" err="1">
                <a:solidFill>
                  <a:srgbClr val="FF0000"/>
                </a:solidFill>
              </a:rPr>
              <a:t>Eleaser</a:t>
            </a:r>
            <a:r>
              <a:rPr lang="en-GB" sz="1600" dirty="0">
                <a:solidFill>
                  <a:srgbClr val="FF0000"/>
                </a:solidFill>
              </a:rPr>
              <a:t> Whiteside Earl </a:t>
            </a:r>
          </a:p>
        </p:txBody>
      </p:sp>
      <p:pic>
        <p:nvPicPr>
          <p:cNvPr id="409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62733" y="727488"/>
            <a:ext cx="2065765" cy="25073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3064203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9144000" cy="5851511"/>
          </a:xfrm>
          <a:prstGeom prst="rect">
            <a:avLst/>
          </a:prstGeom>
        </p:spPr>
        <p:txBody>
          <a:bodyPr wrap="square" lIns="540000" tIns="360000" rIns="540000" bIns="360000">
            <a:spAutoFit/>
          </a:bodyPr>
          <a:lstStyle/>
          <a:p>
            <a:r>
              <a:rPr lang="en-GB" sz="2000" b="1" u="sng" dirty="0" smtClean="0">
                <a:solidFill>
                  <a:prstClr val="black"/>
                </a:solidFill>
              </a:rPr>
              <a:t>4. The Age of Jackson: Jacksonian Democracy</a:t>
            </a: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900" b="1" u="sng" dirty="0" smtClean="0">
              <a:solidFill>
                <a:prstClr val="black"/>
              </a:solidFill>
            </a:endParaRPr>
          </a:p>
          <a:p>
            <a:pPr marL="342900" indent="-342900">
              <a:buFont typeface="Arial" panose="020B0604020202020204" pitchFamily="34" charset="0"/>
              <a:buChar char="•"/>
            </a:pPr>
            <a:endParaRPr lang="en-GB" sz="1000" dirty="0" smtClean="0">
              <a:solidFill>
                <a:prstClr val="black"/>
              </a:solidFill>
            </a:endParaRPr>
          </a:p>
          <a:p>
            <a:pPr marL="342900" indent="-342900">
              <a:buFont typeface="Arial" panose="020B0604020202020204" pitchFamily="34" charset="0"/>
              <a:buChar char="•"/>
            </a:pPr>
            <a:r>
              <a:rPr lang="en-GB" sz="1900" dirty="0" smtClean="0">
                <a:solidFill>
                  <a:prstClr val="black"/>
                </a:solidFill>
              </a:rPr>
              <a:t>Broadens franchise: property-requirements removed; voting extended to all white males</a:t>
            </a:r>
          </a:p>
          <a:p>
            <a:pPr marL="342900" indent="-342900">
              <a:buFont typeface="Arial" panose="020B0604020202020204" pitchFamily="34" charset="0"/>
              <a:buChar char="•"/>
            </a:pPr>
            <a:r>
              <a:rPr lang="en-GB" sz="1900" dirty="0" smtClean="0">
                <a:solidFill>
                  <a:prstClr val="black"/>
                </a:solidFill>
              </a:rPr>
              <a:t>Office of President seen as exerciser of popular will</a:t>
            </a:r>
          </a:p>
          <a:p>
            <a:pPr marL="342900" indent="-342900">
              <a:buFont typeface="Arial" panose="020B0604020202020204" pitchFamily="34" charset="0"/>
              <a:buChar char="•"/>
            </a:pPr>
            <a:r>
              <a:rPr lang="en-GB" sz="1900" dirty="0" smtClean="0">
                <a:solidFill>
                  <a:prstClr val="black"/>
                </a:solidFill>
              </a:rPr>
              <a:t>Democratic Party established</a:t>
            </a:r>
          </a:p>
          <a:p>
            <a:pPr marL="342900" indent="-342900">
              <a:buFont typeface="Arial" panose="020B0604020202020204" pitchFamily="34" charset="0"/>
              <a:buChar char="•"/>
            </a:pPr>
            <a:r>
              <a:rPr lang="en-GB" sz="1900" dirty="0" smtClean="0">
                <a:solidFill>
                  <a:prstClr val="black"/>
                </a:solidFill>
              </a:rPr>
              <a:t>Attracted agrarian vote plus new working-class and immigrant support</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325" y="685729"/>
            <a:ext cx="4125651" cy="30392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62733" y="727488"/>
            <a:ext cx="2065765" cy="25073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2991506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9144000" cy="7098006"/>
          </a:xfrm>
          <a:prstGeom prst="rect">
            <a:avLst/>
          </a:prstGeom>
        </p:spPr>
        <p:txBody>
          <a:bodyPr wrap="square" lIns="540000" tIns="360000" rIns="540000" bIns="360000">
            <a:spAutoFit/>
          </a:bodyPr>
          <a:lstStyle/>
          <a:p>
            <a:r>
              <a:rPr lang="en-GB" sz="2000" b="1" u="sng" dirty="0" smtClean="0">
                <a:solidFill>
                  <a:prstClr val="black"/>
                </a:solidFill>
              </a:rPr>
              <a:t>4. The Age of Jackson: Jacksonian Democracy</a:t>
            </a: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smtClean="0">
              <a:solidFill>
                <a:prstClr val="black"/>
              </a:solidFill>
            </a:endParaRPr>
          </a:p>
          <a:p>
            <a:endParaRPr lang="en-GB" sz="1200" b="1" u="sng" dirty="0" smtClean="0">
              <a:solidFill>
                <a:prstClr val="black"/>
              </a:solidFill>
            </a:endParaRPr>
          </a:p>
          <a:p>
            <a:endParaRPr lang="en-GB" sz="1200" b="1" u="sng" dirty="0" smtClean="0">
              <a:solidFill>
                <a:prstClr val="black"/>
              </a:solidFill>
            </a:endParaRPr>
          </a:p>
          <a:p>
            <a:endParaRPr lang="en-GB" sz="1200" b="1" u="sng" dirty="0" smtClean="0">
              <a:solidFill>
                <a:prstClr val="black"/>
              </a:solidFill>
            </a:endParaRPr>
          </a:p>
          <a:p>
            <a:pPr marL="342900" indent="-342900">
              <a:buFont typeface="Arial" panose="020B0604020202020204" pitchFamily="34" charset="0"/>
              <a:buChar char="•"/>
            </a:pPr>
            <a:r>
              <a:rPr lang="en-GB" sz="1900" dirty="0" smtClean="0">
                <a:solidFill>
                  <a:prstClr val="black"/>
                </a:solidFill>
              </a:rPr>
              <a:t>Broadens franchise: property-requirements removed; voting extended to all white males</a:t>
            </a:r>
          </a:p>
          <a:p>
            <a:pPr marL="342900" indent="-342900">
              <a:buFont typeface="Arial" panose="020B0604020202020204" pitchFamily="34" charset="0"/>
              <a:buChar char="•"/>
            </a:pPr>
            <a:r>
              <a:rPr lang="en-GB" sz="1900" dirty="0" smtClean="0">
                <a:solidFill>
                  <a:prstClr val="black"/>
                </a:solidFill>
              </a:rPr>
              <a:t>Office of President seen as exerciser of popular will</a:t>
            </a:r>
          </a:p>
          <a:p>
            <a:pPr marL="342900" indent="-342900">
              <a:buFont typeface="Arial" panose="020B0604020202020204" pitchFamily="34" charset="0"/>
              <a:buChar char="•"/>
            </a:pPr>
            <a:r>
              <a:rPr lang="en-GB" sz="1900" dirty="0" smtClean="0">
                <a:solidFill>
                  <a:prstClr val="black"/>
                </a:solidFill>
              </a:rPr>
              <a:t>Democratic Party established</a:t>
            </a:r>
          </a:p>
          <a:p>
            <a:pPr marL="342900" indent="-342900">
              <a:buFont typeface="Arial" panose="020B0604020202020204" pitchFamily="34" charset="0"/>
              <a:buChar char="•"/>
            </a:pPr>
            <a:r>
              <a:rPr lang="en-GB" sz="1900" dirty="0" smtClean="0">
                <a:solidFill>
                  <a:prstClr val="black"/>
                </a:solidFill>
              </a:rPr>
              <a:t>Attracted agrarian vote plus new working-class and immigrant support</a:t>
            </a:r>
          </a:p>
          <a:p>
            <a:r>
              <a:rPr lang="en-GB" sz="1900" b="1" i="1" u="sng" dirty="0" smtClean="0">
                <a:solidFill>
                  <a:prstClr val="black"/>
                </a:solidFill>
              </a:rPr>
              <a:t>But</a:t>
            </a:r>
          </a:p>
          <a:p>
            <a:pPr marL="342900" indent="-342900">
              <a:buFont typeface="Arial" panose="020B0604020202020204" pitchFamily="34" charset="0"/>
              <a:buChar char="•"/>
            </a:pPr>
            <a:r>
              <a:rPr lang="en-GB" sz="1900" dirty="0" smtClean="0">
                <a:solidFill>
                  <a:prstClr val="black"/>
                </a:solidFill>
              </a:rPr>
              <a:t>Extended policy-making powers of the executive and patronage; labelled ‘King Andrew I’ by detractors</a:t>
            </a:r>
          </a:p>
          <a:p>
            <a:pPr marL="342900" indent="-342900">
              <a:buFont typeface="Arial" panose="020B0604020202020204" pitchFamily="34" charset="0"/>
              <a:buChar char="•"/>
            </a:pPr>
            <a:r>
              <a:rPr lang="en-GB" sz="1900" dirty="0" smtClean="0">
                <a:solidFill>
                  <a:prstClr val="black"/>
                </a:solidFill>
              </a:rPr>
              <a:t>Establishment of ‘Second Party System’ - Whig Party founded in opposition (Zachary Taylor, William Henry Harrison later win Presidency as Whigs</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325" y="685729"/>
            <a:ext cx="4125651" cy="30392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62733" y="727488"/>
            <a:ext cx="2065765" cy="25073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3787240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9144000" cy="6836396"/>
          </a:xfrm>
          <a:prstGeom prst="rect">
            <a:avLst/>
          </a:prstGeom>
        </p:spPr>
        <p:txBody>
          <a:bodyPr wrap="square" lIns="540000" tIns="360000" rIns="540000" bIns="360000">
            <a:spAutoFit/>
          </a:bodyPr>
          <a:lstStyle/>
          <a:p>
            <a:r>
              <a:rPr lang="en-GB" sz="2000" b="1" u="sng" dirty="0" smtClean="0">
                <a:solidFill>
                  <a:prstClr val="black"/>
                </a:solidFill>
              </a:rPr>
              <a:t>4. The Age of Jackson: Indian Removal</a:t>
            </a: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a:solidFill>
                <a:prstClr val="black"/>
              </a:solidFill>
            </a:endParaRPr>
          </a:p>
          <a:p>
            <a:endParaRPr lang="en-GB" sz="1200" b="1" u="sng" dirty="0" smtClean="0">
              <a:solidFill>
                <a:prstClr val="black"/>
              </a:solidFill>
            </a:endParaRPr>
          </a:p>
          <a:p>
            <a:endParaRPr lang="en-GB" sz="1200" b="1" u="sng" dirty="0" smtClean="0">
              <a:solidFill>
                <a:prstClr val="black"/>
              </a:solidFill>
            </a:endParaRPr>
          </a:p>
          <a:p>
            <a:endParaRPr lang="en-GB" sz="1200" b="1" u="sng" dirty="0" smtClean="0">
              <a:solidFill>
                <a:prstClr val="black"/>
              </a:solidFill>
            </a:endParaRPr>
          </a:p>
          <a:p>
            <a:endParaRPr lang="en-GB" sz="1200" b="1" u="sng" dirty="0" smtClean="0">
              <a:solidFill>
                <a:prstClr val="black"/>
              </a:solidFill>
            </a:endParaRPr>
          </a:p>
          <a:p>
            <a:endParaRPr lang="en-GB" sz="1200" b="1" u="sng" dirty="0" smtClean="0">
              <a:solidFill>
                <a:prstClr val="black"/>
              </a:solidFill>
            </a:endParaRPr>
          </a:p>
          <a:p>
            <a:pPr marL="342900" indent="-342900">
              <a:buFont typeface="Arial" panose="020B0604020202020204" pitchFamily="34" charset="0"/>
              <a:buChar char="•"/>
            </a:pPr>
            <a:r>
              <a:rPr lang="en-GB" sz="1900" dirty="0" smtClean="0">
                <a:solidFill>
                  <a:prstClr val="black"/>
                </a:solidFill>
              </a:rPr>
              <a:t>Policy of removing of Indian tribes from eastern states and territories</a:t>
            </a:r>
          </a:p>
          <a:p>
            <a:r>
              <a:rPr lang="en-GB" sz="1900" b="1" dirty="0" smtClean="0">
                <a:solidFill>
                  <a:prstClr val="black"/>
                </a:solidFill>
              </a:rPr>
              <a:t>‘The Trail of Tears’</a:t>
            </a:r>
          </a:p>
          <a:p>
            <a:pPr marL="342900" indent="-342900">
              <a:buFont typeface="Arial" panose="020B0604020202020204" pitchFamily="34" charset="0"/>
              <a:buChar char="•"/>
            </a:pPr>
            <a:r>
              <a:rPr lang="en-GB" sz="1900" dirty="0" smtClean="0">
                <a:solidFill>
                  <a:prstClr val="black"/>
                </a:solidFill>
              </a:rPr>
              <a:t>State of Georgia recognised Cherokee as nation with own laws &amp; customs 1791</a:t>
            </a:r>
          </a:p>
          <a:p>
            <a:pPr marL="342900" indent="-342900">
              <a:buFont typeface="Arial" panose="020B0604020202020204" pitchFamily="34" charset="0"/>
              <a:buChar char="•"/>
            </a:pPr>
            <a:r>
              <a:rPr lang="en-GB" sz="1900" dirty="0" smtClean="0">
                <a:solidFill>
                  <a:prstClr val="black"/>
                </a:solidFill>
              </a:rPr>
              <a:t>Discovery of gold on Cherokee land, 1828; Georgia nullifies 1791 agreement</a:t>
            </a:r>
          </a:p>
          <a:p>
            <a:pPr marL="342900" indent="-342900">
              <a:buFont typeface="Arial" panose="020B0604020202020204" pitchFamily="34" charset="0"/>
              <a:buChar char="•"/>
            </a:pPr>
            <a:r>
              <a:rPr lang="en-GB" sz="1900" dirty="0" smtClean="0">
                <a:solidFill>
                  <a:prstClr val="black"/>
                </a:solidFill>
              </a:rPr>
              <a:t>Supreme Court rules in favour of Cherokee; Jackson endorses Georgia’s policy</a:t>
            </a:r>
          </a:p>
          <a:p>
            <a:pPr marL="342900" indent="-342900">
              <a:buFont typeface="Arial" panose="020B0604020202020204" pitchFamily="34" charset="0"/>
              <a:buChar char="•"/>
            </a:pPr>
            <a:r>
              <a:rPr lang="en-GB" sz="1900" dirty="0" smtClean="0">
                <a:solidFill>
                  <a:prstClr val="black"/>
                </a:solidFill>
              </a:rPr>
              <a:t>Cherokee driven from homes at gunpoint; c. </a:t>
            </a:r>
            <a:r>
              <a:rPr lang="en-GB" sz="2000" dirty="0" smtClean="0"/>
              <a:t>2,000-6,000 </a:t>
            </a:r>
            <a:r>
              <a:rPr lang="en-GB" sz="2000" dirty="0"/>
              <a:t>of </a:t>
            </a:r>
            <a:r>
              <a:rPr lang="en-GB" sz="2000" dirty="0" smtClean="0"/>
              <a:t>16,500 relocated perished during 1000-mile trek  to Indian Territories (‘Trail of Tears’)</a:t>
            </a:r>
            <a:endParaRPr lang="en-GB" sz="1900" dirty="0" smtClean="0">
              <a:solidFill>
                <a:prstClr val="black"/>
              </a:solidFill>
            </a:endParaRPr>
          </a:p>
          <a:p>
            <a:r>
              <a:rPr lang="en-GB" sz="1900" b="1" i="1" u="sng" dirty="0">
                <a:solidFill>
                  <a:prstClr val="black"/>
                </a:solidFill>
              </a:rPr>
              <a:t>But</a:t>
            </a:r>
          </a:p>
          <a:p>
            <a:pPr marL="342900" indent="-342900">
              <a:buFont typeface="Arial" panose="020B0604020202020204" pitchFamily="34" charset="0"/>
              <a:buChar char="•"/>
            </a:pPr>
            <a:r>
              <a:rPr lang="en-GB" sz="1900" dirty="0" smtClean="0">
                <a:solidFill>
                  <a:prstClr val="black"/>
                </a:solidFill>
              </a:rPr>
              <a:t>Protested and resisted by Cherokee </a:t>
            </a:r>
            <a:r>
              <a:rPr lang="en-GB" sz="1900" dirty="0" smtClean="0">
                <a:solidFill>
                  <a:prstClr val="black"/>
                </a:solidFill>
              </a:rPr>
              <a:t>Nation</a:t>
            </a:r>
            <a:endParaRPr lang="en-GB" sz="1900" dirty="0" smtClean="0">
              <a:solidFill>
                <a:prstClr val="black"/>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513" y="692696"/>
            <a:ext cx="4608512" cy="3068377"/>
          </a:xfrm>
          <a:prstGeom prst="rect">
            <a:avLst/>
          </a:prstGeom>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5620" y="672338"/>
            <a:ext cx="3992431" cy="25406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6620665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9144000" cy="1034808"/>
          </a:xfrm>
          <a:prstGeom prst="rect">
            <a:avLst/>
          </a:prstGeom>
        </p:spPr>
        <p:txBody>
          <a:bodyPr wrap="square" lIns="540000" tIns="360000" rIns="540000" bIns="360000">
            <a:spAutoFit/>
          </a:bodyPr>
          <a:lstStyle/>
          <a:p>
            <a:r>
              <a:rPr lang="en-GB" sz="2000" b="1" u="sng" dirty="0" smtClean="0">
                <a:solidFill>
                  <a:prstClr val="black"/>
                </a:solidFill>
              </a:rPr>
              <a:t>5. War with Mexico: </a:t>
            </a:r>
            <a:r>
              <a:rPr lang="en-GB" sz="2000" b="1" u="sng" dirty="0">
                <a:solidFill>
                  <a:prstClr val="black"/>
                </a:solidFill>
              </a:rPr>
              <a:t>Independence in Spanish </a:t>
            </a:r>
            <a:r>
              <a:rPr lang="en-GB" sz="2000" b="1" u="sng" dirty="0" smtClean="0">
                <a:solidFill>
                  <a:prstClr val="black"/>
                </a:solidFill>
              </a:rPr>
              <a:t>America</a:t>
            </a:r>
            <a:endParaRPr lang="en-GB" sz="1900" dirty="0" smtClean="0"/>
          </a:p>
        </p:txBody>
      </p:sp>
      <p:graphicFrame>
        <p:nvGraphicFramePr>
          <p:cNvPr id="9" name="Table 8"/>
          <p:cNvGraphicFramePr>
            <a:graphicFrameLocks noGrp="1"/>
          </p:cNvGraphicFramePr>
          <p:nvPr>
            <p:extLst>
              <p:ext uri="{D42A27DB-BD31-4B8C-83A1-F6EECF244321}">
                <p14:modId xmlns:p14="http://schemas.microsoft.com/office/powerpoint/2010/main" val="1630864113"/>
              </p:ext>
            </p:extLst>
          </p:nvPr>
        </p:nvGraphicFramePr>
        <p:xfrm>
          <a:off x="467544" y="836712"/>
          <a:ext cx="4392488" cy="5137670"/>
        </p:xfrm>
        <a:graphic>
          <a:graphicData uri="http://schemas.openxmlformats.org/drawingml/2006/table">
            <a:tbl>
              <a:tblPr/>
              <a:tblGrid>
                <a:gridCol w="1158533">
                  <a:extLst>
                    <a:ext uri="{9D8B030D-6E8A-4147-A177-3AD203B41FA5}">
                      <a16:colId xmlns:a16="http://schemas.microsoft.com/office/drawing/2014/main" val="20000"/>
                    </a:ext>
                  </a:extLst>
                </a:gridCol>
                <a:gridCol w="3233955">
                  <a:extLst>
                    <a:ext uri="{9D8B030D-6E8A-4147-A177-3AD203B41FA5}">
                      <a16:colId xmlns:a16="http://schemas.microsoft.com/office/drawing/2014/main" val="20001"/>
                    </a:ext>
                  </a:extLst>
                </a:gridCol>
              </a:tblGrid>
              <a:tr h="289087">
                <a:tc>
                  <a:txBody>
                    <a:bodyPr/>
                    <a:lstStyle/>
                    <a:p>
                      <a:pPr algn="l" fontAlgn="t"/>
                      <a:r>
                        <a:rPr lang="en-GB" sz="1600" b="0" dirty="0" smtClean="0">
                          <a:effectLst/>
                          <a:latin typeface="+mn-lt"/>
                        </a:rPr>
                        <a:t>Nation</a:t>
                      </a:r>
                    </a:p>
                    <a:p>
                      <a:pPr algn="l" fontAlgn="t"/>
                      <a:r>
                        <a:rPr lang="en-GB" sz="1600" b="1" dirty="0" smtClean="0">
                          <a:effectLst/>
                          <a:latin typeface="+mn-lt"/>
                        </a:rPr>
                        <a:t>Argentina</a:t>
                      </a:r>
                      <a:endParaRPr lang="en-GB" sz="1600" b="1" dirty="0">
                        <a:effectLst/>
                        <a:latin typeface="+mn-lt"/>
                      </a:endParaRP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algn="l" fontAlgn="t"/>
                      <a:r>
                        <a:rPr lang="en-GB" sz="1600" b="0" dirty="0" smtClean="0">
                          <a:effectLst/>
                          <a:latin typeface="+mn-lt"/>
                        </a:rPr>
                        <a:t>National</a:t>
                      </a:r>
                      <a:r>
                        <a:rPr lang="en-GB" sz="1600" b="0" baseline="0" dirty="0" smtClean="0">
                          <a:effectLst/>
                          <a:latin typeface="+mn-lt"/>
                        </a:rPr>
                        <a:t> independence day</a:t>
                      </a:r>
                      <a:endParaRPr lang="en-GB" sz="1600" b="0" dirty="0" smtClean="0">
                        <a:effectLst/>
                        <a:latin typeface="+mn-lt"/>
                      </a:endParaRPr>
                    </a:p>
                    <a:p>
                      <a:pPr algn="l" fontAlgn="t"/>
                      <a:r>
                        <a:rPr lang="en-GB" sz="1600" b="1" dirty="0" smtClean="0">
                          <a:effectLst/>
                          <a:latin typeface="+mn-lt"/>
                        </a:rPr>
                        <a:t>9 </a:t>
                      </a:r>
                      <a:r>
                        <a:rPr lang="en-GB" sz="1600" b="1" dirty="0">
                          <a:effectLst/>
                          <a:latin typeface="+mn-lt"/>
                        </a:rPr>
                        <a:t>July 1816 (from Spain)</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289087">
                <a:tc>
                  <a:txBody>
                    <a:bodyPr/>
                    <a:lstStyle/>
                    <a:p>
                      <a:pPr algn="l" fontAlgn="t"/>
                      <a:r>
                        <a:rPr lang="en-GB" sz="1600" b="1" dirty="0">
                          <a:effectLst/>
                          <a:latin typeface="+mn-lt"/>
                        </a:rPr>
                        <a:t>Bolivia</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algn="l" fontAlgn="t"/>
                      <a:r>
                        <a:rPr lang="en-GB" sz="1600" b="1" dirty="0">
                          <a:effectLst/>
                          <a:latin typeface="+mn-lt"/>
                        </a:rPr>
                        <a:t>6 August 1825 (from Spain)</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89087">
                <a:tc>
                  <a:txBody>
                    <a:bodyPr/>
                    <a:lstStyle/>
                    <a:p>
                      <a:pPr algn="l" fontAlgn="t"/>
                      <a:r>
                        <a:rPr lang="en-GB" sz="1600" b="1">
                          <a:effectLst/>
                          <a:latin typeface="+mn-lt"/>
                        </a:rPr>
                        <a:t>Brazil</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algn="l" fontAlgn="t"/>
                      <a:r>
                        <a:rPr lang="en-GB" sz="1600" b="1">
                          <a:effectLst/>
                          <a:latin typeface="+mn-lt"/>
                        </a:rPr>
                        <a:t>7 September 1822 (from Portugal)</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89087">
                <a:tc>
                  <a:txBody>
                    <a:bodyPr/>
                    <a:lstStyle/>
                    <a:p>
                      <a:pPr algn="l" fontAlgn="t"/>
                      <a:r>
                        <a:rPr lang="en-GB" sz="1600" b="1">
                          <a:effectLst/>
                          <a:latin typeface="+mn-lt"/>
                        </a:rPr>
                        <a:t>Chile</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algn="l" fontAlgn="t"/>
                      <a:r>
                        <a:rPr lang="en-GB" sz="1600" b="1">
                          <a:effectLst/>
                          <a:latin typeface="+mn-lt"/>
                        </a:rPr>
                        <a:t>18 September 1810 (from Spain)</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289087">
                <a:tc>
                  <a:txBody>
                    <a:bodyPr/>
                    <a:lstStyle/>
                    <a:p>
                      <a:pPr algn="l" fontAlgn="t"/>
                      <a:r>
                        <a:rPr lang="en-GB" sz="1600" b="1">
                          <a:effectLst/>
                          <a:latin typeface="+mn-lt"/>
                        </a:rPr>
                        <a:t>Colombia</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algn="l" fontAlgn="t"/>
                      <a:r>
                        <a:rPr lang="en-GB" sz="1600" b="1">
                          <a:effectLst/>
                          <a:latin typeface="+mn-lt"/>
                        </a:rPr>
                        <a:t>20 July 1810 (from Spain)</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289087">
                <a:tc>
                  <a:txBody>
                    <a:bodyPr/>
                    <a:lstStyle/>
                    <a:p>
                      <a:pPr algn="l" fontAlgn="t"/>
                      <a:r>
                        <a:rPr lang="en-GB" sz="1600" b="1">
                          <a:effectLst/>
                          <a:latin typeface="+mn-lt"/>
                        </a:rPr>
                        <a:t>Costa Rica</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algn="l" fontAlgn="t"/>
                      <a:r>
                        <a:rPr lang="en-GB" sz="1600" b="1">
                          <a:effectLst/>
                          <a:latin typeface="+mn-lt"/>
                        </a:rPr>
                        <a:t>15 September 1821 (from Spain)</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289087">
                <a:tc>
                  <a:txBody>
                    <a:bodyPr/>
                    <a:lstStyle/>
                    <a:p>
                      <a:pPr algn="l" fontAlgn="t"/>
                      <a:r>
                        <a:rPr lang="en-GB" sz="1600" b="1" dirty="0">
                          <a:effectLst/>
                          <a:latin typeface="+mn-lt"/>
                        </a:rPr>
                        <a:t>Ecuador</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algn="l" fontAlgn="t"/>
                      <a:r>
                        <a:rPr lang="en-GB" sz="1600" b="1" dirty="0">
                          <a:effectLst/>
                          <a:latin typeface="+mn-lt"/>
                        </a:rPr>
                        <a:t>24 </a:t>
                      </a:r>
                      <a:r>
                        <a:rPr lang="en-GB" sz="1600" b="1" dirty="0" smtClean="0">
                          <a:effectLst/>
                          <a:latin typeface="+mn-lt"/>
                        </a:rPr>
                        <a:t>May 1822</a:t>
                      </a:r>
                      <a:r>
                        <a:rPr lang="en-GB" sz="1600" b="1" baseline="0" dirty="0" smtClean="0">
                          <a:effectLst/>
                          <a:latin typeface="+mn-lt"/>
                        </a:rPr>
                        <a:t> (from Spain)</a:t>
                      </a:r>
                      <a:endParaRPr lang="en-GB" sz="1600" b="1" dirty="0">
                        <a:effectLst/>
                        <a:latin typeface="+mn-lt"/>
                      </a:endParaRP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289087">
                <a:tc>
                  <a:txBody>
                    <a:bodyPr/>
                    <a:lstStyle/>
                    <a:p>
                      <a:pPr algn="l" fontAlgn="t"/>
                      <a:r>
                        <a:rPr lang="en-GB" sz="1600" b="1">
                          <a:effectLst/>
                          <a:latin typeface="+mn-lt"/>
                        </a:rPr>
                        <a:t>El Salvador</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algn="l" fontAlgn="t"/>
                      <a:r>
                        <a:rPr lang="en-GB" sz="1600" b="1" dirty="0">
                          <a:effectLst/>
                          <a:latin typeface="+mn-lt"/>
                        </a:rPr>
                        <a:t>15 September 1821 (from Spain)</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r h="289087">
                <a:tc>
                  <a:txBody>
                    <a:bodyPr/>
                    <a:lstStyle/>
                    <a:p>
                      <a:pPr algn="l" fontAlgn="t"/>
                      <a:r>
                        <a:rPr lang="en-GB" sz="1600" b="1" dirty="0">
                          <a:effectLst/>
                          <a:latin typeface="+mn-lt"/>
                        </a:rPr>
                        <a:t>Guatemala</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algn="l" fontAlgn="t"/>
                      <a:r>
                        <a:rPr lang="en-GB" sz="1600" b="1" dirty="0">
                          <a:effectLst/>
                          <a:latin typeface="+mn-lt"/>
                        </a:rPr>
                        <a:t>15 September 1821 (from Spain</a:t>
                      </a:r>
                      <a:r>
                        <a:rPr lang="en-GB" sz="1600" b="1" dirty="0" smtClean="0">
                          <a:effectLst/>
                          <a:latin typeface="+mn-lt"/>
                        </a:rPr>
                        <a:t>)</a:t>
                      </a:r>
                      <a:endParaRPr lang="en-GB" sz="1600" b="1" dirty="0">
                        <a:effectLst/>
                        <a:latin typeface="+mn-lt"/>
                      </a:endParaRP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r h="289087">
                <a:tc>
                  <a:txBody>
                    <a:bodyPr/>
                    <a:lstStyle/>
                    <a:p>
                      <a:pPr algn="l" fontAlgn="t"/>
                      <a:r>
                        <a:rPr lang="en-GB" sz="1600" b="1">
                          <a:effectLst/>
                          <a:latin typeface="+mn-lt"/>
                        </a:rPr>
                        <a:t>Honduras</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algn="l" fontAlgn="t"/>
                      <a:r>
                        <a:rPr lang="en-GB" sz="1600" b="1">
                          <a:effectLst/>
                          <a:latin typeface="+mn-lt"/>
                        </a:rPr>
                        <a:t>15 September 1821 (from Spain)</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09"/>
                  </a:ext>
                </a:extLst>
              </a:tr>
              <a:tr h="289087">
                <a:tc>
                  <a:txBody>
                    <a:bodyPr/>
                    <a:lstStyle/>
                    <a:p>
                      <a:pPr algn="l" fontAlgn="t"/>
                      <a:r>
                        <a:rPr lang="en-GB" sz="1600" b="1">
                          <a:effectLst/>
                          <a:latin typeface="+mn-lt"/>
                        </a:rPr>
                        <a:t>Mexico</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algn="l" fontAlgn="t"/>
                      <a:r>
                        <a:rPr lang="en-GB" sz="1600" b="1" dirty="0">
                          <a:effectLst/>
                          <a:latin typeface="+mn-lt"/>
                        </a:rPr>
                        <a:t>16 September 1810 (from Spain)</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10"/>
                  </a:ext>
                </a:extLst>
              </a:tr>
              <a:tr h="289087">
                <a:tc>
                  <a:txBody>
                    <a:bodyPr/>
                    <a:lstStyle/>
                    <a:p>
                      <a:pPr algn="l" fontAlgn="t"/>
                      <a:r>
                        <a:rPr lang="en-GB" sz="1600" b="1">
                          <a:effectLst/>
                          <a:latin typeface="+mn-lt"/>
                        </a:rPr>
                        <a:t>Nicaragua</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algn="l" fontAlgn="t"/>
                      <a:r>
                        <a:rPr lang="en-GB" sz="1600" b="1">
                          <a:effectLst/>
                          <a:latin typeface="+mn-lt"/>
                        </a:rPr>
                        <a:t>15 September 1821 (from Spain)</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11"/>
                  </a:ext>
                </a:extLst>
              </a:tr>
              <a:tr h="289087">
                <a:tc>
                  <a:txBody>
                    <a:bodyPr/>
                    <a:lstStyle/>
                    <a:p>
                      <a:pPr algn="l" fontAlgn="t"/>
                      <a:r>
                        <a:rPr lang="en-GB" sz="1600" b="1">
                          <a:effectLst/>
                          <a:latin typeface="+mn-lt"/>
                        </a:rPr>
                        <a:t>Panama</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algn="l" fontAlgn="t"/>
                      <a:r>
                        <a:rPr lang="en-GB" sz="1600" b="1">
                          <a:effectLst/>
                          <a:latin typeface="+mn-lt"/>
                        </a:rPr>
                        <a:t>3 November 1903 (from Colombia)</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12"/>
                  </a:ext>
                </a:extLst>
              </a:tr>
              <a:tr h="289087">
                <a:tc>
                  <a:txBody>
                    <a:bodyPr/>
                    <a:lstStyle/>
                    <a:p>
                      <a:pPr algn="l" fontAlgn="t"/>
                      <a:r>
                        <a:rPr lang="en-GB" sz="1600" b="1">
                          <a:effectLst/>
                          <a:latin typeface="+mn-lt"/>
                        </a:rPr>
                        <a:t>Paraguay</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algn="l" fontAlgn="t"/>
                      <a:r>
                        <a:rPr lang="en-GB" sz="1600" b="1">
                          <a:effectLst/>
                          <a:latin typeface="+mn-lt"/>
                        </a:rPr>
                        <a:t>14 May 1811 (from Spain)</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13"/>
                  </a:ext>
                </a:extLst>
              </a:tr>
              <a:tr h="289087">
                <a:tc>
                  <a:txBody>
                    <a:bodyPr/>
                    <a:lstStyle/>
                    <a:p>
                      <a:pPr algn="l" fontAlgn="t"/>
                      <a:r>
                        <a:rPr lang="en-GB" sz="1600" b="1">
                          <a:effectLst/>
                          <a:latin typeface="+mn-lt"/>
                        </a:rPr>
                        <a:t>Peru</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algn="l" fontAlgn="t"/>
                      <a:r>
                        <a:rPr lang="en-GB" sz="1600" b="1">
                          <a:effectLst/>
                          <a:latin typeface="+mn-lt"/>
                        </a:rPr>
                        <a:t>28 July 1821 (from Spain)</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14"/>
                  </a:ext>
                </a:extLst>
              </a:tr>
              <a:tr h="289087">
                <a:tc>
                  <a:txBody>
                    <a:bodyPr/>
                    <a:lstStyle/>
                    <a:p>
                      <a:pPr algn="l" fontAlgn="t"/>
                      <a:r>
                        <a:rPr lang="en-GB" sz="1600" b="1" dirty="0">
                          <a:effectLst/>
                          <a:latin typeface="+mn-lt"/>
                        </a:rPr>
                        <a:t>Uruguay</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algn="l" fontAlgn="t"/>
                      <a:r>
                        <a:rPr lang="en-GB" sz="1600" b="1">
                          <a:effectLst/>
                          <a:latin typeface="+mn-lt"/>
                        </a:rPr>
                        <a:t>25 August 1825 (from Brazil)</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15"/>
                  </a:ext>
                </a:extLst>
              </a:tr>
              <a:tr h="289087">
                <a:tc>
                  <a:txBody>
                    <a:bodyPr/>
                    <a:lstStyle/>
                    <a:p>
                      <a:pPr algn="l" fontAlgn="t"/>
                      <a:r>
                        <a:rPr lang="en-GB" sz="1600" b="1">
                          <a:effectLst/>
                          <a:latin typeface="+mn-lt"/>
                        </a:rPr>
                        <a:t>Venezuela</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algn="l" fontAlgn="t"/>
                      <a:r>
                        <a:rPr lang="en-GB" sz="1600" b="1" dirty="0">
                          <a:effectLst/>
                          <a:latin typeface="+mn-lt"/>
                        </a:rPr>
                        <a:t>5 July 1811 (from Spain)</a:t>
                      </a:r>
                    </a:p>
                  </a:txBody>
                  <a:tcPr marL="27672" marR="27672" marT="12299" marB="12299">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16"/>
                  </a:ext>
                </a:extLst>
              </a:tr>
            </a:tbl>
          </a:graphicData>
        </a:graphic>
      </p:graphicFrame>
      <p:sp>
        <p:nvSpPr>
          <p:cNvPr id="12" name="Rectangle 11"/>
          <p:cNvSpPr/>
          <p:nvPr/>
        </p:nvSpPr>
        <p:spPr>
          <a:xfrm>
            <a:off x="4537720" y="3077080"/>
            <a:ext cx="3358505" cy="338554"/>
          </a:xfrm>
          <a:prstGeom prst="rect">
            <a:avLst/>
          </a:prstGeom>
        </p:spPr>
        <p:txBody>
          <a:bodyPr wrap="square">
            <a:spAutoFit/>
          </a:bodyPr>
          <a:lstStyle/>
          <a:p>
            <a:pPr algn="r"/>
            <a:r>
              <a:rPr lang="en-GB" sz="1600" dirty="0" smtClean="0">
                <a:solidFill>
                  <a:srgbClr val="FF0000"/>
                </a:solidFill>
              </a:rPr>
              <a:t>Simon Bolivar </a:t>
            </a:r>
            <a:endParaRPr lang="en-GB" sz="1600" dirty="0">
              <a:solidFill>
                <a:srgbClr val="FF0000"/>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35782" y="3858406"/>
            <a:ext cx="3874843" cy="26007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4572000" y="6459148"/>
            <a:ext cx="4438625" cy="338554"/>
          </a:xfrm>
          <a:prstGeom prst="rect">
            <a:avLst/>
          </a:prstGeom>
        </p:spPr>
        <p:txBody>
          <a:bodyPr wrap="square">
            <a:spAutoFit/>
          </a:bodyPr>
          <a:lstStyle/>
          <a:p>
            <a:pPr algn="r"/>
            <a:r>
              <a:rPr lang="en-GB" sz="1600" dirty="0" smtClean="0">
                <a:solidFill>
                  <a:srgbClr val="FF0000"/>
                </a:solidFill>
              </a:rPr>
              <a:t>Mexican independence mural, Juan O’Gorman</a:t>
            </a:r>
            <a:endParaRPr lang="en-GB" sz="1600" dirty="0">
              <a:solidFill>
                <a:srgbClr val="FF0000"/>
              </a:solidFill>
            </a:endParaRPr>
          </a:p>
        </p:txBody>
      </p:sp>
      <p:pic>
        <p:nvPicPr>
          <p:cNvPr id="2" name="Picture 1"/>
          <p:cNvPicPr>
            <a:picLocks noChangeAspect="1"/>
          </p:cNvPicPr>
          <p:nvPr/>
        </p:nvPicPr>
        <p:blipFill>
          <a:blip r:embed="rId4"/>
          <a:stretch>
            <a:fillRect/>
          </a:stretch>
        </p:blipFill>
        <p:spPr>
          <a:xfrm>
            <a:off x="4860032" y="2828091"/>
            <a:ext cx="1767993" cy="1767993"/>
          </a:xfrm>
          <a:prstGeom prst="rect">
            <a:avLst/>
          </a:prstGeom>
        </p:spPr>
      </p:pic>
      <p:pic>
        <p:nvPicPr>
          <p:cNvPr id="3" name="Picture 2"/>
          <p:cNvPicPr>
            <a:picLocks noChangeAspect="1"/>
          </p:cNvPicPr>
          <p:nvPr/>
        </p:nvPicPr>
        <p:blipFill>
          <a:blip r:embed="rId5"/>
          <a:stretch>
            <a:fillRect/>
          </a:stretch>
        </p:blipFill>
        <p:spPr>
          <a:xfrm>
            <a:off x="6732240" y="81111"/>
            <a:ext cx="2411760" cy="2971721"/>
          </a:xfrm>
          <a:prstGeom prst="rect">
            <a:avLst/>
          </a:prstGeom>
        </p:spPr>
      </p:pic>
    </p:spTree>
    <p:extLst>
      <p:ext uri="{BB962C8B-B14F-4D97-AF65-F5344CB8AC3E}">
        <p14:creationId xmlns:p14="http://schemas.microsoft.com/office/powerpoint/2010/main" val="302621811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8964488" cy="6851785"/>
          </a:xfrm>
          <a:prstGeom prst="rect">
            <a:avLst/>
          </a:prstGeom>
        </p:spPr>
        <p:txBody>
          <a:bodyPr wrap="square" lIns="540000" tIns="360000" rIns="540000" bIns="360000">
            <a:spAutoFit/>
          </a:bodyPr>
          <a:lstStyle/>
          <a:p>
            <a:r>
              <a:rPr lang="en-GB" sz="2000" b="1" u="sng" dirty="0" smtClean="0">
                <a:solidFill>
                  <a:prstClr val="black"/>
                </a:solidFill>
              </a:rPr>
              <a:t>5. War with Mexico: </a:t>
            </a:r>
            <a:r>
              <a:rPr lang="en-GB" sz="2000" b="1" u="sng" dirty="0">
                <a:solidFill>
                  <a:prstClr val="black"/>
                </a:solidFill>
              </a:rPr>
              <a:t>Texas </a:t>
            </a:r>
            <a:r>
              <a:rPr lang="en-GB" sz="2000" b="1" u="sng" dirty="0" smtClean="0">
                <a:solidFill>
                  <a:prstClr val="black"/>
                </a:solidFill>
              </a:rPr>
              <a:t>Revolution</a:t>
            </a:r>
          </a:p>
          <a:p>
            <a:endParaRPr lang="en-GB" sz="2000" b="1" u="sng" dirty="0" smtClean="0">
              <a:solidFill>
                <a:prstClr val="black"/>
              </a:solidFill>
            </a:endParaRPr>
          </a:p>
          <a:p>
            <a:r>
              <a:rPr lang="en-GB" sz="2000" dirty="0" smtClean="0">
                <a:solidFill>
                  <a:prstClr val="black"/>
                </a:solidFill>
              </a:rPr>
              <a:t>1821	Conclusion of Mexican war of independence</a:t>
            </a:r>
            <a:endParaRPr lang="en-GB" sz="2000" dirty="0">
              <a:solidFill>
                <a:prstClr val="black"/>
              </a:solidFill>
            </a:endParaRPr>
          </a:p>
          <a:p>
            <a:endParaRPr lang="en-US" sz="1200" dirty="0" smtClean="0"/>
          </a:p>
          <a:p>
            <a:r>
              <a:rPr lang="en-US" sz="2000" dirty="0" smtClean="0"/>
              <a:t>1830s</a:t>
            </a:r>
            <a:r>
              <a:rPr lang="en-US" sz="2000" dirty="0"/>
              <a:t>	</a:t>
            </a:r>
            <a:r>
              <a:rPr lang="en-US" sz="2000" b="1" i="1" dirty="0"/>
              <a:t>Insurrection</a:t>
            </a:r>
            <a:r>
              <a:rPr lang="en-US" sz="2000" dirty="0"/>
              <a:t>: </a:t>
            </a:r>
            <a:r>
              <a:rPr lang="en-US" sz="2000" dirty="0" smtClean="0"/>
              <a:t>US </a:t>
            </a:r>
            <a:r>
              <a:rPr lang="en-US" sz="2000" dirty="0"/>
              <a:t>settlers and adventurers (“filibusters</a:t>
            </a:r>
            <a:r>
              <a:rPr lang="en-US" sz="2000" dirty="0" smtClean="0"/>
              <a:t>”)</a:t>
            </a:r>
            <a:r>
              <a:rPr lang="en-GB" sz="2000" dirty="0"/>
              <a:t> </a:t>
            </a:r>
            <a:r>
              <a:rPr lang="en-US" sz="2000" dirty="0" smtClean="0"/>
              <a:t>fight </a:t>
            </a:r>
            <a:r>
              <a:rPr lang="en-US" sz="2000" dirty="0"/>
              <a:t>for </a:t>
            </a:r>
            <a:r>
              <a:rPr lang="en-US" sz="2000" dirty="0" smtClean="0"/>
              <a:t>		Independence </a:t>
            </a:r>
            <a:r>
              <a:rPr lang="en-US" sz="2000" dirty="0"/>
              <a:t>of Texas from Mexico</a:t>
            </a:r>
            <a:endParaRPr lang="en-GB" sz="2000" dirty="0"/>
          </a:p>
          <a:p>
            <a:pPr lvl="0"/>
            <a:endParaRPr lang="en-US" sz="1200" dirty="0" smtClean="0"/>
          </a:p>
          <a:p>
            <a:r>
              <a:rPr lang="en-US" sz="2000" dirty="0" smtClean="0"/>
              <a:t>1836 	February 23–March 6 </a:t>
            </a:r>
            <a:r>
              <a:rPr lang="en-US" sz="2000" b="1" i="1" dirty="0" smtClean="0"/>
              <a:t>Siege of the Alamo</a:t>
            </a:r>
            <a:r>
              <a:rPr lang="en-US" sz="2000" dirty="0" smtClean="0"/>
              <a:t>: Defeat begins the heroic 		myth of 	the Alamo featuring James Bowie, Davy Crockett 		and William Travis’s “line in the sand” – 187 American 		martyrs </a:t>
            </a:r>
            <a:r>
              <a:rPr lang="en-US" sz="2000" dirty="0"/>
              <a:t>against </a:t>
            </a:r>
            <a:r>
              <a:rPr lang="en-US" sz="2000" dirty="0" smtClean="0"/>
              <a:t>1,400 Mexicans</a:t>
            </a:r>
            <a:endParaRPr lang="en-GB" sz="2000" dirty="0" smtClean="0"/>
          </a:p>
          <a:p>
            <a:endParaRPr lang="en-US" sz="1000" dirty="0" smtClean="0"/>
          </a:p>
          <a:p>
            <a:r>
              <a:rPr lang="en-US" sz="2000" dirty="0" smtClean="0"/>
              <a:t>	April	</a:t>
            </a:r>
            <a:r>
              <a:rPr lang="en-US" sz="2000" b="1" i="1" dirty="0" smtClean="0"/>
              <a:t>Texas War</a:t>
            </a:r>
            <a:r>
              <a:rPr lang="en-US" sz="2000" dirty="0" smtClean="0"/>
              <a:t> (Battles of Goliad and San Jacinto)</a:t>
            </a:r>
            <a:endParaRPr lang="en-GB" sz="2000" dirty="0" smtClean="0"/>
          </a:p>
          <a:p>
            <a:r>
              <a:rPr lang="en-US" sz="2000" dirty="0" smtClean="0"/>
              <a:t>		Sam </a:t>
            </a:r>
            <a:r>
              <a:rPr lang="en-US" sz="2000" dirty="0"/>
              <a:t>Houston’s army </a:t>
            </a:r>
            <a:r>
              <a:rPr lang="en-US" sz="2000" dirty="0" smtClean="0"/>
              <a:t>defeats General Santa Anna at </a:t>
            </a:r>
            <a:r>
              <a:rPr lang="en-US" sz="2000" dirty="0"/>
              <a:t>the </a:t>
            </a:r>
            <a:r>
              <a:rPr lang="en-US" sz="2000" dirty="0" smtClean="0"/>
              <a:t>		Battle </a:t>
            </a:r>
            <a:r>
              <a:rPr lang="en-US" sz="2000" dirty="0"/>
              <a:t>of San </a:t>
            </a:r>
            <a:r>
              <a:rPr lang="en-US" sz="2000" dirty="0" smtClean="0"/>
              <a:t>Jacinto</a:t>
            </a:r>
            <a:r>
              <a:rPr lang="en-US" sz="2000" dirty="0"/>
              <a:t>, winning independence for a Texan </a:t>
            </a:r>
            <a:r>
              <a:rPr lang="en-US" sz="2000" dirty="0" smtClean="0"/>
              <a:t>		republic. Outcome </a:t>
            </a:r>
            <a:r>
              <a:rPr lang="en-US" sz="2000" dirty="0"/>
              <a:t>of the war and the extent of Texas’s </a:t>
            </a:r>
            <a:r>
              <a:rPr lang="en-US" sz="2000" dirty="0" smtClean="0"/>
              <a:t>		borders disputed </a:t>
            </a:r>
            <a:r>
              <a:rPr lang="en-US" sz="2000" dirty="0"/>
              <a:t>by the Mexican government</a:t>
            </a:r>
            <a:r>
              <a:rPr lang="en-US" sz="2000" dirty="0" smtClean="0"/>
              <a:t>.</a:t>
            </a:r>
          </a:p>
          <a:p>
            <a:endParaRPr lang="en-GB" sz="1200" dirty="0"/>
          </a:p>
          <a:p>
            <a:r>
              <a:rPr lang="en-US" sz="2000" dirty="0" smtClean="0"/>
              <a:t>1836–1845</a:t>
            </a:r>
            <a:r>
              <a:rPr lang="en-US" sz="2000" dirty="0"/>
              <a:t>	</a:t>
            </a:r>
            <a:r>
              <a:rPr lang="en-US" sz="2000" b="1" i="1" dirty="0"/>
              <a:t>Republic of Texas</a:t>
            </a:r>
            <a:r>
              <a:rPr lang="en-US" sz="2000" dirty="0"/>
              <a:t> (Lone Star Republic) </a:t>
            </a:r>
            <a:endParaRPr lang="en-US" sz="2000" dirty="0" smtClean="0"/>
          </a:p>
          <a:p>
            <a:endParaRPr lang="en-GB" sz="1200" dirty="0"/>
          </a:p>
          <a:p>
            <a:r>
              <a:rPr lang="en-US" sz="2000" dirty="0"/>
              <a:t>1845		</a:t>
            </a:r>
            <a:r>
              <a:rPr lang="en-US" sz="2000" b="1" i="1" dirty="0"/>
              <a:t>Annexation of Texas</a:t>
            </a:r>
            <a:r>
              <a:rPr lang="en-US" sz="2000" dirty="0"/>
              <a:t> (becomes a member of the USA) </a:t>
            </a:r>
            <a:endParaRPr lang="en-GB" sz="2000" dirty="0"/>
          </a:p>
          <a:p>
            <a:endParaRPr lang="en-GB" sz="2000" b="1" u="sng" dirty="0">
              <a:solidFill>
                <a:prstClr val="black"/>
              </a:solidFill>
            </a:endParaRPr>
          </a:p>
        </p:txBody>
      </p:sp>
    </p:spTree>
    <p:extLst>
      <p:ext uri="{BB962C8B-B14F-4D97-AF65-F5344CB8AC3E}">
        <p14:creationId xmlns:p14="http://schemas.microsoft.com/office/powerpoint/2010/main" val="381708017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6562005" cy="6082343"/>
          </a:xfrm>
          <a:prstGeom prst="rect">
            <a:avLst/>
          </a:prstGeom>
        </p:spPr>
        <p:txBody>
          <a:bodyPr wrap="square" lIns="540000" tIns="360000" rIns="540000" bIns="360000">
            <a:spAutoFit/>
          </a:bodyPr>
          <a:lstStyle/>
          <a:p>
            <a:r>
              <a:rPr lang="en-GB" sz="2000" b="1" u="sng" dirty="0">
                <a:solidFill>
                  <a:prstClr val="black"/>
                </a:solidFill>
              </a:rPr>
              <a:t>5. War with Mexico: Texas Revolution</a:t>
            </a:r>
          </a:p>
          <a:p>
            <a:endParaRPr lang="en-GB" sz="2000" b="1" u="sng" dirty="0">
              <a:solidFill>
                <a:prstClr val="black"/>
              </a:solidFill>
            </a:endParaRPr>
          </a:p>
          <a:p>
            <a:pPr algn="just"/>
            <a:r>
              <a:rPr lang="en-US" sz="2400" dirty="0" smtClean="0"/>
              <a:t>“Nothing </a:t>
            </a:r>
            <a:r>
              <a:rPr lang="en-US" sz="2400" dirty="0"/>
              <a:t>shall daunt my courage or abate my </a:t>
            </a:r>
            <a:r>
              <a:rPr lang="en-US" sz="2400" dirty="0" smtClean="0"/>
              <a:t>object  </a:t>
            </a:r>
            <a:r>
              <a:rPr lang="en-US" sz="2400" dirty="0"/>
              <a:t>to </a:t>
            </a:r>
            <a:r>
              <a:rPr lang="en-US" sz="2400" b="1" i="1" dirty="0">
                <a:solidFill>
                  <a:srgbClr val="FF0000"/>
                </a:solidFill>
              </a:rPr>
              <a:t>Americanize</a:t>
            </a:r>
            <a:r>
              <a:rPr lang="en-US" sz="2400" i="1" dirty="0"/>
              <a:t> </a:t>
            </a:r>
            <a:r>
              <a:rPr lang="en-US" sz="2400" dirty="0"/>
              <a:t>Texas</a:t>
            </a:r>
            <a:r>
              <a:rPr lang="en-US" sz="2400" dirty="0" smtClean="0"/>
              <a:t>.  My </a:t>
            </a:r>
            <a:r>
              <a:rPr lang="en-US" sz="2400" dirty="0"/>
              <a:t>sole and only desire </a:t>
            </a:r>
            <a:r>
              <a:rPr lang="en-US" sz="2400" dirty="0" smtClean="0"/>
              <a:t>is </a:t>
            </a:r>
            <a:r>
              <a:rPr lang="en-US" sz="2400" dirty="0"/>
              <a:t>to </a:t>
            </a:r>
            <a:r>
              <a:rPr lang="en-US" sz="2400" dirty="0">
                <a:solidFill>
                  <a:srgbClr val="FF0000"/>
                </a:solidFill>
              </a:rPr>
              <a:t>redeem</a:t>
            </a:r>
            <a:r>
              <a:rPr lang="en-US" sz="2400" dirty="0"/>
              <a:t> [Texas] from the </a:t>
            </a:r>
            <a:r>
              <a:rPr lang="en-US" sz="2400" dirty="0">
                <a:solidFill>
                  <a:srgbClr val="FF0000"/>
                </a:solidFill>
              </a:rPr>
              <a:t>wilderness</a:t>
            </a:r>
            <a:r>
              <a:rPr lang="en-US" sz="2400" dirty="0"/>
              <a:t> </a:t>
            </a:r>
            <a:r>
              <a:rPr lang="en-US" sz="2400" dirty="0" smtClean="0"/>
              <a:t>… to </a:t>
            </a:r>
            <a:r>
              <a:rPr lang="en-US" sz="2400" dirty="0"/>
              <a:t>settle it with intelligent and honorable and enterprising people</a:t>
            </a:r>
            <a:r>
              <a:rPr lang="en-US" sz="2400" dirty="0" smtClean="0"/>
              <a:t>.”</a:t>
            </a:r>
            <a:endParaRPr lang="en-GB" sz="2400" dirty="0"/>
          </a:p>
          <a:p>
            <a:pPr algn="just"/>
            <a:r>
              <a:rPr lang="en-US" sz="2400" dirty="0"/>
              <a:t> </a:t>
            </a:r>
            <a:r>
              <a:rPr lang="en-US" sz="2400" dirty="0" smtClean="0"/>
              <a:t>	[A conflict </a:t>
            </a:r>
            <a:r>
              <a:rPr lang="en-US" sz="2400" dirty="0"/>
              <a:t>was between] “the </a:t>
            </a:r>
            <a:r>
              <a:rPr lang="en-US" sz="2400" b="1" dirty="0">
                <a:solidFill>
                  <a:srgbClr val="FF0000"/>
                </a:solidFill>
              </a:rPr>
              <a:t>mongrel Spanish-Indian </a:t>
            </a:r>
            <a:r>
              <a:rPr lang="en-US" sz="2400" dirty="0" smtClean="0"/>
              <a:t>[</a:t>
            </a:r>
            <a:r>
              <a:rPr lang="en-US" sz="2400" dirty="0" err="1" smtClean="0"/>
              <a:t>verus</a:t>
            </a:r>
            <a:r>
              <a:rPr lang="en-US" sz="2400" dirty="0" smtClean="0"/>
              <a:t>] </a:t>
            </a:r>
            <a:r>
              <a:rPr lang="en-US" sz="2400" dirty="0" err="1">
                <a:solidFill>
                  <a:srgbClr val="FF0000"/>
                </a:solidFill>
              </a:rPr>
              <a:t>civilisation</a:t>
            </a:r>
            <a:r>
              <a:rPr lang="en-US" sz="2400" dirty="0">
                <a:solidFill>
                  <a:srgbClr val="FF0000"/>
                </a:solidFill>
              </a:rPr>
              <a:t> and the Anglo-Saxon </a:t>
            </a:r>
            <a:r>
              <a:rPr lang="en-US" sz="2400" dirty="0" smtClean="0">
                <a:solidFill>
                  <a:srgbClr val="FF0000"/>
                </a:solidFill>
              </a:rPr>
              <a:t>race.</a:t>
            </a:r>
            <a:r>
              <a:rPr lang="en-US" sz="2400" dirty="0" smtClean="0"/>
              <a:t>”  </a:t>
            </a:r>
            <a:endParaRPr lang="en-GB" sz="2400" dirty="0"/>
          </a:p>
          <a:p>
            <a:pPr marL="342900" indent="-342900" algn="r">
              <a:buFontTx/>
              <a:buChar char="-"/>
            </a:pPr>
            <a:r>
              <a:rPr lang="en-US" sz="2000" b="1" dirty="0" smtClean="0"/>
              <a:t>Stephen Austin, 1834</a:t>
            </a:r>
            <a:r>
              <a:rPr lang="en-US" sz="2000" dirty="0" smtClean="0"/>
              <a:t> </a:t>
            </a:r>
          </a:p>
          <a:p>
            <a:r>
              <a:rPr lang="en-US" sz="2000" dirty="0"/>
              <a:t>  </a:t>
            </a:r>
            <a:endParaRPr lang="en-GB" sz="2000" dirty="0"/>
          </a:p>
          <a:p>
            <a:pPr algn="just"/>
            <a:r>
              <a:rPr lang="en-US" sz="2000" b="1" dirty="0" smtClean="0"/>
              <a:t>Austin (1793–1836) = leader </a:t>
            </a:r>
            <a:r>
              <a:rPr lang="en-US" sz="2000" b="1" dirty="0"/>
              <a:t>of </a:t>
            </a:r>
            <a:r>
              <a:rPr lang="en-US" sz="2000" b="1" dirty="0" smtClean="0"/>
              <a:t>the ‘old 300’ – 300 </a:t>
            </a:r>
            <a:r>
              <a:rPr lang="en-US" sz="2000" b="1" dirty="0"/>
              <a:t>American families who in </a:t>
            </a:r>
            <a:r>
              <a:rPr lang="en-US" sz="2000" b="1" dirty="0" smtClean="0"/>
              <a:t>1825 settled in Texas</a:t>
            </a:r>
          </a:p>
          <a:p>
            <a:pPr algn="just"/>
            <a:endParaRPr lang="en-US" sz="2000" b="1" dirty="0" smtClean="0"/>
          </a:p>
          <a:p>
            <a:pPr algn="just"/>
            <a:r>
              <a:rPr lang="en-GB" sz="1600" dirty="0" smtClean="0">
                <a:solidFill>
                  <a:prstClr val="black"/>
                </a:solidFill>
              </a:rPr>
              <a:t>(image = painting of Austin by </a:t>
            </a:r>
            <a:r>
              <a:rPr lang="en-GB" sz="1600" dirty="0"/>
              <a:t>William </a:t>
            </a:r>
            <a:r>
              <a:rPr lang="en-GB" sz="1600" dirty="0" smtClean="0"/>
              <a:t>Howard, 1833)</a:t>
            </a:r>
            <a:endParaRPr lang="en-US" sz="1600" dirty="0">
              <a:solidFill>
                <a:prstClr val="black"/>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62005" y="908720"/>
            <a:ext cx="2608391" cy="46298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AutoShape 4" descr="https://upload.wikimedia.org/wikipedia/commons/b/b9/General_Sam_Houston,_the_hero_of_San_Jacinto.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67296929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6562005" cy="6697897"/>
          </a:xfrm>
          <a:prstGeom prst="rect">
            <a:avLst/>
          </a:prstGeom>
        </p:spPr>
        <p:txBody>
          <a:bodyPr wrap="square" lIns="540000" tIns="360000" rIns="540000" bIns="360000">
            <a:spAutoFit/>
          </a:bodyPr>
          <a:lstStyle/>
          <a:p>
            <a:r>
              <a:rPr lang="en-GB" sz="2000" b="1" u="sng" dirty="0">
                <a:solidFill>
                  <a:prstClr val="black"/>
                </a:solidFill>
              </a:rPr>
              <a:t>5. War with Mexico: Texas Revolution</a:t>
            </a:r>
          </a:p>
          <a:p>
            <a:endParaRPr lang="en-GB" sz="2000" b="1" u="sng" dirty="0">
              <a:solidFill>
                <a:prstClr val="black"/>
              </a:solidFill>
            </a:endParaRPr>
          </a:p>
          <a:p>
            <a:pPr algn="just"/>
            <a:r>
              <a:rPr lang="en-US" sz="2000" dirty="0"/>
              <a:t> </a:t>
            </a:r>
            <a:r>
              <a:rPr lang="en-US" sz="2400" dirty="0" smtClean="0"/>
              <a:t>[</a:t>
            </a:r>
            <a:r>
              <a:rPr lang="en-US" sz="2400" dirty="0"/>
              <a:t>The Lone Star Republic reflected] “glory on the </a:t>
            </a:r>
            <a:r>
              <a:rPr lang="en-US" sz="2400" dirty="0">
                <a:solidFill>
                  <a:srgbClr val="FF0000"/>
                </a:solidFill>
              </a:rPr>
              <a:t>Anglo-Saxon race </a:t>
            </a:r>
            <a:r>
              <a:rPr lang="en-US" sz="2400" dirty="0"/>
              <a:t>. . . we will march across the Rio Grande, and ere the banner of Mexico shall triumphantly float upon the banks of the Sabine, the Texan standard of the single star, borne by the Anglo-Saxon race, shall display its bright folds in Liberty’s triumph on the isthmus of Darien.” </a:t>
            </a:r>
            <a:endParaRPr lang="en-GB" sz="2400" dirty="0"/>
          </a:p>
          <a:p>
            <a:pPr marL="342900" indent="-342900" algn="r">
              <a:buFontTx/>
              <a:buChar char="-"/>
            </a:pPr>
            <a:r>
              <a:rPr lang="en-US" sz="2000" b="1" dirty="0"/>
              <a:t>Sam Houston, 1836</a:t>
            </a:r>
          </a:p>
          <a:p>
            <a:r>
              <a:rPr lang="en-US" sz="2000" dirty="0"/>
              <a:t>  </a:t>
            </a:r>
            <a:endParaRPr lang="en-GB" sz="2000" dirty="0"/>
          </a:p>
          <a:p>
            <a:pPr algn="just"/>
            <a:r>
              <a:rPr lang="en-US" sz="2000" b="1" dirty="0" smtClean="0"/>
              <a:t>Houston (1793–1863) = signatory of Texas independence declaration (March 1836) and first President of Texas; military general who led decisive victory </a:t>
            </a:r>
            <a:r>
              <a:rPr lang="en-US" sz="2000" b="1" dirty="0"/>
              <a:t>in Battle of San </a:t>
            </a:r>
            <a:r>
              <a:rPr lang="en-US" sz="2000" b="1" dirty="0" smtClean="0"/>
              <a:t>Jacinto, (April 1836) </a:t>
            </a:r>
          </a:p>
          <a:p>
            <a:pPr algn="just"/>
            <a:endParaRPr lang="en-US" sz="2000" b="1" dirty="0" smtClean="0"/>
          </a:p>
          <a:p>
            <a:pPr algn="just"/>
            <a:r>
              <a:rPr lang="en-GB" sz="1600" dirty="0" smtClean="0">
                <a:solidFill>
                  <a:prstClr val="black"/>
                </a:solidFill>
              </a:rPr>
              <a:t>(image = postcard, c. 1905</a:t>
            </a:r>
            <a:r>
              <a:rPr lang="en-GB" sz="1600" dirty="0" smtClean="0"/>
              <a:t>)</a:t>
            </a:r>
            <a:endParaRPr lang="en-US" sz="1600" dirty="0">
              <a:solidFill>
                <a:prstClr val="black"/>
              </a:solidFill>
            </a:endParaRPr>
          </a:p>
        </p:txBody>
      </p:sp>
      <p:sp>
        <p:nvSpPr>
          <p:cNvPr id="2" name="AutoShape 4" descr="https://upload.wikimedia.org/wikipedia/commons/b/b9/General_Sam_Houston,_the_hero_of_San_Jacinto.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2" descr="https://upload.wikimedia.org/wikipedia/commons/b/b9/General_Sam_Houston,_the_hero_of_San_Jacinto.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descr="https://upload.wikimedia.org/wikipedia/commons/b/b9/General_Sam_Houston,_the_hero_of_San_Jacinto.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908720"/>
            <a:ext cx="2486025" cy="3848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468107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9144000" cy="6882563"/>
          </a:xfrm>
          <a:prstGeom prst="rect">
            <a:avLst/>
          </a:prstGeom>
        </p:spPr>
        <p:txBody>
          <a:bodyPr wrap="square" lIns="540000" tIns="360000" rIns="540000" bIns="360000">
            <a:spAutoFit/>
          </a:bodyPr>
          <a:lstStyle/>
          <a:p>
            <a:r>
              <a:rPr lang="en-GB" sz="2000" b="1" u="sng" dirty="0" smtClean="0">
                <a:solidFill>
                  <a:prstClr val="black"/>
                </a:solidFill>
              </a:rPr>
              <a:t>5. War with Mexico: ‘Annexation’ and Manifest Destiny</a:t>
            </a:r>
          </a:p>
          <a:p>
            <a:endParaRPr lang="en-GB" sz="2000" dirty="0" smtClean="0"/>
          </a:p>
          <a:p>
            <a:pPr algn="just"/>
            <a:r>
              <a:rPr lang="en-GB" sz="2000" dirty="0" smtClean="0"/>
              <a:t>“Texas </a:t>
            </a:r>
            <a:r>
              <a:rPr lang="en-GB" sz="2000" dirty="0"/>
              <a:t>is now </a:t>
            </a:r>
            <a:r>
              <a:rPr lang="en-GB" sz="2000" dirty="0" smtClean="0"/>
              <a:t>ours … the fulfilment </a:t>
            </a:r>
            <a:r>
              <a:rPr lang="en-GB" sz="2000" dirty="0"/>
              <a:t>of our</a:t>
            </a:r>
            <a:r>
              <a:rPr lang="en-GB" sz="2000" dirty="0">
                <a:solidFill>
                  <a:srgbClr val="FF0000"/>
                </a:solidFill>
                <a:effectLst>
                  <a:outerShdw blurRad="38100" dist="38100" dir="2700000" algn="tl">
                    <a:srgbClr val="000000">
                      <a:alpha val="43137"/>
                    </a:srgbClr>
                  </a:outerShdw>
                </a:effectLst>
              </a:rPr>
              <a:t> </a:t>
            </a:r>
            <a:r>
              <a:rPr lang="en-GB" sz="2000" b="1" dirty="0">
                <a:solidFill>
                  <a:srgbClr val="FF0000"/>
                </a:solidFill>
                <a:effectLst>
                  <a:outerShdw blurRad="38100" dist="38100" dir="2700000" algn="tl">
                    <a:srgbClr val="000000">
                      <a:alpha val="43137"/>
                    </a:srgbClr>
                  </a:outerShdw>
                </a:effectLst>
              </a:rPr>
              <a:t>manifest destiny </a:t>
            </a:r>
            <a:r>
              <a:rPr lang="en-GB" sz="2000" dirty="0"/>
              <a:t>to overspread the continent allotted by Providence for the free development of our yearly multiplying millions. </a:t>
            </a:r>
            <a:endParaRPr lang="en-GB" sz="2000" dirty="0" smtClean="0"/>
          </a:p>
          <a:p>
            <a:pPr algn="just"/>
            <a:r>
              <a:rPr lang="en-GB" sz="2000" dirty="0"/>
              <a:t>	</a:t>
            </a:r>
            <a:r>
              <a:rPr lang="en-GB" sz="2000" dirty="0" smtClean="0"/>
              <a:t>“ … </a:t>
            </a:r>
            <a:r>
              <a:rPr lang="en-GB" sz="2000" dirty="0"/>
              <a:t>Texas, has been absorbed into the Union in the inevitable fulfilment of the general law which is rolling our population westward; the connexion of which with that ratio of growth in population which is destined within a hundred years to swell our numbers to the enormous population of </a:t>
            </a:r>
            <a:r>
              <a:rPr lang="en-GB" sz="2000" i="1" dirty="0"/>
              <a:t>two hundred and fifty millions</a:t>
            </a:r>
            <a:r>
              <a:rPr lang="en-GB" sz="2000" dirty="0"/>
              <a:t> (if not more), is too evident to leave us in doubt of the manifest design of Providence in regard to the occupation of this </a:t>
            </a:r>
            <a:r>
              <a:rPr lang="en-GB" sz="2000" dirty="0" smtClean="0"/>
              <a:t>continent.</a:t>
            </a:r>
          </a:p>
          <a:p>
            <a:pPr algn="just"/>
            <a:r>
              <a:rPr lang="en-GB" sz="2000" dirty="0"/>
              <a:t>	</a:t>
            </a:r>
            <a:r>
              <a:rPr lang="en-GB" sz="2000" dirty="0" smtClean="0"/>
              <a:t>“ … </a:t>
            </a:r>
            <a:r>
              <a:rPr lang="en-GB" sz="2000" dirty="0"/>
              <a:t>California probably, next fall away from the loose adhesion which, in such a country as Mexico, holds </a:t>
            </a:r>
            <a:r>
              <a:rPr lang="en-GB" sz="2000" dirty="0" smtClean="0"/>
              <a:t>… </a:t>
            </a:r>
            <a:r>
              <a:rPr lang="en-GB" sz="2000" b="1" dirty="0">
                <a:solidFill>
                  <a:srgbClr val="FF0000"/>
                </a:solidFill>
              </a:rPr>
              <a:t>The Anglo-Saxon foot is already on its borders</a:t>
            </a:r>
            <a:r>
              <a:rPr lang="en-GB" sz="2000" dirty="0"/>
              <a:t>. Already the advance guard of the irresistible army of Anglo-Saxon emigration has begun to pour down upon it, armed with the plough and the rifle, and marking its trail with schools and colleges, courts and representative halls, mills and </a:t>
            </a:r>
            <a:r>
              <a:rPr lang="en-GB" sz="2000" dirty="0" smtClean="0"/>
              <a:t>meeting-house.”</a:t>
            </a:r>
          </a:p>
          <a:p>
            <a:pPr algn="r"/>
            <a:r>
              <a:rPr lang="en-GB" sz="2000" dirty="0" smtClean="0"/>
              <a:t>-  </a:t>
            </a:r>
            <a:r>
              <a:rPr lang="en-GB" sz="2000" dirty="0"/>
              <a:t>John L O’Sullivan, ‘Annexation,’ </a:t>
            </a:r>
            <a:r>
              <a:rPr lang="en-GB" sz="2000" i="1" dirty="0"/>
              <a:t>United States Magazine and Democratic Review</a:t>
            </a:r>
            <a:r>
              <a:rPr lang="en-GB" sz="2000" dirty="0"/>
              <a:t> (July–August 1845), pp. </a:t>
            </a:r>
            <a:r>
              <a:rPr lang="en-GB" sz="2000" dirty="0" smtClean="0"/>
              <a:t>5–10</a:t>
            </a:r>
            <a:endParaRPr lang="en-GB" sz="2000" b="1" u="sng" dirty="0">
              <a:solidFill>
                <a:prstClr val="black"/>
              </a:solidFill>
            </a:endParaRPr>
          </a:p>
        </p:txBody>
      </p:sp>
    </p:spTree>
    <p:extLst>
      <p:ext uri="{BB962C8B-B14F-4D97-AF65-F5344CB8AC3E}">
        <p14:creationId xmlns:p14="http://schemas.microsoft.com/office/powerpoint/2010/main" val="25038448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5508104" cy="6882563"/>
          </a:xfrm>
          <a:prstGeom prst="rect">
            <a:avLst/>
          </a:prstGeom>
        </p:spPr>
        <p:txBody>
          <a:bodyPr wrap="square" lIns="540000" tIns="360000" rIns="540000" bIns="360000">
            <a:spAutoFit/>
          </a:bodyPr>
          <a:lstStyle/>
          <a:p>
            <a:r>
              <a:rPr lang="en-GB" sz="2000" b="1" u="sng" dirty="0" smtClean="0">
                <a:solidFill>
                  <a:prstClr val="black"/>
                </a:solidFill>
              </a:rPr>
              <a:t>5. War with Mexico</a:t>
            </a:r>
          </a:p>
          <a:p>
            <a:endParaRPr lang="en-GB" sz="2000" b="1" u="sng" dirty="0">
              <a:solidFill>
                <a:prstClr val="black"/>
              </a:solidFill>
            </a:endParaRPr>
          </a:p>
          <a:p>
            <a:r>
              <a:rPr lang="en-US" sz="2000" dirty="0" smtClean="0"/>
              <a:t>1846–1848 </a:t>
            </a:r>
            <a:r>
              <a:rPr lang="en-US" sz="2000" b="1" i="1" dirty="0" smtClean="0"/>
              <a:t>Mexican-American </a:t>
            </a:r>
            <a:r>
              <a:rPr lang="en-US" sz="2000" b="1" i="1" dirty="0"/>
              <a:t>War</a:t>
            </a:r>
            <a:r>
              <a:rPr lang="en-US" sz="2000" dirty="0"/>
              <a:t> </a:t>
            </a:r>
            <a:endParaRPr lang="en-US" sz="2000" dirty="0" smtClean="0"/>
          </a:p>
          <a:p>
            <a:pPr algn="just"/>
            <a:r>
              <a:rPr lang="en-US" sz="2000" dirty="0" smtClean="0"/>
              <a:t>(US forces destroy </a:t>
            </a:r>
            <a:r>
              <a:rPr lang="en-US" sz="2000" dirty="0"/>
              <a:t>or </a:t>
            </a:r>
            <a:r>
              <a:rPr lang="en-US" sz="2000" dirty="0" smtClean="0"/>
              <a:t> capture many </a:t>
            </a:r>
            <a:r>
              <a:rPr lang="en-US" sz="2000" dirty="0"/>
              <a:t>Mexican </a:t>
            </a:r>
            <a:r>
              <a:rPr lang="en-US" sz="2000" dirty="0" smtClean="0"/>
              <a:t>cities </a:t>
            </a:r>
            <a:r>
              <a:rPr lang="en-US" sz="2000" dirty="0"/>
              <a:t>including Vera </a:t>
            </a:r>
            <a:r>
              <a:rPr lang="en-US" sz="2000" dirty="0" smtClean="0"/>
              <a:t>Cruz</a:t>
            </a:r>
            <a:r>
              <a:rPr lang="en-US" sz="2000" dirty="0"/>
              <a:t>, </a:t>
            </a:r>
            <a:r>
              <a:rPr lang="en-US" sz="2000" dirty="0" smtClean="0"/>
              <a:t>Matamoros [in 	which civilians were massacred], Monterey</a:t>
            </a:r>
            <a:r>
              <a:rPr lang="en-US" sz="2000" dirty="0"/>
              <a:t>, </a:t>
            </a:r>
            <a:r>
              <a:rPr lang="en-US" sz="2000" dirty="0" smtClean="0"/>
              <a:t>and </a:t>
            </a:r>
            <a:r>
              <a:rPr lang="en-US" sz="2000" dirty="0"/>
              <a:t>Mexico </a:t>
            </a:r>
            <a:r>
              <a:rPr lang="en-US" sz="2000" dirty="0" smtClean="0"/>
              <a:t>City)</a:t>
            </a:r>
          </a:p>
          <a:p>
            <a:endParaRPr lang="en-GB" sz="2000" dirty="0"/>
          </a:p>
          <a:p>
            <a:pPr marL="457200" indent="-457200">
              <a:buAutoNum type="arabicPlain" startAt="1848"/>
            </a:pPr>
            <a:r>
              <a:rPr lang="en-US" sz="2000" b="1" dirty="0" smtClean="0"/>
              <a:t> </a:t>
            </a:r>
            <a:r>
              <a:rPr lang="en-US" sz="2000" b="1" i="1" dirty="0" smtClean="0"/>
              <a:t>	Treaty </a:t>
            </a:r>
            <a:r>
              <a:rPr lang="en-US" sz="2000" b="1" i="1" dirty="0"/>
              <a:t>of Guadalupe Hidalgo</a:t>
            </a:r>
            <a:r>
              <a:rPr lang="en-US" sz="2000" dirty="0"/>
              <a:t>.  </a:t>
            </a:r>
            <a:r>
              <a:rPr lang="en-US" sz="2000" dirty="0" smtClean="0"/>
              <a:t>	Mexico </a:t>
            </a:r>
            <a:r>
              <a:rPr lang="en-US" sz="2000" dirty="0"/>
              <a:t>accepts Rio Grande </a:t>
            </a:r>
            <a:r>
              <a:rPr lang="en-US" sz="2000" dirty="0" smtClean="0"/>
              <a:t>	river </a:t>
            </a:r>
            <a:r>
              <a:rPr lang="en-US" sz="2000" dirty="0"/>
              <a:t>as Texas’s border with </a:t>
            </a:r>
            <a:r>
              <a:rPr lang="en-US" sz="2000" dirty="0" smtClean="0"/>
              <a:t>	Mexico </a:t>
            </a:r>
            <a:r>
              <a:rPr lang="en-US" sz="2000" dirty="0"/>
              <a:t>and cedes present day </a:t>
            </a:r>
            <a:r>
              <a:rPr lang="en-US" sz="2000" dirty="0" smtClean="0"/>
              <a:t>	territory </a:t>
            </a:r>
            <a:r>
              <a:rPr lang="en-US" sz="2000" dirty="0"/>
              <a:t>of California, New </a:t>
            </a:r>
            <a:r>
              <a:rPr lang="en-US" sz="2000" dirty="0" smtClean="0"/>
              <a:t>	Mexico</a:t>
            </a:r>
            <a:r>
              <a:rPr lang="en-US" sz="2000" dirty="0"/>
              <a:t>, Nevada, and parts of </a:t>
            </a:r>
            <a:r>
              <a:rPr lang="en-US" sz="2000" dirty="0" smtClean="0"/>
              <a:t>	Colorado</a:t>
            </a:r>
            <a:r>
              <a:rPr lang="en-US" sz="2000" dirty="0"/>
              <a:t>, Arizona, and Utah, to </a:t>
            </a:r>
            <a:r>
              <a:rPr lang="en-US" sz="2000" dirty="0" smtClean="0"/>
              <a:t>	the </a:t>
            </a:r>
            <a:r>
              <a:rPr lang="en-US" sz="2000" dirty="0"/>
              <a:t>United States</a:t>
            </a:r>
            <a:r>
              <a:rPr lang="en-US" sz="2000" dirty="0" smtClean="0"/>
              <a:t>.</a:t>
            </a:r>
          </a:p>
          <a:p>
            <a:r>
              <a:rPr lang="en-US" sz="2000" b="1" dirty="0" smtClean="0"/>
              <a:t>	Mexican-American War hero 	Zachary Tyler elected president</a:t>
            </a:r>
            <a:endParaRPr lang="en-US" sz="2000" dirty="0"/>
          </a:p>
          <a:p>
            <a:pPr marL="457200" indent="-457200">
              <a:buAutoNum type="arabicPlain" startAt="1848"/>
            </a:pPr>
            <a:endParaRPr lang="en-GB" sz="2000" dirty="0"/>
          </a:p>
          <a:p>
            <a:endParaRPr lang="en-GB" sz="2000" b="1" u="sng" dirty="0">
              <a:solidFill>
                <a:prstClr val="black"/>
              </a:solidFill>
            </a:endParaRPr>
          </a:p>
        </p:txBody>
      </p:sp>
      <p:pic>
        <p:nvPicPr>
          <p:cNvPr id="30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13502" r="3672" b="2277"/>
          <a:stretch/>
        </p:blipFill>
        <p:spPr bwMode="auto">
          <a:xfrm>
            <a:off x="5379930" y="404664"/>
            <a:ext cx="3761867" cy="40832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2952551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9108" y="736204"/>
            <a:ext cx="3923987" cy="22072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7238" y="3424238"/>
            <a:ext cx="9525" cy="9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539552" y="4902822"/>
            <a:ext cx="3168352" cy="1384995"/>
          </a:xfrm>
          <a:prstGeom prst="rect">
            <a:avLst/>
          </a:prstGeom>
        </p:spPr>
        <p:txBody>
          <a:bodyPr wrap="square">
            <a:spAutoFit/>
          </a:bodyPr>
          <a:lstStyle/>
          <a:p>
            <a:r>
              <a:rPr lang="en-GB" sz="1400" b="1" dirty="0" smtClean="0"/>
              <a:t>Poster for </a:t>
            </a:r>
            <a:r>
              <a:rPr lang="en-GB" sz="1400" b="1" i="1" dirty="0" smtClean="0"/>
              <a:t>The </a:t>
            </a:r>
            <a:r>
              <a:rPr lang="en-GB" sz="1400" b="1" dirty="0" smtClean="0"/>
              <a:t>Alamo (1960); American</a:t>
            </a:r>
            <a:r>
              <a:rPr lang="en-GB" sz="1400" b="1" i="1" dirty="0" smtClean="0"/>
              <a:t> Progress</a:t>
            </a:r>
            <a:r>
              <a:rPr lang="en-GB" sz="1400" b="1" dirty="0" smtClean="0"/>
              <a:t>, by John </a:t>
            </a:r>
            <a:r>
              <a:rPr lang="en-GB" sz="1400" b="1" dirty="0" err="1" smtClean="0"/>
              <a:t>Gast</a:t>
            </a:r>
            <a:r>
              <a:rPr lang="en-GB" sz="1400" b="1" dirty="0" smtClean="0"/>
              <a:t> (1872); Emanuel </a:t>
            </a:r>
            <a:r>
              <a:rPr lang="en-GB" sz="1400" b="1" dirty="0" err="1" smtClean="0"/>
              <a:t>Leutzem</a:t>
            </a:r>
            <a:r>
              <a:rPr lang="en-GB" sz="1400" b="1" dirty="0" smtClean="0"/>
              <a:t>  </a:t>
            </a:r>
            <a:r>
              <a:rPr lang="en-GB" sz="1400" b="1" i="1" dirty="0" smtClean="0"/>
              <a:t>Westward </a:t>
            </a:r>
            <a:r>
              <a:rPr lang="en-GB" sz="1400" b="1" i="1" dirty="0"/>
              <a:t>the Course of Empire Takes Its Way </a:t>
            </a:r>
            <a:r>
              <a:rPr lang="en-GB" sz="1400" b="1" dirty="0"/>
              <a:t>(1861).</a:t>
            </a:r>
            <a:endParaRPr lang="en-GB" sz="1400" b="1" dirty="0" smtClean="0"/>
          </a:p>
          <a:p>
            <a:endParaRPr lang="en-GB" sz="1400" b="1" dirty="0"/>
          </a:p>
          <a:p>
            <a:endParaRPr lang="en-GB" sz="1400" b="1" dirty="0"/>
          </a:p>
        </p:txBody>
      </p:sp>
      <p:pic>
        <p:nvPicPr>
          <p:cNvPr id="409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19493" y="2982116"/>
            <a:ext cx="5024507" cy="38751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8175" y="1226769"/>
            <a:ext cx="4726226" cy="35106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12"/>
          <p:cNvSpPr/>
          <p:nvPr/>
        </p:nvSpPr>
        <p:spPr>
          <a:xfrm>
            <a:off x="-23485" y="-20780"/>
            <a:ext cx="9144000" cy="1619583"/>
          </a:xfrm>
          <a:prstGeom prst="rect">
            <a:avLst/>
          </a:prstGeom>
        </p:spPr>
        <p:txBody>
          <a:bodyPr wrap="square" lIns="540000" tIns="360000" rIns="540000" bIns="360000">
            <a:spAutoFit/>
          </a:bodyPr>
          <a:lstStyle/>
          <a:p>
            <a:r>
              <a:rPr lang="en-GB" b="1" u="sng" dirty="0" smtClean="0">
                <a:solidFill>
                  <a:prstClr val="black"/>
                </a:solidFill>
              </a:rPr>
              <a:t>5</a:t>
            </a:r>
            <a:r>
              <a:rPr lang="en-GB" b="1" u="sng" dirty="0">
                <a:solidFill>
                  <a:prstClr val="black"/>
                </a:solidFill>
              </a:rPr>
              <a:t>. War with </a:t>
            </a:r>
            <a:r>
              <a:rPr lang="en-GB" b="1" u="sng" dirty="0" smtClean="0">
                <a:solidFill>
                  <a:prstClr val="black"/>
                </a:solidFill>
              </a:rPr>
              <a:t>Mexico: Competing interpretations and memory</a:t>
            </a:r>
            <a:endParaRPr lang="en-GB" b="1" u="sng" dirty="0">
              <a:solidFill>
                <a:prstClr val="black"/>
              </a:solidFill>
            </a:endParaRPr>
          </a:p>
          <a:p>
            <a:pPr algn="just"/>
            <a:endParaRPr lang="en-GB" sz="2000" b="1" dirty="0" smtClean="0">
              <a:solidFill>
                <a:srgbClr val="FF0000"/>
              </a:solidFill>
            </a:endParaRPr>
          </a:p>
          <a:p>
            <a:pPr algn="just"/>
            <a:r>
              <a:rPr lang="en-GB" sz="2000" b="1" dirty="0" smtClean="0">
                <a:solidFill>
                  <a:srgbClr val="FF0000"/>
                </a:solidFill>
              </a:rPr>
              <a:t>Manifest destiny, American </a:t>
            </a:r>
            <a:r>
              <a:rPr lang="en-GB" sz="2000" b="1" dirty="0" err="1" smtClean="0">
                <a:solidFill>
                  <a:srgbClr val="FF0000"/>
                </a:solidFill>
              </a:rPr>
              <a:t>exceptionalism</a:t>
            </a:r>
            <a:endParaRPr lang="en-GB" sz="2000" b="1" dirty="0"/>
          </a:p>
        </p:txBody>
      </p:sp>
    </p:spTree>
    <p:extLst>
      <p:ext uri="{BB962C8B-B14F-4D97-AF65-F5344CB8AC3E}">
        <p14:creationId xmlns:p14="http://schemas.microsoft.com/office/powerpoint/2010/main" val="342978881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7238" y="3424238"/>
            <a:ext cx="9525" cy="9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323528" y="5323357"/>
            <a:ext cx="4037211" cy="1384995"/>
          </a:xfrm>
          <a:prstGeom prst="rect">
            <a:avLst/>
          </a:prstGeom>
        </p:spPr>
        <p:txBody>
          <a:bodyPr wrap="square">
            <a:spAutoFit/>
          </a:bodyPr>
          <a:lstStyle/>
          <a:p>
            <a:r>
              <a:rPr lang="en-GB" sz="1400" b="1" dirty="0" smtClean="0"/>
              <a:t>Nathaniel Currier, ‘An </a:t>
            </a:r>
            <a:r>
              <a:rPr lang="en-GB" sz="1400" b="1" dirty="0"/>
              <a:t>Available Candidate: The One Qualification for a Whig </a:t>
            </a:r>
            <a:r>
              <a:rPr lang="en-GB" sz="1400" b="1" dirty="0" smtClean="0"/>
              <a:t>President,’1848; </a:t>
            </a:r>
            <a:r>
              <a:rPr lang="en-GB" sz="1400" b="1" dirty="0"/>
              <a:t>Yolanda Lopez poster, 1978</a:t>
            </a:r>
          </a:p>
          <a:p>
            <a:endParaRPr lang="en-GB" sz="1400" b="1" dirty="0" smtClean="0"/>
          </a:p>
          <a:p>
            <a:endParaRPr lang="en-GB" sz="1400" b="1" dirty="0"/>
          </a:p>
          <a:p>
            <a:endParaRPr lang="en-GB" sz="1400" b="1" dirty="0"/>
          </a:p>
        </p:txBody>
      </p:sp>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8902" y="620688"/>
            <a:ext cx="4011613" cy="581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p:nvPr/>
        </p:nvSpPr>
        <p:spPr>
          <a:xfrm>
            <a:off x="-23485" y="-20780"/>
            <a:ext cx="9144000" cy="1619583"/>
          </a:xfrm>
          <a:prstGeom prst="rect">
            <a:avLst/>
          </a:prstGeom>
        </p:spPr>
        <p:txBody>
          <a:bodyPr wrap="square" lIns="540000" tIns="360000" rIns="540000" bIns="360000">
            <a:spAutoFit/>
          </a:bodyPr>
          <a:lstStyle/>
          <a:p>
            <a:r>
              <a:rPr lang="en-GB" b="1" u="sng" dirty="0" smtClean="0">
                <a:solidFill>
                  <a:prstClr val="black"/>
                </a:solidFill>
              </a:rPr>
              <a:t>5</a:t>
            </a:r>
            <a:r>
              <a:rPr lang="en-GB" b="1" u="sng" dirty="0">
                <a:solidFill>
                  <a:prstClr val="black"/>
                </a:solidFill>
              </a:rPr>
              <a:t>. War with </a:t>
            </a:r>
            <a:r>
              <a:rPr lang="en-GB" b="1" u="sng" dirty="0" smtClean="0">
                <a:solidFill>
                  <a:prstClr val="black"/>
                </a:solidFill>
              </a:rPr>
              <a:t>Mexico: Competing interpretations and memory</a:t>
            </a:r>
          </a:p>
          <a:p>
            <a:endParaRPr lang="en-GB" sz="2000" b="1" u="sng" dirty="0">
              <a:solidFill>
                <a:prstClr val="black"/>
              </a:solidFill>
            </a:endParaRPr>
          </a:p>
          <a:p>
            <a:r>
              <a:rPr lang="en-GB" sz="2000" b="1" dirty="0">
                <a:solidFill>
                  <a:srgbClr val="FF0000"/>
                </a:solidFill>
              </a:rPr>
              <a:t>“We did not come to America, America came to </a:t>
            </a:r>
            <a:r>
              <a:rPr lang="en-GB" sz="2000" b="1" dirty="0" smtClean="0">
                <a:solidFill>
                  <a:srgbClr val="FF0000"/>
                </a:solidFill>
              </a:rPr>
              <a:t>us”</a:t>
            </a:r>
            <a:endParaRPr lang="en-GB" sz="2000" b="1" dirty="0">
              <a:solidFill>
                <a:srgbClr val="FF0000"/>
              </a:solidFill>
            </a:endParaRPr>
          </a:p>
        </p:txBody>
      </p:sp>
      <p:pic>
        <p:nvPicPr>
          <p:cNvPr id="614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5721" y="1396381"/>
            <a:ext cx="2016412" cy="29775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34066" y="1371105"/>
            <a:ext cx="2830022" cy="3952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3231794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7238" y="3424238"/>
            <a:ext cx="9525" cy="9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23485" y="-20780"/>
            <a:ext cx="9144000" cy="6574786"/>
          </a:xfrm>
          <a:prstGeom prst="rect">
            <a:avLst/>
          </a:prstGeom>
        </p:spPr>
        <p:txBody>
          <a:bodyPr wrap="square" lIns="540000" tIns="360000" rIns="540000" bIns="360000">
            <a:spAutoFit/>
          </a:bodyPr>
          <a:lstStyle/>
          <a:p>
            <a:r>
              <a:rPr lang="en-GB" sz="2000" b="1" dirty="0"/>
              <a:t>In Focus: ‘Other’ Americans</a:t>
            </a:r>
          </a:p>
          <a:p>
            <a:endParaRPr lang="en-GB" sz="2000" u="sng" dirty="0" smtClean="0"/>
          </a:p>
          <a:p>
            <a:r>
              <a:rPr lang="en-GB" sz="2000" dirty="0" smtClean="0"/>
              <a:t>The </a:t>
            </a:r>
            <a:r>
              <a:rPr lang="en-GB" sz="2000" dirty="0"/>
              <a:t>‘in focus’ session concentrates on two demographic groups excluded from </a:t>
            </a:r>
            <a:r>
              <a:rPr lang="en-GB" sz="2000" dirty="0" err="1"/>
              <a:t>Jeffersonian</a:t>
            </a:r>
            <a:r>
              <a:rPr lang="en-GB" sz="2000" dirty="0"/>
              <a:t> and Jacksonian Democracy: women and Native Americans.</a:t>
            </a:r>
            <a:endParaRPr lang="en-GB" sz="2000" u="sng" dirty="0" smtClean="0"/>
          </a:p>
          <a:p>
            <a:endParaRPr lang="en-GB" sz="2000" u="sng" dirty="0" smtClean="0"/>
          </a:p>
          <a:p>
            <a:r>
              <a:rPr lang="en-GB" sz="2000" u="sng" dirty="0" smtClean="0"/>
              <a:t>Workshop </a:t>
            </a:r>
            <a:r>
              <a:rPr lang="en-GB" sz="2000" u="sng" dirty="0"/>
              <a:t>readings:</a:t>
            </a:r>
            <a:endParaRPr lang="en-GB" sz="2000" dirty="0"/>
          </a:p>
          <a:p>
            <a:r>
              <a:rPr lang="en-GB" sz="2000" dirty="0"/>
              <a:t>Abigail Adams, ‘Remember the Ladies,’ Letter to John Adams (1776)</a:t>
            </a:r>
          </a:p>
          <a:p>
            <a:r>
              <a:rPr lang="en-GB" sz="2000" dirty="0"/>
              <a:t>William </a:t>
            </a:r>
            <a:r>
              <a:rPr lang="en-GB" sz="2000" dirty="0" err="1"/>
              <a:t>Apess</a:t>
            </a:r>
            <a:r>
              <a:rPr lang="en-GB" sz="2000" dirty="0"/>
              <a:t>, </a:t>
            </a:r>
            <a:r>
              <a:rPr lang="en-GB" sz="2000" i="1" dirty="0"/>
              <a:t>An Indian’s Looking Glass for the White Man </a:t>
            </a:r>
            <a:r>
              <a:rPr lang="en-GB" sz="2000" dirty="0"/>
              <a:t>(1833)</a:t>
            </a:r>
          </a:p>
          <a:p>
            <a:r>
              <a:rPr lang="en-GB" sz="2000" dirty="0"/>
              <a:t>Elias </a:t>
            </a:r>
            <a:r>
              <a:rPr lang="en-GB" sz="2000" dirty="0" err="1"/>
              <a:t>Boudinot</a:t>
            </a:r>
            <a:r>
              <a:rPr lang="en-GB" sz="2000" dirty="0"/>
              <a:t>, ‘An Address to Whites’ (1826)</a:t>
            </a:r>
          </a:p>
          <a:p>
            <a:r>
              <a:rPr lang="en-GB" sz="2000" dirty="0"/>
              <a:t>Elizabeth Cady Stanton, ‘The Seneca Falls Declaration’ (1848)</a:t>
            </a:r>
          </a:p>
          <a:p>
            <a:r>
              <a:rPr lang="en-GB" sz="2000" dirty="0"/>
              <a:t>'Appeal of the Cherokee Nation' (1830)</a:t>
            </a:r>
          </a:p>
          <a:p>
            <a:endParaRPr lang="en-GB" sz="2000" b="1" u="sng" dirty="0" smtClean="0">
              <a:solidFill>
                <a:prstClr val="black"/>
              </a:solidFill>
            </a:endParaRPr>
          </a:p>
          <a:p>
            <a:pPr marL="342900" indent="-342900">
              <a:buFont typeface="Arial" panose="020B0604020202020204" pitchFamily="34" charset="0"/>
              <a:buChar char="•"/>
            </a:pPr>
            <a:r>
              <a:rPr lang="en-GB" sz="2000" b="1" dirty="0" smtClean="0">
                <a:solidFill>
                  <a:prstClr val="black"/>
                </a:solidFill>
              </a:rPr>
              <a:t>What grievances do the different writers direct towards the United States?</a:t>
            </a:r>
          </a:p>
          <a:p>
            <a:pPr marL="342900" indent="-342900">
              <a:buFont typeface="Arial" panose="020B0604020202020204" pitchFamily="34" charset="0"/>
              <a:buChar char="•"/>
            </a:pPr>
            <a:endParaRPr lang="en-GB" sz="2000" b="1" dirty="0">
              <a:solidFill>
                <a:prstClr val="black"/>
              </a:solidFill>
            </a:endParaRPr>
          </a:p>
          <a:p>
            <a:pPr marL="342900" indent="-342900">
              <a:buFont typeface="Arial" panose="020B0604020202020204" pitchFamily="34" charset="0"/>
              <a:buChar char="•"/>
            </a:pPr>
            <a:r>
              <a:rPr lang="en-GB" sz="2000" b="1" dirty="0" smtClean="0">
                <a:solidFill>
                  <a:prstClr val="black"/>
                </a:solidFill>
              </a:rPr>
              <a:t>How do the writers deploy the language and rhetoric of the US Constitution and the Declaration of Independence to support their points?</a:t>
            </a:r>
          </a:p>
          <a:p>
            <a:endParaRPr lang="en-GB" sz="2000" b="1" u="sng" dirty="0">
              <a:solidFill>
                <a:prstClr val="black"/>
              </a:solidFill>
            </a:endParaRPr>
          </a:p>
        </p:txBody>
      </p:sp>
    </p:spTree>
    <p:extLst>
      <p:ext uri="{BB962C8B-B14F-4D97-AF65-F5344CB8AC3E}">
        <p14:creationId xmlns:p14="http://schemas.microsoft.com/office/powerpoint/2010/main" val="3001199751"/>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1492</TotalTime>
  <Words>5070</Words>
  <Application>Microsoft Office PowerPoint</Application>
  <PresentationFormat>On-screen Show (4:3)</PresentationFormat>
  <Paragraphs>753</Paragraphs>
  <Slides>53</Slides>
  <Notes>53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53</vt:i4>
      </vt:variant>
    </vt:vector>
  </HeadingPairs>
  <TitlesOfParts>
    <vt:vector size="57" baseType="lpstr">
      <vt:lpstr>Arial</vt:lpstr>
      <vt:lpstr>Times New Roman</vt:lpstr>
      <vt:lpstr>Calibri</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dc:creator>
  <cp:lastModifiedBy>Alexander Scott</cp:lastModifiedBy>
  <cp:revision>86</cp:revision>
  <cp:lastPrinted>2017-10-16T11:10:38Z</cp:lastPrinted>
  <dcterms:created xsi:type="dcterms:W3CDTF">2016-02-03T15:21:51Z</dcterms:created>
  <dcterms:modified xsi:type="dcterms:W3CDTF">2017-10-16T14:56:39Z</dcterms:modified>
</cp:coreProperties>
</file>