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62"/>
  </p:handoutMasterIdLst>
  <p:sldIdLst>
    <p:sldId id="256" r:id="rId2"/>
    <p:sldId id="324" r:id="rId3"/>
    <p:sldId id="325" r:id="rId4"/>
    <p:sldId id="326" r:id="rId5"/>
    <p:sldId id="323" r:id="rId6"/>
    <p:sldId id="271" r:id="rId7"/>
    <p:sldId id="272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2" r:id="rId24"/>
    <p:sldId id="321" r:id="rId25"/>
    <p:sldId id="312" r:id="rId26"/>
    <p:sldId id="320" r:id="rId27"/>
    <p:sldId id="294" r:id="rId28"/>
    <p:sldId id="299" r:id="rId29"/>
    <p:sldId id="295" r:id="rId30"/>
    <p:sldId id="298" r:id="rId31"/>
    <p:sldId id="297" r:id="rId32"/>
    <p:sldId id="301" r:id="rId33"/>
    <p:sldId id="296" r:id="rId34"/>
    <p:sldId id="300" r:id="rId35"/>
    <p:sldId id="302" r:id="rId36"/>
    <p:sldId id="288" r:id="rId37"/>
    <p:sldId id="267" r:id="rId38"/>
    <p:sldId id="268" r:id="rId39"/>
    <p:sldId id="269" r:id="rId40"/>
    <p:sldId id="284" r:id="rId41"/>
    <p:sldId id="291" r:id="rId42"/>
    <p:sldId id="270" r:id="rId43"/>
    <p:sldId id="264" r:id="rId44"/>
    <p:sldId id="265" r:id="rId45"/>
    <p:sldId id="285" r:id="rId46"/>
    <p:sldId id="286" r:id="rId47"/>
    <p:sldId id="292" r:id="rId48"/>
    <p:sldId id="293" r:id="rId49"/>
    <p:sldId id="273" r:id="rId50"/>
    <p:sldId id="274" r:id="rId51"/>
    <p:sldId id="275" r:id="rId52"/>
    <p:sldId id="276" r:id="rId53"/>
    <p:sldId id="277" r:id="rId54"/>
    <p:sldId id="278" r:id="rId55"/>
    <p:sldId id="279" r:id="rId56"/>
    <p:sldId id="287" r:id="rId57"/>
    <p:sldId id="280" r:id="rId58"/>
    <p:sldId id="281" r:id="rId59"/>
    <p:sldId id="282" r:id="rId60"/>
    <p:sldId id="283" r:id="rId6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CC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38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8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BF65E4-75AB-4238-BAD5-AD117F0C991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7089B5-44F3-44F6-9C13-949EB482D649}">
      <dgm:prSet/>
      <dgm:spPr/>
      <dgm:t>
        <a:bodyPr/>
        <a:lstStyle/>
        <a:p>
          <a:pPr>
            <a:defRPr cap="all"/>
          </a:pPr>
          <a:r>
            <a:rPr lang="en-GB"/>
            <a:t>Lateness</a:t>
          </a:r>
          <a:endParaRPr lang="en-US"/>
        </a:p>
      </dgm:t>
    </dgm:pt>
    <dgm:pt modelId="{F42E8A50-06EB-48AA-8127-8CF548E8D51A}" type="parTrans" cxnId="{0DBB8170-7F6A-4748-A53C-2821D29068F6}">
      <dgm:prSet/>
      <dgm:spPr/>
      <dgm:t>
        <a:bodyPr/>
        <a:lstStyle/>
        <a:p>
          <a:endParaRPr lang="en-US"/>
        </a:p>
      </dgm:t>
    </dgm:pt>
    <dgm:pt modelId="{6F989C9C-B4DC-4C4D-8541-072A2A7F3CEA}" type="sibTrans" cxnId="{0DBB8170-7F6A-4748-A53C-2821D29068F6}">
      <dgm:prSet/>
      <dgm:spPr/>
      <dgm:t>
        <a:bodyPr/>
        <a:lstStyle/>
        <a:p>
          <a:endParaRPr lang="en-US"/>
        </a:p>
      </dgm:t>
    </dgm:pt>
    <dgm:pt modelId="{0EF1A1DB-BCEB-46BB-B4CA-221D2586E4AE}">
      <dgm:prSet/>
      <dgm:spPr/>
      <dgm:t>
        <a:bodyPr/>
        <a:lstStyle/>
        <a:p>
          <a:pPr>
            <a:defRPr cap="all"/>
          </a:pPr>
          <a:r>
            <a:rPr lang="en-GB"/>
            <a:t>Mobiles</a:t>
          </a:r>
          <a:endParaRPr lang="en-US"/>
        </a:p>
      </dgm:t>
    </dgm:pt>
    <dgm:pt modelId="{61460105-5CDE-4471-9C35-784C4F1F424D}" type="parTrans" cxnId="{D777C654-E525-45C2-AC51-A7966BD7C8A7}">
      <dgm:prSet/>
      <dgm:spPr/>
      <dgm:t>
        <a:bodyPr/>
        <a:lstStyle/>
        <a:p>
          <a:endParaRPr lang="en-US"/>
        </a:p>
      </dgm:t>
    </dgm:pt>
    <dgm:pt modelId="{025311A6-DA3A-4700-B117-69F9F81BC706}" type="sibTrans" cxnId="{D777C654-E525-45C2-AC51-A7966BD7C8A7}">
      <dgm:prSet/>
      <dgm:spPr/>
      <dgm:t>
        <a:bodyPr/>
        <a:lstStyle/>
        <a:p>
          <a:endParaRPr lang="en-US"/>
        </a:p>
      </dgm:t>
    </dgm:pt>
    <dgm:pt modelId="{B545F57E-097D-4EBD-BAB2-B8FEE53495FE}">
      <dgm:prSet/>
      <dgm:spPr/>
      <dgm:t>
        <a:bodyPr/>
        <a:lstStyle/>
        <a:p>
          <a:pPr>
            <a:defRPr cap="all"/>
          </a:pPr>
          <a:r>
            <a:rPr lang="en-GB"/>
            <a:t>Notes Taking</a:t>
          </a:r>
          <a:endParaRPr lang="en-US"/>
        </a:p>
      </dgm:t>
    </dgm:pt>
    <dgm:pt modelId="{CC673B69-AF99-4371-9697-597240505604}" type="parTrans" cxnId="{23D2F4E0-0034-4588-8510-11D79473EC57}">
      <dgm:prSet/>
      <dgm:spPr/>
      <dgm:t>
        <a:bodyPr/>
        <a:lstStyle/>
        <a:p>
          <a:endParaRPr lang="en-US"/>
        </a:p>
      </dgm:t>
    </dgm:pt>
    <dgm:pt modelId="{AED05284-CD9F-4CA8-ADBC-31ADED4A0446}" type="sibTrans" cxnId="{23D2F4E0-0034-4588-8510-11D79473EC57}">
      <dgm:prSet/>
      <dgm:spPr/>
      <dgm:t>
        <a:bodyPr/>
        <a:lstStyle/>
        <a:p>
          <a:endParaRPr lang="en-US"/>
        </a:p>
      </dgm:t>
    </dgm:pt>
    <dgm:pt modelId="{970DEDD9-BF4C-4367-B7EA-7F29FE796BFE}" type="pres">
      <dgm:prSet presAssocID="{7CBF65E4-75AB-4238-BAD5-AD117F0C991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171873E-8C4D-4358-A386-40B3D1A738F1}" type="pres">
      <dgm:prSet presAssocID="{7A7089B5-44F3-44F6-9C13-949EB482D649}" presName="compNode" presStyleCnt="0"/>
      <dgm:spPr/>
    </dgm:pt>
    <dgm:pt modelId="{E9FF0C88-B3E4-421E-96AC-888E23392D80}" type="pres">
      <dgm:prSet presAssocID="{7A7089B5-44F3-44F6-9C13-949EB482D649}" presName="iconBgRect" presStyleLbl="bgShp" presStyleIdx="0" presStyleCnt="3"/>
      <dgm:spPr/>
    </dgm:pt>
    <dgm:pt modelId="{08302DFF-8C96-43C3-B34A-B13D4AADCB2F}" type="pres">
      <dgm:prSet presAssocID="{7A7089B5-44F3-44F6-9C13-949EB482D64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33F8449-870D-4515-8C3F-B6F926D29666}" type="pres">
      <dgm:prSet presAssocID="{7A7089B5-44F3-44F6-9C13-949EB482D649}" presName="spaceRect" presStyleCnt="0"/>
      <dgm:spPr/>
    </dgm:pt>
    <dgm:pt modelId="{A2D6DCE3-DFF4-4F77-9DEA-E64EA01E1ADB}" type="pres">
      <dgm:prSet presAssocID="{7A7089B5-44F3-44F6-9C13-949EB482D649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2D8EC26E-495A-42A0-8393-389E4ABC6B22}" type="pres">
      <dgm:prSet presAssocID="{6F989C9C-B4DC-4C4D-8541-072A2A7F3CEA}" presName="sibTrans" presStyleCnt="0"/>
      <dgm:spPr/>
    </dgm:pt>
    <dgm:pt modelId="{4351A517-67B1-4AB9-990B-23369970306A}" type="pres">
      <dgm:prSet presAssocID="{0EF1A1DB-BCEB-46BB-B4CA-221D2586E4AE}" presName="compNode" presStyleCnt="0"/>
      <dgm:spPr/>
    </dgm:pt>
    <dgm:pt modelId="{5A57A2B2-FD1D-4685-8FDA-3FB1976640EA}" type="pres">
      <dgm:prSet presAssocID="{0EF1A1DB-BCEB-46BB-B4CA-221D2586E4AE}" presName="iconBgRect" presStyleLbl="bgShp" presStyleIdx="1" presStyleCnt="3"/>
      <dgm:spPr/>
    </dgm:pt>
    <dgm:pt modelId="{386A8F93-59EF-4771-9587-21A585B457DE}" type="pres">
      <dgm:prSet presAssocID="{0EF1A1DB-BCEB-46BB-B4CA-221D2586E4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7D5AA0C5-EDC7-4E72-A168-B005B487B846}" type="pres">
      <dgm:prSet presAssocID="{0EF1A1DB-BCEB-46BB-B4CA-221D2586E4AE}" presName="spaceRect" presStyleCnt="0"/>
      <dgm:spPr/>
    </dgm:pt>
    <dgm:pt modelId="{10D85D45-61C7-449D-8177-A6E42CC3595D}" type="pres">
      <dgm:prSet presAssocID="{0EF1A1DB-BCEB-46BB-B4CA-221D2586E4AE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1FB50378-FDA3-4C4D-985F-FC82094A1EDD}" type="pres">
      <dgm:prSet presAssocID="{025311A6-DA3A-4700-B117-69F9F81BC706}" presName="sibTrans" presStyleCnt="0"/>
      <dgm:spPr/>
    </dgm:pt>
    <dgm:pt modelId="{AEACFB86-BD8A-4E96-AB33-3910ECAC458B}" type="pres">
      <dgm:prSet presAssocID="{B545F57E-097D-4EBD-BAB2-B8FEE53495FE}" presName="compNode" presStyleCnt="0"/>
      <dgm:spPr/>
    </dgm:pt>
    <dgm:pt modelId="{E17208EB-BCB8-4EC3-9F12-8723FC462BD4}" type="pres">
      <dgm:prSet presAssocID="{B545F57E-097D-4EBD-BAB2-B8FEE53495FE}" presName="iconBgRect" presStyleLbl="bgShp" presStyleIdx="2" presStyleCnt="3"/>
      <dgm:spPr/>
    </dgm:pt>
    <dgm:pt modelId="{E0359252-EF5D-4B36-B9A4-A9775CBF159A}" type="pres">
      <dgm:prSet presAssocID="{B545F57E-097D-4EBD-BAB2-B8FEE53495F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E2238DB-9D68-4FBF-8125-A334E8726D09}" type="pres">
      <dgm:prSet presAssocID="{B545F57E-097D-4EBD-BAB2-B8FEE53495FE}" presName="spaceRect" presStyleCnt="0"/>
      <dgm:spPr/>
    </dgm:pt>
    <dgm:pt modelId="{6DFDC63D-71F4-41A1-9E3A-8DD5949E8D3F}" type="pres">
      <dgm:prSet presAssocID="{B545F57E-097D-4EBD-BAB2-B8FEE53495FE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5013F78-0A07-47FC-86E5-1C712FE118AC}" type="presOf" srcId="{0EF1A1DB-BCEB-46BB-B4CA-221D2586E4AE}" destId="{10D85D45-61C7-449D-8177-A6E42CC3595D}" srcOrd="0" destOrd="0" presId="urn:microsoft.com/office/officeart/2018/5/layout/IconCircleLabelList"/>
    <dgm:cxn modelId="{98B78A82-524E-4EA4-B594-57FB5A9639C1}" type="presOf" srcId="{7A7089B5-44F3-44F6-9C13-949EB482D649}" destId="{A2D6DCE3-DFF4-4F77-9DEA-E64EA01E1ADB}" srcOrd="0" destOrd="0" presId="urn:microsoft.com/office/officeart/2018/5/layout/IconCircleLabelList"/>
    <dgm:cxn modelId="{14839ADE-0C5E-49A8-BA1E-467D21B68CCB}" type="presOf" srcId="{B545F57E-097D-4EBD-BAB2-B8FEE53495FE}" destId="{6DFDC63D-71F4-41A1-9E3A-8DD5949E8D3F}" srcOrd="0" destOrd="0" presId="urn:microsoft.com/office/officeart/2018/5/layout/IconCircleLabelList"/>
    <dgm:cxn modelId="{0DBB8170-7F6A-4748-A53C-2821D29068F6}" srcId="{7CBF65E4-75AB-4238-BAD5-AD117F0C991F}" destId="{7A7089B5-44F3-44F6-9C13-949EB482D649}" srcOrd="0" destOrd="0" parTransId="{F42E8A50-06EB-48AA-8127-8CF548E8D51A}" sibTransId="{6F989C9C-B4DC-4C4D-8541-072A2A7F3CEA}"/>
    <dgm:cxn modelId="{D777C654-E525-45C2-AC51-A7966BD7C8A7}" srcId="{7CBF65E4-75AB-4238-BAD5-AD117F0C991F}" destId="{0EF1A1DB-BCEB-46BB-B4CA-221D2586E4AE}" srcOrd="1" destOrd="0" parTransId="{61460105-5CDE-4471-9C35-784C4F1F424D}" sibTransId="{025311A6-DA3A-4700-B117-69F9F81BC706}"/>
    <dgm:cxn modelId="{23D2F4E0-0034-4588-8510-11D79473EC57}" srcId="{7CBF65E4-75AB-4238-BAD5-AD117F0C991F}" destId="{B545F57E-097D-4EBD-BAB2-B8FEE53495FE}" srcOrd="2" destOrd="0" parTransId="{CC673B69-AF99-4371-9697-597240505604}" sibTransId="{AED05284-CD9F-4CA8-ADBC-31ADED4A0446}"/>
    <dgm:cxn modelId="{900D0372-3121-49E1-BE5D-CB05122F3CEE}" type="presOf" srcId="{7CBF65E4-75AB-4238-BAD5-AD117F0C991F}" destId="{970DEDD9-BF4C-4367-B7EA-7F29FE796BFE}" srcOrd="0" destOrd="0" presId="urn:microsoft.com/office/officeart/2018/5/layout/IconCircleLabelList"/>
    <dgm:cxn modelId="{51E03352-81CC-4936-B9C2-254E051C519E}" type="presParOf" srcId="{970DEDD9-BF4C-4367-B7EA-7F29FE796BFE}" destId="{E171873E-8C4D-4358-A386-40B3D1A738F1}" srcOrd="0" destOrd="0" presId="urn:microsoft.com/office/officeart/2018/5/layout/IconCircleLabelList"/>
    <dgm:cxn modelId="{9571FE10-3026-45D4-B131-F4A3C29E04B7}" type="presParOf" srcId="{E171873E-8C4D-4358-A386-40B3D1A738F1}" destId="{E9FF0C88-B3E4-421E-96AC-888E23392D80}" srcOrd="0" destOrd="0" presId="urn:microsoft.com/office/officeart/2018/5/layout/IconCircleLabelList"/>
    <dgm:cxn modelId="{BA6BAE4D-81A3-4D2C-B6DC-DF23596F013C}" type="presParOf" srcId="{E171873E-8C4D-4358-A386-40B3D1A738F1}" destId="{08302DFF-8C96-43C3-B34A-B13D4AADCB2F}" srcOrd="1" destOrd="0" presId="urn:microsoft.com/office/officeart/2018/5/layout/IconCircleLabelList"/>
    <dgm:cxn modelId="{40431448-CC11-4FBC-9976-9F7E13953D98}" type="presParOf" srcId="{E171873E-8C4D-4358-A386-40B3D1A738F1}" destId="{933F8449-870D-4515-8C3F-B6F926D29666}" srcOrd="2" destOrd="0" presId="urn:microsoft.com/office/officeart/2018/5/layout/IconCircleLabelList"/>
    <dgm:cxn modelId="{F6805E32-719B-45B3-B48F-75F0AE95A9C9}" type="presParOf" srcId="{E171873E-8C4D-4358-A386-40B3D1A738F1}" destId="{A2D6DCE3-DFF4-4F77-9DEA-E64EA01E1ADB}" srcOrd="3" destOrd="0" presId="urn:microsoft.com/office/officeart/2018/5/layout/IconCircleLabelList"/>
    <dgm:cxn modelId="{5BA4A16F-83CC-4BD7-B052-DA26AE3D9ED5}" type="presParOf" srcId="{970DEDD9-BF4C-4367-B7EA-7F29FE796BFE}" destId="{2D8EC26E-495A-42A0-8393-389E4ABC6B22}" srcOrd="1" destOrd="0" presId="urn:microsoft.com/office/officeart/2018/5/layout/IconCircleLabelList"/>
    <dgm:cxn modelId="{1C724AD5-DA43-47DA-922E-744B098E8107}" type="presParOf" srcId="{970DEDD9-BF4C-4367-B7EA-7F29FE796BFE}" destId="{4351A517-67B1-4AB9-990B-23369970306A}" srcOrd="2" destOrd="0" presId="urn:microsoft.com/office/officeart/2018/5/layout/IconCircleLabelList"/>
    <dgm:cxn modelId="{BC90323D-BF49-46F7-A868-96210BAA5BDD}" type="presParOf" srcId="{4351A517-67B1-4AB9-990B-23369970306A}" destId="{5A57A2B2-FD1D-4685-8FDA-3FB1976640EA}" srcOrd="0" destOrd="0" presId="urn:microsoft.com/office/officeart/2018/5/layout/IconCircleLabelList"/>
    <dgm:cxn modelId="{79DE5E02-7321-459B-85CA-4884EE01B550}" type="presParOf" srcId="{4351A517-67B1-4AB9-990B-23369970306A}" destId="{386A8F93-59EF-4771-9587-21A585B457DE}" srcOrd="1" destOrd="0" presId="urn:microsoft.com/office/officeart/2018/5/layout/IconCircleLabelList"/>
    <dgm:cxn modelId="{32855439-B437-4657-ABDE-D9EB72DB7CEB}" type="presParOf" srcId="{4351A517-67B1-4AB9-990B-23369970306A}" destId="{7D5AA0C5-EDC7-4E72-A168-B005B487B846}" srcOrd="2" destOrd="0" presId="urn:microsoft.com/office/officeart/2018/5/layout/IconCircleLabelList"/>
    <dgm:cxn modelId="{CA67B1E3-E3A6-4A85-9D29-4D954EA2DD99}" type="presParOf" srcId="{4351A517-67B1-4AB9-990B-23369970306A}" destId="{10D85D45-61C7-449D-8177-A6E42CC3595D}" srcOrd="3" destOrd="0" presId="urn:microsoft.com/office/officeart/2018/5/layout/IconCircleLabelList"/>
    <dgm:cxn modelId="{B31CC365-6789-4D50-B0FE-16EDCD6B62D1}" type="presParOf" srcId="{970DEDD9-BF4C-4367-B7EA-7F29FE796BFE}" destId="{1FB50378-FDA3-4C4D-985F-FC82094A1EDD}" srcOrd="3" destOrd="0" presId="urn:microsoft.com/office/officeart/2018/5/layout/IconCircleLabelList"/>
    <dgm:cxn modelId="{3A85EE07-39CD-47A4-803C-72C09BAC6945}" type="presParOf" srcId="{970DEDD9-BF4C-4367-B7EA-7F29FE796BFE}" destId="{AEACFB86-BD8A-4E96-AB33-3910ECAC458B}" srcOrd="4" destOrd="0" presId="urn:microsoft.com/office/officeart/2018/5/layout/IconCircleLabelList"/>
    <dgm:cxn modelId="{667192C1-10DA-4968-945C-1421FE761D88}" type="presParOf" srcId="{AEACFB86-BD8A-4E96-AB33-3910ECAC458B}" destId="{E17208EB-BCB8-4EC3-9F12-8723FC462BD4}" srcOrd="0" destOrd="0" presId="urn:microsoft.com/office/officeart/2018/5/layout/IconCircleLabelList"/>
    <dgm:cxn modelId="{629A59C8-05CF-4D03-92E5-70116E093089}" type="presParOf" srcId="{AEACFB86-BD8A-4E96-AB33-3910ECAC458B}" destId="{E0359252-EF5D-4B36-B9A4-A9775CBF159A}" srcOrd="1" destOrd="0" presId="urn:microsoft.com/office/officeart/2018/5/layout/IconCircleLabelList"/>
    <dgm:cxn modelId="{53D2E308-8CD6-46F2-A1AB-0638FE41887F}" type="presParOf" srcId="{AEACFB86-BD8A-4E96-AB33-3910ECAC458B}" destId="{2E2238DB-9D68-4FBF-8125-A334E8726D09}" srcOrd="2" destOrd="0" presId="urn:microsoft.com/office/officeart/2018/5/layout/IconCircleLabelList"/>
    <dgm:cxn modelId="{33A2FDF6-D211-4D08-AA7B-63FD2E8465B0}" type="presParOf" srcId="{AEACFB86-BD8A-4E96-AB33-3910ECAC458B}" destId="{6DFDC63D-71F4-41A1-9E3A-8DD5949E8D3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3C35D-1FDC-4518-A82C-C261E970236E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96C05-395A-4443-B51C-FF66A16B9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768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1447801"/>
            <a:ext cx="6619244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4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018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019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7" y="2861734"/>
            <a:ext cx="6619243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4777381"/>
            <a:ext cx="6619244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597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485" y="2060576"/>
            <a:ext cx="3297254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0870" y="2056093"/>
            <a:ext cx="3297256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810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485" y="1905000"/>
            <a:ext cx="32972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485" y="2514600"/>
            <a:ext cx="329725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0872" y="1905000"/>
            <a:ext cx="32972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0872" y="2514600"/>
            <a:ext cx="329725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137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72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36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1447800"/>
            <a:ext cx="2550798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8462" y="1447800"/>
            <a:ext cx="3896998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5" y="3129281"/>
            <a:ext cx="2550797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35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430" y="1854192"/>
            <a:ext cx="3819680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2160" y="1143000"/>
            <a:ext cx="24003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3657600"/>
            <a:ext cx="3813734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528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7" y="4800587"/>
            <a:ext cx="6619243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216" y="685800"/>
            <a:ext cx="6619244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7" y="5367325"/>
            <a:ext cx="6619242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371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447800"/>
            <a:ext cx="6619244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3657600"/>
            <a:ext cx="6619244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083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101" y="1447800"/>
            <a:ext cx="5999486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7800" y="3771174"/>
            <a:ext cx="5459737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4350657"/>
            <a:ext cx="6619244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73721" y="971253"/>
            <a:ext cx="60143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1E5155">
                    <a:lumMod val="40000"/>
                    <a:lumOff val="60000"/>
                  </a:srgb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7868" y="2613787"/>
            <a:ext cx="60143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1E5155">
                    <a:lumMod val="40000"/>
                    <a:lumOff val="60000"/>
                  </a:srgbClr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4994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3124201"/>
            <a:ext cx="6619245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4777381"/>
            <a:ext cx="6619244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371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710" y="198120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347" y="266700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2745" y="1981200"/>
            <a:ext cx="220218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4829" y="266700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3525" y="1981200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3525" y="266700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4607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167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792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347" y="4250949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347" y="2209800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347" y="4827212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032" y="4250949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031" y="2209800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016" y="4827211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3525" y="4250949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3525" y="2209800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3432" y="4827209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4607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167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35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930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8159" y="430214"/>
            <a:ext cx="131445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348" y="887414"/>
            <a:ext cx="5567362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609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6"/>
            <a:ext cx="302775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8"/>
            <a:ext cx="1141809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60" y="1"/>
            <a:ext cx="1202540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584" y="452718"/>
            <a:ext cx="7053542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484" y="2052919"/>
            <a:ext cx="6709906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2905" y="1828801"/>
            <a:ext cx="990599" cy="2285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B519ED3-8940-4624-AEFE-0057D5E0AD39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30/09/2019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1206" y="3263398"/>
            <a:ext cx="3859795" cy="2286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4406" y="295730"/>
            <a:ext cx="62864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3E6F3-7FB6-40AE-800D-CEBA5AC2DF3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510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Relationship Id="rId9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19.jpg"/><Relationship Id="rId7" Type="http://schemas.openxmlformats.org/officeDocument/2006/relationships/image" Target="../media/image23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6.jpg"/><Relationship Id="rId7" Type="http://schemas.openxmlformats.org/officeDocument/2006/relationships/image" Target="../media/image29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11" Type="http://schemas.openxmlformats.org/officeDocument/2006/relationships/image" Target="../media/image33.jpg"/><Relationship Id="rId5" Type="http://schemas.openxmlformats.org/officeDocument/2006/relationships/image" Target="../media/image11.jpg"/><Relationship Id="rId10" Type="http://schemas.openxmlformats.org/officeDocument/2006/relationships/image" Target="../media/image32.jpg"/><Relationship Id="rId4" Type="http://schemas.openxmlformats.org/officeDocument/2006/relationships/image" Target="../media/image27.jpg"/><Relationship Id="rId9" Type="http://schemas.openxmlformats.org/officeDocument/2006/relationships/image" Target="../media/image3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48.jp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jpg"/><Relationship Id="rId7" Type="http://schemas.openxmlformats.org/officeDocument/2006/relationships/image" Target="../media/image55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jpg"/><Relationship Id="rId4" Type="http://schemas.openxmlformats.org/officeDocument/2006/relationships/image" Target="../media/image7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7" Type="http://schemas.openxmlformats.org/officeDocument/2006/relationships/image" Target="../media/image9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png"/><Relationship Id="rId5" Type="http://schemas.openxmlformats.org/officeDocument/2006/relationships/image" Target="../media/image93.jpg"/><Relationship Id="rId4" Type="http://schemas.openxmlformats.org/officeDocument/2006/relationships/image" Target="../media/image92.jp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7.jp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99.jpg"/><Relationship Id="rId4" Type="http://schemas.openxmlformats.org/officeDocument/2006/relationships/image" Target="../media/image98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/2017/jul/13/grenfell-tower-fire-victims-dead-missing-identified-named-so-far" TargetMode="External"/><Relationship Id="rId2" Type="http://schemas.openxmlformats.org/officeDocument/2006/relationships/hyperlink" Target="https://www.theguardian.com/uk-news/2017/sep/13/the-grenfell-residents-still-living-in-hotels-this-is-no-normal-lif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uk-news/2017/sep/13/grenfell-tower-executive-robert-black-still-on-full-pay-despite-resignation" TargetMode="Externa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28D0172-F2E0-4763-9C35-F022664959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5"/>
            <a:ext cx="9143771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xmlns="" id="{9F2851FB-E841-4509-8A6D-A416376EA3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3753695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DF6FB2B2-CE21-407F-B22E-302DADC2C3D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055533"/>
            <a:ext cx="9144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4128" y="623571"/>
            <a:ext cx="7695743" cy="3523885"/>
          </a:xfrm>
        </p:spPr>
        <p:txBody>
          <a:bodyPr>
            <a:normAutofit/>
          </a:bodyPr>
          <a:lstStyle/>
          <a:p>
            <a:pPr algn="ctr"/>
            <a:r>
              <a:rPr lang="en-GB" sz="7000"/>
              <a:t>Terrorism and </a:t>
            </a:r>
            <a:br>
              <a:rPr lang="en-GB" sz="7000"/>
            </a:br>
            <a:r>
              <a:rPr lang="en-GB" sz="7000"/>
              <a:t>Public Services Responses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4128" y="4777380"/>
            <a:ext cx="7695743" cy="1209763"/>
          </a:xfrm>
        </p:spPr>
        <p:txBody>
          <a:bodyPr>
            <a:normAutofit/>
          </a:bodyPr>
          <a:lstStyle/>
          <a:p>
            <a:pPr algn="ctr"/>
            <a:r>
              <a:rPr lang="en-GB" sz="2100">
                <a:solidFill>
                  <a:schemeClr val="bg2"/>
                </a:solidFill>
              </a:rPr>
              <a:t>Wynne Jones</a:t>
            </a:r>
          </a:p>
          <a:p>
            <a:pPr algn="ctr"/>
            <a:r>
              <a:rPr lang="en-GB" sz="2100">
                <a:solidFill>
                  <a:schemeClr val="bg2"/>
                </a:solidFill>
              </a:rPr>
              <a:t>Wynne.Jones@uwtsd.ac.uk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8047395"/>
              </p:ext>
            </p:extLst>
          </p:nvPr>
        </p:nvGraphicFramePr>
        <p:xfrm>
          <a:off x="1115615" y="692699"/>
          <a:ext cx="6480720" cy="5555700"/>
        </p:xfrm>
        <a:graphic>
          <a:graphicData uri="http://schemas.openxmlformats.org/drawingml/2006/table">
            <a:tbl>
              <a:tblPr/>
              <a:tblGrid>
                <a:gridCol w="2160240"/>
                <a:gridCol w="2160240"/>
                <a:gridCol w="2160240"/>
              </a:tblGrid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1703119/1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ALI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BRANDON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1801753/1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ANIKA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CHARLENE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1802225/1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BOUND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ELISHA LEE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1802603/1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BOWEN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JOSHUA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1805244/1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BOWEN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KEIRA JADE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1700591/3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BOWEN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JOSHUA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1700768/1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BOWEN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KEIRA JADE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1800497/1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CAVILL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SAMUEL JAMES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1800755/1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CORCORAN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ANGEL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1800756/1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DAVIES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DANIEL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1800757/1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DAVIES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NICOLE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1801406/1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DENNIS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SAMANTHA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1801465/1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DOMINEY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JESSICA JAYNE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1801606/1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ELLIOTT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AMELIA VICTORIA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1801904/1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EVANS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SOPHIE SARAH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1801931/1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EVANS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BEN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1802451/1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FENDER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ROSS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1802813/1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FRANCE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SADIE JAYNE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1803475/1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FRANCIS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BETHAN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785">
                <a:tc>
                  <a:txBody>
                    <a:bodyPr/>
                    <a:lstStyle/>
                    <a:p>
                      <a:r>
                        <a:rPr lang="en-GB" sz="1000"/>
                        <a:t>1805607/1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GANNON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BOBBIE-LOUISE </a:t>
                      </a:r>
                    </a:p>
                  </a:txBody>
                  <a:tcPr marL="52447" marR="52447" marT="26224" marB="262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-456256" y="1904449"/>
            <a:ext cx="15396740" cy="60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54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4019031"/>
              </p:ext>
            </p:extLst>
          </p:nvPr>
        </p:nvGraphicFramePr>
        <p:xfrm>
          <a:off x="971602" y="476674"/>
          <a:ext cx="6768750" cy="5976672"/>
        </p:xfrm>
        <a:graphic>
          <a:graphicData uri="http://schemas.openxmlformats.org/drawingml/2006/table">
            <a:tbl>
              <a:tblPr/>
              <a:tblGrid>
                <a:gridCol w="2256250"/>
                <a:gridCol w="2256250"/>
                <a:gridCol w="2256250"/>
              </a:tblGrid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1807472/1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GUY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LEWIS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1700591/3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HICKMAN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CERYS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1703119/1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HOLMES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SEAN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1704770/1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ILES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KAIRON ANTHONY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1800588/1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IVENS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SOPHIA AVA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1800756/1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JAMES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ANDREW GARETH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1800757/1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JOHNS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CASSIE OLIVIA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1801063/1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JOHNSON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DAHRI-LIN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1801123/1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JOHNSON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CASSIE LEAGH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903">
                <a:tc>
                  <a:txBody>
                    <a:bodyPr/>
                    <a:lstStyle/>
                    <a:p>
                      <a:r>
                        <a:rPr lang="en-GB" sz="800"/>
                        <a:t>1801211/1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JONES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ALEXANDER MORGAN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1801275/1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JONES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BRANDON DEAN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1801465/1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LADD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SARAH SHANNON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903">
                <a:tc>
                  <a:txBody>
                    <a:bodyPr/>
                    <a:lstStyle/>
                    <a:p>
                      <a:r>
                        <a:rPr lang="en-GB" sz="800"/>
                        <a:t>1801606/1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LEWIS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DECLAN DAVID JAMES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1801753/1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MALECKI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JAKUB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1802225/1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MATTHEWS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SEAN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1802349/1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MCDOWALL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HAYLEY MEGAN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1802599/1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MUNDAY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RHYS SPENCER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1802991/1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OWEN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HOLLIE ANGELINE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1803955/1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PAYNE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LEWIS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1805131/1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PICTON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LUC TOMOS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1807472/1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PUGH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JASMIN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1500616/2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RAYMOND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TOMOS LYN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3946">
                <a:tc>
                  <a:txBody>
                    <a:bodyPr/>
                    <a:lstStyle/>
                    <a:p>
                      <a:r>
                        <a:rPr lang="en-GB" sz="800"/>
                        <a:t>1800195/1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REES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 dirty="0"/>
                        <a:t>SCOTT DAVID </a:t>
                      </a:r>
                    </a:p>
                  </a:txBody>
                  <a:tcPr marL="42814" marR="42814" marT="21407" marB="2140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-2160657" y="1912296"/>
            <a:ext cx="17394044" cy="597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014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969014"/>
              </p:ext>
            </p:extLst>
          </p:nvPr>
        </p:nvGraphicFramePr>
        <p:xfrm>
          <a:off x="611560" y="836707"/>
          <a:ext cx="6984777" cy="5474340"/>
        </p:xfrm>
        <a:graphic>
          <a:graphicData uri="http://schemas.openxmlformats.org/drawingml/2006/table">
            <a:tbl>
              <a:tblPr/>
              <a:tblGrid>
                <a:gridCol w="2328259"/>
                <a:gridCol w="2328259"/>
                <a:gridCol w="2328259"/>
              </a:tblGrid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1800405/1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RICHARDS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LEWIS HARRY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1800635/1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ROW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CERYS REBECCA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1800755/1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SAMUEL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CALLUM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1801063/1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SELBY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CAITLIN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1801123/1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SHARPE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KEELY LOUISE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2914">
                <a:tc>
                  <a:txBody>
                    <a:bodyPr/>
                    <a:lstStyle/>
                    <a:p>
                      <a:r>
                        <a:rPr lang="en-GB" sz="1100"/>
                        <a:t>1801402/1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SHELLEY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ZACKERY WILLIAM KENT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1801406/1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SMITH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CHARLOTTE ANNE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1801606/1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STEVENS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KYLE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1801705/2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STUART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MATTHEW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1802069/2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THOMAS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CIARAN TERENCE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1802113/1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THOMAS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TYLER JO-ANN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1802451/1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THOMAS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MATTHEW EWAN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2914">
                <a:tc>
                  <a:txBody>
                    <a:bodyPr/>
                    <a:lstStyle/>
                    <a:p>
                      <a:r>
                        <a:rPr lang="en-GB" sz="1100"/>
                        <a:t>1802813/1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ULYETT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CAOIMHE ALANNA D'ARCY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1802991/1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WALTERS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HEATHER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1803475/1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WILLIAMS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JOE ROBERT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1803955/1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WILLIAMS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JAC CONNOR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1805131/1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WILLIAMS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ELAN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532">
                <a:tc>
                  <a:txBody>
                    <a:bodyPr/>
                    <a:lstStyle/>
                    <a:p>
                      <a:r>
                        <a:rPr lang="en-GB" sz="1100"/>
                        <a:t>1812437/1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YOUNG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MEGHAN </a:t>
                      </a:r>
                    </a:p>
                  </a:txBody>
                  <a:tcPr marL="53792" marR="53792" marT="26896" marB="268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208213" y="19907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65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F747F1B4-B831-4277-8AB0-32767F7EB7B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xmlns="" id="{D80CFA21-AB7C-4BEB-9BFF-05764FBBF3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EEE1F5-C9F7-43B0-96AE-B33E80B2C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Some Ground Rules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12F7E335-851A-4CAE-B09F-E657819D460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xmlns="" id="{10B541F0-7F6E-402E-84D8-CF96EACA5F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xmlns="" id="{B26AB35E-6249-444D-A2A7-91D88BA80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641851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95212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to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We will be considering what is </a:t>
            </a:r>
          </a:p>
          <a:p>
            <a:pPr marL="0" indent="0">
              <a:buNone/>
            </a:pPr>
            <a:r>
              <a:rPr lang="en-GB" sz="2400" dirty="0"/>
              <a:t>‘Terrorism’</a:t>
            </a:r>
          </a:p>
          <a:p>
            <a:pPr marL="0" indent="0">
              <a:buNone/>
            </a:pPr>
            <a:r>
              <a:rPr lang="en-GB" sz="2400" dirty="0"/>
              <a:t>and what is an ‘Emergency’</a:t>
            </a:r>
          </a:p>
          <a:p>
            <a:pPr marL="0" indent="0">
              <a:buNone/>
            </a:pPr>
            <a:r>
              <a:rPr lang="en-GB" sz="2400" dirty="0"/>
              <a:t>then looking at how the Emergency Services and their partners respond’,</a:t>
            </a:r>
          </a:p>
        </p:txBody>
      </p:sp>
    </p:spTree>
    <p:extLst>
      <p:ext uri="{BB962C8B-B14F-4D97-AF65-F5344CB8AC3E}">
        <p14:creationId xmlns:p14="http://schemas.microsoft.com/office/powerpoint/2010/main" val="1932046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to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We will study some Terrorist groups Question the Multi Agency response to some terrorist incidents and consider how responses to terrorism might be improved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638166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Terrorism?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When you hear the word ‘Terrorism’ what words come into your mind? </a:t>
            </a:r>
          </a:p>
        </p:txBody>
      </p:sp>
    </p:spTree>
    <p:extLst>
      <p:ext uri="{BB962C8B-B14F-4D97-AF65-F5344CB8AC3E}">
        <p14:creationId xmlns:p14="http://schemas.microsoft.com/office/powerpoint/2010/main" val="3107967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14A2F755-5219-4C4E-9378-2C80BB08DF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A042B41-CFBF-4E11-965F-B1906826A8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xmlns="" id="{ED9FFD70-7E69-43F7-BAFF-08A75B3AE0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4400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  <a:t>Why Define Terrorism?</a:t>
            </a:r>
            <a:br>
              <a:rPr lang="en-GB" sz="4400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</a:br>
            <a:r>
              <a:rPr lang="en-GB" sz="4400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4400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b="1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b="1" dirty="0">
                <a:solidFill>
                  <a:srgbClr val="EBEBEB"/>
                </a:solidFill>
                <a:latin typeface="Arial" pitchFamily="34" charset="0"/>
                <a:cs typeface="Arial" pitchFamily="34" charset="0"/>
              </a:rPr>
            </a:br>
            <a:endParaRPr lang="en-GB" sz="1400" b="1" dirty="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xmlns="" id="{9A87AD7E-457F-4836-8DDE-FFE0F00938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xmlns="" id="{36064F8C-5FC4-4542-B436-A5B87B9976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90113" y="3099098"/>
            <a:ext cx="2560383" cy="2560383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2286163"/>
            <a:ext cx="5976664" cy="3920808"/>
          </a:xfrm>
        </p:spPr>
        <p:txBody>
          <a:bodyPr rtlCol="0">
            <a:normAutofit fontScale="77500" lnSpcReduction="20000"/>
          </a:bodyPr>
          <a:lstStyle/>
          <a:p>
            <a:pPr marL="82296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1700" dirty="0">
              <a:latin typeface="+mj-lt"/>
              <a:cs typeface="Arial" pitchFamily="34" charset="0"/>
            </a:endParaRPr>
          </a:p>
          <a:p>
            <a:pPr marL="365125" lvl="0" indent="-365125">
              <a:lnSpc>
                <a:spcPct val="90000"/>
              </a:lnSpc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To understand why people turn to terrorism.</a:t>
            </a:r>
          </a:p>
          <a:p>
            <a:pPr marL="365125" lvl="0" indent="-365125">
              <a:lnSpc>
                <a:spcPct val="90000"/>
              </a:lnSpc>
              <a:buClr>
                <a:srgbClr val="E6B729"/>
              </a:buClr>
              <a:defRPr/>
            </a:pPr>
            <a:r>
              <a:rPr lang="en-GB" sz="2800" dirty="0">
                <a:cs typeface="Arial" pitchFamily="34" charset="0"/>
              </a:rPr>
              <a:t>To provide accurate intelligence and information on the methods used by terrorists to first responders,…That’s You!!!!</a:t>
            </a:r>
            <a:endParaRPr lang="en-GB" altLang="en-US" sz="2800" dirty="0">
              <a:cs typeface="Arial" panose="020B0604020202020204" pitchFamily="34" charset="0"/>
            </a:endParaRPr>
          </a:p>
          <a:p>
            <a:pPr marL="365125" lvl="0" indent="-365125">
              <a:lnSpc>
                <a:spcPct val="90000"/>
              </a:lnSpc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To understand what the current threats are.</a:t>
            </a:r>
          </a:p>
          <a:p>
            <a:pPr marL="365125" lvl="0" indent="-365125">
              <a:lnSpc>
                <a:spcPct val="90000"/>
              </a:lnSpc>
              <a:buClr>
                <a:srgbClr val="E6B729"/>
              </a:buClr>
              <a:defRPr/>
            </a:pPr>
            <a:r>
              <a:rPr lang="en-GB" sz="2800" dirty="0">
                <a:cs typeface="Arial" pitchFamily="34" charset="0"/>
              </a:rPr>
              <a:t>To provide investigators with a legal framework. </a:t>
            </a:r>
          </a:p>
          <a:p>
            <a:pPr marL="365125" lvl="0" indent="-365125">
              <a:lnSpc>
                <a:spcPct val="90000"/>
              </a:lnSpc>
              <a:buClr>
                <a:srgbClr val="B01513">
                  <a:lumMod val="75000"/>
                </a:srgbClr>
              </a:buClr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To provide learning points for the future.</a:t>
            </a:r>
          </a:p>
          <a:p>
            <a:pPr marL="365125" lvl="0" indent="-365125">
              <a:lnSpc>
                <a:spcPct val="90000"/>
              </a:lnSpc>
              <a:buClr>
                <a:srgbClr val="E6B729"/>
              </a:buClr>
              <a:defRPr/>
            </a:pPr>
            <a:endParaRPr lang="en-GB" sz="1700" dirty="0">
              <a:cs typeface="Arial" pitchFamily="34" charset="0"/>
            </a:endParaRPr>
          </a:p>
          <a:p>
            <a:pPr marL="306000" lvl="0" indent="-306000">
              <a:lnSpc>
                <a:spcPct val="90000"/>
              </a:lnSpc>
              <a:buClr>
                <a:srgbClr val="B01513">
                  <a:lumMod val="75000"/>
                </a:srgbClr>
              </a:buClr>
              <a:defRPr/>
            </a:pPr>
            <a:endParaRPr lang="en-GB" altLang="en-US" sz="1700" dirty="0">
              <a:cs typeface="Arial" panose="020B0604020202020204" pitchFamily="34" charset="0"/>
            </a:endParaRPr>
          </a:p>
          <a:p>
            <a:pPr marL="365760" indent="-283464">
              <a:lnSpc>
                <a:spcPct val="90000"/>
              </a:lnSpc>
              <a:buClr>
                <a:schemeClr val="accent3"/>
              </a:buClr>
              <a:defRPr/>
            </a:pPr>
            <a:endParaRPr lang="en-GB" sz="17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88074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317174" cy="1879782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174" y="22172"/>
            <a:ext cx="2930129" cy="262890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110"/>
            <a:ext cx="1644028" cy="32795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5" y="984857"/>
            <a:ext cx="7053542" cy="1209697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The Changing Face of Terrorism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180" y="2417694"/>
            <a:ext cx="2676057" cy="1762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559" y="4496525"/>
            <a:ext cx="2467257" cy="22421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2413" y="4005064"/>
            <a:ext cx="2776768" cy="22214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274" y="2194555"/>
            <a:ext cx="3029462" cy="21240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274" y="4496525"/>
            <a:ext cx="3386138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01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The Lone Wolf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5203" y="2317390"/>
            <a:ext cx="3143360" cy="231487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655854"/>
            <a:ext cx="2876403" cy="19554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0546" y="4409074"/>
            <a:ext cx="2211614" cy="221161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83" y="2860667"/>
            <a:ext cx="3153767" cy="359037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28" y="405623"/>
            <a:ext cx="1641773" cy="245504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540" y="761835"/>
            <a:ext cx="2242023" cy="16292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169698"/>
            <a:ext cx="2725456" cy="2180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118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5858" y="4702753"/>
            <a:ext cx="2112905" cy="19720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094783"/>
            <a:ext cx="2536896" cy="24636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486" y="3206721"/>
            <a:ext cx="1556792" cy="15503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0601" y="596522"/>
            <a:ext cx="6334725" cy="978374"/>
          </a:xfrm>
        </p:spPr>
        <p:txBody>
          <a:bodyPr/>
          <a:lstStyle/>
          <a:p>
            <a:r>
              <a:rPr lang="en-GB" dirty="0"/>
              <a:t>The Dissidents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0208" y="3568285"/>
            <a:ext cx="3557998" cy="284639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55404"/>
            <a:ext cx="1657073" cy="26513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11" y="3206721"/>
            <a:ext cx="1344374" cy="13426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075" y="3309307"/>
            <a:ext cx="1450181" cy="14478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712" y="1446498"/>
            <a:ext cx="1767497" cy="176022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20" y="4394066"/>
            <a:ext cx="2594938" cy="202061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076" y="3042607"/>
            <a:ext cx="107156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9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 sz="3900">
                <a:solidFill>
                  <a:srgbClr val="FFFFFF"/>
                </a:solidFill>
              </a:rPr>
              <a:t>The Provisional IRA</a:t>
            </a:r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Ideologies and Motivations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r>
              <a:rPr lang="en-US" sz="2400" dirty="0"/>
              <a:t>1. United Ireland with its own language and culture</a:t>
            </a:r>
          </a:p>
          <a:p>
            <a:r>
              <a:rPr lang="en-US" sz="2400" dirty="0"/>
              <a:t>2. Civil Liberties for Irish Catholics</a:t>
            </a:r>
          </a:p>
          <a:p>
            <a:r>
              <a:rPr lang="en-US" sz="2400" dirty="0"/>
              <a:t>3. Decide own destiny</a:t>
            </a:r>
          </a:p>
          <a:p>
            <a:r>
              <a:rPr lang="en-US" sz="2400" dirty="0"/>
              <a:t>4. Free from decisions of UK Parliament </a:t>
            </a:r>
          </a:p>
          <a:p>
            <a:r>
              <a:rPr lang="en-US" sz="2400" dirty="0"/>
              <a:t>5. Dissident groups continue to campaign for Independent Island of Ireland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0817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AQ 1993 - 2006</a:t>
            </a:r>
          </a:p>
        </p:txBody>
      </p:sp>
      <p:pic>
        <p:nvPicPr>
          <p:cNvPr id="30723" name="Content Placeholder 3" descr="bali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5287" y="4833938"/>
            <a:ext cx="1614488" cy="1619250"/>
          </a:xfrm>
        </p:spPr>
      </p:pic>
      <p:pic>
        <p:nvPicPr>
          <p:cNvPr id="30725" name="Picture 6" descr="C:\Users\Jones\Pictures\wtc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38" y="1676403"/>
            <a:ext cx="2753917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6" name="Picture 7" descr="C:\Users\Jones\Pictures\wtc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554" y="1676403"/>
            <a:ext cx="3514163" cy="23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7" name="Picture 5" descr="C:\Users\Jones\Pictures\tavistoc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38" y="4304818"/>
            <a:ext cx="2556175" cy="2148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8" name="Picture 3" descr="C:\Users\Jones\Pictures\madri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255" y="4304818"/>
            <a:ext cx="1985980" cy="2076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9" name="Picture 2" descr="C:\Users\Jones\Pictures\istanbul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717" y="4304818"/>
            <a:ext cx="2108526" cy="1728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6" name="Picture 2" descr="F:\old drive\30194372cb1bcbf53b\My Pictures\300px-MikesPlac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639" y="1802238"/>
            <a:ext cx="3154122" cy="198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77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600" dirty="0">
                <a:solidFill>
                  <a:srgbClr val="FFFFFF"/>
                </a:solidFill>
              </a:rPr>
              <a:t>Al Qaeda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 Ideologies and Motivations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827484" y="2420888"/>
            <a:ext cx="6709905" cy="3827511"/>
          </a:xfrm>
        </p:spPr>
        <p:txBody>
          <a:bodyPr>
            <a:normAutofit fontScale="92500"/>
          </a:bodyPr>
          <a:lstStyle/>
          <a:p>
            <a:endParaRPr lang="en-GB" altLang="en-US" dirty="0"/>
          </a:p>
          <a:p>
            <a:r>
              <a:rPr lang="en-GB" altLang="en-US" sz="2400" dirty="0"/>
              <a:t>1. Religious War against US, US Interests and Allies,</a:t>
            </a:r>
          </a:p>
          <a:p>
            <a:r>
              <a:rPr lang="en-GB" altLang="en-US" sz="2400" dirty="0"/>
              <a:t>2. Remove US forces from Saudi Arabia and Gulf,</a:t>
            </a:r>
          </a:p>
          <a:p>
            <a:r>
              <a:rPr lang="en-GB" altLang="en-US" sz="2400" dirty="0"/>
              <a:t>3. Liberate Jerusalem from Israelis,</a:t>
            </a:r>
          </a:p>
          <a:p>
            <a:r>
              <a:rPr lang="en-GB" altLang="en-US" sz="2400" dirty="0"/>
              <a:t>4.Overthrow the “Un-Islamic" governments of the region,</a:t>
            </a:r>
          </a:p>
          <a:p>
            <a:r>
              <a:rPr lang="en-GB" altLang="en-US" sz="2400" dirty="0"/>
              <a:t>5. Restore the Caliphate, or pan-Islamic Ruler.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59807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DF19BAF3-7E20-4B9D-B544-BABAEEA1FA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950648F4-ABCD-4DF0-8641-76CFB23547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89BE678-777B-482A-A616-FEDC47B162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F1EB4BD-9C7E-4AA3-9681-C7EB0DA625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94AAE3AA-3759-4D28-B0EF-575F25A514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D28BE0C3-2102-4820-B88B-A448B1840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8001" y="629266"/>
            <a:ext cx="2497746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/>
              <a:t>Islamic State </a:t>
            </a:r>
            <a:br>
              <a:rPr lang="en-US" sz="2900"/>
            </a:br>
            <a:r>
              <a:rPr lang="en-US" sz="2900"/>
              <a:t>Abu Bakr al-Baghdadi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 rotWithShape="1">
          <a:blip r:embed="rId7"/>
          <a:srcRect l="5982" r="14233" b="1"/>
          <a:stretch/>
        </p:blipFill>
        <p:spPr>
          <a:xfrm>
            <a:off x="3476010" y="10"/>
            <a:ext cx="5670097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A26E2FAE-FA60-497B-B2CB-7702C6FF3A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488000" y="2438400"/>
            <a:ext cx="2859863" cy="3809999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342900">
              <a:buFont typeface="Wingdings 3" charset="2"/>
              <a:buChar char=""/>
            </a:pPr>
            <a:r>
              <a:rPr lang="en-US" sz="2400" dirty="0"/>
              <a:t>Appeared in public for the first time on 5 July 2014,</a:t>
            </a:r>
          </a:p>
          <a:p>
            <a:pPr marL="342900" lvl="0" indent="-342900">
              <a:buFont typeface="Wingdings 3" charset="2"/>
              <a:buChar char=""/>
            </a:pPr>
            <a:r>
              <a:rPr lang="en-US" sz="2400" dirty="0"/>
              <a:t>Baghdadi urged Muslims to emigrate to IS territory and to join the war or jihad against unbelievers in the name of Islam.</a:t>
            </a:r>
          </a:p>
          <a:p>
            <a:pPr>
              <a:buFont typeface="Wingdings 3" charset="2"/>
              <a:buChar char="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655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r>
              <a:rPr lang="en-GB" sz="2400" dirty="0">
                <a:ea typeface="+mn-ea"/>
                <a:cs typeface="+mn-cs"/>
              </a:rPr>
              <a:t>Gained International recognition in 2014 when it seized large swathes of territory in Syria and Iraq, </a:t>
            </a:r>
          </a:p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r>
              <a:rPr lang="en-GB" sz="2400" dirty="0">
                <a:ea typeface="+mn-ea"/>
                <a:cs typeface="+mn-cs"/>
              </a:rPr>
              <a:t>Notorious for its brutality, including mass killings, abductions and beheadings, </a:t>
            </a:r>
          </a:p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r>
              <a:rPr lang="en-GB" sz="2400" dirty="0">
                <a:ea typeface="+mn-ea"/>
                <a:cs typeface="+mn-cs"/>
              </a:rPr>
              <a:t>Attracted support from wider Muslim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394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does IS want?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endParaRPr lang="en-GB" dirty="0">
              <a:ea typeface="+mn-ea"/>
              <a:cs typeface="+mn-cs"/>
            </a:endParaRPr>
          </a:p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r>
              <a:rPr lang="en-GB" sz="2400" dirty="0">
                <a:ea typeface="+mn-ea"/>
                <a:cs typeface="+mn-cs"/>
              </a:rPr>
              <a:t>June 2014, declared the establishment of a "caliphate" - a state governed in accordance with Islamic law, or Sharia, by God's deputy on Earth, or Caliph.</a:t>
            </a:r>
          </a:p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endParaRPr lang="en-GB" sz="2400" dirty="0">
              <a:ea typeface="+mn-ea"/>
              <a:cs typeface="+mn-cs"/>
            </a:endParaRPr>
          </a:p>
          <a:p>
            <a:pPr lvl="0">
              <a:buClr>
                <a:srgbClr val="A53010"/>
              </a:buClr>
              <a:buSzTx/>
              <a:buFont typeface="Wingdings 3" charset="2"/>
              <a:buChar char=""/>
            </a:pPr>
            <a:r>
              <a:rPr lang="en-GB" sz="2400" dirty="0">
                <a:ea typeface="+mn-ea"/>
                <a:cs typeface="+mn-cs"/>
              </a:rPr>
              <a:t>Other jihadist groups worldwide to accept its supreme authority. Many already have, including several offshoots of the rival al-Qaeda network.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0624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280920" cy="6120680"/>
          </a:xfrm>
        </p:spPr>
      </p:pic>
    </p:spTree>
    <p:extLst>
      <p:ext uri="{BB962C8B-B14F-4D97-AF65-F5344CB8AC3E}">
        <p14:creationId xmlns:p14="http://schemas.microsoft.com/office/powerpoint/2010/main" val="135873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xmlns="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495447-0719-C94F-9C4F-C3086F8A1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XRW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National action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4F4ED6F-0272-DB48-A9A4-886F3BF68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>
            <a:normAutofit/>
          </a:bodyPr>
          <a:lstStyle/>
          <a:p>
            <a:r>
              <a:rPr lang="en-GB" dirty="0"/>
              <a:t>1. Far-right proscribed organisation which glorifies Hitler and the Third Reich.</a:t>
            </a:r>
          </a:p>
          <a:p>
            <a:pPr marL="631825" lvl="0" indent="-631825">
              <a:buClr>
                <a:srgbClr val="B71E42"/>
              </a:buClr>
              <a:buNone/>
            </a:pPr>
            <a:r>
              <a:rPr lang="en-GB" dirty="0"/>
              <a:t>     2. Strategy and Promotion document call for    "extreme forms of racism and anti-Semitism".</a:t>
            </a:r>
          </a:p>
          <a:p>
            <a:r>
              <a:rPr lang="en-GB" dirty="0"/>
              <a:t>3. Propaganda on social media, but also leaflets and stickers, with mottos such as “White Jihad” and “Britain is ours – the rest must go”.</a:t>
            </a:r>
          </a:p>
          <a:p>
            <a:r>
              <a:rPr lang="en-GB" dirty="0"/>
              <a:t>4. Based upon hatred of non-white and Jewish people.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463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41B68C77-138E-4BF7-A276-BD0C78A421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7C268552-D473-46ED-B1B8-422042C4DE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AC0CD9D-7610-4620-93B4-798CCD9AB5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B9238B3E-24AA-439A-B527-6C5DF6D721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69F01145-BEA3-4CBF-AA21-10077B948C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DE4D62F9-188E-4530-84C2-24BDEE4BEB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EE4E366E-272A-409E-840F-9A6A64A9E3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A721560C-E4AB-4287-A29C-3F6916794C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 7">
            <a:extLst>
              <a:ext uri="{FF2B5EF4-FFF2-40B4-BE49-F238E27FC236}">
                <a16:creationId xmlns:a16="http://schemas.microsoft.com/office/drawing/2014/main" xmlns="" id="{DF6CFF07-D953-4F9C-9A0E-E0A6AACB615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Background</a:t>
            </a:r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xmlns="" id="{DAA4FEEE-0B5F-41BF-825D-60F9FB089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86698" y="2548281"/>
            <a:ext cx="3841954" cy="3658689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endParaRPr lang="en-US" dirty="0"/>
          </a:p>
          <a:p>
            <a:pPr lvl="0"/>
            <a:r>
              <a:rPr lang="en-US" sz="2400" dirty="0"/>
              <a:t>Founded 2013by Benjamin Raymond and Alex Davies, the latter who was once quoted as saying “I don’t want to say what I’d do to Jews, it’s too extreme”.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6"/>
          <a:stretch>
            <a:fillRect/>
          </a:stretch>
        </p:blipFill>
        <p:spPr>
          <a:xfrm>
            <a:off x="4568937" y="3633099"/>
            <a:ext cx="4088720" cy="149238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92213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467544" y="528774"/>
            <a:ext cx="6730570" cy="5780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234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4254862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0909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136904" cy="6048672"/>
          </a:xfrm>
        </p:spPr>
      </p:pic>
    </p:spTree>
    <p:extLst>
      <p:ext uri="{BB962C8B-B14F-4D97-AF65-F5344CB8AC3E}">
        <p14:creationId xmlns:p14="http://schemas.microsoft.com/office/powerpoint/2010/main" val="12485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Responses to Terrorism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Legislation – Knee Jerk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Strategy – Introduced in 2003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10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2933700" cy="15621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9663" y="1320032"/>
            <a:ext cx="3034379" cy="20076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068960"/>
            <a:ext cx="3733045" cy="27919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04761"/>
            <a:ext cx="3200325" cy="284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4513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057757"/>
            <a:ext cx="1742883" cy="196074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5141" y="2443156"/>
            <a:ext cx="1524000" cy="1524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04" y="4221088"/>
            <a:ext cx="1725772" cy="1714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004" y="2093913"/>
            <a:ext cx="1725772" cy="1714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8858" y="2498260"/>
            <a:ext cx="2975698" cy="17854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9593" y="230193"/>
            <a:ext cx="6408712" cy="211771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8858" y="4506838"/>
            <a:ext cx="3023323" cy="1511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8886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4" y="3757128"/>
            <a:ext cx="2667000" cy="1714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66597"/>
            <a:ext cx="3416696" cy="20500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096" y="4269456"/>
            <a:ext cx="2846985" cy="17081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0191" y="704185"/>
            <a:ext cx="3481493" cy="20888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52442" y="2793081"/>
            <a:ext cx="2857500" cy="14763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23" y="4269456"/>
            <a:ext cx="3106346" cy="206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99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667" y="3266690"/>
            <a:ext cx="1933575" cy="28575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879" y="1628800"/>
            <a:ext cx="3192421" cy="13727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072" y="1217103"/>
            <a:ext cx="2736304" cy="20495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7951" y="3001541"/>
            <a:ext cx="1840550" cy="26918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8471" y="3552440"/>
            <a:ext cx="20002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2599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700808"/>
            <a:ext cx="3624072" cy="4051300"/>
          </a:xfrm>
        </p:spPr>
      </p:pic>
      <p:sp>
        <p:nvSpPr>
          <p:cNvPr id="5" name="AutoShape 2" descr="Image result for 9/11 victim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764704"/>
            <a:ext cx="4552968" cy="3029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5325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685925"/>
            <a:ext cx="3619500" cy="2466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784225"/>
            <a:ext cx="2705100" cy="16954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8825" y="275132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5300" y="4766044"/>
            <a:ext cx="1933575" cy="1447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800" y="4303249"/>
            <a:ext cx="2808312" cy="2102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5182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066345"/>
            <a:ext cx="4442283" cy="24987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264097"/>
            <a:ext cx="3262115" cy="244658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43958"/>
            <a:ext cx="3609156" cy="159524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547674"/>
            <a:ext cx="2790056" cy="211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2182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084710"/>
            <a:ext cx="2447925" cy="18669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4077072"/>
            <a:ext cx="4824536" cy="25367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1182" y="2564904"/>
            <a:ext cx="5504404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454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852" y="1844824"/>
            <a:ext cx="2171700" cy="2105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5000" y="1320471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041" y="764704"/>
            <a:ext cx="2647950" cy="17240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450" y="3351593"/>
            <a:ext cx="2952750" cy="15525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5000" y="3405100"/>
            <a:ext cx="2306398" cy="144555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852" y="4797152"/>
            <a:ext cx="2905125" cy="15716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9075" y="4990744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5391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would </a:t>
            </a:r>
            <a:r>
              <a:rPr lang="en-GB" u="sng" dirty="0"/>
              <a:t>you</a:t>
            </a:r>
            <a:r>
              <a:rPr lang="en-GB" dirty="0"/>
              <a:t> define an emergency?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consider what an ‘Emergency’ is</a:t>
            </a:r>
          </a:p>
        </p:txBody>
      </p:sp>
    </p:spTree>
    <p:extLst>
      <p:ext uri="{BB962C8B-B14F-4D97-AF65-F5344CB8AC3E}">
        <p14:creationId xmlns:p14="http://schemas.microsoft.com/office/powerpoint/2010/main" val="30927465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/>
              <a:t>Section 1 Civil Contingencies Act 2004 Defines an ‘Emergency’ as being: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An event or situation which threatens serious damage to </a:t>
            </a:r>
            <a:r>
              <a:rPr lang="en-GB" sz="2400" b="1" dirty="0"/>
              <a:t>human welfare </a:t>
            </a:r>
            <a:r>
              <a:rPr lang="en-GB" sz="2400" dirty="0"/>
              <a:t>in a place in the United Kingdom,</a:t>
            </a:r>
          </a:p>
          <a:p>
            <a:r>
              <a:rPr lang="en-GB" sz="2400" dirty="0"/>
              <a:t>An event or situation which threatens </a:t>
            </a:r>
            <a:r>
              <a:rPr lang="en-GB" sz="2400" b="1" dirty="0"/>
              <a:t>serious damage</a:t>
            </a:r>
            <a:r>
              <a:rPr lang="en-GB" sz="2400" dirty="0"/>
              <a:t> </a:t>
            </a:r>
            <a:r>
              <a:rPr lang="en-GB" sz="2400" b="1" dirty="0"/>
              <a:t>to the environment </a:t>
            </a:r>
            <a:r>
              <a:rPr lang="en-GB" sz="2400" dirty="0"/>
              <a:t>of a place in the UK,</a:t>
            </a:r>
          </a:p>
          <a:p>
            <a:r>
              <a:rPr lang="en-GB" sz="2400" dirty="0"/>
              <a:t>War or Terrorism which threatens </a:t>
            </a:r>
            <a:r>
              <a:rPr lang="en-GB" sz="2400" b="1" dirty="0"/>
              <a:t>serious damage </a:t>
            </a:r>
            <a:r>
              <a:rPr lang="en-GB" sz="2400" dirty="0"/>
              <a:t>to the security of the United Kingdom. </a:t>
            </a:r>
          </a:p>
        </p:txBody>
      </p:sp>
    </p:spTree>
    <p:extLst>
      <p:ext uri="{BB962C8B-B14F-4D97-AF65-F5344CB8AC3E}">
        <p14:creationId xmlns:p14="http://schemas.microsoft.com/office/powerpoint/2010/main" val="213674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‘Damage to Human Welfare</a:t>
            </a:r>
            <a:r>
              <a:rPr lang="en-GB" sz="2400" dirty="0"/>
              <a:t>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120900"/>
            <a:ext cx="8496944" cy="40513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/>
              <a:t>Involves, causes or may cause one or more of the following:</a:t>
            </a:r>
          </a:p>
          <a:p>
            <a:r>
              <a:rPr lang="en-GB" sz="2400" dirty="0"/>
              <a:t>Loss of Human Life,</a:t>
            </a:r>
          </a:p>
          <a:p>
            <a:r>
              <a:rPr lang="en-GB" sz="2400" dirty="0"/>
              <a:t>Human illness or injury,</a:t>
            </a:r>
          </a:p>
          <a:p>
            <a:r>
              <a:rPr lang="en-GB" sz="2400" dirty="0"/>
              <a:t>Homelessness,</a:t>
            </a:r>
          </a:p>
          <a:p>
            <a:r>
              <a:rPr lang="en-GB" sz="2400" dirty="0"/>
              <a:t>Damage to Property, </a:t>
            </a:r>
          </a:p>
          <a:p>
            <a:r>
              <a:rPr lang="en-GB" sz="2400" dirty="0"/>
              <a:t>Disruption of a supply of money, food, water, energy or fuel,</a:t>
            </a:r>
          </a:p>
          <a:p>
            <a:r>
              <a:rPr lang="en-GB" sz="2400" dirty="0"/>
              <a:t>Disruption of a system of Communication, Transport or  Services relating to Health.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33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Damage to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Involves, causes or may cause one of the following: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Contamination of Land, Water or Air with biological, chemical or radiological matter, </a:t>
            </a:r>
          </a:p>
          <a:p>
            <a:endParaRPr lang="en-GB" sz="2400" dirty="0"/>
          </a:p>
          <a:p>
            <a:r>
              <a:rPr lang="en-GB" sz="2400" dirty="0"/>
              <a:t>Disruption or destruction of plant life or Animal life.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389969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A minister of the Crown may order that a specified event or situation is to be treated as an emergency.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1987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matter?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083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HM Government (2005)Central Government Arrangements for Responding to an Emergency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The Magnitude of an Emergency will dictate the level of response, consequently a scale of emergencies is provided. </a:t>
            </a:r>
          </a:p>
          <a:p>
            <a:pPr marL="0" indent="0">
              <a:buNone/>
            </a:pPr>
            <a:r>
              <a:rPr lang="en-GB" sz="2800" dirty="0"/>
              <a:t>These are in descending order of Magnitude: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Catastrophic Emergency (Level 3)</a:t>
            </a:r>
          </a:p>
          <a:p>
            <a:r>
              <a:rPr lang="en-GB" sz="2800" dirty="0"/>
              <a:t>Serious Emergency (Level 2)</a:t>
            </a:r>
          </a:p>
          <a:p>
            <a:r>
              <a:rPr lang="en-GB" sz="2800" dirty="0"/>
              <a:t>Significant Emergency (Level 1)</a:t>
            </a:r>
          </a:p>
        </p:txBody>
      </p:sp>
    </p:spTree>
    <p:extLst>
      <p:ext uri="{BB962C8B-B14F-4D97-AF65-F5344CB8AC3E}">
        <p14:creationId xmlns:p14="http://schemas.microsoft.com/office/powerpoint/2010/main" val="376386891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dirty="0">
                <a:solidFill>
                  <a:srgbClr val="FF0000"/>
                </a:solidFill>
              </a:rPr>
              <a:t>Catastrophic Emergency </a:t>
            </a:r>
            <a:r>
              <a:rPr lang="en-GB" sz="2400" dirty="0"/>
              <a:t>(Level 3):</a:t>
            </a:r>
          </a:p>
          <a:p>
            <a:pPr>
              <a:buNone/>
            </a:pPr>
            <a:r>
              <a:rPr lang="en-GB" sz="2400" dirty="0"/>
              <a:t>	Chernobyl- high &amp; widespread impact</a:t>
            </a:r>
          </a:p>
          <a:p>
            <a:pPr>
              <a:buNone/>
            </a:pPr>
            <a:r>
              <a:rPr lang="en-GB" sz="2400" dirty="0"/>
              <a:t>   Tsunami 2004</a:t>
            </a:r>
          </a:p>
          <a:p>
            <a:pPr>
              <a:buNone/>
            </a:pPr>
            <a:r>
              <a:rPr lang="en-GB" sz="2400" b="1" dirty="0">
                <a:solidFill>
                  <a:srgbClr val="FF6600"/>
                </a:solidFill>
              </a:rPr>
              <a:t>Serious Emergency </a:t>
            </a:r>
            <a:r>
              <a:rPr lang="en-GB" sz="2400" dirty="0"/>
              <a:t>(Level 2):</a:t>
            </a:r>
          </a:p>
          <a:p>
            <a:pPr>
              <a:buNone/>
            </a:pPr>
            <a:r>
              <a:rPr lang="en-GB" sz="2400" dirty="0"/>
              <a:t>	Wide &amp;/or prolonged impact.  Regional tier of Government &amp; COBR response – terrorism, urban flooding, loss of essential services, animal disease</a:t>
            </a:r>
          </a:p>
          <a:p>
            <a:pPr>
              <a:buNone/>
            </a:pPr>
            <a:r>
              <a:rPr lang="en-GB" sz="2400" b="1" dirty="0">
                <a:solidFill>
                  <a:srgbClr val="CC9900"/>
                </a:solidFill>
              </a:rPr>
              <a:t>Significant Emergency </a:t>
            </a:r>
            <a:r>
              <a:rPr lang="en-GB" sz="2400" dirty="0"/>
              <a:t>(Level 1):</a:t>
            </a:r>
          </a:p>
          <a:p>
            <a:pPr>
              <a:buNone/>
            </a:pPr>
            <a:r>
              <a:rPr lang="en-GB" sz="2400" dirty="0"/>
              <a:t>	Lead Government Dept. Involvement, severe weather, Libyan evacuation, Icelandic volcano evacuation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 cstate="print"/>
          <a:srcRect l="10137" t="13824" r="14248" b="4412"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Grenfell Tower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873137"/>
            <a:ext cx="2781300" cy="19431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0559" y="1625237"/>
            <a:ext cx="3028950" cy="18573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100" y="4542698"/>
            <a:ext cx="3171825" cy="17811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64" y="1872887"/>
            <a:ext cx="2800350" cy="2000250"/>
          </a:xfrm>
          <a:prstGeom prst="rect">
            <a:avLst/>
          </a:prstGeom>
        </p:spPr>
      </p:pic>
      <p:sp>
        <p:nvSpPr>
          <p:cNvPr id="10" name="AutoShape 2" descr="Image result for Grenfell Tower Fire ambulance"/>
          <p:cNvSpPr>
            <a:spLocks noChangeAspect="1" noChangeArrowheads="1"/>
          </p:cNvSpPr>
          <p:nvPr/>
        </p:nvSpPr>
        <p:spPr bwMode="auto">
          <a:xfrm>
            <a:off x="63500" y="-906463"/>
            <a:ext cx="2857500" cy="189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4454" y="360364"/>
            <a:ext cx="2924175" cy="19431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3684" y="2873012"/>
            <a:ext cx="317182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3704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914" y="2160832"/>
            <a:ext cx="3599892" cy="23999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Grenfell Tower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31" y="1668081"/>
            <a:ext cx="2924175" cy="188595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857" y="3448325"/>
            <a:ext cx="2581275" cy="1943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31" y="3766374"/>
            <a:ext cx="2581275" cy="1943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298" y="290022"/>
            <a:ext cx="3171825" cy="17811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4008" y="4737924"/>
            <a:ext cx="2914141" cy="185944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43808" y="1667150"/>
            <a:ext cx="317182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5547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Grenfell Tower inquiry opens with survivors' confidence low – as it happened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Local residents express disappointment at perceived lack of community involvement as Sir Martin Moore-Bick launches inquiry</a:t>
            </a:r>
          </a:p>
          <a:p>
            <a:r>
              <a:rPr lang="en-GB" dirty="0">
                <a:hlinkClick r:id="rId2"/>
              </a:rPr>
              <a:t>The Grenfell residents still living in hotels: ‘This is no normal life’</a:t>
            </a:r>
            <a:endParaRPr lang="en-GB" dirty="0"/>
          </a:p>
          <a:p>
            <a:r>
              <a:rPr lang="en-GB" dirty="0">
                <a:hlinkClick r:id="rId3"/>
              </a:rPr>
              <a:t>All the victims of the Grenfell Tower fire named so far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r>
              <a:rPr lang="en-GB" dirty="0">
                <a:hlinkClick r:id="rId4"/>
              </a:rPr>
              <a:t>Grenfell Tower fire: executive still on full pay despite resignation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84195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432223"/>
            <a:ext cx="8568952" cy="3035808"/>
          </a:xfrm>
        </p:spPr>
        <p:txBody>
          <a:bodyPr/>
          <a:lstStyle/>
          <a:p>
            <a:pPr algn="ctr"/>
            <a:r>
              <a:rPr lang="en-GB" sz="4400" dirty="0"/>
              <a:t>Terrorism and </a:t>
            </a:r>
            <a:br>
              <a:rPr lang="en-GB" sz="4400" dirty="0"/>
            </a:br>
            <a:r>
              <a:rPr lang="en-GB" sz="4400" dirty="0"/>
              <a:t>Public Services Responses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8670" y="4365104"/>
            <a:ext cx="5943570" cy="108012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4800" dirty="0"/>
              <a:t>Wynne Jones</a:t>
            </a:r>
          </a:p>
          <a:p>
            <a:pPr algn="ctr"/>
            <a:r>
              <a:rPr lang="en-GB" sz="2600" dirty="0"/>
              <a:t>Wynne.Jones@uwtsd.ac.uk</a:t>
            </a:r>
          </a:p>
        </p:txBody>
      </p:sp>
    </p:spTree>
    <p:extLst>
      <p:ext uri="{BB962C8B-B14F-4D97-AF65-F5344CB8AC3E}">
        <p14:creationId xmlns:p14="http://schemas.microsoft.com/office/powerpoint/2010/main" val="24965085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‘Incident’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543400"/>
          </a:xfrm>
        </p:spPr>
        <p:txBody>
          <a:bodyPr/>
          <a:lstStyle/>
          <a:p>
            <a:r>
              <a:rPr lang="en-GB" sz="3200" dirty="0"/>
              <a:t>Major Incident - Any emergency that requires: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 The implementation of special arrangements by one or more of the emergency services</a:t>
            </a:r>
          </a:p>
          <a:p>
            <a:r>
              <a:rPr lang="en-GB" sz="3200" dirty="0"/>
              <a:t> The involvement, either directly or  indirectly, of large numbers of people.</a:t>
            </a:r>
          </a:p>
        </p:txBody>
      </p:sp>
    </p:spTree>
    <p:extLst>
      <p:ext uri="{BB962C8B-B14F-4D97-AF65-F5344CB8AC3E}">
        <p14:creationId xmlns:p14="http://schemas.microsoft.com/office/powerpoint/2010/main" val="30972189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major incident may require: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7992888" cy="4759424"/>
          </a:xfrm>
        </p:spPr>
        <p:txBody>
          <a:bodyPr/>
          <a:lstStyle/>
          <a:p>
            <a:r>
              <a:rPr lang="en-GB" sz="2400" dirty="0"/>
              <a:t>The involvement of other agencies and organisations,</a:t>
            </a:r>
          </a:p>
          <a:p>
            <a:r>
              <a:rPr lang="en-GB" sz="2400" dirty="0"/>
              <a:t>The initial treatment, rescue and transport of a large number of casualties,</a:t>
            </a:r>
          </a:p>
          <a:p>
            <a:r>
              <a:rPr lang="en-GB" sz="2400" dirty="0"/>
              <a:t>Handling a large number of enquiries,</a:t>
            </a:r>
          </a:p>
          <a:p>
            <a:r>
              <a:rPr lang="en-GB" sz="2400" dirty="0"/>
              <a:t>Large-scale combined resources of two or more emergency services,</a:t>
            </a:r>
          </a:p>
          <a:p>
            <a:r>
              <a:rPr lang="en-GB" sz="2400" dirty="0"/>
              <a:t>Mobilising and organising emergency services and partner organisations to cater for the possibility of death, serious injury or homelessness to a large number of people.</a:t>
            </a:r>
          </a:p>
        </p:txBody>
      </p:sp>
    </p:spTree>
    <p:extLst>
      <p:ext uri="{BB962C8B-B14F-4D97-AF65-F5344CB8AC3E}">
        <p14:creationId xmlns:p14="http://schemas.microsoft.com/office/powerpoint/2010/main" val="24021750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incident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A critical incident (CI) is defined as:</a:t>
            </a:r>
          </a:p>
          <a:p>
            <a:endParaRPr lang="en-GB" sz="2400" dirty="0"/>
          </a:p>
          <a:p>
            <a:r>
              <a:rPr lang="en-GB" sz="2400" dirty="0"/>
              <a:t>Any incident where the effectiveness of the </a:t>
            </a:r>
            <a:r>
              <a:rPr lang="en-GB" sz="2400" b="1" dirty="0"/>
              <a:t>police </a:t>
            </a:r>
            <a:r>
              <a:rPr lang="en-GB" sz="2400" dirty="0"/>
              <a:t>response is likely to have a significant impact on the confidence of the victim, their family and/or the community.</a:t>
            </a:r>
          </a:p>
        </p:txBody>
      </p:sp>
    </p:spTree>
    <p:extLst>
      <p:ext uri="{BB962C8B-B14F-4D97-AF65-F5344CB8AC3E}">
        <p14:creationId xmlns:p14="http://schemas.microsoft.com/office/powerpoint/2010/main" val="271802963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Three Stages of CI Management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9519" y="2921794"/>
            <a:ext cx="5905500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49296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critical incidents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This requires chief officers to consider current management structures ensuring, where possible, that:</a:t>
            </a:r>
          </a:p>
          <a:p>
            <a:endParaRPr lang="en-GB" sz="2400" dirty="0"/>
          </a:p>
          <a:p>
            <a:r>
              <a:rPr lang="en-GB" sz="2400" dirty="0"/>
              <a:t>Staff are trained effectively</a:t>
            </a:r>
          </a:p>
          <a:p>
            <a:r>
              <a:rPr lang="en-GB" sz="2400" dirty="0"/>
              <a:t>Resources are available</a:t>
            </a:r>
          </a:p>
          <a:p>
            <a:r>
              <a:rPr lang="en-GB" sz="2400" dirty="0"/>
              <a:t>The overall quality of the police response reflects a competent and accountable standard of incident management.</a:t>
            </a:r>
          </a:p>
        </p:txBody>
      </p:sp>
    </p:spTree>
    <p:extLst>
      <p:ext uri="{BB962C8B-B14F-4D97-AF65-F5344CB8AC3E}">
        <p14:creationId xmlns:p14="http://schemas.microsoft.com/office/powerpoint/2010/main" val="29794887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critical incidents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This considers how to identify critical incidents early on. </a:t>
            </a:r>
          </a:p>
          <a:p>
            <a:r>
              <a:rPr lang="en-GB" sz="2400" dirty="0"/>
              <a:t>It includes processes to ensure incidents are notified to the most appropriate person, and that they are managed effectively.</a:t>
            </a:r>
          </a:p>
        </p:txBody>
      </p:sp>
    </p:spTree>
    <p:extLst>
      <p:ext uri="{BB962C8B-B14F-4D97-AF65-F5344CB8AC3E}">
        <p14:creationId xmlns:p14="http://schemas.microsoft.com/office/powerpoint/2010/main" val="21050437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Restoring public confidence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r>
              <a:rPr lang="en-GB" sz="2400" dirty="0"/>
              <a:t>This considers incidents that have had a significant impact on public confidence but were not identified when the incident was live, and how confidence may be rebuilt through community engagement, resolution or a public inquiry.</a:t>
            </a:r>
          </a:p>
          <a:p>
            <a:r>
              <a:rPr lang="en-GB" sz="2400" dirty="0"/>
              <a:t>? Grenfell Tower</a:t>
            </a:r>
          </a:p>
        </p:txBody>
      </p:sp>
    </p:spTree>
    <p:extLst>
      <p:ext uri="{BB962C8B-B14F-4D97-AF65-F5344CB8AC3E}">
        <p14:creationId xmlns:p14="http://schemas.microsoft.com/office/powerpoint/2010/main" val="9132634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84188"/>
            <a:ext cx="8496944" cy="1609725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</a:t>
            </a:r>
            <a:br>
              <a:rPr lang="en-GB" dirty="0"/>
            </a:br>
            <a:r>
              <a:rPr lang="en-GB" dirty="0"/>
              <a:t>Fiona Pilkington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Fiona Pilkington case had its origins in harassment and ASB. </a:t>
            </a:r>
          </a:p>
          <a:p>
            <a:r>
              <a:rPr lang="en-GB" dirty="0"/>
              <a:t>Fiona and her daughter suffered frequent and sustained local disorder, often directed at their home, over a period of several years. </a:t>
            </a:r>
          </a:p>
          <a:p>
            <a:r>
              <a:rPr lang="en-GB" dirty="0"/>
              <a:t>This was reported to the police, but ‘incidents were too often dealt with by police officers in isolation and with an unstructured approach’ (IPCC, 2011). </a:t>
            </a:r>
          </a:p>
        </p:txBody>
      </p:sp>
    </p:spTree>
    <p:extLst>
      <p:ext uri="{BB962C8B-B14F-4D97-AF65-F5344CB8AC3E}">
        <p14:creationId xmlns:p14="http://schemas.microsoft.com/office/powerpoint/2010/main" val="26552016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84188"/>
            <a:ext cx="8496944" cy="1609725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</a:t>
            </a:r>
            <a:br>
              <a:rPr lang="en-GB" dirty="0"/>
            </a:br>
            <a:r>
              <a:rPr lang="en-GB" dirty="0"/>
              <a:t>Fiona Pilkington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This and other factors, such as not identifying the family as vulnerable, and not recognising the ASB and harassment as targeted hate crime, caused frustration. </a:t>
            </a:r>
          </a:p>
          <a:p>
            <a:endParaRPr lang="en-GB" dirty="0"/>
          </a:p>
          <a:p>
            <a:r>
              <a:rPr lang="en-GB" dirty="0"/>
              <a:t>Fiona eventually took her own life and that of her disabled daughter, Francesca.</a:t>
            </a:r>
          </a:p>
        </p:txBody>
      </p:sp>
    </p:spTree>
    <p:extLst>
      <p:ext uri="{BB962C8B-B14F-4D97-AF65-F5344CB8AC3E}">
        <p14:creationId xmlns:p14="http://schemas.microsoft.com/office/powerpoint/2010/main" val="31908726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84188"/>
            <a:ext cx="8640960" cy="1609725"/>
          </a:xfrm>
        </p:spPr>
        <p:txBody>
          <a:bodyPr/>
          <a:lstStyle/>
          <a:p>
            <a:r>
              <a:rPr lang="en-GB" dirty="0"/>
              <a:t>Sudden Impact Incidents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police normally coordinate the activities of the emergency services and other responding agencies to sudden impact (spontaneous) incidents. </a:t>
            </a:r>
          </a:p>
          <a:p>
            <a:r>
              <a:rPr lang="en-GB" dirty="0"/>
              <a:t>These are incidents that occur with a minimum of warning. </a:t>
            </a:r>
          </a:p>
          <a:p>
            <a:r>
              <a:rPr lang="en-GB" dirty="0"/>
              <a:t>The impact on the police is immediate and can increase rapidly. </a:t>
            </a:r>
          </a:p>
          <a:p>
            <a:r>
              <a:rPr lang="en-GB" dirty="0"/>
              <a:t>Examples of sudden impact incidents are terrorist attacks, aircraft or rail incidents.</a:t>
            </a:r>
          </a:p>
        </p:txBody>
      </p:sp>
    </p:spTree>
    <p:extLst>
      <p:ext uri="{BB962C8B-B14F-4D97-AF65-F5344CB8AC3E}">
        <p14:creationId xmlns:p14="http://schemas.microsoft.com/office/powerpoint/2010/main" val="272916506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Rising tide incidents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These incidents develop from a steady state, to become an emergency or major incident over a more prolonged period of time.</a:t>
            </a:r>
          </a:p>
          <a:p>
            <a:endParaRPr lang="en-GB" dirty="0"/>
          </a:p>
          <a:p>
            <a:r>
              <a:rPr lang="en-GB" dirty="0"/>
              <a:t>Examples of a rising tide incident include severe weather events such as widespread flooding, or epidemics such as foot and mouth disease.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3913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543932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1622</Words>
  <Application>Microsoft Office PowerPoint</Application>
  <PresentationFormat>On-screen Show (4:3)</PresentationFormat>
  <Paragraphs>372</Paragraphs>
  <Slides>60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Calibri</vt:lpstr>
      <vt:lpstr>Century Gothic</vt:lpstr>
      <vt:lpstr>Wingdings 2</vt:lpstr>
      <vt:lpstr>Wingdings 3</vt:lpstr>
      <vt:lpstr>1_Ion</vt:lpstr>
      <vt:lpstr>Terrorism and  Public Services Responses</vt:lpstr>
      <vt:lpstr>PowerPoint Presentation</vt:lpstr>
      <vt:lpstr>PowerPoint Presentation</vt:lpstr>
      <vt:lpstr>PowerPoint Presentation</vt:lpstr>
      <vt:lpstr>Some Ground Rules</vt:lpstr>
      <vt:lpstr>Introduction to Module</vt:lpstr>
      <vt:lpstr>Introduction to Module</vt:lpstr>
      <vt:lpstr>What is Terrorism?</vt:lpstr>
      <vt:lpstr>Why Define Terrorism?   </vt:lpstr>
      <vt:lpstr>The Changing Face of Terrorism</vt:lpstr>
      <vt:lpstr>           The Lone Wolf</vt:lpstr>
      <vt:lpstr>The Dissidents</vt:lpstr>
      <vt:lpstr>The Provisional IRA Ideologies and Motivations</vt:lpstr>
      <vt:lpstr>AQ 1993 - 2006</vt:lpstr>
      <vt:lpstr>Al Qaeda  Ideologies and Motivations</vt:lpstr>
      <vt:lpstr>Islamic State  Abu Bakr al-Baghdadi</vt:lpstr>
      <vt:lpstr>Recognition</vt:lpstr>
      <vt:lpstr>What does IS want?</vt:lpstr>
      <vt:lpstr>PowerPoint Presentation</vt:lpstr>
      <vt:lpstr>XRW  National action</vt:lpstr>
      <vt:lpstr>Background</vt:lpstr>
      <vt:lpstr>PowerPoint Presentation</vt:lpstr>
      <vt:lpstr>Thanks</vt:lpstr>
      <vt:lpstr>PowerPoint Presentation</vt:lpstr>
      <vt:lpstr>PowerPoint Presentation</vt:lpstr>
      <vt:lpstr>Government Responses to Terrorism</vt:lpstr>
      <vt:lpstr>Why me?</vt:lpstr>
      <vt:lpstr>Why me?</vt:lpstr>
      <vt:lpstr>Why me?</vt:lpstr>
      <vt:lpstr>Why me?</vt:lpstr>
      <vt:lpstr>Why me?</vt:lpstr>
      <vt:lpstr>Why me?</vt:lpstr>
      <vt:lpstr>Why me?</vt:lpstr>
      <vt:lpstr>Why me?</vt:lpstr>
      <vt:lpstr>Why me?</vt:lpstr>
      <vt:lpstr>How would you define an emergency?</vt:lpstr>
      <vt:lpstr>Section 1 Civil Contingencies Act 2004 Defines an ‘Emergency’ as being: </vt:lpstr>
      <vt:lpstr>‘Damage to Human Welfare’</vt:lpstr>
      <vt:lpstr>Damage to the Environment</vt:lpstr>
      <vt:lpstr>additionally</vt:lpstr>
      <vt:lpstr>Why does this matter?</vt:lpstr>
      <vt:lpstr>HM Government (2005)Central Government Arrangements for Responding to an Emergency</vt:lpstr>
      <vt:lpstr>Examples:</vt:lpstr>
      <vt:lpstr>PowerPoint Presentation</vt:lpstr>
      <vt:lpstr>Grenfell Tower</vt:lpstr>
      <vt:lpstr>Grenfell Tower</vt:lpstr>
      <vt:lpstr>Grenfell Tower inquiry opens with survivors' confidence low – as it happened </vt:lpstr>
      <vt:lpstr>Terrorism and  Public Services Responses</vt:lpstr>
      <vt:lpstr>Types of ‘Incident’</vt:lpstr>
      <vt:lpstr>A major incident may require:  </vt:lpstr>
      <vt:lpstr>Critical incident</vt:lpstr>
      <vt:lpstr>Three Stages of CI Management</vt:lpstr>
      <vt:lpstr>Preparing for critical incidents</vt:lpstr>
      <vt:lpstr>Managing critical incidents </vt:lpstr>
      <vt:lpstr>Restoring public confidence </vt:lpstr>
      <vt:lpstr>Case study –  Fiona Pilkington </vt:lpstr>
      <vt:lpstr>Case study –  Fiona Pilkington </vt:lpstr>
      <vt:lpstr>Sudden Impact Incidents</vt:lpstr>
      <vt:lpstr>Rising tide incidents </vt:lpstr>
      <vt:lpstr>Thanks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 and  Public Services Responses</dc:title>
  <dc:creator>Wynne Jones (IMH)</dc:creator>
  <cp:lastModifiedBy>Wynne Jones (Business &amp; Management)</cp:lastModifiedBy>
  <cp:revision>3</cp:revision>
  <dcterms:created xsi:type="dcterms:W3CDTF">2019-09-30T06:57:50Z</dcterms:created>
  <dcterms:modified xsi:type="dcterms:W3CDTF">2019-09-30T08:11:31Z</dcterms:modified>
</cp:coreProperties>
</file>