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5A01F3-CA75-42F1-AF57-DF29FBA89E8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2297172-2F4A-42D5-98E6-A2C000361F3F}">
      <dgm:prSet/>
      <dgm:spPr/>
      <dgm:t>
        <a:bodyPr/>
        <a:lstStyle/>
        <a:p>
          <a:r>
            <a:rPr lang="en-GB"/>
            <a:t>Introduction </a:t>
          </a:r>
          <a:endParaRPr lang="en-US"/>
        </a:p>
      </dgm:t>
    </dgm:pt>
    <dgm:pt modelId="{22CAC563-ABB1-43F7-B816-3B2E6078A18B}" type="parTrans" cxnId="{E3DEC9C8-3744-49A4-AEEC-702B2D08C1B4}">
      <dgm:prSet/>
      <dgm:spPr/>
      <dgm:t>
        <a:bodyPr/>
        <a:lstStyle/>
        <a:p>
          <a:endParaRPr lang="en-US"/>
        </a:p>
      </dgm:t>
    </dgm:pt>
    <dgm:pt modelId="{F1D81063-664F-41E8-A19F-6275DA6A2898}" type="sibTrans" cxnId="{E3DEC9C8-3744-49A4-AEEC-702B2D08C1B4}">
      <dgm:prSet/>
      <dgm:spPr/>
      <dgm:t>
        <a:bodyPr/>
        <a:lstStyle/>
        <a:p>
          <a:endParaRPr lang="en-US"/>
        </a:p>
      </dgm:t>
    </dgm:pt>
    <dgm:pt modelId="{77C18EC2-7F7A-48CE-8834-7D9CD582F143}">
      <dgm:prSet/>
      <dgm:spPr/>
      <dgm:t>
        <a:bodyPr/>
        <a:lstStyle/>
        <a:p>
          <a:r>
            <a:rPr lang="en-GB"/>
            <a:t>Explanation of models </a:t>
          </a:r>
          <a:endParaRPr lang="en-US"/>
        </a:p>
      </dgm:t>
    </dgm:pt>
    <dgm:pt modelId="{47DF21B7-F597-4EEC-B3FB-B3F9E4D6221D}" type="parTrans" cxnId="{BEA47408-AD6A-419C-B474-5189DE84E8D7}">
      <dgm:prSet/>
      <dgm:spPr/>
      <dgm:t>
        <a:bodyPr/>
        <a:lstStyle/>
        <a:p>
          <a:endParaRPr lang="en-US"/>
        </a:p>
      </dgm:t>
    </dgm:pt>
    <dgm:pt modelId="{D77853FF-FDBA-4B68-8C97-303A1CF76E00}" type="sibTrans" cxnId="{BEA47408-AD6A-419C-B474-5189DE84E8D7}">
      <dgm:prSet/>
      <dgm:spPr/>
      <dgm:t>
        <a:bodyPr/>
        <a:lstStyle/>
        <a:p>
          <a:endParaRPr lang="en-US"/>
        </a:p>
      </dgm:t>
    </dgm:pt>
    <dgm:pt modelId="{A9FED614-8195-453F-BD1C-06B40291B8A5}">
      <dgm:prSet/>
      <dgm:spPr/>
      <dgm:t>
        <a:bodyPr/>
        <a:lstStyle/>
        <a:p>
          <a:r>
            <a:rPr lang="en-GB"/>
            <a:t>Analysis of EI – Refer to slide 7 -8-9</a:t>
          </a:r>
          <a:endParaRPr lang="en-US"/>
        </a:p>
      </dgm:t>
    </dgm:pt>
    <dgm:pt modelId="{B75B4AC1-7EDA-42C2-83E7-F4B1DE98EC1F}" type="parTrans" cxnId="{92A65BC6-65DB-444E-A80A-49EB0A6D664D}">
      <dgm:prSet/>
      <dgm:spPr/>
      <dgm:t>
        <a:bodyPr/>
        <a:lstStyle/>
        <a:p>
          <a:endParaRPr lang="en-US"/>
        </a:p>
      </dgm:t>
    </dgm:pt>
    <dgm:pt modelId="{2C105A1F-3463-4C09-B828-F8FCBF1C2000}" type="sibTrans" cxnId="{92A65BC6-65DB-444E-A80A-49EB0A6D664D}">
      <dgm:prSet/>
      <dgm:spPr/>
      <dgm:t>
        <a:bodyPr/>
        <a:lstStyle/>
        <a:p>
          <a:endParaRPr lang="en-US"/>
        </a:p>
      </dgm:t>
    </dgm:pt>
    <dgm:pt modelId="{6A32985D-DA12-4448-A53A-08E5ACF195AB}">
      <dgm:prSet/>
      <dgm:spPr/>
      <dgm:t>
        <a:bodyPr/>
        <a:lstStyle/>
        <a:p>
          <a:r>
            <a:rPr lang="en-GB"/>
            <a:t>Critical analysis of application of theories to the workplace </a:t>
          </a:r>
          <a:endParaRPr lang="en-US"/>
        </a:p>
      </dgm:t>
    </dgm:pt>
    <dgm:pt modelId="{B709FCF9-C726-487F-A40F-C1EC220DDFAD}" type="parTrans" cxnId="{294B4671-462B-4490-8974-BF35AA6DF278}">
      <dgm:prSet/>
      <dgm:spPr/>
      <dgm:t>
        <a:bodyPr/>
        <a:lstStyle/>
        <a:p>
          <a:endParaRPr lang="en-US"/>
        </a:p>
      </dgm:t>
    </dgm:pt>
    <dgm:pt modelId="{49658B78-BFA9-4F08-A6C9-88FE6B63C52B}" type="sibTrans" cxnId="{294B4671-462B-4490-8974-BF35AA6DF278}">
      <dgm:prSet/>
      <dgm:spPr/>
      <dgm:t>
        <a:bodyPr/>
        <a:lstStyle/>
        <a:p>
          <a:endParaRPr lang="en-US"/>
        </a:p>
      </dgm:t>
    </dgm:pt>
    <dgm:pt modelId="{E358B5E7-FCA4-4502-8141-A182EAF11B6A}">
      <dgm:prSet/>
      <dgm:spPr/>
      <dgm:t>
        <a:bodyPr/>
        <a:lstStyle/>
        <a:p>
          <a:r>
            <a:rPr lang="en-GB"/>
            <a:t>Conclusion </a:t>
          </a:r>
          <a:endParaRPr lang="en-US"/>
        </a:p>
      </dgm:t>
    </dgm:pt>
    <dgm:pt modelId="{074ADF0E-C15C-4AD9-AF06-3121F49E918B}" type="parTrans" cxnId="{3E0B3693-15D7-4BB2-80ED-1996F50256E7}">
      <dgm:prSet/>
      <dgm:spPr/>
      <dgm:t>
        <a:bodyPr/>
        <a:lstStyle/>
        <a:p>
          <a:endParaRPr lang="en-US"/>
        </a:p>
      </dgm:t>
    </dgm:pt>
    <dgm:pt modelId="{F8DA91D9-3E31-45F2-A029-B73D7D8658BD}" type="sibTrans" cxnId="{3E0B3693-15D7-4BB2-80ED-1996F50256E7}">
      <dgm:prSet/>
      <dgm:spPr/>
      <dgm:t>
        <a:bodyPr/>
        <a:lstStyle/>
        <a:p>
          <a:endParaRPr lang="en-US"/>
        </a:p>
      </dgm:t>
    </dgm:pt>
    <dgm:pt modelId="{8D9D0C2C-2FD4-41FE-817E-9A6F236D239E}" type="pres">
      <dgm:prSet presAssocID="{555A01F3-CA75-42F1-AF57-DF29FBA89E89}" presName="vert0" presStyleCnt="0">
        <dgm:presLayoutVars>
          <dgm:dir/>
          <dgm:animOne val="branch"/>
          <dgm:animLvl val="lvl"/>
        </dgm:presLayoutVars>
      </dgm:prSet>
      <dgm:spPr/>
    </dgm:pt>
    <dgm:pt modelId="{4908DA64-DA01-4015-872F-3DA566490420}" type="pres">
      <dgm:prSet presAssocID="{F2297172-2F4A-42D5-98E6-A2C000361F3F}" presName="thickLine" presStyleLbl="alignNode1" presStyleIdx="0" presStyleCnt="5"/>
      <dgm:spPr/>
    </dgm:pt>
    <dgm:pt modelId="{CC381AF1-DFCB-4F9C-9BDC-BDCB5E62A62A}" type="pres">
      <dgm:prSet presAssocID="{F2297172-2F4A-42D5-98E6-A2C000361F3F}" presName="horz1" presStyleCnt="0"/>
      <dgm:spPr/>
    </dgm:pt>
    <dgm:pt modelId="{F005E288-C105-4245-A183-E9B32E3756CA}" type="pres">
      <dgm:prSet presAssocID="{F2297172-2F4A-42D5-98E6-A2C000361F3F}" presName="tx1" presStyleLbl="revTx" presStyleIdx="0" presStyleCnt="5"/>
      <dgm:spPr/>
    </dgm:pt>
    <dgm:pt modelId="{A7733AAA-A730-4975-9881-0733E252749B}" type="pres">
      <dgm:prSet presAssocID="{F2297172-2F4A-42D5-98E6-A2C000361F3F}" presName="vert1" presStyleCnt="0"/>
      <dgm:spPr/>
    </dgm:pt>
    <dgm:pt modelId="{306A74E9-78B3-41D4-9A48-0C42A2426CFE}" type="pres">
      <dgm:prSet presAssocID="{77C18EC2-7F7A-48CE-8834-7D9CD582F143}" presName="thickLine" presStyleLbl="alignNode1" presStyleIdx="1" presStyleCnt="5"/>
      <dgm:spPr/>
    </dgm:pt>
    <dgm:pt modelId="{7F530480-E0DC-4085-992C-33AA6890AE93}" type="pres">
      <dgm:prSet presAssocID="{77C18EC2-7F7A-48CE-8834-7D9CD582F143}" presName="horz1" presStyleCnt="0"/>
      <dgm:spPr/>
    </dgm:pt>
    <dgm:pt modelId="{0631BB28-B3A5-4031-8F4F-995EF32248F2}" type="pres">
      <dgm:prSet presAssocID="{77C18EC2-7F7A-48CE-8834-7D9CD582F143}" presName="tx1" presStyleLbl="revTx" presStyleIdx="1" presStyleCnt="5"/>
      <dgm:spPr/>
    </dgm:pt>
    <dgm:pt modelId="{60872DBB-006B-4ED5-81BB-197783179188}" type="pres">
      <dgm:prSet presAssocID="{77C18EC2-7F7A-48CE-8834-7D9CD582F143}" presName="vert1" presStyleCnt="0"/>
      <dgm:spPr/>
    </dgm:pt>
    <dgm:pt modelId="{89AE9162-C2CE-4427-86F5-CAE785F7742A}" type="pres">
      <dgm:prSet presAssocID="{A9FED614-8195-453F-BD1C-06B40291B8A5}" presName="thickLine" presStyleLbl="alignNode1" presStyleIdx="2" presStyleCnt="5"/>
      <dgm:spPr/>
    </dgm:pt>
    <dgm:pt modelId="{20D3AD59-83A4-422C-91CE-BA79BF37FAC1}" type="pres">
      <dgm:prSet presAssocID="{A9FED614-8195-453F-BD1C-06B40291B8A5}" presName="horz1" presStyleCnt="0"/>
      <dgm:spPr/>
    </dgm:pt>
    <dgm:pt modelId="{CFA15030-B82D-4DF8-AA52-9F69F88DA8C8}" type="pres">
      <dgm:prSet presAssocID="{A9FED614-8195-453F-BD1C-06B40291B8A5}" presName="tx1" presStyleLbl="revTx" presStyleIdx="2" presStyleCnt="5"/>
      <dgm:spPr/>
    </dgm:pt>
    <dgm:pt modelId="{6D0FB64C-9407-4BE7-9211-2993074F8E22}" type="pres">
      <dgm:prSet presAssocID="{A9FED614-8195-453F-BD1C-06B40291B8A5}" presName="vert1" presStyleCnt="0"/>
      <dgm:spPr/>
    </dgm:pt>
    <dgm:pt modelId="{83A89ED8-0B29-4E1F-88B5-C264688DA230}" type="pres">
      <dgm:prSet presAssocID="{6A32985D-DA12-4448-A53A-08E5ACF195AB}" presName="thickLine" presStyleLbl="alignNode1" presStyleIdx="3" presStyleCnt="5"/>
      <dgm:spPr/>
    </dgm:pt>
    <dgm:pt modelId="{C0084C8D-EF22-4C90-8EDD-E1E4B8849275}" type="pres">
      <dgm:prSet presAssocID="{6A32985D-DA12-4448-A53A-08E5ACF195AB}" presName="horz1" presStyleCnt="0"/>
      <dgm:spPr/>
    </dgm:pt>
    <dgm:pt modelId="{32DEBAF8-DCFA-47D3-955A-C3634F4BB595}" type="pres">
      <dgm:prSet presAssocID="{6A32985D-DA12-4448-A53A-08E5ACF195AB}" presName="tx1" presStyleLbl="revTx" presStyleIdx="3" presStyleCnt="5"/>
      <dgm:spPr/>
    </dgm:pt>
    <dgm:pt modelId="{5FF0F3C6-EAF6-46FA-9F55-54A62447A0F6}" type="pres">
      <dgm:prSet presAssocID="{6A32985D-DA12-4448-A53A-08E5ACF195AB}" presName="vert1" presStyleCnt="0"/>
      <dgm:spPr/>
    </dgm:pt>
    <dgm:pt modelId="{9E6630C5-0ADF-48D0-B504-A6EB30FF0E19}" type="pres">
      <dgm:prSet presAssocID="{E358B5E7-FCA4-4502-8141-A182EAF11B6A}" presName="thickLine" presStyleLbl="alignNode1" presStyleIdx="4" presStyleCnt="5"/>
      <dgm:spPr/>
    </dgm:pt>
    <dgm:pt modelId="{A4F1196C-A8B8-4686-ADB4-36D8D0578F7C}" type="pres">
      <dgm:prSet presAssocID="{E358B5E7-FCA4-4502-8141-A182EAF11B6A}" presName="horz1" presStyleCnt="0"/>
      <dgm:spPr/>
    </dgm:pt>
    <dgm:pt modelId="{95EF1ACD-CE93-4E89-A147-DFF21A8F9D54}" type="pres">
      <dgm:prSet presAssocID="{E358B5E7-FCA4-4502-8141-A182EAF11B6A}" presName="tx1" presStyleLbl="revTx" presStyleIdx="4" presStyleCnt="5"/>
      <dgm:spPr/>
    </dgm:pt>
    <dgm:pt modelId="{04B105B0-C67C-444F-810E-4B2E66299523}" type="pres">
      <dgm:prSet presAssocID="{E358B5E7-FCA4-4502-8141-A182EAF11B6A}" presName="vert1" presStyleCnt="0"/>
      <dgm:spPr/>
    </dgm:pt>
  </dgm:ptLst>
  <dgm:cxnLst>
    <dgm:cxn modelId="{BEA47408-AD6A-419C-B474-5189DE84E8D7}" srcId="{555A01F3-CA75-42F1-AF57-DF29FBA89E89}" destId="{77C18EC2-7F7A-48CE-8834-7D9CD582F143}" srcOrd="1" destOrd="0" parTransId="{47DF21B7-F597-4EEC-B3FB-B3F9E4D6221D}" sibTransId="{D77853FF-FDBA-4B68-8C97-303A1CF76E00}"/>
    <dgm:cxn modelId="{20F5890E-B847-4B11-B536-8D1F7738B0F3}" type="presOf" srcId="{F2297172-2F4A-42D5-98E6-A2C000361F3F}" destId="{F005E288-C105-4245-A183-E9B32E3756CA}" srcOrd="0" destOrd="0" presId="urn:microsoft.com/office/officeart/2008/layout/LinedList"/>
    <dgm:cxn modelId="{E6FF9B24-DD17-4BFC-B847-83B26958AF0F}" type="presOf" srcId="{555A01F3-CA75-42F1-AF57-DF29FBA89E89}" destId="{8D9D0C2C-2FD4-41FE-817E-9A6F236D239E}" srcOrd="0" destOrd="0" presId="urn:microsoft.com/office/officeart/2008/layout/LinedList"/>
    <dgm:cxn modelId="{2EC20A5F-C071-447F-9436-F41F75A574FA}" type="presOf" srcId="{E358B5E7-FCA4-4502-8141-A182EAF11B6A}" destId="{95EF1ACD-CE93-4E89-A147-DFF21A8F9D54}" srcOrd="0" destOrd="0" presId="urn:microsoft.com/office/officeart/2008/layout/LinedList"/>
    <dgm:cxn modelId="{20B34962-7158-42D2-B8A3-F4D23372D185}" type="presOf" srcId="{6A32985D-DA12-4448-A53A-08E5ACF195AB}" destId="{32DEBAF8-DCFA-47D3-955A-C3634F4BB595}" srcOrd="0" destOrd="0" presId="urn:microsoft.com/office/officeart/2008/layout/LinedList"/>
    <dgm:cxn modelId="{E0AC454E-1DF2-44D5-979A-6DFEC7CEDF8E}" type="presOf" srcId="{77C18EC2-7F7A-48CE-8834-7D9CD582F143}" destId="{0631BB28-B3A5-4031-8F4F-995EF32248F2}" srcOrd="0" destOrd="0" presId="urn:microsoft.com/office/officeart/2008/layout/LinedList"/>
    <dgm:cxn modelId="{294B4671-462B-4490-8974-BF35AA6DF278}" srcId="{555A01F3-CA75-42F1-AF57-DF29FBA89E89}" destId="{6A32985D-DA12-4448-A53A-08E5ACF195AB}" srcOrd="3" destOrd="0" parTransId="{B709FCF9-C726-487F-A40F-C1EC220DDFAD}" sibTransId="{49658B78-BFA9-4F08-A6C9-88FE6B63C52B}"/>
    <dgm:cxn modelId="{3E0B3693-15D7-4BB2-80ED-1996F50256E7}" srcId="{555A01F3-CA75-42F1-AF57-DF29FBA89E89}" destId="{E358B5E7-FCA4-4502-8141-A182EAF11B6A}" srcOrd="4" destOrd="0" parTransId="{074ADF0E-C15C-4AD9-AF06-3121F49E918B}" sibTransId="{F8DA91D9-3E31-45F2-A029-B73D7D8658BD}"/>
    <dgm:cxn modelId="{C34B3FBA-3441-46B6-8894-EB7E74D59592}" type="presOf" srcId="{A9FED614-8195-453F-BD1C-06B40291B8A5}" destId="{CFA15030-B82D-4DF8-AA52-9F69F88DA8C8}" srcOrd="0" destOrd="0" presId="urn:microsoft.com/office/officeart/2008/layout/LinedList"/>
    <dgm:cxn modelId="{92A65BC6-65DB-444E-A80A-49EB0A6D664D}" srcId="{555A01F3-CA75-42F1-AF57-DF29FBA89E89}" destId="{A9FED614-8195-453F-BD1C-06B40291B8A5}" srcOrd="2" destOrd="0" parTransId="{B75B4AC1-7EDA-42C2-83E7-F4B1DE98EC1F}" sibTransId="{2C105A1F-3463-4C09-B828-F8FCBF1C2000}"/>
    <dgm:cxn modelId="{E3DEC9C8-3744-49A4-AEEC-702B2D08C1B4}" srcId="{555A01F3-CA75-42F1-AF57-DF29FBA89E89}" destId="{F2297172-2F4A-42D5-98E6-A2C000361F3F}" srcOrd="0" destOrd="0" parTransId="{22CAC563-ABB1-43F7-B816-3B2E6078A18B}" sibTransId="{F1D81063-664F-41E8-A19F-6275DA6A2898}"/>
    <dgm:cxn modelId="{8AD64B37-F3CA-47D5-AE61-C4B8CC1F744E}" type="presParOf" srcId="{8D9D0C2C-2FD4-41FE-817E-9A6F236D239E}" destId="{4908DA64-DA01-4015-872F-3DA566490420}" srcOrd="0" destOrd="0" presId="urn:microsoft.com/office/officeart/2008/layout/LinedList"/>
    <dgm:cxn modelId="{A3099DD2-B9EC-4E57-881F-88F84F9481FA}" type="presParOf" srcId="{8D9D0C2C-2FD4-41FE-817E-9A6F236D239E}" destId="{CC381AF1-DFCB-4F9C-9BDC-BDCB5E62A62A}" srcOrd="1" destOrd="0" presId="urn:microsoft.com/office/officeart/2008/layout/LinedList"/>
    <dgm:cxn modelId="{512C5C51-0FC2-44D5-BD7C-DD9EED18E71E}" type="presParOf" srcId="{CC381AF1-DFCB-4F9C-9BDC-BDCB5E62A62A}" destId="{F005E288-C105-4245-A183-E9B32E3756CA}" srcOrd="0" destOrd="0" presId="urn:microsoft.com/office/officeart/2008/layout/LinedList"/>
    <dgm:cxn modelId="{FC802E72-2BD3-4307-92D3-A3F9D2C35495}" type="presParOf" srcId="{CC381AF1-DFCB-4F9C-9BDC-BDCB5E62A62A}" destId="{A7733AAA-A730-4975-9881-0733E252749B}" srcOrd="1" destOrd="0" presId="urn:microsoft.com/office/officeart/2008/layout/LinedList"/>
    <dgm:cxn modelId="{9BD43662-424E-4929-A478-6DE75FE4B116}" type="presParOf" srcId="{8D9D0C2C-2FD4-41FE-817E-9A6F236D239E}" destId="{306A74E9-78B3-41D4-9A48-0C42A2426CFE}" srcOrd="2" destOrd="0" presId="urn:microsoft.com/office/officeart/2008/layout/LinedList"/>
    <dgm:cxn modelId="{36A52260-EAF3-41DF-94AA-93FFFC868ADA}" type="presParOf" srcId="{8D9D0C2C-2FD4-41FE-817E-9A6F236D239E}" destId="{7F530480-E0DC-4085-992C-33AA6890AE93}" srcOrd="3" destOrd="0" presId="urn:microsoft.com/office/officeart/2008/layout/LinedList"/>
    <dgm:cxn modelId="{AF163A84-E7D2-430D-95E2-CA513A560C63}" type="presParOf" srcId="{7F530480-E0DC-4085-992C-33AA6890AE93}" destId="{0631BB28-B3A5-4031-8F4F-995EF32248F2}" srcOrd="0" destOrd="0" presId="urn:microsoft.com/office/officeart/2008/layout/LinedList"/>
    <dgm:cxn modelId="{F2D6C7B7-669E-4CC0-9CA1-56AC378DC858}" type="presParOf" srcId="{7F530480-E0DC-4085-992C-33AA6890AE93}" destId="{60872DBB-006B-4ED5-81BB-197783179188}" srcOrd="1" destOrd="0" presId="urn:microsoft.com/office/officeart/2008/layout/LinedList"/>
    <dgm:cxn modelId="{D8E9BE53-E6F6-4786-9C66-2B8FF9305792}" type="presParOf" srcId="{8D9D0C2C-2FD4-41FE-817E-9A6F236D239E}" destId="{89AE9162-C2CE-4427-86F5-CAE785F7742A}" srcOrd="4" destOrd="0" presId="urn:microsoft.com/office/officeart/2008/layout/LinedList"/>
    <dgm:cxn modelId="{92008E9A-59C6-438B-99BC-3E92D439368E}" type="presParOf" srcId="{8D9D0C2C-2FD4-41FE-817E-9A6F236D239E}" destId="{20D3AD59-83A4-422C-91CE-BA79BF37FAC1}" srcOrd="5" destOrd="0" presId="urn:microsoft.com/office/officeart/2008/layout/LinedList"/>
    <dgm:cxn modelId="{CA9B3157-2A3B-4B08-80A4-B0324E7FA681}" type="presParOf" srcId="{20D3AD59-83A4-422C-91CE-BA79BF37FAC1}" destId="{CFA15030-B82D-4DF8-AA52-9F69F88DA8C8}" srcOrd="0" destOrd="0" presId="urn:microsoft.com/office/officeart/2008/layout/LinedList"/>
    <dgm:cxn modelId="{B20246E9-819A-42A4-A6F9-103D3D67A401}" type="presParOf" srcId="{20D3AD59-83A4-422C-91CE-BA79BF37FAC1}" destId="{6D0FB64C-9407-4BE7-9211-2993074F8E22}" srcOrd="1" destOrd="0" presId="urn:microsoft.com/office/officeart/2008/layout/LinedList"/>
    <dgm:cxn modelId="{0661E11F-339A-40CB-8E7C-44B43854D9E4}" type="presParOf" srcId="{8D9D0C2C-2FD4-41FE-817E-9A6F236D239E}" destId="{83A89ED8-0B29-4E1F-88B5-C264688DA230}" srcOrd="6" destOrd="0" presId="urn:microsoft.com/office/officeart/2008/layout/LinedList"/>
    <dgm:cxn modelId="{92731C14-7320-4BEA-91EE-12812F11F848}" type="presParOf" srcId="{8D9D0C2C-2FD4-41FE-817E-9A6F236D239E}" destId="{C0084C8D-EF22-4C90-8EDD-E1E4B8849275}" srcOrd="7" destOrd="0" presId="urn:microsoft.com/office/officeart/2008/layout/LinedList"/>
    <dgm:cxn modelId="{7564FD05-D4C4-4DB3-8007-63A46F518B51}" type="presParOf" srcId="{C0084C8D-EF22-4C90-8EDD-E1E4B8849275}" destId="{32DEBAF8-DCFA-47D3-955A-C3634F4BB595}" srcOrd="0" destOrd="0" presId="urn:microsoft.com/office/officeart/2008/layout/LinedList"/>
    <dgm:cxn modelId="{32E3460F-752F-498E-B5FB-896FF1F6928E}" type="presParOf" srcId="{C0084C8D-EF22-4C90-8EDD-E1E4B8849275}" destId="{5FF0F3C6-EAF6-46FA-9F55-54A62447A0F6}" srcOrd="1" destOrd="0" presId="urn:microsoft.com/office/officeart/2008/layout/LinedList"/>
    <dgm:cxn modelId="{4A66B190-8524-4DBB-BA81-F812B265CDE4}" type="presParOf" srcId="{8D9D0C2C-2FD4-41FE-817E-9A6F236D239E}" destId="{9E6630C5-0ADF-48D0-B504-A6EB30FF0E19}" srcOrd="8" destOrd="0" presId="urn:microsoft.com/office/officeart/2008/layout/LinedList"/>
    <dgm:cxn modelId="{5D308070-4E6D-4A28-834F-48C55D863A1F}" type="presParOf" srcId="{8D9D0C2C-2FD4-41FE-817E-9A6F236D239E}" destId="{A4F1196C-A8B8-4686-ADB4-36D8D0578F7C}" srcOrd="9" destOrd="0" presId="urn:microsoft.com/office/officeart/2008/layout/LinedList"/>
    <dgm:cxn modelId="{6089EADA-9EF3-4CF0-8907-2CFCF45EA8D1}" type="presParOf" srcId="{A4F1196C-A8B8-4686-ADB4-36D8D0578F7C}" destId="{95EF1ACD-CE93-4E89-A147-DFF21A8F9D54}" srcOrd="0" destOrd="0" presId="urn:microsoft.com/office/officeart/2008/layout/LinedList"/>
    <dgm:cxn modelId="{A94196A2-9D57-466D-85A3-A14D81E9675B}" type="presParOf" srcId="{A4F1196C-A8B8-4686-ADB4-36D8D0578F7C}" destId="{04B105B0-C67C-444F-810E-4B2E662995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8DA64-DA01-4015-872F-3DA566490420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05E288-C105-4245-A183-E9B32E3756CA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Introduction </a:t>
          </a:r>
          <a:endParaRPr lang="en-US" sz="3100" kern="1200"/>
        </a:p>
      </dsp:txBody>
      <dsp:txXfrm>
        <a:off x="0" y="675"/>
        <a:ext cx="6291714" cy="1105876"/>
      </dsp:txXfrm>
    </dsp:sp>
    <dsp:sp modelId="{306A74E9-78B3-41D4-9A48-0C42A2426CFE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31BB28-B3A5-4031-8F4F-995EF32248F2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Explanation of models </a:t>
          </a:r>
          <a:endParaRPr lang="en-US" sz="3100" kern="1200"/>
        </a:p>
      </dsp:txBody>
      <dsp:txXfrm>
        <a:off x="0" y="1106552"/>
        <a:ext cx="6291714" cy="1105876"/>
      </dsp:txXfrm>
    </dsp:sp>
    <dsp:sp modelId="{89AE9162-C2CE-4427-86F5-CAE785F7742A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A15030-B82D-4DF8-AA52-9F69F88DA8C8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Analysis of EI – Refer to slide 7 -8-9</a:t>
          </a:r>
          <a:endParaRPr lang="en-US" sz="3100" kern="1200"/>
        </a:p>
      </dsp:txBody>
      <dsp:txXfrm>
        <a:off x="0" y="2212429"/>
        <a:ext cx="6291714" cy="1105876"/>
      </dsp:txXfrm>
    </dsp:sp>
    <dsp:sp modelId="{83A89ED8-0B29-4E1F-88B5-C264688DA230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DEBAF8-DCFA-47D3-955A-C3634F4BB595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Critical analysis of application of theories to the workplace </a:t>
          </a:r>
          <a:endParaRPr lang="en-US" sz="3100" kern="1200"/>
        </a:p>
      </dsp:txBody>
      <dsp:txXfrm>
        <a:off x="0" y="3318305"/>
        <a:ext cx="6291714" cy="1105876"/>
      </dsp:txXfrm>
    </dsp:sp>
    <dsp:sp modelId="{9E6630C5-0ADF-48D0-B504-A6EB30FF0E19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EF1ACD-CE93-4E89-A147-DFF21A8F9D54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Conclusion </a:t>
          </a:r>
          <a:endParaRPr lang="en-US" sz="3100" kern="1200"/>
        </a:p>
      </dsp:txBody>
      <dsp:txXfrm>
        <a:off x="0" y="4424182"/>
        <a:ext cx="6291714" cy="11058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E1913-EAB2-5F9E-3AE6-245C33FF7B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39CA11-3BFB-ABFC-3898-6618C01E98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0E877D-EF74-A88E-EAFB-3C576C0E4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66CE74-C0DD-F1B1-176A-F4049D58B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F358C-2AD0-CAFA-3E75-799F76D29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670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DBDD7-F283-9970-61EB-793A3D65D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7B4CC-79EA-EEA1-99B1-A7B28D73A1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9C049-7FEB-2871-C11F-8AB505494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5011F-4A42-A941-F680-89D2168E8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A8D38-CA3B-202D-DCC7-12C653FD6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099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983BF-22E2-B8FE-AB74-8F1369A11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F2A07-E47E-03D8-759A-21B7B841F4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4E002-550B-EDFA-F6C9-4D9EF5443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E178C-1F03-320F-F310-F8D0390ED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455CD-7967-0E98-6614-0AE751704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787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D4759-0C1A-C2B1-2AF2-7BC93DC7E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BA37F-6CFA-197B-4799-61CFF645DA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E9BCA1-61E0-2C49-C73F-19D1D13256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8A26F-75F9-CC26-FE9D-D9045E65DC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2D3F4B-54BF-7C7E-A1C0-B6DA8A688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1B1C6B-11E2-A7C1-203C-0741D0CA1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484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7C473-483E-D010-B0B6-C8F12C9F5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55463-5EB9-7040-8403-EBF8F8B5F8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F9AC70-647F-2D33-0CC8-EFF844E1B4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6CB3BD-490B-0DAF-7B83-40209D9682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B235F5-5E45-F283-E0F2-7B69875CB3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27A2CF-B959-8F22-1170-CAF8D28BB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391564-FBE4-801F-2E18-AA6C2D9B6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F5250F-F5EF-23EF-DFC0-AC4EBB4A6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666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80E48-837F-7326-E5D5-28721A925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17D1B4-6E1F-8141-C7E7-84645EC2A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00FC72-3316-5FFD-7EDE-31B4F8EA3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875F0B-6460-AA16-5B0E-31F7C0D29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554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CD9716-E959-B35B-7939-8FD69F66A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F04B68-DA4E-087B-B311-F872890A2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D502BF-B0D0-CEA3-D3C5-207E8D885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898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68CC2-8695-81FA-9BE1-8AFF9CAC0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749D6-C849-F632-6070-025EBB572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38FE4-A9FF-A633-485B-3A6BDE64E1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5BB338-AD0E-A245-34DA-F4AB0AE61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223CD4-3381-1625-6585-6059A1D95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8EE165-41E7-57AA-6DE8-65F082355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132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25013-26D4-1018-73C3-7E12C770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E5E3CA-13E3-E564-5C4C-62A9C67303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841C3A-A9A4-4172-9E8B-56BA87DB6F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F2C8AF-D30C-7D79-CB7D-42F17DD69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29AF8F-61A7-1CD2-E036-6D250B434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E7EF91-1304-7ED7-960B-BD81331C8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07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C5BDB-5A25-EF8C-8D22-B729431A9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031B3-6A16-DBFA-AAD9-B96B693504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42F3E-8C12-E98B-BB26-06221F4D5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CABD88-BE0E-E332-47A8-96FDDD92E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CCD04-1634-47C6-6801-F97C5EC69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939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897BC2-282E-FE26-C75B-B35675DF87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3B8E78-8F3A-560D-C4B7-2BA757E351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F48B8-2F53-2CB0-5730-0E261B21C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0182D-0F8B-CC69-070F-5499929FC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AB4AC-CF9D-FD89-27AB-58BDD7608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632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1B366A-0F5A-D920-90E6-F0FA09C74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8DB807-22B4-A59C-F035-B38F0BBDD8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AF53B-5C3D-CC09-3D6F-D8A5C60FB0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0C184-FADB-FF6D-547E-9BECA4DBF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2FEDD7-4032-6410-BF1B-ABB5D15FDF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257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603D9-1BC1-DB38-67FC-311583F3C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6" y="586822"/>
            <a:ext cx="3560252" cy="1645920"/>
          </a:xfrm>
        </p:spPr>
        <p:txBody>
          <a:bodyPr>
            <a:normAutofit/>
          </a:bodyPr>
          <a:lstStyle/>
          <a:p>
            <a:r>
              <a:rPr lang="en-GB" sz="3200"/>
              <a:t>LCLM 5006 Report Guidance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7E38A-FC18-1F39-CF9B-EEE558C65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164" y="586822"/>
            <a:ext cx="6002636" cy="164592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Emotional Intelligence In the Workplace </a:t>
            </a:r>
          </a:p>
          <a:p>
            <a:pPr marL="0" indent="0">
              <a:buNone/>
            </a:pPr>
            <a:r>
              <a:rPr lang="en-GB" sz="1800" dirty="0"/>
              <a:t>Task 1 (1500 words) + Task 2 ( 1200 words) + 300 words for introduction and conclusion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675083-2114-9220-FFC8-5E8D0DDB8F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223" y="2734056"/>
            <a:ext cx="10693945" cy="348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907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54E7A-C40A-407F-40A6-8FF93826B96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pPr algn="ctr"/>
            <a:r>
              <a:rPr lang="en-GB" b="1" dirty="0"/>
              <a:t>Scenario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DA93FB0-EF06-6C48-0D08-35C2ADA7D2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95127" y="2368850"/>
            <a:ext cx="6601746" cy="342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606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23495-FAC5-C712-A25C-B335224B67C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b="1" dirty="0"/>
              <a:t>Task 1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BF3828-7F3E-C00D-BE23-CFB293CD93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50616" y="1825625"/>
            <a:ext cx="669076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058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A64CF8-C4B3-9DBF-F4D1-432DFEC6F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Guidance – Report should include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3BC638-2573-9C5B-0F82-D2856DBA8A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7734821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4381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A8CE0-75DF-075E-D0E7-32E72C3F181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b="1" dirty="0"/>
              <a:t>Introduction (150 -200) words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A2212-E2CA-E7ED-4F3D-22C7C6ABF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Define emotional intelligence with credible sources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Explain why it is important in today's workplace.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Briefly mention the three models you will discuss: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Daniel Goleman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John D. Mayer and Peter Salovey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Reuven Bar-On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358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78D43-E954-7CAB-2CCB-C9B863E65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7693"/>
            <a:ext cx="10515600" cy="1325563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Explain the Emotional Intelligence Models </a:t>
            </a:r>
            <a:br>
              <a:rPr lang="en-GB" b="1" dirty="0"/>
            </a:br>
            <a:r>
              <a:rPr lang="en-GB" b="1" dirty="0"/>
              <a:t>( 400 to 450 words) 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B7BDC-1174-8CA5-EF36-FFF17DD7F3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Describe the main components of each model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Explain how each model helps people understand and manage emotions.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Compare the models where appropriate.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267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1371A-AF1D-DEFA-D091-11D89B7C12D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b="1" dirty="0"/>
              <a:t>Discuss How Employees Can Use EI to Improve Performance ( 200 to 220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9A50C-71C2-8DDF-A82E-2236B7664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Explain how self-awareness can help employees recognise strengths and weaknesses.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Discuss how self-regulation can help employees stay calm and make better decisions.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Explain how motivation can improve productivity and goal achievement.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Include workplace examples.</a:t>
            </a:r>
          </a:p>
        </p:txBody>
      </p:sp>
    </p:spTree>
    <p:extLst>
      <p:ext uri="{BB962C8B-B14F-4D97-AF65-F5344CB8AC3E}">
        <p14:creationId xmlns:p14="http://schemas.microsoft.com/office/powerpoint/2010/main" val="2119296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36F44-944E-F2D6-043F-8F76F1BA19E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Discuss How EI Improves Communication and Collaboration ( 200 to 220 words)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2D022-EA95-71C4-5BF6-2D901E48E2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Explain how empathy helps employees understand others.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Discuss how social skills support teamwork and relationship building.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Explain how EI can help manage workplace conflicts. 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highlight>
                  <a:srgbClr val="FFFF00"/>
                </a:highlight>
              </a:rPr>
              <a:t>Use practical workplace examples.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172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12486-B23F-D44C-C3D8-28CEF68349F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Discuss How EI Supports Employee Well-being ( 200 to 220 words)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D27EE-7441-F725-0FE0-4A457D8273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Explain how EI helps employees manage stress.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Discuss resilience and adapting to workplace challenges.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Explain how EI can improve job satisfaction and workplace relationships.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93858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936AA-10AB-EB70-413E-90E9BA315A9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en-GB" b="1" dirty="0"/>
              <a:t>Critically Evaluate the Topic ( 300 – 330 words)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79D48-4AB1-A8D1-6396-2290A54E8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904" y="1999361"/>
            <a:ext cx="10515600" cy="4351338"/>
          </a:xfrm>
        </p:spPr>
        <p:txBody>
          <a:bodyPr/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Do not only describe the theories.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Discuss the strengths and limitations of the models.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Explain whether EI always leads to positive outcomes.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Support arguments with academic sources.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565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05940-F358-C80D-24AC-7C7139FA209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b="1" dirty="0"/>
              <a:t>Conclude task 1 (100 -160 words) 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A3E6C-F14A-B7E8-5A81-48AF9F70A0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Summarise the main findings.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Explain the overall importance of EI in contemporary organisations.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08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6A86F-C3C9-54A6-2420-71F18B5E746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b="1" dirty="0"/>
              <a:t>Task 2 – 1200 words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886F1-B507-BE06-DD5C-3F867881B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Briefly explain what a multigenerational workforce is.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Introduce Generation X, Millennials, and Generation Z.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Research the main characteristics of each generations and compare them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/>
              <a:t>Discuss their workplace values, expectations, communication style, motivation, and attitude towards technology.</a:t>
            </a:r>
          </a:p>
        </p:txBody>
      </p:sp>
    </p:spTree>
    <p:extLst>
      <p:ext uri="{BB962C8B-B14F-4D97-AF65-F5344CB8AC3E}">
        <p14:creationId xmlns:p14="http://schemas.microsoft.com/office/powerpoint/2010/main" val="41175396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649DBA-4158-DE2D-6EEE-09C87CEF8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4D3F0-41F8-020B-47DE-7C02709D1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A summary of the report </a:t>
            </a:r>
          </a:p>
        </p:txBody>
      </p:sp>
    </p:spTree>
    <p:extLst>
      <p:ext uri="{BB962C8B-B14F-4D97-AF65-F5344CB8AC3E}">
        <p14:creationId xmlns:p14="http://schemas.microsoft.com/office/powerpoint/2010/main" val="365792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A9066-E639-F42C-7735-36AD6FA3258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0907-6A2F-5E94-8636-9F440DF1CB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Please make sure Harvard referencing style has been applied and all sources used are referenced </a:t>
            </a:r>
          </a:p>
        </p:txBody>
      </p:sp>
    </p:spTree>
    <p:extLst>
      <p:ext uri="{BB962C8B-B14F-4D97-AF65-F5344CB8AC3E}">
        <p14:creationId xmlns:p14="http://schemas.microsoft.com/office/powerpoint/2010/main" val="9484961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421</Words>
  <Application>Microsoft Office PowerPoint</Application>
  <PresentationFormat>Widescreen</PresentationFormat>
  <Paragraphs>56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Wingdings</vt:lpstr>
      <vt:lpstr>Office Theme</vt:lpstr>
      <vt:lpstr>LCLM 5006 Report Guidance </vt:lpstr>
      <vt:lpstr>Scenario </vt:lpstr>
      <vt:lpstr>Task 1 </vt:lpstr>
      <vt:lpstr>Guidance – Report should include </vt:lpstr>
      <vt:lpstr>Introduction (150 -200) words </vt:lpstr>
      <vt:lpstr> Explain the Emotional Intelligence Models  ( 400 to 450 words)   </vt:lpstr>
      <vt:lpstr>Discuss How Employees Can Use EI to Improve Performance ( 200 to 220 words)</vt:lpstr>
      <vt:lpstr> Discuss How EI Improves Communication and Collaboration ( 200 to 220 words)  </vt:lpstr>
      <vt:lpstr> Discuss How EI Supports Employee Well-being ( 200 to 220 words)  </vt:lpstr>
      <vt:lpstr>Critically Evaluate the Topic ( 300 – 330 words)  </vt:lpstr>
      <vt:lpstr>Conclude task 1 (100 -160 words)   </vt:lpstr>
      <vt:lpstr>Task 2 – 1200 words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Nishi Ramsurrun</dc:creator>
  <cp:lastModifiedBy>Nishi Ramsurrun</cp:lastModifiedBy>
  <cp:revision>3</cp:revision>
  <dcterms:created xsi:type="dcterms:W3CDTF">2026-06-09T08:05:53Z</dcterms:created>
  <dcterms:modified xsi:type="dcterms:W3CDTF">2026-06-09T09:46:45Z</dcterms:modified>
</cp:coreProperties>
</file>