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0"/>
  </p:notesMasterIdLst>
  <p:sldIdLst>
    <p:sldId id="256" r:id="rId2"/>
    <p:sldId id="257" r:id="rId3"/>
    <p:sldId id="258" r:id="rId4"/>
    <p:sldId id="259" r:id="rId5"/>
    <p:sldId id="261" r:id="rId6"/>
    <p:sldId id="260" r:id="rId7"/>
    <p:sldId id="262" r:id="rId8"/>
    <p:sldId id="263" r:id="rId9"/>
  </p:sldIdLst>
  <p:sldSz cx="18288000" cy="10287000"/>
  <p:notesSz cx="6858000" cy="9144000"/>
  <p:embeddedFontLst>
    <p:embeddedFont>
      <p:font typeface="Calibri" panose="020F0502020204030204" pitchFamily="34" charset="0"/>
      <p:regular r:id="rId11"/>
      <p:bold r:id="rId12"/>
      <p:italic r:id="rId13"/>
      <p:boldItalic r:id="rId14"/>
    </p:embeddedFont>
    <p:embeddedFont>
      <p:font typeface="Squada One" panose="0200000000000000000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442"/>
    <a:srgbClr val="C898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4882" autoAdjust="0"/>
  </p:normalViewPr>
  <p:slideViewPr>
    <p:cSldViewPr>
      <p:cViewPr varScale="1">
        <p:scale>
          <a:sx n="42" d="100"/>
          <a:sy n="42" d="100"/>
        </p:scale>
        <p:origin x="99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3.fntdata"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font" Target="fonts/font2.fntdata"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font" Target="fonts/font1.fntdata" /><Relationship Id="rId5" Type="http://schemas.openxmlformats.org/officeDocument/2006/relationships/slide" Target="slides/slide4.xml" /><Relationship Id="rId15" Type="http://schemas.openxmlformats.org/officeDocument/2006/relationships/font" Target="fonts/font5.fntdata" /><Relationship Id="rId10" Type="http://schemas.openxmlformats.org/officeDocument/2006/relationships/notesMaster" Target="notesMasters/notesMaster1.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4.fntdata" /></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9E9396-22E4-462B-A293-45AE40362AD5}"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IN"/>
        </a:p>
      </dgm:t>
    </dgm:pt>
    <dgm:pt modelId="{F98ACF9E-1E40-49D2-B737-2200E8687731}">
      <dgm:prSet phldrT="[Text]" custT="1"/>
      <dgm:spPr/>
      <dgm:t>
        <a:bodyPr/>
        <a:lstStyle/>
        <a:p>
          <a:pPr algn="just">
            <a:lnSpc>
              <a:spcPct val="150000"/>
            </a:lnSpc>
          </a:pPr>
          <a:r>
            <a:rPr lang="en-US" sz="2400" b="1" dirty="0">
              <a:latin typeface="Arial" panose="020B0604020202020204" pitchFamily="34" charset="0"/>
            </a:rPr>
            <a:t>Organisational structure and culture are a process of achieving business success by careful design of individual job roles (Chemonges, 2023).</a:t>
          </a:r>
          <a:endParaRPr lang="en-IN" sz="2400" b="1" dirty="0"/>
        </a:p>
      </dgm:t>
    </dgm:pt>
    <dgm:pt modelId="{A88359AA-AC33-498D-9FB0-A67FEF31CDDD}" type="parTrans" cxnId="{A222A1B0-5CDA-4A23-B205-D213CAE858EB}">
      <dgm:prSet/>
      <dgm:spPr/>
      <dgm:t>
        <a:bodyPr/>
        <a:lstStyle/>
        <a:p>
          <a:pPr algn="just">
            <a:lnSpc>
              <a:spcPct val="150000"/>
            </a:lnSpc>
          </a:pPr>
          <a:endParaRPr lang="en-IN" sz="2400" b="1"/>
        </a:p>
      </dgm:t>
    </dgm:pt>
    <dgm:pt modelId="{A7035ED5-F459-4F42-A7FB-E7BF53939900}" type="sibTrans" cxnId="{A222A1B0-5CDA-4A23-B205-D213CAE858EB}">
      <dgm:prSet/>
      <dgm:spPr/>
      <dgm:t>
        <a:bodyPr/>
        <a:lstStyle/>
        <a:p>
          <a:pPr algn="just">
            <a:lnSpc>
              <a:spcPct val="150000"/>
            </a:lnSpc>
          </a:pPr>
          <a:endParaRPr lang="en-IN" sz="2400" b="1"/>
        </a:p>
      </dgm:t>
    </dgm:pt>
    <dgm:pt modelId="{1A523113-1DD5-40F4-9E7C-441F38330965}">
      <dgm:prSet custT="1"/>
      <dgm:spPr/>
      <dgm:t>
        <a:bodyPr/>
        <a:lstStyle/>
        <a:p>
          <a:pPr algn="just">
            <a:lnSpc>
              <a:spcPct val="150000"/>
            </a:lnSpc>
          </a:pPr>
          <a:r>
            <a:rPr lang="en-US" sz="2400" b="1">
              <a:latin typeface="Arial" panose="020B0604020202020204" pitchFamily="34" charset="0"/>
            </a:rPr>
            <a:t>This study will highlight the importance of organisational structure and chart.</a:t>
          </a:r>
          <a:endParaRPr lang="en-US" sz="2400" b="1" dirty="0">
            <a:latin typeface="Arial" panose="020B0604020202020204" pitchFamily="34" charset="0"/>
          </a:endParaRPr>
        </a:p>
      </dgm:t>
    </dgm:pt>
    <dgm:pt modelId="{DCA1B9DE-439B-4F2B-BA82-5FDCB2A9CB57}" type="parTrans" cxnId="{B80CD16C-90DE-4C47-894F-DBAE5E306D92}">
      <dgm:prSet/>
      <dgm:spPr/>
      <dgm:t>
        <a:bodyPr/>
        <a:lstStyle/>
        <a:p>
          <a:pPr algn="just">
            <a:lnSpc>
              <a:spcPct val="150000"/>
            </a:lnSpc>
          </a:pPr>
          <a:endParaRPr lang="en-IN" sz="2400" b="1"/>
        </a:p>
      </dgm:t>
    </dgm:pt>
    <dgm:pt modelId="{7D23B1E1-4E2E-4406-ABC3-EF7EF6FC5AED}" type="sibTrans" cxnId="{B80CD16C-90DE-4C47-894F-DBAE5E306D92}">
      <dgm:prSet/>
      <dgm:spPr/>
      <dgm:t>
        <a:bodyPr/>
        <a:lstStyle/>
        <a:p>
          <a:pPr algn="just">
            <a:lnSpc>
              <a:spcPct val="150000"/>
            </a:lnSpc>
          </a:pPr>
          <a:endParaRPr lang="en-IN" sz="2400" b="1"/>
        </a:p>
      </dgm:t>
    </dgm:pt>
    <dgm:pt modelId="{EF408D6B-4C74-4E81-934C-671B5C96D5A7}">
      <dgm:prSet custT="1"/>
      <dgm:spPr/>
      <dgm:t>
        <a:bodyPr/>
        <a:lstStyle/>
        <a:p>
          <a:pPr algn="just">
            <a:lnSpc>
              <a:spcPct val="150000"/>
            </a:lnSpc>
          </a:pPr>
          <a:r>
            <a:rPr lang="en-US" sz="2400" b="1">
              <a:latin typeface="Arial" panose="020B0604020202020204" pitchFamily="34" charset="0"/>
            </a:rPr>
            <a:t>Marks and Spencer (M&amp;S) has been considered the core organisation for this study.</a:t>
          </a:r>
          <a:endParaRPr lang="en-US" sz="2400" b="1" i="0" u="none" strike="noStrike" dirty="0">
            <a:effectLst/>
            <a:latin typeface="Arial" panose="020B0604020202020204" pitchFamily="34" charset="0"/>
          </a:endParaRPr>
        </a:p>
      </dgm:t>
    </dgm:pt>
    <dgm:pt modelId="{55243610-D786-4D5F-A806-562B1CB3A5BA}" type="parTrans" cxnId="{F673E9F9-0E75-44C9-950F-40C53FF053B1}">
      <dgm:prSet/>
      <dgm:spPr/>
      <dgm:t>
        <a:bodyPr/>
        <a:lstStyle/>
        <a:p>
          <a:pPr algn="just">
            <a:lnSpc>
              <a:spcPct val="150000"/>
            </a:lnSpc>
          </a:pPr>
          <a:endParaRPr lang="en-IN" sz="2400" b="1"/>
        </a:p>
      </dgm:t>
    </dgm:pt>
    <dgm:pt modelId="{4A6DF122-60FC-40A6-A2C6-27F55F42B7CF}" type="sibTrans" cxnId="{F673E9F9-0E75-44C9-950F-40C53FF053B1}">
      <dgm:prSet/>
      <dgm:spPr/>
      <dgm:t>
        <a:bodyPr/>
        <a:lstStyle/>
        <a:p>
          <a:pPr algn="just">
            <a:lnSpc>
              <a:spcPct val="150000"/>
            </a:lnSpc>
          </a:pPr>
          <a:endParaRPr lang="en-IN" sz="2400" b="1"/>
        </a:p>
      </dgm:t>
    </dgm:pt>
    <dgm:pt modelId="{AACF8ACD-BC67-48F4-A73D-FE4C80FCE5D8}" type="pres">
      <dgm:prSet presAssocID="{0A9E9396-22E4-462B-A293-45AE40362AD5}" presName="linear" presStyleCnt="0">
        <dgm:presLayoutVars>
          <dgm:animLvl val="lvl"/>
          <dgm:resizeHandles val="exact"/>
        </dgm:presLayoutVars>
      </dgm:prSet>
      <dgm:spPr/>
    </dgm:pt>
    <dgm:pt modelId="{A5EE3EC0-EFFA-4D20-8E83-2AE4C930D7DF}" type="pres">
      <dgm:prSet presAssocID="{F98ACF9E-1E40-49D2-B737-2200E8687731}" presName="parentText" presStyleLbl="node1" presStyleIdx="0" presStyleCnt="3">
        <dgm:presLayoutVars>
          <dgm:chMax val="0"/>
          <dgm:bulletEnabled val="1"/>
        </dgm:presLayoutVars>
      </dgm:prSet>
      <dgm:spPr/>
    </dgm:pt>
    <dgm:pt modelId="{7E888C46-E5B2-483B-8B60-E84E85F1FD95}" type="pres">
      <dgm:prSet presAssocID="{A7035ED5-F459-4F42-A7FB-E7BF53939900}" presName="spacer" presStyleCnt="0"/>
      <dgm:spPr/>
    </dgm:pt>
    <dgm:pt modelId="{94CDEF12-9E80-4EDC-B257-1BA4CFE9A7B2}" type="pres">
      <dgm:prSet presAssocID="{1A523113-1DD5-40F4-9E7C-441F38330965}" presName="parentText" presStyleLbl="node1" presStyleIdx="1" presStyleCnt="3">
        <dgm:presLayoutVars>
          <dgm:chMax val="0"/>
          <dgm:bulletEnabled val="1"/>
        </dgm:presLayoutVars>
      </dgm:prSet>
      <dgm:spPr/>
    </dgm:pt>
    <dgm:pt modelId="{06752D73-EF55-4EE7-B972-A947134CDF62}" type="pres">
      <dgm:prSet presAssocID="{7D23B1E1-4E2E-4406-ABC3-EF7EF6FC5AED}" presName="spacer" presStyleCnt="0"/>
      <dgm:spPr/>
    </dgm:pt>
    <dgm:pt modelId="{705B3E39-ECA6-46D3-86C1-2FCA60D96210}" type="pres">
      <dgm:prSet presAssocID="{EF408D6B-4C74-4E81-934C-671B5C96D5A7}" presName="parentText" presStyleLbl="node1" presStyleIdx="2" presStyleCnt="3">
        <dgm:presLayoutVars>
          <dgm:chMax val="0"/>
          <dgm:bulletEnabled val="1"/>
        </dgm:presLayoutVars>
      </dgm:prSet>
      <dgm:spPr/>
    </dgm:pt>
  </dgm:ptLst>
  <dgm:cxnLst>
    <dgm:cxn modelId="{B80CD16C-90DE-4C47-894F-DBAE5E306D92}" srcId="{0A9E9396-22E4-462B-A293-45AE40362AD5}" destId="{1A523113-1DD5-40F4-9E7C-441F38330965}" srcOrd="1" destOrd="0" parTransId="{DCA1B9DE-439B-4F2B-BA82-5FDCB2A9CB57}" sibTransId="{7D23B1E1-4E2E-4406-ABC3-EF7EF6FC5AED}"/>
    <dgm:cxn modelId="{A222A1B0-5CDA-4A23-B205-D213CAE858EB}" srcId="{0A9E9396-22E4-462B-A293-45AE40362AD5}" destId="{F98ACF9E-1E40-49D2-B737-2200E8687731}" srcOrd="0" destOrd="0" parTransId="{A88359AA-AC33-498D-9FB0-A67FEF31CDDD}" sibTransId="{A7035ED5-F459-4F42-A7FB-E7BF53939900}"/>
    <dgm:cxn modelId="{62D796B4-5229-4422-BC8A-AE0C80453EB6}" type="presOf" srcId="{1A523113-1DD5-40F4-9E7C-441F38330965}" destId="{94CDEF12-9E80-4EDC-B257-1BA4CFE9A7B2}" srcOrd="0" destOrd="0" presId="urn:microsoft.com/office/officeart/2005/8/layout/vList2"/>
    <dgm:cxn modelId="{222BC7B8-B40B-4123-8E7A-34AFB6FF46DC}" type="presOf" srcId="{F98ACF9E-1E40-49D2-B737-2200E8687731}" destId="{A5EE3EC0-EFFA-4D20-8E83-2AE4C930D7DF}" srcOrd="0" destOrd="0" presId="urn:microsoft.com/office/officeart/2005/8/layout/vList2"/>
    <dgm:cxn modelId="{8959BBC5-3223-488C-8C99-60E681B5A43D}" type="presOf" srcId="{EF408D6B-4C74-4E81-934C-671B5C96D5A7}" destId="{705B3E39-ECA6-46D3-86C1-2FCA60D96210}" srcOrd="0" destOrd="0" presId="urn:microsoft.com/office/officeart/2005/8/layout/vList2"/>
    <dgm:cxn modelId="{2212FFED-EDB4-40D1-87EB-C63ACDE5DE69}" type="presOf" srcId="{0A9E9396-22E4-462B-A293-45AE40362AD5}" destId="{AACF8ACD-BC67-48F4-A73D-FE4C80FCE5D8}" srcOrd="0" destOrd="0" presId="urn:microsoft.com/office/officeart/2005/8/layout/vList2"/>
    <dgm:cxn modelId="{F673E9F9-0E75-44C9-950F-40C53FF053B1}" srcId="{0A9E9396-22E4-462B-A293-45AE40362AD5}" destId="{EF408D6B-4C74-4E81-934C-671B5C96D5A7}" srcOrd="2" destOrd="0" parTransId="{55243610-D786-4D5F-A806-562B1CB3A5BA}" sibTransId="{4A6DF122-60FC-40A6-A2C6-27F55F42B7CF}"/>
    <dgm:cxn modelId="{7DF88F28-D4D8-4E42-9724-5E412FE1D12F}" type="presParOf" srcId="{AACF8ACD-BC67-48F4-A73D-FE4C80FCE5D8}" destId="{A5EE3EC0-EFFA-4D20-8E83-2AE4C930D7DF}" srcOrd="0" destOrd="0" presId="urn:microsoft.com/office/officeart/2005/8/layout/vList2"/>
    <dgm:cxn modelId="{DDEF2FDB-AD71-442A-ABA7-99F6D66B5ECC}" type="presParOf" srcId="{AACF8ACD-BC67-48F4-A73D-FE4C80FCE5D8}" destId="{7E888C46-E5B2-483B-8B60-E84E85F1FD95}" srcOrd="1" destOrd="0" presId="urn:microsoft.com/office/officeart/2005/8/layout/vList2"/>
    <dgm:cxn modelId="{384C4351-BBA8-4917-BC08-E2271437238B}" type="presParOf" srcId="{AACF8ACD-BC67-48F4-A73D-FE4C80FCE5D8}" destId="{94CDEF12-9E80-4EDC-B257-1BA4CFE9A7B2}" srcOrd="2" destOrd="0" presId="urn:microsoft.com/office/officeart/2005/8/layout/vList2"/>
    <dgm:cxn modelId="{34069CEC-DCEF-45C5-A7A4-B7E8938AD714}" type="presParOf" srcId="{AACF8ACD-BC67-48F4-A73D-FE4C80FCE5D8}" destId="{06752D73-EF55-4EE7-B972-A947134CDF62}" srcOrd="3" destOrd="0" presId="urn:microsoft.com/office/officeart/2005/8/layout/vList2"/>
    <dgm:cxn modelId="{73E0C62B-40DC-4280-ADE1-AC2443A1C163}" type="presParOf" srcId="{AACF8ACD-BC67-48F4-A73D-FE4C80FCE5D8}" destId="{705B3E39-ECA6-46D3-86C1-2FCA60D96210}"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FED925-1220-4B4E-8EDF-25D633C575D8}"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IN"/>
        </a:p>
      </dgm:t>
    </dgm:pt>
    <dgm:pt modelId="{062A7361-FF61-4117-9C3B-A43F0C88F2CF}">
      <dgm:prSet phldrT="[Text]" custT="1"/>
      <dgm:spPr/>
      <dgm:t>
        <a:bodyPr/>
        <a:lstStyle/>
        <a:p>
          <a:pPr algn="just" rtl="0">
            <a:lnSpc>
              <a:spcPct val="150000"/>
            </a:lnSpc>
          </a:pPr>
          <a:r>
            <a:rPr lang="en-US" sz="2600" b="1" i="0" u="none" dirty="0">
              <a:latin typeface="Arial" panose="020B0604020202020204" pitchFamily="34" charset="0"/>
              <a:cs typeface="Arial" panose="020B0604020202020204" pitchFamily="34" charset="0"/>
            </a:rPr>
            <a:t>Designing an </a:t>
          </a:r>
          <a:r>
            <a:rPr lang="en-US" sz="2600" b="1" i="0" u="none" dirty="0" err="1">
              <a:latin typeface="Arial" panose="020B0604020202020204" pitchFamily="34" charset="0"/>
              <a:cs typeface="Arial" panose="020B0604020202020204" pitchFamily="34" charset="0"/>
            </a:rPr>
            <a:t>organisational</a:t>
          </a:r>
          <a:r>
            <a:rPr lang="en-US" sz="2600" b="1" i="0" u="none" dirty="0">
              <a:latin typeface="Arial" panose="020B0604020202020204" pitchFamily="34" charset="0"/>
              <a:cs typeface="Arial" panose="020B0604020202020204" pitchFamily="34" charset="0"/>
            </a:rPr>
            <a:t> structure is essential for the strategic growth of a business</a:t>
          </a:r>
          <a:endParaRPr lang="en-IN" sz="2600" b="1" dirty="0">
            <a:latin typeface="Arial" panose="020B0604020202020204" pitchFamily="34" charset="0"/>
            <a:cs typeface="Arial" panose="020B0604020202020204" pitchFamily="34" charset="0"/>
          </a:endParaRPr>
        </a:p>
      </dgm:t>
    </dgm:pt>
    <dgm:pt modelId="{829AC08E-EAFA-42D4-913A-588189CCA29B}" type="parTrans" cxnId="{F47B1554-8DA1-4D4C-B040-88AA6AEC8412}">
      <dgm:prSet/>
      <dgm:spPr/>
      <dgm:t>
        <a:bodyPr/>
        <a:lstStyle/>
        <a:p>
          <a:pPr algn="just">
            <a:lnSpc>
              <a:spcPct val="150000"/>
            </a:lnSpc>
          </a:pPr>
          <a:endParaRPr lang="en-IN" sz="2600" b="1">
            <a:solidFill>
              <a:schemeClr val="tx1"/>
            </a:solidFill>
            <a:latin typeface="Arial" panose="020B0604020202020204" pitchFamily="34" charset="0"/>
            <a:cs typeface="Arial" panose="020B0604020202020204" pitchFamily="34" charset="0"/>
          </a:endParaRPr>
        </a:p>
      </dgm:t>
    </dgm:pt>
    <dgm:pt modelId="{951F245B-A9C3-4B6C-97C3-4E5757C615DE}" type="sibTrans" cxnId="{F47B1554-8DA1-4D4C-B040-88AA6AEC8412}">
      <dgm:prSet/>
      <dgm:spPr/>
      <dgm:t>
        <a:bodyPr/>
        <a:lstStyle/>
        <a:p>
          <a:pPr algn="just">
            <a:lnSpc>
              <a:spcPct val="150000"/>
            </a:lnSpc>
          </a:pPr>
          <a:endParaRPr lang="en-IN" sz="2600" b="1">
            <a:solidFill>
              <a:schemeClr val="tx1"/>
            </a:solidFill>
            <a:latin typeface="Arial" panose="020B0604020202020204" pitchFamily="34" charset="0"/>
            <a:cs typeface="Arial" panose="020B0604020202020204" pitchFamily="34" charset="0"/>
          </a:endParaRPr>
        </a:p>
      </dgm:t>
    </dgm:pt>
    <dgm:pt modelId="{7BE4FE8F-B7C5-4A5C-9A32-0562C985C059}">
      <dgm:prSet custT="1"/>
      <dgm:spPr/>
      <dgm:t>
        <a:bodyPr/>
        <a:lstStyle/>
        <a:p>
          <a:pPr algn="just" rtl="0">
            <a:lnSpc>
              <a:spcPct val="150000"/>
            </a:lnSpc>
          </a:pPr>
          <a:r>
            <a:rPr lang="en-US" sz="2600" b="1" i="0" u="none" dirty="0">
              <a:latin typeface="Arial" panose="020B0604020202020204" pitchFamily="34" charset="0"/>
              <a:cs typeface="Arial" panose="020B0604020202020204" pitchFamily="34" charset="0"/>
            </a:rPr>
            <a:t>In this structure, three different </a:t>
          </a:r>
          <a:r>
            <a:rPr lang="en-US" sz="2600" b="1" i="0" u="none" dirty="0" err="1">
              <a:latin typeface="Arial" panose="020B0604020202020204" pitchFamily="34" charset="0"/>
              <a:cs typeface="Arial" panose="020B0604020202020204" pitchFamily="34" charset="0"/>
            </a:rPr>
            <a:t>organisational</a:t>
          </a:r>
          <a:r>
            <a:rPr lang="en-US" sz="2600" b="1" i="0" u="none" dirty="0">
              <a:latin typeface="Arial" panose="020B0604020202020204" pitchFamily="34" charset="0"/>
              <a:cs typeface="Arial" panose="020B0604020202020204" pitchFamily="34" charset="0"/>
            </a:rPr>
            <a:t> structures have been discussed.</a:t>
          </a:r>
        </a:p>
      </dgm:t>
    </dgm:pt>
    <dgm:pt modelId="{9EF18C18-954B-43F2-8D69-E868671B5B05}" type="parTrans" cxnId="{1A712CCB-022C-4300-A69A-88A4902BC97C}">
      <dgm:prSet/>
      <dgm:spPr/>
      <dgm:t>
        <a:bodyPr/>
        <a:lstStyle/>
        <a:p>
          <a:pPr algn="just">
            <a:lnSpc>
              <a:spcPct val="150000"/>
            </a:lnSpc>
          </a:pPr>
          <a:endParaRPr lang="en-IN" sz="2600" b="1">
            <a:solidFill>
              <a:schemeClr val="tx1"/>
            </a:solidFill>
            <a:latin typeface="Arial" panose="020B0604020202020204" pitchFamily="34" charset="0"/>
            <a:cs typeface="Arial" panose="020B0604020202020204" pitchFamily="34" charset="0"/>
          </a:endParaRPr>
        </a:p>
      </dgm:t>
    </dgm:pt>
    <dgm:pt modelId="{38B452B1-F259-42A3-B637-98F4F2CCAE99}" type="sibTrans" cxnId="{1A712CCB-022C-4300-A69A-88A4902BC97C}">
      <dgm:prSet/>
      <dgm:spPr/>
      <dgm:t>
        <a:bodyPr/>
        <a:lstStyle/>
        <a:p>
          <a:pPr algn="just">
            <a:lnSpc>
              <a:spcPct val="150000"/>
            </a:lnSpc>
          </a:pPr>
          <a:endParaRPr lang="en-IN" sz="2600" b="1">
            <a:solidFill>
              <a:schemeClr val="tx1"/>
            </a:solidFill>
            <a:latin typeface="Arial" panose="020B0604020202020204" pitchFamily="34" charset="0"/>
            <a:cs typeface="Arial" panose="020B0604020202020204" pitchFamily="34" charset="0"/>
          </a:endParaRPr>
        </a:p>
      </dgm:t>
    </dgm:pt>
    <dgm:pt modelId="{B77FD6DE-E4F3-4522-97A3-38D3A87040B9}">
      <dgm:prSet custT="1"/>
      <dgm:spPr/>
      <dgm:t>
        <a:bodyPr/>
        <a:lstStyle/>
        <a:p>
          <a:pPr algn="just" rtl="0">
            <a:lnSpc>
              <a:spcPct val="150000"/>
            </a:lnSpc>
          </a:pPr>
          <a:r>
            <a:rPr lang="en-US" sz="2600" b="1" i="0" u="none">
              <a:latin typeface="Arial" panose="020B0604020202020204" pitchFamily="34" charset="0"/>
              <a:cs typeface="Arial" panose="020B0604020202020204" pitchFamily="34" charset="0"/>
            </a:rPr>
            <a:t>These are functional, divisional, and matrix structures</a:t>
          </a:r>
          <a:endParaRPr lang="en-US" sz="2600" b="1" i="0" u="none" dirty="0">
            <a:latin typeface="Arial" panose="020B0604020202020204" pitchFamily="34" charset="0"/>
            <a:cs typeface="Arial" panose="020B0604020202020204" pitchFamily="34" charset="0"/>
          </a:endParaRPr>
        </a:p>
      </dgm:t>
    </dgm:pt>
    <dgm:pt modelId="{723C19B0-B091-4845-B7CD-E130207416D6}" type="parTrans" cxnId="{511341B5-6C58-4051-B8BC-4E6549050AF7}">
      <dgm:prSet/>
      <dgm:spPr/>
      <dgm:t>
        <a:bodyPr/>
        <a:lstStyle/>
        <a:p>
          <a:pPr algn="just">
            <a:lnSpc>
              <a:spcPct val="150000"/>
            </a:lnSpc>
          </a:pPr>
          <a:endParaRPr lang="en-IN" sz="2600" b="1">
            <a:solidFill>
              <a:schemeClr val="tx1"/>
            </a:solidFill>
            <a:latin typeface="Arial" panose="020B0604020202020204" pitchFamily="34" charset="0"/>
            <a:cs typeface="Arial" panose="020B0604020202020204" pitchFamily="34" charset="0"/>
          </a:endParaRPr>
        </a:p>
      </dgm:t>
    </dgm:pt>
    <dgm:pt modelId="{B747DE3E-58E4-47DB-88A5-280875536367}" type="sibTrans" cxnId="{511341B5-6C58-4051-B8BC-4E6549050AF7}">
      <dgm:prSet/>
      <dgm:spPr/>
      <dgm:t>
        <a:bodyPr/>
        <a:lstStyle/>
        <a:p>
          <a:pPr algn="just">
            <a:lnSpc>
              <a:spcPct val="150000"/>
            </a:lnSpc>
          </a:pPr>
          <a:endParaRPr lang="en-IN" sz="2600" b="1">
            <a:solidFill>
              <a:schemeClr val="tx1"/>
            </a:solidFill>
            <a:latin typeface="Arial" panose="020B0604020202020204" pitchFamily="34" charset="0"/>
            <a:cs typeface="Arial" panose="020B0604020202020204" pitchFamily="34" charset="0"/>
          </a:endParaRPr>
        </a:p>
      </dgm:t>
    </dgm:pt>
    <dgm:pt modelId="{BA3A7CEE-7A9A-46C1-8603-A878D27B54A0}" type="pres">
      <dgm:prSet presAssocID="{7EFED925-1220-4B4E-8EDF-25D633C575D8}" presName="linear" presStyleCnt="0">
        <dgm:presLayoutVars>
          <dgm:dir/>
          <dgm:animLvl val="lvl"/>
          <dgm:resizeHandles val="exact"/>
        </dgm:presLayoutVars>
      </dgm:prSet>
      <dgm:spPr/>
    </dgm:pt>
    <dgm:pt modelId="{D56E3640-E724-4244-BF64-826F450AB9D9}" type="pres">
      <dgm:prSet presAssocID="{062A7361-FF61-4117-9C3B-A43F0C88F2CF}" presName="parentLin" presStyleCnt="0"/>
      <dgm:spPr/>
    </dgm:pt>
    <dgm:pt modelId="{BD8A6893-9D72-45B1-B9DC-461E767014B7}" type="pres">
      <dgm:prSet presAssocID="{062A7361-FF61-4117-9C3B-A43F0C88F2CF}" presName="parentLeftMargin" presStyleLbl="node1" presStyleIdx="0" presStyleCnt="3"/>
      <dgm:spPr/>
    </dgm:pt>
    <dgm:pt modelId="{ED8FB712-665D-4AF2-BDC2-75D66E3D03BE}" type="pres">
      <dgm:prSet presAssocID="{062A7361-FF61-4117-9C3B-A43F0C88F2CF}" presName="parentText" presStyleLbl="node1" presStyleIdx="0" presStyleCnt="3" custScaleY="305046">
        <dgm:presLayoutVars>
          <dgm:chMax val="0"/>
          <dgm:bulletEnabled val="1"/>
        </dgm:presLayoutVars>
      </dgm:prSet>
      <dgm:spPr/>
    </dgm:pt>
    <dgm:pt modelId="{806FD3FA-5C5A-4525-A42F-2077EEBAE93B}" type="pres">
      <dgm:prSet presAssocID="{062A7361-FF61-4117-9C3B-A43F0C88F2CF}" presName="negativeSpace" presStyleCnt="0"/>
      <dgm:spPr/>
    </dgm:pt>
    <dgm:pt modelId="{80449707-BB00-4D4E-AA93-97D913BB7676}" type="pres">
      <dgm:prSet presAssocID="{062A7361-FF61-4117-9C3B-A43F0C88F2CF}" presName="childText" presStyleLbl="conFgAcc1" presStyleIdx="0" presStyleCnt="3">
        <dgm:presLayoutVars>
          <dgm:bulletEnabled val="1"/>
        </dgm:presLayoutVars>
      </dgm:prSet>
      <dgm:spPr/>
    </dgm:pt>
    <dgm:pt modelId="{B6A589D0-029A-47AE-AB30-B815FFFBF457}" type="pres">
      <dgm:prSet presAssocID="{951F245B-A9C3-4B6C-97C3-4E5757C615DE}" presName="spaceBetweenRectangles" presStyleCnt="0"/>
      <dgm:spPr/>
    </dgm:pt>
    <dgm:pt modelId="{B45724EC-1FB1-455A-B399-C615D691194A}" type="pres">
      <dgm:prSet presAssocID="{7BE4FE8F-B7C5-4A5C-9A32-0562C985C059}" presName="parentLin" presStyleCnt="0"/>
      <dgm:spPr/>
    </dgm:pt>
    <dgm:pt modelId="{2B106F97-9CAA-4DF1-B71B-A4534B544FBA}" type="pres">
      <dgm:prSet presAssocID="{7BE4FE8F-B7C5-4A5C-9A32-0562C985C059}" presName="parentLeftMargin" presStyleLbl="node1" presStyleIdx="0" presStyleCnt="3"/>
      <dgm:spPr/>
    </dgm:pt>
    <dgm:pt modelId="{612DCEEF-5599-461B-8E1A-12917A5B52A9}" type="pres">
      <dgm:prSet presAssocID="{7BE4FE8F-B7C5-4A5C-9A32-0562C985C059}" presName="parentText" presStyleLbl="node1" presStyleIdx="1" presStyleCnt="3" custScaleY="305046">
        <dgm:presLayoutVars>
          <dgm:chMax val="0"/>
          <dgm:bulletEnabled val="1"/>
        </dgm:presLayoutVars>
      </dgm:prSet>
      <dgm:spPr/>
    </dgm:pt>
    <dgm:pt modelId="{24647CE9-8E6C-4364-A943-D50B8EC4FB39}" type="pres">
      <dgm:prSet presAssocID="{7BE4FE8F-B7C5-4A5C-9A32-0562C985C059}" presName="negativeSpace" presStyleCnt="0"/>
      <dgm:spPr/>
    </dgm:pt>
    <dgm:pt modelId="{0EDFE3B0-9BA6-45A6-9983-BDE7034F4B1D}" type="pres">
      <dgm:prSet presAssocID="{7BE4FE8F-B7C5-4A5C-9A32-0562C985C059}" presName="childText" presStyleLbl="conFgAcc1" presStyleIdx="1" presStyleCnt="3">
        <dgm:presLayoutVars>
          <dgm:bulletEnabled val="1"/>
        </dgm:presLayoutVars>
      </dgm:prSet>
      <dgm:spPr/>
    </dgm:pt>
    <dgm:pt modelId="{185D6BC4-266C-4A15-A5FE-64EDD106FE26}" type="pres">
      <dgm:prSet presAssocID="{38B452B1-F259-42A3-B637-98F4F2CCAE99}" presName="spaceBetweenRectangles" presStyleCnt="0"/>
      <dgm:spPr/>
    </dgm:pt>
    <dgm:pt modelId="{C836D260-8BBD-45EF-B6E2-A8CD6AAAF4C1}" type="pres">
      <dgm:prSet presAssocID="{B77FD6DE-E4F3-4522-97A3-38D3A87040B9}" presName="parentLin" presStyleCnt="0"/>
      <dgm:spPr/>
    </dgm:pt>
    <dgm:pt modelId="{72B4AF01-6C6A-4247-AE03-AEC8C2214BD2}" type="pres">
      <dgm:prSet presAssocID="{B77FD6DE-E4F3-4522-97A3-38D3A87040B9}" presName="parentLeftMargin" presStyleLbl="node1" presStyleIdx="1" presStyleCnt="3"/>
      <dgm:spPr/>
    </dgm:pt>
    <dgm:pt modelId="{F33C10D4-D219-4A19-9F60-03E2CBEE4770}" type="pres">
      <dgm:prSet presAssocID="{B77FD6DE-E4F3-4522-97A3-38D3A87040B9}" presName="parentText" presStyleLbl="node1" presStyleIdx="2" presStyleCnt="3" custScaleY="305046">
        <dgm:presLayoutVars>
          <dgm:chMax val="0"/>
          <dgm:bulletEnabled val="1"/>
        </dgm:presLayoutVars>
      </dgm:prSet>
      <dgm:spPr/>
    </dgm:pt>
    <dgm:pt modelId="{94B430AD-B599-4845-B484-462820ED2BF0}" type="pres">
      <dgm:prSet presAssocID="{B77FD6DE-E4F3-4522-97A3-38D3A87040B9}" presName="negativeSpace" presStyleCnt="0"/>
      <dgm:spPr/>
    </dgm:pt>
    <dgm:pt modelId="{90B98F26-B572-49FE-8733-985CEBF8D6C9}" type="pres">
      <dgm:prSet presAssocID="{B77FD6DE-E4F3-4522-97A3-38D3A87040B9}" presName="childText" presStyleLbl="conFgAcc1" presStyleIdx="2" presStyleCnt="3">
        <dgm:presLayoutVars>
          <dgm:bulletEnabled val="1"/>
        </dgm:presLayoutVars>
      </dgm:prSet>
      <dgm:spPr/>
    </dgm:pt>
  </dgm:ptLst>
  <dgm:cxnLst>
    <dgm:cxn modelId="{0FE80B06-05A9-4742-B54F-33D362E6E0F9}" type="presOf" srcId="{7BE4FE8F-B7C5-4A5C-9A32-0562C985C059}" destId="{2B106F97-9CAA-4DF1-B71B-A4534B544FBA}" srcOrd="0" destOrd="0" presId="urn:microsoft.com/office/officeart/2005/8/layout/list1"/>
    <dgm:cxn modelId="{2954ED06-703A-4824-8649-990980D0B63F}" type="presOf" srcId="{7EFED925-1220-4B4E-8EDF-25D633C575D8}" destId="{BA3A7CEE-7A9A-46C1-8603-A878D27B54A0}" srcOrd="0" destOrd="0" presId="urn:microsoft.com/office/officeart/2005/8/layout/list1"/>
    <dgm:cxn modelId="{25BE3408-938D-4922-8631-81F5F712DD2B}" type="presOf" srcId="{062A7361-FF61-4117-9C3B-A43F0C88F2CF}" destId="{ED8FB712-665D-4AF2-BDC2-75D66E3D03BE}" srcOrd="1" destOrd="0" presId="urn:microsoft.com/office/officeart/2005/8/layout/list1"/>
    <dgm:cxn modelId="{F47B1554-8DA1-4D4C-B040-88AA6AEC8412}" srcId="{7EFED925-1220-4B4E-8EDF-25D633C575D8}" destId="{062A7361-FF61-4117-9C3B-A43F0C88F2CF}" srcOrd="0" destOrd="0" parTransId="{829AC08E-EAFA-42D4-913A-588189CCA29B}" sibTransId="{951F245B-A9C3-4B6C-97C3-4E5757C615DE}"/>
    <dgm:cxn modelId="{0CC1E656-3F65-4650-9982-D0F226031C38}" type="presOf" srcId="{B77FD6DE-E4F3-4522-97A3-38D3A87040B9}" destId="{F33C10D4-D219-4A19-9F60-03E2CBEE4770}" srcOrd="1" destOrd="0" presId="urn:microsoft.com/office/officeart/2005/8/layout/list1"/>
    <dgm:cxn modelId="{4B4B4698-2D9C-4E20-AE44-4F6BC71344CD}" type="presOf" srcId="{B77FD6DE-E4F3-4522-97A3-38D3A87040B9}" destId="{72B4AF01-6C6A-4247-AE03-AEC8C2214BD2}" srcOrd="0" destOrd="0" presId="urn:microsoft.com/office/officeart/2005/8/layout/list1"/>
    <dgm:cxn modelId="{511341B5-6C58-4051-B8BC-4E6549050AF7}" srcId="{7EFED925-1220-4B4E-8EDF-25D633C575D8}" destId="{B77FD6DE-E4F3-4522-97A3-38D3A87040B9}" srcOrd="2" destOrd="0" parTransId="{723C19B0-B091-4845-B7CD-E130207416D6}" sibTransId="{B747DE3E-58E4-47DB-88A5-280875536367}"/>
    <dgm:cxn modelId="{1A712CCB-022C-4300-A69A-88A4902BC97C}" srcId="{7EFED925-1220-4B4E-8EDF-25D633C575D8}" destId="{7BE4FE8F-B7C5-4A5C-9A32-0562C985C059}" srcOrd="1" destOrd="0" parTransId="{9EF18C18-954B-43F2-8D69-E868671B5B05}" sibTransId="{38B452B1-F259-42A3-B637-98F4F2CCAE99}"/>
    <dgm:cxn modelId="{B49586CF-C1BF-447D-A291-F8E0EE1FC6A5}" type="presOf" srcId="{7BE4FE8F-B7C5-4A5C-9A32-0562C985C059}" destId="{612DCEEF-5599-461B-8E1A-12917A5B52A9}" srcOrd="1" destOrd="0" presId="urn:microsoft.com/office/officeart/2005/8/layout/list1"/>
    <dgm:cxn modelId="{79E9AAFF-D62B-4805-AC32-97D831DE2F12}" type="presOf" srcId="{062A7361-FF61-4117-9C3B-A43F0C88F2CF}" destId="{BD8A6893-9D72-45B1-B9DC-461E767014B7}" srcOrd="0" destOrd="0" presId="urn:microsoft.com/office/officeart/2005/8/layout/list1"/>
    <dgm:cxn modelId="{779425F6-EF7C-4B48-9248-0C58D9548C77}" type="presParOf" srcId="{BA3A7CEE-7A9A-46C1-8603-A878D27B54A0}" destId="{D56E3640-E724-4244-BF64-826F450AB9D9}" srcOrd="0" destOrd="0" presId="urn:microsoft.com/office/officeart/2005/8/layout/list1"/>
    <dgm:cxn modelId="{20518D92-4044-46D9-A7CE-14573605FFEE}" type="presParOf" srcId="{D56E3640-E724-4244-BF64-826F450AB9D9}" destId="{BD8A6893-9D72-45B1-B9DC-461E767014B7}" srcOrd="0" destOrd="0" presId="urn:microsoft.com/office/officeart/2005/8/layout/list1"/>
    <dgm:cxn modelId="{5A235618-E94B-4E22-9DA1-214C64F726E1}" type="presParOf" srcId="{D56E3640-E724-4244-BF64-826F450AB9D9}" destId="{ED8FB712-665D-4AF2-BDC2-75D66E3D03BE}" srcOrd="1" destOrd="0" presId="urn:microsoft.com/office/officeart/2005/8/layout/list1"/>
    <dgm:cxn modelId="{AC5454E0-0C98-4823-8451-358221A83C74}" type="presParOf" srcId="{BA3A7CEE-7A9A-46C1-8603-A878D27B54A0}" destId="{806FD3FA-5C5A-4525-A42F-2077EEBAE93B}" srcOrd="1" destOrd="0" presId="urn:microsoft.com/office/officeart/2005/8/layout/list1"/>
    <dgm:cxn modelId="{FEF0B059-5804-4071-9F66-B3AD0CD397A1}" type="presParOf" srcId="{BA3A7CEE-7A9A-46C1-8603-A878D27B54A0}" destId="{80449707-BB00-4D4E-AA93-97D913BB7676}" srcOrd="2" destOrd="0" presId="urn:microsoft.com/office/officeart/2005/8/layout/list1"/>
    <dgm:cxn modelId="{3F2729D0-EB05-40EF-9A07-DD2C526405D0}" type="presParOf" srcId="{BA3A7CEE-7A9A-46C1-8603-A878D27B54A0}" destId="{B6A589D0-029A-47AE-AB30-B815FFFBF457}" srcOrd="3" destOrd="0" presId="urn:microsoft.com/office/officeart/2005/8/layout/list1"/>
    <dgm:cxn modelId="{56E97B7B-1998-4982-A395-8B314C216448}" type="presParOf" srcId="{BA3A7CEE-7A9A-46C1-8603-A878D27B54A0}" destId="{B45724EC-1FB1-455A-B399-C615D691194A}" srcOrd="4" destOrd="0" presId="urn:microsoft.com/office/officeart/2005/8/layout/list1"/>
    <dgm:cxn modelId="{000F8805-A18C-4685-A63C-1F9AD523FD68}" type="presParOf" srcId="{B45724EC-1FB1-455A-B399-C615D691194A}" destId="{2B106F97-9CAA-4DF1-B71B-A4534B544FBA}" srcOrd="0" destOrd="0" presId="urn:microsoft.com/office/officeart/2005/8/layout/list1"/>
    <dgm:cxn modelId="{9DD0B2C2-6118-46EE-925D-D906A3F047F8}" type="presParOf" srcId="{B45724EC-1FB1-455A-B399-C615D691194A}" destId="{612DCEEF-5599-461B-8E1A-12917A5B52A9}" srcOrd="1" destOrd="0" presId="urn:microsoft.com/office/officeart/2005/8/layout/list1"/>
    <dgm:cxn modelId="{7CF26A76-0DAE-4F4A-9822-B3D45E07AC07}" type="presParOf" srcId="{BA3A7CEE-7A9A-46C1-8603-A878D27B54A0}" destId="{24647CE9-8E6C-4364-A943-D50B8EC4FB39}" srcOrd="5" destOrd="0" presId="urn:microsoft.com/office/officeart/2005/8/layout/list1"/>
    <dgm:cxn modelId="{F103A56F-D98D-49E3-A876-A0988E6FD23D}" type="presParOf" srcId="{BA3A7CEE-7A9A-46C1-8603-A878D27B54A0}" destId="{0EDFE3B0-9BA6-45A6-9983-BDE7034F4B1D}" srcOrd="6" destOrd="0" presId="urn:microsoft.com/office/officeart/2005/8/layout/list1"/>
    <dgm:cxn modelId="{F3F80E03-1F7D-4F9D-8DAA-A21901AEFB96}" type="presParOf" srcId="{BA3A7CEE-7A9A-46C1-8603-A878D27B54A0}" destId="{185D6BC4-266C-4A15-A5FE-64EDD106FE26}" srcOrd="7" destOrd="0" presId="urn:microsoft.com/office/officeart/2005/8/layout/list1"/>
    <dgm:cxn modelId="{1D18D47E-4283-4C6F-B920-FB4BF65A95DF}" type="presParOf" srcId="{BA3A7CEE-7A9A-46C1-8603-A878D27B54A0}" destId="{C836D260-8BBD-45EF-B6E2-A8CD6AAAF4C1}" srcOrd="8" destOrd="0" presId="urn:microsoft.com/office/officeart/2005/8/layout/list1"/>
    <dgm:cxn modelId="{4AE10B08-C17B-4B1A-8B18-0B2C845A3787}" type="presParOf" srcId="{C836D260-8BBD-45EF-B6E2-A8CD6AAAF4C1}" destId="{72B4AF01-6C6A-4247-AE03-AEC8C2214BD2}" srcOrd="0" destOrd="0" presId="urn:microsoft.com/office/officeart/2005/8/layout/list1"/>
    <dgm:cxn modelId="{2416F26D-C862-443F-BC79-FFD5AECF8A87}" type="presParOf" srcId="{C836D260-8BBD-45EF-B6E2-A8CD6AAAF4C1}" destId="{F33C10D4-D219-4A19-9F60-03E2CBEE4770}" srcOrd="1" destOrd="0" presId="urn:microsoft.com/office/officeart/2005/8/layout/list1"/>
    <dgm:cxn modelId="{0C4883F3-2C82-4EAB-9912-946E582ABCD2}" type="presParOf" srcId="{BA3A7CEE-7A9A-46C1-8603-A878D27B54A0}" destId="{94B430AD-B599-4845-B484-462820ED2BF0}" srcOrd="9" destOrd="0" presId="urn:microsoft.com/office/officeart/2005/8/layout/list1"/>
    <dgm:cxn modelId="{387A695F-904F-4077-A38D-6EEEF8EDEBC3}" type="presParOf" srcId="{BA3A7CEE-7A9A-46C1-8603-A878D27B54A0}" destId="{90B98F26-B572-49FE-8733-985CEBF8D6C9}" srcOrd="10"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E3EC0-EFFA-4D20-8E83-2AE4C930D7DF}">
      <dsp:nvSpPr>
        <dsp:cNvPr id="0" name=""/>
        <dsp:cNvSpPr/>
      </dsp:nvSpPr>
      <dsp:spPr>
        <a:xfrm>
          <a:off x="0" y="1422717"/>
          <a:ext cx="10959838" cy="1368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b="1" kern="1200" dirty="0">
              <a:latin typeface="Arial" panose="020B0604020202020204" pitchFamily="34" charset="0"/>
            </a:rPr>
            <a:t>Organisational structure and culture are a process of achieving business success by careful design of individual job roles (Chemonges, 2023).</a:t>
          </a:r>
          <a:endParaRPr lang="en-IN" sz="2400" b="1" kern="1200" dirty="0"/>
        </a:p>
      </dsp:txBody>
      <dsp:txXfrm>
        <a:off x="66824" y="1489541"/>
        <a:ext cx="10826190" cy="1235252"/>
      </dsp:txXfrm>
    </dsp:sp>
    <dsp:sp modelId="{94CDEF12-9E80-4EDC-B257-1BA4CFE9A7B2}">
      <dsp:nvSpPr>
        <dsp:cNvPr id="0" name=""/>
        <dsp:cNvSpPr/>
      </dsp:nvSpPr>
      <dsp:spPr>
        <a:xfrm>
          <a:off x="0" y="2978817"/>
          <a:ext cx="10959838" cy="1368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b="1" kern="1200">
              <a:latin typeface="Arial" panose="020B0604020202020204" pitchFamily="34" charset="0"/>
            </a:rPr>
            <a:t>This study will highlight the importance of organisational structure and chart.</a:t>
          </a:r>
          <a:endParaRPr lang="en-US" sz="2400" b="1" kern="1200" dirty="0">
            <a:latin typeface="Arial" panose="020B0604020202020204" pitchFamily="34" charset="0"/>
          </a:endParaRPr>
        </a:p>
      </dsp:txBody>
      <dsp:txXfrm>
        <a:off x="66824" y="3045641"/>
        <a:ext cx="10826190" cy="1235252"/>
      </dsp:txXfrm>
    </dsp:sp>
    <dsp:sp modelId="{705B3E39-ECA6-46D3-86C1-2FCA60D96210}">
      <dsp:nvSpPr>
        <dsp:cNvPr id="0" name=""/>
        <dsp:cNvSpPr/>
      </dsp:nvSpPr>
      <dsp:spPr>
        <a:xfrm>
          <a:off x="0" y="4534917"/>
          <a:ext cx="10959838" cy="13689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b="1" kern="1200">
              <a:latin typeface="Arial" panose="020B0604020202020204" pitchFamily="34" charset="0"/>
            </a:rPr>
            <a:t>Marks and Spencer (M&amp;S) has been considered the core organisation for this study.</a:t>
          </a:r>
          <a:endParaRPr lang="en-US" sz="2400" b="1" i="0" u="none" strike="noStrike" kern="1200" dirty="0">
            <a:effectLst/>
            <a:latin typeface="Arial" panose="020B0604020202020204" pitchFamily="34" charset="0"/>
          </a:endParaRPr>
        </a:p>
      </dsp:txBody>
      <dsp:txXfrm>
        <a:off x="66824" y="4601741"/>
        <a:ext cx="10826190" cy="1235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49707-BB00-4D4E-AA93-97D913BB7676}">
      <dsp:nvSpPr>
        <dsp:cNvPr id="0" name=""/>
        <dsp:cNvSpPr/>
      </dsp:nvSpPr>
      <dsp:spPr>
        <a:xfrm>
          <a:off x="0" y="1674109"/>
          <a:ext cx="15240000" cy="529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8FB712-665D-4AF2-BDC2-75D66E3D03BE}">
      <dsp:nvSpPr>
        <dsp:cNvPr id="0" name=""/>
        <dsp:cNvSpPr/>
      </dsp:nvSpPr>
      <dsp:spPr>
        <a:xfrm>
          <a:off x="762000" y="93028"/>
          <a:ext cx="10668000" cy="189104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just" defTabSz="1155700" rtl="0">
            <a:lnSpc>
              <a:spcPct val="150000"/>
            </a:lnSpc>
            <a:spcBef>
              <a:spcPct val="0"/>
            </a:spcBef>
            <a:spcAft>
              <a:spcPct val="35000"/>
            </a:spcAft>
            <a:buNone/>
          </a:pPr>
          <a:r>
            <a:rPr lang="en-US" sz="2600" b="1" i="0" u="none" kern="1200" dirty="0">
              <a:latin typeface="Arial" panose="020B0604020202020204" pitchFamily="34" charset="0"/>
              <a:cs typeface="Arial" panose="020B0604020202020204" pitchFamily="34" charset="0"/>
            </a:rPr>
            <a:t>Designing an </a:t>
          </a:r>
          <a:r>
            <a:rPr lang="en-US" sz="2600" b="1" i="0" u="none" kern="1200" dirty="0" err="1">
              <a:latin typeface="Arial" panose="020B0604020202020204" pitchFamily="34" charset="0"/>
              <a:cs typeface="Arial" panose="020B0604020202020204" pitchFamily="34" charset="0"/>
            </a:rPr>
            <a:t>organisational</a:t>
          </a:r>
          <a:r>
            <a:rPr lang="en-US" sz="2600" b="1" i="0" u="none" kern="1200" dirty="0">
              <a:latin typeface="Arial" panose="020B0604020202020204" pitchFamily="34" charset="0"/>
              <a:cs typeface="Arial" panose="020B0604020202020204" pitchFamily="34" charset="0"/>
            </a:rPr>
            <a:t> structure is essential for the strategic growth of a business</a:t>
          </a:r>
          <a:endParaRPr lang="en-IN" sz="2600" b="1" kern="1200" dirty="0">
            <a:latin typeface="Arial" panose="020B0604020202020204" pitchFamily="34" charset="0"/>
            <a:cs typeface="Arial" panose="020B0604020202020204" pitchFamily="34" charset="0"/>
          </a:endParaRPr>
        </a:p>
      </dsp:txBody>
      <dsp:txXfrm>
        <a:off x="854313" y="185341"/>
        <a:ext cx="10483374" cy="1706415"/>
      </dsp:txXfrm>
    </dsp:sp>
    <dsp:sp modelId="{0EDFE3B0-9BA6-45A6-9983-BDE7034F4B1D}">
      <dsp:nvSpPr>
        <dsp:cNvPr id="0" name=""/>
        <dsp:cNvSpPr/>
      </dsp:nvSpPr>
      <dsp:spPr>
        <a:xfrm>
          <a:off x="0" y="3897790"/>
          <a:ext cx="15240000" cy="5292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612DCEEF-5599-461B-8E1A-12917A5B52A9}">
      <dsp:nvSpPr>
        <dsp:cNvPr id="0" name=""/>
        <dsp:cNvSpPr/>
      </dsp:nvSpPr>
      <dsp:spPr>
        <a:xfrm>
          <a:off x="762000" y="2316709"/>
          <a:ext cx="10668000" cy="1891041"/>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just" defTabSz="1155700" rtl="0">
            <a:lnSpc>
              <a:spcPct val="150000"/>
            </a:lnSpc>
            <a:spcBef>
              <a:spcPct val="0"/>
            </a:spcBef>
            <a:spcAft>
              <a:spcPct val="35000"/>
            </a:spcAft>
            <a:buNone/>
          </a:pPr>
          <a:r>
            <a:rPr lang="en-US" sz="2600" b="1" i="0" u="none" kern="1200" dirty="0">
              <a:latin typeface="Arial" panose="020B0604020202020204" pitchFamily="34" charset="0"/>
              <a:cs typeface="Arial" panose="020B0604020202020204" pitchFamily="34" charset="0"/>
            </a:rPr>
            <a:t>In this structure, three different </a:t>
          </a:r>
          <a:r>
            <a:rPr lang="en-US" sz="2600" b="1" i="0" u="none" kern="1200" dirty="0" err="1">
              <a:latin typeface="Arial" panose="020B0604020202020204" pitchFamily="34" charset="0"/>
              <a:cs typeface="Arial" panose="020B0604020202020204" pitchFamily="34" charset="0"/>
            </a:rPr>
            <a:t>organisational</a:t>
          </a:r>
          <a:r>
            <a:rPr lang="en-US" sz="2600" b="1" i="0" u="none" kern="1200" dirty="0">
              <a:latin typeface="Arial" panose="020B0604020202020204" pitchFamily="34" charset="0"/>
              <a:cs typeface="Arial" panose="020B0604020202020204" pitchFamily="34" charset="0"/>
            </a:rPr>
            <a:t> structures have been discussed.</a:t>
          </a:r>
        </a:p>
      </dsp:txBody>
      <dsp:txXfrm>
        <a:off x="854313" y="2409022"/>
        <a:ext cx="10483374" cy="1706415"/>
      </dsp:txXfrm>
    </dsp:sp>
    <dsp:sp modelId="{90B98F26-B572-49FE-8733-985CEBF8D6C9}">
      <dsp:nvSpPr>
        <dsp:cNvPr id="0" name=""/>
        <dsp:cNvSpPr/>
      </dsp:nvSpPr>
      <dsp:spPr>
        <a:xfrm>
          <a:off x="0" y="6121471"/>
          <a:ext cx="15240000" cy="5292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F33C10D4-D219-4A19-9F60-03E2CBEE4770}">
      <dsp:nvSpPr>
        <dsp:cNvPr id="0" name=""/>
        <dsp:cNvSpPr/>
      </dsp:nvSpPr>
      <dsp:spPr>
        <a:xfrm>
          <a:off x="762000" y="4540390"/>
          <a:ext cx="10668000" cy="1891041"/>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just" defTabSz="1155700" rtl="0">
            <a:lnSpc>
              <a:spcPct val="150000"/>
            </a:lnSpc>
            <a:spcBef>
              <a:spcPct val="0"/>
            </a:spcBef>
            <a:spcAft>
              <a:spcPct val="35000"/>
            </a:spcAft>
            <a:buNone/>
          </a:pPr>
          <a:r>
            <a:rPr lang="en-US" sz="2600" b="1" i="0" u="none" kern="1200">
              <a:latin typeface="Arial" panose="020B0604020202020204" pitchFamily="34" charset="0"/>
              <a:cs typeface="Arial" panose="020B0604020202020204" pitchFamily="34" charset="0"/>
            </a:rPr>
            <a:t>These are functional, divisional, and matrix structures</a:t>
          </a:r>
          <a:endParaRPr lang="en-US" sz="2600" b="1" i="0" u="none" kern="1200" dirty="0">
            <a:latin typeface="Arial" panose="020B0604020202020204" pitchFamily="34" charset="0"/>
            <a:cs typeface="Arial" panose="020B0604020202020204" pitchFamily="34" charset="0"/>
          </a:endParaRPr>
        </a:p>
      </dsp:txBody>
      <dsp:txXfrm>
        <a:off x="854313" y="4632703"/>
        <a:ext cx="10483374" cy="17064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E8F5B5-2BB8-4801-9B0B-1F32D096A469}" type="datetimeFigureOut">
              <a:rPr lang="en-IN" smtClean="0"/>
              <a:t>25-03-2026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14C5C-D263-4FA0-8CEB-22A3E05C00E6}" type="slidenum">
              <a:rPr lang="en-IN" smtClean="0"/>
              <a:t>‹#›</a:t>
            </a:fld>
            <a:endParaRPr lang="en-IN"/>
          </a:p>
        </p:txBody>
      </p:sp>
    </p:spTree>
    <p:extLst>
      <p:ext uri="{BB962C8B-B14F-4D97-AF65-F5344CB8AC3E}">
        <p14:creationId xmlns:p14="http://schemas.microsoft.com/office/powerpoint/2010/main" val="2264926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primary purpose of this study is to highlight the concept of organisational structure design and its importance in achieving the business objective. Different designs of organisational structure will be illustrated in this study. </a:t>
            </a:r>
            <a:endParaRPr lang="en-IN" dirty="0"/>
          </a:p>
        </p:txBody>
      </p:sp>
      <p:sp>
        <p:nvSpPr>
          <p:cNvPr id="4" name="Slide Number Placeholder 3"/>
          <p:cNvSpPr>
            <a:spLocks noGrp="1"/>
          </p:cNvSpPr>
          <p:nvPr>
            <p:ph type="sldNum" sz="quarter" idx="10"/>
          </p:nvPr>
        </p:nvSpPr>
        <p:spPr/>
        <p:txBody>
          <a:bodyPr/>
          <a:lstStyle/>
          <a:p>
            <a:fld id="{AA514C5C-D263-4FA0-8CEB-22A3E05C00E6}" type="slidenum">
              <a:rPr lang="en-IN" smtClean="0"/>
              <a:t>2</a:t>
            </a:fld>
            <a:endParaRPr lang="en-IN"/>
          </a:p>
        </p:txBody>
      </p:sp>
    </p:spTree>
    <p:extLst>
      <p:ext uri="{BB962C8B-B14F-4D97-AF65-F5344CB8AC3E}">
        <p14:creationId xmlns:p14="http://schemas.microsoft.com/office/powerpoint/2010/main" val="760448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 The organisational structure and chart are essential for improving the work process of the organisation by improving communication and coordination (Lee </a:t>
            </a:r>
            <a:r>
              <a:rPr lang="en-US" sz="1200" b="0" i="1" u="none" strike="noStrike" kern="1200" dirty="0">
                <a:solidFill>
                  <a:schemeClr val="tx1"/>
                </a:solidFill>
                <a:effectLst/>
                <a:latin typeface="+mn-lt"/>
                <a:ea typeface="+mn-ea"/>
                <a:cs typeface="+mn-cs"/>
              </a:rPr>
              <a:t>et al. </a:t>
            </a:r>
            <a:r>
              <a:rPr lang="en-US" sz="1200" b="0" i="0" u="none" strike="noStrike" kern="1200" dirty="0">
                <a:solidFill>
                  <a:schemeClr val="tx1"/>
                </a:solidFill>
                <a:effectLst/>
                <a:latin typeface="+mn-lt"/>
                <a:ea typeface="+mn-ea"/>
                <a:cs typeface="+mn-cs"/>
              </a:rPr>
              <a:t>2023). In order to create efficiency and improve performance, defining the roles of individuals is essential. This improves organisational productivity and strategic decision-making.</a:t>
            </a:r>
            <a:endParaRPr lang="en-IN" dirty="0"/>
          </a:p>
        </p:txBody>
      </p:sp>
      <p:sp>
        <p:nvSpPr>
          <p:cNvPr id="4" name="Slide Number Placeholder 3"/>
          <p:cNvSpPr>
            <a:spLocks noGrp="1"/>
          </p:cNvSpPr>
          <p:nvPr>
            <p:ph type="sldNum" sz="quarter" idx="10"/>
          </p:nvPr>
        </p:nvSpPr>
        <p:spPr/>
        <p:txBody>
          <a:bodyPr/>
          <a:lstStyle/>
          <a:p>
            <a:fld id="{AA514C5C-D263-4FA0-8CEB-22A3E05C00E6}" type="slidenum">
              <a:rPr lang="en-IN" smtClean="0"/>
              <a:t>3</a:t>
            </a:fld>
            <a:endParaRPr lang="en-IN"/>
          </a:p>
        </p:txBody>
      </p:sp>
    </p:spTree>
    <p:extLst>
      <p:ext uri="{BB962C8B-B14F-4D97-AF65-F5344CB8AC3E}">
        <p14:creationId xmlns:p14="http://schemas.microsoft.com/office/powerpoint/2010/main" val="1886473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functional structure helps a company to increase efficiency. For example, Tesco follows a functional organisational structure and it divides its roles among each of the broad committees to complete the work on time (Tesco Plc, 2026). This has increased organisational efficiency, which led to increased revenue by £66.46 billion in 2024 (Macro Trends, 2026).</a:t>
            </a:r>
          </a:p>
        </p:txBody>
      </p:sp>
      <p:sp>
        <p:nvSpPr>
          <p:cNvPr id="4" name="Slide Number Placeholder 3"/>
          <p:cNvSpPr>
            <a:spLocks noGrp="1"/>
          </p:cNvSpPr>
          <p:nvPr>
            <p:ph type="sldNum" sz="quarter" idx="10"/>
          </p:nvPr>
        </p:nvSpPr>
        <p:spPr/>
        <p:txBody>
          <a:bodyPr/>
          <a:lstStyle/>
          <a:p>
            <a:fld id="{AA514C5C-D263-4FA0-8CEB-22A3E05C00E6}" type="slidenum">
              <a:rPr lang="en-IN" smtClean="0"/>
              <a:t>4</a:t>
            </a:fld>
            <a:endParaRPr lang="en-IN"/>
          </a:p>
        </p:txBody>
      </p:sp>
    </p:spTree>
    <p:extLst>
      <p:ext uri="{BB962C8B-B14F-4D97-AF65-F5344CB8AC3E}">
        <p14:creationId xmlns:p14="http://schemas.microsoft.com/office/powerpoint/2010/main" val="3010563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Adhering to divisional organisational structure, M&amp;S is able to focus more on customers and ensure specialised service to them. The company has different subdivisions within its company, which are Food, fashion, home and beauty, Bank, and others (M&amp;S, 2026). This has divided the work among different units, which ensures efficiency and collaboration. The collaboration is done through Microsoft Teams, including Azure Synapse Analytics and Power BI (Microsoft, 2023).  </a:t>
            </a:r>
            <a:endParaRPr lang="en-IN" dirty="0"/>
          </a:p>
        </p:txBody>
      </p:sp>
      <p:sp>
        <p:nvSpPr>
          <p:cNvPr id="4" name="Slide Number Placeholder 3"/>
          <p:cNvSpPr>
            <a:spLocks noGrp="1"/>
          </p:cNvSpPr>
          <p:nvPr>
            <p:ph type="sldNum" sz="quarter" idx="10"/>
          </p:nvPr>
        </p:nvSpPr>
        <p:spPr/>
        <p:txBody>
          <a:bodyPr/>
          <a:lstStyle/>
          <a:p>
            <a:fld id="{AA514C5C-D263-4FA0-8CEB-22A3E05C00E6}" type="slidenum">
              <a:rPr lang="en-IN" smtClean="0"/>
              <a:t>5</a:t>
            </a:fld>
            <a:endParaRPr lang="en-IN"/>
          </a:p>
        </p:txBody>
      </p:sp>
    </p:spTree>
    <p:extLst>
      <p:ext uri="{BB962C8B-B14F-4D97-AF65-F5344CB8AC3E}">
        <p14:creationId xmlns:p14="http://schemas.microsoft.com/office/powerpoint/2010/main" val="198947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matrix structure is essential to divide the roles which increase accountability and also maintain transparency in inter-communication process. </a:t>
            </a:r>
            <a:r>
              <a:rPr lang="en-US" sz="1200" dirty="0">
                <a:solidFill>
                  <a:schemeClr val="bg1"/>
                </a:solidFill>
                <a:latin typeface="Arial" panose="020B0604020202020204" pitchFamily="34" charset="0"/>
              </a:rPr>
              <a:t>For example, Sainsbury’s follows the matrix </a:t>
            </a:r>
            <a:r>
              <a:rPr lang="en-US" sz="1200" dirty="0" err="1">
                <a:solidFill>
                  <a:schemeClr val="bg1"/>
                </a:solidFill>
                <a:latin typeface="Arial" panose="020B0604020202020204" pitchFamily="34" charset="0"/>
              </a:rPr>
              <a:t>organisational</a:t>
            </a:r>
            <a:r>
              <a:rPr lang="en-US" sz="1200" dirty="0">
                <a:solidFill>
                  <a:schemeClr val="bg1"/>
                </a:solidFill>
                <a:latin typeface="Arial" panose="020B0604020202020204" pitchFamily="34" charset="0"/>
              </a:rPr>
              <a:t> structure</a:t>
            </a:r>
            <a:r>
              <a:rPr lang="en-US" sz="1200" baseline="0" dirty="0">
                <a:solidFill>
                  <a:schemeClr val="bg1"/>
                </a:solidFill>
                <a:latin typeface="Arial" panose="020B0604020202020204" pitchFamily="34" charset="0"/>
              </a:rPr>
              <a:t> and </a:t>
            </a:r>
            <a:r>
              <a:rPr lang="en-GB" sz="1200" kern="1200" dirty="0">
                <a:solidFill>
                  <a:schemeClr val="tx1"/>
                </a:solidFill>
                <a:effectLst/>
                <a:latin typeface="+mn-lt"/>
                <a:ea typeface="+mn-ea"/>
                <a:cs typeface="+mn-cs"/>
              </a:rPr>
              <a:t>offers different products, which are food, general merchandise, financial services, and others (Sainsbury’s, 2020). The matrix structure ensures cross-functional collaboration between different departments, which increases the effectiveness of the business (Sainsbury’s, 2026).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A514C5C-D263-4FA0-8CEB-22A3E05C00E6}" type="slidenum">
              <a:rPr lang="en-IN" smtClean="0"/>
              <a:t>6</a:t>
            </a:fld>
            <a:endParaRPr lang="en-IN"/>
          </a:p>
        </p:txBody>
      </p:sp>
    </p:spTree>
    <p:extLst>
      <p:ext uri="{BB962C8B-B14F-4D97-AF65-F5344CB8AC3E}">
        <p14:creationId xmlns:p14="http://schemas.microsoft.com/office/powerpoint/2010/main" val="2823694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It can be concluded that this study has focused on illustrating three different organisational structures and its designing process. Besides, the disadvantages and advantages of this organisational structure have been discussed in this study. </a:t>
            </a:r>
            <a:r>
              <a:rPr lang="en-US" sz="1200" b="0" i="0" u="none" strike="noStrike" kern="1200">
                <a:solidFill>
                  <a:schemeClr val="tx1"/>
                </a:solidFill>
                <a:effectLst/>
                <a:latin typeface="+mn-lt"/>
                <a:ea typeface="+mn-ea"/>
                <a:cs typeface="+mn-cs"/>
              </a:rPr>
              <a:t>Based upon the analysis, it can be said that M&amp;S can consider matrix organisational structure that can help to increase cross-cultural collaboration between departments. </a:t>
            </a:r>
            <a:endParaRPr lang="en-IN" dirty="0"/>
          </a:p>
        </p:txBody>
      </p:sp>
      <p:sp>
        <p:nvSpPr>
          <p:cNvPr id="4" name="Slide Number Placeholder 3"/>
          <p:cNvSpPr>
            <a:spLocks noGrp="1"/>
          </p:cNvSpPr>
          <p:nvPr>
            <p:ph type="sldNum" sz="quarter" idx="10"/>
          </p:nvPr>
        </p:nvSpPr>
        <p:spPr/>
        <p:txBody>
          <a:bodyPr/>
          <a:lstStyle/>
          <a:p>
            <a:fld id="{AA514C5C-D263-4FA0-8CEB-22A3E05C00E6}" type="slidenum">
              <a:rPr lang="en-IN" smtClean="0"/>
              <a:t>7</a:t>
            </a:fld>
            <a:endParaRPr lang="en-IN"/>
          </a:p>
        </p:txBody>
      </p:sp>
    </p:spTree>
    <p:extLst>
      <p:ext uri="{BB962C8B-B14F-4D97-AF65-F5344CB8AC3E}">
        <p14:creationId xmlns:p14="http://schemas.microsoft.com/office/powerpoint/2010/main" val="1718032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svg" /><Relationship Id="rId1" Type="http://schemas.openxmlformats.org/officeDocument/2006/relationships/slideLayout" Target="../slideLayouts/slideLayout7.xml" /><Relationship Id="rId5" Type="http://schemas.openxmlformats.org/officeDocument/2006/relationships/image" Target="../media/image4.sv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 /><Relationship Id="rId3" Type="http://schemas.openxmlformats.org/officeDocument/2006/relationships/image" Target="../media/image5.svg" /><Relationship Id="rId7" Type="http://schemas.openxmlformats.org/officeDocument/2006/relationships/diagramLayout" Target="../diagrams/layout1.xml"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diagramData" Target="../diagrams/data1.xml" /><Relationship Id="rId11" Type="http://schemas.openxmlformats.org/officeDocument/2006/relationships/image" Target="../media/image8.png" /><Relationship Id="rId5" Type="http://schemas.openxmlformats.org/officeDocument/2006/relationships/image" Target="../media/image7.svg" /><Relationship Id="rId10" Type="http://schemas.microsoft.com/office/2007/relationships/diagramDrawing" Target="../diagrams/drawing1.xml" /><Relationship Id="rId4" Type="http://schemas.openxmlformats.org/officeDocument/2006/relationships/image" Target="../media/image6.svg" /><Relationship Id="rId9" Type="http://schemas.openxmlformats.org/officeDocument/2006/relationships/diagramColors" Target="../diagrams/colors1.xml" /></Relationships>
</file>

<file path=ppt/slides/_rels/slide3.xml.rels><?xml version="1.0" encoding="UTF-8" standalone="yes"?>
<Relationships xmlns="http://schemas.openxmlformats.org/package/2006/relationships"><Relationship Id="rId3" Type="http://schemas.openxmlformats.org/officeDocument/2006/relationships/image" Target="../media/image9.svg"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image" Target="../media/image12.png" /><Relationship Id="rId5" Type="http://schemas.openxmlformats.org/officeDocument/2006/relationships/image" Target="../media/image11.svg" /><Relationship Id="rId4" Type="http://schemas.openxmlformats.org/officeDocument/2006/relationships/image" Target="../media/image10.svg" /></Relationships>
</file>

<file path=ppt/slides/_rels/slide4.xml.rels><?xml version="1.0" encoding="UTF-8" standalone="yes"?>
<Relationships xmlns="http://schemas.openxmlformats.org/package/2006/relationships"><Relationship Id="rId8" Type="http://schemas.openxmlformats.org/officeDocument/2006/relationships/image" Target="../media/image17.png" /><Relationship Id="rId3" Type="http://schemas.openxmlformats.org/officeDocument/2006/relationships/image" Target="../media/image13.svg" /><Relationship Id="rId7" Type="http://schemas.openxmlformats.org/officeDocument/2006/relationships/image" Target="../media/image16.sv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3.svg" /><Relationship Id="rId5" Type="http://schemas.openxmlformats.org/officeDocument/2006/relationships/image" Target="../media/image15.svg" /><Relationship Id="rId4" Type="http://schemas.openxmlformats.org/officeDocument/2006/relationships/image" Target="../media/image14.svg" /></Relationships>
</file>

<file path=ppt/slides/_rels/slide5.xml.rels><?xml version="1.0" encoding="UTF-8" standalone="yes"?>
<Relationships xmlns="http://schemas.openxmlformats.org/package/2006/relationships"><Relationship Id="rId8" Type="http://schemas.openxmlformats.org/officeDocument/2006/relationships/image" Target="../media/image23.png" /><Relationship Id="rId3" Type="http://schemas.openxmlformats.org/officeDocument/2006/relationships/image" Target="../media/image18.svg" /><Relationship Id="rId7" Type="http://schemas.openxmlformats.org/officeDocument/2006/relationships/image" Target="../media/image22.pn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21.png" /><Relationship Id="rId5" Type="http://schemas.openxmlformats.org/officeDocument/2006/relationships/image" Target="../media/image20.svg" /><Relationship Id="rId4" Type="http://schemas.openxmlformats.org/officeDocument/2006/relationships/image" Target="../media/image19.svg" /><Relationship Id="rId9" Type="http://schemas.openxmlformats.org/officeDocument/2006/relationships/image" Target="../media/image24.png" /></Relationships>
</file>

<file path=ppt/slides/_rels/slide6.xml.rels><?xml version="1.0" encoding="UTF-8" standalone="yes"?>
<Relationships xmlns="http://schemas.openxmlformats.org/package/2006/relationships"><Relationship Id="rId3" Type="http://schemas.openxmlformats.org/officeDocument/2006/relationships/image" Target="../media/image25.svg"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image" Target="../media/image27.png" /><Relationship Id="rId5" Type="http://schemas.openxmlformats.org/officeDocument/2006/relationships/image" Target="../media/image7.svg" /><Relationship Id="rId4" Type="http://schemas.openxmlformats.org/officeDocument/2006/relationships/image" Target="../media/image26.svg" /></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 /><Relationship Id="rId3" Type="http://schemas.openxmlformats.org/officeDocument/2006/relationships/image" Target="../media/image28.svg" /><Relationship Id="rId7" Type="http://schemas.openxmlformats.org/officeDocument/2006/relationships/diagramLayout" Target="../diagrams/layout2.xml"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diagramData" Target="../diagrams/data2.xml" /><Relationship Id="rId5" Type="http://schemas.openxmlformats.org/officeDocument/2006/relationships/image" Target="../media/image29.svg" /><Relationship Id="rId10" Type="http://schemas.microsoft.com/office/2007/relationships/diagramDrawing" Target="../diagrams/drawing2.xml" /><Relationship Id="rId4" Type="http://schemas.openxmlformats.org/officeDocument/2006/relationships/image" Target="../media/image3.svg" /><Relationship Id="rId9" Type="http://schemas.openxmlformats.org/officeDocument/2006/relationships/diagramColors" Target="../diagrams/colors2.xml" /></Relationships>
</file>

<file path=ppt/slides/_rels/slide8.xml.rels><?xml version="1.0" encoding="UTF-8" standalone="yes"?>
<Relationships xmlns="http://schemas.openxmlformats.org/package/2006/relationships"><Relationship Id="rId3" Type="http://schemas.openxmlformats.org/officeDocument/2006/relationships/image" Target="../media/image31.svg" /><Relationship Id="rId2" Type="http://schemas.openxmlformats.org/officeDocument/2006/relationships/image" Target="../media/image30.svg" /><Relationship Id="rId1" Type="http://schemas.openxmlformats.org/officeDocument/2006/relationships/slideLayout" Target="../slideLayouts/slideLayout7.xml" /><Relationship Id="rId4" Type="http://schemas.openxmlformats.org/officeDocument/2006/relationships/image" Target="../media/image32.sv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CF1F4"/>
        </a:solidFill>
        <a:effectLst/>
      </p:bgPr>
    </p:bg>
    <p:spTree>
      <p:nvGrpSpPr>
        <p:cNvPr id="1" name=""/>
        <p:cNvGrpSpPr/>
        <p:nvPr/>
      </p:nvGrpSpPr>
      <p:grpSpPr>
        <a:xfrm>
          <a:off x="0" y="0"/>
          <a:ext cx="0" cy="0"/>
          <a:chOff x="0" y="0"/>
          <a:chExt cx="0" cy="0"/>
        </a:xfrm>
      </p:grpSpPr>
      <p:sp>
        <p:nvSpPr>
          <p:cNvPr id="3" name="AutoShape 3"/>
          <p:cNvSpPr/>
          <p:nvPr/>
        </p:nvSpPr>
        <p:spPr>
          <a:xfrm>
            <a:off x="7417863" y="1562100"/>
            <a:ext cx="9841437" cy="0"/>
          </a:xfrm>
          <a:prstGeom prst="line">
            <a:avLst/>
          </a:prstGeom>
          <a:ln w="38100" cap="flat">
            <a:solidFill>
              <a:srgbClr val="143C3C"/>
            </a:solidFill>
            <a:prstDash val="solid"/>
            <a:headEnd type="none" w="sm" len="sm"/>
            <a:tailEnd type="none" w="sm" len="sm"/>
          </a:ln>
        </p:spPr>
        <p:txBody>
          <a:bodyPr/>
          <a:lstStyle/>
          <a:p>
            <a:endParaRPr lang="en-US"/>
          </a:p>
        </p:txBody>
      </p:sp>
      <p:sp>
        <p:nvSpPr>
          <p:cNvPr id="4" name="AutoShape 4"/>
          <p:cNvSpPr/>
          <p:nvPr/>
        </p:nvSpPr>
        <p:spPr>
          <a:xfrm>
            <a:off x="7417862" y="6514675"/>
            <a:ext cx="9841437" cy="0"/>
          </a:xfrm>
          <a:prstGeom prst="line">
            <a:avLst/>
          </a:prstGeom>
          <a:ln w="38100" cap="flat">
            <a:solidFill>
              <a:srgbClr val="143C3C"/>
            </a:solidFill>
            <a:prstDash val="solid"/>
            <a:headEnd type="none" w="sm" len="sm"/>
            <a:tailEnd type="none" w="sm" len="sm"/>
          </a:ln>
        </p:spPr>
        <p:txBody>
          <a:bodyPr/>
          <a:lstStyle/>
          <a:p>
            <a:endParaRPr lang="en-US"/>
          </a:p>
        </p:txBody>
      </p:sp>
      <p:sp>
        <p:nvSpPr>
          <p:cNvPr id="5" name="Freeform 5"/>
          <p:cNvSpPr/>
          <p:nvPr/>
        </p:nvSpPr>
        <p:spPr>
          <a:xfrm rot="4028164">
            <a:off x="-1842413" y="2890847"/>
            <a:ext cx="7548057" cy="5283640"/>
          </a:xfrm>
          <a:custGeom>
            <a:avLst/>
            <a:gdLst/>
            <a:ahLst/>
            <a:cxnLst/>
            <a:rect l="l" t="t" r="r" b="b"/>
            <a:pathLst>
              <a:path w="7548057" h="5283640">
                <a:moveTo>
                  <a:pt x="0" y="0"/>
                </a:moveTo>
                <a:lnTo>
                  <a:pt x="7548056" y="0"/>
                </a:lnTo>
                <a:lnTo>
                  <a:pt x="7548056" y="5283639"/>
                </a:lnTo>
                <a:lnTo>
                  <a:pt x="0" y="5283639"/>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6" name="Freeform 6"/>
          <p:cNvSpPr/>
          <p:nvPr/>
        </p:nvSpPr>
        <p:spPr>
          <a:xfrm>
            <a:off x="1138428" y="-391103"/>
            <a:ext cx="5311405" cy="4365010"/>
          </a:xfrm>
          <a:custGeom>
            <a:avLst/>
            <a:gdLst/>
            <a:ahLst/>
            <a:cxnLst/>
            <a:rect l="l" t="t" r="r" b="b"/>
            <a:pathLst>
              <a:path w="5311405" h="4365010">
                <a:moveTo>
                  <a:pt x="0" y="0"/>
                </a:moveTo>
                <a:lnTo>
                  <a:pt x="5311406" y="0"/>
                </a:lnTo>
                <a:lnTo>
                  <a:pt x="5311406" y="4365009"/>
                </a:lnTo>
                <a:lnTo>
                  <a:pt x="0" y="436500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a:off x="13860286" y="6514675"/>
            <a:ext cx="6349205" cy="6222221"/>
          </a:xfrm>
          <a:custGeom>
            <a:avLst/>
            <a:gdLst/>
            <a:ahLst/>
            <a:cxnLst/>
            <a:rect l="l" t="t" r="r" b="b"/>
            <a:pathLst>
              <a:path w="6349205" h="6222221">
                <a:moveTo>
                  <a:pt x="0" y="0"/>
                </a:moveTo>
                <a:lnTo>
                  <a:pt x="6349205" y="0"/>
                </a:lnTo>
                <a:lnTo>
                  <a:pt x="6349205" y="6222221"/>
                </a:lnTo>
                <a:lnTo>
                  <a:pt x="0" y="622222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rot="-7155696" flipH="1">
            <a:off x="1627515" y="5564949"/>
            <a:ext cx="6251967" cy="4365010"/>
          </a:xfrm>
          <a:custGeom>
            <a:avLst/>
            <a:gdLst/>
            <a:ahLst/>
            <a:cxnLst/>
            <a:rect l="l" t="t" r="r" b="b"/>
            <a:pathLst>
              <a:path w="6251967" h="4365010">
                <a:moveTo>
                  <a:pt x="6251967" y="0"/>
                </a:moveTo>
                <a:lnTo>
                  <a:pt x="0" y="0"/>
                </a:lnTo>
                <a:lnTo>
                  <a:pt x="0" y="4365009"/>
                </a:lnTo>
                <a:lnTo>
                  <a:pt x="6251967" y="4365009"/>
                </a:lnTo>
                <a:lnTo>
                  <a:pt x="6251967"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2" name="Rectangle 11"/>
          <p:cNvSpPr/>
          <p:nvPr/>
        </p:nvSpPr>
        <p:spPr>
          <a:xfrm>
            <a:off x="8280650" y="7010672"/>
            <a:ext cx="4057930" cy="1287532"/>
          </a:xfrm>
          <a:prstGeom prst="rect">
            <a:avLst/>
          </a:prstGeom>
        </p:spPr>
        <p:txBody>
          <a:bodyPr wrap="square">
            <a:spAutoFit/>
          </a:bodyPr>
          <a:lstStyle/>
          <a:p>
            <a:pPr algn="ctr">
              <a:lnSpc>
                <a:spcPct val="150000"/>
              </a:lnSpc>
            </a:pPr>
            <a:r>
              <a:rPr lang="en-US" b="1" dirty="0">
                <a:solidFill>
                  <a:srgbClr val="004442"/>
                </a:solidFill>
                <a:latin typeface="Arial" panose="020B0604020202020204" pitchFamily="34" charset="0"/>
                <a:cs typeface="Arial" panose="020B0604020202020204" pitchFamily="34" charset="0"/>
              </a:rPr>
              <a:t>Student Name:</a:t>
            </a:r>
            <a:r>
              <a:rPr lang="ro-RO" b="1" dirty="0">
                <a:solidFill>
                  <a:srgbClr val="004442"/>
                </a:solidFill>
                <a:latin typeface="Arial" panose="020B0604020202020204" pitchFamily="34" charset="0"/>
                <a:cs typeface="Arial" panose="020B0604020202020204" pitchFamily="34" charset="0"/>
              </a:rPr>
              <a:t> Viorel Sorin Mihai</a:t>
            </a:r>
            <a:endParaRPr lang="en-US" dirty="0">
              <a:solidFill>
                <a:srgbClr val="004442"/>
              </a:solidFill>
              <a:latin typeface="Arial" panose="020B0604020202020204" pitchFamily="34" charset="0"/>
              <a:cs typeface="Arial" panose="020B0604020202020204" pitchFamily="34" charset="0"/>
            </a:endParaRPr>
          </a:p>
          <a:p>
            <a:pPr algn="ctr">
              <a:lnSpc>
                <a:spcPct val="150000"/>
              </a:lnSpc>
            </a:pPr>
            <a:r>
              <a:rPr lang="en-US" b="1" dirty="0">
                <a:solidFill>
                  <a:srgbClr val="004442"/>
                </a:solidFill>
                <a:latin typeface="Arial" panose="020B0604020202020204" pitchFamily="34" charset="0"/>
                <a:cs typeface="Arial" panose="020B0604020202020204" pitchFamily="34" charset="0"/>
              </a:rPr>
              <a:t>Student ID:</a:t>
            </a:r>
            <a:r>
              <a:rPr lang="ro-RO" b="1" dirty="0">
                <a:solidFill>
                  <a:srgbClr val="004442"/>
                </a:solidFill>
                <a:latin typeface="Arial" panose="020B0604020202020204" pitchFamily="34" charset="0"/>
                <a:cs typeface="Arial" panose="020B0604020202020204" pitchFamily="34" charset="0"/>
              </a:rPr>
              <a:t> 2513663</a:t>
            </a:r>
            <a:endParaRPr lang="en-US" dirty="0">
              <a:solidFill>
                <a:srgbClr val="004442"/>
              </a:solidFill>
              <a:latin typeface="Arial" panose="020B0604020202020204" pitchFamily="34" charset="0"/>
              <a:cs typeface="Arial" panose="020B0604020202020204" pitchFamily="34" charset="0"/>
            </a:endParaRPr>
          </a:p>
          <a:p>
            <a:pPr algn="ctr">
              <a:lnSpc>
                <a:spcPct val="150000"/>
              </a:lnSpc>
            </a:pPr>
            <a:r>
              <a:rPr lang="en-US" b="1" dirty="0">
                <a:solidFill>
                  <a:srgbClr val="004442"/>
                </a:solidFill>
                <a:latin typeface="Arial" panose="020B0604020202020204" pitchFamily="34" charset="0"/>
                <a:cs typeface="Arial" panose="020B0604020202020204" pitchFamily="34" charset="0"/>
              </a:rPr>
              <a:t>Submission Date: </a:t>
            </a:r>
            <a:r>
              <a:rPr lang="ro-RO" b="1" dirty="0">
                <a:solidFill>
                  <a:srgbClr val="004442"/>
                </a:solidFill>
                <a:latin typeface="Arial" panose="020B0604020202020204" pitchFamily="34" charset="0"/>
                <a:cs typeface="Arial" panose="020B0604020202020204" pitchFamily="34" charset="0"/>
              </a:rPr>
              <a:t>25.03.2026</a:t>
            </a:r>
            <a:endParaRPr lang="en-US" dirty="0">
              <a:solidFill>
                <a:srgbClr val="004442"/>
              </a:solidFill>
              <a:latin typeface="Arial" panose="020B0604020202020204" pitchFamily="34" charset="0"/>
              <a:cs typeface="Arial" panose="020B0604020202020204" pitchFamily="34" charset="0"/>
            </a:endParaRPr>
          </a:p>
        </p:txBody>
      </p:sp>
      <p:sp>
        <p:nvSpPr>
          <p:cNvPr id="13" name="TextBox 7"/>
          <p:cNvSpPr txBox="1"/>
          <p:nvPr/>
        </p:nvSpPr>
        <p:spPr>
          <a:xfrm>
            <a:off x="5832245" y="2045336"/>
            <a:ext cx="12725400" cy="4308872"/>
          </a:xfrm>
          <a:prstGeom prst="rect">
            <a:avLst/>
          </a:prstGeom>
        </p:spPr>
        <p:txBody>
          <a:bodyPr wrap="square" lIns="0" tIns="0" rIns="0" bIns="0" rtlCol="0" anchor="t">
            <a:spAutoFit/>
          </a:bodyPr>
          <a:lstStyle/>
          <a:p>
            <a:pPr lvl="0" algn="ctr"/>
            <a:r>
              <a:rPr lang="en-US" sz="5400" b="1" spc="199" dirty="0">
                <a:solidFill>
                  <a:srgbClr val="06434B"/>
                </a:solidFill>
                <a:latin typeface="Arial" panose="020B0604020202020204" pitchFamily="34" charset="0"/>
                <a:ea typeface="Squada One"/>
                <a:cs typeface="Arial" panose="020B0604020202020204" pitchFamily="34" charset="0"/>
                <a:sym typeface="Squada One"/>
              </a:rPr>
              <a:t>LCBB4009 Understanding Organisational Structure and Culture</a:t>
            </a:r>
          </a:p>
          <a:p>
            <a:pPr lvl="0" algn="ctr"/>
            <a:endParaRPr lang="en-US" sz="5400" b="1" spc="199" dirty="0">
              <a:solidFill>
                <a:srgbClr val="06434B"/>
              </a:solidFill>
              <a:latin typeface="Arial" panose="020B0604020202020204" pitchFamily="34" charset="0"/>
              <a:ea typeface="Squada One"/>
              <a:cs typeface="Arial" panose="020B0604020202020204" pitchFamily="34" charset="0"/>
              <a:sym typeface="Squada One"/>
            </a:endParaRPr>
          </a:p>
          <a:p>
            <a:pPr lvl="0" algn="ctr"/>
            <a:r>
              <a:rPr lang="en-US" sz="3200" b="1" spc="199" dirty="0">
                <a:solidFill>
                  <a:srgbClr val="06434B"/>
                </a:solidFill>
                <a:latin typeface="Arial" panose="020B0604020202020204" pitchFamily="34" charset="0"/>
                <a:ea typeface="Squada One"/>
                <a:cs typeface="Arial" panose="020B0604020202020204" pitchFamily="34" charset="0"/>
                <a:sym typeface="Squada One"/>
              </a:rPr>
              <a:t>Component 1: Practical: Individual presentation</a:t>
            </a:r>
            <a:endParaRPr lang="ro-RO" sz="3200" b="1" spc="199" dirty="0">
              <a:solidFill>
                <a:srgbClr val="06434B"/>
              </a:solidFill>
              <a:latin typeface="Arial" panose="020B0604020202020204" pitchFamily="34" charset="0"/>
              <a:ea typeface="Squada One"/>
              <a:cs typeface="Arial" panose="020B0604020202020204" pitchFamily="34" charset="0"/>
              <a:sym typeface="Squada One"/>
            </a:endParaRPr>
          </a:p>
          <a:p>
            <a:pPr lvl="0" algn="ctr"/>
            <a:r>
              <a:rPr lang="ro-RO" sz="3200" b="1" spc="199" dirty="0">
                <a:solidFill>
                  <a:srgbClr val="06434B"/>
                </a:solidFill>
                <a:latin typeface="Arial" panose="020B0604020202020204" pitchFamily="34" charset="0"/>
                <a:ea typeface="Squada One"/>
                <a:cs typeface="Arial" panose="020B0604020202020204" pitchFamily="34" charset="0"/>
                <a:sym typeface="Squada One"/>
              </a:rPr>
              <a:t>M&amp;S</a:t>
            </a:r>
            <a:endParaRPr lang="en-US" sz="3200" b="1" spc="199" dirty="0">
              <a:solidFill>
                <a:srgbClr val="06434B"/>
              </a:solidFill>
              <a:latin typeface="Arial" panose="020B0604020202020204" pitchFamily="34" charset="0"/>
              <a:ea typeface="Squada One"/>
              <a:cs typeface="Arial" panose="020B0604020202020204" pitchFamily="34" charset="0"/>
              <a:sym typeface="Squada On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CF1F4"/>
        </a:solidFill>
        <a:effectLst/>
      </p:bgPr>
    </p:bg>
    <p:spTree>
      <p:nvGrpSpPr>
        <p:cNvPr id="1" name=""/>
        <p:cNvGrpSpPr/>
        <p:nvPr/>
      </p:nvGrpSpPr>
      <p:grpSpPr>
        <a:xfrm>
          <a:off x="0" y="0"/>
          <a:ext cx="0" cy="0"/>
          <a:chOff x="0" y="0"/>
          <a:chExt cx="0" cy="0"/>
        </a:xfrm>
      </p:grpSpPr>
      <p:sp>
        <p:nvSpPr>
          <p:cNvPr id="2" name="AutoShape 2"/>
          <p:cNvSpPr/>
          <p:nvPr/>
        </p:nvSpPr>
        <p:spPr>
          <a:xfrm>
            <a:off x="1028635" y="2894234"/>
            <a:ext cx="8115300" cy="27819"/>
          </a:xfrm>
          <a:prstGeom prst="line">
            <a:avLst/>
          </a:prstGeom>
          <a:ln w="38100" cap="flat">
            <a:solidFill>
              <a:srgbClr val="06434B"/>
            </a:solidFill>
            <a:prstDash val="solid"/>
            <a:headEnd type="none" w="sm" len="sm"/>
            <a:tailEnd type="none" w="sm" len="sm"/>
          </a:ln>
        </p:spPr>
        <p:txBody>
          <a:bodyPr/>
          <a:lstStyle/>
          <a:p>
            <a:endParaRPr lang="en-US"/>
          </a:p>
        </p:txBody>
      </p:sp>
      <p:sp>
        <p:nvSpPr>
          <p:cNvPr id="3" name="Freeform 3"/>
          <p:cNvSpPr/>
          <p:nvPr/>
        </p:nvSpPr>
        <p:spPr>
          <a:xfrm rot="-3280223">
            <a:off x="12393059" y="5074319"/>
            <a:ext cx="8672358" cy="4714609"/>
          </a:xfrm>
          <a:custGeom>
            <a:avLst/>
            <a:gdLst/>
            <a:ahLst/>
            <a:cxnLst/>
            <a:rect l="l" t="t" r="r" b="b"/>
            <a:pathLst>
              <a:path w="8672358" h="4714609">
                <a:moveTo>
                  <a:pt x="0" y="0"/>
                </a:moveTo>
                <a:lnTo>
                  <a:pt x="8672358" y="0"/>
                </a:lnTo>
                <a:lnTo>
                  <a:pt x="8672358" y="4714609"/>
                </a:lnTo>
                <a:lnTo>
                  <a:pt x="0" y="471460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10253529" y="-1408233"/>
            <a:ext cx="7534334" cy="7878106"/>
          </a:xfrm>
          <a:custGeom>
            <a:avLst/>
            <a:gdLst/>
            <a:ahLst/>
            <a:cxnLst/>
            <a:rect l="l" t="t" r="r" b="b"/>
            <a:pathLst>
              <a:path w="7534334" h="7878106">
                <a:moveTo>
                  <a:pt x="0" y="0"/>
                </a:moveTo>
                <a:lnTo>
                  <a:pt x="7534333" y="0"/>
                </a:lnTo>
                <a:lnTo>
                  <a:pt x="7534333" y="7878105"/>
                </a:lnTo>
                <a:lnTo>
                  <a:pt x="0" y="787810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rot="-6206996">
            <a:off x="8986989" y="4931698"/>
            <a:ext cx="5785913" cy="6643533"/>
          </a:xfrm>
          <a:custGeom>
            <a:avLst/>
            <a:gdLst/>
            <a:ahLst/>
            <a:cxnLst/>
            <a:rect l="l" t="t" r="r" b="b"/>
            <a:pathLst>
              <a:path w="5785913" h="6643533">
                <a:moveTo>
                  <a:pt x="0" y="0"/>
                </a:moveTo>
                <a:lnTo>
                  <a:pt x="5785913" y="0"/>
                </a:lnTo>
                <a:lnTo>
                  <a:pt x="5785913" y="6643533"/>
                </a:lnTo>
                <a:lnTo>
                  <a:pt x="0" y="664353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TextBox 7"/>
          <p:cNvSpPr txBox="1"/>
          <p:nvPr/>
        </p:nvSpPr>
        <p:spPr>
          <a:xfrm>
            <a:off x="1028700" y="1061805"/>
            <a:ext cx="8115300" cy="1273362"/>
          </a:xfrm>
          <a:prstGeom prst="rect">
            <a:avLst/>
          </a:prstGeom>
        </p:spPr>
        <p:txBody>
          <a:bodyPr lIns="0" tIns="0" rIns="0" bIns="0" rtlCol="0" anchor="t">
            <a:spAutoFit/>
          </a:bodyPr>
          <a:lstStyle/>
          <a:p>
            <a:pPr lvl="0">
              <a:lnSpc>
                <a:spcPts val="11599"/>
              </a:lnSpc>
            </a:pPr>
            <a:r>
              <a:rPr lang="en-US" sz="5400" b="1" spc="199" dirty="0">
                <a:solidFill>
                  <a:srgbClr val="06434B"/>
                </a:solidFill>
                <a:latin typeface="Arial" panose="020B0604020202020204" pitchFamily="34" charset="0"/>
                <a:ea typeface="Squada One"/>
                <a:cs typeface="Arial" panose="020B0604020202020204" pitchFamily="34" charset="0"/>
                <a:sym typeface="Squada One"/>
              </a:rPr>
              <a:t>Introduction </a:t>
            </a:r>
          </a:p>
        </p:txBody>
      </p:sp>
      <p:graphicFrame>
        <p:nvGraphicFramePr>
          <p:cNvPr id="10" name="Diagram 9"/>
          <p:cNvGraphicFramePr/>
          <p:nvPr>
            <p:extLst>
              <p:ext uri="{D42A27DB-BD31-4B8C-83A1-F6EECF244321}">
                <p14:modId xmlns:p14="http://schemas.microsoft.com/office/powerpoint/2010/main" val="2661499187"/>
              </p:ext>
            </p:extLst>
          </p:nvPr>
        </p:nvGraphicFramePr>
        <p:xfrm>
          <a:off x="393961" y="2335167"/>
          <a:ext cx="10959839" cy="732653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Picture 5"/>
          <p:cNvPicPr>
            <a:picLocks noChangeAspect="1"/>
          </p:cNvPicPr>
          <p:nvPr/>
        </p:nvPicPr>
        <p:blipFill>
          <a:blip r:embed="rId11"/>
          <a:stretch>
            <a:fillRect/>
          </a:stretch>
        </p:blipFill>
        <p:spPr>
          <a:xfrm>
            <a:off x="13432422" y="4381500"/>
            <a:ext cx="3657600" cy="35528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CF1F4"/>
        </a:solidFill>
        <a:effectLst/>
      </p:bgPr>
    </p:bg>
    <p:spTree>
      <p:nvGrpSpPr>
        <p:cNvPr id="1" name=""/>
        <p:cNvGrpSpPr/>
        <p:nvPr/>
      </p:nvGrpSpPr>
      <p:grpSpPr>
        <a:xfrm>
          <a:off x="0" y="0"/>
          <a:ext cx="0" cy="0"/>
          <a:chOff x="0" y="0"/>
          <a:chExt cx="0" cy="0"/>
        </a:xfrm>
      </p:grpSpPr>
      <p:sp>
        <p:nvSpPr>
          <p:cNvPr id="2" name="Freeform 2"/>
          <p:cNvSpPr/>
          <p:nvPr/>
        </p:nvSpPr>
        <p:spPr>
          <a:xfrm flipH="1">
            <a:off x="15062077" y="-1316900"/>
            <a:ext cx="4394447" cy="4114800"/>
          </a:xfrm>
          <a:custGeom>
            <a:avLst/>
            <a:gdLst/>
            <a:ahLst/>
            <a:cxnLst/>
            <a:rect l="l" t="t" r="r" b="b"/>
            <a:pathLst>
              <a:path w="4394447" h="4114800">
                <a:moveTo>
                  <a:pt x="4394446" y="0"/>
                </a:moveTo>
                <a:lnTo>
                  <a:pt x="0" y="0"/>
                </a:lnTo>
                <a:lnTo>
                  <a:pt x="0" y="4114800"/>
                </a:lnTo>
                <a:lnTo>
                  <a:pt x="4394446" y="4114800"/>
                </a:lnTo>
                <a:lnTo>
                  <a:pt x="4394446"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3637103" flipH="1">
            <a:off x="14378694" y="2794446"/>
            <a:ext cx="5374794" cy="5267299"/>
          </a:xfrm>
          <a:custGeom>
            <a:avLst/>
            <a:gdLst/>
            <a:ahLst/>
            <a:cxnLst/>
            <a:rect l="l" t="t" r="r" b="b"/>
            <a:pathLst>
              <a:path w="5374794" h="5267299">
                <a:moveTo>
                  <a:pt x="5374795" y="0"/>
                </a:moveTo>
                <a:lnTo>
                  <a:pt x="0" y="0"/>
                </a:lnTo>
                <a:lnTo>
                  <a:pt x="0" y="5267298"/>
                </a:lnTo>
                <a:lnTo>
                  <a:pt x="5374795" y="5267298"/>
                </a:lnTo>
                <a:lnTo>
                  <a:pt x="5374795"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rot="-6087750" flipH="1">
            <a:off x="-1929123" y="4108527"/>
            <a:ext cx="7758538" cy="7067323"/>
          </a:xfrm>
          <a:custGeom>
            <a:avLst/>
            <a:gdLst/>
            <a:ahLst/>
            <a:cxnLst/>
            <a:rect l="l" t="t" r="r" b="b"/>
            <a:pathLst>
              <a:path w="7758538" h="7067323">
                <a:moveTo>
                  <a:pt x="7758538" y="0"/>
                </a:moveTo>
                <a:lnTo>
                  <a:pt x="0" y="0"/>
                </a:lnTo>
                <a:lnTo>
                  <a:pt x="0" y="7067323"/>
                </a:lnTo>
                <a:lnTo>
                  <a:pt x="7758538" y="7067323"/>
                </a:lnTo>
                <a:lnTo>
                  <a:pt x="7758538"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7" name="Group 7"/>
          <p:cNvGrpSpPr/>
          <p:nvPr/>
        </p:nvGrpSpPr>
        <p:grpSpPr>
          <a:xfrm>
            <a:off x="7848601" y="3009900"/>
            <a:ext cx="9410700" cy="6781800"/>
            <a:chOff x="0" y="0"/>
            <a:chExt cx="6557318" cy="3544118"/>
          </a:xfrm>
        </p:grpSpPr>
        <p:sp>
          <p:nvSpPr>
            <p:cNvPr id="8" name="Freeform 8"/>
            <p:cNvSpPr/>
            <p:nvPr/>
          </p:nvSpPr>
          <p:spPr>
            <a:xfrm>
              <a:off x="0" y="0"/>
              <a:ext cx="6557318" cy="3544118"/>
            </a:xfrm>
            <a:custGeom>
              <a:avLst/>
              <a:gdLst/>
              <a:ahLst/>
              <a:cxnLst/>
              <a:rect l="l" t="t" r="r" b="b"/>
              <a:pathLst>
                <a:path w="6557318" h="3544118">
                  <a:moveTo>
                    <a:pt x="6432858" y="3544117"/>
                  </a:moveTo>
                  <a:lnTo>
                    <a:pt x="124460" y="3544117"/>
                  </a:lnTo>
                  <a:cubicBezTo>
                    <a:pt x="55880" y="3544117"/>
                    <a:pt x="0" y="3488237"/>
                    <a:pt x="0" y="3419658"/>
                  </a:cubicBezTo>
                  <a:lnTo>
                    <a:pt x="0" y="124460"/>
                  </a:lnTo>
                  <a:cubicBezTo>
                    <a:pt x="0" y="55880"/>
                    <a:pt x="55880" y="0"/>
                    <a:pt x="124460" y="0"/>
                  </a:cubicBezTo>
                  <a:lnTo>
                    <a:pt x="6432858" y="0"/>
                  </a:lnTo>
                  <a:cubicBezTo>
                    <a:pt x="6501438" y="0"/>
                    <a:pt x="6557318" y="55880"/>
                    <a:pt x="6557318" y="124460"/>
                  </a:cubicBezTo>
                  <a:lnTo>
                    <a:pt x="6557318" y="3419658"/>
                  </a:lnTo>
                  <a:cubicBezTo>
                    <a:pt x="6557318" y="3488237"/>
                    <a:pt x="6501438" y="3544118"/>
                    <a:pt x="6432858" y="3544118"/>
                  </a:cubicBezTo>
                  <a:close/>
                </a:path>
              </a:pathLst>
            </a:custGeom>
            <a:solidFill>
              <a:srgbClr val="EB991D"/>
            </a:solidFill>
          </p:spPr>
          <p:txBody>
            <a:bodyPr/>
            <a:lstStyle/>
            <a:p>
              <a:endParaRPr lang="en-US"/>
            </a:p>
          </p:txBody>
        </p:sp>
      </p:grpSp>
      <p:sp>
        <p:nvSpPr>
          <p:cNvPr id="10" name="TextBox 10"/>
          <p:cNvSpPr txBox="1"/>
          <p:nvPr/>
        </p:nvSpPr>
        <p:spPr>
          <a:xfrm>
            <a:off x="448802" y="854699"/>
            <a:ext cx="16472104" cy="1661993"/>
          </a:xfrm>
          <a:prstGeom prst="rect">
            <a:avLst/>
          </a:prstGeom>
        </p:spPr>
        <p:txBody>
          <a:bodyPr lIns="0" tIns="0" rIns="0" bIns="0" rtlCol="0" anchor="t">
            <a:spAutoFit/>
          </a:bodyPr>
          <a:lstStyle/>
          <a:p>
            <a:pPr algn="ctr"/>
            <a:r>
              <a:rPr lang="en-US" sz="5400" b="1" dirty="0">
                <a:solidFill>
                  <a:srgbClr val="06434B"/>
                </a:solidFill>
                <a:latin typeface="Arial" panose="020B0604020202020204" pitchFamily="34" charset="0"/>
                <a:ea typeface="Squada One"/>
                <a:cs typeface="Arial" panose="020B0604020202020204" pitchFamily="34" charset="0"/>
                <a:sym typeface="Squada One"/>
              </a:rPr>
              <a:t> Organisational structure and chart and its importance</a:t>
            </a:r>
          </a:p>
        </p:txBody>
      </p:sp>
      <p:sp>
        <p:nvSpPr>
          <p:cNvPr id="17" name="Rectangle 16"/>
          <p:cNvSpPr/>
          <p:nvPr/>
        </p:nvSpPr>
        <p:spPr>
          <a:xfrm>
            <a:off x="8010984" y="3020291"/>
            <a:ext cx="9085933" cy="6494085"/>
          </a:xfrm>
          <a:prstGeom prst="rect">
            <a:avLst/>
          </a:prstGeom>
        </p:spPr>
        <p:txBody>
          <a:bodyPr wrap="square">
            <a:spAutoFit/>
          </a:bodyPr>
          <a:lstStyle/>
          <a:p>
            <a:pPr algn="just">
              <a:lnSpc>
                <a:spcPct val="150000"/>
              </a:lnSpc>
              <a:spcBef>
                <a:spcPts val="600"/>
              </a:spcBef>
            </a:pPr>
            <a:r>
              <a:rPr lang="en-US" sz="2400" b="1" i="1" dirty="0">
                <a:solidFill>
                  <a:srgbClr val="000000"/>
                </a:solidFill>
                <a:latin typeface="Arial" panose="020B0604020202020204" pitchFamily="34" charset="0"/>
              </a:rPr>
              <a:t>Organisational structure and chart </a:t>
            </a:r>
            <a:endParaRPr lang="en-US" sz="2400" i="1" dirty="0"/>
          </a:p>
          <a:p>
            <a:pPr marL="342900" indent="-342900" algn="just" fontAlgn="base">
              <a:lnSpc>
                <a:spcPct val="150000"/>
              </a:lnSpc>
              <a:spcBef>
                <a:spcPts val="600"/>
              </a:spcBef>
              <a:buFont typeface="Arial" panose="020B0604020202020204" pitchFamily="34" charset="0"/>
              <a:buChar char="•"/>
            </a:pPr>
            <a:r>
              <a:rPr lang="en-US" sz="2400" dirty="0">
                <a:solidFill>
                  <a:srgbClr val="000000"/>
                </a:solidFill>
                <a:latin typeface="Arial" panose="020B0604020202020204" pitchFamily="34" charset="0"/>
              </a:rPr>
              <a:t>Organisational structure defines the formal reporting lines and roles of the organisation and the communication flow between them (Giest and Klievink, 2024).</a:t>
            </a:r>
          </a:p>
          <a:p>
            <a:pPr marL="342900" indent="-342900" algn="just" fontAlgn="base">
              <a:lnSpc>
                <a:spcPct val="150000"/>
              </a:lnSpc>
              <a:spcBef>
                <a:spcPts val="600"/>
              </a:spcBef>
              <a:buFont typeface="Arial" panose="020B0604020202020204" pitchFamily="34" charset="0"/>
              <a:buChar char="•"/>
            </a:pPr>
            <a:r>
              <a:rPr lang="en-US" sz="2400" dirty="0">
                <a:solidFill>
                  <a:srgbClr val="000000"/>
                </a:solidFill>
                <a:latin typeface="Arial" panose="020B0604020202020204" pitchFamily="34" charset="0"/>
              </a:rPr>
              <a:t>The organisational chart provides a visual mapping of the structure that defines clear roles and responsibilities (Valentine </a:t>
            </a:r>
            <a:r>
              <a:rPr lang="en-US" sz="2400" i="1" dirty="0">
                <a:solidFill>
                  <a:srgbClr val="000000"/>
                </a:solidFill>
                <a:latin typeface="Arial" panose="020B0604020202020204" pitchFamily="34" charset="0"/>
              </a:rPr>
              <a:t>et al., </a:t>
            </a:r>
            <a:r>
              <a:rPr lang="en-US" sz="2400" dirty="0">
                <a:solidFill>
                  <a:srgbClr val="000000"/>
                </a:solidFill>
                <a:latin typeface="Arial" panose="020B0604020202020204" pitchFamily="34" charset="0"/>
              </a:rPr>
              <a:t>2024).</a:t>
            </a:r>
          </a:p>
          <a:p>
            <a:pPr algn="just">
              <a:lnSpc>
                <a:spcPct val="150000"/>
              </a:lnSpc>
              <a:spcBef>
                <a:spcPts val="600"/>
              </a:spcBef>
            </a:pPr>
            <a:r>
              <a:rPr lang="en-US" sz="2400" b="1" i="1" dirty="0">
                <a:solidFill>
                  <a:srgbClr val="000000"/>
                </a:solidFill>
                <a:latin typeface="Arial" panose="020B0604020202020204" pitchFamily="34" charset="0"/>
              </a:rPr>
              <a:t>Importance of structure and chart</a:t>
            </a:r>
          </a:p>
          <a:p>
            <a:pPr marL="342900" indent="-342900" algn="just" fontAlgn="base">
              <a:lnSpc>
                <a:spcPct val="150000"/>
              </a:lnSpc>
              <a:spcBef>
                <a:spcPts val="600"/>
              </a:spcBef>
              <a:buFont typeface="Arial" panose="020B0604020202020204" pitchFamily="34" charset="0"/>
              <a:buChar char="•"/>
            </a:pPr>
            <a:r>
              <a:rPr lang="en-US" sz="2400" dirty="0">
                <a:solidFill>
                  <a:srgbClr val="000000"/>
                </a:solidFill>
                <a:latin typeface="Arial" panose="020B0604020202020204" pitchFamily="34" charset="0"/>
              </a:rPr>
              <a:t>Organisational structure and chart are important for defining hierarchy, clarifying roles, and optimising communication that boosts organisational productivity (Caniago, 2024).</a:t>
            </a:r>
            <a:endParaRPr lang="en-US" sz="2400" b="0" i="0" u="none" strike="noStrike" dirty="0">
              <a:solidFill>
                <a:srgbClr val="000000"/>
              </a:solidFill>
              <a:effectLst/>
              <a:latin typeface="Arial" panose="020B0604020202020204" pitchFamily="34" charset="0"/>
            </a:endParaRPr>
          </a:p>
        </p:txBody>
      </p:sp>
      <p:pic>
        <p:nvPicPr>
          <p:cNvPr id="18" name="Picture 17"/>
          <p:cNvPicPr>
            <a:picLocks noChangeAspect="1"/>
          </p:cNvPicPr>
          <p:nvPr/>
        </p:nvPicPr>
        <p:blipFill>
          <a:blip r:embed="rId6"/>
          <a:stretch>
            <a:fillRect/>
          </a:stretch>
        </p:blipFill>
        <p:spPr>
          <a:xfrm>
            <a:off x="519886" y="4072263"/>
            <a:ext cx="6767671" cy="43901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CF1F4"/>
        </a:solidFill>
        <a:effectLst/>
      </p:bgPr>
    </p:bg>
    <p:spTree>
      <p:nvGrpSpPr>
        <p:cNvPr id="1" name=""/>
        <p:cNvGrpSpPr/>
        <p:nvPr/>
      </p:nvGrpSpPr>
      <p:grpSpPr>
        <a:xfrm>
          <a:off x="0" y="0"/>
          <a:ext cx="0" cy="0"/>
          <a:chOff x="0" y="0"/>
          <a:chExt cx="0" cy="0"/>
        </a:xfrm>
      </p:grpSpPr>
      <p:sp>
        <p:nvSpPr>
          <p:cNvPr id="2" name="Freeform 2"/>
          <p:cNvSpPr/>
          <p:nvPr/>
        </p:nvSpPr>
        <p:spPr>
          <a:xfrm rot="6836886">
            <a:off x="-2564061" y="-2134017"/>
            <a:ext cx="9363657" cy="5618194"/>
          </a:xfrm>
          <a:custGeom>
            <a:avLst/>
            <a:gdLst/>
            <a:ahLst/>
            <a:cxnLst/>
            <a:rect l="l" t="t" r="r" b="b"/>
            <a:pathLst>
              <a:path w="9363657" h="5618194">
                <a:moveTo>
                  <a:pt x="0" y="0"/>
                </a:moveTo>
                <a:lnTo>
                  <a:pt x="9363657" y="0"/>
                </a:lnTo>
                <a:lnTo>
                  <a:pt x="9363657" y="5618195"/>
                </a:lnTo>
                <a:lnTo>
                  <a:pt x="0" y="56181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2943640">
            <a:off x="4779509" y="-1115946"/>
            <a:ext cx="5130545" cy="3582053"/>
          </a:xfrm>
          <a:custGeom>
            <a:avLst/>
            <a:gdLst/>
            <a:ahLst/>
            <a:cxnLst/>
            <a:rect l="l" t="t" r="r" b="b"/>
            <a:pathLst>
              <a:path w="5130545" h="3582053">
                <a:moveTo>
                  <a:pt x="0" y="0"/>
                </a:moveTo>
                <a:lnTo>
                  <a:pt x="5130545" y="0"/>
                </a:lnTo>
                <a:lnTo>
                  <a:pt x="5130545" y="3582053"/>
                </a:lnTo>
                <a:lnTo>
                  <a:pt x="0" y="35820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0" name="AutoShape 10"/>
          <p:cNvSpPr/>
          <p:nvPr/>
        </p:nvSpPr>
        <p:spPr>
          <a:xfrm>
            <a:off x="2550448" y="3769725"/>
            <a:ext cx="13239372" cy="0"/>
          </a:xfrm>
          <a:prstGeom prst="line">
            <a:avLst/>
          </a:prstGeom>
          <a:ln w="38100" cap="flat">
            <a:solidFill>
              <a:srgbClr val="06434B"/>
            </a:solidFill>
            <a:prstDash val="solid"/>
            <a:headEnd type="none" w="sm" len="sm"/>
            <a:tailEnd type="none" w="sm" len="sm"/>
          </a:ln>
        </p:spPr>
        <p:txBody>
          <a:bodyPr/>
          <a:lstStyle/>
          <a:p>
            <a:endParaRPr lang="en-US"/>
          </a:p>
        </p:txBody>
      </p:sp>
      <p:sp>
        <p:nvSpPr>
          <p:cNvPr id="11" name="Freeform 11"/>
          <p:cNvSpPr/>
          <p:nvPr/>
        </p:nvSpPr>
        <p:spPr>
          <a:xfrm rot="6649250">
            <a:off x="9842271" y="-975004"/>
            <a:ext cx="2700138" cy="3300168"/>
          </a:xfrm>
          <a:custGeom>
            <a:avLst/>
            <a:gdLst/>
            <a:ahLst/>
            <a:cxnLst/>
            <a:rect l="l" t="t" r="r" b="b"/>
            <a:pathLst>
              <a:path w="2700138" h="3300168">
                <a:moveTo>
                  <a:pt x="0" y="0"/>
                </a:moveTo>
                <a:lnTo>
                  <a:pt x="2700137" y="0"/>
                </a:lnTo>
                <a:lnTo>
                  <a:pt x="2700137" y="3300169"/>
                </a:lnTo>
                <a:lnTo>
                  <a:pt x="0" y="330016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2" name="Freeform 12"/>
          <p:cNvSpPr/>
          <p:nvPr/>
        </p:nvSpPr>
        <p:spPr>
          <a:xfrm rot="4609778">
            <a:off x="12018761" y="-1097234"/>
            <a:ext cx="6390055" cy="6262254"/>
          </a:xfrm>
          <a:custGeom>
            <a:avLst/>
            <a:gdLst/>
            <a:ahLst/>
            <a:cxnLst/>
            <a:rect l="l" t="t" r="r" b="b"/>
            <a:pathLst>
              <a:path w="6390055" h="6262254">
                <a:moveTo>
                  <a:pt x="0" y="0"/>
                </a:moveTo>
                <a:lnTo>
                  <a:pt x="6390054" y="0"/>
                </a:lnTo>
                <a:lnTo>
                  <a:pt x="6390054" y="6262253"/>
                </a:lnTo>
                <a:lnTo>
                  <a:pt x="0" y="626225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3" name="Freeform 13"/>
          <p:cNvSpPr/>
          <p:nvPr/>
        </p:nvSpPr>
        <p:spPr>
          <a:xfrm rot="-10083619">
            <a:off x="14473594" y="-1031862"/>
            <a:ext cx="4542322" cy="4121125"/>
          </a:xfrm>
          <a:custGeom>
            <a:avLst/>
            <a:gdLst/>
            <a:ahLst/>
            <a:cxnLst/>
            <a:rect l="l" t="t" r="r" b="b"/>
            <a:pathLst>
              <a:path w="4542322" h="4121125">
                <a:moveTo>
                  <a:pt x="0" y="0"/>
                </a:moveTo>
                <a:lnTo>
                  <a:pt x="4542322" y="0"/>
                </a:lnTo>
                <a:lnTo>
                  <a:pt x="4542322" y="4121124"/>
                </a:lnTo>
                <a:lnTo>
                  <a:pt x="0" y="412112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4" name="TextBox 14"/>
          <p:cNvSpPr txBox="1"/>
          <p:nvPr/>
        </p:nvSpPr>
        <p:spPr>
          <a:xfrm>
            <a:off x="2384626" y="2056780"/>
            <a:ext cx="13239372" cy="1661993"/>
          </a:xfrm>
          <a:prstGeom prst="rect">
            <a:avLst/>
          </a:prstGeom>
        </p:spPr>
        <p:txBody>
          <a:bodyPr lIns="0" tIns="0" rIns="0" bIns="0" rtlCol="0" anchor="t">
            <a:spAutoFit/>
          </a:bodyPr>
          <a:lstStyle/>
          <a:p>
            <a:pPr lvl="0" algn="ctr">
              <a:spcBef>
                <a:spcPct val="0"/>
              </a:spcBef>
            </a:pPr>
            <a:r>
              <a:rPr lang="en-US" sz="5400" b="1" dirty="0">
                <a:solidFill>
                  <a:srgbClr val="06434B"/>
                </a:solidFill>
                <a:latin typeface="Arial" panose="020B0604020202020204" pitchFamily="34" charset="0"/>
                <a:ea typeface="Squada One"/>
                <a:cs typeface="Arial" panose="020B0604020202020204" pitchFamily="34" charset="0"/>
                <a:sym typeface="Squada One"/>
              </a:rPr>
              <a:t>Designing Functional structure of an organisation </a:t>
            </a:r>
          </a:p>
        </p:txBody>
      </p:sp>
      <p:sp>
        <p:nvSpPr>
          <p:cNvPr id="19" name="Round Diagonal Corner Rectangle 18"/>
          <p:cNvSpPr/>
          <p:nvPr/>
        </p:nvSpPr>
        <p:spPr>
          <a:xfrm>
            <a:off x="755505" y="4101957"/>
            <a:ext cx="8255734" cy="5829300"/>
          </a:xfrm>
          <a:prstGeom prst="round2DiagRect">
            <a:avLst/>
          </a:prstGeom>
          <a:solidFill>
            <a:srgbClr val="00444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fontAlgn="base">
              <a:lnSpc>
                <a:spcPct val="150000"/>
              </a:lnSpc>
              <a:spcBef>
                <a:spcPts val="600"/>
              </a:spcBef>
              <a:buFont typeface="Arial" panose="020B0604020202020204" pitchFamily="34" charset="0"/>
              <a:buChar char="•"/>
            </a:pPr>
            <a:r>
              <a:rPr lang="en-US" sz="2400" dirty="0">
                <a:solidFill>
                  <a:schemeClr val="bg1"/>
                </a:solidFill>
                <a:latin typeface="Arial" panose="020B0604020202020204" pitchFamily="34" charset="0"/>
              </a:rPr>
              <a:t>Functional organisational structure design by grouping the employees into specialised departments (Forbes, 2025).</a:t>
            </a:r>
          </a:p>
          <a:p>
            <a:pPr marL="342900" indent="-342900" algn="just" fontAlgn="base">
              <a:lnSpc>
                <a:spcPct val="150000"/>
              </a:lnSpc>
              <a:spcBef>
                <a:spcPts val="600"/>
              </a:spcBef>
              <a:buFont typeface="Arial" panose="020B0604020202020204" pitchFamily="34" charset="0"/>
              <a:buChar char="•"/>
            </a:pPr>
            <a:r>
              <a:rPr lang="en-US" sz="2400" dirty="0">
                <a:solidFill>
                  <a:schemeClr val="bg1"/>
                </a:solidFill>
                <a:latin typeface="Arial" panose="020B0604020202020204" pitchFamily="34" charset="0"/>
              </a:rPr>
              <a:t>This follows a vertical reporting hierarchy to assign roles to individuals that increase efficiency</a:t>
            </a:r>
          </a:p>
          <a:p>
            <a:pPr marL="342900" indent="-342900" algn="just" fontAlgn="base">
              <a:lnSpc>
                <a:spcPct val="150000"/>
              </a:lnSpc>
              <a:spcBef>
                <a:spcPts val="600"/>
              </a:spcBef>
              <a:buFont typeface="Arial" panose="020B0604020202020204" pitchFamily="34" charset="0"/>
              <a:buChar char="•"/>
            </a:pPr>
            <a:r>
              <a:rPr lang="en-US" sz="2400" dirty="0">
                <a:solidFill>
                  <a:schemeClr val="bg1"/>
                </a:solidFill>
                <a:latin typeface="Arial" panose="020B0604020202020204" pitchFamily="34" charset="0"/>
              </a:rPr>
              <a:t>Poor communication between hierarchies and departmental silos are disadvantages of this structure (</a:t>
            </a:r>
            <a:r>
              <a:rPr lang="en-US" sz="2400" dirty="0" err="1">
                <a:solidFill>
                  <a:schemeClr val="bg1"/>
                </a:solidFill>
                <a:latin typeface="Arial" panose="020B0604020202020204" pitchFamily="34" charset="0"/>
              </a:rPr>
              <a:t>Omachi</a:t>
            </a:r>
            <a:r>
              <a:rPr lang="en-US" sz="2400" dirty="0">
                <a:solidFill>
                  <a:schemeClr val="bg1"/>
                </a:solidFill>
                <a:latin typeface="Arial" panose="020B0604020202020204" pitchFamily="34" charset="0"/>
              </a:rPr>
              <a:t> and </a:t>
            </a:r>
            <a:r>
              <a:rPr lang="en-US" sz="2400" dirty="0" err="1">
                <a:solidFill>
                  <a:schemeClr val="bg1"/>
                </a:solidFill>
                <a:latin typeface="Arial" panose="020B0604020202020204" pitchFamily="34" charset="0"/>
              </a:rPr>
              <a:t>Ajewumi</a:t>
            </a:r>
            <a:r>
              <a:rPr lang="en-US" sz="2400" dirty="0">
                <a:solidFill>
                  <a:schemeClr val="bg1"/>
                </a:solidFill>
                <a:latin typeface="Arial" panose="020B0604020202020204" pitchFamily="34" charset="0"/>
              </a:rPr>
              <a:t>, 2024).</a:t>
            </a:r>
          </a:p>
        </p:txBody>
      </p:sp>
      <p:pic>
        <p:nvPicPr>
          <p:cNvPr id="20" name="Picture 19"/>
          <p:cNvPicPr>
            <a:picLocks noChangeAspect="1"/>
          </p:cNvPicPr>
          <p:nvPr/>
        </p:nvPicPr>
        <p:blipFill>
          <a:blip r:embed="rId8"/>
          <a:stretch>
            <a:fillRect/>
          </a:stretch>
        </p:blipFill>
        <p:spPr>
          <a:xfrm>
            <a:off x="10089950" y="5118792"/>
            <a:ext cx="7119321" cy="2992731"/>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CF1F4"/>
        </a:solidFill>
        <a:effectLst/>
      </p:bgPr>
    </p:bg>
    <p:spTree>
      <p:nvGrpSpPr>
        <p:cNvPr id="1" name=""/>
        <p:cNvGrpSpPr/>
        <p:nvPr/>
      </p:nvGrpSpPr>
      <p:grpSpPr>
        <a:xfrm>
          <a:off x="0" y="0"/>
          <a:ext cx="0" cy="0"/>
          <a:chOff x="0" y="0"/>
          <a:chExt cx="0" cy="0"/>
        </a:xfrm>
      </p:grpSpPr>
      <p:grpSp>
        <p:nvGrpSpPr>
          <p:cNvPr id="2" name="Group 2"/>
          <p:cNvGrpSpPr/>
          <p:nvPr/>
        </p:nvGrpSpPr>
        <p:grpSpPr>
          <a:xfrm>
            <a:off x="7923796" y="3266912"/>
            <a:ext cx="771999" cy="771999"/>
            <a:chOff x="-313429" y="182883"/>
            <a:chExt cx="6350000" cy="6350000"/>
          </a:xfrm>
        </p:grpSpPr>
        <p:sp>
          <p:nvSpPr>
            <p:cNvPr id="3" name="Freeform 3"/>
            <p:cNvSpPr/>
            <p:nvPr/>
          </p:nvSpPr>
          <p:spPr>
            <a:xfrm>
              <a:off x="-313429" y="182883"/>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D11E1E"/>
            </a:solidFill>
          </p:spPr>
          <p:txBody>
            <a:bodyPr/>
            <a:lstStyle/>
            <a:p>
              <a:endParaRPr lang="en-US"/>
            </a:p>
          </p:txBody>
        </p:sp>
      </p:grpSp>
      <p:grpSp>
        <p:nvGrpSpPr>
          <p:cNvPr id="4" name="Group 4"/>
          <p:cNvGrpSpPr/>
          <p:nvPr/>
        </p:nvGrpSpPr>
        <p:grpSpPr>
          <a:xfrm>
            <a:off x="7967958" y="4983662"/>
            <a:ext cx="771999" cy="771999"/>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D11E1E"/>
            </a:solidFill>
          </p:spPr>
          <p:txBody>
            <a:bodyPr/>
            <a:lstStyle/>
            <a:p>
              <a:endParaRPr lang="en-US"/>
            </a:p>
          </p:txBody>
        </p:sp>
      </p:grpSp>
      <p:grpSp>
        <p:nvGrpSpPr>
          <p:cNvPr id="6" name="Group 6"/>
          <p:cNvGrpSpPr/>
          <p:nvPr/>
        </p:nvGrpSpPr>
        <p:grpSpPr>
          <a:xfrm>
            <a:off x="7874857" y="7986208"/>
            <a:ext cx="771999" cy="771999"/>
            <a:chOff x="0" y="0"/>
            <a:chExt cx="6350000" cy="6350000"/>
          </a:xfrm>
        </p:grpSpPr>
        <p:sp>
          <p:nvSpPr>
            <p:cNvPr id="7" name="Freeform 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D11E1E"/>
            </a:solidFill>
          </p:spPr>
          <p:txBody>
            <a:bodyPr/>
            <a:lstStyle/>
            <a:p>
              <a:endParaRPr lang="en-US"/>
            </a:p>
          </p:txBody>
        </p:sp>
      </p:grpSp>
      <p:grpSp>
        <p:nvGrpSpPr>
          <p:cNvPr id="8" name="Group 8"/>
          <p:cNvGrpSpPr/>
          <p:nvPr/>
        </p:nvGrpSpPr>
        <p:grpSpPr>
          <a:xfrm>
            <a:off x="7874857" y="6646719"/>
            <a:ext cx="771999" cy="771999"/>
            <a:chOff x="163694" y="-207297"/>
            <a:chExt cx="6350000" cy="6350000"/>
          </a:xfrm>
        </p:grpSpPr>
        <p:sp>
          <p:nvSpPr>
            <p:cNvPr id="9" name="Freeform 9"/>
            <p:cNvSpPr/>
            <p:nvPr/>
          </p:nvSpPr>
          <p:spPr>
            <a:xfrm>
              <a:off x="163694" y="-207297"/>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D11E1E"/>
            </a:solidFill>
          </p:spPr>
          <p:txBody>
            <a:bodyPr/>
            <a:lstStyle/>
            <a:p>
              <a:endParaRPr lang="en-US"/>
            </a:p>
          </p:txBody>
        </p:sp>
      </p:grpSp>
      <p:sp>
        <p:nvSpPr>
          <p:cNvPr id="12" name="AutoShape 12"/>
          <p:cNvSpPr/>
          <p:nvPr/>
        </p:nvSpPr>
        <p:spPr>
          <a:xfrm>
            <a:off x="7788453" y="2615940"/>
            <a:ext cx="8248532" cy="38100"/>
          </a:xfrm>
          <a:prstGeom prst="line">
            <a:avLst/>
          </a:prstGeom>
          <a:ln w="38100" cap="flat">
            <a:solidFill>
              <a:srgbClr val="143C3C"/>
            </a:solidFill>
            <a:prstDash val="solid"/>
            <a:headEnd type="none" w="sm" len="sm"/>
            <a:tailEnd type="none" w="sm" len="sm"/>
          </a:ln>
        </p:spPr>
        <p:txBody>
          <a:bodyPr/>
          <a:lstStyle/>
          <a:p>
            <a:endParaRPr lang="en-US"/>
          </a:p>
        </p:txBody>
      </p:sp>
      <p:sp>
        <p:nvSpPr>
          <p:cNvPr id="13" name="Freeform 13"/>
          <p:cNvSpPr/>
          <p:nvPr/>
        </p:nvSpPr>
        <p:spPr>
          <a:xfrm rot="20801119">
            <a:off x="-2524598" y="-2764944"/>
            <a:ext cx="10106645" cy="7074651"/>
          </a:xfrm>
          <a:custGeom>
            <a:avLst/>
            <a:gdLst/>
            <a:ahLst/>
            <a:cxnLst/>
            <a:rect l="l" t="t" r="r" b="b"/>
            <a:pathLst>
              <a:path w="10106645" h="7074651">
                <a:moveTo>
                  <a:pt x="0" y="0"/>
                </a:moveTo>
                <a:lnTo>
                  <a:pt x="10106645" y="0"/>
                </a:lnTo>
                <a:lnTo>
                  <a:pt x="10106645" y="7074651"/>
                </a:lnTo>
                <a:lnTo>
                  <a:pt x="0" y="70746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4" name="Freeform 14"/>
          <p:cNvSpPr/>
          <p:nvPr/>
        </p:nvSpPr>
        <p:spPr>
          <a:xfrm>
            <a:off x="13693352" y="3200756"/>
            <a:ext cx="6371776" cy="7122920"/>
          </a:xfrm>
          <a:custGeom>
            <a:avLst/>
            <a:gdLst/>
            <a:ahLst/>
            <a:cxnLst/>
            <a:rect l="l" t="t" r="r" b="b"/>
            <a:pathLst>
              <a:path w="6371776" h="7122920">
                <a:moveTo>
                  <a:pt x="0" y="0"/>
                </a:moveTo>
                <a:lnTo>
                  <a:pt x="6371776" y="0"/>
                </a:lnTo>
                <a:lnTo>
                  <a:pt x="6371776" y="7122920"/>
                </a:lnTo>
                <a:lnTo>
                  <a:pt x="0" y="7122920"/>
                </a:lnTo>
                <a:lnTo>
                  <a:pt x="0" y="0"/>
                </a:lnTo>
                <a:close/>
              </a:path>
            </a:pathLst>
          </a:custGeom>
          <a:blipFill>
            <a:blip>
              <a:extLst>
                <a:ext uri="{96DAC541-7B7A-43D3-8B79-37D633B846F1}">
                  <asvg:svgBlip xmlns:asvg="http://schemas.microsoft.com/office/drawing/2016/SVG/main" r:embed="rId4"/>
                </a:ext>
              </a:extLst>
            </a:blip>
            <a:stretch>
              <a:fillRect l="-6989" b="-6989"/>
            </a:stretch>
          </a:blipFill>
        </p:spPr>
        <p:txBody>
          <a:bodyPr/>
          <a:lstStyle/>
          <a:p>
            <a:endParaRPr lang="en-US"/>
          </a:p>
        </p:txBody>
      </p:sp>
      <p:sp>
        <p:nvSpPr>
          <p:cNvPr id="17" name="Freeform 17"/>
          <p:cNvSpPr/>
          <p:nvPr/>
        </p:nvSpPr>
        <p:spPr>
          <a:xfrm rot="-7938715">
            <a:off x="15034653" y="-849472"/>
            <a:ext cx="5466522" cy="4114800"/>
          </a:xfrm>
          <a:custGeom>
            <a:avLst/>
            <a:gdLst/>
            <a:ahLst/>
            <a:cxnLst/>
            <a:rect l="l" t="t" r="r" b="b"/>
            <a:pathLst>
              <a:path w="5466522" h="4114800">
                <a:moveTo>
                  <a:pt x="0" y="0"/>
                </a:moveTo>
                <a:lnTo>
                  <a:pt x="5466522" y="0"/>
                </a:lnTo>
                <a:lnTo>
                  <a:pt x="5466522"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9" name="TextBox 19"/>
          <p:cNvSpPr txBox="1"/>
          <p:nvPr/>
        </p:nvSpPr>
        <p:spPr>
          <a:xfrm>
            <a:off x="8081352" y="3156125"/>
            <a:ext cx="545211" cy="678561"/>
          </a:xfrm>
          <a:prstGeom prst="rect">
            <a:avLst/>
          </a:prstGeom>
        </p:spPr>
        <p:txBody>
          <a:bodyPr lIns="0" tIns="0" rIns="0" bIns="0" rtlCol="0" anchor="t">
            <a:spAutoFit/>
          </a:bodyPr>
          <a:lstStyle/>
          <a:p>
            <a:pPr algn="ctr">
              <a:lnSpc>
                <a:spcPts val="5652"/>
              </a:lnSpc>
            </a:pPr>
            <a:r>
              <a:rPr lang="en-US" sz="3600" dirty="0">
                <a:solidFill>
                  <a:srgbClr val="DCF1F4"/>
                </a:solidFill>
                <a:latin typeface="Squada One"/>
                <a:ea typeface="Squada One"/>
                <a:cs typeface="Squada One"/>
                <a:sym typeface="Squada One"/>
              </a:rPr>
              <a:t>1</a:t>
            </a:r>
          </a:p>
        </p:txBody>
      </p:sp>
      <p:sp>
        <p:nvSpPr>
          <p:cNvPr id="21" name="TextBox 21"/>
          <p:cNvSpPr txBox="1"/>
          <p:nvPr/>
        </p:nvSpPr>
        <p:spPr>
          <a:xfrm>
            <a:off x="8081352" y="5059635"/>
            <a:ext cx="545211" cy="678561"/>
          </a:xfrm>
          <a:prstGeom prst="rect">
            <a:avLst/>
          </a:prstGeom>
        </p:spPr>
        <p:txBody>
          <a:bodyPr lIns="0" tIns="0" rIns="0" bIns="0" rtlCol="0" anchor="t">
            <a:spAutoFit/>
          </a:bodyPr>
          <a:lstStyle/>
          <a:p>
            <a:pPr marL="0" lvl="1" indent="0" algn="ctr">
              <a:lnSpc>
                <a:spcPts val="5652"/>
              </a:lnSpc>
              <a:spcBef>
                <a:spcPct val="0"/>
              </a:spcBef>
            </a:pPr>
            <a:r>
              <a:rPr lang="en-US" sz="3600" u="none" dirty="0">
                <a:solidFill>
                  <a:srgbClr val="DCF1F4"/>
                </a:solidFill>
                <a:latin typeface="Squada One"/>
                <a:ea typeface="Squada One"/>
                <a:cs typeface="Squada One"/>
                <a:sym typeface="Squada One"/>
              </a:rPr>
              <a:t>2</a:t>
            </a:r>
          </a:p>
        </p:txBody>
      </p:sp>
      <p:sp>
        <p:nvSpPr>
          <p:cNvPr id="23" name="TextBox 23"/>
          <p:cNvSpPr txBox="1"/>
          <p:nvPr/>
        </p:nvSpPr>
        <p:spPr>
          <a:xfrm>
            <a:off x="7892528" y="7986208"/>
            <a:ext cx="771999" cy="730969"/>
          </a:xfrm>
          <a:prstGeom prst="rect">
            <a:avLst/>
          </a:prstGeom>
        </p:spPr>
        <p:txBody>
          <a:bodyPr wrap="square" lIns="0" tIns="0" rIns="0" bIns="0" rtlCol="0" anchor="t">
            <a:spAutoFit/>
          </a:bodyPr>
          <a:lstStyle/>
          <a:p>
            <a:pPr marL="0" lvl="1" indent="0" algn="ctr">
              <a:lnSpc>
                <a:spcPts val="5652"/>
              </a:lnSpc>
              <a:spcBef>
                <a:spcPct val="0"/>
              </a:spcBef>
            </a:pPr>
            <a:r>
              <a:rPr lang="en-US" sz="3600" u="none" dirty="0">
                <a:solidFill>
                  <a:srgbClr val="DCF1F4"/>
                </a:solidFill>
                <a:latin typeface="Squada One"/>
                <a:ea typeface="Squada One"/>
                <a:cs typeface="Squada One"/>
                <a:sym typeface="Squada One"/>
              </a:rPr>
              <a:t>4</a:t>
            </a:r>
          </a:p>
        </p:txBody>
      </p:sp>
      <p:sp>
        <p:nvSpPr>
          <p:cNvPr id="25" name="TextBox 25"/>
          <p:cNvSpPr txBox="1"/>
          <p:nvPr/>
        </p:nvSpPr>
        <p:spPr>
          <a:xfrm>
            <a:off x="7958974" y="6654646"/>
            <a:ext cx="545211" cy="678561"/>
          </a:xfrm>
          <a:prstGeom prst="rect">
            <a:avLst/>
          </a:prstGeom>
        </p:spPr>
        <p:txBody>
          <a:bodyPr lIns="0" tIns="0" rIns="0" bIns="0" rtlCol="0" anchor="t">
            <a:spAutoFit/>
          </a:bodyPr>
          <a:lstStyle/>
          <a:p>
            <a:pPr marL="0" lvl="1" indent="0" algn="ctr">
              <a:lnSpc>
                <a:spcPts val="5652"/>
              </a:lnSpc>
              <a:spcBef>
                <a:spcPct val="0"/>
              </a:spcBef>
            </a:pPr>
            <a:r>
              <a:rPr lang="en-US" sz="3600" u="none" dirty="0">
                <a:solidFill>
                  <a:srgbClr val="DCF1F4"/>
                </a:solidFill>
                <a:latin typeface="Squada One"/>
                <a:ea typeface="Squada One"/>
                <a:cs typeface="Squada One"/>
                <a:sym typeface="Squada One"/>
              </a:rPr>
              <a:t>3</a:t>
            </a:r>
          </a:p>
        </p:txBody>
      </p:sp>
      <p:sp>
        <p:nvSpPr>
          <p:cNvPr id="31" name="Rectangle 30"/>
          <p:cNvSpPr/>
          <p:nvPr/>
        </p:nvSpPr>
        <p:spPr>
          <a:xfrm>
            <a:off x="8881996" y="3218858"/>
            <a:ext cx="7779775" cy="6417141"/>
          </a:xfrm>
          <a:prstGeom prst="rect">
            <a:avLst/>
          </a:prstGeom>
          <a:solidFill>
            <a:srgbClr val="C89800"/>
          </a:solidFill>
        </p:spPr>
        <p:txBody>
          <a:bodyPr wrap="square">
            <a:spAutoFit/>
          </a:bodyPr>
          <a:lstStyle/>
          <a:p>
            <a:pPr algn="just" fontAlgn="base">
              <a:lnSpc>
                <a:spcPct val="150000"/>
              </a:lnSpc>
              <a:spcBef>
                <a:spcPts val="600"/>
              </a:spcBef>
            </a:pPr>
            <a:r>
              <a:rPr lang="en-US" sz="2400" dirty="0">
                <a:solidFill>
                  <a:srgbClr val="000000"/>
                </a:solidFill>
                <a:latin typeface="Arial" panose="020B0604020202020204" pitchFamily="34" charset="0"/>
              </a:rPr>
              <a:t>Divisional organisational structure is designed by dividing the work of a large organisation into separate units (Forbes, 2025).</a:t>
            </a:r>
          </a:p>
          <a:p>
            <a:pPr algn="just" fontAlgn="base">
              <a:lnSpc>
                <a:spcPct val="150000"/>
              </a:lnSpc>
              <a:spcBef>
                <a:spcPts val="600"/>
              </a:spcBef>
            </a:pPr>
            <a:r>
              <a:rPr lang="en-US" sz="2400" dirty="0">
                <a:solidFill>
                  <a:srgbClr val="000000"/>
                </a:solidFill>
                <a:latin typeface="Arial" panose="020B0604020202020204" pitchFamily="34" charset="0"/>
              </a:rPr>
              <a:t>However, imbalances in power dynamics are the primary challenges of this structure due to inconsistent company culture (</a:t>
            </a:r>
            <a:r>
              <a:rPr lang="en-US" sz="2400" dirty="0" err="1">
                <a:solidFill>
                  <a:srgbClr val="000000"/>
                </a:solidFill>
                <a:latin typeface="Arial" panose="020B0604020202020204" pitchFamily="34" charset="0"/>
              </a:rPr>
              <a:t>Besley</a:t>
            </a:r>
            <a:r>
              <a:rPr lang="en-US" sz="2400" dirty="0">
                <a:solidFill>
                  <a:srgbClr val="000000"/>
                </a:solidFill>
                <a:latin typeface="Arial" panose="020B0604020202020204" pitchFamily="34" charset="0"/>
              </a:rPr>
              <a:t> and </a:t>
            </a:r>
            <a:r>
              <a:rPr lang="en-US" sz="2400" dirty="0" err="1">
                <a:solidFill>
                  <a:srgbClr val="000000"/>
                </a:solidFill>
                <a:latin typeface="Arial" panose="020B0604020202020204" pitchFamily="34" charset="0"/>
              </a:rPr>
              <a:t>Persson</a:t>
            </a:r>
            <a:r>
              <a:rPr lang="en-US" sz="2400" dirty="0">
                <a:solidFill>
                  <a:srgbClr val="000000"/>
                </a:solidFill>
                <a:latin typeface="Arial" panose="020B0604020202020204" pitchFamily="34" charset="0"/>
              </a:rPr>
              <a:t>, 2024).</a:t>
            </a:r>
          </a:p>
          <a:p>
            <a:pPr algn="just" fontAlgn="base">
              <a:lnSpc>
                <a:spcPct val="150000"/>
              </a:lnSpc>
              <a:spcBef>
                <a:spcPts val="600"/>
              </a:spcBef>
            </a:pPr>
            <a:r>
              <a:rPr lang="en-US" sz="2400" dirty="0">
                <a:solidFill>
                  <a:srgbClr val="000000"/>
                </a:solidFill>
                <a:latin typeface="Arial" panose="020B0604020202020204" pitchFamily="34" charset="0"/>
              </a:rPr>
              <a:t>The selected organisation M&amp;S follows this structure within its organisation.</a:t>
            </a:r>
          </a:p>
          <a:p>
            <a:pPr algn="just" fontAlgn="base">
              <a:lnSpc>
                <a:spcPct val="150000"/>
              </a:lnSpc>
              <a:spcBef>
                <a:spcPts val="600"/>
              </a:spcBef>
            </a:pPr>
            <a:r>
              <a:rPr lang="en-US" sz="2400" dirty="0">
                <a:solidFill>
                  <a:srgbClr val="000000"/>
                </a:solidFill>
                <a:latin typeface="Arial" panose="020B0604020202020204" pitchFamily="34" charset="0"/>
              </a:rPr>
              <a:t>This helps the organisation to divide the responsibilities among different units, which ensures clear accountability.</a:t>
            </a:r>
          </a:p>
        </p:txBody>
      </p:sp>
      <p:sp>
        <p:nvSpPr>
          <p:cNvPr id="32" name="TextBox 14"/>
          <p:cNvSpPr txBox="1"/>
          <p:nvPr/>
        </p:nvSpPr>
        <p:spPr>
          <a:xfrm>
            <a:off x="5690270" y="707933"/>
            <a:ext cx="10540330" cy="1661993"/>
          </a:xfrm>
          <a:prstGeom prst="rect">
            <a:avLst/>
          </a:prstGeom>
        </p:spPr>
        <p:txBody>
          <a:bodyPr wrap="square" lIns="0" tIns="0" rIns="0" bIns="0" rtlCol="0" anchor="t">
            <a:spAutoFit/>
          </a:bodyPr>
          <a:lstStyle/>
          <a:p>
            <a:pPr lvl="0" algn="ctr">
              <a:spcBef>
                <a:spcPct val="0"/>
              </a:spcBef>
            </a:pPr>
            <a:r>
              <a:rPr lang="en-US" sz="5400" b="1" dirty="0">
                <a:solidFill>
                  <a:srgbClr val="06434B"/>
                </a:solidFill>
                <a:latin typeface="Arial" panose="020B0604020202020204" pitchFamily="34" charset="0"/>
                <a:ea typeface="Squada One"/>
                <a:cs typeface="Arial" panose="020B0604020202020204" pitchFamily="34" charset="0"/>
                <a:sym typeface="Squada One"/>
              </a:rPr>
              <a:t>Designing Divisional structure of an organisation </a:t>
            </a:r>
          </a:p>
        </p:txBody>
      </p:sp>
      <p:pic>
        <p:nvPicPr>
          <p:cNvPr id="33" name="Picture 32"/>
          <p:cNvPicPr>
            <a:picLocks noChangeAspect="1"/>
          </p:cNvPicPr>
          <p:nvPr/>
        </p:nvPicPr>
        <p:blipFill>
          <a:blip r:embed="rId6"/>
          <a:stretch>
            <a:fillRect/>
          </a:stretch>
        </p:blipFill>
        <p:spPr>
          <a:xfrm>
            <a:off x="1679425" y="1207928"/>
            <a:ext cx="3849026" cy="3150982"/>
          </a:xfrm>
          <a:prstGeom prst="rect">
            <a:avLst/>
          </a:prstGeom>
          <a:ln>
            <a:noFill/>
          </a:ln>
          <a:effectLst>
            <a:outerShdw blurRad="292100" dist="139700" dir="2700000" algn="tl" rotWithShape="0">
              <a:srgbClr val="333333">
                <a:alpha val="65000"/>
              </a:srgbClr>
            </a:outerShdw>
          </a:effectLst>
        </p:spPr>
      </p:pic>
      <p:pic>
        <p:nvPicPr>
          <p:cNvPr id="10" name="Picture 9"/>
          <p:cNvPicPr>
            <a:picLocks noChangeAspect="1"/>
          </p:cNvPicPr>
          <p:nvPr/>
        </p:nvPicPr>
        <p:blipFill>
          <a:blip r:embed="rId7"/>
          <a:stretch>
            <a:fillRect/>
          </a:stretch>
        </p:blipFill>
        <p:spPr>
          <a:xfrm>
            <a:off x="264862" y="4830244"/>
            <a:ext cx="3415423" cy="1850835"/>
          </a:xfrm>
          <a:prstGeom prst="rect">
            <a:avLst/>
          </a:prstGeom>
          <a:ln>
            <a:solidFill>
              <a:schemeClr val="tx1"/>
            </a:solidFill>
          </a:ln>
        </p:spPr>
      </p:pic>
      <p:pic>
        <p:nvPicPr>
          <p:cNvPr id="11" name="Picture 10"/>
          <p:cNvPicPr>
            <a:picLocks noChangeAspect="1"/>
          </p:cNvPicPr>
          <p:nvPr/>
        </p:nvPicPr>
        <p:blipFill rotWithShape="1">
          <a:blip r:embed="rId8"/>
          <a:srcRect t="6209"/>
          <a:stretch/>
        </p:blipFill>
        <p:spPr>
          <a:xfrm>
            <a:off x="3966471" y="4838700"/>
            <a:ext cx="3236201" cy="1842379"/>
          </a:xfrm>
          <a:prstGeom prst="rect">
            <a:avLst/>
          </a:prstGeom>
          <a:ln>
            <a:solidFill>
              <a:schemeClr val="tx1"/>
            </a:solidFill>
          </a:ln>
        </p:spPr>
      </p:pic>
      <p:pic>
        <p:nvPicPr>
          <p:cNvPr id="15" name="Picture 14"/>
          <p:cNvPicPr>
            <a:picLocks noChangeAspect="1"/>
          </p:cNvPicPr>
          <p:nvPr/>
        </p:nvPicPr>
        <p:blipFill>
          <a:blip r:embed="rId9"/>
          <a:stretch>
            <a:fillRect/>
          </a:stretch>
        </p:blipFill>
        <p:spPr>
          <a:xfrm>
            <a:off x="2060483" y="7327977"/>
            <a:ext cx="3651934" cy="2308022"/>
          </a:xfrm>
          <a:prstGeom prst="rect">
            <a:avLst/>
          </a:prstGeom>
          <a:ln>
            <a:solidFill>
              <a:schemeClr val="tx1"/>
            </a:solid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CF1F4"/>
        </a:solidFill>
        <a:effectLst/>
      </p:bgPr>
    </p:bg>
    <p:spTree>
      <p:nvGrpSpPr>
        <p:cNvPr id="1" name=""/>
        <p:cNvGrpSpPr/>
        <p:nvPr/>
      </p:nvGrpSpPr>
      <p:grpSpPr>
        <a:xfrm>
          <a:off x="0" y="0"/>
          <a:ext cx="0" cy="0"/>
          <a:chOff x="0" y="0"/>
          <a:chExt cx="0" cy="0"/>
        </a:xfrm>
      </p:grpSpPr>
      <p:sp>
        <p:nvSpPr>
          <p:cNvPr id="2" name="AutoShape 2"/>
          <p:cNvSpPr/>
          <p:nvPr/>
        </p:nvSpPr>
        <p:spPr>
          <a:xfrm>
            <a:off x="1028765" y="3111044"/>
            <a:ext cx="8115300" cy="27819"/>
          </a:xfrm>
          <a:prstGeom prst="line">
            <a:avLst/>
          </a:prstGeom>
          <a:ln w="38100" cap="flat">
            <a:solidFill>
              <a:srgbClr val="06434B"/>
            </a:solidFill>
            <a:prstDash val="solid"/>
            <a:headEnd type="none" w="sm" len="sm"/>
            <a:tailEnd type="none" w="sm" len="sm"/>
          </a:ln>
        </p:spPr>
        <p:txBody>
          <a:bodyPr/>
          <a:lstStyle/>
          <a:p>
            <a:endParaRPr lang="en-US"/>
          </a:p>
        </p:txBody>
      </p:sp>
      <p:sp>
        <p:nvSpPr>
          <p:cNvPr id="3" name="Freeform 3"/>
          <p:cNvSpPr/>
          <p:nvPr/>
        </p:nvSpPr>
        <p:spPr>
          <a:xfrm rot="-2854242">
            <a:off x="10528255" y="747519"/>
            <a:ext cx="8360040" cy="5852028"/>
          </a:xfrm>
          <a:custGeom>
            <a:avLst/>
            <a:gdLst/>
            <a:ahLst/>
            <a:cxnLst/>
            <a:rect l="l" t="t" r="r" b="b"/>
            <a:pathLst>
              <a:path w="8360040" h="5852028">
                <a:moveTo>
                  <a:pt x="0" y="0"/>
                </a:moveTo>
                <a:lnTo>
                  <a:pt x="8360040" y="0"/>
                </a:lnTo>
                <a:lnTo>
                  <a:pt x="8360040" y="5852028"/>
                </a:lnTo>
                <a:lnTo>
                  <a:pt x="0" y="585202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rot="9423611">
            <a:off x="9599894" y="5609557"/>
            <a:ext cx="9363657" cy="5618194"/>
          </a:xfrm>
          <a:custGeom>
            <a:avLst/>
            <a:gdLst/>
            <a:ahLst/>
            <a:cxnLst/>
            <a:rect l="l" t="t" r="r" b="b"/>
            <a:pathLst>
              <a:path w="9363657" h="5618194">
                <a:moveTo>
                  <a:pt x="0" y="0"/>
                </a:moveTo>
                <a:lnTo>
                  <a:pt x="9363657" y="0"/>
                </a:lnTo>
                <a:lnTo>
                  <a:pt x="9363657" y="5618195"/>
                </a:lnTo>
                <a:lnTo>
                  <a:pt x="0" y="561819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rot="-5944623">
            <a:off x="10161027" y="-590426"/>
            <a:ext cx="3968608" cy="4556857"/>
          </a:xfrm>
          <a:custGeom>
            <a:avLst/>
            <a:gdLst/>
            <a:ahLst/>
            <a:cxnLst/>
            <a:rect l="l" t="t" r="r" b="b"/>
            <a:pathLst>
              <a:path w="3968608" h="4556857">
                <a:moveTo>
                  <a:pt x="0" y="0"/>
                </a:moveTo>
                <a:lnTo>
                  <a:pt x="3968607" y="0"/>
                </a:lnTo>
                <a:lnTo>
                  <a:pt x="3968607" y="4556856"/>
                </a:lnTo>
                <a:lnTo>
                  <a:pt x="0" y="455685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TextBox 14"/>
          <p:cNvSpPr txBox="1"/>
          <p:nvPr/>
        </p:nvSpPr>
        <p:spPr>
          <a:xfrm>
            <a:off x="-175375" y="1136415"/>
            <a:ext cx="11582400" cy="1661993"/>
          </a:xfrm>
          <a:prstGeom prst="rect">
            <a:avLst/>
          </a:prstGeom>
        </p:spPr>
        <p:txBody>
          <a:bodyPr wrap="square" lIns="0" tIns="0" rIns="0" bIns="0" rtlCol="0" anchor="t">
            <a:spAutoFit/>
          </a:bodyPr>
          <a:lstStyle/>
          <a:p>
            <a:pPr lvl="0" algn="ctr">
              <a:spcBef>
                <a:spcPct val="0"/>
              </a:spcBef>
            </a:pPr>
            <a:r>
              <a:rPr lang="en-US" sz="5400" b="1" dirty="0">
                <a:solidFill>
                  <a:srgbClr val="06434B"/>
                </a:solidFill>
                <a:latin typeface="Arial" panose="020B0604020202020204" pitchFamily="34" charset="0"/>
                <a:ea typeface="Squada One"/>
                <a:cs typeface="Arial" panose="020B0604020202020204" pitchFamily="34" charset="0"/>
                <a:sym typeface="Squada One"/>
              </a:rPr>
              <a:t>Designing Matrix structure of an organisation </a:t>
            </a:r>
          </a:p>
        </p:txBody>
      </p:sp>
      <p:sp>
        <p:nvSpPr>
          <p:cNvPr id="10" name="Rounded Rectangle 9"/>
          <p:cNvSpPr/>
          <p:nvPr/>
        </p:nvSpPr>
        <p:spPr>
          <a:xfrm>
            <a:off x="838200" y="3848100"/>
            <a:ext cx="9448800" cy="5791200"/>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marL="285750" indent="-285750" algn="just" fontAlgn="base">
              <a:lnSpc>
                <a:spcPct val="150000"/>
              </a:lnSpc>
              <a:spcBef>
                <a:spcPts val="600"/>
              </a:spcBef>
              <a:buFont typeface="Arial" panose="020B0604020202020204" pitchFamily="34" charset="0"/>
              <a:buChar char="•"/>
            </a:pPr>
            <a:r>
              <a:rPr lang="en-US" sz="2400" dirty="0">
                <a:solidFill>
                  <a:schemeClr val="bg1"/>
                </a:solidFill>
                <a:latin typeface="Arial" panose="020B0604020202020204" pitchFamily="34" charset="0"/>
              </a:rPr>
              <a:t>Matrix </a:t>
            </a:r>
            <a:r>
              <a:rPr lang="en-US" sz="2400" dirty="0" err="1">
                <a:solidFill>
                  <a:schemeClr val="bg1"/>
                </a:solidFill>
                <a:latin typeface="Arial" panose="020B0604020202020204" pitchFamily="34" charset="0"/>
              </a:rPr>
              <a:t>organisational</a:t>
            </a:r>
            <a:r>
              <a:rPr lang="en-US" sz="2400" dirty="0">
                <a:solidFill>
                  <a:schemeClr val="bg1"/>
                </a:solidFill>
                <a:latin typeface="Arial" panose="020B0604020202020204" pitchFamily="34" charset="0"/>
              </a:rPr>
              <a:t> structure considers a hybrid framework by utilizing both division and functional attributes (Forbes, 2025).</a:t>
            </a:r>
          </a:p>
          <a:p>
            <a:pPr marL="285750" indent="-285750" algn="just" fontAlgn="base">
              <a:lnSpc>
                <a:spcPct val="150000"/>
              </a:lnSpc>
              <a:spcBef>
                <a:spcPts val="600"/>
              </a:spcBef>
              <a:buFont typeface="Arial" panose="020B0604020202020204" pitchFamily="34" charset="0"/>
              <a:buChar char="•"/>
            </a:pPr>
            <a:r>
              <a:rPr lang="en-US" sz="2400" dirty="0">
                <a:solidFill>
                  <a:schemeClr val="bg1"/>
                </a:solidFill>
                <a:latin typeface="Arial" panose="020B0604020202020204" pitchFamily="34" charset="0"/>
              </a:rPr>
              <a:t>This helps in fostering collaboration across departments and creating high flexibility for the workers.</a:t>
            </a:r>
          </a:p>
          <a:p>
            <a:pPr marL="285750" indent="-285750" algn="just" fontAlgn="base">
              <a:lnSpc>
                <a:spcPct val="150000"/>
              </a:lnSpc>
              <a:spcBef>
                <a:spcPts val="600"/>
              </a:spcBef>
              <a:buFont typeface="Arial" panose="020B0604020202020204" pitchFamily="34" charset="0"/>
              <a:buChar char="•"/>
            </a:pPr>
            <a:r>
              <a:rPr lang="en-US" sz="2400" dirty="0">
                <a:solidFill>
                  <a:schemeClr val="bg1"/>
                </a:solidFill>
                <a:latin typeface="Arial" panose="020B0604020202020204" pitchFamily="34" charset="0"/>
              </a:rPr>
              <a:t>The slow decision-making process is a disadvantage of this structure (</a:t>
            </a:r>
            <a:r>
              <a:rPr lang="en-US" sz="2400" dirty="0" err="1">
                <a:solidFill>
                  <a:schemeClr val="bg1"/>
                </a:solidFill>
                <a:latin typeface="Arial" panose="020B0604020202020204" pitchFamily="34" charset="0"/>
              </a:rPr>
              <a:t>Matriano</a:t>
            </a:r>
            <a:r>
              <a:rPr lang="en-US" sz="2400" dirty="0">
                <a:solidFill>
                  <a:schemeClr val="bg1"/>
                </a:solidFill>
                <a:latin typeface="Arial" panose="020B0604020202020204" pitchFamily="34" charset="0"/>
              </a:rPr>
              <a:t>, 2024).</a:t>
            </a:r>
          </a:p>
        </p:txBody>
      </p:sp>
      <p:pic>
        <p:nvPicPr>
          <p:cNvPr id="11" name="Picture 10"/>
          <p:cNvPicPr>
            <a:picLocks noChangeAspect="1"/>
          </p:cNvPicPr>
          <p:nvPr/>
        </p:nvPicPr>
        <p:blipFill>
          <a:blip r:embed="rId6"/>
          <a:stretch>
            <a:fillRect/>
          </a:stretch>
        </p:blipFill>
        <p:spPr>
          <a:xfrm>
            <a:off x="10820400" y="4538509"/>
            <a:ext cx="7267575" cy="41910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CF1F4"/>
        </a:solidFill>
        <a:effectLst/>
      </p:bgPr>
    </p:bg>
    <p:spTree>
      <p:nvGrpSpPr>
        <p:cNvPr id="1" name=""/>
        <p:cNvGrpSpPr/>
        <p:nvPr/>
      </p:nvGrpSpPr>
      <p:grpSpPr>
        <a:xfrm>
          <a:off x="0" y="0"/>
          <a:ext cx="0" cy="0"/>
          <a:chOff x="0" y="0"/>
          <a:chExt cx="0" cy="0"/>
        </a:xfrm>
      </p:grpSpPr>
      <p:sp>
        <p:nvSpPr>
          <p:cNvPr id="2" name="TextBox 2"/>
          <p:cNvSpPr txBox="1"/>
          <p:nvPr/>
        </p:nvSpPr>
        <p:spPr>
          <a:xfrm>
            <a:off x="1028700" y="838200"/>
            <a:ext cx="16230600" cy="1504194"/>
          </a:xfrm>
          <a:prstGeom prst="rect">
            <a:avLst/>
          </a:prstGeom>
        </p:spPr>
        <p:txBody>
          <a:bodyPr lIns="0" tIns="0" rIns="0" bIns="0" rtlCol="0" anchor="t">
            <a:spAutoFit/>
          </a:bodyPr>
          <a:lstStyle/>
          <a:p>
            <a:pPr algn="ctr">
              <a:lnSpc>
                <a:spcPts val="13999"/>
              </a:lnSpc>
            </a:pPr>
            <a:r>
              <a:rPr lang="en-US" sz="5400" b="1" dirty="0">
                <a:solidFill>
                  <a:srgbClr val="06434B"/>
                </a:solidFill>
                <a:latin typeface="Arial" panose="020B0604020202020204" pitchFamily="34" charset="0"/>
                <a:ea typeface="Squada One"/>
                <a:cs typeface="Arial" panose="020B0604020202020204" pitchFamily="34" charset="0"/>
                <a:sym typeface="Squada One"/>
              </a:rPr>
              <a:t>Conclusion </a:t>
            </a:r>
          </a:p>
        </p:txBody>
      </p:sp>
      <p:sp>
        <p:nvSpPr>
          <p:cNvPr id="7" name="Freeform 7"/>
          <p:cNvSpPr/>
          <p:nvPr/>
        </p:nvSpPr>
        <p:spPr>
          <a:xfrm rot="9896539">
            <a:off x="9716531" y="6070103"/>
            <a:ext cx="9363657" cy="5618194"/>
          </a:xfrm>
          <a:custGeom>
            <a:avLst/>
            <a:gdLst/>
            <a:ahLst/>
            <a:cxnLst/>
            <a:rect l="l" t="t" r="r" b="b"/>
            <a:pathLst>
              <a:path w="9363657" h="5618194">
                <a:moveTo>
                  <a:pt x="0" y="0"/>
                </a:moveTo>
                <a:lnTo>
                  <a:pt x="9363657" y="0"/>
                </a:lnTo>
                <a:lnTo>
                  <a:pt x="9363657" y="5618194"/>
                </a:lnTo>
                <a:lnTo>
                  <a:pt x="0" y="56181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8" name="Freeform 8"/>
          <p:cNvSpPr/>
          <p:nvPr/>
        </p:nvSpPr>
        <p:spPr>
          <a:xfrm rot="-998835">
            <a:off x="16298286" y="112285"/>
            <a:ext cx="5374794" cy="5267299"/>
          </a:xfrm>
          <a:custGeom>
            <a:avLst/>
            <a:gdLst/>
            <a:ahLst/>
            <a:cxnLst/>
            <a:rect l="l" t="t" r="r" b="b"/>
            <a:pathLst>
              <a:path w="5374794" h="5267299">
                <a:moveTo>
                  <a:pt x="0" y="0"/>
                </a:moveTo>
                <a:lnTo>
                  <a:pt x="5374794" y="0"/>
                </a:lnTo>
                <a:lnTo>
                  <a:pt x="5374794" y="5267298"/>
                </a:lnTo>
                <a:lnTo>
                  <a:pt x="0" y="526729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Freeform 13"/>
          <p:cNvSpPr/>
          <p:nvPr/>
        </p:nvSpPr>
        <p:spPr>
          <a:xfrm rot="2121550">
            <a:off x="-1074728" y="-951602"/>
            <a:ext cx="3427259" cy="4188872"/>
          </a:xfrm>
          <a:custGeom>
            <a:avLst/>
            <a:gdLst/>
            <a:ahLst/>
            <a:cxnLst/>
            <a:rect l="l" t="t" r="r" b="b"/>
            <a:pathLst>
              <a:path w="3427259" h="4188872">
                <a:moveTo>
                  <a:pt x="0" y="0"/>
                </a:moveTo>
                <a:lnTo>
                  <a:pt x="3427259" y="0"/>
                </a:lnTo>
                <a:lnTo>
                  <a:pt x="3427259" y="4188872"/>
                </a:lnTo>
                <a:lnTo>
                  <a:pt x="0" y="418887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graphicFrame>
        <p:nvGraphicFramePr>
          <p:cNvPr id="27" name="Diagram 26"/>
          <p:cNvGraphicFramePr/>
          <p:nvPr>
            <p:extLst>
              <p:ext uri="{D42A27DB-BD31-4B8C-83A1-F6EECF244321}">
                <p14:modId xmlns:p14="http://schemas.microsoft.com/office/powerpoint/2010/main" val="3142479540"/>
              </p:ext>
            </p:extLst>
          </p:nvPr>
        </p:nvGraphicFramePr>
        <p:xfrm>
          <a:off x="1676400" y="2865900"/>
          <a:ext cx="15240000" cy="67437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CF1F4"/>
        </a:solidFill>
        <a:effectLst/>
      </p:bgPr>
    </p:bg>
    <p:spTree>
      <p:nvGrpSpPr>
        <p:cNvPr id="1" name=""/>
        <p:cNvGrpSpPr/>
        <p:nvPr/>
      </p:nvGrpSpPr>
      <p:grpSpPr>
        <a:xfrm>
          <a:off x="0" y="0"/>
          <a:ext cx="0" cy="0"/>
          <a:chOff x="0" y="0"/>
          <a:chExt cx="0" cy="0"/>
        </a:xfrm>
      </p:grpSpPr>
      <p:sp>
        <p:nvSpPr>
          <p:cNvPr id="4" name="Freeform 4"/>
          <p:cNvSpPr/>
          <p:nvPr/>
        </p:nvSpPr>
        <p:spPr>
          <a:xfrm rot="-438575">
            <a:off x="14308172" y="4133711"/>
            <a:ext cx="4640183" cy="6992057"/>
          </a:xfrm>
          <a:custGeom>
            <a:avLst/>
            <a:gdLst/>
            <a:ahLst/>
            <a:cxnLst/>
            <a:rect l="l" t="t" r="r" b="b"/>
            <a:pathLst>
              <a:path w="4640183" h="6992057">
                <a:moveTo>
                  <a:pt x="0" y="0"/>
                </a:moveTo>
                <a:lnTo>
                  <a:pt x="4640183" y="0"/>
                </a:lnTo>
                <a:lnTo>
                  <a:pt x="4640183" y="6992057"/>
                </a:lnTo>
                <a:lnTo>
                  <a:pt x="0" y="699205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5" name="Freeform 5"/>
          <p:cNvSpPr/>
          <p:nvPr/>
        </p:nvSpPr>
        <p:spPr>
          <a:xfrm rot="-409785" flipH="1" flipV="1">
            <a:off x="8901699" y="8868625"/>
            <a:ext cx="7315200" cy="1689146"/>
          </a:xfrm>
          <a:custGeom>
            <a:avLst/>
            <a:gdLst/>
            <a:ahLst/>
            <a:cxnLst/>
            <a:rect l="l" t="t" r="r" b="b"/>
            <a:pathLst>
              <a:path w="7315200" h="1689146">
                <a:moveTo>
                  <a:pt x="7315200" y="1689146"/>
                </a:moveTo>
                <a:lnTo>
                  <a:pt x="0" y="1689146"/>
                </a:lnTo>
                <a:lnTo>
                  <a:pt x="0" y="0"/>
                </a:lnTo>
                <a:lnTo>
                  <a:pt x="7315200" y="0"/>
                </a:lnTo>
                <a:lnTo>
                  <a:pt x="7315200" y="1689146"/>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8" name="Freeform 8"/>
          <p:cNvSpPr/>
          <p:nvPr/>
        </p:nvSpPr>
        <p:spPr>
          <a:xfrm>
            <a:off x="-1884797" y="-897736"/>
            <a:ext cx="6251967" cy="4365010"/>
          </a:xfrm>
          <a:custGeom>
            <a:avLst/>
            <a:gdLst/>
            <a:ahLst/>
            <a:cxnLst/>
            <a:rect l="l" t="t" r="r" b="b"/>
            <a:pathLst>
              <a:path w="6251967" h="4365010">
                <a:moveTo>
                  <a:pt x="0" y="0"/>
                </a:moveTo>
                <a:lnTo>
                  <a:pt x="6251967" y="0"/>
                </a:lnTo>
                <a:lnTo>
                  <a:pt x="6251967" y="4365010"/>
                </a:lnTo>
                <a:lnTo>
                  <a:pt x="0" y="436501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7" name="TextBox 2"/>
          <p:cNvSpPr txBox="1"/>
          <p:nvPr/>
        </p:nvSpPr>
        <p:spPr>
          <a:xfrm>
            <a:off x="4953000" y="13947"/>
            <a:ext cx="8115300" cy="1273362"/>
          </a:xfrm>
          <a:prstGeom prst="rect">
            <a:avLst/>
          </a:prstGeom>
        </p:spPr>
        <p:txBody>
          <a:bodyPr lIns="0" tIns="0" rIns="0" bIns="0" rtlCol="0" anchor="t">
            <a:spAutoFit/>
          </a:bodyPr>
          <a:lstStyle/>
          <a:p>
            <a:pPr lvl="0" algn="ctr">
              <a:lnSpc>
                <a:spcPts val="11599"/>
              </a:lnSpc>
            </a:pPr>
            <a:r>
              <a:rPr lang="en-US" sz="5400" b="1" spc="199" dirty="0">
                <a:solidFill>
                  <a:srgbClr val="06434B"/>
                </a:solidFill>
                <a:latin typeface="Arial" panose="020B0604020202020204" pitchFamily="34" charset="0"/>
                <a:ea typeface="Squada One"/>
                <a:cs typeface="Arial" panose="020B0604020202020204" pitchFamily="34" charset="0"/>
                <a:sym typeface="Squada One"/>
              </a:rPr>
              <a:t>References</a:t>
            </a:r>
          </a:p>
        </p:txBody>
      </p:sp>
      <p:sp>
        <p:nvSpPr>
          <p:cNvPr id="18" name="Rectangle 17"/>
          <p:cNvSpPr/>
          <p:nvPr/>
        </p:nvSpPr>
        <p:spPr>
          <a:xfrm>
            <a:off x="907616" y="1866900"/>
            <a:ext cx="16542184" cy="7818487"/>
          </a:xfrm>
          <a:prstGeom prst="rect">
            <a:avLst/>
          </a:prstGeom>
          <a:solidFill>
            <a:srgbClr val="FFC000"/>
          </a:solidFill>
          <a:ln>
            <a:solidFill>
              <a:srgbClr val="FFC000"/>
            </a:solidFill>
          </a:ln>
        </p:spPr>
        <p:style>
          <a:lnRef idx="2">
            <a:schemeClr val="accent2"/>
          </a:lnRef>
          <a:fillRef idx="1">
            <a:schemeClr val="lt1"/>
          </a:fillRef>
          <a:effectRef idx="0">
            <a:schemeClr val="accent2"/>
          </a:effectRef>
          <a:fontRef idx="minor">
            <a:schemeClr val="dk1"/>
          </a:fontRef>
        </p:style>
        <p:txBody>
          <a:bodyPr wrap="square">
            <a:spAutoFit/>
          </a:bodyPr>
          <a:lstStyle/>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t>
            </a:r>
            <a:r>
              <a:rPr lang="en-IN" sz="1200" dirty="0" err="1">
                <a:solidFill>
                  <a:schemeClr val="tx1"/>
                </a:solidFill>
                <a:latin typeface="Arial" panose="020B0604020202020204" pitchFamily="34" charset="0"/>
                <a:ea typeface="Calibri" panose="020F0502020204030204" pitchFamily="34" charset="0"/>
                <a:cs typeface="Times New Roman" panose="02020603050405020304" pitchFamily="18" charset="0"/>
              </a:rPr>
              <a:t>Besley</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T. and </a:t>
            </a:r>
            <a:r>
              <a:rPr lang="en-IN" sz="1200" dirty="0" err="1">
                <a:solidFill>
                  <a:schemeClr val="tx1"/>
                </a:solidFill>
                <a:latin typeface="Arial" panose="020B0604020202020204" pitchFamily="34" charset="0"/>
                <a:ea typeface="Calibri" panose="020F0502020204030204" pitchFamily="34" charset="0"/>
                <a:cs typeface="Times New Roman" panose="02020603050405020304" pitchFamily="18" charset="0"/>
              </a:rPr>
              <a:t>Persson</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T. (2024) ‘Organizational dynamics: culture, design, and performance’,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The Journal of Law, Economics, and Organization</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40(2), pp. 394-415. Available at: https://doi.org/10.1093/jleo/ewac020</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Caniago, A. (2024) ‘Analysis of Organizational Structure and Integrated Coordination on Organizational Growth’,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Asian Journal of Management, Entrepreneurship and Social Science</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4(03), pp. 1387-1400. Available at: https://ajmesc.com/index.php/ajmesc</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err="1">
                <a:solidFill>
                  <a:schemeClr val="tx1"/>
                </a:solidFill>
                <a:latin typeface="Arial" panose="020B0604020202020204" pitchFamily="34" charset="0"/>
                <a:ea typeface="Calibri" panose="020F0502020204030204" pitchFamily="34" charset="0"/>
                <a:cs typeface="Times New Roman" panose="02020603050405020304" pitchFamily="18" charset="0"/>
              </a:rPr>
              <a:t>Chemonges</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A.K. (2023) ‘Structure-objective-environment alignment: Organisational success’, </a:t>
            </a:r>
            <a:r>
              <a:rPr lang="en-IN" sz="12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Journal of Human Resource &amp; Leadership</a:t>
            </a:r>
            <a:r>
              <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rPr>
              <a:t>, 7(3), pp. 83-101. Available at: https://doi.org/10.53819/81018102t30100</a:t>
            </a: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Forbes (2025)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7 Organizational Structure Types (With Examples).</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Available at: https://www.forbes.com/advisor/business/organizational-structure/ [Accessed on: 19 March 2026]. </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Giest, S.N. and Klievink, B. (2024) ‘More than a digital system: how AI is changing the role of bureaucrats in different organizational contexts’,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Public Management Review</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26(2), pp. 379-398. Available at: https://doi.org/10.1080/14719037.2022.2095001</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Lee, K.T., </a:t>
            </a:r>
            <a:r>
              <a:rPr lang="en-IN" sz="1200" dirty="0" err="1">
                <a:solidFill>
                  <a:schemeClr val="tx1"/>
                </a:solidFill>
                <a:latin typeface="Arial" panose="020B0604020202020204" pitchFamily="34" charset="0"/>
                <a:ea typeface="Calibri" panose="020F0502020204030204" pitchFamily="34" charset="0"/>
                <a:cs typeface="Times New Roman" panose="02020603050405020304" pitchFamily="18" charset="0"/>
              </a:rPr>
              <a:t>Ahn</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H. and Kim, J.H. (2023) ‘Project coordinators’ perceptions according to the organization structure to reduce communication risks in multinational project’,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KSCE Journal of Civil Engineering</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27(3), pp. 915-929. Available at: https://doi.org/10.1007/s12205-023-0862-x</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M&amp;S (2026)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Our Businesses.</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Available at: https://corporate.marksandspencer.com/about-us/our-businesses [Accessed on: 19 March 2026].</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Macro Trends (2026)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Tesco Revenue 2012-2025 | TSCDY.</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Available at: https://www.macrotrends.net/stocks/charts/TSCDY/tesco/revenue [Accessed on: 19 March 2026].</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err="1">
                <a:solidFill>
                  <a:schemeClr val="tx1"/>
                </a:solidFill>
                <a:latin typeface="Arial" panose="020B0604020202020204" pitchFamily="34" charset="0"/>
                <a:ea typeface="Calibri" panose="020F0502020204030204" pitchFamily="34" charset="0"/>
                <a:cs typeface="Times New Roman" panose="02020603050405020304" pitchFamily="18" charset="0"/>
              </a:rPr>
              <a:t>Matriano</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M.T. (2024) ‘Organizational Structure, Its Drawbacks and Shortcomings and Overall Impact to Organizational </a:t>
            </a:r>
            <a:r>
              <a:rPr lang="en-IN" sz="1200" dirty="0" err="1">
                <a:solidFill>
                  <a:schemeClr val="tx1"/>
                </a:solidFill>
                <a:latin typeface="Arial" panose="020B0604020202020204" pitchFamily="34" charset="0"/>
                <a:ea typeface="Calibri" panose="020F0502020204030204" pitchFamily="34" charset="0"/>
                <a:cs typeface="Times New Roman" panose="02020603050405020304" pitchFamily="18" charset="0"/>
              </a:rPr>
              <a:t>Behavior</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t>
            </a:r>
            <a:r>
              <a:rPr lang="en-IN" sz="1200" i="1" dirty="0" err="1">
                <a:solidFill>
                  <a:schemeClr val="tx1"/>
                </a:solidFill>
                <a:latin typeface="Arial" panose="020B0604020202020204" pitchFamily="34" charset="0"/>
                <a:ea typeface="Calibri" panose="020F0502020204030204" pitchFamily="34" charset="0"/>
                <a:cs typeface="Times New Roman" panose="02020603050405020304" pitchFamily="18" charset="0"/>
              </a:rPr>
              <a:t>Gsj</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12, pp. 1873-82. Available at: https://d1wqtxts1xzle7.cloudfront.net/120650244/Organizational_Structure_and_Its_Drawbacks-libre.pdf?1736141151=&amp;response-content-disposition=inline%3B+filename%3DOrganizational_Structure_and_Its_Drawbac.pdf&amp;Expires=1773994797&amp;Signature=HjnFwoYJIUcSSVqU2b1uu0KWFz~-QKpEw0wHIzbGrzKu2YdCeEc7OQ~ZJ9wr83tEtY8EFWWNHOugFjaMs-Jh3cWSSKqUqB-7StJoHf99sKedQW8SyT7SIH1fW3F61aZ0eqao8hnXyumTy7rFryK5~6GQywzNMzA2fLpagKYvlubxkicdvNW6xj~xIe9BGwg7aNpmpqK9WO0dyNdyZivN3WH5dufDv1nVko3QuRw42BTjLmFwgOjMfv0HOoI5OtyTTBio3BLDDzDLvScip2ts1Xo3aPrZUB9RicZ0u~QGMJdo1kefFWkoTY71wqM0zsqS-ueaKi7UjjsrFWjXru7uJw__&amp;Key-Pair-Id=APKAJLOHF5GGSLRBV4ZA</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Microsoft (2023)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UK retailer, Marks and Spencer, uses Azure Synapse Analytics and Power BI to drive powerful insights.</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Available at: https://www.microsoft.com/en/customers/story/1620068383237408887-marksandspencer-azuresynapseanalytics-unitedkingdom#:~:text=Building%20a%20knowledge%20base%20across%20the%20organization&amp;text=This%20highly%20rated%20event%20was,reporting%20for%20their%20business%20areas. [Accessed on: 19 March 2026].</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err="1">
                <a:solidFill>
                  <a:schemeClr val="tx1"/>
                </a:solidFill>
                <a:latin typeface="Arial" panose="020B0604020202020204" pitchFamily="34" charset="0"/>
                <a:ea typeface="Calibri" panose="020F0502020204030204" pitchFamily="34" charset="0"/>
                <a:cs typeface="Times New Roman" panose="02020603050405020304" pitchFamily="18" charset="0"/>
              </a:rPr>
              <a:t>Omachi</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V.O. and </a:t>
            </a:r>
            <a:r>
              <a:rPr lang="en-IN" sz="1200" dirty="0" err="1">
                <a:solidFill>
                  <a:schemeClr val="tx1"/>
                </a:solidFill>
                <a:latin typeface="Arial" panose="020B0604020202020204" pitchFamily="34" charset="0"/>
                <a:ea typeface="Calibri" panose="020F0502020204030204" pitchFamily="34" charset="0"/>
                <a:cs typeface="Times New Roman" panose="02020603050405020304" pitchFamily="18" charset="0"/>
              </a:rPr>
              <a:t>Ajewumi</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O.E. (2024) ‘The influence of agile organizational design on employee engagement and performance in the digital age’,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International Journal of Research Publication and Reviews</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5(10), pp. 25-39. Available at: https://doi.org/10.55248/gengpi.5.1024.2702</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Sainsbury’s (2020)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Annual Report and Financial Statements 2020</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Available at: https://corporate.sainsburys.co.uk/media/lorbd5ku/annual_report_and_financial_statements_2020.pdf [Accessed on: 19 March 2026].</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Sainsbury’s (2026)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Our partners.</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Available at: https://corporate.sainsburys.co.uk/about-us/our-partners/ [Accessed on: 20 March 2026].</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Tesco Plc (2026)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Corporate Governance.</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Available at: https://www.tescoplc.com/investors/corporate-governance [Accessed on: 19 March 2026].</a:t>
            </a:r>
            <a:endParaRPr lang="en-IN" sz="1200"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pPr marL="171450" indent="-171450" algn="just">
              <a:lnSpc>
                <a:spcPct val="150000"/>
              </a:lnSpc>
              <a:buFont typeface="Arial" panose="020B0604020202020204" pitchFamily="34" charset="0"/>
              <a:buChar char="•"/>
            </a:pP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Valentine, M.A., Pratt, A.L., Hinds, R. and Bernstein, M.S. (2024) ‘The Algorithm and the Org Chart: How Algorithms Can Conflict with Organizational Structures’, </a:t>
            </a:r>
            <a:r>
              <a:rPr lang="en-IN" sz="1200" i="1" dirty="0">
                <a:solidFill>
                  <a:schemeClr val="tx1"/>
                </a:solidFill>
                <a:latin typeface="Arial" panose="020B0604020202020204" pitchFamily="34" charset="0"/>
                <a:ea typeface="Calibri" panose="020F0502020204030204" pitchFamily="34" charset="0"/>
                <a:cs typeface="Times New Roman" panose="02020603050405020304" pitchFamily="18" charset="0"/>
              </a:rPr>
              <a:t>Proceedings of the ACM on Human-Computer Interaction</a:t>
            </a:r>
            <a:r>
              <a:rPr lang="en-IN" sz="1200" dirty="0">
                <a:solidFill>
                  <a:schemeClr val="tx1"/>
                </a:solidFill>
                <a:latin typeface="Arial" panose="020B0604020202020204" pitchFamily="34" charset="0"/>
                <a:ea typeface="Calibri" panose="020F0502020204030204" pitchFamily="34" charset="0"/>
                <a:cs typeface="Times New Roman" panose="02020603050405020304" pitchFamily="18" charset="0"/>
              </a:rPr>
              <a:t>, 8(CSCW2), pp. 1-31. Available at: https://dl.acm.org/doi/10.1145/3686903</a:t>
            </a:r>
            <a:endParaRPr lang="en-IN"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686</Words>
  <Application>Microsoft Office PowerPoint</Application>
  <PresentationFormat>Custom</PresentationFormat>
  <Paragraphs>68</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VIOREL MIHAI</cp:lastModifiedBy>
  <cp:revision>74</cp:revision>
  <dcterms:created xsi:type="dcterms:W3CDTF">2006-08-16T00:00:00Z</dcterms:created>
  <dcterms:modified xsi:type="dcterms:W3CDTF">2026-03-25T10:15:32Z</dcterms:modified>
  <dc:identifier>DAHEd0dwlBY</dc:identifier>
</cp:coreProperties>
</file>