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embeddedFontLst>
    <p:embeddedFont>
      <p:font typeface="Play" panose="020B0604020202020204" charset="0"/>
      <p:regular r:id="rId15"/>
      <p:bold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 roundtripDataSignature="AMtx7mj8KFUgSlML6aeB5eY2n9LOXMUfq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F06880-1C66-47D9-9FC3-B4475F43BCB7}" v="4" dt="2024-08-05T08:17:26.7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710" autoAdjust="0"/>
  </p:normalViewPr>
  <p:slideViewPr>
    <p:cSldViewPr snapToGrid="0">
      <p:cViewPr varScale="1">
        <p:scale>
          <a:sx n="84" d="100"/>
          <a:sy n="84" d="100"/>
        </p:scale>
        <p:origin x="77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9.xml"/><Relationship Id="rId19"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urav Chattopadhyay" userId="90b70bff496c6402" providerId="LiveId" clId="{8EF06880-1C66-47D9-9FC3-B4475F43BCB7}"/>
    <pc:docChg chg="undo redo custSel modSld">
      <pc:chgData name="Sourav Chattopadhyay" userId="90b70bff496c6402" providerId="LiveId" clId="{8EF06880-1C66-47D9-9FC3-B4475F43BCB7}" dt="2024-08-05T08:25:06.841" v="1041" actId="1076"/>
      <pc:docMkLst>
        <pc:docMk/>
      </pc:docMkLst>
      <pc:sldChg chg="modSp mod">
        <pc:chgData name="Sourav Chattopadhyay" userId="90b70bff496c6402" providerId="LiveId" clId="{8EF06880-1C66-47D9-9FC3-B4475F43BCB7}" dt="2024-08-05T08:02:42.231" v="0" actId="1076"/>
        <pc:sldMkLst>
          <pc:docMk/>
          <pc:sldMk cId="0" sldId="258"/>
        </pc:sldMkLst>
        <pc:picChg chg="mod">
          <ac:chgData name="Sourav Chattopadhyay" userId="90b70bff496c6402" providerId="LiveId" clId="{8EF06880-1C66-47D9-9FC3-B4475F43BCB7}" dt="2024-08-05T08:02:42.231" v="0" actId="1076"/>
          <ac:picMkLst>
            <pc:docMk/>
            <pc:sldMk cId="0" sldId="258"/>
            <ac:picMk id="103" creationId="{00000000-0000-0000-0000-000000000000}"/>
          </ac:picMkLst>
        </pc:picChg>
      </pc:sldChg>
      <pc:sldChg chg="modSp mod">
        <pc:chgData name="Sourav Chattopadhyay" userId="90b70bff496c6402" providerId="LiveId" clId="{8EF06880-1C66-47D9-9FC3-B4475F43BCB7}" dt="2024-08-05T08:03:01.341" v="3" actId="1076"/>
        <pc:sldMkLst>
          <pc:docMk/>
          <pc:sldMk cId="0" sldId="259"/>
        </pc:sldMkLst>
        <pc:spChg chg="mod">
          <ac:chgData name="Sourav Chattopadhyay" userId="90b70bff496c6402" providerId="LiveId" clId="{8EF06880-1C66-47D9-9FC3-B4475F43BCB7}" dt="2024-08-05T08:02:57.406" v="2" actId="1076"/>
          <ac:spMkLst>
            <pc:docMk/>
            <pc:sldMk cId="0" sldId="259"/>
            <ac:spMk id="108" creationId="{00000000-0000-0000-0000-000000000000}"/>
          </ac:spMkLst>
        </pc:spChg>
        <pc:spChg chg="mod">
          <ac:chgData name="Sourav Chattopadhyay" userId="90b70bff496c6402" providerId="LiveId" clId="{8EF06880-1C66-47D9-9FC3-B4475F43BCB7}" dt="2024-08-05T08:03:01.341" v="3" actId="1076"/>
          <ac:spMkLst>
            <pc:docMk/>
            <pc:sldMk cId="0" sldId="259"/>
            <ac:spMk id="109" creationId="{00000000-0000-0000-0000-000000000000}"/>
          </ac:spMkLst>
        </pc:spChg>
      </pc:sldChg>
      <pc:sldChg chg="addSp delSp modSp mod modNotesTx">
        <pc:chgData name="Sourav Chattopadhyay" userId="90b70bff496c6402" providerId="LiveId" clId="{8EF06880-1C66-47D9-9FC3-B4475F43BCB7}" dt="2024-08-05T08:11:29.428" v="337"/>
        <pc:sldMkLst>
          <pc:docMk/>
          <pc:sldMk cId="0" sldId="260"/>
        </pc:sldMkLst>
        <pc:spChg chg="add mod">
          <ac:chgData name="Sourav Chattopadhyay" userId="90b70bff496c6402" providerId="LiveId" clId="{8EF06880-1C66-47D9-9FC3-B4475F43BCB7}" dt="2024-08-05T08:11:21.062" v="333" actId="20577"/>
          <ac:spMkLst>
            <pc:docMk/>
            <pc:sldMk cId="0" sldId="260"/>
            <ac:spMk id="2" creationId="{C8AFAC1C-5497-AF6D-2652-8AE29E64308F}"/>
          </ac:spMkLst>
        </pc:spChg>
        <pc:spChg chg="mod">
          <ac:chgData name="Sourav Chattopadhyay" userId="90b70bff496c6402" providerId="LiveId" clId="{8EF06880-1C66-47D9-9FC3-B4475F43BCB7}" dt="2024-08-05T08:05:10.349" v="16" actId="14100"/>
          <ac:spMkLst>
            <pc:docMk/>
            <pc:sldMk cId="0" sldId="260"/>
            <ac:spMk id="116" creationId="{00000000-0000-0000-0000-000000000000}"/>
          </ac:spMkLst>
        </pc:spChg>
        <pc:spChg chg="mod">
          <ac:chgData name="Sourav Chattopadhyay" userId="90b70bff496c6402" providerId="LiveId" clId="{8EF06880-1C66-47D9-9FC3-B4475F43BCB7}" dt="2024-08-05T08:08:48.914" v="193" actId="14100"/>
          <ac:spMkLst>
            <pc:docMk/>
            <pc:sldMk cId="0" sldId="260"/>
            <ac:spMk id="117" creationId="{00000000-0000-0000-0000-000000000000}"/>
          </ac:spMkLst>
        </pc:spChg>
        <pc:picChg chg="add del mod">
          <ac:chgData name="Sourav Chattopadhyay" userId="90b70bff496c6402" providerId="LiveId" clId="{8EF06880-1C66-47D9-9FC3-B4475F43BCB7}" dt="2024-08-05T08:06:30.965" v="42" actId="478"/>
          <ac:picMkLst>
            <pc:docMk/>
            <pc:sldMk cId="0" sldId="260"/>
            <ac:picMk id="4" creationId="{2203FE06-C464-2BA7-5AD6-8CE4C94E455A}"/>
          </ac:picMkLst>
        </pc:picChg>
        <pc:picChg chg="add mod">
          <ac:chgData name="Sourav Chattopadhyay" userId="90b70bff496c6402" providerId="LiveId" clId="{8EF06880-1C66-47D9-9FC3-B4475F43BCB7}" dt="2024-08-05T08:09:13.009" v="209" actId="1076"/>
          <ac:picMkLst>
            <pc:docMk/>
            <pc:sldMk cId="0" sldId="260"/>
            <ac:picMk id="6" creationId="{95AF5EE6-0A65-F20D-D730-E7A458994C9C}"/>
          </ac:picMkLst>
        </pc:picChg>
        <pc:picChg chg="mod">
          <ac:chgData name="Sourav Chattopadhyay" userId="90b70bff496c6402" providerId="LiveId" clId="{8EF06880-1C66-47D9-9FC3-B4475F43BCB7}" dt="2024-08-05T08:06:01.949" v="38" actId="14100"/>
          <ac:picMkLst>
            <pc:docMk/>
            <pc:sldMk cId="0" sldId="260"/>
            <ac:picMk id="118" creationId="{00000000-0000-0000-0000-000000000000}"/>
          </ac:picMkLst>
        </pc:picChg>
      </pc:sldChg>
      <pc:sldChg chg="addSp modSp mod modNotesTx">
        <pc:chgData name="Sourav Chattopadhyay" userId="90b70bff496c6402" providerId="LiveId" clId="{8EF06880-1C66-47D9-9FC3-B4475F43BCB7}" dt="2024-08-05T08:20:12.240" v="774" actId="14100"/>
        <pc:sldMkLst>
          <pc:docMk/>
          <pc:sldMk cId="0" sldId="261"/>
        </pc:sldMkLst>
        <pc:spChg chg="add mod">
          <ac:chgData name="Sourav Chattopadhyay" userId="90b70bff496c6402" providerId="LiveId" clId="{8EF06880-1C66-47D9-9FC3-B4475F43BCB7}" dt="2024-08-05T08:20:08.142" v="772" actId="14100"/>
          <ac:spMkLst>
            <pc:docMk/>
            <pc:sldMk cId="0" sldId="261"/>
            <ac:spMk id="2" creationId="{C0A6D674-BA66-9BE1-96F6-4E28171466FC}"/>
          </ac:spMkLst>
        </pc:spChg>
        <pc:spChg chg="mod">
          <ac:chgData name="Sourav Chattopadhyay" userId="90b70bff496c6402" providerId="LiveId" clId="{8EF06880-1C66-47D9-9FC3-B4475F43BCB7}" dt="2024-08-05T08:14:07.109" v="414" actId="1076"/>
          <ac:spMkLst>
            <pc:docMk/>
            <pc:sldMk cId="0" sldId="261"/>
            <ac:spMk id="123" creationId="{00000000-0000-0000-0000-000000000000}"/>
          </ac:spMkLst>
        </pc:spChg>
        <pc:spChg chg="mod">
          <ac:chgData name="Sourav Chattopadhyay" userId="90b70bff496c6402" providerId="LiveId" clId="{8EF06880-1C66-47D9-9FC3-B4475F43BCB7}" dt="2024-08-05T08:20:04.513" v="770" actId="1076"/>
          <ac:spMkLst>
            <pc:docMk/>
            <pc:sldMk cId="0" sldId="261"/>
            <ac:spMk id="124" creationId="{00000000-0000-0000-0000-000000000000}"/>
          </ac:spMkLst>
        </pc:spChg>
        <pc:picChg chg="mod">
          <ac:chgData name="Sourav Chattopadhyay" userId="90b70bff496c6402" providerId="LiveId" clId="{8EF06880-1C66-47D9-9FC3-B4475F43BCB7}" dt="2024-08-05T08:20:12.240" v="774" actId="14100"/>
          <ac:picMkLst>
            <pc:docMk/>
            <pc:sldMk cId="0" sldId="261"/>
            <ac:picMk id="125" creationId="{00000000-0000-0000-0000-000000000000}"/>
          </ac:picMkLst>
        </pc:picChg>
      </pc:sldChg>
      <pc:sldChg chg="modNotesTx">
        <pc:chgData name="Sourav Chattopadhyay" userId="90b70bff496c6402" providerId="LiveId" clId="{8EF06880-1C66-47D9-9FC3-B4475F43BCB7}" dt="2024-08-05T08:17:03.739" v="579" actId="20577"/>
        <pc:sldMkLst>
          <pc:docMk/>
          <pc:sldMk cId="0" sldId="262"/>
        </pc:sldMkLst>
      </pc:sldChg>
      <pc:sldChg chg="addSp modSp mod">
        <pc:chgData name="Sourav Chattopadhyay" userId="90b70bff496c6402" providerId="LiveId" clId="{8EF06880-1C66-47D9-9FC3-B4475F43BCB7}" dt="2024-08-05T08:21:11.849" v="861" actId="14100"/>
        <pc:sldMkLst>
          <pc:docMk/>
          <pc:sldMk cId="0" sldId="263"/>
        </pc:sldMkLst>
        <pc:spChg chg="add mod">
          <ac:chgData name="Sourav Chattopadhyay" userId="90b70bff496c6402" providerId="LiveId" clId="{8EF06880-1C66-47D9-9FC3-B4475F43BCB7}" dt="2024-08-05T08:21:11.849" v="861" actId="14100"/>
          <ac:spMkLst>
            <pc:docMk/>
            <pc:sldMk cId="0" sldId="263"/>
            <ac:spMk id="2" creationId="{8C38DD24-484D-2189-D9A5-220947C613E2}"/>
          </ac:spMkLst>
        </pc:spChg>
        <pc:spChg chg="mod">
          <ac:chgData name="Sourav Chattopadhyay" userId="90b70bff496c6402" providerId="LiveId" clId="{8EF06880-1C66-47D9-9FC3-B4475F43BCB7}" dt="2024-08-05T08:18:51.488" v="712" actId="14100"/>
          <ac:spMkLst>
            <pc:docMk/>
            <pc:sldMk cId="0" sldId="263"/>
            <ac:spMk id="139" creationId="{00000000-0000-0000-0000-000000000000}"/>
          </ac:spMkLst>
        </pc:spChg>
        <pc:picChg chg="mod">
          <ac:chgData name="Sourav Chattopadhyay" userId="90b70bff496c6402" providerId="LiveId" clId="{8EF06880-1C66-47D9-9FC3-B4475F43BCB7}" dt="2024-08-05T08:18:37.337" v="704" actId="14100"/>
          <ac:picMkLst>
            <pc:docMk/>
            <pc:sldMk cId="0" sldId="263"/>
            <ac:picMk id="140" creationId="{00000000-0000-0000-0000-000000000000}"/>
          </ac:picMkLst>
        </pc:picChg>
      </pc:sldChg>
      <pc:sldChg chg="addSp modSp mod">
        <pc:chgData name="Sourav Chattopadhyay" userId="90b70bff496c6402" providerId="LiveId" clId="{8EF06880-1C66-47D9-9FC3-B4475F43BCB7}" dt="2024-08-05T08:25:06.841" v="1041" actId="1076"/>
        <pc:sldMkLst>
          <pc:docMk/>
          <pc:sldMk cId="0" sldId="264"/>
        </pc:sldMkLst>
        <pc:spChg chg="mod">
          <ac:chgData name="Sourav Chattopadhyay" userId="90b70bff496c6402" providerId="LiveId" clId="{8EF06880-1C66-47D9-9FC3-B4475F43BCB7}" dt="2024-08-05T08:22:15.992" v="879" actId="1076"/>
          <ac:spMkLst>
            <pc:docMk/>
            <pc:sldMk cId="0" sldId="264"/>
            <ac:spMk id="145" creationId="{00000000-0000-0000-0000-000000000000}"/>
          </ac:spMkLst>
        </pc:spChg>
        <pc:spChg chg="mod">
          <ac:chgData name="Sourav Chattopadhyay" userId="90b70bff496c6402" providerId="LiveId" clId="{8EF06880-1C66-47D9-9FC3-B4475F43BCB7}" dt="2024-08-05T08:25:05.657" v="1040" actId="14100"/>
          <ac:spMkLst>
            <pc:docMk/>
            <pc:sldMk cId="0" sldId="264"/>
            <ac:spMk id="146" creationId="{00000000-0000-0000-0000-000000000000}"/>
          </ac:spMkLst>
        </pc:spChg>
        <pc:picChg chg="add mod">
          <ac:chgData name="Sourav Chattopadhyay" userId="90b70bff496c6402" providerId="LiveId" clId="{8EF06880-1C66-47D9-9FC3-B4475F43BCB7}" dt="2024-08-05T08:25:01.143" v="1038" actId="1076"/>
          <ac:picMkLst>
            <pc:docMk/>
            <pc:sldMk cId="0" sldId="264"/>
            <ac:picMk id="3" creationId="{528E46D6-1125-B191-FE00-4D281561C220}"/>
          </ac:picMkLst>
        </pc:picChg>
        <pc:picChg chg="mod">
          <ac:chgData name="Sourav Chattopadhyay" userId="90b70bff496c6402" providerId="LiveId" clId="{8EF06880-1C66-47D9-9FC3-B4475F43BCB7}" dt="2024-08-05T08:25:06.841" v="1041" actId="1076"/>
          <ac:picMkLst>
            <pc:docMk/>
            <pc:sldMk cId="0" sldId="264"/>
            <ac:picMk id="147" creationId="{00000000-0000-0000-0000-000000000000}"/>
          </ac:picMkLst>
        </pc:picChg>
      </pc:sldChg>
      <pc:sldChg chg="modSp mod">
        <pc:chgData name="Sourav Chattopadhyay" userId="90b70bff496c6402" providerId="LiveId" clId="{8EF06880-1C66-47D9-9FC3-B4475F43BCB7}" dt="2024-08-05T08:21:52.390" v="870" actId="1076"/>
        <pc:sldMkLst>
          <pc:docMk/>
          <pc:sldMk cId="0" sldId="265"/>
        </pc:sldMkLst>
        <pc:spChg chg="mod">
          <ac:chgData name="Sourav Chattopadhyay" userId="90b70bff496c6402" providerId="LiveId" clId="{8EF06880-1C66-47D9-9FC3-B4475F43BCB7}" dt="2024-08-05T08:21:52.390" v="870" actId="1076"/>
          <ac:spMkLst>
            <pc:docMk/>
            <pc:sldMk cId="0" sldId="265"/>
            <ac:spMk id="152" creationId="{00000000-0000-0000-0000-000000000000}"/>
          </ac:spMkLst>
        </pc:spChg>
        <pc:spChg chg="mod">
          <ac:chgData name="Sourav Chattopadhyay" userId="90b70bff496c6402" providerId="LiveId" clId="{8EF06880-1C66-47D9-9FC3-B4475F43BCB7}" dt="2024-08-05T08:21:49.864" v="869" actId="14100"/>
          <ac:spMkLst>
            <pc:docMk/>
            <pc:sldMk cId="0" sldId="265"/>
            <ac:spMk id="153" creationId="{00000000-0000-0000-0000-000000000000}"/>
          </ac:spMkLst>
        </pc:spChg>
        <pc:picChg chg="mod">
          <ac:chgData name="Sourav Chattopadhyay" userId="90b70bff496c6402" providerId="LiveId" clId="{8EF06880-1C66-47D9-9FC3-B4475F43BCB7}" dt="2024-08-05T08:21:46.550" v="867" actId="14100"/>
          <ac:picMkLst>
            <pc:docMk/>
            <pc:sldMk cId="0" sldId="265"/>
            <ac:picMk id="154" creationId="{00000000-0000-0000-0000-000000000000}"/>
          </ac:picMkLst>
        </pc:picChg>
      </pc:sldChg>
      <pc:sldChg chg="modSp mod">
        <pc:chgData name="Sourav Chattopadhyay" userId="90b70bff496c6402" providerId="LiveId" clId="{8EF06880-1C66-47D9-9FC3-B4475F43BCB7}" dt="2024-08-05T08:11:04.493" v="322" actId="20577"/>
        <pc:sldMkLst>
          <pc:docMk/>
          <pc:sldMk cId="0" sldId="267"/>
        </pc:sldMkLst>
        <pc:spChg chg="mod">
          <ac:chgData name="Sourav Chattopadhyay" userId="90b70bff496c6402" providerId="LiveId" clId="{8EF06880-1C66-47D9-9FC3-B4475F43BCB7}" dt="2024-08-05T08:11:04.493" v="322" actId="20577"/>
          <ac:spMkLst>
            <pc:docMk/>
            <pc:sldMk cId="0" sldId="267"/>
            <ac:spMk id="167" creationId="{00000000-0000-0000-0000-000000000000}"/>
          </ac:spMkLst>
        </pc:spChg>
      </pc:sldChg>
    </pc:docChg>
  </pc:docChgLst>
  <pc:docChgLst>
    <pc:chgData name="Sourav Chattopadhyay" userId="90b70bff496c6402" providerId="LiveId" clId="{0909884D-52A2-4F5D-BFEF-8C234B127782}"/>
    <pc:docChg chg="undo custSel modSld">
      <pc:chgData name="Sourav Chattopadhyay" userId="90b70bff496c6402" providerId="LiveId" clId="{0909884D-52A2-4F5D-BFEF-8C234B127782}" dt="2024-08-03T10:15:10.765" v="12"/>
      <pc:docMkLst>
        <pc:docMk/>
      </pc:docMkLst>
      <pc:sldChg chg="modSp mod">
        <pc:chgData name="Sourav Chattopadhyay" userId="90b70bff496c6402" providerId="LiveId" clId="{0909884D-52A2-4F5D-BFEF-8C234B127782}" dt="2024-08-03T10:15:10.765" v="12"/>
        <pc:sldMkLst>
          <pc:docMk/>
          <pc:sldMk cId="0" sldId="256"/>
        </pc:sldMkLst>
        <pc:spChg chg="mod">
          <ac:chgData name="Sourav Chattopadhyay" userId="90b70bff496c6402" providerId="LiveId" clId="{0909884D-52A2-4F5D-BFEF-8C234B127782}" dt="2024-08-03T10:15:10.765" v="12"/>
          <ac:spMkLst>
            <pc:docMk/>
            <pc:sldMk cId="0" sldId="256"/>
            <ac:spMk id="85" creationId="{00000000-0000-0000-0000-000000000000}"/>
          </ac:spMkLst>
        </pc:spChg>
      </pc:sldChg>
    </pc:docChg>
  </pc:docChgLst>
  <pc:docChgLst>
    <pc:chgData name="Sourav Chattopadhyay" userId="90b70bff496c6402" providerId="LiveId" clId="{1A7CF008-EFF5-4467-AC66-5B9706019D93}"/>
    <pc:docChg chg="undo custSel modSld">
      <pc:chgData name="Sourav Chattopadhyay" userId="90b70bff496c6402" providerId="LiveId" clId="{1A7CF008-EFF5-4467-AC66-5B9706019D93}" dt="2024-08-02T16:14:41.267" v="214" actId="122"/>
      <pc:docMkLst>
        <pc:docMk/>
      </pc:docMkLst>
      <pc:sldChg chg="addSp modSp mod">
        <pc:chgData name="Sourav Chattopadhyay" userId="90b70bff496c6402" providerId="LiveId" clId="{1A7CF008-EFF5-4467-AC66-5B9706019D93}" dt="2024-08-02T16:04:22.029" v="15" actId="1076"/>
        <pc:sldMkLst>
          <pc:docMk/>
          <pc:sldMk cId="0" sldId="256"/>
        </pc:sldMkLst>
        <pc:spChg chg="add mod">
          <ac:chgData name="Sourav Chattopadhyay" userId="90b70bff496c6402" providerId="LiveId" clId="{1A7CF008-EFF5-4467-AC66-5B9706019D93}" dt="2024-08-02T16:04:22.029" v="15" actId="1076"/>
          <ac:spMkLst>
            <pc:docMk/>
            <pc:sldMk cId="0" sldId="256"/>
            <ac:spMk id="2" creationId="{47DB05E4-08A2-2844-2B0A-6CDF421CBBF6}"/>
          </ac:spMkLst>
        </pc:spChg>
        <pc:spChg chg="mod">
          <ac:chgData name="Sourav Chattopadhyay" userId="90b70bff496c6402" providerId="LiveId" clId="{1A7CF008-EFF5-4467-AC66-5B9706019D93}" dt="2024-08-02T16:03:31.376" v="1" actId="1076"/>
          <ac:spMkLst>
            <pc:docMk/>
            <pc:sldMk cId="0" sldId="256"/>
            <ac:spMk id="85" creationId="{00000000-0000-0000-0000-000000000000}"/>
          </ac:spMkLst>
        </pc:spChg>
        <pc:spChg chg="mod">
          <ac:chgData name="Sourav Chattopadhyay" userId="90b70bff496c6402" providerId="LiveId" clId="{1A7CF008-EFF5-4467-AC66-5B9706019D93}" dt="2024-08-02T16:03:39.333" v="2"/>
          <ac:spMkLst>
            <pc:docMk/>
            <pc:sldMk cId="0" sldId="256"/>
            <ac:spMk id="87" creationId="{00000000-0000-0000-0000-000000000000}"/>
          </ac:spMkLst>
        </pc:spChg>
        <pc:picChg chg="mod">
          <ac:chgData name="Sourav Chattopadhyay" userId="90b70bff496c6402" providerId="LiveId" clId="{1A7CF008-EFF5-4467-AC66-5B9706019D93}" dt="2024-08-02T16:04:19.776" v="14" actId="1076"/>
          <ac:picMkLst>
            <pc:docMk/>
            <pc:sldMk cId="0" sldId="256"/>
            <ac:picMk id="89" creationId="{00000000-0000-0000-0000-000000000000}"/>
          </ac:picMkLst>
        </pc:picChg>
      </pc:sldChg>
      <pc:sldChg chg="modSp mod">
        <pc:chgData name="Sourav Chattopadhyay" userId="90b70bff496c6402" providerId="LiveId" clId="{1A7CF008-EFF5-4467-AC66-5B9706019D93}" dt="2024-08-02T16:09:08.121" v="103" actId="20577"/>
        <pc:sldMkLst>
          <pc:docMk/>
          <pc:sldMk cId="0" sldId="258"/>
        </pc:sldMkLst>
        <pc:spChg chg="mod">
          <ac:chgData name="Sourav Chattopadhyay" userId="90b70bff496c6402" providerId="LiveId" clId="{1A7CF008-EFF5-4467-AC66-5B9706019D93}" dt="2024-08-02T16:09:08.121" v="103" actId="20577"/>
          <ac:spMkLst>
            <pc:docMk/>
            <pc:sldMk cId="0" sldId="258"/>
            <ac:spMk id="102" creationId="{00000000-0000-0000-0000-000000000000}"/>
          </ac:spMkLst>
        </pc:spChg>
      </pc:sldChg>
      <pc:sldChg chg="modSp mod modNotesTx">
        <pc:chgData name="Sourav Chattopadhyay" userId="90b70bff496c6402" providerId="LiveId" clId="{1A7CF008-EFF5-4467-AC66-5B9706019D93}" dt="2024-08-02T16:07:50.620" v="47" actId="20577"/>
        <pc:sldMkLst>
          <pc:docMk/>
          <pc:sldMk cId="0" sldId="259"/>
        </pc:sldMkLst>
        <pc:spChg chg="mod">
          <ac:chgData name="Sourav Chattopadhyay" userId="90b70bff496c6402" providerId="LiveId" clId="{1A7CF008-EFF5-4467-AC66-5B9706019D93}" dt="2024-08-02T16:07:50.620" v="47" actId="20577"/>
          <ac:spMkLst>
            <pc:docMk/>
            <pc:sldMk cId="0" sldId="259"/>
            <ac:spMk id="109" creationId="{00000000-0000-0000-0000-000000000000}"/>
          </ac:spMkLst>
        </pc:spChg>
        <pc:picChg chg="mod">
          <ac:chgData name="Sourav Chattopadhyay" userId="90b70bff496c6402" providerId="LiveId" clId="{1A7CF008-EFF5-4467-AC66-5B9706019D93}" dt="2024-08-02T16:04:55.813" v="39" actId="1076"/>
          <ac:picMkLst>
            <pc:docMk/>
            <pc:sldMk cId="0" sldId="259"/>
            <ac:picMk id="110" creationId="{00000000-0000-0000-0000-000000000000}"/>
          </ac:picMkLst>
        </pc:picChg>
        <pc:picChg chg="mod">
          <ac:chgData name="Sourav Chattopadhyay" userId="90b70bff496c6402" providerId="LiveId" clId="{1A7CF008-EFF5-4467-AC66-5B9706019D93}" dt="2024-08-02T16:04:57.556" v="40" actId="1076"/>
          <ac:picMkLst>
            <pc:docMk/>
            <pc:sldMk cId="0" sldId="259"/>
            <ac:picMk id="111" creationId="{00000000-0000-0000-0000-000000000000}"/>
          </ac:picMkLst>
        </pc:picChg>
      </pc:sldChg>
      <pc:sldChg chg="modSp mod modNotesTx">
        <pc:chgData name="Sourav Chattopadhyay" userId="90b70bff496c6402" providerId="LiveId" clId="{1A7CF008-EFF5-4467-AC66-5B9706019D93}" dt="2024-08-02T16:08:21.492" v="52" actId="20577"/>
        <pc:sldMkLst>
          <pc:docMk/>
          <pc:sldMk cId="0" sldId="260"/>
        </pc:sldMkLst>
        <pc:spChg chg="mod">
          <ac:chgData name="Sourav Chattopadhyay" userId="90b70bff496c6402" providerId="LiveId" clId="{1A7CF008-EFF5-4467-AC66-5B9706019D93}" dt="2024-08-02T16:08:14.162" v="48" actId="1076"/>
          <ac:spMkLst>
            <pc:docMk/>
            <pc:sldMk cId="0" sldId="260"/>
            <ac:spMk id="116" creationId="{00000000-0000-0000-0000-000000000000}"/>
          </ac:spMkLst>
        </pc:spChg>
        <pc:spChg chg="mod">
          <ac:chgData name="Sourav Chattopadhyay" userId="90b70bff496c6402" providerId="LiveId" clId="{1A7CF008-EFF5-4467-AC66-5B9706019D93}" dt="2024-08-02T16:08:16.111" v="49" actId="1076"/>
          <ac:spMkLst>
            <pc:docMk/>
            <pc:sldMk cId="0" sldId="260"/>
            <ac:spMk id="117" creationId="{00000000-0000-0000-0000-000000000000}"/>
          </ac:spMkLst>
        </pc:spChg>
        <pc:picChg chg="mod">
          <ac:chgData name="Sourav Chattopadhyay" userId="90b70bff496c6402" providerId="LiveId" clId="{1A7CF008-EFF5-4467-AC66-5B9706019D93}" dt="2024-08-02T16:08:18.040" v="50" actId="1076"/>
          <ac:picMkLst>
            <pc:docMk/>
            <pc:sldMk cId="0" sldId="260"/>
            <ac:picMk id="118" creationId="{00000000-0000-0000-0000-000000000000}"/>
          </ac:picMkLst>
        </pc:picChg>
      </pc:sldChg>
      <pc:sldChg chg="modSp mod modNotesTx">
        <pc:chgData name="Sourav Chattopadhyay" userId="90b70bff496c6402" providerId="LiveId" clId="{1A7CF008-EFF5-4467-AC66-5B9706019D93}" dt="2024-08-02T16:10:04.491" v="160"/>
        <pc:sldMkLst>
          <pc:docMk/>
          <pc:sldMk cId="0" sldId="261"/>
        </pc:sldMkLst>
        <pc:spChg chg="mod">
          <ac:chgData name="Sourav Chattopadhyay" userId="90b70bff496c6402" providerId="LiveId" clId="{1A7CF008-EFF5-4467-AC66-5B9706019D93}" dt="2024-08-02T16:10:01.507" v="159" actId="14100"/>
          <ac:spMkLst>
            <pc:docMk/>
            <pc:sldMk cId="0" sldId="261"/>
            <ac:spMk id="124" creationId="{00000000-0000-0000-0000-000000000000}"/>
          </ac:spMkLst>
        </pc:spChg>
        <pc:picChg chg="mod">
          <ac:chgData name="Sourav Chattopadhyay" userId="90b70bff496c6402" providerId="LiveId" clId="{1A7CF008-EFF5-4467-AC66-5B9706019D93}" dt="2024-08-02T16:09:58.588" v="157" actId="1076"/>
          <ac:picMkLst>
            <pc:docMk/>
            <pc:sldMk cId="0" sldId="261"/>
            <ac:picMk id="125" creationId="{00000000-0000-0000-0000-000000000000}"/>
          </ac:picMkLst>
        </pc:picChg>
      </pc:sldChg>
      <pc:sldChg chg="modSp mod">
        <pc:chgData name="Sourav Chattopadhyay" userId="90b70bff496c6402" providerId="LiveId" clId="{1A7CF008-EFF5-4467-AC66-5B9706019D93}" dt="2024-08-02T16:10:30.872" v="166" actId="20577"/>
        <pc:sldMkLst>
          <pc:docMk/>
          <pc:sldMk cId="0" sldId="262"/>
        </pc:sldMkLst>
        <pc:spChg chg="mod">
          <ac:chgData name="Sourav Chattopadhyay" userId="90b70bff496c6402" providerId="LiveId" clId="{1A7CF008-EFF5-4467-AC66-5B9706019D93}" dt="2024-08-02T16:10:30.872" v="166" actId="20577"/>
          <ac:spMkLst>
            <pc:docMk/>
            <pc:sldMk cId="0" sldId="262"/>
            <ac:spMk id="131" creationId="{00000000-0000-0000-0000-000000000000}"/>
          </ac:spMkLst>
        </pc:spChg>
      </pc:sldChg>
      <pc:sldChg chg="modSp mod">
        <pc:chgData name="Sourav Chattopadhyay" userId="90b70bff496c6402" providerId="LiveId" clId="{1A7CF008-EFF5-4467-AC66-5B9706019D93}" dt="2024-08-02T16:12:09.968" v="178" actId="1076"/>
        <pc:sldMkLst>
          <pc:docMk/>
          <pc:sldMk cId="0" sldId="263"/>
        </pc:sldMkLst>
        <pc:spChg chg="mod">
          <ac:chgData name="Sourav Chattopadhyay" userId="90b70bff496c6402" providerId="LiveId" clId="{1A7CF008-EFF5-4467-AC66-5B9706019D93}" dt="2024-08-02T16:12:09.968" v="178" actId="1076"/>
          <ac:spMkLst>
            <pc:docMk/>
            <pc:sldMk cId="0" sldId="263"/>
            <ac:spMk id="138" creationId="{00000000-0000-0000-0000-000000000000}"/>
          </ac:spMkLst>
        </pc:spChg>
        <pc:spChg chg="mod">
          <ac:chgData name="Sourav Chattopadhyay" userId="90b70bff496c6402" providerId="LiveId" clId="{1A7CF008-EFF5-4467-AC66-5B9706019D93}" dt="2024-08-02T16:12:07.367" v="177" actId="14100"/>
          <ac:spMkLst>
            <pc:docMk/>
            <pc:sldMk cId="0" sldId="263"/>
            <ac:spMk id="139" creationId="{00000000-0000-0000-0000-000000000000}"/>
          </ac:spMkLst>
        </pc:spChg>
        <pc:picChg chg="mod">
          <ac:chgData name="Sourav Chattopadhyay" userId="90b70bff496c6402" providerId="LiveId" clId="{1A7CF008-EFF5-4467-AC66-5B9706019D93}" dt="2024-08-02T16:11:55.437" v="170" actId="1076"/>
          <ac:picMkLst>
            <pc:docMk/>
            <pc:sldMk cId="0" sldId="263"/>
            <ac:picMk id="140" creationId="{00000000-0000-0000-0000-000000000000}"/>
          </ac:picMkLst>
        </pc:picChg>
      </pc:sldChg>
      <pc:sldChg chg="modSp mod">
        <pc:chgData name="Sourav Chattopadhyay" userId="90b70bff496c6402" providerId="LiveId" clId="{1A7CF008-EFF5-4467-AC66-5B9706019D93}" dt="2024-08-02T16:12:22.298" v="182" actId="14100"/>
        <pc:sldMkLst>
          <pc:docMk/>
          <pc:sldMk cId="0" sldId="264"/>
        </pc:sldMkLst>
        <pc:spChg chg="mod">
          <ac:chgData name="Sourav Chattopadhyay" userId="90b70bff496c6402" providerId="LiveId" clId="{1A7CF008-EFF5-4467-AC66-5B9706019D93}" dt="2024-08-02T16:12:22.298" v="182" actId="14100"/>
          <ac:spMkLst>
            <pc:docMk/>
            <pc:sldMk cId="0" sldId="264"/>
            <ac:spMk id="146" creationId="{00000000-0000-0000-0000-000000000000}"/>
          </ac:spMkLst>
        </pc:spChg>
        <pc:picChg chg="mod">
          <ac:chgData name="Sourav Chattopadhyay" userId="90b70bff496c6402" providerId="LiveId" clId="{1A7CF008-EFF5-4467-AC66-5B9706019D93}" dt="2024-08-02T16:12:20.086" v="181" actId="14100"/>
          <ac:picMkLst>
            <pc:docMk/>
            <pc:sldMk cId="0" sldId="264"/>
            <ac:picMk id="147" creationId="{00000000-0000-0000-0000-000000000000}"/>
          </ac:picMkLst>
        </pc:picChg>
      </pc:sldChg>
      <pc:sldChg chg="modSp mod">
        <pc:chgData name="Sourav Chattopadhyay" userId="90b70bff496c6402" providerId="LiveId" clId="{1A7CF008-EFF5-4467-AC66-5B9706019D93}" dt="2024-08-02T16:13:01.580" v="197" actId="1076"/>
        <pc:sldMkLst>
          <pc:docMk/>
          <pc:sldMk cId="0" sldId="265"/>
        </pc:sldMkLst>
        <pc:spChg chg="mod">
          <ac:chgData name="Sourav Chattopadhyay" userId="90b70bff496c6402" providerId="LiveId" clId="{1A7CF008-EFF5-4467-AC66-5B9706019D93}" dt="2024-08-02T16:12:52.984" v="193" actId="255"/>
          <ac:spMkLst>
            <pc:docMk/>
            <pc:sldMk cId="0" sldId="265"/>
            <ac:spMk id="152" creationId="{00000000-0000-0000-0000-000000000000}"/>
          </ac:spMkLst>
        </pc:spChg>
        <pc:spChg chg="mod">
          <ac:chgData name="Sourav Chattopadhyay" userId="90b70bff496c6402" providerId="LiveId" clId="{1A7CF008-EFF5-4467-AC66-5B9706019D93}" dt="2024-08-02T16:13:01.580" v="197" actId="1076"/>
          <ac:spMkLst>
            <pc:docMk/>
            <pc:sldMk cId="0" sldId="265"/>
            <ac:spMk id="153" creationId="{00000000-0000-0000-0000-000000000000}"/>
          </ac:spMkLst>
        </pc:spChg>
        <pc:picChg chg="mod modCrop">
          <ac:chgData name="Sourav Chattopadhyay" userId="90b70bff496c6402" providerId="LiveId" clId="{1A7CF008-EFF5-4467-AC66-5B9706019D93}" dt="2024-08-02T16:12:59.428" v="196" actId="14100"/>
          <ac:picMkLst>
            <pc:docMk/>
            <pc:sldMk cId="0" sldId="265"/>
            <ac:picMk id="154" creationId="{00000000-0000-0000-0000-000000000000}"/>
          </ac:picMkLst>
        </pc:picChg>
      </pc:sldChg>
      <pc:sldChg chg="modSp mod">
        <pc:chgData name="Sourav Chattopadhyay" userId="90b70bff496c6402" providerId="LiveId" clId="{1A7CF008-EFF5-4467-AC66-5B9706019D93}" dt="2024-08-02T16:14:30.789" v="210" actId="1076"/>
        <pc:sldMkLst>
          <pc:docMk/>
          <pc:sldMk cId="0" sldId="266"/>
        </pc:sldMkLst>
        <pc:spChg chg="mod">
          <ac:chgData name="Sourav Chattopadhyay" userId="90b70bff496c6402" providerId="LiveId" clId="{1A7CF008-EFF5-4467-AC66-5B9706019D93}" dt="2024-08-02T16:14:30.789" v="210" actId="1076"/>
          <ac:spMkLst>
            <pc:docMk/>
            <pc:sldMk cId="0" sldId="266"/>
            <ac:spMk id="159" creationId="{00000000-0000-0000-0000-000000000000}"/>
          </ac:spMkLst>
        </pc:spChg>
        <pc:spChg chg="mod">
          <ac:chgData name="Sourav Chattopadhyay" userId="90b70bff496c6402" providerId="LiveId" clId="{1A7CF008-EFF5-4467-AC66-5B9706019D93}" dt="2024-08-02T16:14:28.713" v="209" actId="1076"/>
          <ac:spMkLst>
            <pc:docMk/>
            <pc:sldMk cId="0" sldId="266"/>
            <ac:spMk id="160" creationId="{00000000-0000-0000-0000-000000000000}"/>
          </ac:spMkLst>
        </pc:spChg>
        <pc:picChg chg="mod">
          <ac:chgData name="Sourav Chattopadhyay" userId="90b70bff496c6402" providerId="LiveId" clId="{1A7CF008-EFF5-4467-AC66-5B9706019D93}" dt="2024-08-02T16:14:26.780" v="208" actId="1076"/>
          <ac:picMkLst>
            <pc:docMk/>
            <pc:sldMk cId="0" sldId="266"/>
            <ac:picMk id="161" creationId="{00000000-0000-0000-0000-000000000000}"/>
          </ac:picMkLst>
        </pc:picChg>
      </pc:sldChg>
      <pc:sldChg chg="modSp mod">
        <pc:chgData name="Sourav Chattopadhyay" userId="90b70bff496c6402" providerId="LiveId" clId="{1A7CF008-EFF5-4467-AC66-5B9706019D93}" dt="2024-08-02T16:14:41.267" v="214" actId="122"/>
        <pc:sldMkLst>
          <pc:docMk/>
          <pc:sldMk cId="0" sldId="267"/>
        </pc:sldMkLst>
        <pc:spChg chg="mod">
          <ac:chgData name="Sourav Chattopadhyay" userId="90b70bff496c6402" providerId="LiveId" clId="{1A7CF008-EFF5-4467-AC66-5B9706019D93}" dt="2024-08-02T16:14:41.267" v="214" actId="122"/>
          <ac:spMkLst>
            <pc:docMk/>
            <pc:sldMk cId="0" sldId="267"/>
            <ac:spMk id="166" creationId="{00000000-0000-0000-0000-000000000000}"/>
          </ac:spMkLst>
        </pc:spChg>
        <pc:spChg chg="mod">
          <ac:chgData name="Sourav Chattopadhyay" userId="90b70bff496c6402" providerId="LiveId" clId="{1A7CF008-EFF5-4467-AC66-5B9706019D93}" dt="2024-08-02T16:14:38.788" v="213" actId="27636"/>
          <ac:spMkLst>
            <pc:docMk/>
            <pc:sldMk cId="0" sldId="267"/>
            <ac:spMk id="16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US" sz="1200">
                <a:solidFill>
                  <a:schemeClr val="dk1"/>
                </a:solidFill>
                <a:latin typeface="Times New Roman"/>
                <a:ea typeface="Times New Roman"/>
                <a:cs typeface="Times New Roman"/>
                <a:sym typeface="Times New Roman"/>
              </a:rPr>
              <a:t>This company has more than 3400 stores in the 38 territories and has a strong presence in the UK market and around the Asia Pacific. The company has flexible working hours and supports stock inventory processes. Whereas the annual revenue of Sports direct is 5665.2 million euros in 2023 compared to JD sports. The core values of this company are to maintain entrepreneurial, competitiveness, responsibilities and integrity.</a:t>
            </a:r>
            <a:endParaRPr/>
          </a:p>
        </p:txBody>
      </p:sp>
      <p:sp>
        <p:nvSpPr>
          <p:cNvPr id="99" name="Google Shape;9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buNone/>
            </a:pP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JD sports aids to promote engagement with the help of vivid campaigns and charities to raise inclusivity and educate and train the student by focusing on the diversity, equality concepts (JDPLC, 2023). The company is focusing on the ESG that is environmental, social and government in order to achieve sustainability and protect the planet. With the help of engagement plans the company is organising campaigns to enhance diversity and equality within the employees of JD sports. </a:t>
            </a:r>
            <a:endParaRPr lang="en-IN" sz="1800" dirty="0">
              <a:solidFill>
                <a:srgbClr val="000000"/>
              </a:solidFill>
              <a:effectLst/>
              <a:latin typeface="Times New Roman" panose="02020603050405020304" pitchFamily="18" charset="0"/>
              <a:ea typeface="Arial" panose="020B0604020202020204" pitchFamily="34" charset="0"/>
              <a:cs typeface="Arial" panose="020B0604020202020204" pitchFamily="34" charset="0"/>
            </a:endParaRPr>
          </a:p>
        </p:txBody>
      </p:sp>
      <p:sp>
        <p:nvSpPr>
          <p:cNvPr id="106" name="Google Shape;10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US" sz="1200" dirty="0">
                <a:solidFill>
                  <a:schemeClr val="dk1"/>
                </a:solidFill>
                <a:latin typeface="Times New Roman"/>
                <a:ea typeface="Times New Roman"/>
                <a:cs typeface="Times New Roman"/>
                <a:sym typeface="Times New Roman"/>
              </a:rPr>
              <a:t>The job position in Sports Direct is supposed to greet the customers and manage the cash registers and help the store managers to enhance the quality of service (</a:t>
            </a:r>
            <a:r>
              <a:rPr lang="en-US" sz="1200" dirty="0" err="1">
                <a:solidFill>
                  <a:schemeClr val="dk1"/>
                </a:solidFill>
                <a:latin typeface="Times New Roman"/>
                <a:ea typeface="Times New Roman"/>
                <a:cs typeface="Times New Roman"/>
                <a:sym typeface="Times New Roman"/>
              </a:rPr>
              <a:t>Smartrecruiter</a:t>
            </a:r>
            <a:r>
              <a:rPr lang="en-US" sz="1200" dirty="0">
                <a:solidFill>
                  <a:schemeClr val="dk1"/>
                </a:solidFill>
                <a:latin typeface="Times New Roman"/>
                <a:ea typeface="Times New Roman"/>
                <a:cs typeface="Times New Roman"/>
                <a:sym typeface="Times New Roman"/>
              </a:rPr>
              <a:t>, 2023).</a:t>
            </a:r>
          </a:p>
          <a:p>
            <a:pPr marL="0" lvl="0" indent="0" algn="just" rtl="0">
              <a:lnSpc>
                <a:spcPct val="150000"/>
              </a:lnSpc>
              <a:spcBef>
                <a:spcPts val="0"/>
              </a:spcBef>
              <a:spcAft>
                <a:spcPts val="0"/>
              </a:spcAft>
              <a:buClr>
                <a:schemeClr val="dk1"/>
              </a:buClr>
              <a:buSzPts val="1100"/>
              <a:buFont typeface="Arial"/>
              <a:buNone/>
            </a:pPr>
            <a:r>
              <a:rPr lang="en-US" b="0" i="0" dirty="0">
                <a:solidFill>
                  <a:srgbClr val="15372C"/>
                </a:solidFill>
                <a:effectLst/>
                <a:latin typeface="Untitled Sans"/>
              </a:rPr>
              <a:t>As a Full Time Sales Assistant, the person is liable to be in a pace with current trends and be knowledgeable about in-store promotions and continuously evolving store processes (</a:t>
            </a:r>
            <a:r>
              <a:rPr lang="en-US" sz="1100" dirty="0">
                <a:latin typeface="Times New Roman"/>
                <a:ea typeface="Times New Roman"/>
                <a:cs typeface="Times New Roman"/>
                <a:sym typeface="Times New Roman"/>
              </a:rPr>
              <a:t>Greenhouse.io, 2024</a:t>
            </a:r>
            <a:r>
              <a:rPr lang="en-US" b="0" i="0" dirty="0">
                <a:solidFill>
                  <a:srgbClr val="15372C"/>
                </a:solidFill>
                <a:effectLst/>
                <a:latin typeface="Untitled Sans"/>
              </a:rPr>
              <a:t>).</a:t>
            </a:r>
          </a:p>
          <a:p>
            <a:pPr marL="158750" indent="0">
              <a:buNone/>
            </a:pPr>
            <a:endParaRPr dirty="0"/>
          </a:p>
        </p:txBody>
      </p:sp>
      <p:sp>
        <p:nvSpPr>
          <p:cNvPr id="114" name="Google Shape;11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US" sz="1200" dirty="0">
                <a:solidFill>
                  <a:schemeClr val="dk1"/>
                </a:solidFill>
                <a:latin typeface="Times New Roman"/>
                <a:ea typeface="Times New Roman"/>
                <a:cs typeface="Times New Roman"/>
                <a:sym typeface="Times New Roman"/>
              </a:rPr>
              <a:t>In order to work in the Sports Direct company, a person must know the job criteria that is he or she needs to handle the store target sincerely in order to deliver quality services to the customers.</a:t>
            </a:r>
            <a:endParaRPr sz="1200" dirty="0">
              <a:solidFill>
                <a:schemeClr val="dk1"/>
              </a:solidFill>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dirty="0">
                <a:latin typeface="Times New Roman"/>
                <a:ea typeface="Times New Roman"/>
                <a:cs typeface="Times New Roman"/>
                <a:sym typeface="Times New Roman"/>
              </a:rPr>
              <a:t>It comes under the foremost responsibility of employees working as a Casual Sales Assistant to help customers by providing them with knowledge of the products and sports footwear (</a:t>
            </a:r>
            <a:r>
              <a:rPr lang="en-US" sz="1100" dirty="0" err="1">
                <a:latin typeface="Times New Roman"/>
                <a:ea typeface="Times New Roman"/>
                <a:cs typeface="Times New Roman"/>
                <a:sym typeface="Times New Roman"/>
              </a:rPr>
              <a:t>Smartrecruiter</a:t>
            </a:r>
            <a:r>
              <a:rPr lang="en-US" sz="1100" dirty="0">
                <a:latin typeface="Times New Roman"/>
                <a:ea typeface="Times New Roman"/>
                <a:cs typeface="Times New Roman"/>
                <a:sym typeface="Times New Roman"/>
              </a:rPr>
              <a:t>, 2023).</a:t>
            </a:r>
          </a:p>
          <a:p>
            <a:pPr marL="0" lvl="0" indent="0" algn="l" rtl="0">
              <a:spcBef>
                <a:spcPts val="0"/>
              </a:spcBef>
              <a:spcAft>
                <a:spcPts val="0"/>
              </a:spcAft>
              <a:buNone/>
            </a:pPr>
            <a:endParaRPr dirty="0"/>
          </a:p>
        </p:txBody>
      </p:sp>
      <p:sp>
        <p:nvSpPr>
          <p:cNvPr id="121" name="Google Shape;12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US" sz="1200" dirty="0">
                <a:solidFill>
                  <a:schemeClr val="dk1"/>
                </a:solidFill>
                <a:latin typeface="Times New Roman"/>
                <a:ea typeface="Times New Roman"/>
                <a:cs typeface="Times New Roman"/>
                <a:sym typeface="Times New Roman"/>
              </a:rPr>
              <a:t>In order to become a sales assistant, he or she needs to have strong communication skills, which will help to mitigate all the challenges and consequences.</a:t>
            </a:r>
            <a:endParaRPr sz="1200" dirty="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dirty="0"/>
          </a:p>
        </p:txBody>
      </p:sp>
      <p:sp>
        <p:nvSpPr>
          <p:cNvPr id="128" name="Google Shape;12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1000"/>
              </a:spcAft>
              <a:buClr>
                <a:schemeClr val="dk1"/>
              </a:buClr>
              <a:buSzPts val="1100"/>
              <a:buFont typeface="Arial"/>
              <a:buNone/>
            </a:pPr>
            <a:r>
              <a:rPr lang="en-US" sz="1200">
                <a:solidFill>
                  <a:schemeClr val="dk1"/>
                </a:solidFill>
                <a:latin typeface="Times New Roman"/>
                <a:ea typeface="Times New Roman"/>
                <a:cs typeface="Times New Roman"/>
                <a:sym typeface="Times New Roman"/>
              </a:rPr>
              <a:t>Self-confidence and being outgoing contribute to the promotion of the values and culture that drive Sports Direct. Apart from this, they have the ability to learn and apply product knowledge in methods that will improve customers' experience and drive sales performance.</a:t>
            </a:r>
            <a:endParaRPr/>
          </a:p>
        </p:txBody>
      </p:sp>
      <p:sp>
        <p:nvSpPr>
          <p:cNvPr id="136" name="Google Shape;13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1000"/>
              </a:spcAft>
              <a:buClr>
                <a:schemeClr val="dk1"/>
              </a:buClr>
              <a:buSzPts val="1100"/>
              <a:buFont typeface="Arial"/>
              <a:buNone/>
            </a:pPr>
            <a:r>
              <a:rPr lang="en-US" sz="1200">
                <a:solidFill>
                  <a:schemeClr val="dk1"/>
                </a:solidFill>
                <a:latin typeface="Times New Roman"/>
                <a:ea typeface="Times New Roman"/>
                <a:cs typeface="Times New Roman"/>
                <a:sym typeface="Times New Roman"/>
              </a:rPr>
              <a:t>The group further gives its staff discounted gym memberships and quite a good number of Development courses that offer national qualifications. This role offers many career growth opportunities because of our team leader programs and constant development of a great place to work. </a:t>
            </a:r>
            <a:endParaRPr/>
          </a:p>
        </p:txBody>
      </p:sp>
      <p:sp>
        <p:nvSpPr>
          <p:cNvPr id="143" name="Google Shape;14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1000"/>
              </a:spcAft>
              <a:buClr>
                <a:schemeClr val="dk1"/>
              </a:buClr>
              <a:buSzPts val="1100"/>
              <a:buFont typeface="Arial"/>
              <a:buNone/>
            </a:pPr>
            <a:r>
              <a:rPr lang="en-US" sz="1200">
                <a:solidFill>
                  <a:schemeClr val="dk1"/>
                </a:solidFill>
                <a:latin typeface="Times New Roman"/>
                <a:ea typeface="Times New Roman"/>
                <a:cs typeface="Times New Roman"/>
                <a:sym typeface="Times New Roman"/>
              </a:rPr>
              <a:t>This casual sales assistant role is offered with flexible working arrangements whereby there are no guaranteed hours as far as work schedules are concerned that vary on a weekly basis. It thus suits those looking for part-time employment or seeking an extra source of income. Sports Direct has also highlighted the teamwork environment, rewarding roles, and career progression opportunities available through its development programs and Team Leader Programmes. JD Sports provides consistent shifts that are easier for employees to work around their other commitments. Put differently, the former case details different approaches adopted by both companies toward achieving a balance of diverse workforce needs.</a:t>
            </a:r>
            <a:endParaRPr/>
          </a:p>
        </p:txBody>
      </p:sp>
      <p:sp>
        <p:nvSpPr>
          <p:cNvPr id="150" name="Google Shape;15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1000"/>
              </a:spcAft>
              <a:buClr>
                <a:schemeClr val="dk1"/>
              </a:buClr>
              <a:buSzPts val="1100"/>
              <a:buFont typeface="Arial"/>
              <a:buNone/>
            </a:pPr>
            <a:r>
              <a:rPr lang="en-US" sz="1200">
                <a:solidFill>
                  <a:schemeClr val="dk1"/>
                </a:solidFill>
                <a:latin typeface="Times New Roman"/>
                <a:ea typeface="Times New Roman"/>
                <a:cs typeface="Times New Roman"/>
                <a:sym typeface="Times New Roman"/>
              </a:rPr>
              <a:t>Sports Direct is mostly preferred because of its flexible working hours and Sport Direct dynamic team working styles, while JD Sports gives its employees more flexible but structured part-time contracts with a view to allow staff to have continuous shifts. Basically, one falls back on the decision between Sports Direct and JD Sports being based on personal preference. Either way, being bent toward flexibility or stability in the working schedule in order to meet your individual and professional goals.</a:t>
            </a:r>
            <a:endParaRPr/>
          </a:p>
        </p:txBody>
      </p:sp>
      <p:sp>
        <p:nvSpPr>
          <p:cNvPr id="157" name="Google Shape;15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4" name="Google Shape;16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 name="Google Shape;1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6" name="Google Shape;2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2"/>
          <p:cNvSpPr>
            <a:spLocks noGrp="1"/>
          </p:cNvSpPr>
          <p:nvPr>
            <p:ph type="pic" idx="2"/>
          </p:nvPr>
        </p:nvSpPr>
        <p:spPr>
          <a:xfrm>
            <a:off x="5183188" y="987425"/>
            <a:ext cx="6172200" cy="4873625"/>
          </a:xfrm>
          <a:prstGeom prst="rect">
            <a:avLst/>
          </a:prstGeom>
          <a:noFill/>
          <a:ln>
            <a:noFill/>
          </a:ln>
        </p:spPr>
      </p:sp>
      <p:sp>
        <p:nvSpPr>
          <p:cNvPr id="64" name="Google Shape;64;p2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 name="Google Shape;8;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9" name="Google Shape;9;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0" name="Google Shape;10;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s://www.jdsports.com/terms-of-use" TargetMode="External"/><Relationship Id="rId3" Type="http://schemas.openxmlformats.org/officeDocument/2006/relationships/hyperlink" Target="https://www.jdplc.com/investor-relations/key-facts" TargetMode="External"/><Relationship Id="rId7" Type="http://schemas.openxmlformats.org/officeDocument/2006/relationships/hyperlink" Target="https://frasers.group/brands"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hyperlink" Target="https://jobs.smartrecruiters.com/FrasersGroup/744000004413682-casual-sales-assistant-sports-direct?utm_campaign=google_jobs_apply&amp;utm_source=google_jobs_apply&amp;utm_medium=organic" TargetMode="External"/><Relationship Id="rId5" Type="http://schemas.openxmlformats.org/officeDocument/2006/relationships/hyperlink" Target="https://www.sportsdirect.com/about-us" TargetMode="External"/><Relationship Id="rId4" Type="http://schemas.openxmlformats.org/officeDocument/2006/relationships/hyperlink" Target="https://www.jdplc.com/sites/jd-sportsfashion-plc/files/homepage/esg-report-2021.pdf" TargetMode="External"/><Relationship Id="rId9" Type="http://schemas.openxmlformats.org/officeDocument/2006/relationships/hyperlink" Target="https://job-boards.eu.greenhouse.io/jdsports/jobs/436487310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3"/>
        <p:cNvGrpSpPr/>
        <p:nvPr/>
      </p:nvGrpSpPr>
      <p:grpSpPr>
        <a:xfrm>
          <a:off x="0" y="0"/>
          <a:ext cx="0" cy="0"/>
          <a:chOff x="0" y="0"/>
          <a:chExt cx="0" cy="0"/>
        </a:xfrm>
      </p:grpSpPr>
      <p:sp>
        <p:nvSpPr>
          <p:cNvPr id="84" name="Google Shape;84;p1"/>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85" name="Google Shape;85;p1"/>
          <p:cNvSpPr txBox="1">
            <a:spLocks noGrp="1"/>
          </p:cNvSpPr>
          <p:nvPr>
            <p:ph type="title"/>
          </p:nvPr>
        </p:nvSpPr>
        <p:spPr>
          <a:xfrm>
            <a:off x="694234" y="343008"/>
            <a:ext cx="10066122" cy="16279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600"/>
              <a:buFont typeface="Arial"/>
              <a:buNone/>
            </a:pPr>
            <a:r>
              <a:rPr lang="en-US" sz="1600" b="1" i="1" dirty="0">
                <a:latin typeface="Arial"/>
                <a:ea typeface="Arial"/>
                <a:cs typeface="Arial"/>
                <a:sym typeface="Arial"/>
              </a:rPr>
              <a:t>Student Name: </a:t>
            </a:r>
            <a:r>
              <a:rPr lang="en-US" sz="1600" i="1" dirty="0">
                <a:latin typeface="Arial"/>
                <a:ea typeface="Arial"/>
                <a:cs typeface="Arial"/>
                <a:sym typeface="Arial"/>
              </a:rPr>
              <a:t>VASUDEV TADVI</a:t>
            </a:r>
            <a:endParaRPr sz="1600" dirty="0">
              <a:latin typeface="Arial"/>
              <a:ea typeface="Arial"/>
              <a:cs typeface="Arial"/>
              <a:sym typeface="Arial"/>
            </a:endParaRPr>
          </a:p>
          <a:p>
            <a:pPr marL="0" lvl="0" indent="0" algn="l" rtl="0">
              <a:lnSpc>
                <a:spcPct val="90000"/>
              </a:lnSpc>
              <a:spcBef>
                <a:spcPts val="0"/>
              </a:spcBef>
              <a:spcAft>
                <a:spcPts val="0"/>
              </a:spcAft>
              <a:buClr>
                <a:schemeClr val="dk1"/>
              </a:buClr>
              <a:buSzPts val="1600"/>
              <a:buFont typeface="Arial"/>
              <a:buNone/>
            </a:pPr>
            <a:r>
              <a:rPr lang="en-US" sz="1600" b="1" i="1" dirty="0">
                <a:latin typeface="Arial"/>
                <a:ea typeface="Arial"/>
                <a:cs typeface="Arial"/>
                <a:sym typeface="Arial"/>
              </a:rPr>
              <a:t>Student Number: </a:t>
            </a:r>
            <a:r>
              <a:rPr lang="en-US" sz="1600" i="1" dirty="0">
                <a:latin typeface="Arial"/>
                <a:ea typeface="Arial"/>
                <a:cs typeface="Arial"/>
                <a:sym typeface="Arial"/>
              </a:rPr>
              <a:t>2315952</a:t>
            </a:r>
            <a:endParaRPr sz="1600" dirty="0">
              <a:latin typeface="Arial"/>
              <a:ea typeface="Arial"/>
              <a:cs typeface="Arial"/>
              <a:sym typeface="Arial"/>
            </a:endParaRPr>
          </a:p>
          <a:p>
            <a:pPr marL="0" lvl="0" indent="0" algn="l" rtl="0">
              <a:lnSpc>
                <a:spcPct val="90000"/>
              </a:lnSpc>
              <a:spcBef>
                <a:spcPts val="0"/>
              </a:spcBef>
              <a:spcAft>
                <a:spcPts val="0"/>
              </a:spcAft>
              <a:buClr>
                <a:schemeClr val="dk1"/>
              </a:buClr>
              <a:buSzPts val="1600"/>
              <a:buFont typeface="Arial"/>
              <a:buNone/>
            </a:pPr>
            <a:br>
              <a:rPr lang="en-US" sz="1600" b="1" i="1" dirty="0">
                <a:latin typeface="Arial"/>
                <a:ea typeface="Arial"/>
                <a:cs typeface="Arial"/>
                <a:sym typeface="Arial"/>
              </a:rPr>
            </a:br>
            <a:r>
              <a:rPr lang="en-US" sz="1600" b="1" i="1" dirty="0">
                <a:latin typeface="Arial"/>
                <a:ea typeface="Arial"/>
                <a:cs typeface="Arial"/>
                <a:sym typeface="Arial"/>
              </a:rPr>
              <a:t>Course Name:</a:t>
            </a:r>
            <a:r>
              <a:rPr lang="en-US" sz="1600" i="1" dirty="0">
                <a:latin typeface="Arial"/>
                <a:ea typeface="Arial"/>
                <a:cs typeface="Arial"/>
                <a:sym typeface="Arial"/>
              </a:rPr>
              <a:t> Human Capital management </a:t>
            </a:r>
            <a:endParaRPr sz="1600" dirty="0">
              <a:latin typeface="Arial"/>
              <a:ea typeface="Arial"/>
              <a:cs typeface="Arial"/>
              <a:sym typeface="Arial"/>
            </a:endParaRPr>
          </a:p>
          <a:p>
            <a:pPr marL="0" lvl="0" indent="0" algn="l" rtl="0">
              <a:lnSpc>
                <a:spcPct val="90000"/>
              </a:lnSpc>
              <a:spcBef>
                <a:spcPts val="0"/>
              </a:spcBef>
              <a:spcAft>
                <a:spcPts val="0"/>
              </a:spcAft>
              <a:buClr>
                <a:schemeClr val="dk1"/>
              </a:buClr>
              <a:buSzPts val="1600"/>
              <a:buFont typeface="Arial"/>
              <a:buNone/>
            </a:pPr>
            <a:r>
              <a:rPr lang="en-US" sz="1600" b="1" i="1" dirty="0">
                <a:latin typeface="Arial"/>
                <a:ea typeface="Arial"/>
                <a:cs typeface="Arial"/>
                <a:sym typeface="Arial"/>
              </a:rPr>
              <a:t>Lecturer Name: </a:t>
            </a:r>
            <a:r>
              <a:rPr lang="en-US" sz="1600" i="1" dirty="0">
                <a:latin typeface="Arial"/>
                <a:ea typeface="Arial"/>
                <a:cs typeface="Arial"/>
                <a:sym typeface="Arial"/>
              </a:rPr>
              <a:t>Gladius David </a:t>
            </a:r>
            <a:r>
              <a:rPr lang="en-US" sz="1600" i="1" dirty="0" err="1">
                <a:latin typeface="Arial"/>
                <a:ea typeface="Arial"/>
                <a:cs typeface="Arial"/>
                <a:sym typeface="Arial"/>
              </a:rPr>
              <a:t>Kulothungan</a:t>
            </a:r>
            <a:endParaRPr sz="1600" dirty="0">
              <a:latin typeface="Arial"/>
              <a:ea typeface="Arial"/>
              <a:cs typeface="Arial"/>
              <a:sym typeface="Arial"/>
            </a:endParaRPr>
          </a:p>
          <a:p>
            <a:pPr marL="0" lvl="0" indent="0" algn="l" rtl="0">
              <a:lnSpc>
                <a:spcPct val="90000"/>
              </a:lnSpc>
              <a:spcBef>
                <a:spcPts val="0"/>
              </a:spcBef>
              <a:spcAft>
                <a:spcPts val="0"/>
              </a:spcAft>
              <a:buClr>
                <a:schemeClr val="dk1"/>
              </a:buClr>
              <a:buSzPts val="1600"/>
              <a:buFont typeface="Arial"/>
              <a:buNone/>
            </a:pPr>
            <a:r>
              <a:rPr lang="en-US" sz="1600" b="1" i="1" dirty="0">
                <a:latin typeface="Arial"/>
                <a:ea typeface="Arial"/>
                <a:cs typeface="Arial"/>
                <a:sym typeface="Arial"/>
              </a:rPr>
              <a:t>Session</a:t>
            </a:r>
            <a:r>
              <a:rPr lang="en-US" sz="1600" i="1" dirty="0">
                <a:latin typeface="Arial"/>
                <a:ea typeface="Arial"/>
                <a:cs typeface="Arial"/>
                <a:sym typeface="Arial"/>
              </a:rPr>
              <a:t>: </a:t>
            </a:r>
            <a:r>
              <a:rPr lang="en-US" sz="1600" b="1" i="1" dirty="0">
                <a:latin typeface="Arial"/>
                <a:ea typeface="Arial"/>
                <a:cs typeface="Arial"/>
                <a:sym typeface="Arial"/>
              </a:rPr>
              <a:t>June 2024 Term </a:t>
            </a:r>
            <a:endParaRPr sz="1600" i="1" dirty="0">
              <a:latin typeface="Arial"/>
              <a:ea typeface="Arial"/>
              <a:cs typeface="Arial"/>
              <a:sym typeface="Arial"/>
            </a:endParaRPr>
          </a:p>
          <a:p>
            <a:pPr marL="0" lvl="0" indent="0" algn="l" rtl="0">
              <a:lnSpc>
                <a:spcPct val="90000"/>
              </a:lnSpc>
              <a:spcBef>
                <a:spcPts val="0"/>
              </a:spcBef>
              <a:spcAft>
                <a:spcPts val="0"/>
              </a:spcAft>
              <a:buClr>
                <a:schemeClr val="dk1"/>
              </a:buClr>
              <a:buSzPts val="1600"/>
              <a:buFont typeface="Play"/>
              <a:buNone/>
            </a:pPr>
            <a:endParaRPr sz="1600" b="1" dirty="0">
              <a:latin typeface="Arial"/>
              <a:ea typeface="Arial"/>
              <a:cs typeface="Arial"/>
              <a:sym typeface="Arial"/>
            </a:endParaRPr>
          </a:p>
        </p:txBody>
      </p:sp>
      <p:sp>
        <p:nvSpPr>
          <p:cNvPr id="86" name="Google Shape;86;p1"/>
          <p:cNvSpPr/>
          <p:nvPr/>
        </p:nvSpPr>
        <p:spPr>
          <a:xfrm rot="10800000">
            <a:off x="-2" y="1998845"/>
            <a:ext cx="11454595" cy="7816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87" name="Google Shape;87;p1"/>
          <p:cNvSpPr/>
          <p:nvPr/>
        </p:nvSpPr>
        <p:spPr>
          <a:xfrm>
            <a:off x="0" y="2203079"/>
            <a:ext cx="11383362" cy="4267991"/>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IN" sz="1800" b="0" i="0" u="none" strike="noStrike" cap="none" dirty="0">
                <a:solidFill>
                  <a:schemeClr val="lt1"/>
                </a:solidFill>
                <a:latin typeface="Arial"/>
                <a:ea typeface="Arial"/>
                <a:cs typeface="Arial"/>
                <a:sym typeface="Arial"/>
              </a:rPr>
              <a:t>Component 2</a:t>
            </a:r>
          </a:p>
          <a:p>
            <a:pPr marL="0" marR="0" lvl="0" indent="0" algn="ctr" rtl="0">
              <a:spcBef>
                <a:spcPts val="0"/>
              </a:spcBef>
              <a:spcAft>
                <a:spcPts val="0"/>
              </a:spcAft>
              <a:buNone/>
            </a:pPr>
            <a:r>
              <a:rPr lang="en-IN" sz="1800" b="0" i="0" u="none" strike="noStrike" cap="none" dirty="0">
                <a:solidFill>
                  <a:schemeClr val="lt1"/>
                </a:solidFill>
                <a:latin typeface="Arial"/>
                <a:ea typeface="Arial"/>
                <a:cs typeface="Arial"/>
                <a:sym typeface="Arial"/>
              </a:rPr>
              <a:t>Group Presentation</a:t>
            </a:r>
            <a:endParaRPr sz="1800" b="0" i="0" u="none" strike="noStrike" cap="none" dirty="0">
              <a:solidFill>
                <a:schemeClr val="lt1"/>
              </a:solidFill>
              <a:latin typeface="Arial"/>
              <a:ea typeface="Arial"/>
              <a:cs typeface="Arial"/>
              <a:sym typeface="Arial"/>
            </a:endParaRPr>
          </a:p>
        </p:txBody>
      </p:sp>
      <p:sp>
        <p:nvSpPr>
          <p:cNvPr id="88" name="Google Shape;88;p1"/>
          <p:cNvSpPr txBox="1">
            <a:spLocks noGrp="1"/>
          </p:cNvSpPr>
          <p:nvPr>
            <p:ph type="body" idx="1"/>
          </p:nvPr>
        </p:nvSpPr>
        <p:spPr>
          <a:xfrm>
            <a:off x="793661" y="2599509"/>
            <a:ext cx="4530898" cy="3639450"/>
          </a:xfrm>
          <a:prstGeom prst="rect">
            <a:avLst/>
          </a:prstGeom>
          <a:noFill/>
          <a:ln>
            <a:noFill/>
          </a:ln>
        </p:spPr>
        <p:txBody>
          <a:bodyPr spcFirstLastPara="1" wrap="square" lIns="91425" tIns="45700" rIns="91425" bIns="45700" anchor="ctr" anchorCtr="0">
            <a:normAutofit/>
          </a:bodyPr>
          <a:lstStyle/>
          <a:p>
            <a:pPr marL="228600" lvl="0" indent="-101600" algn="l" rtl="0">
              <a:lnSpc>
                <a:spcPct val="90000"/>
              </a:lnSpc>
              <a:spcBef>
                <a:spcPts val="0"/>
              </a:spcBef>
              <a:spcAft>
                <a:spcPts val="0"/>
              </a:spcAft>
              <a:buClr>
                <a:schemeClr val="dk1"/>
              </a:buClr>
              <a:buSzPts val="2000"/>
              <a:buFont typeface="Noto Sans Symbols"/>
              <a:buNone/>
            </a:pPr>
            <a:endParaRPr sz="2000">
              <a:latin typeface="Arial"/>
              <a:ea typeface="Arial"/>
              <a:cs typeface="Arial"/>
              <a:sym typeface="Arial"/>
            </a:endParaRPr>
          </a:p>
          <a:p>
            <a:pPr marL="228600" lvl="0" indent="-101600" algn="l" rtl="0">
              <a:lnSpc>
                <a:spcPct val="90000"/>
              </a:lnSpc>
              <a:spcBef>
                <a:spcPts val="0"/>
              </a:spcBef>
              <a:spcAft>
                <a:spcPts val="0"/>
              </a:spcAft>
              <a:buClr>
                <a:schemeClr val="dk1"/>
              </a:buClr>
              <a:buSzPts val="2000"/>
              <a:buFont typeface="Noto Sans Symbols"/>
              <a:buNone/>
            </a:pPr>
            <a:endParaRPr sz="2000">
              <a:latin typeface="Arial"/>
              <a:ea typeface="Arial"/>
              <a:cs typeface="Arial"/>
              <a:sym typeface="Arial"/>
            </a:endParaRPr>
          </a:p>
          <a:p>
            <a:pPr marL="228600" lvl="0" indent="-101600" algn="l" rtl="0">
              <a:lnSpc>
                <a:spcPct val="90000"/>
              </a:lnSpc>
              <a:spcBef>
                <a:spcPts val="1000"/>
              </a:spcBef>
              <a:spcAft>
                <a:spcPts val="0"/>
              </a:spcAft>
              <a:buClr>
                <a:schemeClr val="dk1"/>
              </a:buClr>
              <a:buSzPts val="2000"/>
              <a:buFont typeface="Noto Sans Symbols"/>
              <a:buNone/>
            </a:pPr>
            <a:endParaRPr sz="2000"/>
          </a:p>
        </p:txBody>
      </p:sp>
      <p:pic>
        <p:nvPicPr>
          <p:cNvPr id="89" name="Google Shape;89;p1" descr="A black background with white text&#10;&#10;Description automatically generated"/>
          <p:cNvPicPr preferRelativeResize="0"/>
          <p:nvPr/>
        </p:nvPicPr>
        <p:blipFill rotWithShape="1">
          <a:blip r:embed="rId3">
            <a:alphaModFix/>
          </a:blip>
          <a:srcRect/>
          <a:stretch/>
        </p:blipFill>
        <p:spPr>
          <a:xfrm>
            <a:off x="5996015" y="3221222"/>
            <a:ext cx="5150277" cy="1712467"/>
          </a:xfrm>
          <a:prstGeom prst="rect">
            <a:avLst/>
          </a:prstGeom>
          <a:noFill/>
          <a:ln>
            <a:noFill/>
          </a:ln>
        </p:spPr>
      </p:pic>
      <p:sp>
        <p:nvSpPr>
          <p:cNvPr id="90" name="Google Shape;90;p1"/>
          <p:cNvSpPr/>
          <p:nvPr/>
        </p:nvSpPr>
        <p:spPr>
          <a:xfrm rot="5400000">
            <a:off x="11228040" y="2313027"/>
            <a:ext cx="781700" cy="15238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 name="TextBox 1">
            <a:extLst>
              <a:ext uri="{FF2B5EF4-FFF2-40B4-BE49-F238E27FC236}">
                <a16:creationId xmlns:a16="http://schemas.microsoft.com/office/drawing/2014/main" id="{47DB05E4-08A2-2844-2B0A-6CDF421CBBF6}"/>
              </a:ext>
            </a:extLst>
          </p:cNvPr>
          <p:cNvSpPr txBox="1"/>
          <p:nvPr/>
        </p:nvSpPr>
        <p:spPr>
          <a:xfrm>
            <a:off x="621027" y="3135376"/>
            <a:ext cx="4703532" cy="1798313"/>
          </a:xfrm>
          <a:prstGeom prst="rect">
            <a:avLst/>
          </a:prstGeom>
          <a:noFill/>
        </p:spPr>
        <p:txBody>
          <a:bodyPr wrap="none" rtlCol="0">
            <a:spAutoFit/>
          </a:bodyPr>
          <a:lstStyle/>
          <a:p>
            <a:pPr algn="ctr">
              <a:lnSpc>
                <a:spcPct val="200000"/>
              </a:lnSpc>
            </a:pPr>
            <a:r>
              <a:rPr lang="en-IN" sz="3000" b="1" dirty="0">
                <a:latin typeface="Times New Roman" panose="02020603050405020304" pitchFamily="18" charset="0"/>
                <a:cs typeface="Times New Roman" panose="02020603050405020304" pitchFamily="18" charset="0"/>
              </a:rPr>
              <a:t>COMPONENT 2</a:t>
            </a:r>
          </a:p>
          <a:p>
            <a:pPr algn="ctr">
              <a:lnSpc>
                <a:spcPct val="200000"/>
              </a:lnSpc>
            </a:pPr>
            <a:r>
              <a:rPr lang="en-IN" sz="3000" b="1" dirty="0">
                <a:latin typeface="Times New Roman" panose="02020603050405020304" pitchFamily="18" charset="0"/>
                <a:cs typeface="Times New Roman" panose="02020603050405020304" pitchFamily="18" charset="0"/>
              </a:rPr>
              <a:t>GROUP PRESENTATION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dirty="0"/>
              <a:t>Table of Contents</a:t>
            </a:r>
            <a:endParaRPr dirty="0"/>
          </a:p>
        </p:txBody>
      </p:sp>
      <p:sp>
        <p:nvSpPr>
          <p:cNvPr id="96" name="Google Shape;96;p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ctr" anchorCtr="0">
            <a:normAutofit/>
          </a:bodyPr>
          <a:lstStyle/>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Introduction of chosen </a:t>
            </a:r>
            <a:r>
              <a:rPr lang="en-US" sz="1800" dirty="0" err="1">
                <a:latin typeface="Times New Roman"/>
                <a:ea typeface="Times New Roman"/>
                <a:cs typeface="Times New Roman"/>
                <a:sym typeface="Times New Roman"/>
              </a:rPr>
              <a:t>organisation</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Strategic Goal of Chosen </a:t>
            </a:r>
            <a:r>
              <a:rPr lang="en-US" sz="1800" dirty="0" err="1">
                <a:latin typeface="Times New Roman"/>
                <a:ea typeface="Times New Roman"/>
                <a:cs typeface="Times New Roman"/>
                <a:sym typeface="Times New Roman"/>
              </a:rPr>
              <a:t>organisation</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Job Analysis / Position</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Job Description</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Person Specification</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Required skills</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Pay and working Conditions</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Flexible working arrangement with justifications</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AutoNum type="arabicPeriod"/>
            </a:pPr>
            <a:r>
              <a:rPr lang="en-US" sz="1800" dirty="0">
                <a:latin typeface="Times New Roman"/>
                <a:ea typeface="Times New Roman"/>
                <a:cs typeface="Times New Roman"/>
                <a:sym typeface="Times New Roman"/>
              </a:rPr>
              <a:t>Conclusion</a:t>
            </a:r>
            <a:endParaRPr sz="1800" dirty="0">
              <a:latin typeface="Times New Roman"/>
              <a:ea typeface="Times New Roman"/>
              <a:cs typeface="Times New Roman"/>
              <a:sym typeface="Times New Roman"/>
            </a:endParaRPr>
          </a:p>
          <a:p>
            <a:pPr marL="228600" lvl="0" indent="-50800" algn="l" rtl="0">
              <a:lnSpc>
                <a:spcPct val="90000"/>
              </a:lnSpc>
              <a:spcBef>
                <a:spcPts val="0"/>
              </a:spcBef>
              <a:spcAft>
                <a:spcPts val="0"/>
              </a:spcAft>
              <a:buClr>
                <a:schemeClr val="dk1"/>
              </a:buClr>
              <a:buSzPts val="28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t>Introduction of chosen organisation </a:t>
            </a:r>
            <a:endParaRPr/>
          </a:p>
        </p:txBody>
      </p:sp>
      <p:sp>
        <p:nvSpPr>
          <p:cNvPr id="102" name="Google Shape;102;p3"/>
          <p:cNvSpPr txBox="1">
            <a:spLocks noGrp="1"/>
          </p:cNvSpPr>
          <p:nvPr>
            <p:ph type="body" idx="1"/>
          </p:nvPr>
        </p:nvSpPr>
        <p:spPr>
          <a:xfrm>
            <a:off x="219025" y="1865725"/>
            <a:ext cx="5012700" cy="4351200"/>
          </a:xfrm>
          <a:prstGeom prst="rect">
            <a:avLst/>
          </a:prstGeom>
          <a:noFill/>
          <a:ln>
            <a:noFill/>
          </a:ln>
        </p:spPr>
        <p:txBody>
          <a:bodyPr spcFirstLastPara="1" wrap="square" lIns="91425" tIns="45700" rIns="91425" bIns="45700" anchor="t" anchorCtr="0">
            <a:normAutofit lnSpcReduction="10000"/>
          </a:bodyPr>
          <a:lstStyle/>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JD Sports company stands for John Wardle and David Makin company </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The total revenue of the company is 440.9 million euros (JDPLC, 2024).</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This company was established in the year 1981 and it is the leading global retailer of Sports fashion.</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On the other hand, Sports Direct is also one of best retailers with quality, reputation and overall impression in the UK market (</a:t>
            </a:r>
            <a:r>
              <a:rPr lang="en-US" sz="1800" dirty="0" err="1">
                <a:latin typeface="Times New Roman"/>
                <a:ea typeface="Times New Roman"/>
                <a:cs typeface="Times New Roman"/>
                <a:sym typeface="Times New Roman"/>
              </a:rPr>
              <a:t>Sportsdirect</a:t>
            </a:r>
            <a:r>
              <a:rPr lang="en-US" sz="1800" dirty="0">
                <a:latin typeface="Times New Roman"/>
                <a:ea typeface="Times New Roman"/>
                <a:cs typeface="Times New Roman"/>
                <a:sym typeface="Times New Roman"/>
              </a:rPr>
              <a:t>, 2023).</a:t>
            </a:r>
            <a:endParaRPr sz="3400" dirty="0"/>
          </a:p>
        </p:txBody>
      </p:sp>
      <p:pic>
        <p:nvPicPr>
          <p:cNvPr id="103" name="Google Shape;103;p3"/>
          <p:cNvPicPr preferRelativeResize="0"/>
          <p:nvPr/>
        </p:nvPicPr>
        <p:blipFill>
          <a:blip r:embed="rId3">
            <a:alphaModFix/>
          </a:blip>
          <a:stretch>
            <a:fillRect/>
          </a:stretch>
        </p:blipFill>
        <p:spPr>
          <a:xfrm>
            <a:off x="5416125" y="2112713"/>
            <a:ext cx="6556850" cy="36770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4"/>
          <p:cNvSpPr txBox="1">
            <a:spLocks noGrp="1"/>
          </p:cNvSpPr>
          <p:nvPr>
            <p:ph type="title"/>
          </p:nvPr>
        </p:nvSpPr>
        <p:spPr>
          <a:xfrm>
            <a:off x="906354" y="262894"/>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Play"/>
              <a:buNone/>
            </a:pPr>
            <a:r>
              <a:rPr lang="en-US" dirty="0"/>
              <a:t>Strategic Goal of Chosen </a:t>
            </a:r>
            <a:r>
              <a:rPr lang="en-US" dirty="0" err="1"/>
              <a:t>organisation</a:t>
            </a:r>
            <a:endParaRPr dirty="0"/>
          </a:p>
        </p:txBody>
      </p:sp>
      <p:sp>
        <p:nvSpPr>
          <p:cNvPr id="109" name="Google Shape;109;p4"/>
          <p:cNvSpPr txBox="1">
            <a:spLocks noGrp="1"/>
          </p:cNvSpPr>
          <p:nvPr>
            <p:ph type="body" idx="1"/>
          </p:nvPr>
        </p:nvSpPr>
        <p:spPr>
          <a:xfrm>
            <a:off x="507719" y="1588457"/>
            <a:ext cx="7080300" cy="4351200"/>
          </a:xfrm>
          <a:prstGeom prst="rect">
            <a:avLst/>
          </a:prstGeom>
          <a:noFill/>
          <a:ln>
            <a:noFill/>
          </a:ln>
        </p:spPr>
        <p:txBody>
          <a:bodyPr spcFirstLastPara="1" wrap="square" lIns="91425" tIns="45700" rIns="91425" bIns="45700" anchor="t" anchorCtr="0">
            <a:normAutofit/>
          </a:bodyPr>
          <a:lstStyle/>
          <a:p>
            <a:pPr marL="457200" lvl="0" indent="-342900" algn="just" rtl="0">
              <a:lnSpc>
                <a:spcPct val="20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The strategic goals of JD sports is to extend the entrepreneurial and competitive domain to accelerate the growth of the business firms.</a:t>
            </a:r>
            <a:endParaRPr sz="1800" dirty="0">
              <a:latin typeface="Times New Roman"/>
              <a:ea typeface="Times New Roman"/>
              <a:cs typeface="Times New Roman"/>
              <a:sym typeface="Times New Roman"/>
            </a:endParaRPr>
          </a:p>
          <a:p>
            <a:pPr marL="457200" lvl="0" indent="-342900" algn="just" rtl="0">
              <a:lnSpc>
                <a:spcPct val="20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The company aims to achieve net zero waste to landfills in order to safeguard the planet and future.</a:t>
            </a:r>
            <a:endParaRPr sz="1800" dirty="0">
              <a:latin typeface="Times New Roman"/>
              <a:ea typeface="Times New Roman"/>
              <a:cs typeface="Times New Roman"/>
              <a:sym typeface="Times New Roman"/>
            </a:endParaRPr>
          </a:p>
          <a:p>
            <a:pPr algn="just">
              <a:lnSpc>
                <a:spcPct val="200000"/>
              </a:lnSpc>
              <a:spcBef>
                <a:spcPts val="0"/>
              </a:spcBef>
              <a:buFont typeface="Times New Roman"/>
              <a:buChar char="●"/>
            </a:pPr>
            <a:r>
              <a:rPr lang="en-GB" sz="1800" u="none" strike="noStri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Whereas the goal of Sports Direct is to help everyone to achieve greatness in the field of sporting profession and its main mission is to use power in order to raise the inner champion.</a:t>
            </a:r>
            <a:endParaRPr lang="en-IN" sz="18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endParaRPr>
          </a:p>
        </p:txBody>
      </p:sp>
      <p:pic>
        <p:nvPicPr>
          <p:cNvPr id="110" name="Google Shape;110;p4"/>
          <p:cNvPicPr preferRelativeResize="0"/>
          <p:nvPr/>
        </p:nvPicPr>
        <p:blipFill>
          <a:blip r:embed="rId3">
            <a:alphaModFix/>
          </a:blip>
          <a:stretch>
            <a:fillRect/>
          </a:stretch>
        </p:blipFill>
        <p:spPr>
          <a:xfrm>
            <a:off x="8006681" y="1447199"/>
            <a:ext cx="3677600" cy="1926350"/>
          </a:xfrm>
          <a:prstGeom prst="rect">
            <a:avLst/>
          </a:prstGeom>
          <a:noFill/>
          <a:ln>
            <a:noFill/>
          </a:ln>
        </p:spPr>
      </p:pic>
      <p:pic>
        <p:nvPicPr>
          <p:cNvPr id="111" name="Google Shape;111;p4"/>
          <p:cNvPicPr preferRelativeResize="0"/>
          <p:nvPr/>
        </p:nvPicPr>
        <p:blipFill>
          <a:blip r:embed="rId4">
            <a:alphaModFix/>
          </a:blip>
          <a:stretch>
            <a:fillRect/>
          </a:stretch>
        </p:blipFill>
        <p:spPr>
          <a:xfrm>
            <a:off x="8122849" y="3592602"/>
            <a:ext cx="3525175" cy="24957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5"/>
          <p:cNvSpPr txBox="1">
            <a:spLocks noGrp="1"/>
          </p:cNvSpPr>
          <p:nvPr>
            <p:ph type="title"/>
          </p:nvPr>
        </p:nvSpPr>
        <p:spPr>
          <a:xfrm>
            <a:off x="838200" y="0"/>
            <a:ext cx="10515600" cy="115293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Play"/>
              <a:buNone/>
            </a:pPr>
            <a:r>
              <a:rPr lang="en-US" dirty="0"/>
              <a:t>Job Analysis / Position </a:t>
            </a:r>
            <a:endParaRPr dirty="0"/>
          </a:p>
        </p:txBody>
      </p:sp>
      <p:sp>
        <p:nvSpPr>
          <p:cNvPr id="117" name="Google Shape;117;p5"/>
          <p:cNvSpPr txBox="1">
            <a:spLocks noGrp="1"/>
          </p:cNvSpPr>
          <p:nvPr>
            <p:ph type="body" idx="1"/>
          </p:nvPr>
        </p:nvSpPr>
        <p:spPr>
          <a:xfrm>
            <a:off x="340411" y="1008632"/>
            <a:ext cx="5986555" cy="3279393"/>
          </a:xfrm>
          <a:prstGeom prst="rect">
            <a:avLst/>
          </a:prstGeom>
          <a:noFill/>
          <a:ln>
            <a:noFill/>
          </a:ln>
        </p:spPr>
        <p:txBody>
          <a:bodyPr spcFirstLastPara="1" wrap="square" lIns="91425" tIns="45700" rIns="91425" bIns="45700" anchor="t" anchorCtr="0">
            <a:normAutofit/>
          </a:bodyPr>
          <a:lstStyle/>
          <a:p>
            <a:pPr marL="114300" lvl="0" indent="0" algn="just" rtl="0">
              <a:lnSpc>
                <a:spcPct val="150000"/>
              </a:lnSpc>
              <a:spcBef>
                <a:spcPts val="0"/>
              </a:spcBef>
              <a:spcAft>
                <a:spcPts val="0"/>
              </a:spcAft>
              <a:buSzPts val="1800"/>
              <a:buNone/>
            </a:pPr>
            <a:r>
              <a:rPr lang="en-US" sz="1800" b="1" i="1" dirty="0">
                <a:latin typeface="Times New Roman"/>
                <a:ea typeface="Times New Roman"/>
                <a:cs typeface="Times New Roman"/>
                <a:sym typeface="Times New Roman"/>
              </a:rPr>
              <a:t>Casual Sales Assistant at Sports Direct </a:t>
            </a:r>
          </a:p>
          <a:p>
            <a:pPr marL="457200" lvl="0" indent="-342900" algn="just" rtl="0">
              <a:lnSpc>
                <a:spcPct val="150000"/>
              </a:lnSpc>
              <a:spcBef>
                <a:spcPts val="0"/>
              </a:spcBef>
              <a:spcAft>
                <a:spcPts val="0"/>
              </a:spcAft>
              <a:buSzPts val="1800"/>
              <a:buFont typeface="Times New Roman"/>
              <a:buChar char="●"/>
            </a:pPr>
            <a:r>
              <a:rPr lang="en-US" sz="1700" dirty="0" err="1">
                <a:latin typeface="Times New Roman"/>
                <a:ea typeface="Times New Roman"/>
                <a:cs typeface="Times New Roman"/>
                <a:sym typeface="Times New Roman"/>
              </a:rPr>
              <a:t>Maximising</a:t>
            </a:r>
            <a:r>
              <a:rPr lang="en-US" sz="1700" dirty="0">
                <a:latin typeface="Times New Roman"/>
                <a:ea typeface="Times New Roman"/>
                <a:cs typeface="Times New Roman"/>
                <a:sym typeface="Times New Roman"/>
              </a:rPr>
              <a:t> the profit margins of the stores by exceeding the sales targets.</a:t>
            </a:r>
            <a:endParaRPr sz="17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700" dirty="0">
                <a:latin typeface="Times New Roman"/>
                <a:ea typeface="Times New Roman"/>
                <a:cs typeface="Times New Roman"/>
                <a:sym typeface="Times New Roman"/>
              </a:rPr>
              <a:t>Maintaining effective communication within the workplace and with the customers to raise the profit margins of the store (</a:t>
            </a:r>
            <a:r>
              <a:rPr lang="en-US" sz="1700" dirty="0" err="1">
                <a:latin typeface="Times New Roman"/>
                <a:ea typeface="Times New Roman"/>
                <a:cs typeface="Times New Roman"/>
                <a:sym typeface="Times New Roman"/>
              </a:rPr>
              <a:t>Smartrecruiter</a:t>
            </a:r>
            <a:r>
              <a:rPr lang="en-US" sz="1700" dirty="0">
                <a:latin typeface="Times New Roman"/>
                <a:ea typeface="Times New Roman"/>
                <a:cs typeface="Times New Roman"/>
                <a:sym typeface="Times New Roman"/>
              </a:rPr>
              <a:t>, 2023).</a:t>
            </a:r>
            <a:endParaRPr sz="17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700" dirty="0">
                <a:latin typeface="Times New Roman"/>
                <a:ea typeface="Times New Roman"/>
                <a:cs typeface="Times New Roman"/>
                <a:sym typeface="Times New Roman"/>
              </a:rPr>
              <a:t>To ensure the customers are achieving proper support from the company and queries are resolving on time.</a:t>
            </a:r>
            <a:endParaRPr sz="1700" dirty="0"/>
          </a:p>
        </p:txBody>
      </p:sp>
      <p:pic>
        <p:nvPicPr>
          <p:cNvPr id="118" name="Google Shape;118;p5"/>
          <p:cNvPicPr preferRelativeResize="0"/>
          <p:nvPr/>
        </p:nvPicPr>
        <p:blipFill rotWithShape="1">
          <a:blip r:embed="rId3">
            <a:alphaModFix/>
          </a:blip>
          <a:srcRect t="23218"/>
          <a:stretch/>
        </p:blipFill>
        <p:spPr>
          <a:xfrm>
            <a:off x="616070" y="4657193"/>
            <a:ext cx="4467086" cy="16910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Google Shape;117;p5">
            <a:extLst>
              <a:ext uri="{FF2B5EF4-FFF2-40B4-BE49-F238E27FC236}">
                <a16:creationId xmlns:a16="http://schemas.microsoft.com/office/drawing/2014/main" id="{C8AFAC1C-5497-AF6D-2652-8AE29E64308F}"/>
              </a:ext>
            </a:extLst>
          </p:cNvPr>
          <p:cNvSpPr txBox="1">
            <a:spLocks/>
          </p:cNvSpPr>
          <p:nvPr/>
        </p:nvSpPr>
        <p:spPr>
          <a:xfrm>
            <a:off x="6451916" y="1008631"/>
            <a:ext cx="5298976" cy="3279393"/>
          </a:xfrm>
          <a:prstGeom prst="rect">
            <a:avLst/>
          </a:prstGeom>
          <a:noFill/>
          <a:ln>
            <a:noFill/>
          </a:ln>
        </p:spPr>
        <p:txBody>
          <a:bodyPr spcFirstLastPara="1" wrap="square" lIns="91425" tIns="45700" rIns="91425" bIns="45700" anchor="t" anchorCtr="0">
            <a:normAutofit lnSpcReduction="10000"/>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marL="114300" indent="0" algn="just">
              <a:lnSpc>
                <a:spcPct val="150000"/>
              </a:lnSpc>
              <a:spcBef>
                <a:spcPts val="0"/>
              </a:spcBef>
              <a:buNone/>
            </a:pPr>
            <a:r>
              <a:rPr lang="en-IN" sz="1900" b="1" i="1" dirty="0">
                <a:effectLst/>
                <a:latin typeface="Times New Roman" panose="02020603050405020304" pitchFamily="18" charset="0"/>
                <a:cs typeface="Times New Roman" panose="02020603050405020304" pitchFamily="18" charset="0"/>
              </a:rPr>
              <a:t>Full Time Sales Assistant</a:t>
            </a:r>
            <a:r>
              <a:rPr lang="en-US" sz="1900" b="1" i="1" dirty="0">
                <a:latin typeface="Times New Roman" panose="02020603050405020304" pitchFamily="18" charset="0"/>
                <a:ea typeface="Times New Roman"/>
                <a:cs typeface="Times New Roman" panose="02020603050405020304" pitchFamily="18" charset="0"/>
                <a:sym typeface="Times New Roman"/>
              </a:rPr>
              <a:t> at JD Sport</a:t>
            </a:r>
          </a:p>
          <a:p>
            <a:pPr algn="just">
              <a:lnSpc>
                <a:spcPct val="150000"/>
              </a:lnSpc>
              <a:spcBef>
                <a:spcPts val="0"/>
              </a:spcBef>
              <a:buFont typeface="Times New Roman"/>
              <a:buChar char="●"/>
            </a:pPr>
            <a:r>
              <a:rPr lang="en-US" sz="1800" dirty="0">
                <a:latin typeface="Times New Roman" panose="02020603050405020304" pitchFamily="18" charset="0"/>
                <a:ea typeface="Times New Roman"/>
                <a:cs typeface="Times New Roman" panose="02020603050405020304" pitchFamily="18" charset="0"/>
                <a:sym typeface="Times New Roman"/>
              </a:rPr>
              <a:t>Providing excellent customer experience for everyone who enters the store</a:t>
            </a:r>
          </a:p>
          <a:p>
            <a:pPr algn="just">
              <a:lnSpc>
                <a:spcPct val="150000"/>
              </a:lnSpc>
              <a:spcBef>
                <a:spcPts val="0"/>
              </a:spcBef>
              <a:buFont typeface="Times New Roman"/>
              <a:buChar char="●"/>
            </a:pPr>
            <a:r>
              <a:rPr lang="en-US" sz="1800" dirty="0">
                <a:latin typeface="Times New Roman" panose="02020603050405020304" pitchFamily="18" charset="0"/>
                <a:ea typeface="Times New Roman"/>
                <a:cs typeface="Times New Roman" panose="02020603050405020304" pitchFamily="18" charset="0"/>
                <a:sym typeface="Times New Roman"/>
              </a:rPr>
              <a:t>Maintaining proper hygiene within the store and adhering to tidy stock standards</a:t>
            </a:r>
          </a:p>
          <a:p>
            <a:pPr algn="just">
              <a:lnSpc>
                <a:spcPct val="150000"/>
              </a:lnSpc>
              <a:spcBef>
                <a:spcPts val="0"/>
              </a:spcBef>
              <a:buFont typeface="Times New Roman"/>
              <a:buChar char="●"/>
            </a:pPr>
            <a:r>
              <a:rPr lang="en-US" sz="1800" dirty="0">
                <a:latin typeface="Times New Roman" panose="02020603050405020304" pitchFamily="18" charset="0"/>
                <a:ea typeface="Times New Roman"/>
                <a:cs typeface="Times New Roman" panose="02020603050405020304" pitchFamily="18" charset="0"/>
                <a:sym typeface="Times New Roman"/>
              </a:rPr>
              <a:t>Collaborating with all team members to achieve sales and KPI targets through being knowledgeable (</a:t>
            </a:r>
            <a:r>
              <a:rPr lang="en-US" sz="1800" dirty="0">
                <a:latin typeface="Times New Roman"/>
                <a:ea typeface="Times New Roman"/>
                <a:cs typeface="Times New Roman"/>
                <a:sym typeface="Times New Roman"/>
              </a:rPr>
              <a:t>Greenhouse.io, 2024</a:t>
            </a:r>
            <a:r>
              <a:rPr lang="en-US" sz="1800" dirty="0">
                <a:latin typeface="Times New Roman" panose="02020603050405020304" pitchFamily="18" charset="0"/>
                <a:ea typeface="Times New Roman"/>
                <a:cs typeface="Times New Roman" panose="02020603050405020304" pitchFamily="18" charset="0"/>
                <a:sym typeface="Times New Roman"/>
              </a:rPr>
              <a:t>)</a:t>
            </a:r>
            <a:endParaRPr lang="en-US" sz="18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5AF5EE6-0A65-F20D-D730-E7A458994C9C}"/>
              </a:ext>
            </a:extLst>
          </p:cNvPr>
          <p:cNvPicPr>
            <a:picLocks noChangeAspect="1"/>
          </p:cNvPicPr>
          <p:nvPr/>
        </p:nvPicPr>
        <p:blipFill>
          <a:blip r:embed="rId4"/>
          <a:stretch>
            <a:fillRect/>
          </a:stretch>
        </p:blipFill>
        <p:spPr>
          <a:xfrm>
            <a:off x="5825872" y="4607756"/>
            <a:ext cx="5871865" cy="15028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6"/>
          <p:cNvSpPr txBox="1">
            <a:spLocks noGrp="1"/>
          </p:cNvSpPr>
          <p:nvPr>
            <p:ph type="title"/>
          </p:nvPr>
        </p:nvSpPr>
        <p:spPr>
          <a:xfrm>
            <a:off x="601413" y="21183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dirty="0"/>
              <a:t>Job Description </a:t>
            </a:r>
            <a:endParaRPr dirty="0"/>
          </a:p>
        </p:txBody>
      </p:sp>
      <p:sp>
        <p:nvSpPr>
          <p:cNvPr id="124" name="Google Shape;124;p6"/>
          <p:cNvSpPr txBox="1">
            <a:spLocks noGrp="1"/>
          </p:cNvSpPr>
          <p:nvPr>
            <p:ph type="body" idx="1"/>
          </p:nvPr>
        </p:nvSpPr>
        <p:spPr>
          <a:xfrm>
            <a:off x="427385" y="1402617"/>
            <a:ext cx="4863738" cy="5287837"/>
          </a:xfrm>
          <a:prstGeom prst="rect">
            <a:avLst/>
          </a:prstGeom>
          <a:noFill/>
          <a:ln>
            <a:noFill/>
          </a:ln>
        </p:spPr>
        <p:txBody>
          <a:bodyPr spcFirstLastPara="1" wrap="square" lIns="91425" tIns="45700" rIns="91425" bIns="45700" anchor="t" anchorCtr="0">
            <a:noAutofit/>
          </a:bodyPr>
          <a:lstStyle/>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Sales and services domain of this job needs to handle the sales targets and store targets</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It comes under the foremost responsibility of employees working as </a:t>
            </a:r>
            <a:r>
              <a:rPr lang="en-US" sz="1800" b="1" i="1" dirty="0">
                <a:latin typeface="Times New Roman"/>
                <a:ea typeface="Times New Roman"/>
                <a:cs typeface="Times New Roman"/>
                <a:sym typeface="Times New Roman"/>
              </a:rPr>
              <a:t>Casual Sales Assistant </a:t>
            </a:r>
            <a:r>
              <a:rPr lang="en-US" sz="1800" dirty="0">
                <a:latin typeface="Times New Roman"/>
                <a:ea typeface="Times New Roman"/>
                <a:cs typeface="Times New Roman"/>
                <a:sym typeface="Times New Roman"/>
              </a:rPr>
              <a:t>at</a:t>
            </a:r>
            <a:r>
              <a:rPr lang="en-US" sz="1800" b="1" i="1" dirty="0">
                <a:latin typeface="Times New Roman"/>
                <a:ea typeface="Times New Roman"/>
                <a:cs typeface="Times New Roman"/>
                <a:sym typeface="Times New Roman"/>
              </a:rPr>
              <a:t> Sports Direct </a:t>
            </a:r>
            <a:r>
              <a:rPr lang="en-US" sz="1800" dirty="0">
                <a:latin typeface="Times New Roman"/>
                <a:ea typeface="Times New Roman"/>
                <a:cs typeface="Times New Roman"/>
                <a:sym typeface="Times New Roman"/>
              </a:rPr>
              <a:t>to help customers by providing them with knowledge of the products and sports footwear (</a:t>
            </a:r>
            <a:r>
              <a:rPr lang="en-US" sz="1800" dirty="0" err="1">
                <a:latin typeface="Times New Roman"/>
                <a:ea typeface="Times New Roman"/>
                <a:cs typeface="Times New Roman"/>
                <a:sym typeface="Times New Roman"/>
              </a:rPr>
              <a:t>Smartrecruiter</a:t>
            </a:r>
            <a:r>
              <a:rPr lang="en-US" sz="1800" dirty="0">
                <a:latin typeface="Times New Roman"/>
                <a:ea typeface="Times New Roman"/>
                <a:cs typeface="Times New Roman"/>
                <a:sym typeface="Times New Roman"/>
              </a:rPr>
              <a:t>, 2023)</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Always helping the consumers to deliver quality customer services and maintaining the standards of the stores are other roles</a:t>
            </a:r>
            <a:endParaRPr sz="1800" dirty="0"/>
          </a:p>
        </p:txBody>
      </p:sp>
      <p:pic>
        <p:nvPicPr>
          <p:cNvPr id="125" name="Google Shape;125;p6"/>
          <p:cNvPicPr preferRelativeResize="0"/>
          <p:nvPr/>
        </p:nvPicPr>
        <p:blipFill>
          <a:blip r:embed="rId3">
            <a:alphaModFix/>
          </a:blip>
          <a:stretch>
            <a:fillRect/>
          </a:stretch>
        </p:blipFill>
        <p:spPr>
          <a:xfrm>
            <a:off x="5770375" y="271453"/>
            <a:ext cx="5820212" cy="3550853"/>
          </a:xfrm>
          <a:prstGeom prst="rect">
            <a:avLst/>
          </a:prstGeom>
          <a:noFill/>
          <a:ln>
            <a:noFill/>
          </a:ln>
        </p:spPr>
      </p:pic>
      <p:sp>
        <p:nvSpPr>
          <p:cNvPr id="2" name="Google Shape;124;p6">
            <a:extLst>
              <a:ext uri="{FF2B5EF4-FFF2-40B4-BE49-F238E27FC236}">
                <a16:creationId xmlns:a16="http://schemas.microsoft.com/office/drawing/2014/main" id="{C0A6D674-BA66-9BE1-96F6-4E28171466FC}"/>
              </a:ext>
            </a:extLst>
          </p:cNvPr>
          <p:cNvSpPr txBox="1">
            <a:spLocks/>
          </p:cNvSpPr>
          <p:nvPr/>
        </p:nvSpPr>
        <p:spPr>
          <a:xfrm>
            <a:off x="5367130" y="3958613"/>
            <a:ext cx="6438995" cy="262793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algn="just">
              <a:lnSpc>
                <a:spcPct val="150000"/>
              </a:lnSpc>
              <a:spcBef>
                <a:spcPts val="0"/>
              </a:spcBef>
              <a:buFont typeface="Times New Roman"/>
              <a:buChar char="●"/>
            </a:pPr>
            <a:r>
              <a:rPr lang="en-US" sz="1800" dirty="0">
                <a:latin typeface="Times New Roman"/>
                <a:ea typeface="Times New Roman"/>
                <a:cs typeface="Times New Roman"/>
                <a:sym typeface="Times New Roman"/>
              </a:rPr>
              <a:t>Contrarily, it comes under the foremost responsibility of a </a:t>
            </a:r>
            <a:r>
              <a:rPr lang="en-IN" sz="1800" b="1" i="1" dirty="0">
                <a:effectLst/>
                <a:latin typeface="Times New Roman" panose="02020603050405020304" pitchFamily="18" charset="0"/>
                <a:cs typeface="Times New Roman" panose="02020603050405020304" pitchFamily="18" charset="0"/>
              </a:rPr>
              <a:t>Full Time Sales Assistant</a:t>
            </a:r>
            <a:r>
              <a:rPr lang="en-US" sz="1800" b="1" i="1" dirty="0">
                <a:latin typeface="Times New Roman" panose="02020603050405020304" pitchFamily="18" charset="0"/>
                <a:ea typeface="Times New Roman"/>
                <a:cs typeface="Times New Roman" panose="02020603050405020304" pitchFamily="18" charset="0"/>
                <a:sym typeface="Times New Roman"/>
              </a:rPr>
              <a:t> </a:t>
            </a:r>
            <a:r>
              <a:rPr lang="en-US" sz="1800" dirty="0">
                <a:latin typeface="Times New Roman" panose="02020603050405020304" pitchFamily="18" charset="0"/>
                <a:ea typeface="Times New Roman"/>
                <a:cs typeface="Times New Roman" panose="02020603050405020304" pitchFamily="18" charset="0"/>
                <a:sym typeface="Times New Roman"/>
              </a:rPr>
              <a:t>at</a:t>
            </a:r>
            <a:r>
              <a:rPr lang="en-US" sz="1800" b="1" i="1" dirty="0">
                <a:latin typeface="Times New Roman" panose="02020603050405020304" pitchFamily="18" charset="0"/>
                <a:ea typeface="Times New Roman"/>
                <a:cs typeface="Times New Roman" panose="02020603050405020304" pitchFamily="18" charset="0"/>
                <a:sym typeface="Times New Roman"/>
              </a:rPr>
              <a:t> JD Sport </a:t>
            </a:r>
            <a:r>
              <a:rPr lang="en-US" sz="1800" dirty="0">
                <a:latin typeface="Times New Roman"/>
                <a:ea typeface="Times New Roman"/>
                <a:cs typeface="Times New Roman"/>
                <a:sym typeface="Times New Roman"/>
              </a:rPr>
              <a:t>to possess positive attitude towards the customer-focused retail environment (Greenhouse.io, 2024)</a:t>
            </a:r>
          </a:p>
          <a:p>
            <a:pPr algn="just">
              <a:lnSpc>
                <a:spcPct val="150000"/>
              </a:lnSpc>
              <a:spcBef>
                <a:spcPts val="0"/>
              </a:spcBef>
              <a:buFont typeface="Times New Roman"/>
              <a:buChar char="●"/>
            </a:pPr>
            <a:r>
              <a:rPr lang="en-US" sz="1800" dirty="0">
                <a:latin typeface="Times New Roman"/>
                <a:ea typeface="Times New Roman"/>
                <a:cs typeface="Times New Roman"/>
                <a:sym typeface="Times New Roman"/>
              </a:rPr>
              <a:t>Possessing the ability to look at any challenges as opportunities enthusiastically is also a mandate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dirty="0"/>
              <a:t>Person Specification </a:t>
            </a:r>
            <a:endParaRPr dirty="0"/>
          </a:p>
        </p:txBody>
      </p:sp>
      <p:sp>
        <p:nvSpPr>
          <p:cNvPr id="131" name="Google Shape;131;p7"/>
          <p:cNvSpPr txBox="1">
            <a:spLocks noGrp="1"/>
          </p:cNvSpPr>
          <p:nvPr>
            <p:ph type="body" idx="1"/>
          </p:nvPr>
        </p:nvSpPr>
        <p:spPr>
          <a:xfrm>
            <a:off x="296150" y="1690700"/>
            <a:ext cx="8373900" cy="2279400"/>
          </a:xfrm>
          <a:prstGeom prst="rect">
            <a:avLst/>
          </a:prstGeom>
          <a:noFill/>
          <a:ln>
            <a:noFill/>
          </a:ln>
        </p:spPr>
        <p:txBody>
          <a:bodyPr spcFirstLastPara="1" wrap="square" lIns="91425" tIns="45700" rIns="91425" bIns="45700" anchor="t" anchorCtr="0">
            <a:normAutofit/>
          </a:bodyPr>
          <a:lstStyle/>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The person should be customer focused and must have a Bachelor's degree in Marketing domain (</a:t>
            </a:r>
            <a:r>
              <a:rPr lang="en-US" sz="1800" dirty="0" err="1">
                <a:latin typeface="Times New Roman"/>
                <a:ea typeface="Times New Roman"/>
                <a:cs typeface="Times New Roman"/>
                <a:sym typeface="Times New Roman"/>
              </a:rPr>
              <a:t>Smartrecruiter</a:t>
            </a:r>
            <a:r>
              <a:rPr lang="en-US" sz="1800" dirty="0">
                <a:latin typeface="Times New Roman"/>
                <a:ea typeface="Times New Roman"/>
                <a:cs typeface="Times New Roman"/>
                <a:sym typeface="Times New Roman"/>
              </a:rPr>
              <a:t>, 2023)</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Should follow the work ethics and promote sport direct values</a:t>
            </a:r>
            <a:endParaRPr sz="1800" dirty="0">
              <a:latin typeface="Times New Roman"/>
              <a:ea typeface="Times New Roman"/>
              <a:cs typeface="Times New Roman"/>
              <a:sym typeface="Times New Roman"/>
            </a:endParaRPr>
          </a:p>
          <a:p>
            <a:pPr marL="457200" lvl="0" indent="-342900" algn="just" rtl="0">
              <a:lnSpc>
                <a:spcPct val="150000"/>
              </a:lnSpc>
              <a:spcBef>
                <a:spcPts val="0"/>
              </a:spcBef>
              <a:spcAft>
                <a:spcPts val="0"/>
              </a:spcAft>
              <a:buSzPts val="1800"/>
              <a:buFont typeface="Times New Roman"/>
              <a:buChar char="●"/>
            </a:pPr>
            <a:r>
              <a:rPr lang="en-US" sz="1800" dirty="0">
                <a:latin typeface="Times New Roman"/>
                <a:ea typeface="Times New Roman"/>
                <a:cs typeface="Times New Roman"/>
                <a:sym typeface="Times New Roman"/>
              </a:rPr>
              <a:t>He or she needs to be confident and must have strong communication skills</a:t>
            </a:r>
            <a:endParaRPr sz="1800" dirty="0"/>
          </a:p>
        </p:txBody>
      </p:sp>
      <p:pic>
        <p:nvPicPr>
          <p:cNvPr id="132" name="Google Shape;132;p7"/>
          <p:cNvPicPr preferRelativeResize="0"/>
          <p:nvPr/>
        </p:nvPicPr>
        <p:blipFill>
          <a:blip r:embed="rId3">
            <a:alphaModFix/>
          </a:blip>
          <a:stretch>
            <a:fillRect/>
          </a:stretch>
        </p:blipFill>
        <p:spPr>
          <a:xfrm>
            <a:off x="441775" y="4239950"/>
            <a:ext cx="8113049" cy="2099575"/>
          </a:xfrm>
          <a:prstGeom prst="rect">
            <a:avLst/>
          </a:prstGeom>
          <a:noFill/>
          <a:ln w="9525" cap="flat" cmpd="sng">
            <a:solidFill>
              <a:schemeClr val="dk2"/>
            </a:solidFill>
            <a:prstDash val="solid"/>
            <a:round/>
            <a:headEnd type="none" w="sm" len="sm"/>
            <a:tailEnd type="none" w="sm" len="sm"/>
          </a:ln>
        </p:spPr>
      </p:pic>
      <p:pic>
        <p:nvPicPr>
          <p:cNvPr id="133" name="Google Shape;133;p7"/>
          <p:cNvPicPr preferRelativeResize="0"/>
          <p:nvPr/>
        </p:nvPicPr>
        <p:blipFill>
          <a:blip r:embed="rId4">
            <a:alphaModFix/>
          </a:blip>
          <a:stretch>
            <a:fillRect/>
          </a:stretch>
        </p:blipFill>
        <p:spPr>
          <a:xfrm>
            <a:off x="8815800" y="1399574"/>
            <a:ext cx="3299400" cy="34900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8"/>
          <p:cNvSpPr txBox="1">
            <a:spLocks noGrp="1"/>
          </p:cNvSpPr>
          <p:nvPr>
            <p:ph type="title"/>
          </p:nvPr>
        </p:nvSpPr>
        <p:spPr>
          <a:xfrm>
            <a:off x="520147" y="190864"/>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dirty="0"/>
              <a:t>Required skills </a:t>
            </a:r>
            <a:endParaRPr dirty="0"/>
          </a:p>
        </p:txBody>
      </p:sp>
      <p:sp>
        <p:nvSpPr>
          <p:cNvPr id="139" name="Google Shape;139;p8"/>
          <p:cNvSpPr txBox="1">
            <a:spLocks noGrp="1"/>
          </p:cNvSpPr>
          <p:nvPr>
            <p:ph type="body" idx="1"/>
          </p:nvPr>
        </p:nvSpPr>
        <p:spPr>
          <a:xfrm>
            <a:off x="378636" y="1516427"/>
            <a:ext cx="4500058" cy="5208104"/>
          </a:xfrm>
          <a:prstGeom prst="rect">
            <a:avLst/>
          </a:prstGeom>
          <a:noFill/>
          <a:ln>
            <a:noFill/>
          </a:ln>
        </p:spPr>
        <p:txBody>
          <a:bodyPr spcFirstLastPara="1" wrap="square" lIns="91425" tIns="45700" rIns="91425" bIns="45700" anchor="t" anchorCtr="0">
            <a:normAutofit/>
          </a:bodyPr>
          <a:lstStyle/>
          <a:p>
            <a:pPr marL="342900" lvl="0" indent="-342900" algn="just">
              <a:lnSpc>
                <a:spcPct val="150000"/>
              </a:lnSpc>
              <a:buFont typeface="Arial" panose="020B0604020202020204" pitchFamily="34" charset="0"/>
              <a:buChar char="●"/>
            </a:pPr>
            <a:r>
              <a:rPr lang="en-GB"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rPr>
              <a:t>The </a:t>
            </a:r>
            <a:r>
              <a:rPr lang="en-GB" sz="1700" b="1" i="1"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rPr>
              <a:t>Casual Sales Assistant job </a:t>
            </a:r>
            <a:r>
              <a:rPr lang="en-GB"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rPr>
              <a:t>at </a:t>
            </a:r>
            <a:r>
              <a:rPr lang="en-GB" sz="1700" b="1" i="1"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rPr>
              <a:t>Sports Direct </a:t>
            </a:r>
            <a:r>
              <a:rPr lang="en-GB"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rPr>
              <a:t>is a customer-facing position with an optimism for target achievement</a:t>
            </a:r>
            <a:endParaRPr lang="en-IN"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endParaRPr>
          </a:p>
          <a:p>
            <a:pPr marL="342900" lvl="0" indent="-342900" algn="just">
              <a:lnSpc>
                <a:spcPct val="150000"/>
              </a:lnSpc>
              <a:buFont typeface="Arial" panose="020B0604020202020204" pitchFamily="34" charset="0"/>
              <a:buChar char="●"/>
            </a:pPr>
            <a:r>
              <a:rPr lang="en-GB"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rPr>
              <a:t>Casual Sales Assistants need to be very fast with several kinds of task orientation, flexible in their approach when working, and proactive in their work (Parker, and Knight, 2024). </a:t>
            </a:r>
            <a:endParaRPr lang="en-IN"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endParaRPr>
          </a:p>
          <a:p>
            <a:pPr marL="342900" lvl="0" indent="-342900" algn="just">
              <a:lnSpc>
                <a:spcPct val="150000"/>
              </a:lnSpc>
              <a:spcAft>
                <a:spcPts val="1000"/>
              </a:spcAft>
              <a:buFont typeface="Arial" panose="020B0604020202020204" pitchFamily="34" charset="0"/>
              <a:buChar char="●"/>
            </a:pPr>
            <a:r>
              <a:rPr lang="en-GB"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rPr>
              <a:t>Effective communication is a mandate that will help to interact well with customers and also team members</a:t>
            </a:r>
            <a:endParaRPr lang="en-IN" sz="1700" u="none" strike="noStrike" dirty="0">
              <a:solidFill>
                <a:srgbClr val="000000"/>
              </a:solidFill>
              <a:effectLst/>
              <a:latin typeface="Times New Roman" panose="02020603050405020304" pitchFamily="18" charset="0"/>
              <a:ea typeface="Arial" panose="020B0604020202020204" pitchFamily="34" charset="0"/>
              <a:cs typeface="Arial" panose="020B0604020202020204" pitchFamily="34" charset="0"/>
            </a:endParaRPr>
          </a:p>
        </p:txBody>
      </p:sp>
      <p:pic>
        <p:nvPicPr>
          <p:cNvPr id="140" name="Google Shape;140;p8"/>
          <p:cNvPicPr preferRelativeResize="0"/>
          <p:nvPr/>
        </p:nvPicPr>
        <p:blipFill>
          <a:blip r:embed="rId3">
            <a:alphaModFix/>
          </a:blip>
          <a:stretch>
            <a:fillRect/>
          </a:stretch>
        </p:blipFill>
        <p:spPr>
          <a:xfrm>
            <a:off x="6096000" y="346450"/>
            <a:ext cx="5717365" cy="3192853"/>
          </a:xfrm>
          <a:prstGeom prst="rect">
            <a:avLst/>
          </a:prstGeom>
          <a:noFill/>
          <a:ln>
            <a:noFill/>
          </a:ln>
        </p:spPr>
      </p:pic>
      <p:sp>
        <p:nvSpPr>
          <p:cNvPr id="2" name="Google Shape;139;p8">
            <a:extLst>
              <a:ext uri="{FF2B5EF4-FFF2-40B4-BE49-F238E27FC236}">
                <a16:creationId xmlns:a16="http://schemas.microsoft.com/office/drawing/2014/main" id="{8C38DD24-484D-2189-D9A5-220947C613E2}"/>
              </a:ext>
            </a:extLst>
          </p:cNvPr>
          <p:cNvSpPr txBox="1">
            <a:spLocks/>
          </p:cNvSpPr>
          <p:nvPr/>
        </p:nvSpPr>
        <p:spPr>
          <a:xfrm>
            <a:off x="5037719" y="3539303"/>
            <a:ext cx="6894917" cy="3185228"/>
          </a:xfrm>
          <a:prstGeom prst="rect">
            <a:avLst/>
          </a:prstGeom>
          <a:noFill/>
          <a:ln>
            <a:noFill/>
          </a:ln>
        </p:spPr>
        <p:txBody>
          <a:bodyPr spcFirstLastPara="1" wrap="square" lIns="91425" tIns="45700" rIns="91425" bIns="45700" anchor="t" anchorCtr="0">
            <a:normAutofit fontScale="92500" lnSpcReduction="10000"/>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Arial"/>
                <a:ea typeface="Arial"/>
                <a:cs typeface="Arial"/>
                <a:sym typeface="Arial"/>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Arial"/>
                <a:ea typeface="Arial"/>
                <a:cs typeface="Arial"/>
                <a:sym typeface="Arial"/>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marL="342900" algn="just">
              <a:lnSpc>
                <a:spcPct val="150000"/>
              </a:lnSpc>
              <a:buFont typeface="Arial" panose="020B0604020202020204" pitchFamily="34" charset="0"/>
              <a:buChar char="●"/>
            </a:pPr>
            <a:r>
              <a:rPr lang="en-GB" sz="1800" dirty="0">
                <a:solidFill>
                  <a:srgbClr val="000000"/>
                </a:solidFill>
                <a:latin typeface="Times New Roman" panose="02020603050405020304" pitchFamily="18" charset="0"/>
                <a:ea typeface="Arial" panose="020B0604020202020204" pitchFamily="34" charset="0"/>
                <a:cs typeface="Arial" panose="020B0604020202020204" pitchFamily="34" charset="0"/>
              </a:rPr>
              <a:t>Like the considered job position at Sports Direct, the </a:t>
            </a:r>
            <a:r>
              <a:rPr lang="en-IN" sz="1800" b="1" i="1" dirty="0">
                <a:effectLst/>
                <a:latin typeface="Times New Roman" panose="02020603050405020304" pitchFamily="18" charset="0"/>
                <a:cs typeface="Times New Roman" panose="02020603050405020304" pitchFamily="18" charset="0"/>
              </a:rPr>
              <a:t>Full Time Sales Assistant</a:t>
            </a:r>
            <a:r>
              <a:rPr lang="en-US" sz="1800" b="1" i="1" dirty="0">
                <a:latin typeface="Times New Roman" panose="02020603050405020304" pitchFamily="18" charset="0"/>
                <a:ea typeface="Times New Roman"/>
                <a:cs typeface="Times New Roman" panose="02020603050405020304" pitchFamily="18" charset="0"/>
                <a:sym typeface="Times New Roman"/>
              </a:rPr>
              <a:t> </a:t>
            </a:r>
            <a:r>
              <a:rPr lang="en-US" sz="1800" dirty="0">
                <a:latin typeface="Times New Roman" panose="02020603050405020304" pitchFamily="18" charset="0"/>
                <a:ea typeface="Times New Roman"/>
                <a:cs typeface="Times New Roman" panose="02020603050405020304" pitchFamily="18" charset="0"/>
                <a:sym typeface="Times New Roman"/>
              </a:rPr>
              <a:t>job role at</a:t>
            </a:r>
            <a:r>
              <a:rPr lang="en-US" sz="1800" b="1" i="1" dirty="0">
                <a:latin typeface="Times New Roman" panose="02020603050405020304" pitchFamily="18" charset="0"/>
                <a:ea typeface="Times New Roman"/>
                <a:cs typeface="Times New Roman" panose="02020603050405020304" pitchFamily="18" charset="0"/>
                <a:sym typeface="Times New Roman"/>
              </a:rPr>
              <a:t> JD Sport </a:t>
            </a:r>
            <a:r>
              <a:rPr lang="en-GB" sz="1800" dirty="0">
                <a:solidFill>
                  <a:srgbClr val="000000"/>
                </a:solidFill>
                <a:latin typeface="Times New Roman" panose="02020603050405020304" pitchFamily="18" charset="0"/>
                <a:ea typeface="Arial" panose="020B0604020202020204" pitchFamily="34" charset="0"/>
                <a:cs typeface="Arial" panose="020B0604020202020204" pitchFamily="34" charset="0"/>
              </a:rPr>
              <a:t>is also customer-centric</a:t>
            </a:r>
          </a:p>
          <a:p>
            <a:pPr marL="342900" algn="just">
              <a:lnSpc>
                <a:spcPct val="150000"/>
              </a:lnSpc>
              <a:buFont typeface="Arial" panose="020B0604020202020204" pitchFamily="34" charset="0"/>
              <a:buChar char="●"/>
            </a:pPr>
            <a:r>
              <a:rPr lang="en-GB" sz="1800" dirty="0">
                <a:solidFill>
                  <a:srgbClr val="000000"/>
                </a:solidFill>
                <a:latin typeface="Times New Roman" panose="02020603050405020304" pitchFamily="18" charset="0"/>
                <a:ea typeface="Arial" panose="020B0604020202020204" pitchFamily="34" charset="0"/>
                <a:cs typeface="Arial" panose="020B0604020202020204" pitchFamily="34" charset="0"/>
              </a:rPr>
              <a:t>As a result, the person is required to possess necessary skills </a:t>
            </a:r>
            <a:r>
              <a:rPr lang="en-US" sz="1800" dirty="0">
                <a:solidFill>
                  <a:srgbClr val="000000"/>
                </a:solidFill>
                <a:latin typeface="Times New Roman" panose="02020603050405020304" pitchFamily="18" charset="0"/>
                <a:ea typeface="Arial" panose="020B0604020202020204" pitchFamily="34" charset="0"/>
                <a:cs typeface="Arial" panose="020B0604020202020204" pitchFamily="34" charset="0"/>
              </a:rPr>
              <a:t>for delivering an exceptional shopping experience to all customers (</a:t>
            </a:r>
            <a:r>
              <a:rPr lang="en-US" sz="1800" dirty="0">
                <a:latin typeface="Times New Roman"/>
                <a:ea typeface="Times New Roman"/>
                <a:cs typeface="Times New Roman"/>
                <a:sym typeface="Times New Roman"/>
              </a:rPr>
              <a:t>Greenhouse.io, 2024</a:t>
            </a:r>
            <a:r>
              <a:rPr lang="en-US" sz="1800" dirty="0">
                <a:solidFill>
                  <a:srgbClr val="000000"/>
                </a:solidFill>
                <a:latin typeface="Times New Roman" panose="02020603050405020304" pitchFamily="18" charset="0"/>
                <a:ea typeface="Arial" panose="020B0604020202020204" pitchFamily="34" charset="0"/>
                <a:cs typeface="Arial" panose="020B0604020202020204" pitchFamily="34" charset="0"/>
              </a:rPr>
              <a:t>)</a:t>
            </a:r>
            <a:endParaRPr lang="en-IN" sz="1800" dirty="0">
              <a:solidFill>
                <a:srgbClr val="000000"/>
              </a:solidFill>
              <a:latin typeface="Times New Roman" panose="02020603050405020304" pitchFamily="18" charset="0"/>
              <a:ea typeface="Arial" panose="020B0604020202020204" pitchFamily="34" charset="0"/>
              <a:cs typeface="Arial" panose="020B0604020202020204" pitchFamily="34" charset="0"/>
            </a:endParaRPr>
          </a:p>
          <a:p>
            <a:pPr marL="342900" algn="just">
              <a:lnSpc>
                <a:spcPct val="150000"/>
              </a:lnSpc>
              <a:spcAft>
                <a:spcPts val="1000"/>
              </a:spcAft>
              <a:buFont typeface="Arial" panose="020B0604020202020204" pitchFamily="34" charset="0"/>
              <a:buChar char="●"/>
            </a:pPr>
            <a:r>
              <a:rPr lang="en-GB" sz="1800" dirty="0">
                <a:solidFill>
                  <a:srgbClr val="000000"/>
                </a:solidFill>
                <a:latin typeface="Times New Roman" panose="02020603050405020304" pitchFamily="18" charset="0"/>
                <a:ea typeface="Arial" panose="020B0604020202020204" pitchFamily="34" charset="0"/>
                <a:cs typeface="Arial" panose="020B0604020202020204" pitchFamily="34" charset="0"/>
              </a:rPr>
              <a:t>Similarly, effective communication skills, active probing skills and being creative are required to interact well with customers</a:t>
            </a:r>
            <a:endParaRPr lang="en-IN" sz="1800" dirty="0">
              <a:solidFill>
                <a:srgbClr val="000000"/>
              </a:solidFill>
              <a:latin typeface="Times New Roman" panose="02020603050405020304" pitchFamily="18" charset="0"/>
              <a:ea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9"/>
          <p:cNvSpPr txBox="1">
            <a:spLocks noGrp="1"/>
          </p:cNvSpPr>
          <p:nvPr>
            <p:ph type="title"/>
          </p:nvPr>
        </p:nvSpPr>
        <p:spPr>
          <a:xfrm>
            <a:off x="838200" y="158737"/>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Play"/>
              <a:buNone/>
            </a:pPr>
            <a:r>
              <a:rPr lang="en-US" dirty="0"/>
              <a:t>Pay and working Conditions </a:t>
            </a:r>
            <a:endParaRPr dirty="0"/>
          </a:p>
        </p:txBody>
      </p:sp>
      <p:sp>
        <p:nvSpPr>
          <p:cNvPr id="146" name="Google Shape;146;p9"/>
          <p:cNvSpPr txBox="1">
            <a:spLocks noGrp="1"/>
          </p:cNvSpPr>
          <p:nvPr>
            <p:ph type="body" idx="1"/>
          </p:nvPr>
        </p:nvSpPr>
        <p:spPr>
          <a:xfrm>
            <a:off x="530142" y="1382623"/>
            <a:ext cx="6393172" cy="4351200"/>
          </a:xfrm>
          <a:prstGeom prst="rect">
            <a:avLst/>
          </a:prstGeom>
          <a:noFill/>
          <a:ln>
            <a:noFill/>
          </a:ln>
        </p:spPr>
        <p:txBody>
          <a:bodyPr spcFirstLastPara="1" wrap="square" lIns="91425" tIns="45700" rIns="91425" bIns="45700" anchor="t" anchorCtr="0">
            <a:noAutofit/>
          </a:bodyPr>
          <a:lstStyle/>
          <a:p>
            <a:pPr marL="457200" lvl="0" indent="-355600" algn="just" rtl="0">
              <a:lnSpc>
                <a:spcPct val="150000"/>
              </a:lnSpc>
              <a:spcBef>
                <a:spcPts val="0"/>
              </a:spcBef>
              <a:spcAft>
                <a:spcPts val="0"/>
              </a:spcAft>
              <a:buSzPts val="2000"/>
              <a:buFont typeface="Times New Roman"/>
              <a:buChar char="●"/>
            </a:pPr>
            <a:r>
              <a:rPr lang="en-US" sz="1700" dirty="0">
                <a:latin typeface="Times New Roman" panose="02020603050405020304" pitchFamily="18" charset="0"/>
                <a:ea typeface="Times New Roman"/>
                <a:cs typeface="Times New Roman" panose="02020603050405020304" pitchFamily="18" charset="0"/>
                <a:sym typeface="Times New Roman"/>
              </a:rPr>
              <a:t>The </a:t>
            </a:r>
            <a:r>
              <a:rPr lang="en-US" sz="1700" i="1" dirty="0">
                <a:latin typeface="Times New Roman" panose="02020603050405020304" pitchFamily="18" charset="0"/>
                <a:ea typeface="Times New Roman"/>
                <a:cs typeface="Times New Roman" panose="02020603050405020304" pitchFamily="18" charset="0"/>
                <a:sym typeface="Times New Roman"/>
              </a:rPr>
              <a:t>Sports Direct Casual Sales Assistant </a:t>
            </a:r>
            <a:r>
              <a:rPr lang="en-US" sz="1700" dirty="0">
                <a:latin typeface="Times New Roman" panose="02020603050405020304" pitchFamily="18" charset="0"/>
                <a:ea typeface="Times New Roman"/>
                <a:cs typeface="Times New Roman" panose="02020603050405020304" pitchFamily="18" charset="0"/>
                <a:sym typeface="Times New Roman"/>
              </a:rPr>
              <a:t>works flexibly, with part-time hours that are not guaranteed, on a week-by-week basis</a:t>
            </a:r>
            <a:endParaRPr sz="1700" dirty="0">
              <a:latin typeface="Times New Roman" panose="02020603050405020304" pitchFamily="18" charset="0"/>
              <a:ea typeface="Times New Roman"/>
              <a:cs typeface="Times New Roman" panose="02020603050405020304" pitchFamily="18" charset="0"/>
              <a:sym typeface="Times New Roman"/>
            </a:endParaRPr>
          </a:p>
          <a:p>
            <a:pPr marL="457200" lvl="0" indent="-355600" algn="just" rtl="0">
              <a:lnSpc>
                <a:spcPct val="150000"/>
              </a:lnSpc>
              <a:spcBef>
                <a:spcPts val="0"/>
              </a:spcBef>
              <a:spcAft>
                <a:spcPts val="0"/>
              </a:spcAft>
              <a:buSzPts val="2000"/>
              <a:buFont typeface="Times New Roman"/>
              <a:buChar char="●"/>
            </a:pPr>
            <a:r>
              <a:rPr lang="en-US" sz="1700" dirty="0">
                <a:latin typeface="Times New Roman" panose="02020603050405020304" pitchFamily="18" charset="0"/>
                <a:ea typeface="Times New Roman"/>
                <a:cs typeface="Times New Roman" panose="02020603050405020304" pitchFamily="18" charset="0"/>
                <a:sym typeface="Times New Roman"/>
              </a:rPr>
              <a:t>This opportunity has the possibility of extra earnings from additional Sales Commission and monthly Group Rewards and Recognition. </a:t>
            </a:r>
            <a:endParaRPr sz="1700" dirty="0">
              <a:latin typeface="Times New Roman" panose="02020603050405020304" pitchFamily="18" charset="0"/>
              <a:ea typeface="Times New Roman"/>
              <a:cs typeface="Times New Roman" panose="02020603050405020304" pitchFamily="18" charset="0"/>
              <a:sym typeface="Times New Roman"/>
            </a:endParaRPr>
          </a:p>
          <a:p>
            <a:pPr marL="457200" lvl="0" indent="-355600" algn="just" rtl="0">
              <a:lnSpc>
                <a:spcPct val="150000"/>
              </a:lnSpc>
              <a:spcBef>
                <a:spcPts val="0"/>
              </a:spcBef>
              <a:spcAft>
                <a:spcPts val="0"/>
              </a:spcAft>
              <a:buSzPts val="2000"/>
              <a:buFont typeface="Times New Roman"/>
              <a:buChar char="●"/>
            </a:pPr>
            <a:r>
              <a:rPr lang="en-US" sz="1700" dirty="0">
                <a:latin typeface="Times New Roman" panose="02020603050405020304" pitchFamily="18" charset="0"/>
                <a:ea typeface="Times New Roman"/>
                <a:cs typeface="Times New Roman" panose="02020603050405020304" pitchFamily="18" charset="0"/>
                <a:sym typeface="Times New Roman"/>
              </a:rPr>
              <a:t>The role comes with a 20% discount across all brands of Frasers Group and an in-store uniform discount (Frasers, 2024). </a:t>
            </a:r>
          </a:p>
          <a:p>
            <a:pPr marL="457200" lvl="0" indent="-355600" algn="just" rtl="0">
              <a:lnSpc>
                <a:spcPct val="150000"/>
              </a:lnSpc>
              <a:spcBef>
                <a:spcPts val="0"/>
              </a:spcBef>
              <a:spcAft>
                <a:spcPts val="0"/>
              </a:spcAft>
              <a:buSzPts val="2000"/>
              <a:buFont typeface="Times New Roman"/>
              <a:buChar char="●"/>
            </a:pPr>
            <a:r>
              <a:rPr lang="en-US" sz="1700" dirty="0">
                <a:latin typeface="Times New Roman" panose="02020603050405020304" pitchFamily="18" charset="0"/>
                <a:cs typeface="Times New Roman" panose="02020603050405020304" pitchFamily="18" charset="0"/>
              </a:rPr>
              <a:t>Contrarily, with more than 3,400 stores globally, </a:t>
            </a:r>
            <a:r>
              <a:rPr lang="en-US" sz="1700" i="1" dirty="0">
                <a:latin typeface="Times New Roman" panose="02020603050405020304" pitchFamily="18" charset="0"/>
                <a:cs typeface="Times New Roman" panose="02020603050405020304" pitchFamily="18" charset="0"/>
              </a:rPr>
              <a:t>JD Sports </a:t>
            </a:r>
            <a:r>
              <a:rPr lang="en-US" sz="1700" dirty="0">
                <a:latin typeface="Times New Roman" panose="02020603050405020304" pitchFamily="18" charset="0"/>
                <a:cs typeface="Times New Roman" panose="02020603050405020304" pitchFamily="18" charset="0"/>
              </a:rPr>
              <a:t>offer unparalleled service to its consumers</a:t>
            </a:r>
          </a:p>
          <a:p>
            <a:pPr marL="457200" lvl="0" indent="-355600" algn="just" rtl="0">
              <a:lnSpc>
                <a:spcPct val="150000"/>
              </a:lnSpc>
              <a:spcBef>
                <a:spcPts val="0"/>
              </a:spcBef>
              <a:spcAft>
                <a:spcPts val="0"/>
              </a:spcAft>
              <a:buSzPts val="2000"/>
              <a:buFont typeface="Times New Roman"/>
              <a:buChar char="●"/>
            </a:pPr>
            <a:r>
              <a:rPr lang="en-US" sz="1700" dirty="0">
                <a:latin typeface="Times New Roman" panose="02020603050405020304" pitchFamily="18" charset="0"/>
                <a:cs typeface="Times New Roman" panose="02020603050405020304" pitchFamily="18" charset="0"/>
              </a:rPr>
              <a:t>With this, this sportwear brand strives to inspire the emerging generation through a captivating connection. As a results, the </a:t>
            </a:r>
            <a:r>
              <a:rPr lang="en-US" sz="1700" i="1" dirty="0">
                <a:latin typeface="Times New Roman" panose="02020603050405020304" pitchFamily="18" charset="0"/>
                <a:cs typeface="Times New Roman" panose="02020603050405020304" pitchFamily="18" charset="0"/>
              </a:rPr>
              <a:t>Full Time Sales Assistant</a:t>
            </a:r>
            <a:r>
              <a:rPr lang="en-US" sz="1700" dirty="0">
                <a:latin typeface="Times New Roman" panose="02020603050405020304" pitchFamily="18" charset="0"/>
                <a:cs typeface="Times New Roman" panose="02020603050405020304" pitchFamily="18" charset="0"/>
              </a:rPr>
              <a:t> is required to work 40 Hours a week.</a:t>
            </a:r>
          </a:p>
        </p:txBody>
      </p:sp>
      <p:pic>
        <p:nvPicPr>
          <p:cNvPr id="147" name="Google Shape;147;p9"/>
          <p:cNvPicPr preferRelativeResize="0"/>
          <p:nvPr/>
        </p:nvPicPr>
        <p:blipFill>
          <a:blip r:embed="rId3">
            <a:alphaModFix/>
          </a:blip>
          <a:stretch>
            <a:fillRect/>
          </a:stretch>
        </p:blipFill>
        <p:spPr>
          <a:xfrm>
            <a:off x="7231372" y="1382623"/>
            <a:ext cx="4598054" cy="2522604"/>
          </a:xfrm>
          <a:prstGeom prst="rect">
            <a:avLst/>
          </a:prstGeom>
          <a:noFill/>
          <a:ln>
            <a:noFill/>
          </a:ln>
        </p:spPr>
      </p:pic>
      <p:pic>
        <p:nvPicPr>
          <p:cNvPr id="3" name="Picture 2">
            <a:extLst>
              <a:ext uri="{FF2B5EF4-FFF2-40B4-BE49-F238E27FC236}">
                <a16:creationId xmlns:a16="http://schemas.microsoft.com/office/drawing/2014/main" id="{528E46D6-1125-B191-FE00-4D281561C220}"/>
              </a:ext>
            </a:extLst>
          </p:cNvPr>
          <p:cNvPicPr>
            <a:picLocks noChangeAspect="1"/>
          </p:cNvPicPr>
          <p:nvPr/>
        </p:nvPicPr>
        <p:blipFill>
          <a:blip r:embed="rId4"/>
          <a:stretch>
            <a:fillRect/>
          </a:stretch>
        </p:blipFill>
        <p:spPr>
          <a:xfrm>
            <a:off x="7451509" y="4092128"/>
            <a:ext cx="4408078" cy="2256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0"/>
          <p:cNvSpPr txBox="1">
            <a:spLocks noGrp="1"/>
          </p:cNvSpPr>
          <p:nvPr>
            <p:ph type="title"/>
          </p:nvPr>
        </p:nvSpPr>
        <p:spPr>
          <a:xfrm>
            <a:off x="883636" y="288533"/>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Play"/>
              <a:buNone/>
            </a:pPr>
            <a:r>
              <a:rPr lang="en-US" sz="4000" dirty="0"/>
              <a:t>Flexible working arrangement with justifications </a:t>
            </a:r>
            <a:endParaRPr sz="4000" dirty="0"/>
          </a:p>
        </p:txBody>
      </p:sp>
      <p:sp>
        <p:nvSpPr>
          <p:cNvPr id="153" name="Google Shape;153;p10"/>
          <p:cNvSpPr txBox="1">
            <a:spLocks noGrp="1"/>
          </p:cNvSpPr>
          <p:nvPr>
            <p:ph type="body" idx="1"/>
          </p:nvPr>
        </p:nvSpPr>
        <p:spPr>
          <a:xfrm>
            <a:off x="531507" y="1851517"/>
            <a:ext cx="5892012" cy="4641357"/>
          </a:xfrm>
          <a:prstGeom prst="rect">
            <a:avLst/>
          </a:prstGeom>
          <a:noFill/>
          <a:ln>
            <a:noFill/>
          </a:ln>
        </p:spPr>
        <p:txBody>
          <a:bodyPr spcFirstLastPara="1" wrap="square" lIns="91425" tIns="45700" rIns="91425" bIns="45700" anchor="t" anchorCtr="0">
            <a:normAutofit/>
          </a:bodyPr>
          <a:lstStyle/>
          <a:p>
            <a:pPr marL="457200" lvl="0" indent="-355600" algn="just" rtl="0">
              <a:lnSpc>
                <a:spcPct val="150000"/>
              </a:lnSpc>
              <a:spcBef>
                <a:spcPts val="0"/>
              </a:spcBef>
              <a:spcAft>
                <a:spcPts val="0"/>
              </a:spcAft>
              <a:buSzPts val="2000"/>
              <a:buFont typeface="Times New Roman"/>
              <a:buChar char="●"/>
            </a:pPr>
            <a:r>
              <a:rPr lang="en-US" sz="1800" dirty="0">
                <a:latin typeface="Times New Roman"/>
                <a:ea typeface="Times New Roman"/>
                <a:cs typeface="Times New Roman"/>
                <a:sym typeface="Times New Roman"/>
              </a:rPr>
              <a:t>Some of the benefits that employees can have entitlement to include a 20% discount across all brands of Frasers Group, additional commissions made on sales, and a discounted gym membership offer.</a:t>
            </a:r>
            <a:endParaRPr sz="1800" dirty="0">
              <a:latin typeface="Times New Roman"/>
              <a:ea typeface="Times New Roman"/>
              <a:cs typeface="Times New Roman"/>
              <a:sym typeface="Times New Roman"/>
            </a:endParaRPr>
          </a:p>
          <a:p>
            <a:pPr marL="457200" lvl="0" indent="-355600" algn="just" rtl="0">
              <a:lnSpc>
                <a:spcPct val="150000"/>
              </a:lnSpc>
              <a:spcBef>
                <a:spcPts val="0"/>
              </a:spcBef>
              <a:spcAft>
                <a:spcPts val="0"/>
              </a:spcAft>
              <a:buSzPts val="2000"/>
              <a:buFont typeface="Times New Roman"/>
              <a:buChar char="●"/>
            </a:pPr>
            <a:r>
              <a:rPr lang="en-US" sz="1800" dirty="0">
                <a:latin typeface="Times New Roman"/>
                <a:ea typeface="Times New Roman"/>
                <a:cs typeface="Times New Roman"/>
                <a:sym typeface="Times New Roman"/>
              </a:rPr>
              <a:t>Some benefits of being an employee at JD Sport include 25% off all staff, performance-related bonuses, pre-launch chances of new products (</a:t>
            </a:r>
            <a:r>
              <a:rPr lang="en-US" sz="1800" dirty="0" err="1">
                <a:latin typeface="Times New Roman"/>
                <a:ea typeface="Times New Roman"/>
                <a:cs typeface="Times New Roman"/>
                <a:sym typeface="Times New Roman"/>
              </a:rPr>
              <a:t>Jdsports</a:t>
            </a:r>
            <a:r>
              <a:rPr lang="en-US" sz="1800" dirty="0">
                <a:latin typeface="Times New Roman"/>
                <a:ea typeface="Times New Roman"/>
                <a:cs typeface="Times New Roman"/>
                <a:sym typeface="Times New Roman"/>
              </a:rPr>
              <a:t>, 2024). </a:t>
            </a:r>
            <a:endParaRPr sz="1800" dirty="0">
              <a:latin typeface="Times New Roman"/>
              <a:ea typeface="Times New Roman"/>
              <a:cs typeface="Times New Roman"/>
              <a:sym typeface="Times New Roman"/>
            </a:endParaRPr>
          </a:p>
          <a:p>
            <a:pPr marL="457200" lvl="0" indent="-355600" algn="just" rtl="0">
              <a:lnSpc>
                <a:spcPct val="150000"/>
              </a:lnSpc>
              <a:spcBef>
                <a:spcPts val="0"/>
              </a:spcBef>
              <a:spcAft>
                <a:spcPts val="0"/>
              </a:spcAft>
              <a:buSzPts val="2000"/>
              <a:buFont typeface="Times New Roman"/>
              <a:buChar char="●"/>
            </a:pPr>
            <a:r>
              <a:rPr lang="en-US" sz="1800" dirty="0">
                <a:latin typeface="Times New Roman"/>
                <a:ea typeface="Times New Roman"/>
                <a:cs typeface="Times New Roman"/>
                <a:sym typeface="Times New Roman"/>
              </a:rPr>
              <a:t>Sports Direct offers highly variable hours that make available more flexibility, while JD Sports provides structured part-time contracts for more stability.</a:t>
            </a:r>
            <a:endParaRPr sz="1800" dirty="0"/>
          </a:p>
        </p:txBody>
      </p:sp>
      <p:pic>
        <p:nvPicPr>
          <p:cNvPr id="154" name="Google Shape;154;p10"/>
          <p:cNvPicPr preferRelativeResize="0"/>
          <p:nvPr/>
        </p:nvPicPr>
        <p:blipFill rotWithShape="1">
          <a:blip r:embed="rId3">
            <a:alphaModFix/>
          </a:blip>
          <a:srcRect l="11249" t="7244" r="11930" b="3956"/>
          <a:stretch/>
        </p:blipFill>
        <p:spPr>
          <a:xfrm>
            <a:off x="6616622" y="1800403"/>
            <a:ext cx="5384170" cy="410628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1"/>
          <p:cNvSpPr txBox="1">
            <a:spLocks noGrp="1"/>
          </p:cNvSpPr>
          <p:nvPr>
            <p:ph type="title"/>
          </p:nvPr>
        </p:nvSpPr>
        <p:spPr>
          <a:xfrm>
            <a:off x="838200" y="19474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dirty="0"/>
              <a:t>Conclusion </a:t>
            </a:r>
            <a:endParaRPr dirty="0"/>
          </a:p>
        </p:txBody>
      </p:sp>
      <p:sp>
        <p:nvSpPr>
          <p:cNvPr id="160" name="Google Shape;160;p11"/>
          <p:cNvSpPr txBox="1">
            <a:spLocks noGrp="1"/>
          </p:cNvSpPr>
          <p:nvPr>
            <p:ph type="body" idx="1"/>
          </p:nvPr>
        </p:nvSpPr>
        <p:spPr>
          <a:xfrm>
            <a:off x="423597" y="1460756"/>
            <a:ext cx="4807226" cy="4934363"/>
          </a:xfrm>
          <a:prstGeom prst="rect">
            <a:avLst/>
          </a:prstGeom>
          <a:noFill/>
          <a:ln>
            <a:noFill/>
          </a:ln>
        </p:spPr>
        <p:txBody>
          <a:bodyPr spcFirstLastPara="1" wrap="square" lIns="91425" tIns="45700" rIns="91425" bIns="45700" anchor="t" anchorCtr="0">
            <a:normAutofit/>
          </a:bodyPr>
          <a:lstStyle/>
          <a:p>
            <a:pPr marL="457200" lvl="0" indent="-355600" algn="just" rtl="0">
              <a:lnSpc>
                <a:spcPct val="150000"/>
              </a:lnSpc>
              <a:spcBef>
                <a:spcPts val="0"/>
              </a:spcBef>
              <a:spcAft>
                <a:spcPts val="0"/>
              </a:spcAft>
              <a:buSzPts val="2000"/>
              <a:buFont typeface="Times New Roman"/>
              <a:buChar char="●"/>
            </a:pPr>
            <a:r>
              <a:rPr lang="en-US" sz="2000" dirty="0">
                <a:latin typeface="Times New Roman"/>
                <a:ea typeface="Times New Roman"/>
                <a:cs typeface="Times New Roman"/>
                <a:sym typeface="Times New Roman"/>
              </a:rPr>
              <a:t>Both Sports Direct and JD Sports offer interesting opportunities to work with them because of the flexibility in working hours in the job, career development opportunity, and overwhelming benefits.</a:t>
            </a:r>
            <a:endParaRPr sz="2000" dirty="0">
              <a:latin typeface="Times New Roman"/>
              <a:ea typeface="Times New Roman"/>
              <a:cs typeface="Times New Roman"/>
              <a:sym typeface="Times New Roman"/>
            </a:endParaRPr>
          </a:p>
          <a:p>
            <a:pPr marL="457200" lvl="0" indent="-355600" algn="just" rtl="0">
              <a:lnSpc>
                <a:spcPct val="150000"/>
              </a:lnSpc>
              <a:spcBef>
                <a:spcPts val="0"/>
              </a:spcBef>
              <a:spcAft>
                <a:spcPts val="0"/>
              </a:spcAft>
              <a:buSzPts val="2000"/>
              <a:buFont typeface="Times New Roman"/>
              <a:buChar char="●"/>
            </a:pPr>
            <a:r>
              <a:rPr lang="en-US" sz="2000" dirty="0">
                <a:latin typeface="Times New Roman"/>
                <a:ea typeface="Times New Roman"/>
                <a:cs typeface="Times New Roman"/>
                <a:sym typeface="Times New Roman"/>
              </a:rPr>
              <a:t>Both make provisions for staff to learn and upgrade through training and provide promotion based on performance.</a:t>
            </a:r>
            <a:endParaRPr sz="2000" dirty="0">
              <a:latin typeface="Times New Roman"/>
              <a:ea typeface="Times New Roman"/>
              <a:cs typeface="Times New Roman"/>
              <a:sym typeface="Times New Roman"/>
            </a:endParaRPr>
          </a:p>
        </p:txBody>
      </p:sp>
      <p:pic>
        <p:nvPicPr>
          <p:cNvPr id="161" name="Google Shape;161;p11"/>
          <p:cNvPicPr preferRelativeResize="0"/>
          <p:nvPr/>
        </p:nvPicPr>
        <p:blipFill>
          <a:blip r:embed="rId3">
            <a:alphaModFix/>
          </a:blip>
          <a:stretch>
            <a:fillRect/>
          </a:stretch>
        </p:blipFill>
        <p:spPr>
          <a:xfrm>
            <a:off x="5744191" y="1905562"/>
            <a:ext cx="6215897" cy="366035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Play"/>
              <a:buNone/>
            </a:pPr>
            <a:r>
              <a:rPr lang="en-US" dirty="0"/>
              <a:t>List of References </a:t>
            </a:r>
            <a:endParaRPr dirty="0"/>
          </a:p>
        </p:txBody>
      </p:sp>
      <p:sp>
        <p:nvSpPr>
          <p:cNvPr id="167" name="Google Shape;167;p12"/>
          <p:cNvSpPr txBox="1">
            <a:spLocks noGrp="1"/>
          </p:cNvSpPr>
          <p:nvPr>
            <p:ph type="body" idx="1"/>
          </p:nvPr>
        </p:nvSpPr>
        <p:spPr>
          <a:xfrm>
            <a:off x="400650" y="1825625"/>
            <a:ext cx="11406300" cy="4351200"/>
          </a:xfrm>
          <a:prstGeom prst="rect">
            <a:avLst/>
          </a:prstGeom>
          <a:noFill/>
          <a:ln>
            <a:noFill/>
          </a:ln>
        </p:spPr>
        <p:txBody>
          <a:bodyPr spcFirstLastPara="1" wrap="square" lIns="91425" tIns="45700" rIns="91425" bIns="45700" anchor="t" anchorCtr="0">
            <a:normAutofit fontScale="85000" lnSpcReduction="10000"/>
          </a:bodyPr>
          <a:lstStyle/>
          <a:p>
            <a:pPr marL="457200" lvl="0" indent="-304800" algn="just" rtl="0">
              <a:lnSpc>
                <a:spcPct val="200000"/>
              </a:lnSpc>
              <a:spcBef>
                <a:spcPts val="0"/>
              </a:spcBef>
              <a:spcAft>
                <a:spcPts val="0"/>
              </a:spcAft>
              <a:buSzPts val="1200"/>
              <a:buFont typeface="Times New Roman"/>
              <a:buChar char="•"/>
            </a:pPr>
            <a:r>
              <a:rPr lang="en-US" sz="1400" dirty="0">
                <a:latin typeface="Times New Roman"/>
                <a:ea typeface="Times New Roman"/>
                <a:cs typeface="Times New Roman"/>
                <a:sym typeface="Times New Roman"/>
              </a:rPr>
              <a:t>JDPLC (2024). </a:t>
            </a:r>
            <a:r>
              <a:rPr lang="en-US" sz="1400" i="1" dirty="0">
                <a:latin typeface="Times New Roman"/>
                <a:ea typeface="Times New Roman"/>
                <a:cs typeface="Times New Roman"/>
                <a:sym typeface="Times New Roman"/>
              </a:rPr>
              <a:t>‘KEY FACTS’.</a:t>
            </a:r>
            <a:r>
              <a:rPr lang="en-US" sz="1400" dirty="0">
                <a:latin typeface="Times New Roman"/>
                <a:ea typeface="Times New Roman"/>
                <a:cs typeface="Times New Roman"/>
                <a:sym typeface="Times New Roman"/>
              </a:rPr>
              <a:t> Available at: </a:t>
            </a:r>
            <a:r>
              <a:rPr lang="en-US" sz="1400" u="sng" dirty="0">
                <a:solidFill>
                  <a:srgbClr val="1155CC"/>
                </a:solid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https://www.jdplc.com/investor-relations/key-facts</a:t>
            </a:r>
            <a:r>
              <a:rPr lang="en-US" sz="1400" dirty="0">
                <a:latin typeface="Times New Roman"/>
                <a:ea typeface="Times New Roman"/>
                <a:cs typeface="Times New Roman"/>
                <a:sym typeface="Times New Roman"/>
              </a:rPr>
              <a:t> (Accessed 1st August 2024)</a:t>
            </a:r>
            <a:endParaRPr sz="1400" dirty="0">
              <a:latin typeface="Times New Roman"/>
              <a:ea typeface="Times New Roman"/>
              <a:cs typeface="Times New Roman"/>
              <a:sym typeface="Times New Roman"/>
            </a:endParaRPr>
          </a:p>
          <a:p>
            <a:pPr marL="457200" lvl="0" indent="-304800" algn="just" rtl="0">
              <a:lnSpc>
                <a:spcPct val="200000"/>
              </a:lnSpc>
              <a:spcBef>
                <a:spcPts val="0"/>
              </a:spcBef>
              <a:spcAft>
                <a:spcPts val="0"/>
              </a:spcAft>
              <a:buSzPts val="1200"/>
              <a:buFont typeface="Times New Roman"/>
              <a:buChar char="•"/>
            </a:pPr>
            <a:r>
              <a:rPr lang="en-US" sz="1400" dirty="0">
                <a:latin typeface="Times New Roman"/>
                <a:ea typeface="Times New Roman"/>
                <a:cs typeface="Times New Roman"/>
                <a:sym typeface="Times New Roman"/>
              </a:rPr>
              <a:t>JDPLC (2023). ‘</a:t>
            </a:r>
            <a:r>
              <a:rPr lang="en-US" sz="1400" i="1" dirty="0">
                <a:latin typeface="Times New Roman"/>
                <a:ea typeface="Times New Roman"/>
                <a:cs typeface="Times New Roman"/>
                <a:sym typeface="Times New Roman"/>
              </a:rPr>
              <a:t>ESG REPORT OF JD SPORTS FASHION’. </a:t>
            </a:r>
            <a:r>
              <a:rPr lang="en-US" sz="1400" dirty="0">
                <a:latin typeface="Times New Roman"/>
                <a:ea typeface="Times New Roman"/>
                <a:cs typeface="Times New Roman"/>
                <a:sym typeface="Times New Roman"/>
              </a:rPr>
              <a:t>Available </a:t>
            </a:r>
            <a:r>
              <a:rPr lang="en-US" sz="1400" dirty="0" err="1">
                <a:latin typeface="Times New Roman"/>
                <a:ea typeface="Times New Roman"/>
                <a:cs typeface="Times New Roman"/>
                <a:sym typeface="Times New Roman"/>
              </a:rPr>
              <a:t>at:</a:t>
            </a:r>
            <a:r>
              <a:rPr lang="en-US" sz="1400" u="sng" dirty="0" err="1">
                <a:solidFill>
                  <a:srgbClr val="1155CC"/>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https</a:t>
            </a:r>
            <a:r>
              <a:rPr lang="en-US" sz="1400" u="sng" dirty="0">
                <a:solidFill>
                  <a:srgbClr val="1155CC"/>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://www.jdplc.com/sites/jd-sportsfashion-plc/files/homepage/esg-report-2021.pdf</a:t>
            </a:r>
            <a:r>
              <a:rPr lang="en-US" sz="1400" dirty="0">
                <a:latin typeface="Times New Roman"/>
                <a:ea typeface="Times New Roman"/>
                <a:cs typeface="Times New Roman"/>
                <a:sym typeface="Times New Roman"/>
              </a:rPr>
              <a:t> (Accessed 1st August 2024)</a:t>
            </a:r>
            <a:endParaRPr sz="1400" dirty="0">
              <a:latin typeface="Times New Roman"/>
              <a:ea typeface="Times New Roman"/>
              <a:cs typeface="Times New Roman"/>
              <a:sym typeface="Times New Roman"/>
            </a:endParaRPr>
          </a:p>
          <a:p>
            <a:pPr marL="457200" lvl="0" indent="-304800" algn="just" rtl="0">
              <a:lnSpc>
                <a:spcPct val="200000"/>
              </a:lnSpc>
              <a:spcBef>
                <a:spcPts val="0"/>
              </a:spcBef>
              <a:spcAft>
                <a:spcPts val="0"/>
              </a:spcAft>
              <a:buSzPts val="1200"/>
              <a:buFont typeface="Times New Roman"/>
              <a:buChar char="•"/>
            </a:pPr>
            <a:r>
              <a:rPr lang="en-US" sz="1400" dirty="0">
                <a:latin typeface="Times New Roman"/>
                <a:ea typeface="Times New Roman"/>
                <a:cs typeface="Times New Roman"/>
                <a:sym typeface="Times New Roman"/>
              </a:rPr>
              <a:t>Sports Direct (2023). ‘</a:t>
            </a:r>
            <a:r>
              <a:rPr lang="en-US" sz="1400" i="1" dirty="0">
                <a:latin typeface="Times New Roman"/>
                <a:ea typeface="Times New Roman"/>
                <a:cs typeface="Times New Roman"/>
                <a:sym typeface="Times New Roman"/>
              </a:rPr>
              <a:t>About us’.</a:t>
            </a:r>
            <a:r>
              <a:rPr lang="en-US" sz="1400" dirty="0">
                <a:latin typeface="Times New Roman"/>
                <a:ea typeface="Times New Roman"/>
                <a:cs typeface="Times New Roman"/>
                <a:sym typeface="Times New Roman"/>
              </a:rPr>
              <a:t> Available </a:t>
            </a:r>
            <a:r>
              <a:rPr lang="en-US" sz="1400" dirty="0" err="1">
                <a:latin typeface="Times New Roman"/>
                <a:ea typeface="Times New Roman"/>
                <a:cs typeface="Times New Roman"/>
                <a:sym typeface="Times New Roman"/>
              </a:rPr>
              <a:t>at:</a:t>
            </a:r>
            <a:r>
              <a:rPr lang="en-US" sz="1400" u="sng" dirty="0" err="1">
                <a:solidFill>
                  <a:srgbClr val="1155CC"/>
                </a:solid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https</a:t>
            </a:r>
            <a:r>
              <a:rPr lang="en-US" sz="1400" u="sng" dirty="0">
                <a:solidFill>
                  <a:srgbClr val="1155CC"/>
                </a:solid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://www.sportsdirect.com/about-us</a:t>
            </a:r>
            <a:r>
              <a:rPr lang="en-US" sz="1400" dirty="0">
                <a:latin typeface="Times New Roman"/>
                <a:ea typeface="Times New Roman"/>
                <a:cs typeface="Times New Roman"/>
                <a:sym typeface="Times New Roman"/>
              </a:rPr>
              <a:t> (Accessed 1st August 2024)</a:t>
            </a:r>
            <a:endParaRPr sz="1400" dirty="0">
              <a:latin typeface="Times New Roman"/>
              <a:ea typeface="Times New Roman"/>
              <a:cs typeface="Times New Roman"/>
              <a:sym typeface="Times New Roman"/>
            </a:endParaRPr>
          </a:p>
          <a:p>
            <a:pPr marL="457200" lvl="0" indent="-304800" algn="just" rtl="0">
              <a:lnSpc>
                <a:spcPct val="200000"/>
              </a:lnSpc>
              <a:spcBef>
                <a:spcPts val="0"/>
              </a:spcBef>
              <a:spcAft>
                <a:spcPts val="0"/>
              </a:spcAft>
              <a:buSzPts val="1200"/>
              <a:buFont typeface="Times New Roman"/>
              <a:buChar char="•"/>
            </a:pPr>
            <a:r>
              <a:rPr lang="en-US" sz="1400" dirty="0" err="1">
                <a:latin typeface="Times New Roman"/>
                <a:ea typeface="Times New Roman"/>
                <a:cs typeface="Times New Roman"/>
                <a:sym typeface="Times New Roman"/>
              </a:rPr>
              <a:t>Smartrecruiter</a:t>
            </a:r>
            <a:r>
              <a:rPr lang="en-US" sz="1400" dirty="0">
                <a:latin typeface="Times New Roman"/>
                <a:ea typeface="Times New Roman"/>
                <a:cs typeface="Times New Roman"/>
                <a:sym typeface="Times New Roman"/>
              </a:rPr>
              <a:t>, (2023). </a:t>
            </a:r>
            <a:r>
              <a:rPr lang="en-US" sz="1400" i="1" dirty="0">
                <a:latin typeface="Times New Roman"/>
                <a:ea typeface="Times New Roman"/>
                <a:cs typeface="Times New Roman"/>
                <a:sym typeface="Times New Roman"/>
              </a:rPr>
              <a:t>‘Casual Sales Assistant’- Sports direct. </a:t>
            </a:r>
            <a:r>
              <a:rPr lang="en-US" sz="1400" dirty="0">
                <a:latin typeface="Times New Roman"/>
                <a:ea typeface="Times New Roman"/>
                <a:cs typeface="Times New Roman"/>
                <a:sym typeface="Times New Roman"/>
              </a:rPr>
              <a:t>Available </a:t>
            </a:r>
            <a:r>
              <a:rPr lang="en-US" sz="1400" dirty="0" err="1">
                <a:latin typeface="Times New Roman"/>
                <a:ea typeface="Times New Roman"/>
                <a:cs typeface="Times New Roman"/>
                <a:sym typeface="Times New Roman"/>
              </a:rPr>
              <a:t>at:</a:t>
            </a:r>
            <a:r>
              <a:rPr lang="en-US" sz="1400" u="sng" dirty="0" err="1">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https</a:t>
            </a:r>
            <a:r>
              <a:rPr lang="en-US" sz="1400" u="sng" dirty="0">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://jobs.smartrecruiters.com/</a:t>
            </a:r>
            <a:r>
              <a:rPr lang="en-US" sz="1400" u="sng" dirty="0" err="1">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FrasersGroup</a:t>
            </a:r>
            <a:r>
              <a:rPr lang="en-US" sz="1400" u="sng" dirty="0">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/744000004413682-casual-sales-assistant-sports-direct?utm_campaign=</a:t>
            </a:r>
            <a:r>
              <a:rPr lang="en-US" sz="1400" u="sng" dirty="0" err="1">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google_jobs_apply&amp;utm_source</a:t>
            </a:r>
            <a:r>
              <a:rPr lang="en-US" sz="1400" u="sng" dirty="0">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a:t>
            </a:r>
            <a:r>
              <a:rPr lang="en-US" sz="1400" u="sng" dirty="0" err="1">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google_jobs_apply&amp;utm_medium</a:t>
            </a:r>
            <a:r>
              <a:rPr lang="en-US" sz="1400" u="sng" dirty="0">
                <a:solidFill>
                  <a:srgbClr val="1155CC"/>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=organic</a:t>
            </a:r>
            <a:r>
              <a:rPr lang="en-US" sz="1400" dirty="0">
                <a:latin typeface="Times New Roman"/>
                <a:ea typeface="Times New Roman"/>
                <a:cs typeface="Times New Roman"/>
                <a:sym typeface="Times New Roman"/>
              </a:rPr>
              <a:t> (Accessed 1st August 2024)</a:t>
            </a:r>
            <a:endParaRPr sz="1400" dirty="0">
              <a:latin typeface="Times New Roman"/>
              <a:ea typeface="Times New Roman"/>
              <a:cs typeface="Times New Roman"/>
              <a:sym typeface="Times New Roman"/>
            </a:endParaRPr>
          </a:p>
          <a:p>
            <a:pPr marL="457200" lvl="0" indent="-304800" algn="just" rtl="0">
              <a:lnSpc>
                <a:spcPct val="200000"/>
              </a:lnSpc>
              <a:spcBef>
                <a:spcPts val="0"/>
              </a:spcBef>
              <a:spcAft>
                <a:spcPts val="0"/>
              </a:spcAft>
              <a:buSzPts val="1200"/>
              <a:buFont typeface="Times New Roman"/>
              <a:buChar char="•"/>
            </a:pPr>
            <a:r>
              <a:rPr lang="en-US" sz="1400" dirty="0">
                <a:latin typeface="Times New Roman"/>
                <a:ea typeface="Times New Roman"/>
                <a:cs typeface="Times New Roman"/>
                <a:sym typeface="Times New Roman"/>
              </a:rPr>
              <a:t>Frasers (2024). ‘</a:t>
            </a:r>
            <a:r>
              <a:rPr lang="en-US" sz="1400" i="1" dirty="0">
                <a:latin typeface="Times New Roman"/>
                <a:ea typeface="Times New Roman"/>
                <a:cs typeface="Times New Roman"/>
                <a:sym typeface="Times New Roman"/>
              </a:rPr>
              <a:t>our brands A collection of the world's leading retail brands.’.</a:t>
            </a:r>
            <a:r>
              <a:rPr lang="en-US" sz="1400" dirty="0">
                <a:latin typeface="Times New Roman"/>
                <a:ea typeface="Times New Roman"/>
                <a:cs typeface="Times New Roman"/>
                <a:sym typeface="Times New Roman"/>
              </a:rPr>
              <a:t> Available at: </a:t>
            </a:r>
            <a:r>
              <a:rPr lang="en-US" sz="1400" u="sng" dirty="0">
                <a:solidFill>
                  <a:srgbClr val="1155CC"/>
                </a:solid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https://frasers.group/brands</a:t>
            </a:r>
            <a:r>
              <a:rPr lang="en-US" sz="1400" dirty="0">
                <a:latin typeface="Times New Roman"/>
                <a:ea typeface="Times New Roman"/>
                <a:cs typeface="Times New Roman"/>
                <a:sym typeface="Times New Roman"/>
              </a:rPr>
              <a:t>  (Accessed 2nd August 2024)</a:t>
            </a:r>
            <a:endParaRPr sz="1400" dirty="0">
              <a:latin typeface="Times New Roman"/>
              <a:ea typeface="Times New Roman"/>
              <a:cs typeface="Times New Roman"/>
              <a:sym typeface="Times New Roman"/>
            </a:endParaRPr>
          </a:p>
          <a:p>
            <a:pPr marL="457200" lvl="0" indent="-304800" algn="just" rtl="0">
              <a:lnSpc>
                <a:spcPct val="200000"/>
              </a:lnSpc>
              <a:spcBef>
                <a:spcPts val="0"/>
              </a:spcBef>
              <a:spcAft>
                <a:spcPts val="0"/>
              </a:spcAft>
              <a:buSzPts val="1200"/>
              <a:buFont typeface="Times New Roman"/>
              <a:buChar char="•"/>
            </a:pPr>
            <a:r>
              <a:rPr lang="en-US" sz="1400" dirty="0" err="1">
                <a:latin typeface="Times New Roman"/>
                <a:ea typeface="Times New Roman"/>
                <a:cs typeface="Times New Roman"/>
                <a:sym typeface="Times New Roman"/>
              </a:rPr>
              <a:t>Jdsports</a:t>
            </a:r>
            <a:r>
              <a:rPr lang="en-US" sz="1400" dirty="0">
                <a:latin typeface="Times New Roman"/>
                <a:ea typeface="Times New Roman"/>
                <a:cs typeface="Times New Roman"/>
                <a:sym typeface="Times New Roman"/>
              </a:rPr>
              <a:t> (2024). ‘</a:t>
            </a:r>
            <a:r>
              <a:rPr lang="en-US" sz="1400" i="1" dirty="0">
                <a:latin typeface="Times New Roman"/>
                <a:ea typeface="Times New Roman"/>
                <a:cs typeface="Times New Roman"/>
                <a:sym typeface="Times New Roman"/>
              </a:rPr>
              <a:t>Terms Of Use’.</a:t>
            </a:r>
            <a:r>
              <a:rPr lang="en-US" sz="1400" dirty="0">
                <a:latin typeface="Times New Roman"/>
                <a:ea typeface="Times New Roman"/>
                <a:cs typeface="Times New Roman"/>
                <a:sym typeface="Times New Roman"/>
              </a:rPr>
              <a:t> Available at: </a:t>
            </a:r>
            <a:r>
              <a:rPr lang="en-US" sz="1400" u="sng" dirty="0">
                <a:solidFill>
                  <a:srgbClr val="1155CC"/>
                </a:solid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https://www.jdsports.com/terms-of-use</a:t>
            </a:r>
            <a:r>
              <a:rPr lang="en-US" sz="1400" dirty="0">
                <a:latin typeface="Times New Roman"/>
                <a:ea typeface="Times New Roman"/>
                <a:cs typeface="Times New Roman"/>
                <a:sym typeface="Times New Roman"/>
              </a:rPr>
              <a:t>  (Accessed 2nd August 2024)</a:t>
            </a:r>
          </a:p>
          <a:p>
            <a:pPr indent="-304800" algn="just">
              <a:lnSpc>
                <a:spcPct val="200000"/>
              </a:lnSpc>
              <a:spcBef>
                <a:spcPts val="0"/>
              </a:spcBef>
              <a:buSzPts val="1200"/>
              <a:buFont typeface="Times New Roman"/>
              <a:buChar char="•"/>
            </a:pPr>
            <a:r>
              <a:rPr lang="en-US" sz="1400" dirty="0">
                <a:latin typeface="Times New Roman"/>
                <a:ea typeface="Times New Roman"/>
                <a:cs typeface="Times New Roman"/>
                <a:sym typeface="Times New Roman"/>
              </a:rPr>
              <a:t>Greenhouse.io (2024). ‘</a:t>
            </a:r>
            <a:r>
              <a:rPr lang="en-US" sz="1400" i="1" dirty="0">
                <a:latin typeface="Times New Roman"/>
                <a:ea typeface="Times New Roman"/>
                <a:cs typeface="Times New Roman"/>
                <a:sym typeface="Times New Roman"/>
              </a:rPr>
              <a:t>JD Sports: Full Time Sales Assistant’.</a:t>
            </a:r>
            <a:r>
              <a:rPr lang="en-US" sz="1400" dirty="0">
                <a:latin typeface="Times New Roman"/>
                <a:ea typeface="Times New Roman"/>
                <a:cs typeface="Times New Roman"/>
                <a:sym typeface="Times New Roman"/>
              </a:rPr>
              <a:t> Available at: </a:t>
            </a:r>
            <a:r>
              <a:rPr lang="en-US" sz="1400" dirty="0">
                <a:latin typeface="Times New Roman"/>
                <a:ea typeface="Times New Roman"/>
                <a:cs typeface="Times New Roman"/>
                <a:sym typeface="Times New Roman"/>
                <a:hlinkClick r:id="rId9"/>
              </a:rPr>
              <a:t>https://job-boards.eu.greenhouse.io/jdsports/jobs/4364873101</a:t>
            </a:r>
            <a:r>
              <a:rPr lang="en-US" sz="1400" dirty="0">
                <a:latin typeface="Times New Roman"/>
                <a:ea typeface="Times New Roman"/>
                <a:cs typeface="Times New Roman"/>
                <a:sym typeface="Times New Roman"/>
              </a:rPr>
              <a:t> (Accessed 2nd August 2024)</a:t>
            </a:r>
          </a:p>
          <a:p>
            <a:pPr marL="457200" lvl="0" indent="-304800" algn="just" rtl="0">
              <a:lnSpc>
                <a:spcPct val="200000"/>
              </a:lnSpc>
              <a:spcBef>
                <a:spcPts val="0"/>
              </a:spcBef>
              <a:spcAft>
                <a:spcPts val="0"/>
              </a:spcAft>
              <a:buSzPts val="1200"/>
              <a:buFont typeface="Times New Roman"/>
              <a:buChar char="•"/>
            </a:pPr>
            <a:r>
              <a:rPr lang="en-US" sz="1400" dirty="0">
                <a:latin typeface="Times New Roman"/>
                <a:ea typeface="Times New Roman"/>
                <a:cs typeface="Times New Roman"/>
                <a:sym typeface="Times New Roman"/>
              </a:rPr>
              <a:t>Parker, S.K. and Knight, C., 2024. The SMART model of work design: A higher order structure to help see the wood from the trees. </a:t>
            </a:r>
            <a:r>
              <a:rPr lang="en-US" sz="1400" i="1" dirty="0">
                <a:latin typeface="Times New Roman"/>
                <a:ea typeface="Times New Roman"/>
                <a:cs typeface="Times New Roman"/>
                <a:sym typeface="Times New Roman"/>
              </a:rPr>
              <a:t>Human Resource Management</a:t>
            </a:r>
            <a:r>
              <a:rPr lang="en-US" sz="1400" dirty="0">
                <a:latin typeface="Times New Roman"/>
                <a:ea typeface="Times New Roman"/>
                <a:cs typeface="Times New Roman"/>
                <a:sym typeface="Times New Roman"/>
              </a:rPr>
              <a:t>, </a:t>
            </a:r>
            <a:r>
              <a:rPr lang="en-US" sz="1400" i="1" dirty="0">
                <a:latin typeface="Times New Roman"/>
                <a:ea typeface="Times New Roman"/>
                <a:cs typeface="Times New Roman"/>
                <a:sym typeface="Times New Roman"/>
              </a:rPr>
              <a:t>63</a:t>
            </a:r>
            <a:r>
              <a:rPr lang="en-US" sz="1400" dirty="0">
                <a:latin typeface="Times New Roman"/>
                <a:ea typeface="Times New Roman"/>
                <a:cs typeface="Times New Roman"/>
                <a:sym typeface="Times New Roman"/>
              </a:rPr>
              <a:t>(2), pp.265-291.</a:t>
            </a:r>
            <a:endParaRPr sz="1400" dirty="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TotalTime>
  <Words>1822</Words>
  <Application>Microsoft Office PowerPoint</Application>
  <PresentationFormat>Widescreen</PresentationFormat>
  <Paragraphs>88</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Times New Roman</vt:lpstr>
      <vt:lpstr>Untitled Sans</vt:lpstr>
      <vt:lpstr>Play</vt:lpstr>
      <vt:lpstr>Arial</vt:lpstr>
      <vt:lpstr>Noto Sans Symbols</vt:lpstr>
      <vt:lpstr>office theme</vt:lpstr>
      <vt:lpstr>Student Name: VASUDEV TADVI Student Number: 2315952  Course Name: Human Capital management  Lecturer Name: Gladius David Kulothungan Session: June 2024 Term  </vt:lpstr>
      <vt:lpstr>Table of Contents</vt:lpstr>
      <vt:lpstr>Introduction of chosen organisation </vt:lpstr>
      <vt:lpstr>Strategic Goal of Chosen organisation</vt:lpstr>
      <vt:lpstr>Job Analysis / Position </vt:lpstr>
      <vt:lpstr>Job Description </vt:lpstr>
      <vt:lpstr>Person Specification </vt:lpstr>
      <vt:lpstr>Required skills </vt:lpstr>
      <vt:lpstr>Pay and working Conditions </vt:lpstr>
      <vt:lpstr>Flexible working arrangement with justifications </vt:lpstr>
      <vt:lpstr>Conclusion </vt:lpstr>
      <vt:lpstr>List of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Gladius David Kulothungan</dc:creator>
  <cp:lastModifiedBy>Sourav Chattopadhyay</cp:lastModifiedBy>
  <cp:revision>1</cp:revision>
  <dcterms:created xsi:type="dcterms:W3CDTF">2024-06-27T11:21:54Z</dcterms:created>
  <dcterms:modified xsi:type="dcterms:W3CDTF">2024-08-05T08:25:08Z</dcterms:modified>
</cp:coreProperties>
</file>