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1" r:id="rId1"/>
  </p:sldMasterIdLst>
  <p:notesMasterIdLst>
    <p:notesMasterId r:id="rId19"/>
  </p:notesMasterIdLst>
  <p:sldIdLst>
    <p:sldId id="256" r:id="rId2"/>
    <p:sldId id="257" r:id="rId3"/>
    <p:sldId id="258" r:id="rId4"/>
    <p:sldId id="263" r:id="rId5"/>
    <p:sldId id="262" r:id="rId6"/>
    <p:sldId id="259" r:id="rId7"/>
    <p:sldId id="272" r:id="rId8"/>
    <p:sldId id="271" r:id="rId9"/>
    <p:sldId id="270" r:id="rId10"/>
    <p:sldId id="269" r:id="rId11"/>
    <p:sldId id="268" r:id="rId12"/>
    <p:sldId id="267" r:id="rId13"/>
    <p:sldId id="266" r:id="rId14"/>
    <p:sldId id="265" r:id="rId15"/>
    <p:sldId id="264" r:id="rId16"/>
    <p:sldId id="260" r:id="rId17"/>
    <p:sldId id="26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8319" autoAdjust="0"/>
  </p:normalViewPr>
  <p:slideViewPr>
    <p:cSldViewPr snapToGrid="0">
      <p:cViewPr varScale="1">
        <p:scale>
          <a:sx n="56" d="100"/>
          <a:sy n="56" d="100"/>
        </p:scale>
        <p:origin x="1068" y="40"/>
      </p:cViewPr>
      <p:guideLst/>
    </p:cSldViewPr>
  </p:slideViewPr>
  <p:notesTextViewPr>
    <p:cViewPr>
      <p:scale>
        <a:sx n="1" d="1"/>
        <a:sy n="1" d="1"/>
      </p:scale>
      <p:origin x="0" y="-28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A8A475-9567-4EB3-A13C-AE1799F46B34}" type="datetimeFigureOut">
              <a:rPr lang="en-IN" smtClean="0"/>
              <a:t>23-02-2024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25A3B4-1732-446C-A0A1-67D569103934}" type="slidenum">
              <a:rPr lang="en-IN" smtClean="0"/>
              <a:t>‹#›</a:t>
            </a:fld>
            <a:endParaRPr lang="en-IN"/>
          </a:p>
        </p:txBody>
      </p:sp>
    </p:spTree>
    <p:extLst>
      <p:ext uri="{BB962C8B-B14F-4D97-AF65-F5344CB8AC3E}">
        <p14:creationId xmlns:p14="http://schemas.microsoft.com/office/powerpoint/2010/main" val="30706386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mdpi.com/2071-1050/12/5/1975/pdf"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www.mdpi.com/2199-8531/7/1/20/pdf" TargetMode="External"/><Relationship Id="rId5" Type="http://schemas.openxmlformats.org/officeDocument/2006/relationships/hyperlink" Target="https://www.tandfonline.com/doi/pdf/10.1080/10872981.2020.1854066" TargetMode="External"/><Relationship Id="rId4" Type="http://schemas.openxmlformats.org/officeDocument/2006/relationships/hyperlink" Target="https://link.springer.com/content/pdf/10.1007/s42438-020-00202-8.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Arial" panose="020B0604020202020204" pitchFamily="34" charset="0"/>
              </a:rPr>
              <a:t>In this case, data collecting is utilised to produce new broad concepts, improve comprehension of a specific issue, or address theoretical research questions. These types of findings are widely used to establish theories. These are founded and documented analysis, construct mathematical formula, and high-level researchers’ contemplation. In this type of research, the researcher was careful on objects or </a:t>
            </a:r>
            <a:r>
              <a:rPr lang="en-GB" sz="1800" dirty="0" err="1">
                <a:effectLst/>
                <a:latin typeface="Arial" panose="020B0604020202020204" pitchFamily="34" charset="0"/>
                <a:ea typeface="Arial" panose="020B0604020202020204" pitchFamily="34" charset="0"/>
              </a:rPr>
              <a:t>phenomenons</a:t>
            </a:r>
            <a:r>
              <a:rPr lang="en-GB" sz="1800" dirty="0">
                <a:effectLst/>
                <a:latin typeface="Arial" panose="020B0604020202020204" pitchFamily="34" charset="0"/>
                <a:ea typeface="Arial" panose="020B0604020202020204" pitchFamily="34" charset="0"/>
              </a:rPr>
              <a:t> with high observation, as its behaviour can change if an external objective is shown.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4B25A3B4-1732-446C-A0A1-67D569103934}" type="slidenum">
              <a:rPr lang="en-IN" smtClean="0"/>
              <a:t>3</a:t>
            </a:fld>
            <a:endParaRPr lang="en-IN"/>
          </a:p>
        </p:txBody>
      </p:sp>
    </p:spTree>
    <p:extLst>
      <p:ext uri="{BB962C8B-B14F-4D97-AF65-F5344CB8AC3E}">
        <p14:creationId xmlns:p14="http://schemas.microsoft.com/office/powerpoint/2010/main" val="3426309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researcher employs keywords and queries to locate scholarly data related to their topic of interest. Databases search for specific words and phrases (</a:t>
            </a:r>
            <a:r>
              <a:rPr lang="en-IN" sz="1800" dirty="0" err="1">
                <a:effectLst/>
                <a:latin typeface="Arial" panose="020B0604020202020204" pitchFamily="34" charset="0"/>
                <a:ea typeface="Arial" panose="020B0604020202020204" pitchFamily="34" charset="0"/>
              </a:rPr>
              <a:t>Gusenbauer</a:t>
            </a:r>
            <a:r>
              <a:rPr lang="en-IN" sz="1800" dirty="0">
                <a:effectLst/>
                <a:latin typeface="Arial" panose="020B0604020202020204" pitchFamily="34" charset="0"/>
                <a:ea typeface="Arial" panose="020B0604020202020204" pitchFamily="34" charset="0"/>
              </a:rPr>
              <a:t> and </a:t>
            </a:r>
            <a:r>
              <a:rPr lang="en-IN" sz="1800" dirty="0" err="1">
                <a:effectLst/>
                <a:latin typeface="Arial" panose="020B0604020202020204" pitchFamily="34" charset="0"/>
                <a:ea typeface="Arial" panose="020B0604020202020204" pitchFamily="34" charset="0"/>
              </a:rPr>
              <a:t>Haddaway</a:t>
            </a:r>
            <a:r>
              <a:rPr lang="en-IN" sz="1800" dirty="0">
                <a:effectLst/>
                <a:latin typeface="Arial" panose="020B0604020202020204" pitchFamily="34" charset="0"/>
                <a:ea typeface="Arial" panose="020B0604020202020204" pitchFamily="34" charset="0"/>
              </a:rPr>
              <a:t>, 2020). As a result, the researcher uses a specific phrase or synonym to represent the same concept, so that the search results become effective. </a:t>
            </a:r>
          </a:p>
          <a:p>
            <a:endParaRPr lang="en-IN" dirty="0"/>
          </a:p>
        </p:txBody>
      </p:sp>
      <p:sp>
        <p:nvSpPr>
          <p:cNvPr id="4" name="Slide Number Placeholder 3"/>
          <p:cNvSpPr>
            <a:spLocks noGrp="1"/>
          </p:cNvSpPr>
          <p:nvPr>
            <p:ph type="sldNum" sz="quarter" idx="5"/>
          </p:nvPr>
        </p:nvSpPr>
        <p:spPr/>
        <p:txBody>
          <a:bodyPr/>
          <a:lstStyle/>
          <a:p>
            <a:fld id="{4B25A3B4-1732-446C-A0A1-67D569103934}" type="slidenum">
              <a:rPr lang="en-IN" smtClean="0"/>
              <a:t>4</a:t>
            </a:fld>
            <a:endParaRPr lang="en-IN"/>
          </a:p>
        </p:txBody>
      </p:sp>
    </p:spTree>
    <p:extLst>
      <p:ext uri="{BB962C8B-B14F-4D97-AF65-F5344CB8AC3E}">
        <p14:creationId xmlns:p14="http://schemas.microsoft.com/office/powerpoint/2010/main" val="789135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It speeds up comparisons by saving and storing all results in one location! It also assists the researcher in stimulating concept interpretation, analysing weaknesses, and identifying future study opportunities.</a:t>
            </a:r>
          </a:p>
          <a:p>
            <a:endParaRPr lang="en-IN" dirty="0"/>
          </a:p>
        </p:txBody>
      </p:sp>
      <p:sp>
        <p:nvSpPr>
          <p:cNvPr id="4" name="Slide Number Placeholder 3"/>
          <p:cNvSpPr>
            <a:spLocks noGrp="1"/>
          </p:cNvSpPr>
          <p:nvPr>
            <p:ph type="sldNum" sz="quarter" idx="5"/>
          </p:nvPr>
        </p:nvSpPr>
        <p:spPr/>
        <p:txBody>
          <a:bodyPr/>
          <a:lstStyle/>
          <a:p>
            <a:fld id="{4B25A3B4-1732-446C-A0A1-67D569103934}" type="slidenum">
              <a:rPr lang="en-IN" smtClean="0"/>
              <a:t>5</a:t>
            </a:fld>
            <a:endParaRPr lang="en-IN"/>
          </a:p>
        </p:txBody>
      </p:sp>
    </p:spTree>
    <p:extLst>
      <p:ext uri="{BB962C8B-B14F-4D97-AF65-F5344CB8AC3E}">
        <p14:creationId xmlns:p14="http://schemas.microsoft.com/office/powerpoint/2010/main" val="10520532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finalised papers were easier to find because they were alphabetically sorted by any researcher's name the researcher may know. </a:t>
            </a:r>
          </a:p>
          <a:p>
            <a:endParaRPr lang="en-IN" dirty="0"/>
          </a:p>
        </p:txBody>
      </p:sp>
      <p:sp>
        <p:nvSpPr>
          <p:cNvPr id="4" name="Slide Number Placeholder 3"/>
          <p:cNvSpPr>
            <a:spLocks noGrp="1"/>
          </p:cNvSpPr>
          <p:nvPr>
            <p:ph type="sldNum" sz="quarter" idx="5"/>
          </p:nvPr>
        </p:nvSpPr>
        <p:spPr/>
        <p:txBody>
          <a:bodyPr/>
          <a:lstStyle/>
          <a:p>
            <a:fld id="{4B25A3B4-1732-446C-A0A1-67D569103934}" type="slidenum">
              <a:rPr lang="en-IN" smtClean="0"/>
              <a:t>6</a:t>
            </a:fld>
            <a:endParaRPr lang="en-IN"/>
          </a:p>
        </p:txBody>
      </p:sp>
    </p:spTree>
    <p:extLst>
      <p:ext uri="{BB962C8B-B14F-4D97-AF65-F5344CB8AC3E}">
        <p14:creationId xmlns:p14="http://schemas.microsoft.com/office/powerpoint/2010/main" val="10993258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Arial" panose="020B0604020202020204" pitchFamily="34" charset="0"/>
              </a:rPr>
              <a:t>SCAMPER is considered one of the most simple and straightforward techniques (Al-</a:t>
            </a:r>
            <a:r>
              <a:rPr lang="en-GB" sz="1800" dirty="0" err="1">
                <a:effectLst/>
                <a:latin typeface="Arial" panose="020B0604020202020204" pitchFamily="34" charset="0"/>
                <a:ea typeface="Arial" panose="020B0604020202020204" pitchFamily="34" charset="0"/>
              </a:rPr>
              <a:t>Dayyat</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et al.,</a:t>
            </a:r>
            <a:r>
              <a:rPr lang="en-GB" sz="1800" dirty="0">
                <a:effectLst/>
                <a:latin typeface="Arial" panose="020B0604020202020204" pitchFamily="34" charset="0"/>
                <a:ea typeface="Arial" panose="020B0604020202020204" pitchFamily="34" charset="0"/>
              </a:rPr>
              <a:t> 2021). The SCAMPER model is on the basis of the simple notion. It is new and it is really modified existing old things of people. When critical thinking is necessary, whether individual or a group, it pushes people’s mind for specific thinking along with the discovery of new ideas that would otherwise be impossible to develop using a normal thought flow. The SCAMPER approach aims to provide seven distinct thought processes for developing new ideas and solutions.</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4B25A3B4-1732-446C-A0A1-67D569103934}" type="slidenum">
              <a:rPr lang="en-IN" smtClean="0"/>
              <a:t>7</a:t>
            </a:fld>
            <a:endParaRPr lang="en-IN"/>
          </a:p>
        </p:txBody>
      </p:sp>
    </p:spTree>
    <p:extLst>
      <p:ext uri="{BB962C8B-B14F-4D97-AF65-F5344CB8AC3E}">
        <p14:creationId xmlns:p14="http://schemas.microsoft.com/office/powerpoint/2010/main" val="3593200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Using a range of note-taking approaches is vital, especially when the researcher goes from university. There are various note-taking techniques the researcher might employ to begin taking better notes in class. The Outlining note-taking approach organises subjects using headers and bullet points. This strategy is appropriate for in-depth analysis (BOUGUESBA, 2020). It helps the researcher to neatly organise class notes. The subjects and subtopics are well-connected. Points can be easily turned into study questions. </a:t>
            </a:r>
          </a:p>
          <a:p>
            <a:endParaRPr lang="en-IN" dirty="0"/>
          </a:p>
        </p:txBody>
      </p:sp>
      <p:sp>
        <p:nvSpPr>
          <p:cNvPr id="4" name="Slide Number Placeholder 3"/>
          <p:cNvSpPr>
            <a:spLocks noGrp="1"/>
          </p:cNvSpPr>
          <p:nvPr>
            <p:ph type="sldNum" sz="quarter" idx="5"/>
          </p:nvPr>
        </p:nvSpPr>
        <p:spPr/>
        <p:txBody>
          <a:bodyPr/>
          <a:lstStyle/>
          <a:p>
            <a:fld id="{4B25A3B4-1732-446C-A0A1-67D569103934}" type="slidenum">
              <a:rPr lang="en-IN" smtClean="0"/>
              <a:t>8</a:t>
            </a:fld>
            <a:endParaRPr lang="en-IN"/>
          </a:p>
        </p:txBody>
      </p:sp>
    </p:spTree>
    <p:extLst>
      <p:ext uri="{BB962C8B-B14F-4D97-AF65-F5344CB8AC3E}">
        <p14:creationId xmlns:p14="http://schemas.microsoft.com/office/powerpoint/2010/main" val="35357116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This type of innovation can be utilised to strengthen, improve, or defend a company's current market position while simultaneously positioning it for future industry improvements (Surya </a:t>
            </a:r>
            <a:r>
              <a:rPr lang="en-IN" sz="1800" i="1" dirty="0">
                <a:effectLst/>
                <a:latin typeface="Arial" panose="020B0604020202020204" pitchFamily="34" charset="0"/>
                <a:ea typeface="Arial" panose="020B0604020202020204" pitchFamily="34" charset="0"/>
              </a:rPr>
              <a:t>et al.,</a:t>
            </a:r>
            <a:r>
              <a:rPr lang="en-IN" sz="1800" dirty="0">
                <a:effectLst/>
                <a:latin typeface="Arial" panose="020B0604020202020204" pitchFamily="34" charset="0"/>
                <a:ea typeface="Arial" panose="020B0604020202020204" pitchFamily="34" charset="0"/>
              </a:rPr>
              <a:t> 2021). Despite being the most popular category, product innovation encompasses the entire ecosystem rather than simply the product. It also has to do with customer service, since the corporation works to answer consumer complaints by improving the whole product.</a:t>
            </a:r>
          </a:p>
          <a:p>
            <a:endParaRPr lang="en-IN" dirty="0"/>
          </a:p>
        </p:txBody>
      </p:sp>
      <p:sp>
        <p:nvSpPr>
          <p:cNvPr id="4" name="Slide Number Placeholder 3"/>
          <p:cNvSpPr>
            <a:spLocks noGrp="1"/>
          </p:cNvSpPr>
          <p:nvPr>
            <p:ph type="sldNum" sz="quarter" idx="5"/>
          </p:nvPr>
        </p:nvSpPr>
        <p:spPr/>
        <p:txBody>
          <a:bodyPr/>
          <a:lstStyle/>
          <a:p>
            <a:fld id="{4B25A3B4-1732-446C-A0A1-67D569103934}" type="slidenum">
              <a:rPr lang="en-IN" smtClean="0"/>
              <a:t>9</a:t>
            </a:fld>
            <a:endParaRPr lang="en-IN"/>
          </a:p>
        </p:txBody>
      </p:sp>
    </p:spTree>
    <p:extLst>
      <p:ext uri="{BB962C8B-B14F-4D97-AF65-F5344CB8AC3E}">
        <p14:creationId xmlns:p14="http://schemas.microsoft.com/office/powerpoint/2010/main" val="22185725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Arial" panose="020B0604020202020204" pitchFamily="34" charset="0"/>
              </a:rPr>
              <a:t>It is a good litmus test if students use citations and web links of references at the end of the assignment. Peer-reviewed sources, new published articles and latest journals support an assignment (</a:t>
            </a:r>
            <a:r>
              <a:rPr lang="en-GB" sz="1800" dirty="0" err="1">
                <a:effectLst/>
                <a:latin typeface="Arial" panose="020B0604020202020204" pitchFamily="34" charset="0"/>
                <a:ea typeface="Arial" panose="020B0604020202020204" pitchFamily="34" charset="0"/>
              </a:rPr>
              <a:t>Jandrić</a:t>
            </a:r>
            <a:r>
              <a:rPr lang="en-GB" sz="1800" dirty="0">
                <a:effectLst/>
                <a:latin typeface="Arial" panose="020B0604020202020204" pitchFamily="34" charset="0"/>
                <a:ea typeface="Arial" panose="020B0604020202020204" pitchFamily="34" charset="0"/>
              </a:rPr>
              <a:t>, 2021). These goods are also easy to locate. Google Scholar lets the search for articles, dissertations, publications, abstracts, theses, and more. Corporate or individual blogs can provide current information on a company's sector or industry. A simple internet search can yield opinion pieces, research papers, interviews and other content. However, it's important to realise that many blogs are created by corporate marketing departments.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4B25A3B4-1732-446C-A0A1-67D569103934}" type="slidenum">
              <a:rPr lang="en-IN" smtClean="0"/>
              <a:t>10</a:t>
            </a:fld>
            <a:endParaRPr lang="en-IN"/>
          </a:p>
        </p:txBody>
      </p:sp>
    </p:spTree>
    <p:extLst>
      <p:ext uri="{BB962C8B-B14F-4D97-AF65-F5344CB8AC3E}">
        <p14:creationId xmlns:p14="http://schemas.microsoft.com/office/powerpoint/2010/main" val="42345442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It is difficult to master the talent of writing well-organised arguments. It requires much practice. Unfortunately, the researcher does not have enough time to practise because the researcher has several tasks due in a short amount of time. The researcher spends little time learning and gathering information to support their beliefs. Time is a limited resource that, once depleted, cannot be replaced. It appears to dissipate without the individual's knowledge. The fact that lost time cannot be recovered should encourage the researcher to develop strong time management skills. </a:t>
            </a:r>
          </a:p>
          <a:p>
            <a:endParaRPr lang="en-IN" dirty="0"/>
          </a:p>
        </p:txBody>
      </p:sp>
      <p:sp>
        <p:nvSpPr>
          <p:cNvPr id="4" name="Slide Number Placeholder 3"/>
          <p:cNvSpPr>
            <a:spLocks noGrp="1"/>
          </p:cNvSpPr>
          <p:nvPr>
            <p:ph type="sldNum" sz="quarter" idx="5"/>
          </p:nvPr>
        </p:nvSpPr>
        <p:spPr/>
        <p:txBody>
          <a:bodyPr/>
          <a:lstStyle/>
          <a:p>
            <a:fld id="{4B25A3B4-1732-446C-A0A1-67D569103934}" type="slidenum">
              <a:rPr lang="en-IN" smtClean="0"/>
              <a:t>11</a:t>
            </a:fld>
            <a:endParaRPr lang="en-IN"/>
          </a:p>
        </p:txBody>
      </p:sp>
    </p:spTree>
    <p:extLst>
      <p:ext uri="{BB962C8B-B14F-4D97-AF65-F5344CB8AC3E}">
        <p14:creationId xmlns:p14="http://schemas.microsoft.com/office/powerpoint/2010/main" val="4164795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Arial" panose="020B0604020202020204" pitchFamily="34" charset="0"/>
              </a:rPr>
              <a:t>This shows the learner's passion and willingness to learn. The advantage of technology growth is greater communication. The researcher knew that one of the most important components of content organisation is ensuring a seamless flow of ideas and delivering information in an understandable manner. Paraphrasing is simply changing the words of the main writing that is not copy then main write-up (</a:t>
            </a:r>
            <a:r>
              <a:rPr lang="en-GB" sz="1800" dirty="0" err="1">
                <a:effectLst/>
                <a:latin typeface="Arial" panose="020B0604020202020204" pitchFamily="34" charset="0"/>
                <a:ea typeface="Arial" panose="020B0604020202020204" pitchFamily="34" charset="0"/>
              </a:rPr>
              <a:t>Alvi</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et al.,</a:t>
            </a:r>
            <a:r>
              <a:rPr lang="en-GB" sz="1800" dirty="0">
                <a:effectLst/>
                <a:latin typeface="Arial" panose="020B0604020202020204" pitchFamily="34" charset="0"/>
                <a:ea typeface="Arial" panose="020B0604020202020204" pitchFamily="34" charset="0"/>
              </a:rPr>
              <a:t> 2021). Paraphrasing is rewrite the main points with new words without losing main concept that the researcher completely understands it. </a:t>
            </a:r>
            <a:r>
              <a:rPr lang="en-GB" sz="1800">
                <a:effectLst/>
                <a:latin typeface="Arial" panose="020B0604020202020204" pitchFamily="34" charset="0"/>
                <a:ea typeface="Arial" panose="020B0604020202020204" pitchFamily="34" charset="0"/>
              </a:rPr>
              <a:t>This specifies the source of the researcher's work, which prevents plagiarism and allows viewers to conduct their own research if they want to learn more.</a:t>
            </a:r>
            <a:endParaRPr lang="en-IN" sz="180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4B25A3B4-1732-446C-A0A1-67D569103934}" type="slidenum">
              <a:rPr lang="en-IN" smtClean="0"/>
              <a:t>12</a:t>
            </a:fld>
            <a:endParaRPr lang="en-IN"/>
          </a:p>
        </p:txBody>
      </p:sp>
    </p:spTree>
    <p:extLst>
      <p:ext uri="{BB962C8B-B14F-4D97-AF65-F5344CB8AC3E}">
        <p14:creationId xmlns:p14="http://schemas.microsoft.com/office/powerpoint/2010/main" val="29292921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Learning objectives are more teacher-centred, outlining what the teacher plans to teach or achieve within the context of a session or course. These may include specific stages or strategies for imparting knowledge or skills to students (Jiang </a:t>
            </a:r>
            <a:r>
              <a:rPr lang="en-IN" sz="1800" i="1" dirty="0">
                <a:effectLst/>
                <a:latin typeface="Arial" panose="020B0604020202020204" pitchFamily="34" charset="0"/>
                <a:ea typeface="Arial" panose="020B0604020202020204" pitchFamily="34" charset="0"/>
              </a:rPr>
              <a:t>et al.,</a:t>
            </a:r>
            <a:r>
              <a:rPr lang="en-IN" sz="1800" dirty="0">
                <a:effectLst/>
                <a:latin typeface="Arial" panose="020B0604020202020204" pitchFamily="34" charset="0"/>
                <a:ea typeface="Arial" panose="020B0604020202020204" pitchFamily="34" charset="0"/>
              </a:rPr>
              <a:t> 2021). Learning outcomes are student-centred, emphasising what the learner should understand and demonstrate by the end of a learning period. </a:t>
            </a:r>
          </a:p>
          <a:p>
            <a:endParaRPr lang="en-IN" dirty="0"/>
          </a:p>
        </p:txBody>
      </p:sp>
      <p:sp>
        <p:nvSpPr>
          <p:cNvPr id="4" name="Slide Number Placeholder 3"/>
          <p:cNvSpPr>
            <a:spLocks noGrp="1"/>
          </p:cNvSpPr>
          <p:nvPr>
            <p:ph type="sldNum" sz="quarter" idx="5"/>
          </p:nvPr>
        </p:nvSpPr>
        <p:spPr/>
        <p:txBody>
          <a:bodyPr/>
          <a:lstStyle/>
          <a:p>
            <a:fld id="{4B25A3B4-1732-446C-A0A1-67D569103934}" type="slidenum">
              <a:rPr lang="en-IN" smtClean="0"/>
              <a:t>13</a:t>
            </a:fld>
            <a:endParaRPr lang="en-IN"/>
          </a:p>
        </p:txBody>
      </p:sp>
    </p:spTree>
    <p:extLst>
      <p:ext uri="{BB962C8B-B14F-4D97-AF65-F5344CB8AC3E}">
        <p14:creationId xmlns:p14="http://schemas.microsoft.com/office/powerpoint/2010/main" val="91714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This could entail utilising real-world artefacts, examples, and cases, implementing a model within an organisation, and/or comparing one theory or organisation to another based on predefined criteria. Any references the researcher includes should be current and relevant, with the majority published within the last five years or so; however, seminal/important works on the subject may be older. </a:t>
            </a:r>
          </a:p>
          <a:p>
            <a:endParaRPr lang="en-IN" dirty="0"/>
          </a:p>
        </p:txBody>
      </p:sp>
      <p:sp>
        <p:nvSpPr>
          <p:cNvPr id="4" name="Slide Number Placeholder 3"/>
          <p:cNvSpPr>
            <a:spLocks noGrp="1"/>
          </p:cNvSpPr>
          <p:nvPr>
            <p:ph type="sldNum" sz="quarter" idx="5"/>
          </p:nvPr>
        </p:nvSpPr>
        <p:spPr/>
        <p:txBody>
          <a:bodyPr/>
          <a:lstStyle/>
          <a:p>
            <a:fld id="{4B25A3B4-1732-446C-A0A1-67D569103934}" type="slidenum">
              <a:rPr lang="en-IN" smtClean="0"/>
              <a:t>14</a:t>
            </a:fld>
            <a:endParaRPr lang="en-IN"/>
          </a:p>
        </p:txBody>
      </p:sp>
    </p:spTree>
    <p:extLst>
      <p:ext uri="{BB962C8B-B14F-4D97-AF65-F5344CB8AC3E}">
        <p14:creationId xmlns:p14="http://schemas.microsoft.com/office/powerpoint/2010/main" val="5857125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dirty="0">
                <a:effectLst/>
                <a:latin typeface="Arial" panose="020B0604020202020204" pitchFamily="34" charset="0"/>
                <a:ea typeface="Arial" panose="020B0604020202020204" pitchFamily="34" charset="0"/>
              </a:rPr>
              <a:t>He, Z. and </a:t>
            </a:r>
            <a:r>
              <a:rPr lang="en-IN" sz="1800" dirty="0" err="1">
                <a:effectLst/>
                <a:latin typeface="Arial" panose="020B0604020202020204" pitchFamily="34" charset="0"/>
                <a:ea typeface="Arial" panose="020B0604020202020204" pitchFamily="34" charset="0"/>
              </a:rPr>
              <a:t>Haasis</a:t>
            </a:r>
            <a:r>
              <a:rPr lang="en-IN" sz="1800" dirty="0">
                <a:effectLst/>
                <a:latin typeface="Arial" panose="020B0604020202020204" pitchFamily="34" charset="0"/>
                <a:ea typeface="Arial" panose="020B0604020202020204" pitchFamily="34" charset="0"/>
              </a:rPr>
              <a:t>, H.D., 2020. A theoretical research framework of future sustainable urban freight transport for smart cities. </a:t>
            </a:r>
            <a:r>
              <a:rPr lang="en-IN" sz="1800" i="1" dirty="0">
                <a:effectLst/>
                <a:latin typeface="Arial" panose="020B0604020202020204" pitchFamily="34" charset="0"/>
                <a:ea typeface="Arial" panose="020B0604020202020204" pitchFamily="34" charset="0"/>
              </a:rPr>
              <a:t>Sustainability, 12</a:t>
            </a:r>
            <a:r>
              <a:rPr lang="en-IN" sz="1800" dirty="0">
                <a:effectLst/>
                <a:latin typeface="Arial" panose="020B0604020202020204" pitchFamily="34" charset="0"/>
                <a:ea typeface="Arial" panose="020B0604020202020204" pitchFamily="34" charset="0"/>
              </a:rPr>
              <a:t>(5), p.1975. Available at: </a:t>
            </a:r>
            <a:r>
              <a:rPr lang="en-IN" sz="1800" dirty="0">
                <a:solidFill>
                  <a:srgbClr val="1155CC"/>
                </a:solidFill>
                <a:effectLst/>
                <a:latin typeface="Arial" panose="020B0604020202020204" pitchFamily="34" charset="0"/>
                <a:ea typeface="Arial" panose="020B0604020202020204" pitchFamily="34" charset="0"/>
                <a:hlinkClick r:id="rId3"/>
              </a:rPr>
              <a:t>https://www.mdpi.com/2071-1050/12/5/1975/pdf</a:t>
            </a:r>
            <a:r>
              <a:rPr lang="en-IN" sz="1800" dirty="0">
                <a:effectLst/>
                <a:latin typeface="Arial" panose="020B0604020202020204" pitchFamily="34" charset="0"/>
                <a:ea typeface="Arial" panose="020B0604020202020204" pitchFamily="34" charset="0"/>
              </a:rPr>
              <a:t> (Accessed: 22 February 2023). </a:t>
            </a:r>
          </a:p>
          <a:p>
            <a:pPr algn="just">
              <a:lnSpc>
                <a:spcPct val="150000"/>
              </a:lnSpc>
            </a:pPr>
            <a:r>
              <a:rPr lang="en-IN" sz="1800" dirty="0" err="1">
                <a:effectLst/>
                <a:latin typeface="Arial" panose="020B0604020202020204" pitchFamily="34" charset="0"/>
                <a:ea typeface="Arial" panose="020B0604020202020204" pitchFamily="34" charset="0"/>
              </a:rPr>
              <a:t>Jandrić</a:t>
            </a:r>
            <a:r>
              <a:rPr lang="en-IN" sz="1800" dirty="0">
                <a:effectLst/>
                <a:latin typeface="Arial" panose="020B0604020202020204" pitchFamily="34" charset="0"/>
                <a:ea typeface="Arial" panose="020B0604020202020204" pitchFamily="34" charset="0"/>
              </a:rPr>
              <a:t>, P., 2021. A peer-reviewed scholarly article. </a:t>
            </a:r>
            <a:r>
              <a:rPr lang="en-IN" sz="1800" i="1" dirty="0" err="1">
                <a:effectLst/>
                <a:latin typeface="Arial" panose="020B0604020202020204" pitchFamily="34" charset="0"/>
                <a:ea typeface="Arial" panose="020B0604020202020204" pitchFamily="34" charset="0"/>
              </a:rPr>
              <a:t>Postdigital</a:t>
            </a:r>
            <a:r>
              <a:rPr lang="en-IN" sz="1800" i="1" dirty="0">
                <a:effectLst/>
                <a:latin typeface="Arial" panose="020B0604020202020204" pitchFamily="34" charset="0"/>
                <a:ea typeface="Arial" panose="020B0604020202020204" pitchFamily="34" charset="0"/>
              </a:rPr>
              <a:t> Science and Education, 3</a:t>
            </a:r>
            <a:r>
              <a:rPr lang="en-IN" sz="1800" dirty="0">
                <a:effectLst/>
                <a:latin typeface="Arial" panose="020B0604020202020204" pitchFamily="34" charset="0"/>
                <a:ea typeface="Arial" panose="020B0604020202020204" pitchFamily="34" charset="0"/>
              </a:rPr>
              <a:t>, pp.36-47. Available at: </a:t>
            </a:r>
            <a:r>
              <a:rPr lang="en-IN" sz="1800" dirty="0">
                <a:solidFill>
                  <a:srgbClr val="1155CC"/>
                </a:solidFill>
                <a:effectLst/>
                <a:latin typeface="Arial" panose="020B0604020202020204" pitchFamily="34" charset="0"/>
                <a:ea typeface="Arial" panose="020B0604020202020204" pitchFamily="34" charset="0"/>
                <a:hlinkClick r:id="rId4"/>
              </a:rPr>
              <a:t>https://link.springer.com/content/pdf/10.1007/s42438-020-00202-8.pdf</a:t>
            </a:r>
            <a:r>
              <a:rPr lang="en-IN" sz="1800" dirty="0">
                <a:effectLst/>
                <a:latin typeface="Arial" panose="020B0604020202020204" pitchFamily="34" charset="0"/>
                <a:ea typeface="Arial" panose="020B0604020202020204" pitchFamily="34" charset="0"/>
              </a:rPr>
              <a:t> (Accessed: 22 February 2023). </a:t>
            </a:r>
          </a:p>
          <a:p>
            <a:pPr algn="just">
              <a:lnSpc>
                <a:spcPct val="150000"/>
              </a:lnSpc>
            </a:pPr>
            <a:r>
              <a:rPr lang="en-IN" sz="1800" dirty="0">
                <a:effectLst/>
                <a:latin typeface="Arial" panose="020B0604020202020204" pitchFamily="34" charset="0"/>
                <a:ea typeface="Arial" panose="020B0604020202020204" pitchFamily="34" charset="0"/>
              </a:rPr>
              <a:t>Jiang, Z., Wu, H., Cheng, H., Wang, W., Xie, A.N. and Fitzgerald, S.R., 2021. Twelve tips for teaching medical students online under COVID-19. </a:t>
            </a:r>
            <a:r>
              <a:rPr lang="en-IN" sz="1800" i="1" dirty="0">
                <a:effectLst/>
                <a:latin typeface="Arial" panose="020B0604020202020204" pitchFamily="34" charset="0"/>
                <a:ea typeface="Arial" panose="020B0604020202020204" pitchFamily="34" charset="0"/>
              </a:rPr>
              <a:t>Medical education online, 26</a:t>
            </a:r>
            <a:r>
              <a:rPr lang="en-IN" sz="1800" dirty="0">
                <a:effectLst/>
                <a:latin typeface="Arial" panose="020B0604020202020204" pitchFamily="34" charset="0"/>
                <a:ea typeface="Arial" panose="020B0604020202020204" pitchFamily="34" charset="0"/>
              </a:rPr>
              <a:t>(1), p.1854066. Available at: </a:t>
            </a:r>
            <a:r>
              <a:rPr lang="en-IN" sz="1800" dirty="0">
                <a:solidFill>
                  <a:srgbClr val="1155CC"/>
                </a:solidFill>
                <a:effectLst/>
                <a:latin typeface="Arial" panose="020B0604020202020204" pitchFamily="34" charset="0"/>
                <a:ea typeface="Arial" panose="020B0604020202020204" pitchFamily="34" charset="0"/>
                <a:hlinkClick r:id="rId5"/>
              </a:rPr>
              <a:t>https://www.tandfonline.com/doi/pdf/10.1080/10872981.2020.1854066</a:t>
            </a:r>
            <a:r>
              <a:rPr lang="en-IN" sz="1800" dirty="0">
                <a:effectLst/>
                <a:latin typeface="Arial" panose="020B0604020202020204" pitchFamily="34" charset="0"/>
                <a:ea typeface="Arial" panose="020B0604020202020204" pitchFamily="34" charset="0"/>
              </a:rPr>
              <a:t> (Accessed: 22 February 2023). </a:t>
            </a:r>
          </a:p>
          <a:p>
            <a:pPr algn="just">
              <a:lnSpc>
                <a:spcPct val="150000"/>
              </a:lnSpc>
            </a:pPr>
            <a:r>
              <a:rPr lang="en-IN" sz="1800" dirty="0">
                <a:effectLst/>
                <a:latin typeface="Arial" panose="020B0604020202020204" pitchFamily="34" charset="0"/>
                <a:ea typeface="Arial" panose="020B0604020202020204" pitchFamily="34" charset="0"/>
              </a:rPr>
              <a:t>Surya, B., </a:t>
            </a:r>
            <a:r>
              <a:rPr lang="en-IN" sz="1800" dirty="0" err="1">
                <a:effectLst/>
                <a:latin typeface="Arial" panose="020B0604020202020204" pitchFamily="34" charset="0"/>
                <a:ea typeface="Arial" panose="020B0604020202020204" pitchFamily="34" charset="0"/>
              </a:rPr>
              <a:t>Menne</a:t>
            </a:r>
            <a:r>
              <a:rPr lang="en-IN" sz="1800" dirty="0">
                <a:effectLst/>
                <a:latin typeface="Arial" panose="020B0604020202020204" pitchFamily="34" charset="0"/>
                <a:ea typeface="Arial" panose="020B0604020202020204" pitchFamily="34" charset="0"/>
              </a:rPr>
              <a:t>, F., </a:t>
            </a:r>
            <a:r>
              <a:rPr lang="en-IN" sz="1800" dirty="0" err="1">
                <a:effectLst/>
                <a:latin typeface="Arial" panose="020B0604020202020204" pitchFamily="34" charset="0"/>
                <a:ea typeface="Arial" panose="020B0604020202020204" pitchFamily="34" charset="0"/>
              </a:rPr>
              <a:t>Sabhan</a:t>
            </a:r>
            <a:r>
              <a:rPr lang="en-IN" sz="1800" dirty="0">
                <a:effectLst/>
                <a:latin typeface="Arial" panose="020B0604020202020204" pitchFamily="34" charset="0"/>
                <a:ea typeface="Arial" panose="020B0604020202020204" pitchFamily="34" charset="0"/>
              </a:rPr>
              <a:t>, H., </a:t>
            </a:r>
            <a:r>
              <a:rPr lang="en-IN" sz="1800" dirty="0" err="1">
                <a:effectLst/>
                <a:latin typeface="Arial" panose="020B0604020202020204" pitchFamily="34" charset="0"/>
                <a:ea typeface="Arial" panose="020B0604020202020204" pitchFamily="34" charset="0"/>
              </a:rPr>
              <a:t>Suriani</a:t>
            </a:r>
            <a:r>
              <a:rPr lang="en-IN" sz="1800" dirty="0">
                <a:effectLst/>
                <a:latin typeface="Arial" panose="020B0604020202020204" pitchFamily="34" charset="0"/>
                <a:ea typeface="Arial" panose="020B0604020202020204" pitchFamily="34" charset="0"/>
              </a:rPr>
              <a:t>, S., Abubakar, H. and Idris, M., 2021. Economic growth, increasing productivity of SMEs, and open innovation. </a:t>
            </a:r>
            <a:r>
              <a:rPr lang="en-IN" sz="1800" i="1" dirty="0">
                <a:effectLst/>
                <a:latin typeface="Arial" panose="020B0604020202020204" pitchFamily="34" charset="0"/>
                <a:ea typeface="Arial" panose="020B0604020202020204" pitchFamily="34" charset="0"/>
              </a:rPr>
              <a:t>Journal of Open Innovation: Technology, Market, and Complexity, 7</a:t>
            </a:r>
            <a:r>
              <a:rPr lang="en-IN" sz="1800" dirty="0">
                <a:effectLst/>
                <a:latin typeface="Arial" panose="020B0604020202020204" pitchFamily="34" charset="0"/>
                <a:ea typeface="Arial" panose="020B0604020202020204" pitchFamily="34" charset="0"/>
              </a:rPr>
              <a:t>(1), p.20. Available at: </a:t>
            </a:r>
            <a:r>
              <a:rPr lang="en-IN" sz="1800" dirty="0">
                <a:solidFill>
                  <a:srgbClr val="1155CC"/>
                </a:solidFill>
                <a:effectLst/>
                <a:latin typeface="Arial" panose="020B0604020202020204" pitchFamily="34" charset="0"/>
                <a:ea typeface="Arial" panose="020B0604020202020204" pitchFamily="34" charset="0"/>
                <a:hlinkClick r:id="rId6"/>
              </a:rPr>
              <a:t>https://www.mdpi.com/2199-8531/7/1/20/pdf</a:t>
            </a:r>
            <a:r>
              <a:rPr lang="en-IN" sz="1800" dirty="0">
                <a:effectLst/>
                <a:latin typeface="Arial" panose="020B0604020202020204" pitchFamily="34" charset="0"/>
                <a:ea typeface="Arial" panose="020B0604020202020204" pitchFamily="34" charset="0"/>
              </a:rPr>
              <a:t> (Accessed: 22 February 2023). </a:t>
            </a:r>
          </a:p>
          <a:p>
            <a:endParaRPr lang="en-IN" dirty="0"/>
          </a:p>
        </p:txBody>
      </p:sp>
      <p:sp>
        <p:nvSpPr>
          <p:cNvPr id="4" name="Slide Number Placeholder 3"/>
          <p:cNvSpPr>
            <a:spLocks noGrp="1"/>
          </p:cNvSpPr>
          <p:nvPr>
            <p:ph type="sldNum" sz="quarter" idx="5"/>
          </p:nvPr>
        </p:nvSpPr>
        <p:spPr/>
        <p:txBody>
          <a:bodyPr/>
          <a:lstStyle/>
          <a:p>
            <a:fld id="{4B25A3B4-1732-446C-A0A1-67D569103934}" type="slidenum">
              <a:rPr lang="en-IN" smtClean="0"/>
              <a:t>16</a:t>
            </a:fld>
            <a:endParaRPr lang="en-IN"/>
          </a:p>
        </p:txBody>
      </p:sp>
    </p:spTree>
    <p:extLst>
      <p:ext uri="{BB962C8B-B14F-4D97-AF65-F5344CB8AC3E}">
        <p14:creationId xmlns:p14="http://schemas.microsoft.com/office/powerpoint/2010/main" val="18896283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FB87E0F8-C4A2-4DB8-B695-1FC021D1E258}" type="datetimeFigureOut">
              <a:rPr lang="en-IN" smtClean="0"/>
              <a:t>23-02-2024</a:t>
            </a:fld>
            <a:endParaRPr lang="en-IN"/>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IN"/>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874403C7-9CF7-4A03-8D7A-1C9B2CF91042}" type="slidenum">
              <a:rPr lang="en-IN" smtClean="0"/>
              <a:t>‹#›</a:t>
            </a:fld>
            <a:endParaRPr lang="en-IN"/>
          </a:p>
        </p:txBody>
      </p:sp>
    </p:spTree>
    <p:extLst>
      <p:ext uri="{BB962C8B-B14F-4D97-AF65-F5344CB8AC3E}">
        <p14:creationId xmlns:p14="http://schemas.microsoft.com/office/powerpoint/2010/main" val="11215118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87E0F8-C4A2-4DB8-B695-1FC021D1E258}" type="datetimeFigureOut">
              <a:rPr lang="en-IN" smtClean="0"/>
              <a:t>23-02-2024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74403C7-9CF7-4A03-8D7A-1C9B2CF91042}" type="slidenum">
              <a:rPr lang="en-IN" smtClean="0"/>
              <a:t>‹#›</a:t>
            </a:fld>
            <a:endParaRPr lang="en-IN"/>
          </a:p>
        </p:txBody>
      </p:sp>
    </p:spTree>
    <p:extLst>
      <p:ext uri="{BB962C8B-B14F-4D97-AF65-F5344CB8AC3E}">
        <p14:creationId xmlns:p14="http://schemas.microsoft.com/office/powerpoint/2010/main" val="1009153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87E0F8-C4A2-4DB8-B695-1FC021D1E258}" type="datetimeFigureOut">
              <a:rPr lang="en-IN" smtClean="0"/>
              <a:t>23-02-2024</a:t>
            </a:fld>
            <a:endParaRPr lang="en-IN"/>
          </a:p>
        </p:txBody>
      </p:sp>
      <p:sp>
        <p:nvSpPr>
          <p:cNvPr id="5" name="Footer Placeholder 4"/>
          <p:cNvSpPr>
            <a:spLocks noGrp="1"/>
          </p:cNvSpPr>
          <p:nvPr>
            <p:ph type="ftr" sz="quarter" idx="11"/>
          </p:nvPr>
        </p:nvSpPr>
        <p:spPr/>
        <p:txBody>
          <a:bodyPr/>
          <a:lstStyle/>
          <a:p>
            <a:endParaRPr lang="en-IN"/>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74403C7-9CF7-4A03-8D7A-1C9B2CF91042}" type="slidenum">
              <a:rPr lang="en-IN" smtClean="0"/>
              <a:t>‹#›</a:t>
            </a:fld>
            <a:endParaRPr lang="en-IN"/>
          </a:p>
        </p:txBody>
      </p:sp>
    </p:spTree>
    <p:extLst>
      <p:ext uri="{BB962C8B-B14F-4D97-AF65-F5344CB8AC3E}">
        <p14:creationId xmlns:p14="http://schemas.microsoft.com/office/powerpoint/2010/main" val="2241716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87E0F8-C4A2-4DB8-B695-1FC021D1E258}" type="datetimeFigureOut">
              <a:rPr lang="en-IN" smtClean="0"/>
              <a:t>23-02-2024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74403C7-9CF7-4A03-8D7A-1C9B2CF91042}" type="slidenum">
              <a:rPr lang="en-IN" smtClean="0"/>
              <a:t>‹#›</a:t>
            </a:fld>
            <a:endParaRPr lang="en-IN"/>
          </a:p>
        </p:txBody>
      </p:sp>
    </p:spTree>
    <p:extLst>
      <p:ext uri="{BB962C8B-B14F-4D97-AF65-F5344CB8AC3E}">
        <p14:creationId xmlns:p14="http://schemas.microsoft.com/office/powerpoint/2010/main" val="1932444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87E0F8-C4A2-4DB8-B695-1FC021D1E258}" type="datetimeFigureOut">
              <a:rPr lang="en-IN" smtClean="0"/>
              <a:t>23-02-2024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74403C7-9CF7-4A03-8D7A-1C9B2CF91042}" type="slidenum">
              <a:rPr lang="en-IN" smtClean="0"/>
              <a:t>‹#›</a:t>
            </a:fld>
            <a:endParaRPr lang="en-IN"/>
          </a:p>
        </p:txBody>
      </p:sp>
    </p:spTree>
    <p:extLst>
      <p:ext uri="{BB962C8B-B14F-4D97-AF65-F5344CB8AC3E}">
        <p14:creationId xmlns:p14="http://schemas.microsoft.com/office/powerpoint/2010/main" val="1589154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87E0F8-C4A2-4DB8-B695-1FC021D1E258}" type="datetimeFigureOut">
              <a:rPr lang="en-IN" smtClean="0"/>
              <a:t>23-02-2024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74403C7-9CF7-4A03-8D7A-1C9B2CF91042}" type="slidenum">
              <a:rPr lang="en-IN" smtClean="0"/>
              <a:t>‹#›</a:t>
            </a:fld>
            <a:endParaRPr lang="en-IN"/>
          </a:p>
        </p:txBody>
      </p:sp>
    </p:spTree>
    <p:extLst>
      <p:ext uri="{BB962C8B-B14F-4D97-AF65-F5344CB8AC3E}">
        <p14:creationId xmlns:p14="http://schemas.microsoft.com/office/powerpoint/2010/main" val="3546560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87E0F8-C4A2-4DB8-B695-1FC021D1E258}" type="datetimeFigureOut">
              <a:rPr lang="en-IN" smtClean="0"/>
              <a:t>23-02-2024</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874403C7-9CF7-4A03-8D7A-1C9B2CF91042}" type="slidenum">
              <a:rPr lang="en-IN" smtClean="0"/>
              <a:t>‹#›</a:t>
            </a:fld>
            <a:endParaRPr lang="en-IN"/>
          </a:p>
        </p:txBody>
      </p:sp>
    </p:spTree>
    <p:extLst>
      <p:ext uri="{BB962C8B-B14F-4D97-AF65-F5344CB8AC3E}">
        <p14:creationId xmlns:p14="http://schemas.microsoft.com/office/powerpoint/2010/main" val="1340564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87E0F8-C4A2-4DB8-B695-1FC021D1E258}" type="datetimeFigureOut">
              <a:rPr lang="en-IN" smtClean="0"/>
              <a:t>23-02-2024</a:t>
            </a:fld>
            <a:endParaRPr lang="en-IN"/>
          </a:p>
        </p:txBody>
      </p:sp>
      <p:sp>
        <p:nvSpPr>
          <p:cNvPr id="6" name="Footer Placeholder 5"/>
          <p:cNvSpPr>
            <a:spLocks noGrp="1"/>
          </p:cNvSpPr>
          <p:nvPr>
            <p:ph type="ftr" sz="quarter" idx="11"/>
          </p:nvPr>
        </p:nvSpPr>
        <p:spPr/>
        <p:txBody>
          <a:bodyPr/>
          <a:lstStyle/>
          <a:p>
            <a:endParaRPr lang="en-IN"/>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74403C7-9CF7-4A03-8D7A-1C9B2CF91042}" type="slidenum">
              <a:rPr lang="en-IN" smtClean="0"/>
              <a:t>‹#›</a:t>
            </a:fld>
            <a:endParaRPr lang="en-IN"/>
          </a:p>
        </p:txBody>
      </p:sp>
    </p:spTree>
    <p:extLst>
      <p:ext uri="{BB962C8B-B14F-4D97-AF65-F5344CB8AC3E}">
        <p14:creationId xmlns:p14="http://schemas.microsoft.com/office/powerpoint/2010/main" val="480111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87E0F8-C4A2-4DB8-B695-1FC021D1E258}" type="datetimeFigureOut">
              <a:rPr lang="en-IN" smtClean="0"/>
              <a:t>23-02-2024</a:t>
            </a:fld>
            <a:endParaRPr lang="en-IN"/>
          </a:p>
        </p:txBody>
      </p:sp>
      <p:sp>
        <p:nvSpPr>
          <p:cNvPr id="6" name="Footer Placeholder 5"/>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74403C7-9CF7-4A03-8D7A-1C9B2CF91042}" type="slidenum">
              <a:rPr lang="en-IN" smtClean="0"/>
              <a:t>‹#›</a:t>
            </a:fld>
            <a:endParaRPr lang="en-IN"/>
          </a:p>
        </p:txBody>
      </p:sp>
    </p:spTree>
    <p:extLst>
      <p:ext uri="{BB962C8B-B14F-4D97-AF65-F5344CB8AC3E}">
        <p14:creationId xmlns:p14="http://schemas.microsoft.com/office/powerpoint/2010/main" val="3107483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87E0F8-C4A2-4DB8-B695-1FC021D1E258}" type="datetimeFigureOut">
              <a:rPr lang="en-IN" smtClean="0"/>
              <a:t>23-02-2024</a:t>
            </a:fld>
            <a:endParaRPr lang="en-IN"/>
          </a:p>
        </p:txBody>
      </p:sp>
      <p:sp>
        <p:nvSpPr>
          <p:cNvPr id="6" name="Footer Placeholder 5"/>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74403C7-9CF7-4A03-8D7A-1C9B2CF91042}" type="slidenum">
              <a:rPr lang="en-IN" smtClean="0"/>
              <a:t>‹#›</a:t>
            </a:fld>
            <a:endParaRPr lang="en-IN"/>
          </a:p>
        </p:txBody>
      </p:sp>
    </p:spTree>
    <p:extLst>
      <p:ext uri="{BB962C8B-B14F-4D97-AF65-F5344CB8AC3E}">
        <p14:creationId xmlns:p14="http://schemas.microsoft.com/office/powerpoint/2010/main" val="2155054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B87E0F8-C4A2-4DB8-B695-1FC021D1E258}" type="datetimeFigureOut">
              <a:rPr lang="en-IN" smtClean="0"/>
              <a:t>23-02-2024</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74403C7-9CF7-4A03-8D7A-1C9B2CF91042}" type="slidenum">
              <a:rPr lang="en-IN" smtClean="0"/>
              <a:t>‹#›</a:t>
            </a:fld>
            <a:endParaRPr lang="en-IN"/>
          </a:p>
        </p:txBody>
      </p:sp>
    </p:spTree>
    <p:extLst>
      <p:ext uri="{BB962C8B-B14F-4D97-AF65-F5344CB8AC3E}">
        <p14:creationId xmlns:p14="http://schemas.microsoft.com/office/powerpoint/2010/main" val="1553604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B87E0F8-C4A2-4DB8-B695-1FC021D1E258}" type="datetimeFigureOut">
              <a:rPr lang="en-IN" smtClean="0"/>
              <a:t>23-02-2024</a:t>
            </a:fld>
            <a:endParaRPr lang="en-IN"/>
          </a:p>
        </p:txBody>
      </p:sp>
      <p:sp>
        <p:nvSpPr>
          <p:cNvPr id="5" name="Footer Placeholder 4"/>
          <p:cNvSpPr>
            <a:spLocks noGrp="1"/>
          </p:cNvSpPr>
          <p:nvPr>
            <p:ph type="ftr" sz="quarter" idx="11"/>
          </p:nvPr>
        </p:nvSpPr>
        <p:spPr/>
        <p:txBody>
          <a:bodyPr/>
          <a:lstStyle/>
          <a:p>
            <a:endParaRPr lang="en-IN"/>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74403C7-9CF7-4A03-8D7A-1C9B2CF91042}" type="slidenum">
              <a:rPr lang="en-IN" smtClean="0"/>
              <a:t>‹#›</a:t>
            </a:fld>
            <a:endParaRPr lang="en-IN"/>
          </a:p>
        </p:txBody>
      </p:sp>
    </p:spTree>
    <p:extLst>
      <p:ext uri="{BB962C8B-B14F-4D97-AF65-F5344CB8AC3E}">
        <p14:creationId xmlns:p14="http://schemas.microsoft.com/office/powerpoint/2010/main" val="1786704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87E0F8-C4A2-4DB8-B695-1FC021D1E258}" type="datetimeFigureOut">
              <a:rPr lang="en-IN" smtClean="0"/>
              <a:t>23-02-2024</a:t>
            </a:fld>
            <a:endParaRPr lang="en-IN"/>
          </a:p>
        </p:txBody>
      </p:sp>
      <p:sp>
        <p:nvSpPr>
          <p:cNvPr id="5" name="Footer Placeholder 4"/>
          <p:cNvSpPr>
            <a:spLocks noGrp="1"/>
          </p:cNvSpPr>
          <p:nvPr>
            <p:ph type="ftr" sz="quarter" idx="11"/>
          </p:nvPr>
        </p:nvSpPr>
        <p:spPr/>
        <p:txBody>
          <a:bodyPr/>
          <a:lstStyle/>
          <a:p>
            <a:endParaRPr lang="en-IN"/>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74403C7-9CF7-4A03-8D7A-1C9B2CF91042}" type="slidenum">
              <a:rPr lang="en-IN" smtClean="0"/>
              <a:t>‹#›</a:t>
            </a:fld>
            <a:endParaRPr lang="en-IN"/>
          </a:p>
        </p:txBody>
      </p:sp>
    </p:spTree>
    <p:extLst>
      <p:ext uri="{BB962C8B-B14F-4D97-AF65-F5344CB8AC3E}">
        <p14:creationId xmlns:p14="http://schemas.microsoft.com/office/powerpoint/2010/main" val="36124806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B87E0F8-C4A2-4DB8-B695-1FC021D1E258}" type="datetimeFigureOut">
              <a:rPr lang="en-IN" smtClean="0"/>
              <a:t>23-02-2024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74403C7-9CF7-4A03-8D7A-1C9B2CF91042}" type="slidenum">
              <a:rPr lang="en-IN" smtClean="0"/>
              <a:t>‹#›</a:t>
            </a:fld>
            <a:endParaRPr lang="en-IN"/>
          </a:p>
        </p:txBody>
      </p:sp>
    </p:spTree>
    <p:extLst>
      <p:ext uri="{BB962C8B-B14F-4D97-AF65-F5344CB8AC3E}">
        <p14:creationId xmlns:p14="http://schemas.microsoft.com/office/powerpoint/2010/main" val="14690472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B87E0F8-C4A2-4DB8-B695-1FC021D1E258}" type="datetimeFigureOut">
              <a:rPr lang="en-IN" smtClean="0"/>
              <a:t>23-02-2024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74403C7-9CF7-4A03-8D7A-1C9B2CF91042}" type="slidenum">
              <a:rPr lang="en-IN" smtClean="0"/>
              <a:t>‹#›</a:t>
            </a:fld>
            <a:endParaRPr lang="en-IN"/>
          </a:p>
        </p:txBody>
      </p:sp>
    </p:spTree>
    <p:extLst>
      <p:ext uri="{BB962C8B-B14F-4D97-AF65-F5344CB8AC3E}">
        <p14:creationId xmlns:p14="http://schemas.microsoft.com/office/powerpoint/2010/main" val="8222241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87E0F8-C4A2-4DB8-B695-1FC021D1E258}" type="datetimeFigureOut">
              <a:rPr lang="en-IN" smtClean="0"/>
              <a:t>23-02-2024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74403C7-9CF7-4A03-8D7A-1C9B2CF91042}" type="slidenum">
              <a:rPr lang="en-IN" smtClean="0"/>
              <a:t>‹#›</a:t>
            </a:fld>
            <a:endParaRPr lang="en-IN"/>
          </a:p>
        </p:txBody>
      </p:sp>
    </p:spTree>
    <p:extLst>
      <p:ext uri="{BB962C8B-B14F-4D97-AF65-F5344CB8AC3E}">
        <p14:creationId xmlns:p14="http://schemas.microsoft.com/office/powerpoint/2010/main" val="25762468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87E0F8-C4A2-4DB8-B695-1FC021D1E258}" type="datetimeFigureOut">
              <a:rPr lang="en-IN" smtClean="0"/>
              <a:t>23-02-2024</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74403C7-9CF7-4A03-8D7A-1C9B2CF91042}" type="slidenum">
              <a:rPr lang="en-IN" smtClean="0"/>
              <a:t>‹#›</a:t>
            </a:fld>
            <a:endParaRPr lang="en-IN"/>
          </a:p>
        </p:txBody>
      </p:sp>
    </p:spTree>
    <p:extLst>
      <p:ext uri="{BB962C8B-B14F-4D97-AF65-F5344CB8AC3E}">
        <p14:creationId xmlns:p14="http://schemas.microsoft.com/office/powerpoint/2010/main" val="2159950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FB87E0F8-C4A2-4DB8-B695-1FC021D1E258}" type="datetimeFigureOut">
              <a:rPr lang="en-IN" smtClean="0"/>
              <a:t>23-02-2024</a:t>
            </a:fld>
            <a:endParaRPr lang="en-IN"/>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IN"/>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874403C7-9CF7-4A03-8D7A-1C9B2CF91042}" type="slidenum">
              <a:rPr lang="en-IN" smtClean="0"/>
              <a:t>‹#›</a:t>
            </a:fld>
            <a:endParaRPr lang="en-IN"/>
          </a:p>
        </p:txBody>
      </p:sp>
    </p:spTree>
    <p:extLst>
      <p:ext uri="{BB962C8B-B14F-4D97-AF65-F5344CB8AC3E}">
        <p14:creationId xmlns:p14="http://schemas.microsoft.com/office/powerpoint/2010/main" val="1976445309"/>
      </p:ext>
    </p:extLst>
  </p:cSld>
  <p:clrMap bg1="lt1" tx1="dk1" bg2="lt2" tx2="dk2" accent1="accent1" accent2="accent2" accent3="accent3" accent4="accent4" accent5="accent5" accent6="accent6" hlink="hlink" folHlink="folHlink"/>
  <p:sldLayoutIdLst>
    <p:sldLayoutId id="2147483932" r:id="rId1"/>
    <p:sldLayoutId id="2147483933"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 id="2147483943" r:id="rId12"/>
    <p:sldLayoutId id="2147483944" r:id="rId13"/>
    <p:sldLayoutId id="2147483945" r:id="rId14"/>
    <p:sldLayoutId id="2147483946" r:id="rId15"/>
    <p:sldLayoutId id="2147483947" r:id="rId16"/>
    <p:sldLayoutId id="2147483948"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jaesjo.com/index.php/jaes/article/download/84/82"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onlinelibrary.wiley.com/doi/pdf/10.1002/jrsm.1378" TargetMode="External"/><Relationship Id="rId5" Type="http://schemas.openxmlformats.org/officeDocument/2006/relationships/hyperlink" Target="http://archives.univ-biskra.dz/bitstream/123456789/16056/1/Bouthaina_BOUGUESBA.pdf" TargetMode="External"/><Relationship Id="rId4" Type="http://schemas.openxmlformats.org/officeDocument/2006/relationships/hyperlink" Target="https://link.springer.com/content/pdf/10.1186/s41239-021-00277-8.pdf"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20DA6-1F4F-117F-4937-57F7FACA5054}"/>
              </a:ext>
            </a:extLst>
          </p:cNvPr>
          <p:cNvSpPr>
            <a:spLocks noGrp="1"/>
          </p:cNvSpPr>
          <p:nvPr>
            <p:ph type="ctrTitle"/>
          </p:nvPr>
        </p:nvSpPr>
        <p:spPr>
          <a:xfrm>
            <a:off x="1561355" y="951653"/>
            <a:ext cx="8825658" cy="2677648"/>
          </a:xfrm>
        </p:spPr>
        <p:txBody>
          <a:bodyPr/>
          <a:lstStyle/>
          <a:p>
            <a:pPr marL="63500" algn="ctr">
              <a:lnSpc>
                <a:spcPct val="150000"/>
              </a:lnSpc>
              <a:spcBef>
                <a:spcPts val="600"/>
              </a:spcBef>
              <a:spcAft>
                <a:spcPts val="0"/>
              </a:spcAft>
            </a:pPr>
            <a:r>
              <a:rPr lang="en-IN" sz="4000" b="1" dirty="0">
                <a:effectLst/>
                <a:latin typeface="Arial" panose="020B0604020202020204" pitchFamily="34" charset="0"/>
                <a:ea typeface="Arial" panose="020B0604020202020204" pitchFamily="34" charset="0"/>
              </a:rPr>
              <a:t>Component 1</a:t>
            </a:r>
            <a:br>
              <a:rPr lang="en-IN" sz="4000" dirty="0">
                <a:effectLst/>
                <a:latin typeface="Arial" panose="020B0604020202020204" pitchFamily="34" charset="0"/>
                <a:ea typeface="Arial" panose="020B0604020202020204" pitchFamily="34" charset="0"/>
              </a:rPr>
            </a:br>
            <a:r>
              <a:rPr lang="en-IN" sz="4000" b="1" dirty="0">
                <a:effectLst/>
                <a:latin typeface="Arial" panose="020B0604020202020204" pitchFamily="34" charset="0"/>
                <a:ea typeface="Arial" panose="020B0604020202020204" pitchFamily="34" charset="0"/>
              </a:rPr>
              <a:t>Innovative Service Plan</a:t>
            </a:r>
            <a:endParaRPr lang="en-IN" sz="4000" dirty="0"/>
          </a:p>
        </p:txBody>
      </p:sp>
      <p:sp>
        <p:nvSpPr>
          <p:cNvPr id="3" name="Subtitle 2">
            <a:extLst>
              <a:ext uri="{FF2B5EF4-FFF2-40B4-BE49-F238E27FC236}">
                <a16:creationId xmlns:a16="http://schemas.microsoft.com/office/drawing/2014/main" id="{58E68A7D-E2F9-415D-6B4C-ED9049C79136}"/>
              </a:ext>
            </a:extLst>
          </p:cNvPr>
          <p:cNvSpPr>
            <a:spLocks noGrp="1"/>
          </p:cNvSpPr>
          <p:nvPr>
            <p:ph type="subTitle" idx="1"/>
          </p:nvPr>
        </p:nvSpPr>
        <p:spPr>
          <a:xfrm>
            <a:off x="1683171" y="3822340"/>
            <a:ext cx="8825658" cy="861420"/>
          </a:xfrm>
        </p:spPr>
        <p:txBody>
          <a:bodyPr>
            <a:normAutofit/>
          </a:bodyPr>
          <a:lstStyle/>
          <a:p>
            <a:pPr algn="ctr"/>
            <a:r>
              <a:rPr lang="en-IN" sz="3200" b="1" kern="0" dirty="0">
                <a:effectLst/>
                <a:latin typeface="Arial" panose="020B0604020202020204" pitchFamily="34" charset="0"/>
              </a:rPr>
              <a:t>Task 2: Presentation </a:t>
            </a:r>
          </a:p>
          <a:p>
            <a:pPr algn="ctr"/>
            <a:endParaRPr lang="en-IN" sz="3200" dirty="0"/>
          </a:p>
        </p:txBody>
      </p:sp>
    </p:spTree>
    <p:extLst>
      <p:ext uri="{BB962C8B-B14F-4D97-AF65-F5344CB8AC3E}">
        <p14:creationId xmlns:p14="http://schemas.microsoft.com/office/powerpoint/2010/main" val="4158394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A7ACF-D62B-2545-4570-55245117DB2B}"/>
              </a:ext>
            </a:extLst>
          </p:cNvPr>
          <p:cNvSpPr>
            <a:spLocks noGrp="1"/>
          </p:cNvSpPr>
          <p:nvPr>
            <p:ph type="title"/>
          </p:nvPr>
        </p:nvSpPr>
        <p:spPr/>
        <p:txBody>
          <a:bodyPr/>
          <a:lstStyle/>
          <a:p>
            <a:r>
              <a:rPr lang="en-IN"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3CF4CC8D-389D-D7F4-06D1-A0A813A080D0}"/>
              </a:ext>
            </a:extLst>
          </p:cNvPr>
          <p:cNvSpPr>
            <a:spLocks noGrp="1"/>
          </p:cNvSpPr>
          <p:nvPr>
            <p:ph idx="1"/>
          </p:nvPr>
        </p:nvSpPr>
        <p:spPr>
          <a:xfrm>
            <a:off x="1154955" y="2603500"/>
            <a:ext cx="5743685" cy="3416300"/>
          </a:xfrm>
        </p:spPr>
        <p:txBody>
          <a:bodyPr/>
          <a:lstStyle/>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The aim of the presentation is to analyse the research procedure of Task 1.</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The researcher has used different methods and taken time to complete this well.</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The researcher has followed the guidelines of the module effectively. </a:t>
            </a:r>
          </a:p>
        </p:txBody>
      </p:sp>
      <p:pic>
        <p:nvPicPr>
          <p:cNvPr id="1028" name="Picture 4" descr="The Best Tips on How to Write Research Paper Introduction – Pro-Essay ...">
            <a:extLst>
              <a:ext uri="{FF2B5EF4-FFF2-40B4-BE49-F238E27FC236}">
                <a16:creationId xmlns:a16="http://schemas.microsoft.com/office/drawing/2014/main" id="{53A7DC70-1D4B-84B5-BC5B-5246AE6F44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79005" y="2865120"/>
            <a:ext cx="4514850" cy="236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4699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43EE7-CE86-AB70-9580-6727A83F23F2}"/>
              </a:ext>
            </a:extLst>
          </p:cNvPr>
          <p:cNvSpPr>
            <a:spLocks noGrp="1"/>
          </p:cNvSpPr>
          <p:nvPr>
            <p:ph type="title"/>
          </p:nvPr>
        </p:nvSpPr>
        <p:spPr/>
        <p:txBody>
          <a:bodyPr/>
          <a:lstStyle/>
          <a:p>
            <a:r>
              <a:rPr lang="en-IN" sz="3200" dirty="0">
                <a:effectLst/>
                <a:latin typeface="Arial" panose="020B0604020202020204" pitchFamily="34" charset="0"/>
                <a:ea typeface="Arial" panose="020B0604020202020204" pitchFamily="34" charset="0"/>
              </a:rPr>
              <a:t>What type of research was carried out?</a:t>
            </a:r>
            <a:endParaRPr lang="en-IN" sz="3200" dirty="0"/>
          </a:p>
        </p:txBody>
      </p:sp>
      <p:sp>
        <p:nvSpPr>
          <p:cNvPr id="3" name="Content Placeholder 2">
            <a:extLst>
              <a:ext uri="{FF2B5EF4-FFF2-40B4-BE49-F238E27FC236}">
                <a16:creationId xmlns:a16="http://schemas.microsoft.com/office/drawing/2014/main" id="{7ECF5A9B-0116-558C-653F-F69AE85E4561}"/>
              </a:ext>
            </a:extLst>
          </p:cNvPr>
          <p:cNvSpPr>
            <a:spLocks noGrp="1"/>
          </p:cNvSpPr>
          <p:nvPr>
            <p:ph idx="1"/>
          </p:nvPr>
        </p:nvSpPr>
        <p:spPr>
          <a:xfrm>
            <a:off x="1154955" y="2603500"/>
            <a:ext cx="6023085" cy="3416300"/>
          </a:xfrm>
        </p:spPr>
        <p:txBody>
          <a:bodyPr/>
          <a:lstStyle/>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The researcher has used theoretical research.</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This type of research provides basic research and seeks to further knowledge independent of its practical applications (</a:t>
            </a:r>
            <a:r>
              <a:rPr lang="en-GB" sz="1800" u="none" strike="noStrike" dirty="0">
                <a:solidFill>
                  <a:srgbClr val="222222"/>
                </a:solidFill>
                <a:effectLst/>
                <a:highlight>
                  <a:srgbClr val="FFFFFF"/>
                </a:highlight>
                <a:latin typeface="Arial" panose="020B0604020202020204" pitchFamily="34" charset="0"/>
                <a:ea typeface="Arial" panose="020B0604020202020204" pitchFamily="34" charset="0"/>
              </a:rPr>
              <a:t>He and </a:t>
            </a:r>
            <a:r>
              <a:rPr lang="en-GB" sz="1800" u="none" strike="noStrike" dirty="0" err="1">
                <a:solidFill>
                  <a:srgbClr val="222222"/>
                </a:solidFill>
                <a:effectLst/>
                <a:highlight>
                  <a:srgbClr val="FFFFFF"/>
                </a:highlight>
                <a:latin typeface="Arial" panose="020B0604020202020204" pitchFamily="34" charset="0"/>
                <a:ea typeface="Arial" panose="020B0604020202020204" pitchFamily="34" charset="0"/>
              </a:rPr>
              <a:t>Haasis</a:t>
            </a:r>
            <a:r>
              <a:rPr lang="en-GB" sz="1800" u="none" strike="noStrike" dirty="0">
                <a:solidFill>
                  <a:srgbClr val="222222"/>
                </a:solidFill>
                <a:effectLst/>
                <a:highlight>
                  <a:srgbClr val="FFFFFF"/>
                </a:highlight>
                <a:latin typeface="Arial" panose="020B0604020202020204" pitchFamily="34" charset="0"/>
                <a:ea typeface="Arial" panose="020B0604020202020204" pitchFamily="34" charset="0"/>
              </a:rPr>
              <a:t>, 2020)</a:t>
            </a:r>
            <a:r>
              <a:rPr lang="en-GB" sz="1800" u="none" strike="noStrike" dirty="0">
                <a:effectLst/>
                <a:latin typeface="Arial" panose="020B0604020202020204" pitchFamily="34" charset="0"/>
                <a:ea typeface="Arial" panose="020B0604020202020204" pitchFamily="34" charset="0"/>
              </a:rPr>
              <a:t>.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The fundamental goals of this research are to analysing the characteristics of a single event without looking into the underlying causes.</a:t>
            </a:r>
            <a:endParaRPr lang="en-IN" sz="1800" u="none" strike="noStrike" dirty="0">
              <a:effectLst/>
              <a:latin typeface="Arial" panose="020B0604020202020204" pitchFamily="34" charset="0"/>
              <a:ea typeface="Arial" panose="020B0604020202020204" pitchFamily="34" charset="0"/>
            </a:endParaRPr>
          </a:p>
        </p:txBody>
      </p:sp>
      <p:pic>
        <p:nvPicPr>
          <p:cNvPr id="2050" name="Picture 2" descr="Why research? Exploring the reasons for The Education Hub’s raison d ...">
            <a:extLst>
              <a:ext uri="{FF2B5EF4-FFF2-40B4-BE49-F238E27FC236}">
                <a16:creationId xmlns:a16="http://schemas.microsoft.com/office/drawing/2014/main" id="{3C4ACC60-E1A6-71D2-7FB3-FA149937E5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4725" y="2407707"/>
            <a:ext cx="4514850" cy="3476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6297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0BAB-151B-B2D3-E88D-E4E4CB4F9ED9}"/>
              </a:ext>
            </a:extLst>
          </p:cNvPr>
          <p:cNvSpPr>
            <a:spLocks noGrp="1"/>
          </p:cNvSpPr>
          <p:nvPr>
            <p:ph type="title"/>
          </p:nvPr>
        </p:nvSpPr>
        <p:spPr/>
        <p:txBody>
          <a:bodyPr/>
          <a:lstStyle/>
          <a:p>
            <a:r>
              <a:rPr lang="en-IN" sz="3200" dirty="0">
                <a:effectLst/>
                <a:latin typeface="Arial" panose="020B0604020202020204" pitchFamily="34" charset="0"/>
                <a:ea typeface="Arial" panose="020B0604020202020204" pitchFamily="34" charset="0"/>
              </a:rPr>
              <a:t>How relevant information was searched for? </a:t>
            </a:r>
            <a:endParaRPr lang="en-IN" sz="3200" dirty="0"/>
          </a:p>
        </p:txBody>
      </p:sp>
      <p:sp>
        <p:nvSpPr>
          <p:cNvPr id="3" name="Content Placeholder 2">
            <a:extLst>
              <a:ext uri="{FF2B5EF4-FFF2-40B4-BE49-F238E27FC236}">
                <a16:creationId xmlns:a16="http://schemas.microsoft.com/office/drawing/2014/main" id="{41B9F82C-A23A-3C93-68D0-C48B9ADEF8B0}"/>
              </a:ext>
            </a:extLst>
          </p:cNvPr>
          <p:cNvSpPr>
            <a:spLocks noGrp="1"/>
          </p:cNvSpPr>
          <p:nvPr>
            <p:ph idx="1"/>
          </p:nvPr>
        </p:nvSpPr>
        <p:spPr>
          <a:xfrm>
            <a:off x="1154955" y="2603500"/>
            <a:ext cx="6091665" cy="3416300"/>
          </a:xfrm>
        </p:spPr>
        <p:txBody>
          <a:bodyPr>
            <a:normAutofit fontScale="85000" lnSpcReduction="10000"/>
          </a:bodyPr>
          <a:lstStyle/>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The researcher has mainly used materials and module information for getting concepts.</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In addition, the researcher has used the official websites of Debenhams. </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The researcher has used keywords along with a Boolean table to collect sources from Google Scholar and other online libraries. </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The chosen keywords are Debenhams, mobile friendly, advanced technology, products of Debenhams, services of Debenhams and so on. </a:t>
            </a:r>
          </a:p>
        </p:txBody>
      </p:sp>
      <p:pic>
        <p:nvPicPr>
          <p:cNvPr id="3074" name="Picture 2" descr="Premium Vector | Research and analysis background">
            <a:extLst>
              <a:ext uri="{FF2B5EF4-FFF2-40B4-BE49-F238E27FC236}">
                <a16:creationId xmlns:a16="http://schemas.microsoft.com/office/drawing/2014/main" id="{261D8E88-0DFE-12D1-C0C8-243FEFCFA2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92439" y="2722245"/>
            <a:ext cx="2802255" cy="28022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44592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22B29-335B-C918-7BF1-57A9B7EAF64A}"/>
              </a:ext>
            </a:extLst>
          </p:cNvPr>
          <p:cNvSpPr>
            <a:spLocks noGrp="1"/>
          </p:cNvSpPr>
          <p:nvPr>
            <p:ph type="title"/>
          </p:nvPr>
        </p:nvSpPr>
        <p:spPr/>
        <p:txBody>
          <a:bodyPr/>
          <a:lstStyle/>
          <a:p>
            <a:r>
              <a:rPr lang="en-IN" sz="3200" dirty="0">
                <a:effectLst/>
                <a:latin typeface="Arial" panose="020B0604020202020204" pitchFamily="34" charset="0"/>
                <a:ea typeface="Arial" panose="020B0604020202020204" pitchFamily="34" charset="0"/>
              </a:rPr>
              <a:t>How relevant information was sorted?</a:t>
            </a:r>
            <a:endParaRPr lang="en-IN" sz="3200" dirty="0"/>
          </a:p>
        </p:txBody>
      </p:sp>
      <p:sp>
        <p:nvSpPr>
          <p:cNvPr id="3" name="Content Placeholder 2">
            <a:extLst>
              <a:ext uri="{FF2B5EF4-FFF2-40B4-BE49-F238E27FC236}">
                <a16:creationId xmlns:a16="http://schemas.microsoft.com/office/drawing/2014/main" id="{85C5E509-E459-558D-2032-7D4AEC6CFD75}"/>
              </a:ext>
            </a:extLst>
          </p:cNvPr>
          <p:cNvSpPr>
            <a:spLocks noGrp="1"/>
          </p:cNvSpPr>
          <p:nvPr>
            <p:ph idx="1"/>
          </p:nvPr>
        </p:nvSpPr>
        <p:spPr>
          <a:xfrm>
            <a:off x="1154955" y="2603500"/>
            <a:ext cx="6023085" cy="3416300"/>
          </a:xfrm>
        </p:spPr>
        <p:txBody>
          <a:bodyPr/>
          <a:lstStyle/>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When billions of scholarly documents are retrieved from a single database using optimised keywords, information overload is avoided, and critical information is identified faster. </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A comprehensive single-platform search database provides a far better understanding of study topics (</a:t>
            </a:r>
            <a:r>
              <a:rPr lang="en-IN" sz="1800" u="none" strike="noStrike" dirty="0" err="1">
                <a:effectLst/>
                <a:latin typeface="Arial" panose="020B0604020202020204" pitchFamily="34" charset="0"/>
                <a:ea typeface="Arial" panose="020B0604020202020204" pitchFamily="34" charset="0"/>
              </a:rPr>
              <a:t>Gusenbauer</a:t>
            </a:r>
            <a:r>
              <a:rPr lang="en-IN" sz="1800" u="none" strike="noStrike" dirty="0">
                <a:effectLst/>
                <a:latin typeface="Arial" panose="020B0604020202020204" pitchFamily="34" charset="0"/>
                <a:ea typeface="Arial" panose="020B0604020202020204" pitchFamily="34" charset="0"/>
              </a:rPr>
              <a:t> and </a:t>
            </a:r>
            <a:r>
              <a:rPr lang="en-IN" sz="1800" u="none" strike="noStrike" dirty="0" err="1">
                <a:effectLst/>
                <a:latin typeface="Arial" panose="020B0604020202020204" pitchFamily="34" charset="0"/>
                <a:ea typeface="Arial" panose="020B0604020202020204" pitchFamily="34" charset="0"/>
              </a:rPr>
              <a:t>Haddaway</a:t>
            </a:r>
            <a:r>
              <a:rPr lang="en-IN" sz="1800" u="none" strike="noStrike" dirty="0">
                <a:effectLst/>
                <a:latin typeface="Arial" panose="020B0604020202020204" pitchFamily="34" charset="0"/>
                <a:ea typeface="Arial" panose="020B0604020202020204" pitchFamily="34" charset="0"/>
              </a:rPr>
              <a:t>, 2020). </a:t>
            </a:r>
          </a:p>
        </p:txBody>
      </p:sp>
      <p:pic>
        <p:nvPicPr>
          <p:cNvPr id="4098" name="Picture 2" descr="Creating effective Research assignments">
            <a:extLst>
              <a:ext uri="{FF2B5EF4-FFF2-40B4-BE49-F238E27FC236}">
                <a16:creationId xmlns:a16="http://schemas.microsoft.com/office/drawing/2014/main" id="{B1718992-8150-32E7-72E4-EE4243F2EC7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073" t="7708" r="11459" b="17917"/>
          <a:stretch/>
        </p:blipFill>
        <p:spPr bwMode="auto">
          <a:xfrm>
            <a:off x="7500768" y="2728595"/>
            <a:ext cx="4283561" cy="31661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0963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7F20A-3720-4D39-B0C8-9AE2A2A19365}"/>
              </a:ext>
            </a:extLst>
          </p:cNvPr>
          <p:cNvSpPr>
            <a:spLocks noGrp="1"/>
          </p:cNvSpPr>
          <p:nvPr>
            <p:ph type="title"/>
          </p:nvPr>
        </p:nvSpPr>
        <p:spPr/>
        <p:txBody>
          <a:bodyPr/>
          <a:lstStyle/>
          <a:p>
            <a:r>
              <a:rPr lang="en-IN" dirty="0">
                <a:latin typeface="Arial" panose="020B0604020202020204" pitchFamily="34" charset="0"/>
                <a:cs typeface="Arial" panose="020B0604020202020204" pitchFamily="34" charset="0"/>
              </a:rPr>
              <a:t>Continue… </a:t>
            </a:r>
          </a:p>
        </p:txBody>
      </p:sp>
      <p:sp>
        <p:nvSpPr>
          <p:cNvPr id="3" name="Content Placeholder 2">
            <a:extLst>
              <a:ext uri="{FF2B5EF4-FFF2-40B4-BE49-F238E27FC236}">
                <a16:creationId xmlns:a16="http://schemas.microsoft.com/office/drawing/2014/main" id="{9BCCF187-1050-1FC5-B951-6C7414EB2A26}"/>
              </a:ext>
            </a:extLst>
          </p:cNvPr>
          <p:cNvSpPr>
            <a:spLocks noGrp="1"/>
          </p:cNvSpPr>
          <p:nvPr>
            <p:ph idx="1"/>
          </p:nvPr>
        </p:nvSpPr>
        <p:spPr>
          <a:xfrm>
            <a:off x="1154955" y="2603500"/>
            <a:ext cx="6811755" cy="3416300"/>
          </a:xfrm>
        </p:spPr>
        <p:txBody>
          <a:bodyPr/>
          <a:lstStyle/>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To categorise notes and articles, use different colours for each sub-topic, as well as highlighters, tabs, and font colours.</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Organising the research publications by the lead authors' surnames will make citation and reference easy because the researcher has quoted the researchers' names throughout. </a:t>
            </a:r>
          </a:p>
        </p:txBody>
      </p:sp>
      <p:pic>
        <p:nvPicPr>
          <p:cNvPr id="5122" name="Picture 2" descr="5 Excellent Tips To Deliver Quality Assignments - TURTLE VERSE">
            <a:extLst>
              <a:ext uri="{FF2B5EF4-FFF2-40B4-BE49-F238E27FC236}">
                <a16:creationId xmlns:a16="http://schemas.microsoft.com/office/drawing/2014/main" id="{2241B396-E8D5-D915-D557-186D200BA6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7118" y="2863215"/>
            <a:ext cx="3198495" cy="2571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9977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61B0F-647D-AD03-38E7-A7761CAB3A25}"/>
              </a:ext>
            </a:extLst>
          </p:cNvPr>
          <p:cNvSpPr>
            <a:spLocks noGrp="1"/>
          </p:cNvSpPr>
          <p:nvPr>
            <p:ph type="title"/>
          </p:nvPr>
        </p:nvSpPr>
        <p:spPr/>
        <p:txBody>
          <a:bodyPr/>
          <a:lstStyle/>
          <a:p>
            <a:r>
              <a:rPr lang="en-IN" sz="3200" dirty="0">
                <a:effectLst/>
                <a:latin typeface="Arial" panose="020B0604020202020204" pitchFamily="34" charset="0"/>
                <a:ea typeface="Arial" panose="020B0604020202020204" pitchFamily="34" charset="0"/>
              </a:rPr>
              <a:t>What concepts/theories/class notes were explored and how? </a:t>
            </a:r>
            <a:endParaRPr lang="en-IN" sz="3200" dirty="0"/>
          </a:p>
        </p:txBody>
      </p:sp>
      <p:sp>
        <p:nvSpPr>
          <p:cNvPr id="3" name="Content Placeholder 2">
            <a:extLst>
              <a:ext uri="{FF2B5EF4-FFF2-40B4-BE49-F238E27FC236}">
                <a16:creationId xmlns:a16="http://schemas.microsoft.com/office/drawing/2014/main" id="{EDB25D66-73B7-D3D0-66C8-BE83A508F891}"/>
              </a:ext>
            </a:extLst>
          </p:cNvPr>
          <p:cNvSpPr>
            <a:spLocks noGrp="1"/>
          </p:cNvSpPr>
          <p:nvPr>
            <p:ph idx="1"/>
          </p:nvPr>
        </p:nvSpPr>
        <p:spPr>
          <a:xfrm>
            <a:off x="1154955" y="2603500"/>
            <a:ext cx="4822935" cy="3416300"/>
          </a:xfrm>
        </p:spPr>
        <p:txBody>
          <a:bodyPr/>
          <a:lstStyle/>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The researcher used the SCAMPER model. </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The researcher used the concept of innovation strategy, products of Debenhams, services of Debenhams and so on.</a:t>
            </a:r>
          </a:p>
        </p:txBody>
      </p:sp>
      <p:pic>
        <p:nvPicPr>
          <p:cNvPr id="6146" name="Picture 2" descr="MATERIALS: SCAMPER - ZIEGLER's ART fundamentals">
            <a:extLst>
              <a:ext uri="{FF2B5EF4-FFF2-40B4-BE49-F238E27FC236}">
                <a16:creationId xmlns:a16="http://schemas.microsoft.com/office/drawing/2014/main" id="{27EF93E9-8F8F-5A4F-D0DC-7DFCEE5237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0355" y="2518410"/>
            <a:ext cx="451485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1452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47B80-B6FE-2386-8F0F-532EDC3F4112}"/>
              </a:ext>
            </a:extLst>
          </p:cNvPr>
          <p:cNvSpPr>
            <a:spLocks noGrp="1"/>
          </p:cNvSpPr>
          <p:nvPr>
            <p:ph type="title"/>
          </p:nvPr>
        </p:nvSpPr>
        <p:spPr/>
        <p:txBody>
          <a:bodyPr/>
          <a:lstStyle/>
          <a:p>
            <a:r>
              <a:rPr lang="en-IN" dirty="0">
                <a:latin typeface="Arial" panose="020B0604020202020204" pitchFamily="34" charset="0"/>
                <a:cs typeface="Arial" panose="020B0604020202020204" pitchFamily="34" charset="0"/>
              </a:rPr>
              <a:t>Continue… </a:t>
            </a:r>
          </a:p>
        </p:txBody>
      </p:sp>
      <p:sp>
        <p:nvSpPr>
          <p:cNvPr id="3" name="Content Placeholder 2">
            <a:extLst>
              <a:ext uri="{FF2B5EF4-FFF2-40B4-BE49-F238E27FC236}">
                <a16:creationId xmlns:a16="http://schemas.microsoft.com/office/drawing/2014/main" id="{2DDDB61C-CF0E-7BF2-C476-A651A3CAF518}"/>
              </a:ext>
            </a:extLst>
          </p:cNvPr>
          <p:cNvSpPr>
            <a:spLocks noGrp="1"/>
          </p:cNvSpPr>
          <p:nvPr>
            <p:ph idx="1"/>
          </p:nvPr>
        </p:nvSpPr>
        <p:spPr>
          <a:xfrm>
            <a:off x="1154955" y="2603500"/>
            <a:ext cx="5497305" cy="3416300"/>
          </a:xfrm>
        </p:spPr>
        <p:txBody>
          <a:bodyPr/>
          <a:lstStyle/>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The researcher read carefully week 6 named "BMWS 6102 Assignment Workshop/ Academic Surgery".</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The researcher read carefully week 7 named "Disruptive Innovations and Innovation Matrix".</a:t>
            </a:r>
          </a:p>
        </p:txBody>
      </p:sp>
      <p:pic>
        <p:nvPicPr>
          <p:cNvPr id="7170" name="Picture 2" descr="Top 5 characteristics of effective assignments &amp; essay writing services">
            <a:extLst>
              <a:ext uri="{FF2B5EF4-FFF2-40B4-BE49-F238E27FC236}">
                <a16:creationId xmlns:a16="http://schemas.microsoft.com/office/drawing/2014/main" id="{A15B1F58-0A83-AB8C-EBC1-238D07FCB2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4659" y="2603500"/>
            <a:ext cx="3917249" cy="2800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7502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A1450-E362-4156-076B-FCC5CD3072E8}"/>
              </a:ext>
            </a:extLst>
          </p:cNvPr>
          <p:cNvSpPr>
            <a:spLocks noGrp="1"/>
          </p:cNvSpPr>
          <p:nvPr>
            <p:ph type="title"/>
          </p:nvPr>
        </p:nvSpPr>
        <p:spPr/>
        <p:txBody>
          <a:bodyPr/>
          <a:lstStyle/>
          <a:p>
            <a:r>
              <a:rPr lang="en-IN" dirty="0">
                <a:latin typeface="Arial" panose="020B0604020202020204" pitchFamily="34" charset="0"/>
                <a:cs typeface="Arial" panose="020B0604020202020204" pitchFamily="34" charset="0"/>
              </a:rPr>
              <a:t>Continue…</a:t>
            </a:r>
          </a:p>
        </p:txBody>
      </p:sp>
      <p:sp>
        <p:nvSpPr>
          <p:cNvPr id="3" name="Content Placeholder 2">
            <a:extLst>
              <a:ext uri="{FF2B5EF4-FFF2-40B4-BE49-F238E27FC236}">
                <a16:creationId xmlns:a16="http://schemas.microsoft.com/office/drawing/2014/main" id="{C13FE9E5-3D72-28B2-A74E-81FF243EE859}"/>
              </a:ext>
            </a:extLst>
          </p:cNvPr>
          <p:cNvSpPr>
            <a:spLocks noGrp="1"/>
          </p:cNvSpPr>
          <p:nvPr>
            <p:ph idx="1"/>
          </p:nvPr>
        </p:nvSpPr>
        <p:spPr>
          <a:xfrm>
            <a:off x="1154955" y="2603500"/>
            <a:ext cx="6194535" cy="3416300"/>
          </a:xfrm>
        </p:spPr>
        <p:txBody>
          <a:bodyPr>
            <a:normAutofit lnSpcReduction="10000"/>
          </a:bodyPr>
          <a:lstStyle/>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The researcher used innovation strategy keywords to find sources from 2017. </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The researcher wants to use the latest sources to complete Task 1. So, the researcher can take only relevant sources that can be related to the learning outcomes of Task 1.</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Product innovation refers to the company's products, product lines, and overall services.</a:t>
            </a:r>
          </a:p>
        </p:txBody>
      </p:sp>
      <p:pic>
        <p:nvPicPr>
          <p:cNvPr id="8194" name="Picture 2" descr="Certainty from Transparency, Traceability &amp; Accountability">
            <a:extLst>
              <a:ext uri="{FF2B5EF4-FFF2-40B4-BE49-F238E27FC236}">
                <a16:creationId xmlns:a16="http://schemas.microsoft.com/office/drawing/2014/main" id="{C7F47FFC-3C0D-1156-6ADD-82C48FF40B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2379" y="3042444"/>
            <a:ext cx="3690509" cy="2538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7141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12C95-4713-1EEF-374B-46322857488E}"/>
              </a:ext>
            </a:extLst>
          </p:cNvPr>
          <p:cNvSpPr>
            <a:spLocks noGrp="1"/>
          </p:cNvSpPr>
          <p:nvPr>
            <p:ph type="title"/>
          </p:nvPr>
        </p:nvSpPr>
        <p:spPr/>
        <p:txBody>
          <a:bodyPr/>
          <a:lstStyle/>
          <a:p>
            <a:r>
              <a:rPr lang="en-IN" sz="3200" b="1" dirty="0">
                <a:effectLst/>
                <a:latin typeface="Arial" panose="020B0604020202020204" pitchFamily="34" charset="0"/>
              </a:rPr>
              <a:t>Which external sources were most useful in writing the assignment?</a:t>
            </a:r>
            <a:endParaRPr lang="en-IN" sz="3200" dirty="0"/>
          </a:p>
        </p:txBody>
      </p:sp>
      <p:sp>
        <p:nvSpPr>
          <p:cNvPr id="3" name="Content Placeholder 2">
            <a:extLst>
              <a:ext uri="{FF2B5EF4-FFF2-40B4-BE49-F238E27FC236}">
                <a16:creationId xmlns:a16="http://schemas.microsoft.com/office/drawing/2014/main" id="{B1E07A38-FC43-42E9-6206-2824562484D1}"/>
              </a:ext>
            </a:extLst>
          </p:cNvPr>
          <p:cNvSpPr>
            <a:spLocks noGrp="1"/>
          </p:cNvSpPr>
          <p:nvPr>
            <p:ph idx="1"/>
          </p:nvPr>
        </p:nvSpPr>
        <p:spPr>
          <a:xfrm>
            <a:off x="1154955" y="2603500"/>
            <a:ext cx="6000225" cy="3416300"/>
          </a:xfrm>
        </p:spPr>
        <p:txBody>
          <a:bodyPr/>
          <a:lstStyle/>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The researcher has selected newspapers and authentic websites that produce high-quality information while researching on Task 1.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Academic work, when generated and examined using a specific approach and easily available information, is frequently of extremely high-quality and acts as a strong weapon for presenting a point. </a:t>
            </a:r>
            <a:endParaRPr lang="en-IN" sz="1800" u="none" strike="noStrike" dirty="0">
              <a:effectLst/>
              <a:latin typeface="Arial" panose="020B0604020202020204" pitchFamily="34" charset="0"/>
              <a:ea typeface="Arial" panose="020B0604020202020204" pitchFamily="34" charset="0"/>
            </a:endParaRPr>
          </a:p>
        </p:txBody>
      </p:sp>
      <p:pic>
        <p:nvPicPr>
          <p:cNvPr id="9218" name="Picture 2" descr="Premium Vector | Self development concept">
            <a:extLst>
              <a:ext uri="{FF2B5EF4-FFF2-40B4-BE49-F238E27FC236}">
                <a16:creationId xmlns:a16="http://schemas.microsoft.com/office/drawing/2014/main" id="{191B49BF-6BD6-8177-E261-CF09A42144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5832" y="2993390"/>
            <a:ext cx="4327568" cy="2321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10018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D75C7-DA53-BB7F-EA9D-75E5BED04634}"/>
              </a:ext>
            </a:extLst>
          </p:cNvPr>
          <p:cNvSpPr>
            <a:spLocks noGrp="1"/>
          </p:cNvSpPr>
          <p:nvPr>
            <p:ph type="title"/>
          </p:nvPr>
        </p:nvSpPr>
        <p:spPr/>
        <p:txBody>
          <a:bodyPr/>
          <a:lstStyle/>
          <a:p>
            <a:r>
              <a:rPr lang="en-IN" sz="3200" b="1" dirty="0">
                <a:effectLst/>
                <a:latin typeface="Arial" panose="020B0604020202020204" pitchFamily="34" charset="0"/>
              </a:rPr>
              <a:t>What were the main challenges faced in completing the assignment? </a:t>
            </a:r>
            <a:endParaRPr lang="en-IN" sz="3200" dirty="0"/>
          </a:p>
        </p:txBody>
      </p:sp>
      <p:sp>
        <p:nvSpPr>
          <p:cNvPr id="3" name="Content Placeholder 2">
            <a:extLst>
              <a:ext uri="{FF2B5EF4-FFF2-40B4-BE49-F238E27FC236}">
                <a16:creationId xmlns:a16="http://schemas.microsoft.com/office/drawing/2014/main" id="{D722E493-09E2-AFD9-6423-7D8CFC7D25CE}"/>
              </a:ext>
            </a:extLst>
          </p:cNvPr>
          <p:cNvSpPr>
            <a:spLocks noGrp="1"/>
          </p:cNvSpPr>
          <p:nvPr>
            <p:ph idx="1"/>
          </p:nvPr>
        </p:nvSpPr>
        <p:spPr>
          <a:xfrm>
            <a:off x="1154955" y="2603500"/>
            <a:ext cx="5954505" cy="3416300"/>
          </a:xfrm>
        </p:spPr>
        <p:txBody>
          <a:bodyPr/>
          <a:lstStyle/>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Poor time management skills</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Issues in plagiarism</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No reading abilities </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Making many drafts because of poor writing abilities  </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Poor organisational thoughts </a:t>
            </a:r>
          </a:p>
        </p:txBody>
      </p:sp>
      <p:pic>
        <p:nvPicPr>
          <p:cNvPr id="10242" name="Picture 2" descr="Assignment - Free of Charge Creative Commons Tablet image">
            <a:extLst>
              <a:ext uri="{FF2B5EF4-FFF2-40B4-BE49-F238E27FC236}">
                <a16:creationId xmlns:a16="http://schemas.microsoft.com/office/drawing/2014/main" id="{D6ADCE5E-B42B-B0D8-116E-19AB65D893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6650" y="2868930"/>
            <a:ext cx="36957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9542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14B23-309B-1B4E-FECD-069E5F944A91}"/>
              </a:ext>
            </a:extLst>
          </p:cNvPr>
          <p:cNvSpPr>
            <a:spLocks noGrp="1"/>
          </p:cNvSpPr>
          <p:nvPr>
            <p:ph type="title"/>
          </p:nvPr>
        </p:nvSpPr>
        <p:spPr/>
        <p:txBody>
          <a:bodyPr/>
          <a:lstStyle/>
          <a:p>
            <a:r>
              <a:rPr lang="en-IN" sz="3200" b="1" dirty="0">
                <a:effectLst/>
                <a:latin typeface="Arial" panose="020B0604020202020204" pitchFamily="34" charset="0"/>
              </a:rPr>
              <a:t>How were those challenges overcome?</a:t>
            </a:r>
            <a:endParaRPr lang="en-IN" sz="3200" dirty="0"/>
          </a:p>
        </p:txBody>
      </p:sp>
      <p:sp>
        <p:nvSpPr>
          <p:cNvPr id="3" name="Content Placeholder 2">
            <a:extLst>
              <a:ext uri="{FF2B5EF4-FFF2-40B4-BE49-F238E27FC236}">
                <a16:creationId xmlns:a16="http://schemas.microsoft.com/office/drawing/2014/main" id="{4F46437B-5CBB-D6C6-6D5A-BAE21E1A86C6}"/>
              </a:ext>
            </a:extLst>
          </p:cNvPr>
          <p:cNvSpPr>
            <a:spLocks noGrp="1"/>
          </p:cNvSpPr>
          <p:nvPr>
            <p:ph idx="1"/>
          </p:nvPr>
        </p:nvSpPr>
        <p:spPr>
          <a:xfrm>
            <a:off x="1154955" y="2603500"/>
            <a:ext cx="5943075" cy="3416300"/>
          </a:xfrm>
        </p:spPr>
        <p:txBody>
          <a:bodyPr/>
          <a:lstStyle/>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To avoid situations like this, the researcher used time management tools to assess their own time management skills. </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Professors are always happy when the researcher asks for clarification on concepts they don't understand. </a:t>
            </a:r>
          </a:p>
        </p:txBody>
      </p:sp>
      <p:pic>
        <p:nvPicPr>
          <p:cNvPr id="11266" name="Picture 2" descr="January 2019 - Planning, Organizing and Completing Tasks: Executive ...">
            <a:extLst>
              <a:ext uri="{FF2B5EF4-FFF2-40B4-BE49-F238E27FC236}">
                <a16:creationId xmlns:a16="http://schemas.microsoft.com/office/drawing/2014/main" id="{8262E913-A5D6-C5C3-BFD9-DB452AAD4E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73138" y="2442210"/>
            <a:ext cx="3567352" cy="31927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97345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87DE0-99D3-DC0B-770E-7B0652C0B3EB}"/>
              </a:ext>
            </a:extLst>
          </p:cNvPr>
          <p:cNvSpPr>
            <a:spLocks noGrp="1"/>
          </p:cNvSpPr>
          <p:nvPr>
            <p:ph type="title"/>
          </p:nvPr>
        </p:nvSpPr>
        <p:spPr/>
        <p:txBody>
          <a:bodyPr/>
          <a:lstStyle/>
          <a:p>
            <a:r>
              <a:rPr lang="en-IN" sz="3200" dirty="0">
                <a:effectLst/>
                <a:latin typeface="Arial" panose="020B0604020202020204" pitchFamily="34" charset="0"/>
                <a:ea typeface="Arial" panose="020B0604020202020204" pitchFamily="34" charset="0"/>
              </a:rPr>
              <a:t>What are the practical learning outcomes of the assignment?</a:t>
            </a:r>
            <a:endParaRPr lang="en-IN" sz="3200" dirty="0"/>
          </a:p>
        </p:txBody>
      </p:sp>
      <p:sp>
        <p:nvSpPr>
          <p:cNvPr id="3" name="Content Placeholder 2">
            <a:extLst>
              <a:ext uri="{FF2B5EF4-FFF2-40B4-BE49-F238E27FC236}">
                <a16:creationId xmlns:a16="http://schemas.microsoft.com/office/drawing/2014/main" id="{43C827D2-7C5B-E25D-0B3A-FF31B4107CEB}"/>
              </a:ext>
            </a:extLst>
          </p:cNvPr>
          <p:cNvSpPr>
            <a:spLocks noGrp="1"/>
          </p:cNvSpPr>
          <p:nvPr>
            <p:ph idx="1"/>
          </p:nvPr>
        </p:nvSpPr>
        <p:spPr>
          <a:xfrm>
            <a:off x="1154955" y="2603500"/>
            <a:ext cx="6308835" cy="3416300"/>
          </a:xfrm>
        </p:spPr>
        <p:txBody>
          <a:bodyPr/>
          <a:lstStyle/>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Innovation is essential for companies’ improvement. </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If companies want to enter digital marketing, then first, the companies need to hire experts and provide training to their employees about it.</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Student-centred approaches are essential. </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It improves skills, knowledge and attitude. </a:t>
            </a:r>
          </a:p>
        </p:txBody>
      </p:sp>
      <p:pic>
        <p:nvPicPr>
          <p:cNvPr id="12290" name="Picture 2" descr="BT406 Assignment solution 1 spring 2021 download by VUBWN">
            <a:extLst>
              <a:ext uri="{FF2B5EF4-FFF2-40B4-BE49-F238E27FC236}">
                <a16:creationId xmlns:a16="http://schemas.microsoft.com/office/drawing/2014/main" id="{7C532B77-8D9E-A9A3-E61E-9FE774C3CE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1950" y="2882900"/>
            <a:ext cx="34290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03190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B85E2-9DE8-C4F8-B94C-5F33272B1D7B}"/>
              </a:ext>
            </a:extLst>
          </p:cNvPr>
          <p:cNvSpPr>
            <a:spLocks noGrp="1"/>
          </p:cNvSpPr>
          <p:nvPr>
            <p:ph type="title"/>
          </p:nvPr>
        </p:nvSpPr>
        <p:spPr/>
        <p:txBody>
          <a:bodyPr/>
          <a:lstStyle/>
          <a:p>
            <a:r>
              <a:rPr lang="en-IN" sz="3200" b="1" dirty="0">
                <a:effectLst/>
                <a:latin typeface="Arial" panose="020B0604020202020204" pitchFamily="34" charset="0"/>
              </a:rPr>
              <a:t>How can it benefit in the future?</a:t>
            </a:r>
            <a:endParaRPr lang="en-IN" sz="3200" dirty="0"/>
          </a:p>
        </p:txBody>
      </p:sp>
      <p:sp>
        <p:nvSpPr>
          <p:cNvPr id="3" name="Content Placeholder 2">
            <a:extLst>
              <a:ext uri="{FF2B5EF4-FFF2-40B4-BE49-F238E27FC236}">
                <a16:creationId xmlns:a16="http://schemas.microsoft.com/office/drawing/2014/main" id="{E34B3269-AE61-BD03-1262-8B7343CFC607}"/>
              </a:ext>
            </a:extLst>
          </p:cNvPr>
          <p:cNvSpPr>
            <a:spLocks noGrp="1"/>
          </p:cNvSpPr>
          <p:nvPr>
            <p:ph idx="1"/>
          </p:nvPr>
        </p:nvSpPr>
        <p:spPr>
          <a:xfrm>
            <a:off x="1154955" y="2603500"/>
            <a:ext cx="5943075" cy="3416300"/>
          </a:xfrm>
        </p:spPr>
        <p:txBody>
          <a:bodyPr>
            <a:normAutofit fontScale="92500" lnSpcReduction="20000"/>
          </a:bodyPr>
          <a:lstStyle/>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The researcher may be good at making an innovation plan as an employee or consultant. </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This assignment helps the researcher to analyse models of innovation. </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In that context or setting, the researcher will apply models, methods, procedures, and/or theories to evaluate current conditions, possibly to build plans or solutions to issues, or to create artefacts, some of which will be innovative and original. </a:t>
            </a:r>
          </a:p>
        </p:txBody>
      </p:sp>
      <p:pic>
        <p:nvPicPr>
          <p:cNvPr id="13314" name="Picture 2" descr="Assignment Flat Shadowed Icon - IconBunny">
            <a:extLst>
              <a:ext uri="{FF2B5EF4-FFF2-40B4-BE49-F238E27FC236}">
                <a16:creationId xmlns:a16="http://schemas.microsoft.com/office/drawing/2014/main" id="{D207FCA3-D7EE-63BA-1753-B0E78F9EAF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56685" y="2603500"/>
            <a:ext cx="2880360" cy="2880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82049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8232D-EAA3-4B3D-B9AE-DEF24B9D5D75}"/>
              </a:ext>
            </a:extLst>
          </p:cNvPr>
          <p:cNvSpPr>
            <a:spLocks noGrp="1"/>
          </p:cNvSpPr>
          <p:nvPr>
            <p:ph type="title"/>
          </p:nvPr>
        </p:nvSpPr>
        <p:spPr/>
        <p:txBody>
          <a:bodyPr/>
          <a:lstStyle/>
          <a:p>
            <a:r>
              <a:rPr lang="en-IN"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CA9A716F-048F-E97D-F10C-FE25BBE1627D}"/>
              </a:ext>
            </a:extLst>
          </p:cNvPr>
          <p:cNvSpPr>
            <a:spLocks noGrp="1"/>
          </p:cNvSpPr>
          <p:nvPr>
            <p:ph idx="1"/>
          </p:nvPr>
        </p:nvSpPr>
        <p:spPr>
          <a:xfrm>
            <a:off x="1154955" y="2603500"/>
            <a:ext cx="6160245" cy="3416300"/>
          </a:xfrm>
        </p:spPr>
        <p:txBody>
          <a:bodyPr/>
          <a:lstStyle/>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Throughout this paper, the researcher used an exact reference system and included in-text citations to the original sources.</a:t>
            </a:r>
          </a:p>
          <a:p>
            <a:pPr marL="342900" lvl="0" indent="-342900" algn="just">
              <a:lnSpc>
                <a:spcPct val="150000"/>
              </a:lnSpc>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These are typically measurable and concrete, making them ideal for evaluating the researcher’s learning progress and the efficacy of a session or course.</a:t>
            </a:r>
          </a:p>
        </p:txBody>
      </p:sp>
      <p:pic>
        <p:nvPicPr>
          <p:cNvPr id="14338" name="Picture 2" descr="Word Writing Text Conclusion Motivational Call. Business Concept for ...">
            <a:extLst>
              <a:ext uri="{FF2B5EF4-FFF2-40B4-BE49-F238E27FC236}">
                <a16:creationId xmlns:a16="http://schemas.microsoft.com/office/drawing/2014/main" id="{6F8CC227-2F33-69CD-F3FA-41EBCC8081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32974" y="3011805"/>
            <a:ext cx="3501775" cy="2337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77861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1D2D2-DBDF-2B32-408F-C085CA053279}"/>
              </a:ext>
            </a:extLst>
          </p:cNvPr>
          <p:cNvSpPr>
            <a:spLocks noGrp="1"/>
          </p:cNvSpPr>
          <p:nvPr>
            <p:ph type="title"/>
          </p:nvPr>
        </p:nvSpPr>
        <p:spPr/>
        <p:txBody>
          <a:bodyPr/>
          <a:lstStyle/>
          <a:p>
            <a:r>
              <a:rPr lang="en-IN" dirty="0"/>
              <a:t>References </a:t>
            </a:r>
          </a:p>
        </p:txBody>
      </p:sp>
      <p:sp>
        <p:nvSpPr>
          <p:cNvPr id="3" name="Content Placeholder 2">
            <a:extLst>
              <a:ext uri="{FF2B5EF4-FFF2-40B4-BE49-F238E27FC236}">
                <a16:creationId xmlns:a16="http://schemas.microsoft.com/office/drawing/2014/main" id="{16E1D0CD-C204-6EFE-1FB5-8716D778A923}"/>
              </a:ext>
            </a:extLst>
          </p:cNvPr>
          <p:cNvSpPr>
            <a:spLocks noGrp="1"/>
          </p:cNvSpPr>
          <p:nvPr>
            <p:ph idx="1"/>
          </p:nvPr>
        </p:nvSpPr>
        <p:spPr>
          <a:xfrm>
            <a:off x="1154954" y="2603500"/>
            <a:ext cx="10286475" cy="3416300"/>
          </a:xfrm>
        </p:spPr>
        <p:txBody>
          <a:bodyPr>
            <a:normAutofit fontScale="62500" lnSpcReduction="20000"/>
          </a:bodyPr>
          <a:lstStyle/>
          <a:p>
            <a:pPr marL="0" indent="0" algn="just">
              <a:lnSpc>
                <a:spcPct val="150000"/>
              </a:lnSpc>
              <a:buNone/>
            </a:pPr>
            <a:r>
              <a:rPr lang="en-IN" sz="1800" dirty="0">
                <a:effectLst/>
                <a:latin typeface="Arial" panose="020B0604020202020204" pitchFamily="34" charset="0"/>
                <a:ea typeface="Arial" panose="020B0604020202020204" pitchFamily="34" charset="0"/>
              </a:rPr>
              <a:t>Al-</a:t>
            </a:r>
            <a:r>
              <a:rPr lang="en-IN" sz="1800" dirty="0" err="1">
                <a:effectLst/>
                <a:latin typeface="Arial" panose="020B0604020202020204" pitchFamily="34" charset="0"/>
                <a:ea typeface="Arial" panose="020B0604020202020204" pitchFamily="34" charset="0"/>
              </a:rPr>
              <a:t>Dayyat</a:t>
            </a:r>
            <a:r>
              <a:rPr lang="en-IN" sz="1800" dirty="0">
                <a:effectLst/>
                <a:latin typeface="Arial" panose="020B0604020202020204" pitchFamily="34" charset="0"/>
                <a:ea typeface="Arial" panose="020B0604020202020204" pitchFamily="34" charset="0"/>
              </a:rPr>
              <a:t>, A.A., Al-</a:t>
            </a:r>
            <a:r>
              <a:rPr lang="en-IN" sz="1800" dirty="0" err="1">
                <a:effectLst/>
                <a:latin typeface="Arial" panose="020B0604020202020204" pitchFamily="34" charset="0"/>
                <a:ea typeface="Arial" panose="020B0604020202020204" pitchFamily="34" charset="0"/>
              </a:rPr>
              <a:t>Zoubi</a:t>
            </a:r>
            <a:r>
              <a:rPr lang="en-IN" sz="1800" dirty="0">
                <a:effectLst/>
                <a:latin typeface="Arial" panose="020B0604020202020204" pitchFamily="34" charset="0"/>
                <a:ea typeface="Arial" panose="020B0604020202020204" pitchFamily="34" charset="0"/>
              </a:rPr>
              <a:t>, A.M. and </a:t>
            </a:r>
            <a:r>
              <a:rPr lang="en-IN" sz="1800" dirty="0" err="1">
                <a:effectLst/>
                <a:latin typeface="Arial" panose="020B0604020202020204" pitchFamily="34" charset="0"/>
                <a:ea typeface="Arial" panose="020B0604020202020204" pitchFamily="34" charset="0"/>
              </a:rPr>
              <a:t>Jawarneh</a:t>
            </a:r>
            <a:r>
              <a:rPr lang="en-IN" sz="1800" dirty="0">
                <a:effectLst/>
                <a:latin typeface="Arial" panose="020B0604020202020204" pitchFamily="34" charset="0"/>
                <a:ea typeface="Arial" panose="020B0604020202020204" pitchFamily="34" charset="0"/>
              </a:rPr>
              <a:t>, T.Y., 2021. The Effectiveness of using the SCAMPER Model on the Acquisition of 10th Grade students of Mathematical Concepts. </a:t>
            </a:r>
            <a:r>
              <a:rPr lang="en-IN" sz="1800" i="1" dirty="0">
                <a:effectLst/>
                <a:latin typeface="Arial" panose="020B0604020202020204" pitchFamily="34" charset="0"/>
                <a:ea typeface="Arial" panose="020B0604020202020204" pitchFamily="34" charset="0"/>
              </a:rPr>
              <a:t>Jordanian Educational Journal, 6</a:t>
            </a:r>
            <a:r>
              <a:rPr lang="en-IN" sz="1800" dirty="0">
                <a:effectLst/>
                <a:latin typeface="Arial" panose="020B0604020202020204" pitchFamily="34" charset="0"/>
                <a:ea typeface="Arial" panose="020B0604020202020204" pitchFamily="34" charset="0"/>
              </a:rPr>
              <a:t>(4), pp.225-249. Available at: </a:t>
            </a:r>
            <a:r>
              <a:rPr lang="en-IN" sz="1800" u="sng" dirty="0">
                <a:solidFill>
                  <a:srgbClr val="1155CC"/>
                </a:solidFill>
                <a:effectLst/>
                <a:latin typeface="Arial" panose="020B0604020202020204" pitchFamily="34" charset="0"/>
                <a:ea typeface="Arial" panose="020B0604020202020204" pitchFamily="34" charset="0"/>
                <a:hlinkClick r:id="rId3"/>
              </a:rPr>
              <a:t>http://www.jaesjo.com/index.php/jaes/article/download/84/82</a:t>
            </a:r>
            <a:r>
              <a:rPr lang="en-IN" sz="1800" dirty="0">
                <a:effectLst/>
                <a:latin typeface="Arial" panose="020B0604020202020204" pitchFamily="34" charset="0"/>
                <a:ea typeface="Arial" panose="020B0604020202020204" pitchFamily="34" charset="0"/>
              </a:rPr>
              <a:t> (Accessed: 22 February 2023). </a:t>
            </a:r>
          </a:p>
          <a:p>
            <a:pPr marL="0" indent="0" algn="just">
              <a:lnSpc>
                <a:spcPct val="150000"/>
              </a:lnSpc>
              <a:buNone/>
            </a:pPr>
            <a:r>
              <a:rPr lang="en-IN" sz="1800" dirty="0" err="1">
                <a:effectLst/>
                <a:latin typeface="Arial" panose="020B0604020202020204" pitchFamily="34" charset="0"/>
                <a:ea typeface="Arial" panose="020B0604020202020204" pitchFamily="34" charset="0"/>
              </a:rPr>
              <a:t>Alvi</a:t>
            </a:r>
            <a:r>
              <a:rPr lang="en-IN" sz="1800" dirty="0">
                <a:effectLst/>
                <a:latin typeface="Arial" panose="020B0604020202020204" pitchFamily="34" charset="0"/>
                <a:ea typeface="Arial" panose="020B0604020202020204" pitchFamily="34" charset="0"/>
              </a:rPr>
              <a:t>, F., Stevenson, M. and Clough, P., 2021. Paraphrase type identification for plagiarism detection using contexts and word embeddings. </a:t>
            </a:r>
            <a:r>
              <a:rPr lang="en-IN" sz="1800" i="1" dirty="0">
                <a:effectLst/>
                <a:latin typeface="Arial" panose="020B0604020202020204" pitchFamily="34" charset="0"/>
                <a:ea typeface="Arial" panose="020B0604020202020204" pitchFamily="34" charset="0"/>
              </a:rPr>
              <a:t>International Journal of Educational Technology in Higher Education, 18</a:t>
            </a:r>
            <a:r>
              <a:rPr lang="en-IN" sz="1800" dirty="0">
                <a:effectLst/>
                <a:latin typeface="Arial" panose="020B0604020202020204" pitchFamily="34" charset="0"/>
                <a:ea typeface="Arial" panose="020B0604020202020204" pitchFamily="34" charset="0"/>
              </a:rPr>
              <a:t>(1), p.42. Available at: </a:t>
            </a:r>
            <a:r>
              <a:rPr lang="en-IN" sz="1800" u="sng" dirty="0">
                <a:solidFill>
                  <a:srgbClr val="1155CC"/>
                </a:solidFill>
                <a:effectLst/>
                <a:latin typeface="Arial" panose="020B0604020202020204" pitchFamily="34" charset="0"/>
                <a:ea typeface="Arial" panose="020B0604020202020204" pitchFamily="34" charset="0"/>
                <a:hlinkClick r:id="rId4"/>
              </a:rPr>
              <a:t>https://link.springer.com/content/pdf/10.1186/s41239-021-00277-8.pdf</a:t>
            </a:r>
            <a:r>
              <a:rPr lang="en-IN" sz="1800" dirty="0">
                <a:effectLst/>
                <a:latin typeface="Arial" panose="020B0604020202020204" pitchFamily="34" charset="0"/>
                <a:ea typeface="Arial" panose="020B0604020202020204" pitchFamily="34" charset="0"/>
              </a:rPr>
              <a:t> (Accessed: 22 February 2023). </a:t>
            </a:r>
          </a:p>
          <a:p>
            <a:pPr marL="0" indent="0" algn="just">
              <a:lnSpc>
                <a:spcPct val="150000"/>
              </a:lnSpc>
              <a:buNone/>
            </a:pPr>
            <a:r>
              <a:rPr lang="en-IN" sz="1800" dirty="0">
                <a:effectLst/>
                <a:latin typeface="Arial" panose="020B0604020202020204" pitchFamily="34" charset="0"/>
                <a:ea typeface="Arial" panose="020B0604020202020204" pitchFamily="34" charset="0"/>
              </a:rPr>
              <a:t>BOUGUESBA, B., 2020. An investigation into the effectiveness of the Cornell note-taking system in improving learners' writing composition: The case of master students of English at </a:t>
            </a:r>
            <a:r>
              <a:rPr lang="en-IN" sz="1800" dirty="0" err="1">
                <a:effectLst/>
                <a:latin typeface="Arial" panose="020B0604020202020204" pitchFamily="34" charset="0"/>
                <a:ea typeface="Arial" panose="020B0604020202020204" pitchFamily="34" charset="0"/>
              </a:rPr>
              <a:t>Biskra</a:t>
            </a:r>
            <a:r>
              <a:rPr lang="en-IN" sz="1800" dirty="0">
                <a:effectLst/>
                <a:latin typeface="Arial" panose="020B0604020202020204" pitchFamily="34" charset="0"/>
                <a:ea typeface="Arial" panose="020B0604020202020204" pitchFamily="34" charset="0"/>
              </a:rPr>
              <a:t> University. Available at: </a:t>
            </a:r>
            <a:r>
              <a:rPr lang="en-IN" sz="1800" u="sng" dirty="0">
                <a:solidFill>
                  <a:srgbClr val="1155CC"/>
                </a:solidFill>
                <a:effectLst/>
                <a:latin typeface="Arial" panose="020B0604020202020204" pitchFamily="34" charset="0"/>
                <a:ea typeface="Arial" panose="020B0604020202020204" pitchFamily="34" charset="0"/>
                <a:hlinkClick r:id="rId5"/>
              </a:rPr>
              <a:t>http://archives.univ-biskra.dz/bitstream/123456789/16056/1/Bouthaina_BOUGUESBA.pdf</a:t>
            </a:r>
            <a:r>
              <a:rPr lang="en-IN" sz="1800" dirty="0">
                <a:effectLst/>
                <a:latin typeface="Arial" panose="020B0604020202020204" pitchFamily="34" charset="0"/>
                <a:ea typeface="Arial" panose="020B0604020202020204" pitchFamily="34" charset="0"/>
              </a:rPr>
              <a:t> (Accessed: 22 February 2023). </a:t>
            </a:r>
          </a:p>
          <a:p>
            <a:pPr marL="0" indent="0" algn="just">
              <a:lnSpc>
                <a:spcPct val="150000"/>
              </a:lnSpc>
              <a:buNone/>
            </a:pPr>
            <a:r>
              <a:rPr lang="en-IN" sz="1800" dirty="0" err="1">
                <a:effectLst/>
                <a:latin typeface="Arial" panose="020B0604020202020204" pitchFamily="34" charset="0"/>
                <a:ea typeface="Arial" panose="020B0604020202020204" pitchFamily="34" charset="0"/>
              </a:rPr>
              <a:t>Gusenbauer</a:t>
            </a:r>
            <a:r>
              <a:rPr lang="en-IN" sz="1800" dirty="0">
                <a:effectLst/>
                <a:latin typeface="Arial" panose="020B0604020202020204" pitchFamily="34" charset="0"/>
                <a:ea typeface="Arial" panose="020B0604020202020204" pitchFamily="34" charset="0"/>
              </a:rPr>
              <a:t>, M. and </a:t>
            </a:r>
            <a:r>
              <a:rPr lang="en-IN" sz="1800" dirty="0" err="1">
                <a:effectLst/>
                <a:latin typeface="Arial" panose="020B0604020202020204" pitchFamily="34" charset="0"/>
                <a:ea typeface="Arial" panose="020B0604020202020204" pitchFamily="34" charset="0"/>
              </a:rPr>
              <a:t>Haddaway</a:t>
            </a:r>
            <a:r>
              <a:rPr lang="en-IN" sz="1800" dirty="0">
                <a:effectLst/>
                <a:latin typeface="Arial" panose="020B0604020202020204" pitchFamily="34" charset="0"/>
                <a:ea typeface="Arial" panose="020B0604020202020204" pitchFamily="34" charset="0"/>
              </a:rPr>
              <a:t>, N.R., 2020. Which academic search systems are suitable for systematic reviews or meta‐analyses? Evaluating retrieval qualities of Google Scholar, PubMed, and 26 other resources. </a:t>
            </a:r>
            <a:r>
              <a:rPr lang="en-IN" sz="1800" i="1" dirty="0">
                <a:effectLst/>
                <a:latin typeface="Arial" panose="020B0604020202020204" pitchFamily="34" charset="0"/>
                <a:ea typeface="Arial" panose="020B0604020202020204" pitchFamily="34" charset="0"/>
              </a:rPr>
              <a:t>Research synthesis methods, 11</a:t>
            </a:r>
            <a:r>
              <a:rPr lang="en-IN" sz="1800" dirty="0">
                <a:effectLst/>
                <a:latin typeface="Arial" panose="020B0604020202020204" pitchFamily="34" charset="0"/>
                <a:ea typeface="Arial" panose="020B0604020202020204" pitchFamily="34" charset="0"/>
              </a:rPr>
              <a:t>(2), pp.181-217. Available at: </a:t>
            </a:r>
            <a:r>
              <a:rPr lang="en-IN" sz="1800" u="sng" dirty="0">
                <a:solidFill>
                  <a:srgbClr val="1155CC"/>
                </a:solidFill>
                <a:effectLst/>
                <a:latin typeface="Arial" panose="020B0604020202020204" pitchFamily="34" charset="0"/>
                <a:ea typeface="Arial" panose="020B0604020202020204" pitchFamily="34" charset="0"/>
                <a:hlinkClick r:id="rId6"/>
              </a:rPr>
              <a:t>https://onlinelibrary.wiley.com/doi/pdf/10.1002/jrsm.1378</a:t>
            </a:r>
            <a:r>
              <a:rPr lang="en-IN" sz="1800" dirty="0">
                <a:effectLst/>
                <a:latin typeface="Arial" panose="020B0604020202020204" pitchFamily="34" charset="0"/>
                <a:ea typeface="Arial" panose="020B0604020202020204" pitchFamily="34" charset="0"/>
              </a:rPr>
              <a:t> (Accessed: 22 February 2023). </a:t>
            </a:r>
          </a:p>
        </p:txBody>
      </p:sp>
    </p:spTree>
    <p:extLst>
      <p:ext uri="{BB962C8B-B14F-4D97-AF65-F5344CB8AC3E}">
        <p14:creationId xmlns:p14="http://schemas.microsoft.com/office/powerpoint/2010/main" val="11770053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C4822-1059-A46A-11D1-03555A904011}"/>
              </a:ext>
            </a:extLst>
          </p:cNvPr>
          <p:cNvSpPr>
            <a:spLocks noGrp="1"/>
          </p:cNvSpPr>
          <p:nvPr>
            <p:ph type="title"/>
          </p:nvPr>
        </p:nvSpPr>
        <p:spPr>
          <a:xfrm>
            <a:off x="1715293" y="3625428"/>
            <a:ext cx="8761413" cy="706964"/>
          </a:xfrm>
        </p:spPr>
        <p:txBody>
          <a:bodyPr/>
          <a:lstStyle/>
          <a:p>
            <a:pPr algn="ctr"/>
            <a:r>
              <a:rPr lang="en-IN" dirty="0">
                <a:solidFill>
                  <a:schemeClr val="tx1"/>
                </a:solidFill>
              </a:rPr>
              <a:t>Thank You</a:t>
            </a:r>
          </a:p>
        </p:txBody>
      </p:sp>
    </p:spTree>
    <p:extLst>
      <p:ext uri="{BB962C8B-B14F-4D97-AF65-F5344CB8AC3E}">
        <p14:creationId xmlns:p14="http://schemas.microsoft.com/office/powerpoint/2010/main" val="23839169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45</TotalTime>
  <Words>2231</Words>
  <Application>Microsoft Office PowerPoint</Application>
  <PresentationFormat>Widescreen</PresentationFormat>
  <Paragraphs>90</Paragraphs>
  <Slides>17</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Century Gothic</vt:lpstr>
      <vt:lpstr>Wingdings 3</vt:lpstr>
      <vt:lpstr>Ion Boardroom</vt:lpstr>
      <vt:lpstr>Component 1 Innovative Service Plan</vt:lpstr>
      <vt:lpstr>Introduction </vt:lpstr>
      <vt:lpstr>What type of research was carried out?</vt:lpstr>
      <vt:lpstr>How relevant information was searched for? </vt:lpstr>
      <vt:lpstr>How relevant information was sorted?</vt:lpstr>
      <vt:lpstr>Continue… </vt:lpstr>
      <vt:lpstr>What concepts/theories/class notes were explored and how? </vt:lpstr>
      <vt:lpstr>Continue… </vt:lpstr>
      <vt:lpstr>Continue…</vt:lpstr>
      <vt:lpstr>Which external sources were most useful in writing the assignment?</vt:lpstr>
      <vt:lpstr>What were the main challenges faced in completing the assignment? </vt:lpstr>
      <vt:lpstr>How were those challenges overcome?</vt:lpstr>
      <vt:lpstr>What are the practical learning outcomes of the assignment?</vt:lpstr>
      <vt:lpstr>How can it benefit in the future?</vt:lpstr>
      <vt:lpstr>Conclusion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Sushmita Kar</dc:creator>
  <cp:lastModifiedBy>Sushmita Kar</cp:lastModifiedBy>
  <cp:revision>65</cp:revision>
  <dcterms:created xsi:type="dcterms:W3CDTF">2024-02-22T11:17:03Z</dcterms:created>
  <dcterms:modified xsi:type="dcterms:W3CDTF">2024-02-23T08:35:21Z</dcterms:modified>
</cp:coreProperties>
</file>