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19" r:id="rId1"/>
  </p:sldMasterIdLst>
  <p:notesMasterIdLst>
    <p:notesMasterId r:id="rId17"/>
  </p:notesMasterIdLst>
  <p:handoutMasterIdLst>
    <p:handoutMasterId r:id="rId18"/>
  </p:handoutMasterIdLst>
  <p:sldIdLst>
    <p:sldId id="256" r:id="rId2"/>
    <p:sldId id="261" r:id="rId3"/>
    <p:sldId id="257" r:id="rId4"/>
    <p:sldId id="271" r:id="rId5"/>
    <p:sldId id="258" r:id="rId6"/>
    <p:sldId id="278" r:id="rId7"/>
    <p:sldId id="280" r:id="rId8"/>
    <p:sldId id="260" r:id="rId9"/>
    <p:sldId id="281" r:id="rId10"/>
    <p:sldId id="274" r:id="rId11"/>
    <p:sldId id="279" r:id="rId12"/>
    <p:sldId id="264" r:id="rId13"/>
    <p:sldId id="266"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9CAD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27" autoAdjust="0"/>
    <p:restoredTop sz="73190" autoAdjust="0"/>
  </p:normalViewPr>
  <p:slideViewPr>
    <p:cSldViewPr snapToGrid="0">
      <p:cViewPr varScale="1">
        <p:scale>
          <a:sx n="63" d="100"/>
          <a:sy n="63" d="100"/>
        </p:scale>
        <p:origin x="1502" y="53"/>
      </p:cViewPr>
      <p:guideLst/>
    </p:cSldViewPr>
  </p:slideViewPr>
  <p:notesTextViewPr>
    <p:cViewPr>
      <p:scale>
        <a:sx n="1" d="1"/>
        <a:sy n="1" d="1"/>
      </p:scale>
      <p:origin x="0" y="-5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6F8A090-68B3-7E4B-8A89-4C3B16DFBFFB}" type="datetimeFigureOut">
              <a:rPr lang="en-US" smtClean="0"/>
              <a:t>12/12/2017</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17A4DF4-B0EA-4E47-8415-356BA8C8F441}" type="slidenum">
              <a:rPr lang="en-US" smtClean="0"/>
              <a:t>‹#›</a:t>
            </a:fld>
            <a:endParaRPr lang="en-US"/>
          </a:p>
        </p:txBody>
      </p:sp>
    </p:spTree>
    <p:extLst>
      <p:ext uri="{BB962C8B-B14F-4D97-AF65-F5344CB8AC3E}">
        <p14:creationId xmlns:p14="http://schemas.microsoft.com/office/powerpoint/2010/main" val="14325197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333E07-14E0-4771-98B9-8617A0989C7F}" type="datetimeFigureOut">
              <a:rPr lang="en-GB" smtClean="0"/>
              <a:t>12/12/2017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A2F8C4-AC15-4423-B87B-74C4DBAEA5DF}" type="slidenum">
              <a:rPr lang="en-GB" smtClean="0"/>
              <a:t>‹#›</a:t>
            </a:fld>
            <a:endParaRPr lang="en-GB"/>
          </a:p>
        </p:txBody>
      </p:sp>
    </p:spTree>
    <p:extLst>
      <p:ext uri="{BB962C8B-B14F-4D97-AF65-F5344CB8AC3E}">
        <p14:creationId xmlns:p14="http://schemas.microsoft.com/office/powerpoint/2010/main" val="4065872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latin typeface="Times New Roman" charset="0"/>
                <a:ea typeface="Times New Roman" charset="0"/>
                <a:cs typeface="Times New Roman" charset="0"/>
              </a:rPr>
              <a:t>Good morning everyone.</a:t>
            </a:r>
          </a:p>
          <a:p>
            <a:pPr>
              <a:lnSpc>
                <a:spcPct val="200000"/>
              </a:lnSpc>
            </a:pPr>
            <a:endParaRPr lang="en-GB" dirty="0">
              <a:latin typeface="Times New Roman" charset="0"/>
              <a:ea typeface="Times New Roman" charset="0"/>
              <a:cs typeface="Times New Roman" charset="0"/>
            </a:endParaRPr>
          </a:p>
          <a:p>
            <a:pPr>
              <a:lnSpc>
                <a:spcPct val="200000"/>
              </a:lnSpc>
            </a:pPr>
            <a:r>
              <a:rPr lang="en-GB" dirty="0">
                <a:latin typeface="Times New Roman" charset="0"/>
                <a:ea typeface="Times New Roman" charset="0"/>
                <a:cs typeface="Times New Roman" charset="0"/>
              </a:rPr>
              <a:t>My name is </a:t>
            </a:r>
            <a:r>
              <a:rPr lang="en-GB" sz="1200" dirty="0">
                <a:latin typeface="Times New Roman" charset="0"/>
                <a:ea typeface="Times New Roman" charset="0"/>
                <a:cs typeface="Times New Roman" charset="0"/>
              </a:rPr>
              <a:t>Oluwayemisi</a:t>
            </a:r>
            <a:r>
              <a:rPr lang="en-GB" sz="1200" baseline="0" dirty="0">
                <a:latin typeface="Times New Roman" charset="0"/>
                <a:ea typeface="Times New Roman" charset="0"/>
                <a:cs typeface="Times New Roman" charset="0"/>
              </a:rPr>
              <a:t> Sobola, but people call me Yemi.</a:t>
            </a:r>
          </a:p>
          <a:p>
            <a:pPr>
              <a:lnSpc>
                <a:spcPct val="200000"/>
              </a:lnSpc>
            </a:pPr>
            <a:endParaRPr lang="en-GB"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1</a:t>
            </a:fld>
            <a:endParaRPr lang="en-GB"/>
          </a:p>
        </p:txBody>
      </p:sp>
    </p:spTree>
    <p:extLst>
      <p:ext uri="{BB962C8B-B14F-4D97-AF65-F5344CB8AC3E}">
        <p14:creationId xmlns:p14="http://schemas.microsoft.com/office/powerpoint/2010/main" val="2936340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200" dirty="0">
                <a:effectLst/>
                <a:latin typeface="Times New Roman" charset="0"/>
                <a:ea typeface="Times New Roman" charset="0"/>
                <a:cs typeface="Times New Roman" charset="0"/>
              </a:rPr>
              <a:t>I am presenting this PowerPoint presentation to discuss Contemporary Business Management using the company Ford as a case study to illustrate: - Approach to strategy and Corporate Social Responsibility.</a:t>
            </a:r>
          </a:p>
          <a:p>
            <a:pPr>
              <a:lnSpc>
                <a:spcPct val="200000"/>
              </a:lnSpc>
              <a:spcAft>
                <a:spcPts val="800"/>
              </a:spcAft>
            </a:pPr>
            <a:endParaRPr lang="en-GB" sz="1200" dirty="0">
              <a:effectLst/>
              <a:latin typeface="Times New Roman" charset="0"/>
              <a:ea typeface="Times New Roman" charset="0"/>
              <a:cs typeface="Times New Roman" charset="0"/>
            </a:endParaRPr>
          </a:p>
          <a:p>
            <a:pPr>
              <a:lnSpc>
                <a:spcPct val="200000"/>
              </a:lnSpc>
              <a:spcAft>
                <a:spcPts val="800"/>
              </a:spcAft>
            </a:pPr>
            <a:r>
              <a:rPr lang="en-GB" sz="1200" dirty="0">
                <a:effectLst/>
                <a:latin typeface="Times New Roman" charset="0"/>
                <a:ea typeface="Times New Roman" charset="0"/>
                <a:cs typeface="Times New Roman" charset="0"/>
              </a:rPr>
              <a:t> I will be discussing: -</a:t>
            </a:r>
          </a:p>
          <a:p>
            <a:pPr>
              <a:lnSpc>
                <a:spcPct val="200000"/>
              </a:lnSpc>
              <a:spcAft>
                <a:spcPts val="800"/>
              </a:spcAft>
            </a:pPr>
            <a:endParaRPr lang="en-GB" sz="1200" dirty="0">
              <a:effectLst/>
              <a:latin typeface="Times New Roman" charset="0"/>
              <a:ea typeface="Times New Roman" charset="0"/>
              <a:cs typeface="Times New Roman" charset="0"/>
            </a:endParaRPr>
          </a:p>
          <a:p>
            <a:pPr marL="342900" lvl="0" indent="-342900">
              <a:lnSpc>
                <a:spcPct val="200000"/>
              </a:lnSpc>
              <a:spcAft>
                <a:spcPts val="0"/>
              </a:spcAft>
              <a:buFont typeface="Symbol" charset="2"/>
              <a:buChar char=""/>
            </a:pPr>
            <a:r>
              <a:rPr lang="en-GB" sz="1200" dirty="0">
                <a:effectLst/>
                <a:latin typeface="Times New Roman" charset="0"/>
                <a:ea typeface="Times New Roman" charset="0"/>
                <a:cs typeface="Times New Roman" charset="0"/>
              </a:rPr>
              <a:t>A brief history of how the company was established with an overview of the approaches to organisation and management in respect to Fordism</a:t>
            </a:r>
          </a:p>
          <a:p>
            <a:pPr marL="342900" lvl="0" indent="-342900">
              <a:lnSpc>
                <a:spcPct val="200000"/>
              </a:lnSpc>
              <a:spcAft>
                <a:spcPts val="0"/>
              </a:spcAft>
              <a:buFont typeface="Symbol" charset="2"/>
              <a:buChar char=""/>
            </a:pPr>
            <a:r>
              <a:rPr lang="en-GB" sz="1200" dirty="0">
                <a:effectLst/>
                <a:latin typeface="Times New Roman" charset="0"/>
                <a:ea typeface="Times New Roman" charset="0"/>
                <a:cs typeface="Times New Roman" charset="0"/>
              </a:rPr>
              <a:t>Looking at the organisations contemporary approach to Strategy </a:t>
            </a:r>
          </a:p>
          <a:p>
            <a:pPr marL="342900" lvl="0" indent="-342900">
              <a:lnSpc>
                <a:spcPct val="200000"/>
              </a:lnSpc>
              <a:spcAft>
                <a:spcPts val="0"/>
              </a:spcAft>
              <a:buFont typeface="Symbol" charset="2"/>
              <a:buChar char=""/>
            </a:pPr>
            <a:r>
              <a:rPr lang="en-GB" sz="1200" dirty="0">
                <a:effectLst/>
                <a:latin typeface="Times New Roman" charset="0"/>
                <a:ea typeface="Times New Roman" charset="0"/>
                <a:cs typeface="Times New Roman" charset="0"/>
              </a:rPr>
              <a:t>Ford’s Strategy and Governance</a:t>
            </a:r>
          </a:p>
          <a:p>
            <a:pPr marL="342900" lvl="0" indent="-342900">
              <a:lnSpc>
                <a:spcPct val="200000"/>
              </a:lnSpc>
              <a:spcAft>
                <a:spcPts val="0"/>
              </a:spcAft>
              <a:buFont typeface="Symbol" charset="2"/>
              <a:buChar char=""/>
            </a:pPr>
            <a:r>
              <a:rPr lang="en-GB" sz="1200" dirty="0">
                <a:effectLst/>
                <a:latin typeface="Times New Roman" charset="0"/>
                <a:ea typeface="Times New Roman" charset="0"/>
                <a:cs typeface="Times New Roman" charset="0"/>
              </a:rPr>
              <a:t>The company SWOT Analysis</a:t>
            </a:r>
          </a:p>
          <a:p>
            <a:pPr marL="342900" lvl="0" indent="-342900">
              <a:lnSpc>
                <a:spcPct val="200000"/>
              </a:lnSpc>
              <a:spcAft>
                <a:spcPts val="800"/>
              </a:spcAft>
              <a:buFont typeface="Symbol" charset="2"/>
              <a:buChar char=""/>
            </a:pPr>
            <a:r>
              <a:rPr lang="en-GB" sz="1200" dirty="0">
                <a:effectLst/>
                <a:latin typeface="Times New Roman" charset="0"/>
                <a:ea typeface="Times New Roman" charset="0"/>
                <a:cs typeface="Times New Roman" charset="0"/>
              </a:rPr>
              <a:t>The Company’s Vision and Mission</a:t>
            </a:r>
          </a:p>
          <a:p>
            <a:pPr marL="342900" lvl="0" indent="-342900">
              <a:lnSpc>
                <a:spcPct val="200000"/>
              </a:lnSpc>
              <a:spcAft>
                <a:spcPts val="800"/>
              </a:spcAft>
              <a:buFont typeface="Symbol" charset="2"/>
              <a:buChar char=""/>
            </a:pPr>
            <a:r>
              <a:rPr lang="en-GB" sz="1200" dirty="0">
                <a:effectLst/>
                <a:latin typeface="Times New Roman" charset="0"/>
                <a:ea typeface="Times New Roman" charset="0"/>
                <a:cs typeface="Times New Roman" charset="0"/>
              </a:rPr>
              <a:t>Ford’s Corporate Social Responsibility </a:t>
            </a:r>
            <a:endParaRPr lang="en-GB" sz="1200" dirty="0">
              <a:latin typeface="Times New Roman" charset="0"/>
              <a:ea typeface="Times New Roman" charset="0"/>
              <a:cs typeface="Times New Roman" charset="0"/>
            </a:endParaRPr>
          </a:p>
          <a:p>
            <a:pPr>
              <a:lnSpc>
                <a:spcPct val="200000"/>
              </a:lnSpc>
            </a:pPr>
            <a:endParaRPr lang="en-GB" sz="1200"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2</a:t>
            </a:fld>
            <a:endParaRPr lang="en-GB"/>
          </a:p>
        </p:txBody>
      </p:sp>
    </p:spTree>
    <p:extLst>
      <p:ext uri="{BB962C8B-B14F-4D97-AF65-F5344CB8AC3E}">
        <p14:creationId xmlns:p14="http://schemas.microsoft.com/office/powerpoint/2010/main" val="2462017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endParaRPr lang="en-GB" sz="1200" dirty="0">
              <a:latin typeface="Times New Roman" charset="0"/>
              <a:ea typeface="Times New Roman" charset="0"/>
              <a:cs typeface="Times New Roman" charset="0"/>
            </a:endParaRPr>
          </a:p>
          <a:p>
            <a:pPr marL="0" marR="0" indent="0" algn="l" defTabSz="914400" rtl="0" eaLnBrk="1" fontAlgn="auto" latinLnBrk="0" hangingPunct="1">
              <a:lnSpc>
                <a:spcPct val="200000"/>
              </a:lnSpc>
              <a:spcBef>
                <a:spcPts val="0"/>
              </a:spcBef>
              <a:spcAft>
                <a:spcPts val="0"/>
              </a:spcAft>
              <a:buClrTx/>
              <a:buSzTx/>
              <a:buFontTx/>
              <a:buNone/>
              <a:tabLst/>
              <a:defRPr/>
            </a:pPr>
            <a:r>
              <a:rPr lang="en-GB" sz="1200" baseline="0" dirty="0">
                <a:latin typeface="Times New Roman" charset="0"/>
                <a:ea typeface="Times New Roman" charset="0"/>
                <a:cs typeface="Times New Roman" charset="0"/>
              </a:rPr>
              <a:t>In 1903, Henry Ford formed the Ford Motor Company with 12 investors and 1000 shares, and he had a vision to design and manufacture a car that was affordable and easy to build, namely the Ford Motor Company (Ford Motor Company, 2017a). </a:t>
            </a:r>
          </a:p>
          <a:p>
            <a:pPr marL="0" marR="0" indent="0" algn="l" defTabSz="914400" rtl="0" eaLnBrk="1" fontAlgn="auto" latinLnBrk="0" hangingPunct="1">
              <a:lnSpc>
                <a:spcPct val="200000"/>
              </a:lnSpc>
              <a:spcBef>
                <a:spcPts val="0"/>
              </a:spcBef>
              <a:spcAft>
                <a:spcPts val="0"/>
              </a:spcAft>
              <a:buClrTx/>
              <a:buSzTx/>
              <a:buFontTx/>
              <a:buNone/>
              <a:tabLst/>
              <a:defRPr/>
            </a:pPr>
            <a:r>
              <a:rPr lang="en-GB" sz="1200" baseline="0" dirty="0">
                <a:latin typeface="Times New Roman" charset="0"/>
                <a:ea typeface="Times New Roman" charset="0"/>
                <a:cs typeface="Times New Roman" charset="0"/>
              </a:rPr>
              <a:t>Ford Motor Company is now one of the largest and most profitable Companies in the World and the largest family controlled business (Ford Motor Company, 2017a).</a:t>
            </a:r>
          </a:p>
          <a:p>
            <a:pPr marL="0" marR="0" indent="0" algn="l" defTabSz="914400" rtl="0" eaLnBrk="1" fontAlgn="auto" latinLnBrk="0" hangingPunct="1">
              <a:lnSpc>
                <a:spcPct val="200000"/>
              </a:lnSpc>
              <a:spcBef>
                <a:spcPts val="0"/>
              </a:spcBef>
              <a:spcAft>
                <a:spcPts val="0"/>
              </a:spcAft>
              <a:buClrTx/>
              <a:buSzTx/>
              <a:buFontTx/>
              <a:buNone/>
              <a:tabLst/>
              <a:defRPr/>
            </a:pPr>
            <a:endParaRPr lang="en-GB" sz="1200" baseline="0" dirty="0">
              <a:latin typeface="Times New Roman" charset="0"/>
              <a:ea typeface="Times New Roman" charset="0"/>
              <a:cs typeface="Times New Roman"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latin typeface="Times New Roman" charset="0"/>
                <a:ea typeface="Times New Roman" charset="0"/>
                <a:cs typeface="Times New Roman" charset="0"/>
              </a:rPr>
              <a:t> </a:t>
            </a:r>
            <a:endParaRPr lang="en-GB" dirty="0">
              <a:latin typeface="Times New Roman" charset="0"/>
              <a:ea typeface="Times New Roman" charset="0"/>
              <a:cs typeface="Times New Roman" charset="0"/>
            </a:endParaRPr>
          </a:p>
          <a:p>
            <a:endParaRPr lang="en-GB"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3</a:t>
            </a:fld>
            <a:endParaRPr lang="en-GB"/>
          </a:p>
        </p:txBody>
      </p:sp>
    </p:spTree>
    <p:extLst>
      <p:ext uri="{BB962C8B-B14F-4D97-AF65-F5344CB8AC3E}">
        <p14:creationId xmlns:p14="http://schemas.microsoft.com/office/powerpoint/2010/main" val="4140086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Times New Roman" charset="0"/>
                <a:ea typeface="Times New Roman" charset="0"/>
                <a:cs typeface="Times New Roman" charset="0"/>
              </a:rPr>
              <a:t>Fordism as a Strategy</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Fordism is described as the development of mass assembly line work, the idea or strategy is linked to economic and social systems of manufacturing, by combining mass production and mass consumption to produce sustained economic growth (Ford Motor Company, 2017a; Mullins, 2010; Thompson, G, 2017). </a:t>
            </a:r>
          </a:p>
          <a:p>
            <a:r>
              <a:rPr lang="en-GB" sz="1200" kern="1200" dirty="0" err="1">
                <a:solidFill>
                  <a:schemeClr val="tx1"/>
                </a:solidFill>
                <a:effectLst/>
                <a:latin typeface="Times New Roman" charset="0"/>
                <a:ea typeface="Times New Roman" charset="0"/>
                <a:cs typeface="Times New Roman" charset="0"/>
              </a:rPr>
              <a:t>Fordisms</a:t>
            </a:r>
            <a:r>
              <a:rPr lang="en-GB" sz="1200" kern="1200" dirty="0">
                <a:solidFill>
                  <a:schemeClr val="tx1"/>
                </a:solidFill>
                <a:effectLst/>
                <a:latin typeface="Times New Roman" charset="0"/>
                <a:ea typeface="Times New Roman" charset="0"/>
                <a:cs typeface="Times New Roman" charset="0"/>
              </a:rPr>
              <a:t> system was not only designed to mass produce low-cost goods, but it aimed to pay workers decent wages (Ford Motor Company, 2017a).</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Fordism was used to improve productivity in company by the standardisation of products, by using conveyor assembly lines, through breaking work into small deskilled tasks and using unskilled labour. Fordism as a strategy has been copied by different organisations and industries, and is still relevant today although modified. Taylorism or the ideas of scientific management share some links with Fordism (BBC. News, 2017; Business Dictionary. Com, 2017; Fincham &amp; Rhodes, 1992; Mullins, 2010).</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Furthermore, Taylorism strives to achieving machine and worker efficiency, by promoting specialisation and the division of work, of duties and responsibilities (Mullins, 2010). Whereas, Fordism is combining them as one unit, and emphasises minimisation of costs instead of maximization of profit. Henry Ford is considered as an innovator and Taylorist because of his creation of an efficient manufacturing method (Fordism) (Business Dictionary. Com, 2017; Thompson,</a:t>
            </a:r>
            <a:r>
              <a:rPr lang="en-GB"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2017; Mullins, 2010).</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Ford Motor Company started with Fordism and is now adapting to Post-Fordism. Post-Fordism is the method of mass customisation, that is providing large quantities of goods, with the option of tailoring them for specific markets and/or customer preferences. (Rodrigue, 1998-2017).</a:t>
            </a:r>
          </a:p>
          <a:p>
            <a:endParaRPr lang="en-GB" sz="1200" kern="1200" dirty="0">
              <a:solidFill>
                <a:schemeClr val="tx1"/>
              </a:solidFill>
              <a:effectLst/>
              <a:latin typeface="Times New Roman" charset="0"/>
              <a:ea typeface="Times New Roman" charset="0"/>
              <a:cs typeface="Times New Roman" charset="0"/>
            </a:endParaRPr>
          </a:p>
          <a:p>
            <a:pPr algn="just">
              <a:lnSpc>
                <a:spcPct val="200000"/>
              </a:lnSpc>
              <a:spcAft>
                <a:spcPts val="800"/>
              </a:spcAft>
            </a:pPr>
            <a:endParaRPr lang="en-GB" sz="1200" dirty="0">
              <a:latin typeface="Times New Roman" charset="0"/>
              <a:ea typeface="Times New Roman" charset="0"/>
              <a:cs typeface="Times New Roman" charset="0"/>
            </a:endParaRPr>
          </a:p>
          <a:p>
            <a:pPr algn="l">
              <a:lnSpc>
                <a:spcPct val="200000"/>
              </a:lnSpc>
            </a:pPr>
            <a:endParaRPr lang="en-US" sz="1200"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4</a:t>
            </a:fld>
            <a:endParaRPr lang="en-GB"/>
          </a:p>
        </p:txBody>
      </p:sp>
    </p:spTree>
    <p:extLst>
      <p:ext uri="{BB962C8B-B14F-4D97-AF65-F5344CB8AC3E}">
        <p14:creationId xmlns:p14="http://schemas.microsoft.com/office/powerpoint/2010/main" val="70779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Times New Roman" charset="0"/>
              <a:ea typeface="Times New Roman" charset="0"/>
              <a:cs typeface="Times New Roman" charset="0"/>
            </a:endParaRPr>
          </a:p>
          <a:p>
            <a:endParaRPr lang="en-GB" dirty="0">
              <a:latin typeface="Times New Roman" charset="0"/>
              <a:ea typeface="Times New Roman" charset="0"/>
              <a:cs typeface="Times New Roman" charset="0"/>
            </a:endParaRPr>
          </a:p>
          <a:p>
            <a:r>
              <a:rPr lang="en-GB" sz="1200" b="1" u="sng" kern="1200" dirty="0">
                <a:solidFill>
                  <a:schemeClr val="tx1"/>
                </a:solidFill>
                <a:effectLst/>
                <a:latin typeface="Times New Roman" charset="0"/>
                <a:ea typeface="Times New Roman" charset="0"/>
                <a:cs typeface="Times New Roman" charset="0"/>
              </a:rPr>
              <a:t> Modern Corporate Strategy</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Mullins (2010) </a:t>
            </a:r>
            <a:r>
              <a:rPr lang="en-GB" sz="1200" b="0" kern="1200" dirty="0">
                <a:solidFill>
                  <a:schemeClr val="tx1"/>
                </a:solidFill>
                <a:effectLst/>
                <a:latin typeface="Times New Roman" charset="0"/>
                <a:ea typeface="Times New Roman" charset="0"/>
                <a:cs typeface="Times New Roman" charset="0"/>
              </a:rPr>
              <a:t>underlines </a:t>
            </a:r>
            <a:r>
              <a:rPr lang="en-GB" sz="1200" b="1" kern="1200" dirty="0">
                <a:solidFill>
                  <a:schemeClr val="tx1"/>
                </a:solidFill>
                <a:effectLst/>
                <a:latin typeface="Times New Roman" charset="0"/>
                <a:ea typeface="Times New Roman" charset="0"/>
                <a:cs typeface="Times New Roman" charset="0"/>
              </a:rPr>
              <a:t>Corporate strategy </a:t>
            </a:r>
            <a:r>
              <a:rPr lang="en-GB" sz="1200" kern="1200" dirty="0">
                <a:solidFill>
                  <a:schemeClr val="tx1"/>
                </a:solidFill>
                <a:effectLst/>
                <a:latin typeface="Times New Roman" charset="0"/>
                <a:ea typeface="Times New Roman" charset="0"/>
                <a:cs typeface="Times New Roman" charset="0"/>
              </a:rPr>
              <a:t>as the ‘link among the various structures of an organisation, it links the process of management and applications of organisational behaviour’(Mullins,</a:t>
            </a:r>
            <a:r>
              <a:rPr lang="en-GB"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2010, p. 543). </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While </a:t>
            </a:r>
            <a:r>
              <a:rPr lang="en-GB" sz="1200" b="1" kern="1200" dirty="0">
                <a:solidFill>
                  <a:schemeClr val="tx1"/>
                </a:solidFill>
                <a:effectLst/>
                <a:latin typeface="Times New Roman" charset="0"/>
                <a:ea typeface="Times New Roman" charset="0"/>
                <a:cs typeface="Times New Roman" charset="0"/>
              </a:rPr>
              <a:t>Corporate Strategic management </a:t>
            </a:r>
            <a:r>
              <a:rPr lang="en-GB" sz="1200" kern="1200" dirty="0">
                <a:solidFill>
                  <a:schemeClr val="tx1"/>
                </a:solidFill>
                <a:effectLst/>
                <a:latin typeface="Times New Roman" charset="0"/>
                <a:ea typeface="Times New Roman" charset="0"/>
                <a:cs typeface="Times New Roman" charset="0"/>
              </a:rPr>
              <a:t>is the ‘pattern of major objectives, purposes or goals and essential policies or plans for achieving those goals, stated in such a way as to define what business the company is in or is to be in and the kind of company it is to be’ (</a:t>
            </a:r>
            <a:r>
              <a:rPr lang="en-GB" sz="1200" kern="1200" dirty="0">
                <a:solidFill>
                  <a:schemeClr val="tx1"/>
                </a:solidFill>
                <a:effectLst/>
                <a:latin typeface="+mn-lt"/>
                <a:ea typeface="+mn-ea"/>
                <a:cs typeface="+mn-cs"/>
              </a:rPr>
              <a:t>Andrews, 2006, p. 6;</a:t>
            </a:r>
            <a:r>
              <a:rPr lang="en-GB" sz="1200" kern="1200" dirty="0">
                <a:solidFill>
                  <a:schemeClr val="tx1"/>
                </a:solidFill>
                <a:effectLst/>
                <a:latin typeface="Times New Roman" charset="0"/>
                <a:ea typeface="Times New Roman" charset="0"/>
                <a:cs typeface="Times New Roman" charset="0"/>
              </a:rPr>
              <a:t> Mullins, 2005). </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Conclusively, ‘strategy is aimed at achieving a business synergy by integrating different parts of the organisational process to achieve growth and development of organisations, (Mullins, 2010, p. 544).</a:t>
            </a:r>
          </a:p>
          <a:p>
            <a:endParaRPr lang="en-GB" sz="1200" kern="1200" dirty="0">
              <a:solidFill>
                <a:schemeClr val="tx1"/>
              </a:solidFill>
              <a:effectLst/>
              <a:latin typeface="Times New Roman" charset="0"/>
              <a:ea typeface="Times New Roman" charset="0"/>
              <a:cs typeface="Times New Roman"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Times New Roman" charset="0"/>
                <a:ea typeface="Times New Roman" charset="0"/>
                <a:cs typeface="Times New Roman" charset="0"/>
              </a:rPr>
              <a:t>Synergy</a:t>
            </a:r>
            <a:r>
              <a:rPr lang="en-GB" sz="1200" b="0" kern="1200" dirty="0">
                <a:solidFill>
                  <a:schemeClr val="tx1"/>
                </a:solidFill>
                <a:effectLst/>
                <a:latin typeface="Times New Roman" charset="0"/>
                <a:ea typeface="Times New Roman" charset="0"/>
                <a:cs typeface="Times New Roman" charset="0"/>
              </a:rPr>
              <a:t> is ‘a </a:t>
            </a:r>
            <a:r>
              <a:rPr lang="en-GB" sz="1200" kern="1200" dirty="0">
                <a:solidFill>
                  <a:schemeClr val="tx1"/>
                </a:solidFill>
                <a:effectLst/>
                <a:latin typeface="Times New Roman" charset="0"/>
                <a:ea typeface="Times New Roman" charset="0"/>
                <a:cs typeface="Times New Roman" charset="0"/>
              </a:rPr>
              <a:t>concept developed in management applications by Ansoff. Synergy results when the whole is greater than the sum of its component parts, expressed for example as the 2 + 2 = 5 effect’ </a:t>
            </a:r>
            <a:r>
              <a:rPr lang="en-US" sz="1200" kern="1200" dirty="0">
                <a:solidFill>
                  <a:schemeClr val="tx1"/>
                </a:solidFill>
                <a:effectLst/>
                <a:latin typeface="Times New Roman" charset="0"/>
                <a:ea typeface="Times New Roman" charset="0"/>
                <a:cs typeface="Times New Roman" charset="0"/>
              </a:rPr>
              <a:t>(Ansoff, 1969; Mullins, 2010, p. 833)</a:t>
            </a:r>
            <a:r>
              <a:rPr lang="en-US"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which is the example of an organisation</a:t>
            </a:r>
            <a:r>
              <a:rPr lang="en-GB" sz="1200" kern="1200" baseline="0" dirty="0">
                <a:solidFill>
                  <a:schemeClr val="tx1"/>
                </a:solidFill>
                <a:effectLst/>
                <a:latin typeface="Times New Roman" charset="0"/>
                <a:ea typeface="Times New Roman" charset="0"/>
                <a:cs typeface="Times New Roman" charset="0"/>
              </a:rPr>
              <a:t> like Ford, integrating its retail with its online operations.</a:t>
            </a:r>
            <a:r>
              <a:rPr lang="en-GB" sz="1200" kern="1200" dirty="0">
                <a:solidFill>
                  <a:schemeClr val="tx1"/>
                </a:solidFill>
                <a:effectLst/>
                <a:latin typeface="Times New Roman" charset="0"/>
                <a:ea typeface="Times New Roman" charset="0"/>
                <a:cs typeface="Times New Roman" charset="0"/>
              </a:rPr>
              <a:t>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Times New Roman" charset="0"/>
              <a:ea typeface="Times New Roman" charset="0"/>
              <a:cs typeface="Times New Roman" charset="0"/>
            </a:endParaRPr>
          </a:p>
          <a:p>
            <a:r>
              <a:rPr lang="en-GB" sz="1200" b="1" kern="1200" dirty="0">
                <a:solidFill>
                  <a:schemeClr val="tx1"/>
                </a:solidFill>
                <a:effectLst/>
                <a:latin typeface="Times New Roman" charset="0"/>
                <a:ea typeface="Times New Roman" charset="0"/>
                <a:cs typeface="Times New Roman" charset="0"/>
              </a:rPr>
              <a:t>Opportunities and risks</a:t>
            </a:r>
            <a:r>
              <a:rPr lang="en-GB" sz="1200" kern="1200" dirty="0">
                <a:solidFill>
                  <a:schemeClr val="tx1"/>
                </a:solidFill>
                <a:effectLst/>
                <a:latin typeface="Times New Roman" charset="0"/>
                <a:ea typeface="Times New Roman" charset="0"/>
                <a:cs typeface="Times New Roman" charset="0"/>
              </a:rPr>
              <a:t>: Every business needs to have a strategy and this strategy must be related to changing environmental conditions. Strategy should allow a business to be ready to take maximum advantage of the challenges and opportunities presented by both internal and external factors. This is attained by the need for innovation, sustainability, legislation, technology, socio-cultural changes as so on. Mullins</a:t>
            </a:r>
            <a:r>
              <a:rPr lang="en-GB"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(2010) commented that an effective business strategy depends upon the successful management of opportunities and risks.</a:t>
            </a:r>
          </a:p>
          <a:p>
            <a:endParaRPr lang="en-GB" sz="1200" kern="1200" dirty="0">
              <a:solidFill>
                <a:schemeClr val="tx1"/>
              </a:solidFill>
              <a:effectLst/>
              <a:latin typeface="Times New Roman" charset="0"/>
              <a:ea typeface="Times New Roman" charset="0"/>
              <a:cs typeface="Times New Roman" charset="0"/>
            </a:endParaRPr>
          </a:p>
          <a:p>
            <a:r>
              <a:rPr lang="en-GB" sz="1200" b="1" kern="1200" dirty="0">
                <a:solidFill>
                  <a:schemeClr val="tx1"/>
                </a:solidFill>
                <a:effectLst/>
                <a:latin typeface="Times New Roman" charset="0"/>
                <a:ea typeface="Times New Roman" charset="0"/>
                <a:cs typeface="Times New Roman" charset="0"/>
              </a:rPr>
              <a:t>The importance of corporate strategy and Ethics</a:t>
            </a:r>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The importance of corporate strategy and the goals and objectives of the organization give rise to the consideration of corporate social responsibilities and ethical business behaviour. The goals of the organisation may be pursued in accordance with an underlying ideology, or philosophy, based on beliefs, values and attitudes (Mullins, 2016). However, Lucas (1999) questions the purpose and meaning of the vision and mission statements but eventually concluded that they are not pointless but add value to the organisation.</a:t>
            </a:r>
          </a:p>
          <a:p>
            <a:endParaRPr lang="en-GB" sz="1200"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5</a:t>
            </a:fld>
            <a:endParaRPr lang="en-GB"/>
          </a:p>
        </p:txBody>
      </p:sp>
    </p:spTree>
    <p:extLst>
      <p:ext uri="{BB962C8B-B14F-4D97-AF65-F5344CB8AC3E}">
        <p14:creationId xmlns:p14="http://schemas.microsoft.com/office/powerpoint/2010/main" val="2564293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Times New Roman" charset="0"/>
                <a:ea typeface="Times New Roman" charset="0"/>
                <a:cs typeface="Times New Roman" charset="0"/>
              </a:rPr>
              <a:t>Ford Motor Company’s Vision and Mission Statement (</a:t>
            </a:r>
            <a:r>
              <a:rPr lang="en-GB" sz="1200" kern="1200" dirty="0">
                <a:solidFill>
                  <a:schemeClr val="tx1"/>
                </a:solidFill>
                <a:effectLst/>
                <a:latin typeface="Times New Roman" charset="0"/>
                <a:ea typeface="Times New Roman" charset="0"/>
                <a:cs typeface="Times New Roman" charset="0"/>
              </a:rPr>
              <a:t>Ford Motor Company Form 10-K,</a:t>
            </a:r>
            <a:r>
              <a:rPr lang="en-GB"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2014). </a:t>
            </a:r>
            <a:endParaRPr lang="en-GB" sz="1200" u="sng" kern="1200" dirty="0">
              <a:solidFill>
                <a:schemeClr val="tx1"/>
              </a:solidFill>
              <a:effectLst/>
              <a:latin typeface="Times New Roman" charset="0"/>
              <a:ea typeface="Times New Roman" charset="0"/>
              <a:cs typeface="Times New Roman" charset="0"/>
            </a:endParaRPr>
          </a:p>
          <a:p>
            <a:endParaRPr lang="en-GB" sz="1200" u="sng" kern="1200" dirty="0">
              <a:solidFill>
                <a:schemeClr val="tx1"/>
              </a:solidFill>
              <a:effectLst/>
              <a:latin typeface="Times New Roman" charset="0"/>
              <a:ea typeface="Times New Roman" charset="0"/>
              <a:cs typeface="Times New Roman" charset="0"/>
            </a:endParaRPr>
          </a:p>
          <a:p>
            <a:pPr marL="171450" indent="-171450">
              <a:buFont typeface="Arial" charset="0"/>
              <a:buChar char="•"/>
            </a:pPr>
            <a:r>
              <a:rPr lang="en-GB" sz="1200" u="none" kern="1200" dirty="0">
                <a:solidFill>
                  <a:schemeClr val="tx1"/>
                </a:solidFill>
                <a:effectLst/>
                <a:latin typeface="Times New Roman" charset="0"/>
                <a:ea typeface="Times New Roman" charset="0"/>
                <a:cs typeface="Times New Roman" charset="0"/>
              </a:rPr>
              <a:t>Ford</a:t>
            </a:r>
            <a:r>
              <a:rPr lang="en-GB" sz="1200" u="none" kern="1200" baseline="0" dirty="0">
                <a:solidFill>
                  <a:schemeClr val="tx1"/>
                </a:solidFill>
                <a:effectLst/>
                <a:latin typeface="Times New Roman" charset="0"/>
                <a:ea typeface="Times New Roman" charset="0"/>
                <a:cs typeface="Times New Roman" charset="0"/>
              </a:rPr>
              <a:t> Motor Company’s </a:t>
            </a:r>
            <a:r>
              <a:rPr lang="en-GB" sz="1200" kern="1200" dirty="0">
                <a:solidFill>
                  <a:schemeClr val="tx1"/>
                </a:solidFill>
                <a:effectLst/>
                <a:latin typeface="Times New Roman" charset="0"/>
                <a:ea typeface="Times New Roman" charset="0"/>
                <a:cs typeface="Times New Roman" charset="0"/>
              </a:rPr>
              <a:t>vision statement is to become the world’s leading consumer company for automotive products and services.</a:t>
            </a:r>
          </a:p>
          <a:p>
            <a:pPr marL="171450" indent="-171450">
              <a:buFont typeface="Arial" charset="0"/>
              <a:buChar char="•"/>
            </a:pPr>
            <a:r>
              <a:rPr lang="en-GB" sz="1200" b="1" kern="1200" dirty="0">
                <a:solidFill>
                  <a:schemeClr val="tx1"/>
                </a:solidFill>
                <a:effectLst/>
                <a:latin typeface="Times New Roman" charset="0"/>
                <a:ea typeface="Times New Roman" charset="0"/>
                <a:cs typeface="Times New Roman" charset="0"/>
              </a:rPr>
              <a:t>ONE TEAM/ONE PLAN/ONE GOAL</a:t>
            </a:r>
          </a:p>
          <a:p>
            <a:pPr marL="171450" indent="-171450">
              <a:buFont typeface="Arial" charset="0"/>
              <a:buChar char="•"/>
            </a:pPr>
            <a:r>
              <a:rPr lang="en-GB" sz="1200" kern="1200" dirty="0">
                <a:solidFill>
                  <a:schemeClr val="tx1"/>
                </a:solidFill>
                <a:effectLst/>
                <a:latin typeface="Times New Roman" charset="0"/>
                <a:ea typeface="Times New Roman" charset="0"/>
                <a:cs typeface="Times New Roman" charset="0"/>
              </a:rPr>
              <a:t>People working together as a lean global enterprise</a:t>
            </a:r>
          </a:p>
          <a:p>
            <a:pPr marL="171450" indent="-171450">
              <a:buFont typeface="Arial" charset="0"/>
              <a:buChar char="•"/>
            </a:pPr>
            <a:r>
              <a:rPr lang="en-GB" sz="1200" kern="1200" dirty="0">
                <a:solidFill>
                  <a:schemeClr val="tx1"/>
                </a:solidFill>
                <a:effectLst/>
                <a:latin typeface="Times New Roman" charset="0"/>
                <a:ea typeface="Times New Roman" charset="0"/>
                <a:cs typeface="Times New Roman" charset="0"/>
              </a:rPr>
              <a:t>Aggressively restructure to operate profitability in response to demand and adapting to change</a:t>
            </a:r>
          </a:p>
          <a:p>
            <a:pPr marL="171450" indent="-171450">
              <a:buFont typeface="Arial" charset="0"/>
              <a:buChar char="•"/>
            </a:pPr>
            <a:r>
              <a:rPr lang="en-GB" sz="1200" kern="1200" dirty="0">
                <a:solidFill>
                  <a:schemeClr val="tx1"/>
                </a:solidFill>
                <a:effectLst/>
                <a:latin typeface="Times New Roman" charset="0"/>
                <a:ea typeface="Times New Roman" charset="0"/>
                <a:cs typeface="Times New Roman" charset="0"/>
              </a:rPr>
              <a:t>Accelerate development of new products to meet customer demand</a:t>
            </a:r>
          </a:p>
          <a:p>
            <a:pPr marL="171450" indent="-171450">
              <a:buFont typeface="Arial" charset="0"/>
              <a:buChar char="•"/>
            </a:pPr>
            <a:r>
              <a:rPr lang="en-GB" sz="1200" kern="1200" dirty="0">
                <a:solidFill>
                  <a:schemeClr val="tx1"/>
                </a:solidFill>
                <a:effectLst/>
                <a:latin typeface="Times New Roman" charset="0"/>
                <a:ea typeface="Times New Roman" charset="0"/>
                <a:cs typeface="Times New Roman" charset="0"/>
              </a:rPr>
              <a:t>Self-financing to improve balance sheet</a:t>
            </a:r>
          </a:p>
          <a:p>
            <a:pPr marL="171450" indent="-171450">
              <a:buFont typeface="Arial" charset="0"/>
              <a:buChar char="•"/>
            </a:pPr>
            <a:r>
              <a:rPr lang="en-GB" sz="1200" kern="1200" dirty="0">
                <a:solidFill>
                  <a:schemeClr val="tx1"/>
                </a:solidFill>
                <a:effectLst/>
                <a:latin typeface="Times New Roman" charset="0"/>
                <a:ea typeface="Times New Roman" charset="0"/>
                <a:cs typeface="Times New Roman" charset="0"/>
              </a:rPr>
              <a:t>Working effectively as one team</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 </a:t>
            </a:r>
          </a:p>
          <a:p>
            <a:r>
              <a:rPr lang="en-GB" sz="1200" i="1" kern="1200" dirty="0">
                <a:solidFill>
                  <a:schemeClr val="tx1"/>
                </a:solidFill>
                <a:effectLst/>
                <a:latin typeface="Times New Roman" charset="0"/>
                <a:ea typeface="Times New Roman" charset="0"/>
                <a:cs typeface="Times New Roman" charset="0"/>
              </a:rPr>
              <a:t>Ford Motor Company’s Vision Statement</a:t>
            </a:r>
            <a:endParaRPr lang="en-GB" sz="1200" kern="1200" dirty="0">
              <a:solidFill>
                <a:schemeClr val="tx1"/>
              </a:solidFill>
              <a:effectLst/>
              <a:latin typeface="Times New Roman" charset="0"/>
              <a:ea typeface="Times New Roman" charset="0"/>
              <a:cs typeface="Times New Roman" charset="0"/>
            </a:endParaRPr>
          </a:p>
          <a:p>
            <a:r>
              <a:rPr lang="en-GB" sz="1200" i="1" kern="1200" dirty="0">
                <a:solidFill>
                  <a:schemeClr val="tx1"/>
                </a:solidFill>
                <a:effectLst/>
                <a:latin typeface="Times New Roman" charset="0"/>
                <a:ea typeface="Times New Roman" charset="0"/>
                <a:cs typeface="Times New Roman" charset="0"/>
              </a:rPr>
              <a:t>Ford’s vision statement is “people working together as a lean, global enterprise for automotive leadership.” (</a:t>
            </a:r>
            <a:r>
              <a:rPr lang="en-GB" sz="1200" kern="1200" dirty="0">
                <a:solidFill>
                  <a:schemeClr val="tx1"/>
                </a:solidFill>
                <a:effectLst/>
                <a:latin typeface="Times New Roman" charset="0"/>
                <a:ea typeface="Times New Roman" charset="0"/>
                <a:cs typeface="Times New Roman" charset="0"/>
              </a:rPr>
              <a:t>Ford Motor Company,</a:t>
            </a:r>
            <a:r>
              <a:rPr lang="en-GB"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2017b</a:t>
            </a:r>
            <a:r>
              <a:rPr lang="en-GB" sz="1200" i="1" kern="1200" dirty="0">
                <a:solidFill>
                  <a:schemeClr val="tx1"/>
                </a:solidFill>
                <a:effectLst/>
                <a:latin typeface="Times New Roman" charset="0"/>
                <a:ea typeface="Times New Roman" charset="0"/>
                <a:cs typeface="Times New Roman" charset="0"/>
              </a:rPr>
              <a:t>)</a:t>
            </a:r>
            <a:endParaRPr lang="en-GB" sz="1200" kern="1200" dirty="0">
              <a:solidFill>
                <a:schemeClr val="tx1"/>
              </a:solidFill>
              <a:effectLst/>
              <a:latin typeface="Times New Roman" charset="0"/>
              <a:ea typeface="Times New Roman" charset="0"/>
              <a:cs typeface="Times New Roman" charset="0"/>
            </a:endParaRPr>
          </a:p>
          <a:p>
            <a:r>
              <a:rPr lang="en-GB" sz="1200" i="1" kern="1200" dirty="0">
                <a:solidFill>
                  <a:schemeClr val="tx1"/>
                </a:solidFill>
                <a:effectLst/>
                <a:latin typeface="Times New Roman" charset="0"/>
                <a:ea typeface="Times New Roman" charset="0"/>
                <a:cs typeface="Times New Roman" charset="0"/>
              </a:rPr>
              <a:t> </a:t>
            </a:r>
            <a:endParaRPr lang="en-GB" sz="1200" kern="1200" dirty="0">
              <a:solidFill>
                <a:schemeClr val="tx1"/>
              </a:solidFill>
              <a:effectLst/>
              <a:latin typeface="Times New Roman" charset="0"/>
              <a:ea typeface="Times New Roman" charset="0"/>
              <a:cs typeface="Times New Roman"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Times New Roman" charset="0"/>
                <a:ea typeface="Times New Roman" charset="0"/>
                <a:cs typeface="Times New Roman" charset="0"/>
              </a:rPr>
              <a:t>Ford Motor Company’s Mission Statement (</a:t>
            </a:r>
            <a:r>
              <a:rPr lang="en-US" sz="1200" kern="1200" dirty="0">
                <a:solidFill>
                  <a:schemeClr val="tx1"/>
                </a:solidFill>
                <a:latin typeface="Times New Roman" charset="0"/>
                <a:ea typeface="Times New Roman" charset="0"/>
                <a:cs typeface="Times New Roman" charset="0"/>
              </a:rPr>
              <a:t>Ford Motor Company, 2017c)</a:t>
            </a:r>
            <a:endParaRPr lang="en-GB" sz="1200" kern="1200" dirty="0">
              <a:solidFill>
                <a:schemeClr val="tx1"/>
              </a:solidFill>
              <a:effectLst/>
              <a:latin typeface="Times New Roman" charset="0"/>
              <a:ea typeface="Times New Roman" charset="0"/>
              <a:cs typeface="Times New Roman" charset="0"/>
            </a:endParaRPr>
          </a:p>
          <a:p>
            <a:r>
              <a:rPr lang="en-GB" sz="1200" b="1" i="1" kern="1200" dirty="0">
                <a:solidFill>
                  <a:schemeClr val="tx1"/>
                </a:solidFill>
                <a:effectLst/>
                <a:latin typeface="Times New Roman" charset="0"/>
                <a:ea typeface="Times New Roman" charset="0"/>
                <a:cs typeface="Times New Roman" charset="0"/>
              </a:rPr>
              <a:t>One Team: </a:t>
            </a:r>
            <a:r>
              <a:rPr lang="en-GB" sz="1200" i="1" kern="1200" dirty="0">
                <a:solidFill>
                  <a:schemeClr val="tx1"/>
                </a:solidFill>
                <a:effectLst/>
                <a:latin typeface="Times New Roman" charset="0"/>
                <a:ea typeface="Times New Roman" charset="0"/>
                <a:cs typeface="Times New Roman" charset="0"/>
              </a:rPr>
              <a:t>“People working together as a lean, global enterprise for automotive leadership, as measured by: Customer, Employee, Dealer, Investor, Supplier, Union/Council, and Community Satisfaction.”</a:t>
            </a:r>
          </a:p>
          <a:p>
            <a:endParaRPr lang="en-GB" sz="1200" kern="1200" dirty="0">
              <a:solidFill>
                <a:schemeClr val="tx1"/>
              </a:solidFill>
              <a:effectLst/>
              <a:latin typeface="Times New Roman" charset="0"/>
              <a:ea typeface="Times New Roman" charset="0"/>
              <a:cs typeface="Times New Roman" charset="0"/>
            </a:endParaRPr>
          </a:p>
          <a:p>
            <a:r>
              <a:rPr lang="en-GB" sz="1200" b="1" i="1" kern="1200" dirty="0">
                <a:solidFill>
                  <a:schemeClr val="tx1"/>
                </a:solidFill>
                <a:effectLst/>
                <a:latin typeface="Times New Roman" charset="0"/>
                <a:ea typeface="Times New Roman" charset="0"/>
                <a:cs typeface="Times New Roman" charset="0"/>
              </a:rPr>
              <a:t>One Plan</a:t>
            </a:r>
            <a:r>
              <a:rPr lang="en-GB" sz="1200" i="1" kern="1200" dirty="0">
                <a:solidFill>
                  <a:schemeClr val="tx1"/>
                </a:solidFill>
                <a:effectLst/>
                <a:latin typeface="Times New Roman" charset="0"/>
                <a:ea typeface="Times New Roman" charset="0"/>
                <a:cs typeface="Times New Roman" charset="0"/>
              </a:rPr>
              <a:t>: “Aggressively restructure to operate profitably at the current demand and changing model mix; Accelerate development of new products our customers want and value; Finance our plan and improve our balance sheet; Work together effectively as one team.”</a:t>
            </a:r>
          </a:p>
          <a:p>
            <a:endParaRPr lang="en-GB" sz="1200" kern="1200" dirty="0">
              <a:solidFill>
                <a:schemeClr val="tx1"/>
              </a:solidFill>
              <a:effectLst/>
              <a:latin typeface="Times New Roman" charset="0"/>
              <a:ea typeface="Times New Roman" charset="0"/>
              <a:cs typeface="Times New Roman" charset="0"/>
            </a:endParaRPr>
          </a:p>
          <a:p>
            <a:r>
              <a:rPr lang="en-GB" sz="1200" b="1" i="1" kern="1200" dirty="0">
                <a:solidFill>
                  <a:schemeClr val="tx1"/>
                </a:solidFill>
                <a:effectLst/>
                <a:latin typeface="Times New Roman" charset="0"/>
                <a:ea typeface="Times New Roman" charset="0"/>
                <a:cs typeface="Times New Roman" charset="0"/>
              </a:rPr>
              <a:t>One Goal: </a:t>
            </a:r>
            <a:r>
              <a:rPr lang="en-GB" sz="1200" i="1" kern="1200" dirty="0">
                <a:solidFill>
                  <a:schemeClr val="tx1"/>
                </a:solidFill>
                <a:effectLst/>
                <a:latin typeface="Times New Roman" charset="0"/>
                <a:ea typeface="Times New Roman" charset="0"/>
                <a:cs typeface="Times New Roman" charset="0"/>
              </a:rPr>
              <a:t>“An exciting viable Ford delivering profitable growth for all.”</a:t>
            </a:r>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 </a:t>
            </a:r>
          </a:p>
          <a:p>
            <a:r>
              <a:rPr lang="en-GB" sz="1200" kern="1200" dirty="0">
                <a:solidFill>
                  <a:schemeClr val="tx1"/>
                </a:solidFill>
                <a:effectLst/>
                <a:latin typeface="Times New Roman" charset="0"/>
                <a:ea typeface="Times New Roman" charset="0"/>
                <a:cs typeface="Times New Roman" charset="0"/>
              </a:rPr>
              <a:t>Ford’s mission statement dictates the needed strategies for the company to achieve desired market position. Furthermore, Ford’s mission statement states all actions needed to fulfil the organizational goals. However, Ford’s vision statement drives the company to reach higher performance levels in comparison to competition. These two statements will determine Ford’s success, it also indicates the strategic direction of the organisation in relation to, shareholders, investors, business partners and other stakeholders (</a:t>
            </a:r>
            <a:r>
              <a:rPr lang="en-US" sz="1200" kern="1200" dirty="0">
                <a:solidFill>
                  <a:schemeClr val="tx1"/>
                </a:solidFill>
                <a:latin typeface="Times New Roman" charset="0"/>
                <a:ea typeface="Times New Roman" charset="0"/>
                <a:cs typeface="Times New Roman" charset="0"/>
              </a:rPr>
              <a:t>Ford Motor Company, 2017b, 2017c</a:t>
            </a:r>
            <a:r>
              <a:rPr lang="en-GB" sz="1200" kern="1200" dirty="0">
                <a:solidFill>
                  <a:schemeClr val="tx1"/>
                </a:solidFill>
                <a:effectLst/>
                <a:latin typeface="Times New Roman" charset="0"/>
                <a:ea typeface="Times New Roman" charset="0"/>
                <a:cs typeface="Times New Roman" charset="0"/>
              </a:rPr>
              <a:t>)</a:t>
            </a:r>
          </a:p>
          <a:p>
            <a:endParaRPr lang="en-GB" sz="1200" kern="1200" dirty="0">
              <a:solidFill>
                <a:schemeClr val="tx1"/>
              </a:solidFill>
              <a:effectLst/>
              <a:latin typeface="Times New Roman" charset="0"/>
              <a:ea typeface="Times New Roman" charset="0"/>
              <a:cs typeface="Times New Roman"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US"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6</a:t>
            </a:fld>
            <a:endParaRPr lang="en-GB"/>
          </a:p>
        </p:txBody>
      </p:sp>
    </p:spTree>
    <p:extLst>
      <p:ext uri="{BB962C8B-B14F-4D97-AF65-F5344CB8AC3E}">
        <p14:creationId xmlns:p14="http://schemas.microsoft.com/office/powerpoint/2010/main" val="8878297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Times New Roman" charset="0"/>
                <a:ea typeface="Times New Roman" charset="0"/>
                <a:cs typeface="Times New Roman" charset="0"/>
              </a:rPr>
              <a:t>Ford’s Strategy and Governance</a:t>
            </a:r>
          </a:p>
          <a:p>
            <a:endParaRPr lang="en-GB" sz="1200" b="1" u="sng" kern="1200" dirty="0">
              <a:solidFill>
                <a:schemeClr val="tx1"/>
              </a:solidFill>
              <a:effectLst/>
              <a:latin typeface="Times New Roman" charset="0"/>
              <a:ea typeface="Times New Roman" charset="0"/>
              <a:cs typeface="Times New Roman" charset="0"/>
            </a:endParaRPr>
          </a:p>
          <a:p>
            <a:r>
              <a:rPr lang="en-GB" sz="1200" b="1" kern="1200" dirty="0">
                <a:solidFill>
                  <a:schemeClr val="tx1"/>
                </a:solidFill>
                <a:effectLst/>
                <a:latin typeface="Times New Roman" charset="0"/>
                <a:ea typeface="Times New Roman" charset="0"/>
                <a:cs typeface="Times New Roman" charset="0"/>
              </a:rPr>
              <a:t>Creating Value Roadmap</a:t>
            </a:r>
            <a:r>
              <a:rPr lang="en-GB" sz="1200" kern="1200" dirty="0">
                <a:solidFill>
                  <a:schemeClr val="tx1"/>
                </a:solidFill>
                <a:effectLst/>
                <a:latin typeface="Times New Roman" charset="0"/>
                <a:ea typeface="Times New Roman" charset="0"/>
                <a:cs typeface="Times New Roman" charset="0"/>
              </a:rPr>
              <a:t> (CVR)</a:t>
            </a:r>
          </a:p>
          <a:p>
            <a:r>
              <a:rPr lang="en-GB" sz="1200" kern="1200" dirty="0">
                <a:solidFill>
                  <a:schemeClr val="tx1"/>
                </a:solidFill>
                <a:effectLst/>
                <a:latin typeface="Times New Roman" charset="0"/>
                <a:ea typeface="Times New Roman" charset="0"/>
                <a:cs typeface="Times New Roman" charset="0"/>
              </a:rPr>
              <a:t>CVR is a Ford’s strategy of running the organisation, it is a model of a continuous improvement performance measurement to deliver the One Ford plan. The CVR allows Ford to monitor and evaluate the changing global business environment for risks and opportunities and sustainability. The CVR is the basis of analysis that influences all Ford’s strategies</a:t>
            </a:r>
            <a:r>
              <a:rPr lang="en-GB" sz="1200" b="1" kern="1200" dirty="0">
                <a:solidFill>
                  <a:schemeClr val="tx1"/>
                </a:solidFill>
                <a:effectLst/>
                <a:latin typeface="Times New Roman" charset="0"/>
                <a:ea typeface="Times New Roman" charset="0"/>
                <a:cs typeface="Times New Roman" charset="0"/>
              </a:rPr>
              <a:t> </a:t>
            </a:r>
            <a:r>
              <a:rPr lang="en-GB" sz="1200" b="0" kern="1200" dirty="0">
                <a:solidFill>
                  <a:schemeClr val="tx1"/>
                </a:solidFill>
                <a:effectLst/>
                <a:latin typeface="Times New Roman" charset="0"/>
                <a:ea typeface="Times New Roman" charset="0"/>
                <a:cs typeface="Times New Roman" charset="0"/>
              </a:rPr>
              <a:t>for accountability</a:t>
            </a:r>
            <a:r>
              <a:rPr lang="en-GB" sz="1200" kern="1200" dirty="0">
                <a:solidFill>
                  <a:schemeClr val="tx1"/>
                </a:solidFill>
                <a:effectLst/>
                <a:latin typeface="Times New Roman" charset="0"/>
                <a:ea typeface="Times New Roman" charset="0"/>
                <a:cs typeface="Times New Roman" charset="0"/>
              </a:rPr>
              <a:t>, tracking and reporting progress against goals, objectives, revenue targets, and other financial indicators and stakeholder satisfaction. The CVR process is institutionalized as Policy Letter 25. Consequently, the CVR allows Ford to implement sustainability-related risk assessments, planning, strategy implementation and performance reviews consistently around the world (Corporate.Ford.com, 2017a).</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As Ford operates in over 100 countries, it has three policies and strategies for creating value, continually improving performance and addressing a wide range of social, economic and environmental challenges (Corporate.ford.com, 2017a).</a:t>
            </a:r>
          </a:p>
          <a:p>
            <a:r>
              <a:rPr lang="en-GB" sz="1200" kern="1200" dirty="0">
                <a:solidFill>
                  <a:schemeClr val="tx1"/>
                </a:solidFill>
                <a:effectLst/>
                <a:latin typeface="Times New Roman" charset="0"/>
                <a:ea typeface="Times New Roman" charset="0"/>
                <a:cs typeface="Times New Roman" charset="0"/>
              </a:rPr>
              <a:t>These three key strategies allow Ford to adapt to changing external dynamics and will be discussed further in</a:t>
            </a:r>
            <a:r>
              <a:rPr lang="en-GB" sz="1200" kern="1200" baseline="0" dirty="0">
                <a:solidFill>
                  <a:schemeClr val="tx1"/>
                </a:solidFill>
                <a:effectLst/>
                <a:latin typeface="Times New Roman" charset="0"/>
                <a:ea typeface="Times New Roman" charset="0"/>
                <a:cs typeface="Times New Roman" charset="0"/>
              </a:rPr>
              <a:t> the next slide</a:t>
            </a:r>
            <a:r>
              <a:rPr lang="en-GB" sz="1200" kern="1200" dirty="0">
                <a:solidFill>
                  <a:schemeClr val="tx1"/>
                </a:solidFill>
                <a:effectLst/>
                <a:latin typeface="Times New Roman" charset="0"/>
                <a:ea typeface="Times New Roman" charset="0"/>
                <a:cs typeface="Times New Roman" charset="0"/>
              </a:rPr>
              <a:t>. </a:t>
            </a:r>
          </a:p>
          <a:p>
            <a:r>
              <a:rPr lang="en-GB" sz="1200" kern="1200" dirty="0">
                <a:solidFill>
                  <a:schemeClr val="tx1"/>
                </a:solidFill>
                <a:effectLst/>
                <a:latin typeface="Times New Roman" charset="0"/>
                <a:ea typeface="Times New Roman" charset="0"/>
                <a:cs typeface="Times New Roman" charset="0"/>
              </a:rPr>
              <a:t>Ford would have used the SWOT analysis and PESTEL to evaluate both the internal and external factors that affects or may affect their business. It allows Ford to focus on innovation and expansion drive that will support the company’s continued growth and performance improvement (Mullins, 2016).</a:t>
            </a:r>
          </a:p>
          <a:p>
            <a:endParaRPr lang="en-GB" sz="1200" kern="1200" dirty="0">
              <a:solidFill>
                <a:schemeClr val="tx1"/>
              </a:solidFill>
              <a:effectLst/>
              <a:latin typeface="Times New Roman" charset="0"/>
              <a:ea typeface="Times New Roman" charset="0"/>
              <a:cs typeface="Times New Roman" charset="0"/>
            </a:endParaRPr>
          </a:p>
          <a:p>
            <a:r>
              <a:rPr lang="en-GB" sz="1200" b="1" kern="1200" dirty="0">
                <a:solidFill>
                  <a:schemeClr val="tx1"/>
                </a:solidFill>
                <a:effectLst/>
                <a:latin typeface="Times New Roman" charset="0"/>
                <a:ea typeface="Times New Roman" charset="0"/>
                <a:cs typeface="Times New Roman" charset="0"/>
              </a:rPr>
              <a:t>Ford SWOT Analysis</a:t>
            </a:r>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A SWOT analysis identifies the strengths that a firm can use to overcome its weaknesses, exploit opportunities, and address threats, which might provide the firm business decision-making and problem-solving (Sarsby, 2016). Ford’s SWOT analysis shows the main issues that the company must deal with to improve its performance. The firm’s aim is to become the leader in the global automotive industry (Corporate.ford.com, 2017a). </a:t>
            </a:r>
          </a:p>
          <a:p>
            <a:r>
              <a:rPr lang="en-GB" sz="1200" kern="1200" dirty="0">
                <a:solidFill>
                  <a:schemeClr val="tx1"/>
                </a:solidFill>
                <a:effectLst/>
                <a:latin typeface="Times New Roman" charset="0"/>
                <a:ea typeface="Times New Roman" charset="0"/>
                <a:cs typeface="Times New Roman" charset="0"/>
              </a:rPr>
              <a:t>Ford insisted that ethics and compliance are the foundation of their business activities, and is well integrated in the governance and management of the different aspects of Ford’s business sustainability, that includes climate change, product quality and safety, and from ethical business practices to management of supply chain (Corporate.ford.com, 2017a).</a:t>
            </a:r>
          </a:p>
          <a:p>
            <a:pPr marL="0" marR="0" indent="0" algn="l" defTabSz="914400" rtl="0" eaLnBrk="1" fontAlgn="base" latinLnBrk="0" hangingPunct="1">
              <a:lnSpc>
                <a:spcPct val="100000"/>
              </a:lnSpc>
              <a:spcBef>
                <a:spcPts val="0"/>
              </a:spcBef>
              <a:spcAft>
                <a:spcPts val="0"/>
              </a:spcAft>
              <a:buClrTx/>
              <a:buSzTx/>
              <a:buFontTx/>
              <a:buNone/>
              <a:tabLst/>
              <a:defRPr/>
            </a:pPr>
            <a:endParaRPr lang="en-US"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7</a:t>
            </a:fld>
            <a:endParaRPr lang="en-GB"/>
          </a:p>
        </p:txBody>
      </p:sp>
    </p:spTree>
    <p:extLst>
      <p:ext uri="{BB962C8B-B14F-4D97-AF65-F5344CB8AC3E}">
        <p14:creationId xmlns:p14="http://schemas.microsoft.com/office/powerpoint/2010/main" val="1413488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Times New Roman" charset="0"/>
              <a:ea typeface="Times New Roman" charset="0"/>
              <a:cs typeface="Times New Roman" charset="0"/>
            </a:endParaRPr>
          </a:p>
          <a:p>
            <a:r>
              <a:rPr lang="en-GB" sz="1200" b="1" dirty="0">
                <a:latin typeface="Times New Roman" charset="0"/>
                <a:ea typeface="Times New Roman" charset="0"/>
                <a:cs typeface="Times New Roman" charset="0"/>
              </a:rPr>
              <a:t>Ford’s other 3 Strategic Priorities</a:t>
            </a:r>
          </a:p>
          <a:p>
            <a:endParaRPr lang="en-GB" sz="1200" b="1" dirty="0">
              <a:latin typeface="Times New Roman" charset="0"/>
              <a:ea typeface="Times New Roman" charset="0"/>
              <a:cs typeface="Times New Roman" charset="0"/>
            </a:endParaRPr>
          </a:p>
          <a:p>
            <a:pPr marL="285750" indent="-285750">
              <a:buFont typeface="Arial" charset="0"/>
              <a:buChar char="•"/>
            </a:pPr>
            <a:r>
              <a:rPr lang="en-US" sz="1200" b="1" kern="1200" dirty="0">
                <a:solidFill>
                  <a:schemeClr val="tx1"/>
                </a:solidFill>
                <a:latin typeface="Times New Roman" charset="0"/>
                <a:ea typeface="Times New Roman" charset="0"/>
                <a:cs typeface="Times New Roman" charset="0"/>
              </a:rPr>
              <a:t>Fortify Transform </a:t>
            </a:r>
            <a:endParaRPr lang="en-US" sz="1200" kern="1200" dirty="0">
              <a:solidFill>
                <a:schemeClr val="tx1"/>
              </a:solidFill>
              <a:latin typeface="Times New Roman" charset="0"/>
              <a:ea typeface="Times New Roman" charset="0"/>
              <a:cs typeface="Times New Roman" charset="0"/>
            </a:endParaRPr>
          </a:p>
          <a:p>
            <a:pPr marL="285750" indent="-285750">
              <a:buFont typeface="Arial" charset="0"/>
              <a:buChar char="•"/>
            </a:pPr>
            <a:r>
              <a:rPr lang="en-GB" sz="1200" b="1" kern="1200" dirty="0">
                <a:solidFill>
                  <a:schemeClr val="tx1"/>
                </a:solidFill>
                <a:latin typeface="Times New Roman" charset="0"/>
                <a:ea typeface="Times New Roman" charset="0"/>
                <a:cs typeface="Times New Roman" charset="0"/>
              </a:rPr>
              <a:t>Grow /Transform Strategy</a:t>
            </a:r>
          </a:p>
          <a:p>
            <a:pPr marL="285750" indent="-285750">
              <a:buFont typeface="Arial" charset="0"/>
              <a:buChar char="•"/>
            </a:pPr>
            <a:r>
              <a:rPr lang="en-GB" sz="1200" b="1" kern="1200" dirty="0">
                <a:solidFill>
                  <a:schemeClr val="tx1"/>
                </a:solidFill>
                <a:latin typeface="Times New Roman" charset="0"/>
                <a:ea typeface="Times New Roman" charset="0"/>
                <a:cs typeface="Times New Roman" charset="0"/>
              </a:rPr>
              <a:t>Sustainability Strategy</a:t>
            </a:r>
            <a:endParaRPr lang="en-GB" sz="1200" kern="1200" dirty="0">
              <a:solidFill>
                <a:schemeClr val="tx1"/>
              </a:solidFill>
              <a:latin typeface="Times New Roman" charset="0"/>
              <a:ea typeface="Times New Roman" charset="0"/>
              <a:cs typeface="Times New Roman" charset="0"/>
            </a:endParaRPr>
          </a:p>
          <a:p>
            <a:endParaRPr lang="en-GB" sz="1200" kern="1200" dirty="0">
              <a:solidFill>
                <a:schemeClr val="tx1"/>
              </a:solidFill>
              <a:latin typeface="Times New Roman" charset="0"/>
              <a:ea typeface="Times New Roman" charset="0"/>
              <a:cs typeface="Times New Roman" charset="0"/>
            </a:endParaRPr>
          </a:p>
          <a:p>
            <a:endParaRPr lang="en-GB" sz="1200" b="1" dirty="0">
              <a:latin typeface="Times New Roman" charset="0"/>
              <a:ea typeface="Times New Roman" charset="0"/>
              <a:cs typeface="Times New Roman" charset="0"/>
            </a:endParaRPr>
          </a:p>
          <a:p>
            <a:r>
              <a:rPr lang="en-GB" sz="1200" dirty="0">
                <a:latin typeface="Times New Roman" charset="0"/>
                <a:ea typeface="Times New Roman" charset="0"/>
                <a:cs typeface="Times New Roman" charset="0"/>
              </a:rPr>
              <a:t>Ford has three key priorities as part of their business model expansion, that is to fortify, transform and grow specific areas to generate economic, environmental and social value.</a:t>
            </a:r>
          </a:p>
          <a:p>
            <a:endParaRPr lang="en-GB" sz="1200" dirty="0">
              <a:latin typeface="Times New Roman" charset="0"/>
              <a:ea typeface="Times New Roman" charset="0"/>
              <a:cs typeface="Times New Roman" charset="0"/>
            </a:endParaRPr>
          </a:p>
          <a:p>
            <a:r>
              <a:rPr lang="en-GB" sz="1200" b="1" dirty="0">
                <a:latin typeface="Times New Roman" charset="0"/>
                <a:ea typeface="Times New Roman" charset="0"/>
                <a:cs typeface="Times New Roman" charset="0"/>
              </a:rPr>
              <a:t>Fortify Transform</a:t>
            </a:r>
          </a:p>
          <a:p>
            <a:r>
              <a:rPr lang="en-GB" sz="1200" dirty="0">
                <a:latin typeface="Times New Roman" charset="0"/>
                <a:ea typeface="Times New Roman" charset="0"/>
                <a:cs typeface="Times New Roman" charset="0"/>
              </a:rPr>
              <a:t>Under this strategy, Ford will continue to invest in the core business of designing, manufacturing, marketing, financing and servicing cars, SUVs, trucks and electric vehicles. The intention was to address the value creation challenges the organisation is facing for the company, investors and stakeholders, secondly, profitable, sustainable business growth, and lastly, for society and the environment. Ford must deliver affordable product innovations, improved fuel efficiency and reducing the impacts of vehicle life cycle without sacrificing performance on the road. Consequently, Ford must produce a vehicle with lower environmental footprint and increased resource efficiency through world-class manufacturing facilities and processes. To achieve this agenda, Ford would have employed Porter’s Five forces model as Supply chain will be crucial in developing this strategy.  Until 2008, Ford did not rethink their strategies, </a:t>
            </a:r>
            <a:r>
              <a:rPr lang="en-GB" sz="1200" kern="1200" dirty="0">
                <a:solidFill>
                  <a:schemeClr val="tx1"/>
                </a:solidFill>
                <a:effectLst/>
                <a:latin typeface="+mn-lt"/>
                <a:ea typeface="+mn-ea"/>
                <a:cs typeface="+mn-cs"/>
              </a:rPr>
              <a:t>until they lost competitiveness in the car industry</a:t>
            </a:r>
            <a:r>
              <a:rPr lang="en-GB" dirty="0">
                <a:effectLst/>
              </a:rPr>
              <a:t> </a:t>
            </a:r>
            <a:r>
              <a:rPr lang="en-GB" sz="1200" dirty="0">
                <a:latin typeface="Times New Roman" charset="0"/>
                <a:ea typeface="Times New Roman" charset="0"/>
                <a:cs typeface="Times New Roman" charset="0"/>
              </a:rPr>
              <a:t>(Corporate.Ford.com, 2017b).</a:t>
            </a:r>
          </a:p>
          <a:p>
            <a:endParaRPr lang="en-GB" sz="1200" dirty="0">
              <a:latin typeface="Times New Roman" charset="0"/>
              <a:ea typeface="Times New Roman" charset="0"/>
              <a:cs typeface="Times New Roman" charset="0"/>
            </a:endParaRPr>
          </a:p>
          <a:p>
            <a:r>
              <a:rPr lang="en-GB" sz="1200" b="1" dirty="0">
                <a:latin typeface="Times New Roman" charset="0"/>
                <a:ea typeface="Times New Roman" charset="0"/>
                <a:cs typeface="Times New Roman" charset="0"/>
              </a:rPr>
              <a:t>Grow /Transform Strategy</a:t>
            </a:r>
          </a:p>
          <a:p>
            <a:r>
              <a:rPr lang="en-GB" sz="1200" dirty="0">
                <a:latin typeface="Times New Roman" charset="0"/>
                <a:ea typeface="Times New Roman" charset="0"/>
                <a:cs typeface="Times New Roman" charset="0"/>
              </a:rPr>
              <a:t>Ford is actively pursuing the emerging opportunities in areas of electric and autonomous vehicles, as well as the mobility services and solutions. The challenges for Ford is how to transform the business and drive innovation, to know how to position itself and where to play and win in the disruptive mobility sector. Therefore, Ford must work with partners and stakeholders to develop vehicles and mobility solutions of the future, it is therefore, important for Ford to develop ultra-low/zero-emission vehicles that benefits consumers, cities and the natural environment. Again, another Ford strategy is to support the creation of the legal and regulatory frameworks necessary to support the introduction of electric cars and autonomous vehicles. Ford would have used the SWOT and PESTEL analysis in planning these strategies. The Analysis would have revealed threats, competitive rivalry, new entry of high-tech firms’ public desire for</a:t>
            </a:r>
          </a:p>
          <a:p>
            <a:r>
              <a:rPr lang="en-GB" sz="1200" dirty="0">
                <a:latin typeface="Times New Roman" charset="0"/>
                <a:ea typeface="Times New Roman" charset="0"/>
                <a:cs typeface="Times New Roman" charset="0"/>
              </a:rPr>
              <a:t>environmentally friendly vehicles and fluctuating oil prices. Furthermore, Ford would have been necessitated by other factors such as costs and prices that is relatively higher, and its innovation processes are relatively slower to respond to new or emerging trends even though the company has increased its innovation effectiveness. Nonetheless, can Ford achieve cost reduction through strategic supply chain management? (Corporate.ford.com, 2017b)</a:t>
            </a:r>
          </a:p>
          <a:p>
            <a:endParaRPr lang="en-GB" sz="1200"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8</a:t>
            </a:fld>
            <a:endParaRPr lang="en-GB"/>
          </a:p>
        </p:txBody>
      </p:sp>
    </p:spTree>
    <p:extLst>
      <p:ext uri="{BB962C8B-B14F-4D97-AF65-F5344CB8AC3E}">
        <p14:creationId xmlns:p14="http://schemas.microsoft.com/office/powerpoint/2010/main" val="29490087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Times New Roman" charset="0"/>
                <a:ea typeface="Times New Roman" charset="0"/>
                <a:cs typeface="Times New Roman" charset="0"/>
              </a:rPr>
              <a:t>Sustainability Strategy</a:t>
            </a:r>
          </a:p>
          <a:p>
            <a:endParaRPr lang="en-GB" sz="1200" kern="1200" dirty="0">
              <a:solidFill>
                <a:schemeClr val="tx1"/>
              </a:solidFill>
              <a:effectLst/>
              <a:latin typeface="Times New Roman" charset="0"/>
              <a:ea typeface="Times New Roman" charset="0"/>
              <a:cs typeface="Times New Roman" charset="0"/>
            </a:endParaRPr>
          </a:p>
          <a:p>
            <a:r>
              <a:rPr lang="en-GB" sz="1200" b="1" kern="1200" dirty="0">
                <a:solidFill>
                  <a:schemeClr val="tx1"/>
                </a:solidFill>
                <a:effectLst/>
                <a:latin typeface="Times New Roman" charset="0"/>
                <a:ea typeface="Times New Roman" charset="0"/>
                <a:cs typeface="Times New Roman" charset="0"/>
              </a:rPr>
              <a:t>Ford’s sustainability strategy is revealed in their long-term vision</a:t>
            </a:r>
            <a:r>
              <a:rPr lang="en-GB" sz="1200" kern="1200" dirty="0">
                <a:solidFill>
                  <a:schemeClr val="tx1"/>
                </a:solidFill>
                <a:effectLst/>
                <a:latin typeface="Times New Roman" charset="0"/>
                <a:ea typeface="Times New Roman" charset="0"/>
                <a:cs typeface="Times New Roman" charset="0"/>
              </a:rPr>
              <a:t>, which is not only about selling more cars, but is designed to improve people’s lives by changing the way the world moves. Ford must have a big picture in instituting strategy and sustainability (Martin &amp; Verbeek, 2006). </a:t>
            </a:r>
            <a:r>
              <a:rPr lang="en-GB" sz="1200" b="1" kern="1200" dirty="0">
                <a:solidFill>
                  <a:schemeClr val="tx1"/>
                </a:solidFill>
                <a:effectLst/>
                <a:latin typeface="Times New Roman" charset="0"/>
                <a:ea typeface="Times New Roman" charset="0"/>
                <a:cs typeface="Times New Roman" charset="0"/>
              </a:rPr>
              <a:t>Ford wants to be integral in shaping a better world</a:t>
            </a:r>
            <a:r>
              <a:rPr lang="en-GB" sz="1200" kern="1200" dirty="0">
                <a:solidFill>
                  <a:schemeClr val="tx1"/>
                </a:solidFill>
                <a:effectLst/>
                <a:latin typeface="Times New Roman" charset="0"/>
                <a:ea typeface="Times New Roman" charset="0"/>
                <a:cs typeface="Times New Roman" charset="0"/>
              </a:rPr>
              <a:t> by acting responsibly and doing their part to address issues that affect people and the planet. Furthermore, Ford has a strategy to deliver best shareholder returns (Corporate.ford.com, 2017b).</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charset="0"/>
                <a:ea typeface="Times New Roman" charset="0"/>
                <a:cs typeface="Times New Roman" charset="0"/>
              </a:rPr>
              <a:t>Ford has a sustainability program that is central to key processes and decisions. Ford had always been conscious about sustainability. Ford’s water conservation and waste conservation programs are prime examples. However, </a:t>
            </a:r>
            <a:r>
              <a:rPr lang="en-GB" sz="1200" b="1" kern="1200" dirty="0">
                <a:solidFill>
                  <a:schemeClr val="tx1"/>
                </a:solidFill>
                <a:effectLst/>
                <a:latin typeface="Times New Roman" charset="0"/>
                <a:ea typeface="Times New Roman" charset="0"/>
                <a:cs typeface="Times New Roman" charset="0"/>
              </a:rPr>
              <a:t>Ford is seeking to engage 200,000 workforces to drive sustainability</a:t>
            </a:r>
            <a:r>
              <a:rPr lang="en-GB" sz="1200" kern="1200" dirty="0">
                <a:solidFill>
                  <a:schemeClr val="tx1"/>
                </a:solidFill>
                <a:effectLst/>
                <a:latin typeface="Times New Roman" charset="0"/>
                <a:ea typeface="Times New Roman" charset="0"/>
                <a:cs typeface="Times New Roman" charset="0"/>
              </a:rPr>
              <a:t>. The challenge is how to motivate a 200,000 workforce to buy into this goal. Ford has a dedicated department on Sustainability. Moreover, under the sustainability strategy, Ford intends to show their sustainability agenda through </a:t>
            </a:r>
            <a:r>
              <a:rPr lang="en-GB" sz="1200" b="1" kern="1200" dirty="0">
                <a:solidFill>
                  <a:schemeClr val="tx1"/>
                </a:solidFill>
                <a:effectLst/>
                <a:latin typeface="Times New Roman" charset="0"/>
                <a:ea typeface="Times New Roman" charset="0"/>
                <a:cs typeface="Times New Roman" charset="0"/>
              </a:rPr>
              <a:t>‘Going Further – The Right Way’</a:t>
            </a:r>
            <a:r>
              <a:rPr lang="en-GB" sz="1200" kern="1200" dirty="0">
                <a:solidFill>
                  <a:schemeClr val="tx1"/>
                </a:solidFill>
                <a:effectLst/>
                <a:latin typeface="Times New Roman" charset="0"/>
                <a:ea typeface="Times New Roman" charset="0"/>
                <a:cs typeface="Times New Roman" charset="0"/>
              </a:rPr>
              <a:t>. In 2015, Ford launched a program of engagement and alignment on sustainability for business units and employees. Therefore, under this program, Ford aspires to design products and operations with goals and metrics to improve peoples’ lives and the environment. Secondly, to design sustainable, affordable mobility: technologies, smart products, services through leadership, policy advocacy, innovation, collaboration (Corporate.ford.com, 2017b). </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Further to sustainable strategy, for eight years and running, Ford has been named in the World’s Most Ethical Companies list by the Ethisphere thereby achieving their desire to be a good corporate citizen. Again, Ford has been promoting Human Rights at every area of operation by understanding and demonstrating responsibility to respecting human rights</a:t>
            </a:r>
            <a:r>
              <a:rPr lang="en-GB"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(Ford Motor Company,</a:t>
            </a:r>
            <a:r>
              <a:rPr lang="en-GB"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2016/17).</a:t>
            </a:r>
          </a:p>
          <a:p>
            <a:pPr marL="0" marR="0" indent="0" algn="l" defTabSz="914400" rtl="0" eaLnBrk="1" fontAlgn="base" latinLnBrk="0" hangingPunct="1">
              <a:lnSpc>
                <a:spcPct val="100000"/>
              </a:lnSpc>
              <a:spcBef>
                <a:spcPts val="0"/>
              </a:spcBef>
              <a:spcAft>
                <a:spcPts val="0"/>
              </a:spcAft>
              <a:buClrTx/>
              <a:buSzTx/>
              <a:buFontTx/>
              <a:buNone/>
              <a:tabLst/>
              <a:defRPr/>
            </a:pPr>
            <a:endParaRPr lang="en-US"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9</a:t>
            </a:fld>
            <a:endParaRPr lang="en-GB"/>
          </a:p>
        </p:txBody>
      </p:sp>
    </p:spTree>
    <p:extLst>
      <p:ext uri="{BB962C8B-B14F-4D97-AF65-F5344CB8AC3E}">
        <p14:creationId xmlns:p14="http://schemas.microsoft.com/office/powerpoint/2010/main" val="241965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Times New Roman" charset="0"/>
                <a:ea typeface="Times New Roman" charset="0"/>
                <a:cs typeface="Times New Roman" charset="0"/>
              </a:rPr>
              <a:t>FORD’s CORPORATE SOCIAL RESPONSIBILITY</a:t>
            </a:r>
          </a:p>
          <a:p>
            <a:endParaRPr lang="en-GB" sz="1200" kern="1200" dirty="0">
              <a:solidFill>
                <a:schemeClr val="tx1"/>
              </a:solidFill>
              <a:effectLst/>
              <a:latin typeface="Times New Roman" charset="0"/>
              <a:ea typeface="Times New Roman" charset="0"/>
              <a:cs typeface="Times New Roman" charset="0"/>
            </a:endParaRPr>
          </a:p>
          <a:p>
            <a:r>
              <a:rPr lang="en-GB" sz="1200" b="1" kern="1200" dirty="0">
                <a:solidFill>
                  <a:schemeClr val="tx1"/>
                </a:solidFill>
                <a:effectLst/>
                <a:latin typeface="Times New Roman" charset="0"/>
                <a:ea typeface="Times New Roman" charset="0"/>
                <a:cs typeface="Times New Roman" charset="0"/>
              </a:rPr>
              <a:t>The corporate social responsibility (CSR) is evolving </a:t>
            </a:r>
            <a:r>
              <a:rPr lang="en-GB" sz="1200" kern="1200" dirty="0">
                <a:solidFill>
                  <a:schemeClr val="tx1"/>
                </a:solidFill>
                <a:effectLst/>
                <a:latin typeface="Times New Roman" charset="0"/>
                <a:ea typeface="Times New Roman" charset="0"/>
                <a:cs typeface="Times New Roman" charset="0"/>
              </a:rPr>
              <a:t>and it has a direct impact on organizational strategies and success. It affects an organisations strategy approach to marketing and ethics. It may involve </a:t>
            </a:r>
            <a:r>
              <a:rPr lang="en-GB" sz="1200" b="1" kern="1200" dirty="0">
                <a:solidFill>
                  <a:schemeClr val="tx1"/>
                </a:solidFill>
                <a:effectLst/>
                <a:latin typeface="Times New Roman" charset="0"/>
                <a:ea typeface="Times New Roman" charset="0"/>
                <a:cs typeface="Times New Roman" charset="0"/>
              </a:rPr>
              <a:t>multi-disciplinary approach</a:t>
            </a:r>
            <a:r>
              <a:rPr lang="en-GB" sz="1200" kern="1200" dirty="0">
                <a:solidFill>
                  <a:schemeClr val="tx1"/>
                </a:solidFill>
                <a:effectLst/>
                <a:latin typeface="Times New Roman" charset="0"/>
                <a:ea typeface="Times New Roman" charset="0"/>
                <a:cs typeface="Times New Roman" charset="0"/>
              </a:rPr>
              <a:t> to solving an organisations sustainability (Werther &amp; Chandler , 2010). At the board level, Ford has a </a:t>
            </a:r>
            <a:r>
              <a:rPr lang="en-GB" sz="1200" b="1" kern="1200" dirty="0">
                <a:solidFill>
                  <a:schemeClr val="tx1"/>
                </a:solidFill>
                <a:effectLst/>
                <a:latin typeface="Times New Roman" charset="0"/>
                <a:ea typeface="Times New Roman" charset="0"/>
                <a:cs typeface="Times New Roman" charset="0"/>
              </a:rPr>
              <a:t>Sustainability and Innovation Committee </a:t>
            </a:r>
            <a:r>
              <a:rPr lang="en-GB" sz="1200" kern="1200" dirty="0">
                <a:solidFill>
                  <a:schemeClr val="tx1"/>
                </a:solidFill>
                <a:effectLst/>
                <a:latin typeface="Times New Roman" charset="0"/>
                <a:ea typeface="Times New Roman" charset="0"/>
                <a:cs typeface="Times New Roman" charset="0"/>
              </a:rPr>
              <a:t>whose responsibility is to review strategic sustainability issues. The committee evaluates and advises the company environmental innovations and social sustainability, and the strategies to bring them to market. </a:t>
            </a:r>
            <a:r>
              <a:rPr lang="en-GB" sz="1200" b="1" kern="1200" dirty="0">
                <a:solidFill>
                  <a:schemeClr val="tx1"/>
                </a:solidFill>
                <a:effectLst/>
                <a:latin typeface="Times New Roman" charset="0"/>
                <a:ea typeface="Times New Roman" charset="0"/>
                <a:cs typeface="Times New Roman" charset="0"/>
              </a:rPr>
              <a:t>Ford has a Group Vice President of Sustainability, Environment and Safety Engineering (SESE)</a:t>
            </a:r>
            <a:r>
              <a:rPr lang="en-GB" sz="1200" kern="1200" dirty="0">
                <a:solidFill>
                  <a:schemeClr val="tx1"/>
                </a:solidFill>
                <a:effectLst/>
                <a:latin typeface="Times New Roman" charset="0"/>
                <a:ea typeface="Times New Roman" charset="0"/>
                <a:cs typeface="Times New Roman" charset="0"/>
              </a:rPr>
              <a:t>, whose primary responsibility for sustainability issues includes to oversee the Sustainability &amp; Vehicle Environmental Matters group, the Environmental Quality Office, the Vehicle Homologation &amp; Compliance group and the Automotive Safety Office. This department, leads a multidisciplinary senior-level team that oversees Fords response to climate change and sustainable mobility strategies. Interestingly, other executive and group vice presidents across all functional areas also have responsibility for sustainability-related issues and this affects the assessment of a managers performance and can affect their compensation. Executive compensation is affected by the company’s performance in a range of areas, including sustainability (Ford Motor Company, 2017d).</a:t>
            </a:r>
          </a:p>
          <a:p>
            <a:endParaRPr lang="en-GB"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10</a:t>
            </a:fld>
            <a:endParaRPr lang="en-GB"/>
          </a:p>
        </p:txBody>
      </p:sp>
    </p:spTree>
    <p:extLst>
      <p:ext uri="{BB962C8B-B14F-4D97-AF65-F5344CB8AC3E}">
        <p14:creationId xmlns:p14="http://schemas.microsoft.com/office/powerpoint/2010/main" val="12500217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sz="1200" b="1" kern="1200" dirty="0">
                <a:solidFill>
                  <a:schemeClr val="tx1"/>
                </a:solidFill>
                <a:effectLst/>
                <a:latin typeface="Times New Roman" charset="0"/>
                <a:ea typeface="Times New Roman" charset="0"/>
                <a:cs typeface="Times New Roman" charset="0"/>
              </a:rPr>
              <a:t>Ford Motor Company’s CSR </a:t>
            </a:r>
          </a:p>
          <a:p>
            <a:pPr>
              <a:lnSpc>
                <a:spcPct val="200000"/>
              </a:lnSpc>
            </a:pPr>
            <a:endParaRPr lang="en-GB" sz="1200" kern="1200" dirty="0">
              <a:solidFill>
                <a:schemeClr val="tx1"/>
              </a:solidFill>
              <a:effectLst/>
              <a:latin typeface="Times New Roman" charset="0"/>
              <a:ea typeface="Times New Roman" charset="0"/>
              <a:cs typeface="Times New Roman" charset="0"/>
            </a:endParaRPr>
          </a:p>
          <a:p>
            <a:pPr>
              <a:lnSpc>
                <a:spcPct val="200000"/>
              </a:lnSpc>
            </a:pPr>
            <a:r>
              <a:rPr lang="en-GB" sz="1200" kern="1200" dirty="0">
                <a:solidFill>
                  <a:schemeClr val="tx1"/>
                </a:solidFill>
                <a:effectLst/>
                <a:latin typeface="Times New Roman" charset="0"/>
                <a:ea typeface="Times New Roman" charset="0"/>
                <a:cs typeface="Times New Roman" charset="0"/>
              </a:rPr>
              <a:t>Ford’s corporate social responsibility initiatives and programs focus on customers, employees, Investors and communities (Ford Motor Company, 2017e). These initiatives must be an interaction between the company and its stakeholders. There must be a process of collective understanding about CSR issues and defining responsibilities and responsiveness (Pater &amp; van Lierop, 2006)</a:t>
            </a:r>
          </a:p>
          <a:p>
            <a:pPr>
              <a:lnSpc>
                <a:spcPct val="200000"/>
              </a:lnSpc>
            </a:pPr>
            <a:r>
              <a:rPr lang="en-GB" sz="1200" b="1" kern="1200" dirty="0">
                <a:solidFill>
                  <a:schemeClr val="tx1"/>
                </a:solidFill>
                <a:effectLst/>
                <a:latin typeface="Times New Roman" charset="0"/>
                <a:ea typeface="Times New Roman" charset="0"/>
                <a:cs typeface="Times New Roman" charset="0"/>
              </a:rPr>
              <a:t>Communities</a:t>
            </a:r>
            <a:r>
              <a:rPr lang="en-GB" sz="1200" kern="1200" dirty="0">
                <a:solidFill>
                  <a:schemeClr val="tx1"/>
                </a:solidFill>
                <a:effectLst/>
                <a:latin typeface="Times New Roman" charset="0"/>
                <a:ea typeface="Times New Roman" charset="0"/>
                <a:cs typeface="Times New Roman" charset="0"/>
              </a:rPr>
              <a:t>.</a:t>
            </a:r>
          </a:p>
          <a:p>
            <a:pPr>
              <a:lnSpc>
                <a:spcPct val="200000"/>
              </a:lnSpc>
            </a:pPr>
            <a:r>
              <a:rPr lang="en-GB" sz="1200" kern="1200" dirty="0">
                <a:solidFill>
                  <a:schemeClr val="tx1"/>
                </a:solidFill>
                <a:effectLst/>
                <a:latin typeface="Times New Roman" charset="0"/>
                <a:ea typeface="Times New Roman" charset="0"/>
                <a:cs typeface="Times New Roman" charset="0"/>
              </a:rPr>
              <a:t> Ford has various community programs for communities as stakeholders. The interests of this group are environmental conservation among others and this group could be customers. Therefore, Ford has programs for Supplier sustainability training and this is linked to environmental impact, they provide philanthropic funds and Community Services especially for education and investment, volunteering by the workforce, and Ford driving a skills for Life program (Ford Motor Company, 2017f)</a:t>
            </a:r>
          </a:p>
          <a:p>
            <a:pPr>
              <a:lnSpc>
                <a:spcPct val="200000"/>
              </a:lnSpc>
            </a:pPr>
            <a:r>
              <a:rPr lang="en-GB" sz="1200" kern="1200" dirty="0">
                <a:solidFill>
                  <a:schemeClr val="tx1"/>
                </a:solidFill>
                <a:effectLst/>
                <a:latin typeface="Times New Roman" charset="0"/>
                <a:ea typeface="Times New Roman" charset="0"/>
                <a:cs typeface="Times New Roman" charset="0"/>
              </a:rPr>
              <a:t> </a:t>
            </a:r>
          </a:p>
          <a:p>
            <a:pPr>
              <a:lnSpc>
                <a:spcPct val="200000"/>
              </a:lnSpc>
            </a:pPr>
            <a:r>
              <a:rPr lang="en-GB" sz="1200" b="1" kern="1200" dirty="0">
                <a:solidFill>
                  <a:schemeClr val="tx1"/>
                </a:solidFill>
                <a:effectLst/>
                <a:latin typeface="Times New Roman" charset="0"/>
                <a:ea typeface="Times New Roman" charset="0"/>
                <a:cs typeface="Times New Roman" charset="0"/>
              </a:rPr>
              <a:t>Customers.</a:t>
            </a:r>
            <a:endParaRPr lang="en-GB" sz="1200" kern="1200" dirty="0">
              <a:solidFill>
                <a:schemeClr val="tx1"/>
              </a:solidFill>
              <a:effectLst/>
              <a:latin typeface="Times New Roman" charset="0"/>
              <a:ea typeface="Times New Roman" charset="0"/>
              <a:cs typeface="Times New Roman" charset="0"/>
            </a:endParaRPr>
          </a:p>
          <a:p>
            <a:pPr>
              <a:lnSpc>
                <a:spcPct val="200000"/>
              </a:lnSpc>
            </a:pPr>
            <a:r>
              <a:rPr lang="en-GB" sz="1200" kern="1200" dirty="0">
                <a:solidFill>
                  <a:schemeClr val="tx1"/>
                </a:solidFill>
                <a:effectLst/>
                <a:latin typeface="Times New Roman" charset="0"/>
                <a:ea typeface="Times New Roman" charset="0"/>
                <a:cs typeface="Times New Roman" charset="0"/>
              </a:rPr>
              <a:t>The customers are Ford’s top-priority stakeholders, and their interest is high quality products and services, especially after-sales services, product innovation for quality, fuel economy, and safety. Customer desire, Ford’s Smart Mobility, as taste and requirements are rapidly changing with technology and the demand for autonomous/driverless vehicles and again, Ford’s Driving Skills for Life program. The success of Ford is directly linked to its customers. Therefore, Ford’s social responsibility to this follows sustainable materials and recycling of aluminium scraps (Ford Motor Company, 2017g).</a:t>
            </a:r>
          </a:p>
          <a:p>
            <a:pPr>
              <a:lnSpc>
                <a:spcPct val="200000"/>
              </a:lnSpc>
            </a:pPr>
            <a:r>
              <a:rPr lang="en-GB" sz="1200" b="1" u="none" strike="noStrike" kern="1200" dirty="0">
                <a:solidFill>
                  <a:schemeClr val="tx1"/>
                </a:solidFill>
                <a:effectLst/>
                <a:latin typeface="Times New Roman" charset="0"/>
                <a:ea typeface="Times New Roman" charset="0"/>
                <a:cs typeface="Times New Roman" charset="0"/>
              </a:rPr>
              <a:t> </a:t>
            </a:r>
            <a:endParaRPr lang="en-GB" sz="1200" kern="1200" dirty="0">
              <a:solidFill>
                <a:schemeClr val="tx1"/>
              </a:solidFill>
              <a:effectLst/>
              <a:latin typeface="Times New Roman" charset="0"/>
              <a:ea typeface="Times New Roman" charset="0"/>
              <a:cs typeface="Times New Roman" charset="0"/>
            </a:endParaRPr>
          </a:p>
          <a:p>
            <a:pPr>
              <a:lnSpc>
                <a:spcPct val="200000"/>
              </a:lnSpc>
            </a:pPr>
            <a:r>
              <a:rPr lang="en-GB" sz="1200" b="1" kern="1200" dirty="0">
                <a:solidFill>
                  <a:schemeClr val="tx1"/>
                </a:solidFill>
                <a:effectLst/>
                <a:latin typeface="Times New Roman" charset="0"/>
                <a:ea typeface="Times New Roman" charset="0"/>
                <a:cs typeface="Times New Roman" charset="0"/>
              </a:rPr>
              <a:t>Employees</a:t>
            </a:r>
            <a:r>
              <a:rPr lang="en-GB" sz="1200" kern="1200" dirty="0">
                <a:solidFill>
                  <a:schemeClr val="tx1"/>
                </a:solidFill>
                <a:effectLst/>
                <a:latin typeface="Times New Roman" charset="0"/>
                <a:ea typeface="Times New Roman" charset="0"/>
                <a:cs typeface="Times New Roman" charset="0"/>
              </a:rPr>
              <a:t>. </a:t>
            </a:r>
          </a:p>
          <a:p>
            <a:pPr>
              <a:lnSpc>
                <a:spcPct val="200000"/>
              </a:lnSpc>
            </a:pPr>
            <a:r>
              <a:rPr lang="en-GB" sz="1200" kern="1200" dirty="0">
                <a:solidFill>
                  <a:schemeClr val="tx1"/>
                </a:solidFill>
                <a:effectLst/>
                <a:latin typeface="Times New Roman" charset="0"/>
                <a:ea typeface="Times New Roman" charset="0"/>
                <a:cs typeface="Times New Roman" charset="0"/>
              </a:rPr>
              <a:t>Employees are also an important stakeholder, they are interested in career development, high wages, and equal treatment and opportunities. The human capital is hugely important to any organisation. They determine and influence the production and service capacity of the business. Herzberg (1959)  argues in the Motivation-Hygiene Theory that other factors besides money motivates a workforce. Therefore, Ford’s corporate social responsibility to this group includes maintaining a Sustainable Workforce by instituting safety policies and standards which has reduced workplace injuries by 90% since 2000. The company provide product, up to date, online job training for their workforce. Ford is also investing in leadership training such as Global Learning and Development and Global leadership development programs. These programs provide continuing education through classroom-based and online courses. Further, it also provides mentoring and shadowing to maximize performance and satisfaction for directors, senior managers, middle managers, supervisors and other employees. This program shows Ford’s commitment to corporate social responsibility and dedication to support the interests of employees as one of the company (Ford Motor Company, 2017h).</a:t>
            </a:r>
          </a:p>
          <a:p>
            <a:pPr>
              <a:lnSpc>
                <a:spcPct val="200000"/>
              </a:lnSpc>
            </a:pPr>
            <a:r>
              <a:rPr lang="en-GB" sz="1200" kern="1200" dirty="0">
                <a:solidFill>
                  <a:schemeClr val="tx1"/>
                </a:solidFill>
                <a:effectLst/>
                <a:latin typeface="Times New Roman" charset="0"/>
                <a:ea typeface="Times New Roman" charset="0"/>
                <a:cs typeface="Times New Roman" charset="0"/>
              </a:rPr>
              <a:t> </a:t>
            </a:r>
          </a:p>
          <a:p>
            <a:pPr>
              <a:lnSpc>
                <a:spcPct val="200000"/>
              </a:lnSpc>
            </a:pPr>
            <a:r>
              <a:rPr lang="en-GB" sz="1200" b="1" kern="1200" dirty="0">
                <a:solidFill>
                  <a:schemeClr val="tx1"/>
                </a:solidFill>
                <a:effectLst/>
                <a:latin typeface="Times New Roman" charset="0"/>
                <a:ea typeface="Times New Roman" charset="0"/>
                <a:cs typeface="Times New Roman" charset="0"/>
              </a:rPr>
              <a:t>Investors</a:t>
            </a:r>
            <a:r>
              <a:rPr lang="en-GB" sz="1200" kern="1200" dirty="0">
                <a:solidFill>
                  <a:schemeClr val="tx1"/>
                </a:solidFill>
                <a:effectLst/>
                <a:latin typeface="Times New Roman" charset="0"/>
                <a:ea typeface="Times New Roman" charset="0"/>
                <a:cs typeface="Times New Roman" charset="0"/>
              </a:rPr>
              <a:t> </a:t>
            </a:r>
          </a:p>
          <a:p>
            <a:pPr>
              <a:lnSpc>
                <a:spcPct val="200000"/>
              </a:lnSpc>
            </a:pPr>
            <a:r>
              <a:rPr lang="en-GB" sz="1200" kern="1200" dirty="0">
                <a:solidFill>
                  <a:schemeClr val="tx1"/>
                </a:solidFill>
                <a:effectLst/>
                <a:latin typeface="Times New Roman" charset="0"/>
                <a:ea typeface="Times New Roman" charset="0"/>
                <a:cs typeface="Times New Roman" charset="0"/>
              </a:rPr>
              <a:t>The investors are interested in maximum profits and business stability and sustainability. It is these that provides the capital the business requires to succeed. Therefore, they must be satisfied. The One Ford plan launched in 2008, a reform program, aimed at reducing costs and maximizing the profits and improving the company’s performance. This group, the investors, are interested in long term success and relevance of their company. They want to see more affordable, more energy-efficient, hybrid or electric vehicles that will increase market share, increase customer satisfaction and add to the company’s business performance (Ford Motor Company, 2017h; Werther &amp; Chandler , 2010).</a:t>
            </a:r>
          </a:p>
          <a:p>
            <a:pPr>
              <a:lnSpc>
                <a:spcPct val="200000"/>
              </a:lnSpc>
            </a:pPr>
            <a:endParaRPr lang="en-US"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11</a:t>
            </a:fld>
            <a:endParaRPr lang="en-GB"/>
          </a:p>
        </p:txBody>
      </p:sp>
    </p:spTree>
    <p:extLst>
      <p:ext uri="{BB962C8B-B14F-4D97-AF65-F5344CB8AC3E}">
        <p14:creationId xmlns:p14="http://schemas.microsoft.com/office/powerpoint/2010/main" val="8011229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Times New Roman" charset="0"/>
                <a:ea typeface="Times New Roman" charset="0"/>
                <a:cs typeface="Times New Roman" charset="0"/>
              </a:rPr>
              <a:t>CONCLUSION</a:t>
            </a:r>
          </a:p>
          <a:p>
            <a:endParaRPr lang="en-GB" sz="1200" b="1" kern="1200" dirty="0">
              <a:solidFill>
                <a:schemeClr val="tx1"/>
              </a:solidFill>
              <a:effectLst/>
              <a:latin typeface="Times New Roman" charset="0"/>
              <a:ea typeface="Times New Roman" charset="0"/>
              <a:cs typeface="Times New Roman" charset="0"/>
            </a:endParaRPr>
          </a:p>
          <a:p>
            <a:r>
              <a:rPr lang="en-GB" sz="1200" b="1" kern="1200" dirty="0">
                <a:solidFill>
                  <a:schemeClr val="tx1"/>
                </a:solidFill>
                <a:effectLst/>
                <a:latin typeface="Times New Roman" charset="0"/>
                <a:ea typeface="Times New Roman" charset="0"/>
                <a:cs typeface="Times New Roman" charset="0"/>
              </a:rPr>
              <a:t>Ford’s original generic strategy of cost leadership is just as relevant today</a:t>
            </a:r>
            <a:r>
              <a:rPr lang="en-GB" sz="1200" kern="1200" dirty="0">
                <a:solidFill>
                  <a:schemeClr val="tx1"/>
                </a:solidFill>
                <a:effectLst/>
                <a:latin typeface="Times New Roman" charset="0"/>
                <a:ea typeface="Times New Roman" charset="0"/>
                <a:cs typeface="Times New Roman" charset="0"/>
              </a:rPr>
              <a:t>, however, corporate strategy and the goals and objectives of the organization have necessitated corporate social responsibilities and ethical business behaviour. Mullins</a:t>
            </a:r>
            <a:r>
              <a:rPr lang="en-GB"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(2016) opinion is that the goals of the organisation may be pursued with an underlying ideology, philosophy, belief, values and attitudes. </a:t>
            </a:r>
          </a:p>
          <a:p>
            <a:r>
              <a:rPr lang="en-GB" sz="1200" b="1" kern="1200" dirty="0">
                <a:solidFill>
                  <a:schemeClr val="tx1"/>
                </a:solidFill>
                <a:effectLst/>
                <a:latin typeface="Times New Roman" charset="0"/>
                <a:ea typeface="Times New Roman" charset="0"/>
                <a:cs typeface="Times New Roman" charset="0"/>
              </a:rPr>
              <a:t>Ford is employing the ethics and compliance as the foundation of their business activities. </a:t>
            </a:r>
            <a:r>
              <a:rPr lang="en-GB" sz="1200" kern="1200" dirty="0">
                <a:solidFill>
                  <a:schemeClr val="tx1"/>
                </a:solidFill>
                <a:effectLst/>
                <a:latin typeface="Times New Roman" charset="0"/>
                <a:ea typeface="Times New Roman" charset="0"/>
                <a:cs typeface="Times New Roman" charset="0"/>
              </a:rPr>
              <a:t>They are integrated in the governance and management of the different aspects of Ford’s business sustainability, that includes climate change, product quality and safety, and from ethical business practices to management of supply chain</a:t>
            </a:r>
          </a:p>
          <a:p>
            <a:r>
              <a:rPr lang="en-GB" sz="1200" b="1" kern="1200" dirty="0">
                <a:solidFill>
                  <a:schemeClr val="tx1"/>
                </a:solidFill>
                <a:effectLst/>
                <a:latin typeface="Times New Roman" charset="0"/>
                <a:ea typeface="Times New Roman" charset="0"/>
                <a:cs typeface="Times New Roman" charset="0"/>
              </a:rPr>
              <a:t>Ford’s strategy is reflecting the changing world </a:t>
            </a:r>
            <a:r>
              <a:rPr lang="en-GB" sz="1200" kern="1200" dirty="0">
                <a:solidFill>
                  <a:schemeClr val="tx1"/>
                </a:solidFill>
                <a:effectLst/>
                <a:latin typeface="Times New Roman" charset="0"/>
                <a:ea typeface="Times New Roman" charset="0"/>
                <a:cs typeface="Times New Roman" charset="0"/>
              </a:rPr>
              <a:t>because of the shifts in lifestyles, consumer trends, technology, digitization and the demand for fuel efficient and zero carbon emission cars. Therefore, Ford did not have a choice but to adapt to the realities of rapidly growing cities, air quality concerns, congestion and climate change and a desire for a lighter carbon footprint. This proves that good management and strategy is a flexible and responsive one to the environment they find </a:t>
            </a:r>
            <a:r>
              <a:rPr lang="en-GB" sz="1200" kern="1200">
                <a:solidFill>
                  <a:schemeClr val="tx1"/>
                </a:solidFill>
                <a:effectLst/>
                <a:latin typeface="Times New Roman" charset="0"/>
                <a:ea typeface="Times New Roman" charset="0"/>
                <a:cs typeface="Times New Roman" charset="0"/>
              </a:rPr>
              <a:t>themselves in.</a:t>
            </a:r>
            <a:endParaRPr lang="en-GB" sz="1200" kern="1200" dirty="0">
              <a:solidFill>
                <a:schemeClr val="tx1"/>
              </a:solidFill>
              <a:effectLst/>
              <a:latin typeface="Times New Roman" charset="0"/>
              <a:ea typeface="Times New Roman" charset="0"/>
              <a:cs typeface="Times New Roman" charset="0"/>
            </a:endParaRPr>
          </a:p>
          <a:p>
            <a:endParaRPr lang="en-GB"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12</a:t>
            </a:fld>
            <a:endParaRPr lang="en-GB"/>
          </a:p>
        </p:txBody>
      </p:sp>
    </p:spTree>
    <p:extLst>
      <p:ext uri="{BB962C8B-B14F-4D97-AF65-F5344CB8AC3E}">
        <p14:creationId xmlns:p14="http://schemas.microsoft.com/office/powerpoint/2010/main" val="24901291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5A2F8C4-AC15-4423-B87B-74C4DBAEA5DF}" type="slidenum">
              <a:rPr lang="en-GB" smtClean="0"/>
              <a:t>13</a:t>
            </a:fld>
            <a:endParaRPr lang="en-GB"/>
          </a:p>
        </p:txBody>
      </p:sp>
    </p:spTree>
    <p:extLst>
      <p:ext uri="{BB962C8B-B14F-4D97-AF65-F5344CB8AC3E}">
        <p14:creationId xmlns:p14="http://schemas.microsoft.com/office/powerpoint/2010/main" val="14817103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5A2F8C4-AC15-4423-B87B-74C4DBAEA5DF}" type="slidenum">
              <a:rPr lang="en-GB" smtClean="0"/>
              <a:t>14</a:t>
            </a:fld>
            <a:endParaRPr lang="en-GB"/>
          </a:p>
        </p:txBody>
      </p:sp>
    </p:spTree>
    <p:extLst>
      <p:ext uri="{BB962C8B-B14F-4D97-AF65-F5344CB8AC3E}">
        <p14:creationId xmlns:p14="http://schemas.microsoft.com/office/powerpoint/2010/main" val="20975432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AAD347D-5ACD-4C99-B74B-A9C85AD731AF}" type="datetimeFigureOut">
              <a:rPr lang="en-US" smtClean="0"/>
              <a:t>12/12/2017</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52892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27258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9796027F-7875-4030-9381-8BD8C4F21935}" type="datetimeFigureOut">
              <a:rPr lang="en-US" smtClean="0"/>
              <a:t>12/12/2017</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39694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5920499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12/12/2017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043742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693250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279484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0793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910117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95175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509A250-FF31-4206-8172-F9D3106AACB1}" type="datetimeFigureOut">
              <a:rPr lang="en-US" smtClean="0"/>
              <a:t>12/12/2017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53989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509A250-FF31-4206-8172-F9D3106AACB1}" type="datetimeFigureOut">
              <a:rPr lang="en-US" smtClean="0"/>
              <a:t>12/12/2017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02111984F565}"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472519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509A250-FF31-4206-8172-F9D3106AACB1}" type="datetimeFigureOut">
              <a:rPr lang="en-US" smtClean="0"/>
              <a:t>12/12/2017</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019741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59781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8641106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3870758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509A250-FF31-4206-8172-F9D3106AACB1}" type="datetimeFigureOut">
              <a:rPr lang="en-US" smtClean="0"/>
              <a:t>12/12/2017</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61728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AAD347D-5ACD-4C99-B74B-A9C85AD731AF}" type="datetimeFigureOut">
              <a:rPr lang="en-US" smtClean="0"/>
              <a:t>12/12/2017</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2266910004"/>
      </p:ext>
    </p:extLst>
  </p:cSld>
  <p:clrMap bg1="dk1" tx1="lt1" bg2="dk2" tx2="lt2" accent1="accent1" accent2="accent2" accent3="accent3" accent4="accent4" accent5="accent5" accent6="accent6" hlink="hlink" folHlink="folHlink"/>
  <p:sldLayoutIdLst>
    <p:sldLayoutId id="2147484120" r:id="rId1"/>
    <p:sldLayoutId id="2147484121" r:id="rId2"/>
    <p:sldLayoutId id="2147484122" r:id="rId3"/>
    <p:sldLayoutId id="2147484123" r:id="rId4"/>
    <p:sldLayoutId id="2147484124" r:id="rId5"/>
    <p:sldLayoutId id="2147484125" r:id="rId6"/>
    <p:sldLayoutId id="2147484126" r:id="rId7"/>
    <p:sldLayoutId id="2147484127" r:id="rId8"/>
    <p:sldLayoutId id="2147484128" r:id="rId9"/>
    <p:sldLayoutId id="2147484129" r:id="rId10"/>
    <p:sldLayoutId id="2147484130" r:id="rId11"/>
    <p:sldLayoutId id="2147484131" r:id="rId12"/>
    <p:sldLayoutId id="2147484132" r:id="rId13"/>
    <p:sldLayoutId id="2147484133" r:id="rId14"/>
    <p:sldLayoutId id="2147484134" r:id="rId15"/>
    <p:sldLayoutId id="2147484135" r:id="rId16"/>
    <p:sldLayoutId id="2147484136"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7.tiff"/></Relationships>
</file>

<file path=ppt/slides/_rels/slide7.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gettyimages.co.uk/photos/model-t-"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images.duckduckgo.com/iu/?u=http://www.gotabout.info/wp-content/uploads/2016/02/SWOT-Analysis-of-Ford-Motor-Company.jpg&amp;f=1"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GB" sz="2800" dirty="0">
                <a:latin typeface="Times New Roman" panose="02020603050405020304" pitchFamily="18" charset="0"/>
                <a:cs typeface="Times New Roman" panose="02020603050405020304" pitchFamily="18" charset="0"/>
              </a:rPr>
              <a:t>CONTEMPORARY APPROACHES TO BUSINESS MANAGEMENT</a:t>
            </a:r>
            <a:br>
              <a:rPr lang="en-GB" sz="2800" dirty="0">
                <a:latin typeface="Times New Roman" panose="02020603050405020304" pitchFamily="18" charset="0"/>
                <a:cs typeface="Times New Roman" panose="02020603050405020304" pitchFamily="18" charset="0"/>
              </a:rPr>
            </a:b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BMSP4002 </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OLUWAYEMISI SOBOLA </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1601824</a:t>
            </a:r>
          </a:p>
        </p:txBody>
      </p:sp>
      <p:sp>
        <p:nvSpPr>
          <p:cNvPr id="3" name="Subtitle 2"/>
          <p:cNvSpPr>
            <a:spLocks noGrp="1"/>
          </p:cNvSpPr>
          <p:nvPr>
            <p:ph type="subTitle" idx="1"/>
          </p:nvPr>
        </p:nvSpPr>
        <p:spPr>
          <a:xfrm>
            <a:off x="1371600" y="4080774"/>
            <a:ext cx="9448800" cy="685800"/>
          </a:xfrm>
        </p:spPr>
        <p:txBody>
          <a:bodyPr>
            <a:normAutofit lnSpcReduction="10000"/>
          </a:bodyPr>
          <a:lstStyle/>
          <a:p>
            <a:pPr algn="ctr"/>
            <a:r>
              <a:rPr lang="en-GB" sz="4800" dirty="0">
                <a:latin typeface="+mj-lt"/>
              </a:rPr>
              <a:t>FORD</a:t>
            </a:r>
          </a:p>
        </p:txBody>
      </p:sp>
    </p:spTree>
    <p:extLst>
      <p:ext uri="{BB962C8B-B14F-4D97-AF65-F5344CB8AC3E}">
        <p14:creationId xmlns:p14="http://schemas.microsoft.com/office/powerpoint/2010/main" val="979294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0690" y="178995"/>
            <a:ext cx="8610600" cy="1293028"/>
          </a:xfrm>
        </p:spPr>
        <p:txBody>
          <a:bodyPr vert="horz" lIns="91440" tIns="45720" rIns="91440" bIns="45720" rtlCol="0" anchor="ctr">
            <a:normAutofit/>
          </a:bodyPr>
          <a:lstStyle/>
          <a:p>
            <a:pPr algn="ctr"/>
            <a:r>
              <a:rPr lang="en-US" dirty="0">
                <a:solidFill>
                  <a:srgbClr val="0070C0"/>
                </a:solidFill>
              </a:rPr>
              <a:t>Introduction</a:t>
            </a:r>
          </a:p>
        </p:txBody>
      </p:sp>
      <p:sp>
        <p:nvSpPr>
          <p:cNvPr id="3" name="Content Placeholder 2"/>
          <p:cNvSpPr>
            <a:spLocks noGrp="1"/>
          </p:cNvSpPr>
          <p:nvPr>
            <p:ph sz="half" idx="1"/>
          </p:nvPr>
        </p:nvSpPr>
        <p:spPr>
          <a:xfrm>
            <a:off x="557784" y="1472023"/>
            <a:ext cx="10820400" cy="5385967"/>
          </a:xfrm>
        </p:spPr>
        <p:txBody>
          <a:bodyPr vert="horz" lIns="91440" tIns="45720" rIns="91440" bIns="45720" rtlCol="0">
            <a:normAutofit/>
          </a:bodyPr>
          <a:lstStyle/>
          <a:p>
            <a:r>
              <a:rPr lang="en-US" sz="3600" dirty="0">
                <a:solidFill>
                  <a:srgbClr val="49CADC"/>
                </a:solidFill>
                <a:latin typeface="+mj-lt"/>
              </a:rPr>
              <a:t>This PowerPoint presentation will be discussing Contemporary Business Management using the company Ford to illustrate:-</a:t>
            </a:r>
          </a:p>
          <a:p>
            <a:pPr lvl="1"/>
            <a:r>
              <a:rPr lang="en-GB" sz="3600" dirty="0">
                <a:solidFill>
                  <a:srgbClr val="49CADC"/>
                </a:solidFill>
                <a:latin typeface="+mj-lt"/>
                <a:ea typeface="Times New Roman" charset="0"/>
                <a:cs typeface="Times New Roman" charset="0"/>
              </a:rPr>
              <a:t>History with  overview of the approach to organisation and management in respect to Fordism</a:t>
            </a:r>
          </a:p>
          <a:p>
            <a:pPr lvl="1"/>
            <a:r>
              <a:rPr lang="en-US" sz="3600" dirty="0">
                <a:solidFill>
                  <a:srgbClr val="49CADC"/>
                </a:solidFill>
                <a:latin typeface="+mj-lt"/>
              </a:rPr>
              <a:t>Approach to Strategy</a:t>
            </a:r>
          </a:p>
          <a:p>
            <a:pPr lvl="1"/>
            <a:r>
              <a:rPr lang="en-US" sz="3600" dirty="0">
                <a:solidFill>
                  <a:srgbClr val="49CADC"/>
                </a:solidFill>
                <a:latin typeface="+mj-lt"/>
              </a:rPr>
              <a:t>Corporate Social Responsibility.</a:t>
            </a:r>
          </a:p>
          <a:p>
            <a:pPr lvl="1"/>
            <a:endParaRPr lang="en-US" sz="3600" dirty="0">
              <a:solidFill>
                <a:srgbClr val="49CADC"/>
              </a:solidFill>
              <a:latin typeface="+mj-lt"/>
            </a:endParaRPr>
          </a:p>
          <a:p>
            <a:pPr marL="0" indent="0" algn="r">
              <a:buNone/>
            </a:pPr>
            <a:r>
              <a:rPr lang="en-GB" dirty="0">
                <a:solidFill>
                  <a:srgbClr val="49CADC"/>
                </a:solidFill>
                <a:latin typeface="+mj-lt"/>
              </a:rPr>
              <a:t>( Mullin, 2010; )</a:t>
            </a:r>
          </a:p>
          <a:p>
            <a:pPr marL="0" indent="0" algn="r">
              <a:buNone/>
            </a:pPr>
            <a:r>
              <a:rPr lang="en-GB" dirty="0">
                <a:solidFill>
                  <a:srgbClr val="49CADC"/>
                </a:solidFill>
                <a:latin typeface="+mj-lt"/>
              </a:rPr>
              <a:t>(Image: Gotabout. Info, 2017)</a:t>
            </a:r>
          </a:p>
          <a:p>
            <a:pPr marL="0"/>
            <a:endParaRPr lang="en-US" dirty="0">
              <a:solidFill>
                <a:srgbClr val="49CADC"/>
              </a:solidFill>
              <a:latin typeface="+mj-lt"/>
            </a:endParaRPr>
          </a:p>
        </p:txBody>
      </p:sp>
      <p:pic>
        <p:nvPicPr>
          <p:cNvPr id="6" name="Content Placeholder 5"/>
          <p:cNvPicPr>
            <a:picLocks noGrp="1" noChangeAspect="1"/>
          </p:cNvPicPr>
          <p:nvPr>
            <p:ph sz="half" idx="2"/>
          </p:nvPr>
        </p:nvPicPr>
        <p:blipFill rotWithShape="1">
          <a:blip r:embed="rId3">
            <a:duotone>
              <a:prstClr val="black"/>
              <a:schemeClr val="tx2">
                <a:tint val="45000"/>
                <a:satMod val="400000"/>
              </a:schemeClr>
            </a:duotone>
            <a:alphaModFix amt="30000"/>
            <a:extLst>
              <a:ext uri="{BEBA8EAE-BF5A-486C-A8C5-ECC9F3942E4B}">
                <a14:imgProps xmlns:a14="http://schemas.microsoft.com/office/drawing/2010/main">
                  <a14:imgLayer r:embed="rId4">
                    <a14:imgEffect>
                      <a14:colorTemperature colorTemp="6804"/>
                    </a14:imgEffect>
                  </a14:imgLayer>
                </a14:imgProps>
              </a:ext>
            </a:extLst>
          </a:blip>
          <a:srcRect b="8907"/>
          <a:stretch/>
        </p:blipFill>
        <p:spPr>
          <a:xfrm>
            <a:off x="20" y="12202"/>
            <a:ext cx="12191980" cy="6857990"/>
          </a:xfrm>
          <a:prstGeom prst="rect">
            <a:avLst/>
          </a:prstGeom>
        </p:spPr>
      </p:pic>
    </p:spTree>
    <p:extLst>
      <p:ext uri="{BB962C8B-B14F-4D97-AF65-F5344CB8AC3E}">
        <p14:creationId xmlns:p14="http://schemas.microsoft.com/office/powerpoint/2010/main" val="5856572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9760" y="764373"/>
            <a:ext cx="6832600" cy="1293028"/>
          </a:xfrm>
        </p:spPr>
        <p:txBody>
          <a:bodyPr vert="horz" lIns="91440" tIns="45720" rIns="91440" bIns="45720" rtlCol="0" anchor="ctr">
            <a:normAutofit/>
          </a:bodyPr>
          <a:lstStyle/>
          <a:p>
            <a:r>
              <a:rPr lang="en-US" kern="1200" cap="all" baseline="0" dirty="0">
                <a:solidFill>
                  <a:schemeClr val="tx1"/>
                </a:solidFill>
                <a:ea typeface="+mj-ea"/>
                <a:cs typeface="+mj-cs"/>
              </a:rPr>
              <a:t>HENRY FORD (1863-1947)</a:t>
            </a:r>
          </a:p>
        </p:txBody>
      </p:sp>
      <p:sp>
        <p:nvSpPr>
          <p:cNvPr id="3" name="Content Placeholder 2"/>
          <p:cNvSpPr>
            <a:spLocks noGrp="1"/>
          </p:cNvSpPr>
          <p:nvPr>
            <p:ph sz="half" idx="1"/>
          </p:nvPr>
        </p:nvSpPr>
        <p:spPr>
          <a:xfrm>
            <a:off x="619760" y="2194560"/>
            <a:ext cx="6480287" cy="4024125"/>
          </a:xfrm>
        </p:spPr>
        <p:txBody>
          <a:bodyPr vert="horz" lIns="91440" tIns="45720" rIns="91440" bIns="45720" rtlCol="0">
            <a:normAutofit/>
          </a:bodyPr>
          <a:lstStyle/>
          <a:p>
            <a:r>
              <a:rPr lang="en-US" dirty="0">
                <a:latin typeface="+mj-lt"/>
              </a:rPr>
              <a:t>Ford Motor Company Formed In 1903 with 12 investors and 1000 shares</a:t>
            </a:r>
          </a:p>
          <a:p>
            <a:r>
              <a:rPr lang="en-US" dirty="0">
                <a:latin typeface="+mj-lt"/>
              </a:rPr>
              <a:t>The Ford Motor Company is one of the largest and most profitable  companies in the world and the largest family controlled</a:t>
            </a:r>
          </a:p>
        </p:txBody>
      </p:sp>
      <p:pic>
        <p:nvPicPr>
          <p:cNvPr id="5" name="Content Placeholder 4"/>
          <p:cNvPicPr>
            <a:picLocks noGrp="1" noChangeAspect="1"/>
          </p:cNvPicPr>
          <p:nvPr>
            <p:ph sz="half" idx="2"/>
          </p:nvPr>
        </p:nvPicPr>
        <p:blipFill>
          <a:blip r:embed="rId3"/>
          <a:stretch>
            <a:fillRect/>
          </a:stretch>
        </p:blipFill>
        <p:spPr>
          <a:xfrm>
            <a:off x="7374723" y="782433"/>
            <a:ext cx="4131477" cy="5399943"/>
          </a:xfrm>
          <a:prstGeom prst="rect">
            <a:avLst/>
          </a:prstGeom>
        </p:spPr>
      </p:pic>
      <p:sp>
        <p:nvSpPr>
          <p:cNvPr id="4" name="TextBox 3"/>
          <p:cNvSpPr txBox="1"/>
          <p:nvPr/>
        </p:nvSpPr>
        <p:spPr>
          <a:xfrm>
            <a:off x="9789512" y="6319982"/>
            <a:ext cx="1716688" cy="276999"/>
          </a:xfrm>
          <a:prstGeom prst="rect">
            <a:avLst/>
          </a:prstGeom>
          <a:noFill/>
        </p:spPr>
        <p:txBody>
          <a:bodyPr wrap="none" rtlCol="0">
            <a:spAutoFit/>
          </a:bodyPr>
          <a:lstStyle/>
          <a:p>
            <a:r>
              <a:rPr lang="en-US" sz="1200" dirty="0">
                <a:latin typeface="+mj-lt"/>
              </a:rPr>
              <a:t>Journal Star. Com, 2017.</a:t>
            </a:r>
          </a:p>
        </p:txBody>
      </p:sp>
      <p:sp>
        <p:nvSpPr>
          <p:cNvPr id="6" name="TextBox 5"/>
          <p:cNvSpPr txBox="1"/>
          <p:nvPr/>
        </p:nvSpPr>
        <p:spPr>
          <a:xfrm>
            <a:off x="4390273" y="6319981"/>
            <a:ext cx="2120837" cy="276999"/>
          </a:xfrm>
          <a:prstGeom prst="rect">
            <a:avLst/>
          </a:prstGeom>
          <a:noFill/>
        </p:spPr>
        <p:txBody>
          <a:bodyPr wrap="none" rtlCol="0">
            <a:spAutoFit/>
          </a:bodyPr>
          <a:lstStyle/>
          <a:p>
            <a:r>
              <a:rPr lang="en-US" sz="1200" dirty="0">
                <a:latin typeface="+mj-lt"/>
              </a:rPr>
              <a:t>(Ford Motor Company, 2017a).</a:t>
            </a:r>
          </a:p>
        </p:txBody>
      </p:sp>
    </p:spTree>
    <p:extLst>
      <p:ext uri="{BB962C8B-B14F-4D97-AF65-F5344CB8AC3E}">
        <p14:creationId xmlns:p14="http://schemas.microsoft.com/office/powerpoint/2010/main" val="3821584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528" y="307173"/>
            <a:ext cx="8610600" cy="759328"/>
          </a:xfrm>
        </p:spPr>
        <p:txBody>
          <a:bodyPr/>
          <a:lstStyle/>
          <a:p>
            <a:pPr algn="ctr"/>
            <a:r>
              <a:rPr lang="en-GB" dirty="0">
                <a:effectLst>
                  <a:outerShdw blurRad="38100" dist="38100" dir="2700000" algn="tl">
                    <a:srgbClr val="000000">
                      <a:alpha val="43137"/>
                    </a:srgbClr>
                  </a:outerShdw>
                </a:effectLst>
              </a:rPr>
              <a:t>FORDISM &amp; Strategy</a:t>
            </a:r>
            <a:endParaRPr lang="en-US" dirty="0"/>
          </a:p>
        </p:txBody>
      </p:sp>
      <p:sp>
        <p:nvSpPr>
          <p:cNvPr id="3" name="Content Placeholder 2"/>
          <p:cNvSpPr>
            <a:spLocks noGrp="1"/>
          </p:cNvSpPr>
          <p:nvPr>
            <p:ph sz="half" idx="1"/>
          </p:nvPr>
        </p:nvSpPr>
        <p:spPr>
          <a:xfrm>
            <a:off x="352942" y="1285995"/>
            <a:ext cx="5737302" cy="4858235"/>
          </a:xfrm>
        </p:spPr>
        <p:txBody>
          <a:bodyPr>
            <a:normAutofit fontScale="85000" lnSpcReduction="20000"/>
          </a:bodyPr>
          <a:lstStyle/>
          <a:p>
            <a:pPr algn="just"/>
            <a:endParaRPr lang="en-US" sz="2800" dirty="0">
              <a:latin typeface="Times New Roman" charset="0"/>
              <a:ea typeface="Times New Roman" charset="0"/>
              <a:cs typeface="Times New Roman" charset="0"/>
            </a:endParaRPr>
          </a:p>
          <a:p>
            <a:pPr algn="just"/>
            <a:r>
              <a:rPr lang="en-GB" sz="2800" dirty="0">
                <a:latin typeface="Times New Roman" charset="0"/>
                <a:ea typeface="Times New Roman" charset="0"/>
                <a:cs typeface="Times New Roman" charset="0"/>
              </a:rPr>
              <a:t>Henry Ford in 1914 in Detroit, invented Fordism as a model of mass production of cars, by inventing a moving assembly line process of manufacturing, using interchangeable parts, which radically reduced the cost of making motor cars </a:t>
            </a:r>
            <a:r>
              <a:rPr lang="en-GB" sz="1300" dirty="0">
                <a:latin typeface="Times New Roman" charset="0"/>
                <a:ea typeface="Times New Roman" charset="0"/>
                <a:cs typeface="Times New Roman" charset="0"/>
              </a:rPr>
              <a:t>(</a:t>
            </a:r>
            <a:r>
              <a:rPr lang="en-GB" sz="1400" dirty="0">
                <a:latin typeface="Times New Roman" charset="0"/>
                <a:ea typeface="Times New Roman" charset="0"/>
                <a:cs typeface="Times New Roman" charset="0"/>
              </a:rPr>
              <a:t>Ford Motor Company, 2017a)</a:t>
            </a:r>
            <a:r>
              <a:rPr lang="en-GB" sz="2800" dirty="0">
                <a:latin typeface="Times New Roman" charset="0"/>
                <a:ea typeface="Times New Roman" charset="0"/>
                <a:cs typeface="Times New Roman" charset="0"/>
              </a:rPr>
              <a:t>. </a:t>
            </a:r>
          </a:p>
          <a:p>
            <a:pPr algn="just"/>
            <a:r>
              <a:rPr lang="en-GB" sz="2800" dirty="0">
                <a:latin typeface="Times New Roman" charset="0"/>
                <a:ea typeface="Times New Roman" charset="0"/>
                <a:cs typeface="Times New Roman" charset="0"/>
              </a:rPr>
              <a:t>Fordism is the ‘development of mass assembly line work’ that can be linked to economic and social systems </a:t>
            </a:r>
            <a:r>
              <a:rPr lang="en-GB" sz="1300" dirty="0">
                <a:latin typeface="Times New Roman" charset="0"/>
                <a:ea typeface="Times New Roman" charset="0"/>
                <a:cs typeface="Times New Roman" charset="0"/>
              </a:rPr>
              <a:t>(Mullins, 2010, p. 48; Thompson, 2017a).</a:t>
            </a:r>
          </a:p>
          <a:p>
            <a:pPr algn="just"/>
            <a:r>
              <a:rPr lang="en-GB" sz="2800" dirty="0">
                <a:latin typeface="Times New Roman" charset="0"/>
                <a:ea typeface="Times New Roman" charset="0"/>
                <a:cs typeface="Times New Roman" charset="0"/>
              </a:rPr>
              <a:t>It aimed to pay workers decent wages </a:t>
            </a:r>
          </a:p>
          <a:p>
            <a:pPr algn="just"/>
            <a:r>
              <a:rPr lang="en-GB" sz="2800" dirty="0">
                <a:latin typeface="Times New Roman" charset="0"/>
                <a:ea typeface="Times New Roman" charset="0"/>
                <a:cs typeface="Times New Roman" charset="0"/>
              </a:rPr>
              <a:t>Fordism V Taylorism</a:t>
            </a:r>
          </a:p>
          <a:p>
            <a:pPr algn="just"/>
            <a:r>
              <a:rPr lang="en-GB" sz="2800" dirty="0">
                <a:latin typeface="Times New Roman" charset="0"/>
                <a:ea typeface="Times New Roman" charset="0"/>
                <a:cs typeface="Times New Roman" charset="0"/>
              </a:rPr>
              <a:t>Ford Motor Company started with Fordism and is now adapting to Post-Fordism. </a:t>
            </a:r>
            <a:endParaRPr lang="en-US" sz="2800" dirty="0">
              <a:latin typeface="Times New Roman" charset="0"/>
              <a:ea typeface="Times New Roman" charset="0"/>
              <a:cs typeface="Times New Roman" charset="0"/>
            </a:endParaRPr>
          </a:p>
        </p:txBody>
      </p:sp>
      <p:sp>
        <p:nvSpPr>
          <p:cNvPr id="5" name="TextBox 4"/>
          <p:cNvSpPr txBox="1"/>
          <p:nvPr/>
        </p:nvSpPr>
        <p:spPr>
          <a:xfrm>
            <a:off x="0" y="6332056"/>
            <a:ext cx="7159432" cy="276999"/>
          </a:xfrm>
          <a:prstGeom prst="rect">
            <a:avLst/>
          </a:prstGeom>
          <a:noFill/>
        </p:spPr>
        <p:txBody>
          <a:bodyPr wrap="square" rtlCol="0">
            <a:spAutoFit/>
          </a:bodyPr>
          <a:lstStyle/>
          <a:p>
            <a:pPr algn="r"/>
            <a:r>
              <a:rPr lang="en-GB" sz="1200" dirty="0">
                <a:latin typeface="+mj-lt"/>
              </a:rPr>
              <a:t>(Andersen, 2013; </a:t>
            </a:r>
            <a:r>
              <a:rPr lang="en-GB" sz="1200" dirty="0">
                <a:latin typeface="+mj-lt"/>
                <a:ea typeface="Times New Roman" charset="0"/>
                <a:cs typeface="Times New Roman" charset="0"/>
              </a:rPr>
              <a:t>Ford Motor Company, 2017a; Mullins, 2010, p. 48; </a:t>
            </a:r>
            <a:r>
              <a:rPr lang="en-GB" sz="1200" dirty="0">
                <a:latin typeface="Times New Roman" charset="0"/>
                <a:ea typeface="Times New Roman" charset="0"/>
                <a:cs typeface="Times New Roman" charset="0"/>
              </a:rPr>
              <a:t>Rodrigue, 1998-2017; </a:t>
            </a:r>
            <a:r>
              <a:rPr lang="en-GB" sz="1200" dirty="0">
                <a:latin typeface="+mj-lt"/>
                <a:ea typeface="Times New Roman" charset="0"/>
                <a:cs typeface="Times New Roman" charset="0"/>
              </a:rPr>
              <a:t>Thompson, 2017</a:t>
            </a:r>
            <a:r>
              <a:rPr lang="en-GB" sz="1200" dirty="0">
                <a:latin typeface="+mj-lt"/>
              </a:rPr>
              <a:t>). </a:t>
            </a:r>
            <a:endParaRPr lang="en-US" sz="1200" dirty="0">
              <a:latin typeface="+mj-lt"/>
            </a:endParaRPr>
          </a:p>
        </p:txBody>
      </p:sp>
      <p:sp>
        <p:nvSpPr>
          <p:cNvPr id="7" name="TextBox 6"/>
          <p:cNvSpPr txBox="1"/>
          <p:nvPr/>
        </p:nvSpPr>
        <p:spPr>
          <a:xfrm>
            <a:off x="6423102" y="2723880"/>
            <a:ext cx="5058612" cy="276999"/>
          </a:xfrm>
          <a:prstGeom prst="rect">
            <a:avLst/>
          </a:prstGeom>
          <a:noFill/>
        </p:spPr>
        <p:txBody>
          <a:bodyPr wrap="square" rtlCol="0">
            <a:spAutoFit/>
          </a:bodyPr>
          <a:lstStyle/>
          <a:p>
            <a:pPr algn="r"/>
            <a:r>
              <a:rPr lang="en-GB" sz="1200" dirty="0">
                <a:latin typeface="Times New Roman" charset="0"/>
                <a:ea typeface="Times New Roman" charset="0"/>
                <a:cs typeface="Times New Roman" charset="0"/>
              </a:rPr>
              <a:t>(Andersen, 2013).</a:t>
            </a:r>
            <a:endParaRPr lang="en-US" dirty="0"/>
          </a:p>
        </p:txBody>
      </p:sp>
      <p:sp>
        <p:nvSpPr>
          <p:cNvPr id="8" name="TextBox 7"/>
          <p:cNvSpPr txBox="1"/>
          <p:nvPr/>
        </p:nvSpPr>
        <p:spPr>
          <a:xfrm>
            <a:off x="8318810" y="4750420"/>
            <a:ext cx="184731" cy="369332"/>
          </a:xfrm>
          <a:prstGeom prst="rect">
            <a:avLst/>
          </a:prstGeom>
          <a:noFill/>
        </p:spPr>
        <p:txBody>
          <a:bodyPr wrap="none" rtlCol="0">
            <a:spAutoFit/>
          </a:bodyPr>
          <a:lstStyle/>
          <a:p>
            <a:endParaRPr lang="en-US" dirty="0"/>
          </a:p>
        </p:txBody>
      </p:sp>
      <p:pic>
        <p:nvPicPr>
          <p:cNvPr id="10" name="Picture 9"/>
          <p:cNvPicPr>
            <a:picLocks noChangeAspect="1"/>
          </p:cNvPicPr>
          <p:nvPr/>
        </p:nvPicPr>
        <p:blipFill>
          <a:blip r:embed="rId3"/>
          <a:stretch>
            <a:fillRect/>
          </a:stretch>
        </p:blipFill>
        <p:spPr>
          <a:xfrm>
            <a:off x="6475154" y="3834989"/>
            <a:ext cx="5229895" cy="2309241"/>
          </a:xfrm>
          <a:prstGeom prst="rect">
            <a:avLst/>
          </a:prstGeom>
        </p:spPr>
      </p:pic>
      <p:sp>
        <p:nvSpPr>
          <p:cNvPr id="11" name="TextBox 10"/>
          <p:cNvSpPr txBox="1"/>
          <p:nvPr/>
        </p:nvSpPr>
        <p:spPr>
          <a:xfrm>
            <a:off x="6527207" y="6329050"/>
            <a:ext cx="5229895" cy="461665"/>
          </a:xfrm>
          <a:prstGeom prst="rect">
            <a:avLst/>
          </a:prstGeom>
          <a:noFill/>
        </p:spPr>
        <p:txBody>
          <a:bodyPr wrap="square" rtlCol="0">
            <a:spAutoFit/>
          </a:bodyPr>
          <a:lstStyle/>
          <a:p>
            <a:pPr algn="r"/>
            <a:r>
              <a:rPr lang="en-US" sz="1200" dirty="0">
                <a:latin typeface="Times New Roman" charset="0"/>
                <a:ea typeface="Times New Roman" charset="0"/>
                <a:cs typeface="Times New Roman" charset="0"/>
              </a:rPr>
              <a:t>(</a:t>
            </a:r>
            <a:r>
              <a:rPr lang="en-GB" sz="1200" dirty="0">
                <a:latin typeface="Times New Roman" charset="0"/>
                <a:ea typeface="Times New Roman" charset="0"/>
                <a:cs typeface="Times New Roman" charset="0"/>
              </a:rPr>
              <a:t>Getty Images, 2017). </a:t>
            </a:r>
            <a:endParaRPr lang="en-US" sz="1200" dirty="0">
              <a:latin typeface="Times New Roman" charset="0"/>
              <a:ea typeface="Times New Roman" charset="0"/>
              <a:cs typeface="Times New Roman" charset="0"/>
            </a:endParaRPr>
          </a:p>
          <a:p>
            <a:pPr algn="r"/>
            <a:endParaRPr lang="en-US" sz="1200" dirty="0">
              <a:latin typeface="Times New Roman" charset="0"/>
              <a:ea typeface="Times New Roman" charset="0"/>
              <a:cs typeface="Times New Roman" charset="0"/>
            </a:endParaRPr>
          </a:p>
        </p:txBody>
      </p:sp>
      <p:sp>
        <p:nvSpPr>
          <p:cNvPr id="4" name="Content Placeholder 3"/>
          <p:cNvSpPr>
            <a:spLocks noGrp="1"/>
          </p:cNvSpPr>
          <p:nvPr>
            <p:ph sz="half" idx="2"/>
          </p:nvPr>
        </p:nvSpPr>
        <p:spPr>
          <a:xfrm>
            <a:off x="6423101" y="1750820"/>
            <a:ext cx="5334000" cy="4024125"/>
          </a:xfrm>
        </p:spPr>
        <p:txBody>
          <a:bodyPr>
            <a:normAutofit fontScale="85000" lnSpcReduction="20000"/>
          </a:bodyPr>
          <a:lstStyle/>
          <a:p>
            <a:pPr algn="just"/>
            <a:r>
              <a:rPr lang="en-US" sz="2400" dirty="0">
                <a:latin typeface="Times New Roman" charset="0"/>
                <a:ea typeface="Times New Roman" charset="0"/>
                <a:cs typeface="Times New Roman" charset="0"/>
              </a:rPr>
              <a:t>“There is one rule for the industrialist and that is: make the best quality goods possible at the lowest cost possible, paying the highest wages possible” (Henry Ford)</a:t>
            </a:r>
          </a:p>
          <a:p>
            <a:pPr algn="just"/>
            <a:endParaRPr lang="en-US" dirty="0">
              <a:latin typeface="+mj-lt"/>
            </a:endParaRPr>
          </a:p>
        </p:txBody>
      </p:sp>
    </p:spTree>
    <p:extLst>
      <p:ext uri="{BB962C8B-B14F-4D97-AF65-F5344CB8AC3E}">
        <p14:creationId xmlns:p14="http://schemas.microsoft.com/office/powerpoint/2010/main" val="2008664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u="sng" dirty="0"/>
              <a:t> Modern Corporate Strategy</a:t>
            </a:r>
            <a:br>
              <a:rPr lang="en-GB" dirty="0"/>
            </a:br>
            <a:endParaRPr lang="en-GB" dirty="0"/>
          </a:p>
        </p:txBody>
      </p:sp>
      <p:sp>
        <p:nvSpPr>
          <p:cNvPr id="4" name="Content Placeholder 3"/>
          <p:cNvSpPr>
            <a:spLocks noGrp="1"/>
          </p:cNvSpPr>
          <p:nvPr>
            <p:ph sz="half" idx="1"/>
          </p:nvPr>
        </p:nvSpPr>
        <p:spPr/>
        <p:txBody>
          <a:bodyPr>
            <a:normAutofit/>
          </a:bodyPr>
          <a:lstStyle/>
          <a:p>
            <a:r>
              <a:rPr lang="en-GB" dirty="0">
                <a:latin typeface="+mj-lt"/>
              </a:rPr>
              <a:t>Corporate strategy</a:t>
            </a:r>
            <a:r>
              <a:rPr lang="en-GB" b="1" dirty="0">
                <a:latin typeface="+mj-lt"/>
              </a:rPr>
              <a:t> </a:t>
            </a:r>
          </a:p>
          <a:p>
            <a:r>
              <a:rPr lang="en-GB" dirty="0">
                <a:latin typeface="+mj-lt"/>
              </a:rPr>
              <a:t>Corporate Strategic management </a:t>
            </a:r>
            <a:endParaRPr lang="en-GB" b="1" dirty="0">
              <a:latin typeface="+mj-lt"/>
            </a:endParaRPr>
          </a:p>
          <a:p>
            <a:r>
              <a:rPr lang="en-GB" dirty="0">
                <a:latin typeface="+mj-lt"/>
              </a:rPr>
              <a:t>Synergy </a:t>
            </a:r>
          </a:p>
          <a:p>
            <a:r>
              <a:rPr lang="en-GB" dirty="0">
                <a:latin typeface="+mj-lt"/>
              </a:rPr>
              <a:t>Opportunities and risks</a:t>
            </a:r>
          </a:p>
          <a:p>
            <a:r>
              <a:rPr lang="en-GB" dirty="0">
                <a:latin typeface="+mj-lt"/>
              </a:rPr>
              <a:t>Importance of corporate strategy and Ethics</a:t>
            </a:r>
          </a:p>
        </p:txBody>
      </p:sp>
      <p:sp>
        <p:nvSpPr>
          <p:cNvPr id="5" name="Content Placeholder 4">
            <a:extLst>
              <a:ext uri="{FF2B5EF4-FFF2-40B4-BE49-F238E27FC236}">
                <a16:creationId xmlns:a16="http://schemas.microsoft.com/office/drawing/2014/main" id="{CB9C8667-B807-4F2A-B1AA-BAE5577BCB22}"/>
              </a:ext>
            </a:extLst>
          </p:cNvPr>
          <p:cNvSpPr>
            <a:spLocks noGrp="1"/>
          </p:cNvSpPr>
          <p:nvPr>
            <p:ph sz="half" idx="2"/>
          </p:nvPr>
        </p:nvSpPr>
        <p:spPr>
          <a:xfrm>
            <a:off x="6091810" y="1888491"/>
            <a:ext cx="5334000" cy="4024125"/>
          </a:xfrm>
        </p:spPr>
        <p:txBody>
          <a:bodyPr>
            <a:normAutofit/>
          </a:bodyPr>
          <a:lstStyle/>
          <a:p>
            <a:pPr fontAlgn="base"/>
            <a:r>
              <a:rPr lang="en-US" sz="1800" b="1" dirty="0">
                <a:latin typeface="+mj-lt"/>
              </a:rPr>
              <a:t>People Still Vital</a:t>
            </a:r>
            <a:endParaRPr lang="en-US" sz="1800" dirty="0">
              <a:latin typeface="+mj-lt"/>
            </a:endParaRPr>
          </a:p>
          <a:p>
            <a:pPr fontAlgn="base"/>
            <a:r>
              <a:rPr lang="en-US" sz="1800" dirty="0">
                <a:latin typeface="+mj-lt"/>
              </a:rPr>
              <a:t>While machines and robots have been introduced into plants to reduce physical stress on workers and increase productivity, people still play the most vital role in bringing a car together (</a:t>
            </a:r>
            <a:r>
              <a:rPr lang="en-GB" sz="1200" dirty="0">
                <a:latin typeface="+mj-lt"/>
              </a:rPr>
              <a:t>Ford Motor Company, 2017). </a:t>
            </a:r>
            <a:r>
              <a:rPr lang="en-US" sz="1200" dirty="0">
                <a:latin typeface="+mj-lt"/>
              </a:rPr>
              <a:t>.</a:t>
            </a:r>
          </a:p>
          <a:p>
            <a:pPr marL="0" marR="0" lvl="0" indent="0" defTabSz="914400" eaLnBrk="1" fontAlgn="auto" latinLnBrk="0" hangingPunct="1">
              <a:lnSpc>
                <a:spcPct val="100000"/>
              </a:lnSpc>
              <a:spcBef>
                <a:spcPts val="0"/>
              </a:spcBef>
              <a:spcAft>
                <a:spcPts val="0"/>
              </a:spcAft>
              <a:buClrTx/>
              <a:buSzTx/>
              <a:buFontTx/>
              <a:buNone/>
              <a:tabLst/>
              <a:defRPr/>
            </a:pPr>
            <a:endParaRPr lang="en-GB" dirty="0">
              <a:latin typeface="+mj-lt"/>
            </a:endParaRPr>
          </a:p>
        </p:txBody>
      </p:sp>
      <p:sp>
        <p:nvSpPr>
          <p:cNvPr id="3" name="TextBox 2"/>
          <p:cNvSpPr txBox="1"/>
          <p:nvPr/>
        </p:nvSpPr>
        <p:spPr>
          <a:xfrm>
            <a:off x="685800" y="6355842"/>
            <a:ext cx="5051612" cy="276999"/>
          </a:xfrm>
          <a:prstGeom prst="rect">
            <a:avLst/>
          </a:prstGeom>
          <a:noFill/>
        </p:spPr>
        <p:txBody>
          <a:bodyPr wrap="square" rtlCol="0">
            <a:spAutoFit/>
          </a:bodyPr>
          <a:lstStyle/>
          <a:p>
            <a:pPr algn="r"/>
            <a:r>
              <a:rPr lang="en-US" sz="1200" dirty="0">
                <a:latin typeface="+mj-lt"/>
                <a:ea typeface="Times New Roman" charset="0"/>
                <a:cs typeface="Times New Roman" charset="0"/>
              </a:rPr>
              <a:t>(Andrews, 2006; Ansoff, 1969; </a:t>
            </a:r>
            <a:r>
              <a:rPr lang="en-GB" sz="1200" dirty="0">
                <a:latin typeface="+mj-lt"/>
                <a:ea typeface="Times New Roman" charset="0"/>
                <a:cs typeface="Times New Roman" charset="0"/>
              </a:rPr>
              <a:t>, Lucas, 1999; </a:t>
            </a:r>
            <a:r>
              <a:rPr lang="en-US" sz="1200" dirty="0">
                <a:latin typeface="+mj-lt"/>
                <a:ea typeface="Times New Roman" charset="0"/>
                <a:cs typeface="Times New Roman" charset="0"/>
              </a:rPr>
              <a:t>Mullins, 2005, 2010, 2016)</a:t>
            </a:r>
            <a:endParaRPr lang="en-US" sz="1200" dirty="0">
              <a:latin typeface="+mj-lt"/>
            </a:endParaRPr>
          </a:p>
        </p:txBody>
      </p:sp>
      <p:sp>
        <p:nvSpPr>
          <p:cNvPr id="6" name="TextBox 5"/>
          <p:cNvSpPr txBox="1"/>
          <p:nvPr/>
        </p:nvSpPr>
        <p:spPr>
          <a:xfrm>
            <a:off x="6091810" y="5744461"/>
            <a:ext cx="5414390" cy="276999"/>
          </a:xfrm>
          <a:prstGeom prst="rect">
            <a:avLst/>
          </a:prstGeom>
          <a:noFill/>
        </p:spPr>
        <p:txBody>
          <a:bodyPr wrap="square" rtlCol="0">
            <a:spAutoFit/>
          </a:bodyPr>
          <a:lstStyle/>
          <a:p>
            <a:pPr algn="r"/>
            <a:r>
              <a:rPr lang="en-GB" sz="1200" dirty="0"/>
              <a:t>(Ford Motor Company, 2017). </a:t>
            </a:r>
            <a:endParaRPr lang="en-US" sz="1200" dirty="0">
              <a:latin typeface="+mj-lt"/>
            </a:endParaRPr>
          </a:p>
        </p:txBody>
      </p:sp>
      <p:pic>
        <p:nvPicPr>
          <p:cNvPr id="7" name="Picture 6"/>
          <p:cNvPicPr>
            <a:picLocks noChangeAspect="1"/>
          </p:cNvPicPr>
          <p:nvPr/>
        </p:nvPicPr>
        <p:blipFill rotWithShape="1">
          <a:blip r:embed="rId3"/>
          <a:srcRect l="5317" r="5399"/>
          <a:stretch/>
        </p:blipFill>
        <p:spPr>
          <a:xfrm>
            <a:off x="6387791" y="3402282"/>
            <a:ext cx="4742037" cy="2342178"/>
          </a:xfrm>
          <a:prstGeom prst="rect">
            <a:avLst/>
          </a:prstGeom>
        </p:spPr>
      </p:pic>
    </p:spTree>
    <p:extLst>
      <p:ext uri="{BB962C8B-B14F-4D97-AF65-F5344CB8AC3E}">
        <p14:creationId xmlns:p14="http://schemas.microsoft.com/office/powerpoint/2010/main" val="1877530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DFADFB3-3D44-49A8-AE3B-A87C61607F7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p:cNvSpPr>
            <a:spLocks noGrp="1"/>
          </p:cNvSpPr>
          <p:nvPr>
            <p:ph type="title"/>
          </p:nvPr>
        </p:nvSpPr>
        <p:spPr>
          <a:xfrm>
            <a:off x="2908480" y="439721"/>
            <a:ext cx="8610600" cy="1001730"/>
          </a:xfrm>
        </p:spPr>
        <p:txBody>
          <a:bodyPr vert="horz" lIns="91440" tIns="45720" rIns="91440" bIns="45720" rtlCol="0" anchor="ctr">
            <a:normAutofit fontScale="90000"/>
          </a:bodyPr>
          <a:lstStyle/>
          <a:p>
            <a:pPr algn="ctr"/>
            <a:r>
              <a:rPr lang="en-US" sz="2800" b="1" kern="1200" cap="all" baseline="0" dirty="0">
                <a:solidFill>
                  <a:schemeClr val="tx1"/>
                </a:solidFill>
                <a:ea typeface="+mj-ea"/>
                <a:cs typeface="+mj-cs"/>
              </a:rPr>
              <a:t>Ford Motor Company’s Vision and mission Statement</a:t>
            </a:r>
            <a:br>
              <a:rPr lang="en-US" sz="2800" b="1" kern="1200" cap="all" baseline="0" dirty="0">
                <a:solidFill>
                  <a:schemeClr val="tx1"/>
                </a:solidFill>
                <a:ea typeface="+mj-ea"/>
                <a:cs typeface="+mj-cs"/>
              </a:rPr>
            </a:br>
            <a:endParaRPr lang="en-US" sz="2800" kern="1200" cap="all" baseline="0" dirty="0">
              <a:solidFill>
                <a:schemeClr val="tx1"/>
              </a:solidFill>
              <a:ea typeface="+mj-ea"/>
              <a:cs typeface="+mj-cs"/>
            </a:endParaRPr>
          </a:p>
        </p:txBody>
      </p:sp>
      <p:sp>
        <p:nvSpPr>
          <p:cNvPr id="3" name="Content Placeholder 2"/>
          <p:cNvSpPr>
            <a:spLocks noGrp="1"/>
          </p:cNvSpPr>
          <p:nvPr>
            <p:ph sz="half" idx="1"/>
          </p:nvPr>
        </p:nvSpPr>
        <p:spPr>
          <a:xfrm>
            <a:off x="467189" y="1446409"/>
            <a:ext cx="5774086" cy="4667520"/>
          </a:xfrm>
        </p:spPr>
        <p:txBody>
          <a:bodyPr vert="horz" lIns="91440" tIns="45720" rIns="91440" bIns="45720" rtlCol="0">
            <a:normAutofit fontScale="92500" lnSpcReduction="20000"/>
          </a:bodyPr>
          <a:lstStyle/>
          <a:p>
            <a:pPr marL="0" fontAlgn="base"/>
            <a:r>
              <a:rPr lang="en-US" b="1" dirty="0">
                <a:latin typeface="+mj-lt"/>
              </a:rPr>
              <a:t>Ford Motor Company’s Vision Statement</a:t>
            </a:r>
          </a:p>
          <a:p>
            <a:pPr lvl="1" fontAlgn="base"/>
            <a:r>
              <a:rPr lang="en-US" dirty="0">
                <a:latin typeface="+mj-lt"/>
              </a:rPr>
              <a:t>Ford’s vision statement is “</a:t>
            </a:r>
            <a:r>
              <a:rPr lang="en-US" b="1" i="1" dirty="0">
                <a:latin typeface="+mj-lt"/>
              </a:rPr>
              <a:t>people working together as a lean, global enterprise for automotive leadership.</a:t>
            </a:r>
            <a:r>
              <a:rPr lang="en-US" dirty="0">
                <a:latin typeface="+mj-lt"/>
              </a:rPr>
              <a:t>” </a:t>
            </a:r>
            <a:r>
              <a:rPr lang="en-US" sz="1400" dirty="0">
                <a:latin typeface="+mj-lt"/>
              </a:rPr>
              <a:t>(Ford Motor Company, 2017b).</a:t>
            </a:r>
          </a:p>
          <a:p>
            <a:pPr lvl="1" fontAlgn="base"/>
            <a:endParaRPr lang="en-US" dirty="0">
              <a:latin typeface="+mj-lt"/>
            </a:endParaRPr>
          </a:p>
          <a:p>
            <a:pPr marL="0" fontAlgn="base"/>
            <a:r>
              <a:rPr lang="en-US" b="1" dirty="0">
                <a:latin typeface="+mj-lt"/>
              </a:rPr>
              <a:t>Ford Motor Company’s Mission Statement</a:t>
            </a:r>
          </a:p>
          <a:p>
            <a:pPr lvl="1" fontAlgn="base"/>
            <a:r>
              <a:rPr lang="en-US" dirty="0">
                <a:latin typeface="+mj-lt"/>
              </a:rPr>
              <a:t>Ford’s mission statement is “</a:t>
            </a:r>
            <a:r>
              <a:rPr lang="en-US" b="1" i="1" dirty="0">
                <a:latin typeface="+mj-lt"/>
              </a:rPr>
              <a:t>One Team. One Plan. One Goal.</a:t>
            </a:r>
            <a:r>
              <a:rPr lang="en-US" dirty="0">
                <a:latin typeface="+mj-lt"/>
              </a:rPr>
              <a:t>” (</a:t>
            </a:r>
            <a:r>
              <a:rPr lang="en-GB" sz="1400" dirty="0">
                <a:latin typeface="+mj-lt"/>
              </a:rPr>
              <a:t>Ford Motor Company, 2017c).</a:t>
            </a:r>
          </a:p>
          <a:p>
            <a:pPr lvl="1" fontAlgn="base"/>
            <a:endParaRPr lang="en-GB" dirty="0">
              <a:latin typeface="+mj-lt"/>
            </a:endParaRPr>
          </a:p>
          <a:p>
            <a:pPr fontAlgn="base"/>
            <a:r>
              <a:rPr lang="en-GB" dirty="0">
                <a:latin typeface="+mj-lt"/>
              </a:rPr>
              <a:t>‘A mission statement is only likely to be of any value if the organisation actually practices what it preaches’ </a:t>
            </a:r>
            <a:r>
              <a:rPr lang="en-GB" sz="1400" dirty="0">
                <a:latin typeface="+mj-lt"/>
              </a:rPr>
              <a:t>(Mullin, 2010, p.709).</a:t>
            </a:r>
          </a:p>
          <a:p>
            <a:pPr fontAlgn="base"/>
            <a:endParaRPr lang="en-GB" dirty="0">
              <a:latin typeface="+mj-lt"/>
            </a:endParaRPr>
          </a:p>
          <a:p>
            <a:pPr fontAlgn="base"/>
            <a:r>
              <a:rPr lang="en-GB" dirty="0">
                <a:latin typeface="+mj-lt"/>
              </a:rPr>
              <a:t>Reeves (2006) argues against </a:t>
            </a:r>
            <a:r>
              <a:rPr lang="en-GB" sz="2400" dirty="0">
                <a:latin typeface="+mj-lt"/>
              </a:rPr>
              <a:t>vision statements as just statements, and in most cases the vision do not necessarily inspire the workforce</a:t>
            </a:r>
            <a:r>
              <a:rPr lang="en-GB" dirty="0">
                <a:latin typeface="+mj-lt"/>
              </a:rPr>
              <a:t>.</a:t>
            </a:r>
            <a:endParaRPr lang="en-US" dirty="0">
              <a:latin typeface="+mj-lt"/>
            </a:endParaRPr>
          </a:p>
        </p:txBody>
      </p:sp>
      <p:sp>
        <p:nvSpPr>
          <p:cNvPr id="4" name="TextBox 3"/>
          <p:cNvSpPr txBox="1"/>
          <p:nvPr/>
        </p:nvSpPr>
        <p:spPr>
          <a:xfrm>
            <a:off x="8677834" y="6418729"/>
            <a:ext cx="3365007" cy="461665"/>
          </a:xfrm>
          <a:prstGeom prst="rect">
            <a:avLst/>
          </a:prstGeom>
          <a:noFill/>
        </p:spPr>
        <p:txBody>
          <a:bodyPr wrap="square" rtlCol="0">
            <a:spAutoFit/>
          </a:bodyPr>
          <a:lstStyle/>
          <a:p>
            <a:pPr algn="r"/>
            <a:r>
              <a:rPr lang="en-GB" sz="1200" dirty="0">
                <a:latin typeface="+mj-lt"/>
              </a:rPr>
              <a:t>(Ford Motor Company Form 10-K.  2014). </a:t>
            </a:r>
            <a:endParaRPr lang="en-US" sz="1200" dirty="0">
              <a:latin typeface="+mj-lt"/>
            </a:endParaRPr>
          </a:p>
          <a:p>
            <a:pPr algn="r"/>
            <a:endParaRPr lang="en-US" sz="1200" dirty="0">
              <a:latin typeface="+mj-lt"/>
            </a:endParaRPr>
          </a:p>
        </p:txBody>
      </p:sp>
      <p:sp>
        <p:nvSpPr>
          <p:cNvPr id="6" name="Rectangle 5"/>
          <p:cNvSpPr/>
          <p:nvPr/>
        </p:nvSpPr>
        <p:spPr>
          <a:xfrm>
            <a:off x="467189" y="6418729"/>
            <a:ext cx="5646740" cy="277000"/>
          </a:xfrm>
          <a:prstGeom prst="rect">
            <a:avLst/>
          </a:prstGeom>
        </p:spPr>
        <p:txBody>
          <a:bodyPr wrap="square">
            <a:spAutoFit/>
          </a:bodyPr>
          <a:lstStyle/>
          <a:p>
            <a:pPr algn="r"/>
            <a:r>
              <a:rPr lang="en-US" sz="1200" dirty="0">
                <a:latin typeface="+mj-lt"/>
              </a:rPr>
              <a:t>(Ford Motor Company, 2017b, 2017c; Mullins, 2010, p. 709; Reeves, 2006)</a:t>
            </a:r>
            <a:endParaRPr lang="en-GB" sz="1200" dirty="0">
              <a:latin typeface="+mj-lt"/>
            </a:endParaRPr>
          </a:p>
        </p:txBody>
      </p:sp>
      <p:pic>
        <p:nvPicPr>
          <p:cNvPr id="9" name="Content Placeholder 8"/>
          <p:cNvPicPr>
            <a:picLocks noGrp="1" noChangeAspect="1"/>
          </p:cNvPicPr>
          <p:nvPr>
            <p:ph sz="half" idx="2"/>
          </p:nvPr>
        </p:nvPicPr>
        <p:blipFill rotWithShape="1">
          <a:blip r:embed="rId4"/>
          <a:srcRect l="16229" t="45754" r="16620" b="3943"/>
          <a:stretch/>
        </p:blipFill>
        <p:spPr>
          <a:xfrm>
            <a:off x="6241275" y="1441450"/>
            <a:ext cx="5801566" cy="4977278"/>
          </a:xfrm>
          <a:prstGeom prst="rect">
            <a:avLst/>
          </a:prstGeom>
        </p:spPr>
      </p:pic>
    </p:spTree>
    <p:extLst>
      <p:ext uri="{BB962C8B-B14F-4D97-AF65-F5344CB8AC3E}">
        <p14:creationId xmlns:p14="http://schemas.microsoft.com/office/powerpoint/2010/main" val="1166827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3929" y="764372"/>
            <a:ext cx="8610600" cy="1293028"/>
          </a:xfrm>
        </p:spPr>
        <p:txBody>
          <a:bodyPr>
            <a:normAutofit fontScale="90000"/>
          </a:bodyPr>
          <a:lstStyle/>
          <a:p>
            <a:pPr algn="ctr"/>
            <a:r>
              <a:rPr lang="en-GB" b="1" u="sng" dirty="0"/>
              <a:t>Ford’s Strategy and Governance</a:t>
            </a:r>
            <a:br>
              <a:rPr lang="en-GB" dirty="0"/>
            </a:br>
            <a:endParaRPr lang="en-US" dirty="0"/>
          </a:p>
        </p:txBody>
      </p:sp>
      <p:sp>
        <p:nvSpPr>
          <p:cNvPr id="3" name="Content Placeholder 2"/>
          <p:cNvSpPr>
            <a:spLocks noGrp="1"/>
          </p:cNvSpPr>
          <p:nvPr>
            <p:ph sz="half" idx="1"/>
          </p:nvPr>
        </p:nvSpPr>
        <p:spPr/>
        <p:txBody>
          <a:bodyPr/>
          <a:lstStyle/>
          <a:p>
            <a:r>
              <a:rPr lang="en-GB" sz="2400" b="1" dirty="0">
                <a:latin typeface="Times New Roman" charset="0"/>
                <a:ea typeface="Times New Roman" charset="0"/>
                <a:cs typeface="Times New Roman" charset="0"/>
              </a:rPr>
              <a:t>Creating Value Roadmap</a:t>
            </a:r>
            <a:r>
              <a:rPr lang="en-GB" sz="2400" dirty="0">
                <a:latin typeface="Times New Roman" charset="0"/>
                <a:ea typeface="Times New Roman" charset="0"/>
                <a:cs typeface="Times New Roman" charset="0"/>
              </a:rPr>
              <a:t> (CVR) is a Ford’s strategy of running the organisation</a:t>
            </a:r>
          </a:p>
          <a:p>
            <a:r>
              <a:rPr lang="en-GB" dirty="0">
                <a:latin typeface="Times New Roman" charset="0"/>
                <a:ea typeface="Times New Roman" charset="0"/>
                <a:cs typeface="Times New Roman" charset="0"/>
              </a:rPr>
              <a:t>Three policies and strategies for creating value</a:t>
            </a:r>
          </a:p>
          <a:p>
            <a:r>
              <a:rPr lang="en-US" dirty="0">
                <a:latin typeface="Times New Roman" charset="0"/>
                <a:ea typeface="Times New Roman" charset="0"/>
                <a:cs typeface="Times New Roman" charset="0"/>
              </a:rPr>
              <a:t>Ford SWOT Analysis and</a:t>
            </a:r>
          </a:p>
          <a:p>
            <a:r>
              <a:rPr lang="en-GB" dirty="0">
                <a:latin typeface="Times New Roman" charset="0"/>
                <a:ea typeface="Times New Roman" charset="0"/>
                <a:cs typeface="Times New Roman" charset="0"/>
              </a:rPr>
              <a:t>PESTEL used to evaluate both the internal and external factors</a:t>
            </a:r>
          </a:p>
          <a:p>
            <a:r>
              <a:rPr lang="en-US" dirty="0">
                <a:latin typeface="Times New Roman" charset="0"/>
                <a:ea typeface="Times New Roman" charset="0"/>
                <a:cs typeface="Times New Roman" charset="0"/>
              </a:rPr>
              <a:t>Ethics and Compliance </a:t>
            </a:r>
          </a:p>
        </p:txBody>
      </p:sp>
      <p:sp>
        <p:nvSpPr>
          <p:cNvPr id="5" name="TextBox 4"/>
          <p:cNvSpPr txBox="1"/>
          <p:nvPr/>
        </p:nvSpPr>
        <p:spPr>
          <a:xfrm>
            <a:off x="386848" y="6355843"/>
            <a:ext cx="5632952" cy="276999"/>
          </a:xfrm>
          <a:prstGeom prst="rect">
            <a:avLst/>
          </a:prstGeom>
          <a:noFill/>
        </p:spPr>
        <p:txBody>
          <a:bodyPr wrap="square" rtlCol="0">
            <a:spAutoFit/>
          </a:bodyPr>
          <a:lstStyle/>
          <a:p>
            <a:pPr algn="r"/>
            <a:r>
              <a:rPr lang="en-US" sz="1200" dirty="0">
                <a:latin typeface="+mj-lt"/>
                <a:ea typeface="Times New Roman" charset="0"/>
                <a:cs typeface="Times New Roman" charset="0"/>
              </a:rPr>
              <a:t>(</a:t>
            </a:r>
            <a:r>
              <a:rPr lang="en-GB" sz="1200" dirty="0">
                <a:latin typeface="+mj-lt"/>
                <a:ea typeface="Times New Roman" charset="0"/>
                <a:cs typeface="Times New Roman" charset="0"/>
              </a:rPr>
              <a:t>Corporate.ford.com, 2017a; Mullins, 2016; Sarsby, 2016</a:t>
            </a:r>
            <a:r>
              <a:rPr lang="en-GB" sz="1200" dirty="0">
                <a:latin typeface="+mj-lt"/>
              </a:rPr>
              <a:t>).</a:t>
            </a:r>
            <a:endParaRPr lang="en-US" sz="1200" dirty="0">
              <a:latin typeface="+mj-lt"/>
            </a:endParaRPr>
          </a:p>
        </p:txBody>
      </p:sp>
      <p:pic>
        <p:nvPicPr>
          <p:cNvPr id="11" name="Content Placeholder 7"/>
          <p:cNvPicPr>
            <a:picLocks noGrp="1" noChangeAspect="1"/>
          </p:cNvPicPr>
          <p:nvPr>
            <p:ph sz="half" idx="2"/>
          </p:nvPr>
        </p:nvPicPr>
        <p:blipFill>
          <a:blip r:embed="rId3"/>
          <a:stretch>
            <a:fillRect/>
          </a:stretch>
        </p:blipFill>
        <p:spPr>
          <a:xfrm>
            <a:off x="6436658" y="2194559"/>
            <a:ext cx="5069541" cy="3399417"/>
          </a:xfrm>
          <a:prstGeom prst="rect">
            <a:avLst/>
          </a:prstGeom>
        </p:spPr>
      </p:pic>
      <p:sp>
        <p:nvSpPr>
          <p:cNvPr id="12" name="TextBox 11"/>
          <p:cNvSpPr txBox="1"/>
          <p:nvPr/>
        </p:nvSpPr>
        <p:spPr>
          <a:xfrm>
            <a:off x="10120883" y="5894177"/>
            <a:ext cx="1385316" cy="461665"/>
          </a:xfrm>
          <a:prstGeom prst="rect">
            <a:avLst/>
          </a:prstGeom>
          <a:noFill/>
        </p:spPr>
        <p:txBody>
          <a:bodyPr wrap="none" rtlCol="0">
            <a:spAutoFit/>
          </a:bodyPr>
          <a:lstStyle/>
          <a:p>
            <a:r>
              <a:rPr lang="en-US" sz="1200" dirty="0">
                <a:latin typeface="+mj-lt"/>
              </a:rPr>
              <a:t>Henry Ford. (n.d.). </a:t>
            </a:r>
          </a:p>
          <a:p>
            <a:endParaRPr lang="en-US" sz="1200" dirty="0">
              <a:latin typeface="+mj-lt"/>
            </a:endParaRPr>
          </a:p>
        </p:txBody>
      </p:sp>
    </p:spTree>
    <p:extLst>
      <p:ext uri="{BB962C8B-B14F-4D97-AF65-F5344CB8AC3E}">
        <p14:creationId xmlns:p14="http://schemas.microsoft.com/office/powerpoint/2010/main" val="313401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b">
            <a:normAutofit fontScale="90000"/>
          </a:bodyPr>
          <a:lstStyle/>
          <a:p>
            <a:pPr algn="ctr"/>
            <a:r>
              <a:rPr lang="en-GB" b="1" dirty="0"/>
              <a:t>Ford’s other 3 Strategic Priorities</a:t>
            </a:r>
            <a:br>
              <a:rPr lang="en-GB" dirty="0"/>
            </a:br>
            <a:endParaRPr lang="en-US" sz="3200" kern="1200" cap="all" baseline="0" dirty="0">
              <a:solidFill>
                <a:schemeClr val="tx1"/>
              </a:solidFill>
            </a:endParaRPr>
          </a:p>
        </p:txBody>
      </p:sp>
      <p:sp>
        <p:nvSpPr>
          <p:cNvPr id="3" name="Content Placeholder 2"/>
          <p:cNvSpPr>
            <a:spLocks noGrp="1"/>
          </p:cNvSpPr>
          <p:nvPr>
            <p:ph sz="half" idx="1"/>
          </p:nvPr>
        </p:nvSpPr>
        <p:spPr/>
        <p:txBody>
          <a:bodyPr vert="horz" lIns="91440" tIns="45720" rIns="91440" bIns="45720" rtlCol="0">
            <a:normAutofit/>
          </a:bodyPr>
          <a:lstStyle/>
          <a:p>
            <a:endParaRPr lang="en-US" sz="1400" dirty="0">
              <a:latin typeface="+mj-lt"/>
            </a:endParaRPr>
          </a:p>
          <a:p>
            <a:r>
              <a:rPr lang="en-GB" sz="1800" b="1" u="sng" dirty="0">
                <a:latin typeface="+mj-lt"/>
              </a:rPr>
              <a:t>Ford’s other 3 Strategic Priorities</a:t>
            </a:r>
          </a:p>
          <a:p>
            <a:endParaRPr lang="en-GB" sz="1800" u="sng" dirty="0">
              <a:latin typeface="+mj-lt"/>
            </a:endParaRPr>
          </a:p>
          <a:p>
            <a:r>
              <a:rPr lang="en-US" sz="1800" b="1" dirty="0">
                <a:latin typeface="+mj-lt"/>
              </a:rPr>
              <a:t>Fortify Transform </a:t>
            </a:r>
            <a:r>
              <a:rPr lang="en-US" sz="1800" dirty="0">
                <a:latin typeface="+mj-lt"/>
              </a:rPr>
              <a:t>:</a:t>
            </a:r>
            <a:r>
              <a:rPr lang="en-GB" sz="1400" dirty="0">
                <a:latin typeface="+mj-lt"/>
              </a:rPr>
              <a:t>Ford will continue to invest in the core business of designing, manufacturing, marketing, financing and servicing cars, SUVs, trucks and electric vehicles. </a:t>
            </a:r>
            <a:r>
              <a:rPr lang="en-US" sz="1400" dirty="0">
                <a:latin typeface="+mj-lt"/>
              </a:rPr>
              <a:t> </a:t>
            </a:r>
          </a:p>
          <a:p>
            <a:r>
              <a:rPr lang="en-GB" sz="1800" b="1" dirty="0">
                <a:latin typeface="+mj-lt"/>
              </a:rPr>
              <a:t>Grow /Transform Strategy</a:t>
            </a:r>
            <a:r>
              <a:rPr lang="en-US" sz="1400" dirty="0">
                <a:latin typeface="+mj-lt"/>
              </a:rPr>
              <a:t>: </a:t>
            </a:r>
            <a:r>
              <a:rPr lang="en-GB" sz="1400" dirty="0">
                <a:latin typeface="+mj-lt"/>
              </a:rPr>
              <a:t>Ford is actively pursuing the emerging opportunities in areas of electric and autonomous vehicles, as well as the mobility services and solutions.</a:t>
            </a:r>
            <a:r>
              <a:rPr lang="en-GB" sz="1400" b="1" dirty="0">
                <a:latin typeface="+mj-lt"/>
              </a:rPr>
              <a:t> </a:t>
            </a:r>
          </a:p>
          <a:p>
            <a:r>
              <a:rPr lang="en-GB" sz="1800" b="1" dirty="0">
                <a:latin typeface="+mj-lt"/>
              </a:rPr>
              <a:t>Sustainability Strategy: </a:t>
            </a:r>
            <a:r>
              <a:rPr lang="en-GB" sz="1800" dirty="0">
                <a:latin typeface="+mj-lt"/>
              </a:rPr>
              <a:t>Ford’s sustainability strategy is revealed in their long-term vision</a:t>
            </a:r>
          </a:p>
          <a:p>
            <a:endParaRPr lang="en-GB" sz="1800" dirty="0">
              <a:latin typeface="+mj-lt"/>
            </a:endParaRPr>
          </a:p>
          <a:p>
            <a:endParaRPr lang="en-GB" dirty="0">
              <a:latin typeface="+mj-lt"/>
            </a:endParaRPr>
          </a:p>
        </p:txBody>
      </p:sp>
      <p:sp>
        <p:nvSpPr>
          <p:cNvPr id="4" name="TextBox 3"/>
          <p:cNvSpPr txBox="1"/>
          <p:nvPr/>
        </p:nvSpPr>
        <p:spPr>
          <a:xfrm>
            <a:off x="9948672" y="6472518"/>
            <a:ext cx="1557528" cy="276999"/>
          </a:xfrm>
          <a:prstGeom prst="rect">
            <a:avLst/>
          </a:prstGeom>
          <a:noFill/>
        </p:spPr>
        <p:txBody>
          <a:bodyPr wrap="square" rtlCol="0">
            <a:spAutoFit/>
          </a:bodyPr>
          <a:lstStyle/>
          <a:p>
            <a:r>
              <a:rPr lang="en-GB" sz="1200" dirty="0"/>
              <a:t>(Carscoops., 2017).</a:t>
            </a:r>
            <a:endParaRPr lang="en-US" sz="1200" dirty="0">
              <a:latin typeface="+mj-lt"/>
            </a:endParaRPr>
          </a:p>
        </p:txBody>
      </p:sp>
      <p:sp>
        <p:nvSpPr>
          <p:cNvPr id="6" name="TextBox 5"/>
          <p:cNvSpPr txBox="1"/>
          <p:nvPr/>
        </p:nvSpPr>
        <p:spPr>
          <a:xfrm>
            <a:off x="584947" y="6160377"/>
            <a:ext cx="5486399" cy="461665"/>
          </a:xfrm>
          <a:prstGeom prst="rect">
            <a:avLst/>
          </a:prstGeom>
          <a:noFill/>
        </p:spPr>
        <p:txBody>
          <a:bodyPr wrap="square" rtlCol="0">
            <a:spAutoFit/>
          </a:bodyPr>
          <a:lstStyle/>
          <a:p>
            <a:pPr algn="r"/>
            <a:r>
              <a:rPr lang="en-GB" sz="1200" dirty="0">
                <a:latin typeface="+mj-lt"/>
                <a:ea typeface="Times New Roman" charset="0"/>
                <a:cs typeface="Times New Roman" charset="0"/>
              </a:rPr>
              <a:t>(Corporate.ford.com, 2017b)</a:t>
            </a:r>
          </a:p>
          <a:p>
            <a:pPr algn="r"/>
            <a:endParaRPr lang="en-GB" sz="1200" dirty="0">
              <a:latin typeface="+mj-lt"/>
              <a:ea typeface="Times New Roman" charset="0"/>
              <a:cs typeface="Times New Roman" charset="0"/>
            </a:endParaRPr>
          </a:p>
        </p:txBody>
      </p:sp>
      <p:pic>
        <p:nvPicPr>
          <p:cNvPr id="19" name="Content Placeholder 18"/>
          <p:cNvPicPr>
            <a:picLocks noGrp="1" noChangeAspect="1"/>
          </p:cNvPicPr>
          <p:nvPr>
            <p:ph sz="half" idx="2"/>
          </p:nvPr>
        </p:nvPicPr>
        <p:blipFill>
          <a:blip r:embed="rId3"/>
          <a:stretch>
            <a:fillRect/>
          </a:stretch>
        </p:blipFill>
        <p:spPr>
          <a:xfrm>
            <a:off x="6687670" y="2427526"/>
            <a:ext cx="4818529" cy="3557111"/>
          </a:xfrm>
          <a:prstGeom prst="rect">
            <a:avLst/>
          </a:prstGeom>
        </p:spPr>
      </p:pic>
    </p:spTree>
    <p:extLst>
      <p:ext uri="{BB962C8B-B14F-4D97-AF65-F5344CB8AC3E}">
        <p14:creationId xmlns:p14="http://schemas.microsoft.com/office/powerpoint/2010/main" val="900562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fontAlgn="base"/>
            <a:r>
              <a:rPr lang="en-US" dirty="0"/>
              <a:t>Sustainability Strategy</a:t>
            </a:r>
          </a:p>
        </p:txBody>
      </p:sp>
      <p:sp>
        <p:nvSpPr>
          <p:cNvPr id="3" name="Content Placeholder 2"/>
          <p:cNvSpPr>
            <a:spLocks noGrp="1"/>
          </p:cNvSpPr>
          <p:nvPr>
            <p:ph sz="half" idx="1"/>
          </p:nvPr>
        </p:nvSpPr>
        <p:spPr>
          <a:xfrm>
            <a:off x="228600" y="2156332"/>
            <a:ext cx="5334000" cy="4024125"/>
          </a:xfrm>
        </p:spPr>
        <p:txBody>
          <a:bodyPr>
            <a:normAutofit fontScale="85000" lnSpcReduction="10000"/>
          </a:bodyPr>
          <a:lstStyle/>
          <a:p>
            <a:pPr algn="just"/>
            <a:r>
              <a:rPr lang="en-GB" dirty="0">
                <a:latin typeface="+mj-lt"/>
              </a:rPr>
              <a:t>Ford’s sustainability strategy is revealed in their long-term vision</a:t>
            </a:r>
          </a:p>
          <a:p>
            <a:pPr algn="just"/>
            <a:r>
              <a:rPr lang="en-GB" dirty="0">
                <a:latin typeface="+mj-lt"/>
              </a:rPr>
              <a:t>Ford wants to be integral in shaping a better world </a:t>
            </a:r>
          </a:p>
          <a:p>
            <a:pPr algn="just"/>
            <a:r>
              <a:rPr lang="en-GB" dirty="0">
                <a:latin typeface="+mj-lt"/>
              </a:rPr>
              <a:t>A strategy to deliver best shareholder returns</a:t>
            </a:r>
          </a:p>
          <a:p>
            <a:pPr algn="just"/>
            <a:r>
              <a:rPr lang="en-GB" dirty="0">
                <a:latin typeface="+mj-lt"/>
              </a:rPr>
              <a:t>Ford is seeking to engage 200,000 workforce to drive sustainability</a:t>
            </a:r>
          </a:p>
          <a:p>
            <a:pPr algn="just"/>
            <a:r>
              <a:rPr lang="en-GB" b="1" dirty="0">
                <a:latin typeface="+mj-lt"/>
              </a:rPr>
              <a:t>‘Going Further – The Right Way’</a:t>
            </a:r>
          </a:p>
          <a:p>
            <a:pPr algn="just"/>
            <a:r>
              <a:rPr lang="en-GB" dirty="0">
                <a:latin typeface="+mj-lt"/>
              </a:rPr>
              <a:t>Ford Motor Company was named as one of World’s Most Ethical Companies for the 8th year in a row (Ford Motor Company, 2016/17).</a:t>
            </a:r>
          </a:p>
          <a:p>
            <a:pPr algn="just"/>
            <a:r>
              <a:rPr lang="en-GB" dirty="0">
                <a:latin typeface="+mj-lt"/>
              </a:rPr>
              <a:t>Corporate Responsibility Puts Ford among the World's Most Ethical Companies by the Ethisphere Institute For Eighth Straight Years (Mich, 2017).</a:t>
            </a:r>
            <a:endParaRPr lang="en-US" dirty="0">
              <a:latin typeface="+mj-lt"/>
            </a:endParaRPr>
          </a:p>
        </p:txBody>
      </p:sp>
      <p:pic>
        <p:nvPicPr>
          <p:cNvPr id="6" name="Content Placeholder 5">
            <a:extLst>
              <a:ext uri="{FF2B5EF4-FFF2-40B4-BE49-F238E27FC236}">
                <a16:creationId xmlns:a16="http://schemas.microsoft.com/office/drawing/2014/main" id="{E326B554-CFC1-45D3-8F9C-4FF2D446AB98}"/>
              </a:ext>
            </a:extLst>
          </p:cNvPr>
          <p:cNvPicPr>
            <a:picLocks noGrp="1" noChangeAspect="1"/>
          </p:cNvPicPr>
          <p:nvPr>
            <p:ph sz="half" idx="2"/>
          </p:nvPr>
        </p:nvPicPr>
        <p:blipFill>
          <a:blip r:embed="rId3"/>
          <a:stretch>
            <a:fillRect/>
          </a:stretch>
        </p:blipFill>
        <p:spPr>
          <a:xfrm>
            <a:off x="6172200" y="2231705"/>
            <a:ext cx="5334000" cy="3948752"/>
          </a:xfrm>
          <a:prstGeom prst="rect">
            <a:avLst/>
          </a:prstGeom>
        </p:spPr>
      </p:pic>
      <p:sp>
        <p:nvSpPr>
          <p:cNvPr id="5" name="TextBox 4"/>
          <p:cNvSpPr txBox="1"/>
          <p:nvPr/>
        </p:nvSpPr>
        <p:spPr>
          <a:xfrm>
            <a:off x="1972236" y="6354761"/>
            <a:ext cx="8767482" cy="307777"/>
          </a:xfrm>
          <a:prstGeom prst="rect">
            <a:avLst/>
          </a:prstGeom>
          <a:noFill/>
        </p:spPr>
        <p:txBody>
          <a:bodyPr wrap="square" rtlCol="0">
            <a:spAutoFit/>
          </a:bodyPr>
          <a:lstStyle/>
          <a:p>
            <a:pPr algn="ctr"/>
            <a:r>
              <a:rPr lang="en-GB" sz="1400" dirty="0">
                <a:latin typeface="+mj-lt"/>
              </a:rPr>
              <a:t>(Corporate.ford.com, 2017b; Ford Motor Company, 2016/17; Martin &amp; Verbeek, 2006; Mich, 2017).</a:t>
            </a:r>
          </a:p>
        </p:txBody>
      </p:sp>
    </p:spTree>
    <p:extLst>
      <p:ext uri="{BB962C8B-B14F-4D97-AF65-F5344CB8AC3E}">
        <p14:creationId xmlns:p14="http://schemas.microsoft.com/office/powerpoint/2010/main" val="1777453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8668" y="885598"/>
            <a:ext cx="8674100" cy="923290"/>
          </a:xfrm>
        </p:spPr>
        <p:txBody>
          <a:bodyPr>
            <a:normAutofit fontScale="90000"/>
          </a:bodyPr>
          <a:lstStyle/>
          <a:p>
            <a:pPr algn="ctr"/>
            <a:r>
              <a:rPr lang="en-GB" b="1" dirty="0"/>
              <a:t>FORD’s CORPORATE SOCIAL RESPONSIBILITY</a:t>
            </a:r>
            <a:br>
              <a:rPr lang="en-GB" dirty="0"/>
            </a:br>
            <a:endParaRPr lang="en-GB" dirty="0"/>
          </a:p>
        </p:txBody>
      </p:sp>
      <p:sp>
        <p:nvSpPr>
          <p:cNvPr id="3" name="Content Placeholder 2"/>
          <p:cNvSpPr>
            <a:spLocks noGrp="1"/>
          </p:cNvSpPr>
          <p:nvPr>
            <p:ph sz="half" idx="1"/>
          </p:nvPr>
        </p:nvSpPr>
        <p:spPr>
          <a:xfrm>
            <a:off x="291534" y="1969236"/>
            <a:ext cx="6044184" cy="3768176"/>
          </a:xfrm>
        </p:spPr>
        <p:txBody>
          <a:bodyPr>
            <a:normAutofit/>
          </a:bodyPr>
          <a:lstStyle/>
          <a:p>
            <a:r>
              <a:rPr lang="en-GB" dirty="0">
                <a:latin typeface="+mj-lt"/>
              </a:rPr>
              <a:t>The corporate social responsibility (CSR) policy is evolving </a:t>
            </a:r>
          </a:p>
          <a:p>
            <a:r>
              <a:rPr lang="en-GB" dirty="0">
                <a:latin typeface="+mj-lt"/>
              </a:rPr>
              <a:t>Multi-disciplinary approach </a:t>
            </a:r>
          </a:p>
          <a:p>
            <a:r>
              <a:rPr lang="en-GB" dirty="0">
                <a:latin typeface="+mj-lt"/>
              </a:rPr>
              <a:t>Sustainability and Innovation Committee </a:t>
            </a:r>
          </a:p>
          <a:p>
            <a:r>
              <a:rPr lang="en-GB" sz="2000" dirty="0">
                <a:latin typeface="+mj-lt"/>
                <a:cs typeface="Times New Roman" panose="02020603050405020304" pitchFamily="18" charset="0"/>
              </a:rPr>
              <a:t>Ford has a Group Vice President of Sustainability, Environment and Safety Engineering (SESE)</a:t>
            </a:r>
          </a:p>
          <a:p>
            <a:r>
              <a:rPr lang="en-GB" dirty="0">
                <a:latin typeface="+mj-lt"/>
              </a:rPr>
              <a:t>Managers performance affect their compensation</a:t>
            </a:r>
          </a:p>
          <a:p>
            <a:endParaRPr lang="en-GB" sz="2000" dirty="0">
              <a:latin typeface="+mj-lt"/>
              <a:cs typeface="Times New Roman" panose="02020603050405020304" pitchFamily="18" charset="0"/>
            </a:endParaRPr>
          </a:p>
        </p:txBody>
      </p:sp>
      <p:sp>
        <p:nvSpPr>
          <p:cNvPr id="4" name="TextBox 3"/>
          <p:cNvSpPr txBox="1"/>
          <p:nvPr/>
        </p:nvSpPr>
        <p:spPr>
          <a:xfrm>
            <a:off x="9155492" y="5778075"/>
            <a:ext cx="2441257" cy="276999"/>
          </a:xfrm>
          <a:prstGeom prst="rect">
            <a:avLst/>
          </a:prstGeom>
          <a:noFill/>
        </p:spPr>
        <p:txBody>
          <a:bodyPr wrap="square" rtlCol="0">
            <a:spAutoFit/>
          </a:bodyPr>
          <a:lstStyle/>
          <a:p>
            <a:pPr algn="r"/>
            <a:r>
              <a:rPr lang="en-GB" sz="1200" dirty="0"/>
              <a:t>(Autocar, 2017).</a:t>
            </a:r>
            <a:endParaRPr lang="en-US" sz="1200" dirty="0">
              <a:latin typeface="Times New Roman" charset="0"/>
              <a:ea typeface="Times New Roman" charset="0"/>
              <a:cs typeface="Times New Roman" charset="0"/>
            </a:endParaRPr>
          </a:p>
        </p:txBody>
      </p:sp>
      <p:sp>
        <p:nvSpPr>
          <p:cNvPr id="10" name="TextBox 9"/>
          <p:cNvSpPr txBox="1"/>
          <p:nvPr/>
        </p:nvSpPr>
        <p:spPr>
          <a:xfrm>
            <a:off x="-347288" y="5778075"/>
            <a:ext cx="6683006" cy="307777"/>
          </a:xfrm>
          <a:prstGeom prst="rect">
            <a:avLst/>
          </a:prstGeom>
          <a:noFill/>
        </p:spPr>
        <p:txBody>
          <a:bodyPr wrap="square" rtlCol="0">
            <a:spAutoFit/>
          </a:bodyPr>
          <a:lstStyle/>
          <a:p>
            <a:pPr algn="r"/>
            <a:r>
              <a:rPr lang="en-GB" sz="1400" dirty="0">
                <a:latin typeface="Times New Roman" charset="0"/>
                <a:ea typeface="Times New Roman" charset="0"/>
                <a:cs typeface="Times New Roman" charset="0"/>
              </a:rPr>
              <a:t>(Ford Motor Company, 2017d; Werther &amp; Chandler , 2010).</a:t>
            </a:r>
            <a:endParaRPr lang="en-US" sz="1400" dirty="0"/>
          </a:p>
        </p:txBody>
      </p:sp>
      <p:pic>
        <p:nvPicPr>
          <p:cNvPr id="11" name="Picture 10"/>
          <p:cNvPicPr>
            <a:picLocks noChangeAspect="1"/>
          </p:cNvPicPr>
          <p:nvPr/>
        </p:nvPicPr>
        <p:blipFill>
          <a:blip r:embed="rId3"/>
          <a:stretch>
            <a:fillRect/>
          </a:stretch>
        </p:blipFill>
        <p:spPr>
          <a:xfrm>
            <a:off x="6461224" y="2242585"/>
            <a:ext cx="5135525" cy="3101789"/>
          </a:xfrm>
          <a:prstGeom prst="rect">
            <a:avLst/>
          </a:prstGeom>
        </p:spPr>
      </p:pic>
    </p:spTree>
    <p:extLst>
      <p:ext uri="{BB962C8B-B14F-4D97-AF65-F5344CB8AC3E}">
        <p14:creationId xmlns:p14="http://schemas.microsoft.com/office/powerpoint/2010/main" val="509633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Ford Motor Company’s CSR </a:t>
            </a:r>
            <a:br>
              <a:rPr lang="en-GB" dirty="0"/>
            </a:br>
            <a:endParaRPr lang="en-US" dirty="0"/>
          </a:p>
        </p:txBody>
      </p:sp>
      <p:sp>
        <p:nvSpPr>
          <p:cNvPr id="3" name="Content Placeholder 2"/>
          <p:cNvSpPr>
            <a:spLocks noGrp="1"/>
          </p:cNvSpPr>
          <p:nvPr>
            <p:ph sz="half" idx="1"/>
          </p:nvPr>
        </p:nvSpPr>
        <p:spPr/>
        <p:txBody>
          <a:bodyPr/>
          <a:lstStyle/>
          <a:p>
            <a:r>
              <a:rPr lang="en-GB" dirty="0">
                <a:latin typeface="+mj-lt"/>
              </a:rPr>
              <a:t>Ford’s corporate social responsibility initiatives and programs focus on</a:t>
            </a:r>
          </a:p>
          <a:p>
            <a:r>
              <a:rPr lang="en-GB" dirty="0">
                <a:latin typeface="+mj-lt"/>
              </a:rPr>
              <a:t>Customers</a:t>
            </a:r>
          </a:p>
          <a:p>
            <a:r>
              <a:rPr lang="en-GB" dirty="0">
                <a:latin typeface="+mj-lt"/>
              </a:rPr>
              <a:t>Employees</a:t>
            </a:r>
          </a:p>
          <a:p>
            <a:r>
              <a:rPr lang="en-GB" dirty="0">
                <a:latin typeface="+mj-lt"/>
              </a:rPr>
              <a:t>Investors and </a:t>
            </a:r>
          </a:p>
          <a:p>
            <a:r>
              <a:rPr lang="en-GB" dirty="0">
                <a:latin typeface="+mj-lt"/>
              </a:rPr>
              <a:t>Communities</a:t>
            </a:r>
            <a:endParaRPr lang="en-US" dirty="0">
              <a:latin typeface="+mj-lt"/>
            </a:endParaRPr>
          </a:p>
        </p:txBody>
      </p:sp>
      <p:sp>
        <p:nvSpPr>
          <p:cNvPr id="4" name="Content Placeholder 3"/>
          <p:cNvSpPr>
            <a:spLocks noGrp="1"/>
          </p:cNvSpPr>
          <p:nvPr>
            <p:ph sz="half" idx="2"/>
          </p:nvPr>
        </p:nvSpPr>
        <p:spPr>
          <a:xfrm>
            <a:off x="6172200" y="1903207"/>
            <a:ext cx="5334000" cy="1703546"/>
          </a:xfrm>
        </p:spPr>
        <p:txBody>
          <a:bodyPr>
            <a:normAutofit/>
          </a:bodyPr>
          <a:lstStyle/>
          <a:p>
            <a:pPr fontAlgn="base"/>
            <a:r>
              <a:rPr lang="en-US" sz="1800" b="1" dirty="0">
                <a:latin typeface="+mj-lt"/>
              </a:rPr>
              <a:t>Healthier Work Environment</a:t>
            </a:r>
            <a:endParaRPr lang="en-US" sz="1800" dirty="0">
              <a:latin typeface="+mj-lt"/>
            </a:endParaRPr>
          </a:p>
          <a:p>
            <a:pPr fontAlgn="base"/>
            <a:r>
              <a:rPr lang="en-US" sz="1800" dirty="0">
                <a:latin typeface="+mj-lt"/>
              </a:rPr>
              <a:t>Improved processes and ergonomics, as displayed here in 2012 at the Louisville Assembly Plant, have brought workers out of the pits and into a safer, healthier work environment.</a:t>
            </a:r>
          </a:p>
          <a:p>
            <a:endParaRPr lang="en-US" sz="1800" dirty="0">
              <a:latin typeface="+mj-lt"/>
            </a:endParaRPr>
          </a:p>
        </p:txBody>
      </p:sp>
      <p:pic>
        <p:nvPicPr>
          <p:cNvPr id="5" name="Content Placeholder 4"/>
          <p:cNvPicPr>
            <a:picLocks noChangeAspect="1"/>
          </p:cNvPicPr>
          <p:nvPr/>
        </p:nvPicPr>
        <p:blipFill>
          <a:blip r:embed="rId3"/>
          <a:stretch>
            <a:fillRect/>
          </a:stretch>
        </p:blipFill>
        <p:spPr>
          <a:xfrm>
            <a:off x="6324600" y="3395947"/>
            <a:ext cx="5334000" cy="2822737"/>
          </a:xfrm>
          <a:prstGeom prst="rect">
            <a:avLst/>
          </a:prstGeom>
        </p:spPr>
      </p:pic>
      <p:sp>
        <p:nvSpPr>
          <p:cNvPr id="7" name="TextBox 6"/>
          <p:cNvSpPr txBox="1"/>
          <p:nvPr/>
        </p:nvSpPr>
        <p:spPr>
          <a:xfrm>
            <a:off x="9568220" y="6470603"/>
            <a:ext cx="2406172" cy="307777"/>
          </a:xfrm>
          <a:prstGeom prst="rect">
            <a:avLst/>
          </a:prstGeom>
          <a:noFill/>
        </p:spPr>
        <p:txBody>
          <a:bodyPr wrap="none" rtlCol="0">
            <a:spAutoFit/>
          </a:bodyPr>
          <a:lstStyle/>
          <a:p>
            <a:r>
              <a:rPr lang="en-GB" sz="1400" dirty="0">
                <a:latin typeface="+mj-lt"/>
              </a:rPr>
              <a:t>(Ford Motor Company, 2017). </a:t>
            </a:r>
            <a:endParaRPr lang="en-US" sz="1400" dirty="0">
              <a:latin typeface="+mj-lt"/>
            </a:endParaRPr>
          </a:p>
        </p:txBody>
      </p:sp>
      <p:sp>
        <p:nvSpPr>
          <p:cNvPr id="8" name="TextBox 7"/>
          <p:cNvSpPr txBox="1"/>
          <p:nvPr/>
        </p:nvSpPr>
        <p:spPr>
          <a:xfrm>
            <a:off x="161365" y="6470603"/>
            <a:ext cx="8157882" cy="307777"/>
          </a:xfrm>
          <a:prstGeom prst="rect">
            <a:avLst/>
          </a:prstGeom>
          <a:noFill/>
        </p:spPr>
        <p:txBody>
          <a:bodyPr wrap="square" rtlCol="0">
            <a:spAutoFit/>
          </a:bodyPr>
          <a:lstStyle/>
          <a:p>
            <a:r>
              <a:rPr lang="en-GB" sz="1400" dirty="0">
                <a:latin typeface="Times New Roman" charset="0"/>
                <a:ea typeface="Times New Roman" charset="0"/>
                <a:cs typeface="Times New Roman" charset="0"/>
              </a:rPr>
              <a:t>(Ford Motor Company, 2017e, 2017f, 2017g, 2017h; Pater &amp; van </a:t>
            </a:r>
            <a:r>
              <a:rPr lang="en-GB" sz="1400" dirty="0" err="1">
                <a:latin typeface="Times New Roman" charset="0"/>
                <a:ea typeface="Times New Roman" charset="0"/>
                <a:cs typeface="Times New Roman" charset="0"/>
              </a:rPr>
              <a:t>Lierop</a:t>
            </a:r>
            <a:r>
              <a:rPr lang="en-GB" sz="1400" dirty="0">
                <a:latin typeface="Times New Roman" charset="0"/>
                <a:ea typeface="Times New Roman" charset="0"/>
                <a:cs typeface="Times New Roman" charset="0"/>
              </a:rPr>
              <a:t>, 2006; Werther &amp; Chandler , 2010).</a:t>
            </a:r>
            <a:endParaRPr lang="en-US" sz="1400" dirty="0"/>
          </a:p>
        </p:txBody>
      </p:sp>
    </p:spTree>
    <p:extLst>
      <p:ext uri="{BB962C8B-B14F-4D97-AF65-F5344CB8AC3E}">
        <p14:creationId xmlns:p14="http://schemas.microsoft.com/office/powerpoint/2010/main" val="1890985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6777" y="531291"/>
            <a:ext cx="8610600" cy="1293028"/>
          </a:xfrm>
        </p:spPr>
        <p:txBody>
          <a:bodyPr/>
          <a:lstStyle/>
          <a:p>
            <a:pPr algn="ctr"/>
            <a:r>
              <a:rPr lang="en-GB" b="1" u="sng" dirty="0"/>
              <a:t>CONCLUSION</a:t>
            </a:r>
            <a:endParaRPr lang="en-GB" b="1" dirty="0"/>
          </a:p>
        </p:txBody>
      </p:sp>
      <p:sp>
        <p:nvSpPr>
          <p:cNvPr id="4" name="Content Placeholder 3"/>
          <p:cNvSpPr>
            <a:spLocks noGrp="1"/>
          </p:cNvSpPr>
          <p:nvPr>
            <p:ph sz="half" idx="4294967295"/>
          </p:nvPr>
        </p:nvSpPr>
        <p:spPr>
          <a:xfrm>
            <a:off x="1326777" y="1824319"/>
            <a:ext cx="8229600" cy="4024313"/>
          </a:xfrm>
        </p:spPr>
        <p:txBody>
          <a:bodyPr>
            <a:normAutofit/>
          </a:bodyPr>
          <a:lstStyle/>
          <a:p>
            <a:r>
              <a:rPr lang="en-GB" sz="2400" dirty="0">
                <a:latin typeface="+mj-lt"/>
              </a:rPr>
              <a:t>Ford’s original generic strategy of cost leadership is just as relevant today</a:t>
            </a:r>
          </a:p>
          <a:p>
            <a:r>
              <a:rPr lang="en-GB" sz="2400" dirty="0">
                <a:latin typeface="+mj-lt"/>
              </a:rPr>
              <a:t>Ford is employing the ethics and compliance policy as the foundation of their business activities</a:t>
            </a:r>
          </a:p>
          <a:p>
            <a:r>
              <a:rPr lang="en-GB" sz="2400" dirty="0">
                <a:latin typeface="+mj-lt"/>
              </a:rPr>
              <a:t>Ford’s strategy is reflecting the changing world because </a:t>
            </a:r>
            <a:r>
              <a:rPr lang="en-GB" sz="2400" dirty="0">
                <a:latin typeface="+mj-lt"/>
                <a:ea typeface="Times New Roman" charset="0"/>
                <a:cs typeface="Times New Roman" charset="0"/>
              </a:rPr>
              <a:t>of the shifts in lifestyles, consumer trends, technology, digitization and the demand for fuel efficient and zero carbon emission cars.</a:t>
            </a:r>
            <a:endParaRPr lang="en-GB" sz="2400" dirty="0">
              <a:latin typeface="+mj-lt"/>
            </a:endParaRPr>
          </a:p>
        </p:txBody>
      </p:sp>
    </p:spTree>
    <p:extLst>
      <p:ext uri="{BB962C8B-B14F-4D97-AF65-F5344CB8AC3E}">
        <p14:creationId xmlns:p14="http://schemas.microsoft.com/office/powerpoint/2010/main" val="1382368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96896" y="0"/>
            <a:ext cx="8610600" cy="1293028"/>
          </a:xfrm>
        </p:spPr>
        <p:txBody>
          <a:bodyPr/>
          <a:lstStyle/>
          <a:p>
            <a:pPr algn="ctr"/>
            <a:r>
              <a:rPr lang="en-GB" dirty="0"/>
              <a:t>REFERENCE LIST</a:t>
            </a:r>
          </a:p>
        </p:txBody>
      </p:sp>
      <p:sp>
        <p:nvSpPr>
          <p:cNvPr id="6" name="Content Placeholder 5"/>
          <p:cNvSpPr>
            <a:spLocks noGrp="1"/>
          </p:cNvSpPr>
          <p:nvPr>
            <p:ph idx="1"/>
          </p:nvPr>
        </p:nvSpPr>
        <p:spPr>
          <a:xfrm>
            <a:off x="685800" y="1641764"/>
            <a:ext cx="10820400" cy="4576921"/>
          </a:xfrm>
        </p:spPr>
        <p:txBody>
          <a:bodyPr>
            <a:normAutofit fontScale="92500" lnSpcReduction="10000"/>
          </a:bodyPr>
          <a:lstStyle/>
          <a:p>
            <a:pPr marL="0" indent="0">
              <a:buNone/>
            </a:pPr>
            <a:r>
              <a:rPr lang="en-GB" sz="1300" dirty="0">
                <a:latin typeface="+mj-lt"/>
              </a:rPr>
              <a:t>Andersen, E. (2013). Leadership: </a:t>
            </a:r>
            <a:r>
              <a:rPr lang="en-GB" sz="1300" i="1" dirty="0">
                <a:latin typeface="+mj-lt"/>
              </a:rPr>
              <a:t>21 Quotes From Henry Ford On Business, Leadership And Life</a:t>
            </a:r>
            <a:r>
              <a:rPr lang="en-GB" sz="1300" dirty="0">
                <a:latin typeface="+mj-lt"/>
              </a:rPr>
              <a:t>. </a:t>
            </a:r>
            <a:r>
              <a:rPr lang="en-GB" sz="1300" dirty="0" err="1">
                <a:latin typeface="+mj-lt"/>
              </a:rPr>
              <a:t>Retieved</a:t>
            </a:r>
            <a:r>
              <a:rPr lang="en-GB" sz="1300" dirty="0">
                <a:latin typeface="+mj-lt"/>
              </a:rPr>
              <a:t> from https://</a:t>
            </a:r>
            <a:r>
              <a:rPr lang="en-GB" sz="1300" dirty="0" err="1">
                <a:latin typeface="+mj-lt"/>
              </a:rPr>
              <a:t>www.forbes.com</a:t>
            </a:r>
            <a:r>
              <a:rPr lang="en-GB" sz="1300" dirty="0">
                <a:latin typeface="+mj-lt"/>
              </a:rPr>
              <a:t>/sites/</a:t>
            </a:r>
            <a:r>
              <a:rPr lang="en-GB" sz="1300" dirty="0" err="1">
                <a:latin typeface="+mj-lt"/>
              </a:rPr>
              <a:t>erikaandersen</a:t>
            </a:r>
            <a:r>
              <a:rPr lang="en-GB" sz="1300" dirty="0">
                <a:latin typeface="+mj-lt"/>
              </a:rPr>
              <a:t>/2013/05/31/21-quotes-from-henry-ford-on-business-leadership-and-life/#d2309e5293c5</a:t>
            </a:r>
            <a:r>
              <a:rPr lang="en-GB" sz="1300" u="sng" dirty="0">
                <a:latin typeface="+mj-lt"/>
              </a:rPr>
              <a:t> </a:t>
            </a:r>
            <a:endParaRPr lang="en-GB" sz="1300" dirty="0">
              <a:latin typeface="+mj-lt"/>
            </a:endParaRPr>
          </a:p>
          <a:p>
            <a:pPr marL="0" indent="0">
              <a:buNone/>
            </a:pPr>
            <a:r>
              <a:rPr lang="en-GB" sz="1300" dirty="0">
                <a:latin typeface="+mj-lt"/>
              </a:rPr>
              <a:t>Andrews, K. (2006). </a:t>
            </a:r>
            <a:r>
              <a:rPr lang="en-GB" sz="1300" i="1" dirty="0">
                <a:latin typeface="+mj-lt"/>
              </a:rPr>
              <a:t>The Concept of Corporate Strategy: Corporate Strategy</a:t>
            </a:r>
            <a:r>
              <a:rPr lang="en-GB" sz="1300" dirty="0">
                <a:latin typeface="+mj-lt"/>
              </a:rPr>
              <a:t> (4</a:t>
            </a:r>
            <a:r>
              <a:rPr lang="en-GB" sz="1300" baseline="30000" dirty="0">
                <a:latin typeface="+mj-lt"/>
              </a:rPr>
              <a:t>th</a:t>
            </a:r>
            <a:r>
              <a:rPr lang="en-GB" sz="1300" dirty="0">
                <a:latin typeface="+mj-lt"/>
              </a:rPr>
              <a:t> edn.). Financial Times Prentice Hall </a:t>
            </a:r>
          </a:p>
          <a:p>
            <a:pPr marL="0" indent="0">
              <a:buNone/>
            </a:pPr>
            <a:r>
              <a:rPr lang="en-GB" sz="1300" dirty="0">
                <a:latin typeface="+mj-lt"/>
              </a:rPr>
              <a:t>Ansoff, H. I. (ed.) (1969). </a:t>
            </a:r>
            <a:r>
              <a:rPr lang="en-GB" sz="1300" i="1" dirty="0">
                <a:latin typeface="+mj-lt"/>
              </a:rPr>
              <a:t>Business </a:t>
            </a:r>
            <a:r>
              <a:rPr lang="en-GB" sz="1300" dirty="0">
                <a:latin typeface="+mj-lt"/>
              </a:rPr>
              <a:t>Strategy. Penguin.</a:t>
            </a:r>
          </a:p>
          <a:p>
            <a:pPr marL="0" indent="0">
              <a:buNone/>
            </a:pPr>
            <a:r>
              <a:rPr lang="en-GB" sz="1300" dirty="0">
                <a:latin typeface="+mj-lt"/>
              </a:rPr>
              <a:t>Autocar. (2017). First Ford GT customer car rolls off production line [Image].  Retrieved from https://</a:t>
            </a:r>
            <a:r>
              <a:rPr lang="en-GB" sz="1300" dirty="0" err="1">
                <a:latin typeface="+mj-lt"/>
              </a:rPr>
              <a:t>www.autocar.co.uk</a:t>
            </a:r>
            <a:r>
              <a:rPr lang="en-GB" sz="1300" dirty="0">
                <a:latin typeface="+mj-lt"/>
              </a:rPr>
              <a:t>/sites/</a:t>
            </a:r>
            <a:r>
              <a:rPr lang="en-GB" sz="1300" dirty="0" err="1">
                <a:latin typeface="+mj-lt"/>
              </a:rPr>
              <a:t>autocar.co.uk</a:t>
            </a:r>
            <a:r>
              <a:rPr lang="en-GB" sz="1300" dirty="0">
                <a:latin typeface="+mj-lt"/>
              </a:rPr>
              <a:t>/files/styles/</a:t>
            </a:r>
            <a:r>
              <a:rPr lang="en-GB" sz="1300" dirty="0" err="1">
                <a:latin typeface="+mj-lt"/>
              </a:rPr>
              <a:t>gallery_slide</a:t>
            </a:r>
            <a:r>
              <a:rPr lang="en-GB" sz="1300" dirty="0">
                <a:latin typeface="+mj-lt"/>
              </a:rPr>
              <a:t>/public/images/car-reviews/first-drives/legacy/ford-gt-deliveries-begin_0.jpg?itok=</a:t>
            </a:r>
            <a:r>
              <a:rPr lang="en-GB" sz="1300" dirty="0" err="1">
                <a:latin typeface="+mj-lt"/>
              </a:rPr>
              <a:t>zlyuEdtI</a:t>
            </a:r>
            <a:endParaRPr lang="en-GB" sz="1300" dirty="0">
              <a:latin typeface="+mj-lt"/>
            </a:endParaRPr>
          </a:p>
          <a:p>
            <a:pPr marL="0" indent="0">
              <a:buNone/>
            </a:pPr>
            <a:r>
              <a:rPr lang="en-GB" sz="1300" dirty="0">
                <a:latin typeface="+mj-lt"/>
              </a:rPr>
              <a:t>BBC. NEWS. (2017). [Image]. Retrieved from http://</a:t>
            </a:r>
            <a:r>
              <a:rPr lang="en-GB" sz="1300" dirty="0" err="1">
                <a:latin typeface="+mj-lt"/>
              </a:rPr>
              <a:t>news.bbc.co.uk</a:t>
            </a:r>
            <a:r>
              <a:rPr lang="en-GB" sz="1300" dirty="0">
                <a:latin typeface="+mj-lt"/>
              </a:rPr>
              <a:t>/1/shared/</a:t>
            </a:r>
            <a:r>
              <a:rPr lang="en-GB" sz="1300" dirty="0" err="1">
                <a:latin typeface="+mj-lt"/>
              </a:rPr>
              <a:t>spl</a:t>
            </a:r>
            <a:r>
              <a:rPr lang="en-GB" sz="1300" dirty="0">
                <a:latin typeface="+mj-lt"/>
              </a:rPr>
              <a:t>/hi/</a:t>
            </a:r>
            <a:r>
              <a:rPr lang="en-GB" sz="1300" dirty="0" err="1">
                <a:latin typeface="+mj-lt"/>
              </a:rPr>
              <a:t>picture_gallery</a:t>
            </a:r>
            <a:r>
              <a:rPr lang="en-GB" sz="1300" dirty="0">
                <a:latin typeface="+mj-lt"/>
              </a:rPr>
              <a:t>/07/</a:t>
            </a:r>
            <a:r>
              <a:rPr lang="en-GB" sz="1300" dirty="0" err="1">
                <a:latin typeface="+mj-lt"/>
              </a:rPr>
              <a:t>business_rise_and_fall_of_mass_production</a:t>
            </a:r>
            <a:r>
              <a:rPr lang="en-GB" sz="1300" dirty="0">
                <a:latin typeface="+mj-lt"/>
              </a:rPr>
              <a:t>/html/1.stm </a:t>
            </a:r>
          </a:p>
          <a:p>
            <a:pPr marL="0" indent="0">
              <a:buNone/>
            </a:pPr>
            <a:r>
              <a:rPr lang="en-GB" sz="1300" dirty="0">
                <a:latin typeface="+mj-lt"/>
              </a:rPr>
              <a:t>Business Dictionary. Com. (2017). Definition: Fordism. http://</a:t>
            </a:r>
            <a:r>
              <a:rPr lang="en-GB" sz="1300" dirty="0" err="1">
                <a:latin typeface="+mj-lt"/>
              </a:rPr>
              <a:t>www.businessdictionary.com</a:t>
            </a:r>
            <a:r>
              <a:rPr lang="en-GB" sz="1300" dirty="0">
                <a:latin typeface="+mj-lt"/>
              </a:rPr>
              <a:t>/definition/</a:t>
            </a:r>
            <a:r>
              <a:rPr lang="en-GB" sz="1300" dirty="0" err="1">
                <a:latin typeface="+mj-lt"/>
              </a:rPr>
              <a:t>Fordism.html</a:t>
            </a:r>
            <a:endParaRPr lang="en-GB" sz="1300" dirty="0">
              <a:latin typeface="+mj-lt"/>
            </a:endParaRPr>
          </a:p>
          <a:p>
            <a:pPr marL="0" indent="0">
              <a:buNone/>
            </a:pPr>
            <a:r>
              <a:rPr lang="en-GB" sz="1300" dirty="0">
                <a:latin typeface="+mj-lt"/>
              </a:rPr>
              <a:t>Carscoops. (2017). [Image].  Retrieved from https://4.bp.blogspot.com/-4NP3XOv8jnA/WR08uj9SA8I/</a:t>
            </a:r>
            <a:r>
              <a:rPr lang="en-GB" sz="1300" dirty="0" err="1">
                <a:latin typeface="+mj-lt"/>
              </a:rPr>
              <a:t>AAAAAAAAsLA</a:t>
            </a:r>
            <a:r>
              <a:rPr lang="en-GB" sz="1300" dirty="0">
                <a:latin typeface="+mj-lt"/>
              </a:rPr>
              <a:t>/X7WjmOaDKr8VzPHWN23VkCP4UPJ1lm1MACLcB/s1600/Ford-To-Cut-1400-Jobs-2.jpg</a:t>
            </a:r>
          </a:p>
          <a:p>
            <a:pPr marL="0" indent="0">
              <a:buNone/>
            </a:pPr>
            <a:r>
              <a:rPr lang="en-US" sz="1300" dirty="0" err="1">
                <a:latin typeface="+mj-lt"/>
              </a:rPr>
              <a:t>Corporate.ford.com</a:t>
            </a:r>
            <a:r>
              <a:rPr lang="en-US" sz="1300" dirty="0">
                <a:latin typeface="+mj-lt"/>
              </a:rPr>
              <a:t>. (2017a). </a:t>
            </a:r>
            <a:r>
              <a:rPr lang="en-US" sz="1300" i="1" dirty="0">
                <a:latin typeface="+mj-lt"/>
              </a:rPr>
              <a:t>Strategy and Governance.</a:t>
            </a:r>
            <a:r>
              <a:rPr lang="en-US" sz="1300" dirty="0">
                <a:latin typeface="+mj-lt"/>
              </a:rPr>
              <a:t> Retrieved from </a:t>
            </a:r>
            <a:r>
              <a:rPr lang="en-US" sz="1300" dirty="0" err="1">
                <a:latin typeface="+mj-lt"/>
              </a:rPr>
              <a:t>Corporate.ford.com</a:t>
            </a:r>
            <a:r>
              <a:rPr lang="en-US" sz="1300" dirty="0">
                <a:latin typeface="+mj-lt"/>
              </a:rPr>
              <a:t>: https://</a:t>
            </a:r>
            <a:r>
              <a:rPr lang="en-US" sz="1300" dirty="0" err="1">
                <a:latin typeface="+mj-lt"/>
              </a:rPr>
              <a:t>corporate.ford.com</a:t>
            </a:r>
            <a:r>
              <a:rPr lang="en-US" sz="1300" dirty="0">
                <a:latin typeface="+mj-lt"/>
              </a:rPr>
              <a:t>/microsites/sustainability-report-2016-17/strategy-governance/</a:t>
            </a:r>
            <a:r>
              <a:rPr lang="en-US" sz="1300" dirty="0" err="1">
                <a:latin typeface="+mj-lt"/>
              </a:rPr>
              <a:t>index.html?intcmp</a:t>
            </a:r>
            <a:r>
              <a:rPr lang="en-US" sz="1300" dirty="0">
                <a:latin typeface="+mj-lt"/>
              </a:rPr>
              <a:t>=</a:t>
            </a:r>
            <a:r>
              <a:rPr lang="en-US" sz="1300" dirty="0" err="1">
                <a:latin typeface="+mj-lt"/>
              </a:rPr>
              <a:t>hp</a:t>
            </a:r>
            <a:r>
              <a:rPr lang="en-US" sz="1300" dirty="0">
                <a:latin typeface="+mj-lt"/>
              </a:rPr>
              <a:t>-promo</a:t>
            </a:r>
            <a:endParaRPr lang="en-GB" sz="1300" dirty="0">
              <a:latin typeface="+mj-lt"/>
            </a:endParaRPr>
          </a:p>
          <a:p>
            <a:pPr marL="0" indent="0">
              <a:buNone/>
            </a:pPr>
            <a:r>
              <a:rPr lang="en-US" sz="1300" dirty="0" err="1">
                <a:latin typeface="+mj-lt"/>
              </a:rPr>
              <a:t>Corporate.ford.com</a:t>
            </a:r>
            <a:r>
              <a:rPr lang="en-US" sz="1300" dirty="0">
                <a:latin typeface="+mj-lt"/>
              </a:rPr>
              <a:t>. (2017b). </a:t>
            </a:r>
            <a:r>
              <a:rPr lang="en-US" sz="1300" i="1" dirty="0">
                <a:latin typeface="+mj-lt"/>
              </a:rPr>
              <a:t>Sustainability Strategy.</a:t>
            </a:r>
            <a:r>
              <a:rPr lang="en-US" sz="1300" dirty="0">
                <a:latin typeface="+mj-lt"/>
              </a:rPr>
              <a:t> Retrieved from </a:t>
            </a:r>
            <a:r>
              <a:rPr lang="en-US" sz="1300" dirty="0" err="1">
                <a:latin typeface="+mj-lt"/>
              </a:rPr>
              <a:t>Corporate.ford.com</a:t>
            </a:r>
            <a:r>
              <a:rPr lang="en-US" sz="1300" dirty="0">
                <a:latin typeface="+mj-lt"/>
              </a:rPr>
              <a:t>: https://</a:t>
            </a:r>
            <a:r>
              <a:rPr lang="en-US" sz="1300" dirty="0" err="1">
                <a:latin typeface="+mj-lt"/>
              </a:rPr>
              <a:t>corporate.ford.com</a:t>
            </a:r>
            <a:r>
              <a:rPr lang="en-US" sz="1300" dirty="0">
                <a:latin typeface="+mj-lt"/>
              </a:rPr>
              <a:t>/microsites/sustainability-report-2016-17/strategy-governance/strategy/</a:t>
            </a:r>
            <a:r>
              <a:rPr lang="en-US" sz="1300" dirty="0" err="1">
                <a:latin typeface="+mj-lt"/>
              </a:rPr>
              <a:t>index.html</a:t>
            </a:r>
            <a:endParaRPr lang="en-GB" sz="1300" dirty="0">
              <a:latin typeface="+mj-lt"/>
            </a:endParaRPr>
          </a:p>
          <a:p>
            <a:pPr marL="0" indent="0">
              <a:buNone/>
            </a:pPr>
            <a:r>
              <a:rPr lang="en-GB" sz="1300" dirty="0">
                <a:latin typeface="+mj-lt"/>
              </a:rPr>
              <a:t>Fincham, R. &amp; Rhodes, P. S. (1992). </a:t>
            </a:r>
            <a:r>
              <a:rPr lang="en-GB" sz="1300" i="1" dirty="0">
                <a:latin typeface="+mj-lt"/>
              </a:rPr>
              <a:t>The Individual, Work and Organisation</a:t>
            </a:r>
            <a:r>
              <a:rPr lang="en-GB" sz="1300" dirty="0">
                <a:latin typeface="+mj-lt"/>
              </a:rPr>
              <a:t> (2nd edn.). </a:t>
            </a:r>
            <a:r>
              <a:rPr lang="en-GB" sz="1300" dirty="0" err="1">
                <a:latin typeface="+mj-lt"/>
              </a:rPr>
              <a:t>Weidenfeld</a:t>
            </a:r>
            <a:r>
              <a:rPr lang="en-GB" sz="1300" dirty="0">
                <a:latin typeface="+mj-lt"/>
              </a:rPr>
              <a:t> and Nicolson.</a:t>
            </a:r>
          </a:p>
          <a:p>
            <a:pPr marL="0" indent="0">
              <a:buNone/>
            </a:pPr>
            <a:r>
              <a:rPr lang="en-GB" sz="1300" dirty="0">
                <a:latin typeface="+mj-lt"/>
              </a:rPr>
              <a:t>Ford Motor Company (2015). </a:t>
            </a:r>
            <a:r>
              <a:rPr lang="en-GB" sz="1300" i="1" dirty="0">
                <a:latin typeface="+mj-lt"/>
              </a:rPr>
              <a:t>Business Strategy</a:t>
            </a:r>
            <a:r>
              <a:rPr lang="en-GB" sz="1300" dirty="0">
                <a:latin typeface="+mj-lt"/>
              </a:rPr>
              <a:t>. Retrieved from https://</a:t>
            </a:r>
            <a:r>
              <a:rPr lang="en-GB" sz="1300" dirty="0" err="1">
                <a:latin typeface="+mj-lt"/>
              </a:rPr>
              <a:t>corporate.ford.com</a:t>
            </a:r>
            <a:r>
              <a:rPr lang="en-GB" sz="1300" dirty="0">
                <a:latin typeface="+mj-lt"/>
              </a:rPr>
              <a:t>/microsites/sustainability-report-2016-17/</a:t>
            </a:r>
            <a:r>
              <a:rPr lang="en-GB" sz="1300" dirty="0" err="1">
                <a:latin typeface="+mj-lt"/>
              </a:rPr>
              <a:t>index.html</a:t>
            </a:r>
            <a:endParaRPr lang="en-GB" sz="1300" dirty="0">
              <a:latin typeface="+mj-lt"/>
            </a:endParaRPr>
          </a:p>
          <a:p>
            <a:pPr marL="0" indent="0">
              <a:buNone/>
            </a:pPr>
            <a:r>
              <a:rPr lang="en-GB" sz="1300" dirty="0">
                <a:latin typeface="+mj-lt"/>
              </a:rPr>
              <a:t>Ford Motor Company (2017). [Image].  Retrieved from http://</a:t>
            </a:r>
            <a:r>
              <a:rPr lang="en-GB" sz="1300" dirty="0" err="1">
                <a:latin typeface="+mj-lt"/>
              </a:rPr>
              <a:t>corporate.ford.com</a:t>
            </a:r>
            <a:r>
              <a:rPr lang="en-GB" sz="1300" dirty="0">
                <a:latin typeface="+mj-lt"/>
              </a:rPr>
              <a:t>/innovation/100-years-moving-assembly-line.html Ford Motor Company Form 10-K, 2014</a:t>
            </a:r>
          </a:p>
          <a:p>
            <a:pPr marL="0" indent="0">
              <a:buNone/>
            </a:pPr>
            <a:r>
              <a:rPr lang="en-GB" sz="1300" dirty="0">
                <a:latin typeface="+mj-lt"/>
              </a:rPr>
              <a:t>Ford Motor Company Form 10-K. (2014). United States Securities And Exchange Commission Washington, DC 20549 FORM 10-K [Image]. Retrieved from https://</a:t>
            </a:r>
            <a:r>
              <a:rPr lang="en-GB" sz="1300" dirty="0" err="1">
                <a:latin typeface="+mj-lt"/>
              </a:rPr>
              <a:t>www.sec.gov</a:t>
            </a:r>
            <a:r>
              <a:rPr lang="en-GB" sz="1300" dirty="0">
                <a:latin typeface="+mj-lt"/>
              </a:rPr>
              <a:t>/Archives/</a:t>
            </a:r>
            <a:r>
              <a:rPr lang="en-GB" sz="1300" dirty="0" err="1">
                <a:latin typeface="+mj-lt"/>
              </a:rPr>
              <a:t>edgar</a:t>
            </a:r>
            <a:r>
              <a:rPr lang="en-GB" sz="1300" dirty="0">
                <a:latin typeface="+mj-lt"/>
              </a:rPr>
              <a:t>/data/37996/000003799615000013/onefordplan10k.jpg</a:t>
            </a:r>
          </a:p>
          <a:p>
            <a:pPr marL="0" indent="0">
              <a:buNone/>
            </a:pPr>
            <a:endParaRPr lang="en-US" dirty="0">
              <a:latin typeface="+mj-lt"/>
            </a:endParaRPr>
          </a:p>
        </p:txBody>
      </p:sp>
      <p:sp>
        <p:nvSpPr>
          <p:cNvPr id="2" name="TextBox 1"/>
          <p:cNvSpPr txBox="1"/>
          <p:nvPr/>
        </p:nvSpPr>
        <p:spPr>
          <a:xfrm>
            <a:off x="2596896" y="2176272"/>
            <a:ext cx="184731" cy="369332"/>
          </a:xfrm>
          <a:prstGeom prst="rect">
            <a:avLst/>
          </a:prstGeom>
          <a:noFill/>
        </p:spPr>
        <p:txBody>
          <a:bodyPr wrap="none" rtlCol="0">
            <a:spAutoFit/>
          </a:bodyPr>
          <a:lstStyle/>
          <a:p>
            <a:endParaRPr lang="en-US" dirty="0">
              <a:latin typeface="+mj-lt"/>
            </a:endParaRPr>
          </a:p>
        </p:txBody>
      </p:sp>
    </p:spTree>
    <p:extLst>
      <p:ext uri="{BB962C8B-B14F-4D97-AF65-F5344CB8AC3E}">
        <p14:creationId xmlns:p14="http://schemas.microsoft.com/office/powerpoint/2010/main" val="554698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0"/>
            <a:ext cx="8610600" cy="1059873"/>
          </a:xfrm>
        </p:spPr>
        <p:txBody>
          <a:bodyPr/>
          <a:lstStyle/>
          <a:p>
            <a:pPr algn="ctr"/>
            <a:r>
              <a:rPr lang="en-GB">
                <a:solidFill>
                  <a:prstClr val="white"/>
                </a:solidFill>
              </a:rPr>
              <a:t>REFERENCE LIST</a:t>
            </a:r>
            <a:endParaRPr lang="en-GB"/>
          </a:p>
        </p:txBody>
      </p:sp>
      <p:sp>
        <p:nvSpPr>
          <p:cNvPr id="3" name="Content Placeholder 2"/>
          <p:cNvSpPr>
            <a:spLocks noGrp="1"/>
          </p:cNvSpPr>
          <p:nvPr>
            <p:ph idx="1"/>
          </p:nvPr>
        </p:nvSpPr>
        <p:spPr>
          <a:xfrm>
            <a:off x="685800" y="1059874"/>
            <a:ext cx="10820400" cy="5299362"/>
          </a:xfrm>
        </p:spPr>
        <p:txBody>
          <a:bodyPr>
            <a:noAutofit/>
          </a:bodyPr>
          <a:lstStyle/>
          <a:p>
            <a:pPr marL="0" indent="0">
              <a:buNone/>
            </a:pPr>
            <a:r>
              <a:rPr lang="en-GB" sz="1200" dirty="0">
                <a:latin typeface="+mj-lt"/>
              </a:rPr>
              <a:t>Ford Motor Company. (2016/17). </a:t>
            </a:r>
            <a:r>
              <a:rPr lang="en-GB" sz="1200" i="1" dirty="0">
                <a:latin typeface="+mj-lt"/>
              </a:rPr>
              <a:t>Strategy and Governance: Sustainability Str</a:t>
            </a:r>
            <a:r>
              <a:rPr lang="en-GB" sz="1200" dirty="0">
                <a:latin typeface="+mj-lt"/>
              </a:rPr>
              <a:t>ategy. Retrieved from https://</a:t>
            </a:r>
            <a:r>
              <a:rPr lang="en-GB" sz="1200" dirty="0" err="1">
                <a:latin typeface="+mj-lt"/>
              </a:rPr>
              <a:t>corporate.ford.com</a:t>
            </a:r>
            <a:r>
              <a:rPr lang="en-GB" sz="1200" dirty="0">
                <a:latin typeface="+mj-lt"/>
              </a:rPr>
              <a:t>/microsites/sustainability-report-2016-17/strategy-governance/strategy/</a:t>
            </a:r>
            <a:r>
              <a:rPr lang="en-GB" sz="1200" dirty="0" err="1">
                <a:latin typeface="+mj-lt"/>
              </a:rPr>
              <a:t>index.html</a:t>
            </a:r>
            <a:endParaRPr lang="en-GB" sz="1200" dirty="0">
              <a:latin typeface="+mj-lt"/>
            </a:endParaRPr>
          </a:p>
          <a:p>
            <a:pPr marL="0" indent="0">
              <a:buNone/>
            </a:pPr>
            <a:r>
              <a:rPr lang="en-US" sz="1200" dirty="0">
                <a:latin typeface="+mj-lt"/>
              </a:rPr>
              <a:t>Ford Motor Company. (2017a). Our History, Company Timeline. </a:t>
            </a:r>
            <a:r>
              <a:rPr lang="en-GB" sz="1200" dirty="0">
                <a:latin typeface="+mj-lt"/>
              </a:rPr>
              <a:t>Retrieved from http://</a:t>
            </a:r>
            <a:r>
              <a:rPr lang="en-GB" sz="1200" dirty="0" err="1">
                <a:latin typeface="+mj-lt"/>
              </a:rPr>
              <a:t>corporate.ford.com</a:t>
            </a:r>
            <a:r>
              <a:rPr lang="en-GB" sz="1200" dirty="0">
                <a:latin typeface="+mj-lt"/>
              </a:rPr>
              <a:t>/</a:t>
            </a:r>
            <a:r>
              <a:rPr lang="en-GB" sz="1200" dirty="0" err="1">
                <a:latin typeface="+mj-lt"/>
              </a:rPr>
              <a:t>history.html</a:t>
            </a:r>
            <a:endParaRPr lang="en-GB" sz="1200" dirty="0">
              <a:latin typeface="+mj-lt"/>
            </a:endParaRPr>
          </a:p>
          <a:p>
            <a:pPr marL="0" indent="0">
              <a:buNone/>
            </a:pPr>
            <a:r>
              <a:rPr lang="en-GB" sz="1200" dirty="0">
                <a:latin typeface="+mj-lt"/>
              </a:rPr>
              <a:t>Ford Motor Company. (2017b). Our Company. Retrieved from http://</a:t>
            </a:r>
            <a:r>
              <a:rPr lang="en-GB" sz="1200" dirty="0" err="1">
                <a:latin typeface="+mj-lt"/>
              </a:rPr>
              <a:t>corporate.ford.com</a:t>
            </a:r>
            <a:r>
              <a:rPr lang="en-GB" sz="1200" dirty="0">
                <a:latin typeface="+mj-lt"/>
              </a:rPr>
              <a:t>/</a:t>
            </a:r>
            <a:r>
              <a:rPr lang="en-GB" sz="1200" dirty="0" err="1">
                <a:latin typeface="+mj-lt"/>
              </a:rPr>
              <a:t>company.html</a:t>
            </a:r>
            <a:endParaRPr lang="en-GB" sz="1200" dirty="0">
              <a:latin typeface="+mj-lt"/>
            </a:endParaRPr>
          </a:p>
          <a:p>
            <a:pPr marL="0" indent="0">
              <a:buNone/>
            </a:pPr>
            <a:r>
              <a:rPr lang="en-GB" sz="1200" dirty="0">
                <a:latin typeface="+mj-lt"/>
              </a:rPr>
              <a:t>Ford Motor Company. (2017c). Ford Sustainability Report Summary 2016/17. Retrieved from https://</a:t>
            </a:r>
            <a:r>
              <a:rPr lang="en-GB" sz="1200" dirty="0" err="1">
                <a:latin typeface="+mj-lt"/>
              </a:rPr>
              <a:t>corporate.ford.com</a:t>
            </a:r>
            <a:r>
              <a:rPr lang="en-GB" sz="1200" dirty="0">
                <a:latin typeface="+mj-lt"/>
              </a:rPr>
              <a:t>/microsites/sustainability-report-2016-17/doc/sr16-summary.pdf</a:t>
            </a:r>
          </a:p>
          <a:p>
            <a:pPr marL="0" indent="0">
              <a:buNone/>
            </a:pPr>
            <a:r>
              <a:rPr lang="en-US" sz="1200" dirty="0">
                <a:latin typeface="+mj-lt"/>
              </a:rPr>
              <a:t>Ford Motor Company. (2017d). </a:t>
            </a:r>
            <a:r>
              <a:rPr lang="en-US" sz="1200" i="1" dirty="0">
                <a:latin typeface="+mj-lt"/>
              </a:rPr>
              <a:t>Sustainability Governance.</a:t>
            </a:r>
            <a:r>
              <a:rPr lang="en-US" sz="1200" dirty="0">
                <a:latin typeface="+mj-lt"/>
              </a:rPr>
              <a:t> Retrieved from </a:t>
            </a:r>
            <a:r>
              <a:rPr lang="en-US" sz="1200" dirty="0" err="1">
                <a:latin typeface="+mj-lt"/>
              </a:rPr>
              <a:t>Corporate.ford.com</a:t>
            </a:r>
            <a:r>
              <a:rPr lang="en-US" sz="1200" dirty="0">
                <a:latin typeface="+mj-lt"/>
              </a:rPr>
              <a:t>: https://</a:t>
            </a:r>
            <a:r>
              <a:rPr lang="en-US" sz="1200" dirty="0" err="1">
                <a:latin typeface="+mj-lt"/>
              </a:rPr>
              <a:t>corporate.ford.com</a:t>
            </a:r>
            <a:r>
              <a:rPr lang="en-US" sz="1200" dirty="0">
                <a:latin typeface="+mj-lt"/>
              </a:rPr>
              <a:t>/microsites/sustainability-report-2016-17/strategy-governance/governance/</a:t>
            </a:r>
            <a:r>
              <a:rPr lang="en-US" sz="1200" dirty="0" err="1">
                <a:latin typeface="+mj-lt"/>
              </a:rPr>
              <a:t>index.html</a:t>
            </a:r>
            <a:endParaRPr lang="en-GB" sz="1200" dirty="0">
              <a:latin typeface="+mj-lt"/>
            </a:endParaRPr>
          </a:p>
          <a:p>
            <a:pPr marL="0" indent="0">
              <a:buNone/>
            </a:pPr>
            <a:r>
              <a:rPr lang="en-US" sz="1200" dirty="0">
                <a:latin typeface="+mj-lt"/>
              </a:rPr>
              <a:t>Ford Motor Company. (2017e). </a:t>
            </a:r>
            <a:r>
              <a:rPr lang="en-US" sz="1200" i="1" dirty="0">
                <a:latin typeface="+mj-lt"/>
              </a:rPr>
              <a:t>How We’ve Gone Further.</a:t>
            </a:r>
            <a:r>
              <a:rPr lang="en-US" sz="1200" dirty="0">
                <a:latin typeface="+mj-lt"/>
              </a:rPr>
              <a:t> Retrieved from </a:t>
            </a:r>
            <a:r>
              <a:rPr lang="en-US" sz="1200" dirty="0" err="1">
                <a:latin typeface="+mj-lt"/>
              </a:rPr>
              <a:t>Corporate.ford.com</a:t>
            </a:r>
            <a:r>
              <a:rPr lang="en-US" sz="1200" dirty="0">
                <a:latin typeface="+mj-lt"/>
              </a:rPr>
              <a:t>: https://</a:t>
            </a:r>
            <a:r>
              <a:rPr lang="en-US" sz="1200" dirty="0" err="1">
                <a:latin typeface="+mj-lt"/>
              </a:rPr>
              <a:t>corporate.ford.com</a:t>
            </a:r>
            <a:r>
              <a:rPr lang="en-US" sz="1200" dirty="0">
                <a:latin typeface="+mj-lt"/>
              </a:rPr>
              <a:t>/microsites/sustainability-report-2016-17/people-communities/</a:t>
            </a:r>
            <a:r>
              <a:rPr lang="en-US" sz="1200" dirty="0" err="1">
                <a:latin typeface="+mj-lt"/>
              </a:rPr>
              <a:t>index.html?intcmp</a:t>
            </a:r>
            <a:r>
              <a:rPr lang="en-US" sz="1200" dirty="0">
                <a:latin typeface="+mj-lt"/>
              </a:rPr>
              <a:t>=</a:t>
            </a:r>
            <a:r>
              <a:rPr lang="en-US" sz="1200" dirty="0" err="1">
                <a:latin typeface="+mj-lt"/>
              </a:rPr>
              <a:t>hp</a:t>
            </a:r>
            <a:r>
              <a:rPr lang="en-US" sz="1200" dirty="0">
                <a:latin typeface="+mj-lt"/>
              </a:rPr>
              <a:t>-promo</a:t>
            </a:r>
            <a:endParaRPr lang="en-GB" sz="1200" dirty="0">
              <a:latin typeface="+mj-lt"/>
            </a:endParaRPr>
          </a:p>
          <a:p>
            <a:pPr marL="0" indent="0">
              <a:buNone/>
            </a:pPr>
            <a:r>
              <a:rPr lang="en-US" sz="1200" dirty="0">
                <a:latin typeface="+mj-lt"/>
              </a:rPr>
              <a:t>Ford Motor Company. (2017f). </a:t>
            </a:r>
            <a:r>
              <a:rPr lang="en-US" sz="1200" i="1" dirty="0">
                <a:latin typeface="+mj-lt"/>
              </a:rPr>
              <a:t>Ford in the Community.</a:t>
            </a:r>
            <a:r>
              <a:rPr lang="en-US" sz="1200" dirty="0">
                <a:latin typeface="+mj-lt"/>
              </a:rPr>
              <a:t> Retrieved from </a:t>
            </a:r>
            <a:r>
              <a:rPr lang="en-US" sz="1200" dirty="0" err="1">
                <a:latin typeface="+mj-lt"/>
              </a:rPr>
              <a:t>Corporate.ford.com</a:t>
            </a:r>
            <a:r>
              <a:rPr lang="en-US" sz="1200" dirty="0">
                <a:latin typeface="+mj-lt"/>
              </a:rPr>
              <a:t>: https://</a:t>
            </a:r>
            <a:r>
              <a:rPr lang="en-US" sz="1200" dirty="0" err="1">
                <a:latin typeface="+mj-lt"/>
              </a:rPr>
              <a:t>corporate.ford.com</a:t>
            </a:r>
            <a:r>
              <a:rPr lang="en-US" sz="1200" dirty="0">
                <a:latin typeface="+mj-lt"/>
              </a:rPr>
              <a:t>/microsites/sustainability-report-2016-17/people-communities/community/</a:t>
            </a:r>
            <a:r>
              <a:rPr lang="en-US" sz="1200" dirty="0" err="1">
                <a:latin typeface="+mj-lt"/>
              </a:rPr>
              <a:t>index.html</a:t>
            </a:r>
            <a:endParaRPr lang="en-GB" sz="1200" dirty="0">
              <a:latin typeface="+mj-lt"/>
            </a:endParaRPr>
          </a:p>
          <a:p>
            <a:pPr marL="0" indent="0">
              <a:buNone/>
            </a:pPr>
            <a:r>
              <a:rPr lang="en-US" sz="1200" dirty="0">
                <a:latin typeface="+mj-lt"/>
              </a:rPr>
              <a:t>Ford Motor Company. (2017g). </a:t>
            </a:r>
            <a:r>
              <a:rPr lang="en-US" sz="1200" i="1" dirty="0">
                <a:latin typeface="+mj-lt"/>
              </a:rPr>
              <a:t>Customers and Products.</a:t>
            </a:r>
            <a:r>
              <a:rPr lang="en-US" sz="1200" dirty="0">
                <a:latin typeface="+mj-lt"/>
              </a:rPr>
              <a:t> Retrieved from </a:t>
            </a:r>
            <a:r>
              <a:rPr lang="en-US" sz="1200" dirty="0" err="1">
                <a:latin typeface="+mj-lt"/>
              </a:rPr>
              <a:t>Corporate.ford.com</a:t>
            </a:r>
            <a:r>
              <a:rPr lang="en-US" sz="1200" dirty="0">
                <a:latin typeface="+mj-lt"/>
              </a:rPr>
              <a:t>: https://</a:t>
            </a:r>
            <a:r>
              <a:rPr lang="en-US" sz="1200" dirty="0" err="1">
                <a:latin typeface="+mj-lt"/>
              </a:rPr>
              <a:t>corporate.ford.com</a:t>
            </a:r>
            <a:r>
              <a:rPr lang="en-US" sz="1200" dirty="0">
                <a:latin typeface="+mj-lt"/>
              </a:rPr>
              <a:t>/microsites/sustainability-report-2016-17/customers-products/</a:t>
            </a:r>
            <a:r>
              <a:rPr lang="en-US" sz="1200" dirty="0" err="1">
                <a:latin typeface="+mj-lt"/>
              </a:rPr>
              <a:t>index.html</a:t>
            </a:r>
            <a:endParaRPr lang="en-GB" sz="1200" dirty="0">
              <a:latin typeface="+mj-lt"/>
            </a:endParaRPr>
          </a:p>
          <a:p>
            <a:pPr marL="0" indent="0">
              <a:buNone/>
            </a:pPr>
            <a:r>
              <a:rPr lang="en-US" sz="1200" dirty="0">
                <a:latin typeface="+mj-lt"/>
              </a:rPr>
              <a:t>Ford Motor Company. (2017h). </a:t>
            </a:r>
            <a:r>
              <a:rPr lang="en-US" sz="1200" i="1" dirty="0">
                <a:latin typeface="+mj-lt"/>
              </a:rPr>
              <a:t>People and Communities.</a:t>
            </a:r>
            <a:r>
              <a:rPr lang="en-US" sz="1200" dirty="0">
                <a:latin typeface="+mj-lt"/>
              </a:rPr>
              <a:t> Retrieved from </a:t>
            </a:r>
            <a:r>
              <a:rPr lang="en-US" sz="1200" dirty="0" err="1">
                <a:latin typeface="+mj-lt"/>
              </a:rPr>
              <a:t>Corporate,ford.com</a:t>
            </a:r>
            <a:r>
              <a:rPr lang="en-US" sz="1200" dirty="0">
                <a:latin typeface="+mj-lt"/>
              </a:rPr>
              <a:t>: https://</a:t>
            </a:r>
            <a:r>
              <a:rPr lang="en-US" sz="1200" dirty="0" err="1">
                <a:latin typeface="+mj-lt"/>
              </a:rPr>
              <a:t>corporate.ford.com</a:t>
            </a:r>
            <a:r>
              <a:rPr lang="en-US" sz="1200" dirty="0">
                <a:latin typeface="+mj-lt"/>
              </a:rPr>
              <a:t>/microsites/sustainability-report-2016-17/people-communities/</a:t>
            </a:r>
            <a:r>
              <a:rPr lang="en-US" sz="1200" dirty="0" err="1">
                <a:latin typeface="+mj-lt"/>
              </a:rPr>
              <a:t>index.html</a:t>
            </a:r>
            <a:endParaRPr lang="en-GB" sz="1200" dirty="0">
              <a:latin typeface="+mj-lt"/>
            </a:endParaRPr>
          </a:p>
          <a:p>
            <a:pPr marL="0" indent="0">
              <a:buNone/>
            </a:pPr>
            <a:r>
              <a:rPr lang="en-GB" sz="1200" dirty="0">
                <a:latin typeface="+mj-lt"/>
              </a:rPr>
              <a:t>Getty Images. (2017). [Image]. Retrieved from </a:t>
            </a:r>
            <a:r>
              <a:rPr lang="en-GB" sz="1200" dirty="0">
                <a:latin typeface="+mj-lt"/>
                <a:hlinkClick r:id="rId3"/>
              </a:rPr>
              <a:t>http://www.gettyimages.co.uk/photos/model-t-</a:t>
            </a:r>
            <a:endParaRPr lang="en-GB" sz="1200" dirty="0">
              <a:latin typeface="+mj-lt"/>
            </a:endParaRPr>
          </a:p>
          <a:p>
            <a:pPr marL="0" indent="0">
              <a:buNone/>
            </a:pPr>
            <a:r>
              <a:rPr lang="en-GB" sz="1200" dirty="0">
                <a:latin typeface="+mj-lt"/>
              </a:rPr>
              <a:t>Gotabout. Info. (2017). [Image]. Retrieved from </a:t>
            </a:r>
            <a:r>
              <a:rPr lang="en-GB" sz="1200" dirty="0">
                <a:latin typeface="+mj-lt"/>
                <a:hlinkClick r:id="rId4"/>
              </a:rPr>
              <a:t>https://images.duckduckgo.com/iu/?u=http%3A%2F%2Fwww.gotabout.info%2Fwp-content%2Fuploads%2F2016%2F02%2FSWOT-Analysis-of-Ford-Motor-Company.jpg&amp;f=1</a:t>
            </a:r>
            <a:endParaRPr lang="en-GB" sz="1200" dirty="0">
              <a:latin typeface="+mj-lt"/>
            </a:endParaRPr>
          </a:p>
          <a:p>
            <a:pPr marL="0" indent="0">
              <a:buNone/>
            </a:pPr>
            <a:r>
              <a:rPr lang="en-GB" sz="1200" dirty="0">
                <a:latin typeface="+mj-lt"/>
              </a:rPr>
              <a:t>Henry Ford. (n.d.). </a:t>
            </a:r>
            <a:r>
              <a:rPr lang="en-GB" sz="1200" dirty="0" err="1">
                <a:latin typeface="+mj-lt"/>
              </a:rPr>
              <a:t>AZQuotes.com</a:t>
            </a:r>
            <a:r>
              <a:rPr lang="en-GB" sz="1200" dirty="0">
                <a:latin typeface="+mj-lt"/>
              </a:rPr>
              <a:t>. Retrieved November 14, 2017, from </a:t>
            </a:r>
            <a:r>
              <a:rPr lang="en-GB" sz="1200" dirty="0" err="1">
                <a:latin typeface="+mj-lt"/>
              </a:rPr>
              <a:t>AZQuotes.com</a:t>
            </a:r>
            <a:r>
              <a:rPr lang="en-GB" sz="1200" dirty="0">
                <a:latin typeface="+mj-lt"/>
              </a:rPr>
              <a:t> Web site: http://</a:t>
            </a:r>
            <a:r>
              <a:rPr lang="en-GB" sz="1200" dirty="0" err="1">
                <a:latin typeface="+mj-lt"/>
              </a:rPr>
              <a:t>www.azquotes.com</a:t>
            </a:r>
            <a:r>
              <a:rPr lang="en-GB" sz="1200" dirty="0">
                <a:latin typeface="+mj-lt"/>
              </a:rPr>
              <a:t>/quote/99148 Retrieved from http://</a:t>
            </a:r>
            <a:r>
              <a:rPr lang="en-GB" sz="1200" dirty="0" err="1">
                <a:latin typeface="+mj-lt"/>
              </a:rPr>
              <a:t>www.azquotes.com</a:t>
            </a:r>
            <a:r>
              <a:rPr lang="en-GB" sz="1200" dirty="0">
                <a:latin typeface="+mj-lt"/>
              </a:rPr>
              <a:t>/picture-quotes/quote-coming-together-is-a-beginning-keeping-together-is-progress-working-together-is-success-henry-ford-9-91-48.jpg</a:t>
            </a:r>
          </a:p>
          <a:p>
            <a:pPr marL="0" indent="0">
              <a:buNone/>
            </a:pPr>
            <a:r>
              <a:rPr lang="en-GB" sz="1200" dirty="0">
                <a:latin typeface="+mj-lt"/>
              </a:rPr>
              <a:t>Herzberg, F., Mausner, B. &amp; Snyderman, B. B. (1959). </a:t>
            </a:r>
            <a:r>
              <a:rPr lang="en-GB" sz="1200" i="1" dirty="0">
                <a:latin typeface="+mj-lt"/>
              </a:rPr>
              <a:t>The Motivation to Work </a:t>
            </a:r>
            <a:r>
              <a:rPr lang="en-GB" sz="1200" dirty="0">
                <a:latin typeface="+mj-lt"/>
              </a:rPr>
              <a:t>(2</a:t>
            </a:r>
            <a:r>
              <a:rPr lang="en-GB" sz="1200" baseline="30000" dirty="0">
                <a:latin typeface="+mj-lt"/>
              </a:rPr>
              <a:t>nd</a:t>
            </a:r>
            <a:r>
              <a:rPr lang="en-GB" sz="1200" dirty="0">
                <a:latin typeface="+mj-lt"/>
              </a:rPr>
              <a:t> edn.). chapman and Hall.</a:t>
            </a:r>
          </a:p>
          <a:p>
            <a:pPr marL="0" indent="0">
              <a:buNone/>
            </a:pPr>
            <a:endParaRPr lang="en-US" sz="1200" dirty="0">
              <a:latin typeface="+mj-lt"/>
            </a:endParaRPr>
          </a:p>
        </p:txBody>
      </p:sp>
    </p:spTree>
    <p:extLst>
      <p:ext uri="{BB962C8B-B14F-4D97-AF65-F5344CB8AC3E}">
        <p14:creationId xmlns:p14="http://schemas.microsoft.com/office/powerpoint/2010/main" val="2859465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9345" y="327954"/>
            <a:ext cx="8610600" cy="690354"/>
          </a:xfrm>
        </p:spPr>
        <p:txBody>
          <a:bodyPr/>
          <a:lstStyle/>
          <a:p>
            <a:pPr algn="ctr"/>
            <a:r>
              <a:rPr lang="en-GB" dirty="0"/>
              <a:t>REFERENCE LIST</a:t>
            </a:r>
          </a:p>
        </p:txBody>
      </p:sp>
      <p:sp>
        <p:nvSpPr>
          <p:cNvPr id="9" name="Rectangle 5"/>
          <p:cNvSpPr>
            <a:spLocks noGrp="1" noChangeArrowheads="1"/>
          </p:cNvSpPr>
          <p:nvPr>
            <p:ph idx="1"/>
          </p:nvPr>
        </p:nvSpPr>
        <p:spPr bwMode="auto">
          <a:xfrm>
            <a:off x="332509" y="1207146"/>
            <a:ext cx="11346873"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Journal Star. Com. (2017). [Image]. Retrieved from https://</a:t>
            </a:r>
            <a:r>
              <a:rPr kumimoji="0" lang="en-US" altLang="en-US" sz="1200" b="0" i="0" u="none" strike="noStrike" cap="none" normalizeH="0" baseline="0" dirty="0" err="1">
                <a:ln>
                  <a:noFill/>
                </a:ln>
                <a:solidFill>
                  <a:schemeClr val="tx1"/>
                </a:solidFill>
                <a:effectLst/>
                <a:latin typeface="+mj-lt"/>
              </a:rPr>
              <a:t>images.duckduckgo.com</a:t>
            </a:r>
            <a:r>
              <a:rPr kumimoji="0" lang="en-US" altLang="en-US" sz="1200" b="0" i="0" u="none" strike="noStrike" cap="none" normalizeH="0" baseline="0" dirty="0">
                <a:ln>
                  <a:noFill/>
                </a:ln>
                <a:solidFill>
                  <a:schemeClr val="tx1"/>
                </a:solidFill>
                <a:effectLst/>
                <a:latin typeface="+mj-lt"/>
              </a:rPr>
              <a:t>/</a:t>
            </a:r>
            <a:r>
              <a:rPr kumimoji="0" lang="en-US" altLang="en-US" sz="1200" b="0" i="0" u="none" strike="noStrike" cap="none" normalizeH="0" baseline="0" dirty="0" err="1">
                <a:ln>
                  <a:noFill/>
                </a:ln>
                <a:solidFill>
                  <a:schemeClr val="tx1"/>
                </a:solidFill>
                <a:effectLst/>
                <a:latin typeface="+mj-lt"/>
              </a:rPr>
              <a:t>iu</a:t>
            </a:r>
            <a:r>
              <a:rPr kumimoji="0" lang="en-US" altLang="en-US" sz="1200" b="0" i="0" u="none" strike="noStrike" cap="none" normalizeH="0" baseline="0" dirty="0">
                <a:ln>
                  <a:noFill/>
                </a:ln>
                <a:solidFill>
                  <a:schemeClr val="tx1"/>
                </a:solidFill>
                <a:effectLst/>
                <a:latin typeface="+mj-lt"/>
              </a:rPr>
              <a:t>/?u=http%3A%2F%2Fbloximages.chicago2.vip.townnews.com%2Fjournalstar.com%2Fcontent%2Ftncms%2Fassets%2Fv3%2Feditorial%2Fc%2Faf%2Fcafe2751-c79e-561f-871a-ba3513d6a17c%2F5104c2b2e1ec7.preview-620.jpg&amp;f=1</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Lucas, E. (1999). ‘Believe It Or Not, Values Can Make a Difference’, </a:t>
            </a:r>
            <a:r>
              <a:rPr kumimoji="0" lang="en-US" altLang="en-US" sz="1200" b="0" i="1" u="none" strike="noStrike" cap="none" normalizeH="0" baseline="0" dirty="0">
                <a:ln>
                  <a:noFill/>
                </a:ln>
                <a:solidFill>
                  <a:schemeClr val="tx1"/>
                </a:solidFill>
                <a:effectLst/>
                <a:latin typeface="+mj-lt"/>
              </a:rPr>
              <a:t>Professional Manager</a:t>
            </a:r>
            <a:r>
              <a:rPr kumimoji="0" lang="en-US" altLang="en-US" sz="1200" b="0" i="0" u="none" strike="noStrike" cap="none" normalizeH="0" baseline="0" dirty="0">
                <a:ln>
                  <a:noFill/>
                </a:ln>
                <a:solidFill>
                  <a:schemeClr val="tx1"/>
                </a:solidFill>
                <a:effectLst/>
                <a:latin typeface="+mj-lt"/>
              </a:rPr>
              <a:t>. November 1999, pp.10-12.</a:t>
            </a:r>
            <a:r>
              <a:rPr kumimoji="0" lang="en-US" altLang="en-US" sz="1200" b="0" i="1" u="none" strike="noStrike" cap="none" normalizeH="0" baseline="0" dirty="0">
                <a:ln>
                  <a:noFill/>
                </a:ln>
                <a:solidFill>
                  <a:schemeClr val="tx1"/>
                </a:solidFill>
                <a:effectLst/>
                <a:latin typeface="+mj-lt"/>
              </a:rPr>
              <a:t> </a:t>
            </a:r>
            <a:endParaRPr kumimoji="0" lang="en-US" altLang="en-US" sz="12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Martin, P. V., &amp; Verbeek, M. (2006). </a:t>
            </a:r>
            <a:r>
              <a:rPr kumimoji="0" lang="en-US" altLang="en-US" sz="1200" b="0" i="1" u="none" strike="noStrike" cap="none" normalizeH="0" baseline="0" dirty="0">
                <a:ln>
                  <a:noFill/>
                </a:ln>
                <a:solidFill>
                  <a:schemeClr val="tx1"/>
                </a:solidFill>
                <a:effectLst/>
                <a:latin typeface="+mj-lt"/>
              </a:rPr>
              <a:t>Sustainability Strategy.</a:t>
            </a:r>
            <a:r>
              <a:rPr kumimoji="0" lang="en-US" altLang="en-US" sz="1200" b="0" i="0" u="none" strike="noStrike" cap="none" normalizeH="0" baseline="0" dirty="0">
                <a:ln>
                  <a:noFill/>
                </a:ln>
                <a:solidFill>
                  <a:schemeClr val="tx1"/>
                </a:solidFill>
                <a:effectLst/>
                <a:latin typeface="+mj-lt"/>
              </a:rPr>
              <a:t> Sydney: The Federation Press.</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mj-lt"/>
              </a:rPr>
              <a:t>Mich</a:t>
            </a:r>
            <a:r>
              <a:rPr kumimoji="0" lang="en-US" altLang="en-US" sz="1200" b="0" i="0" u="none" strike="noStrike" cap="none" normalizeH="0" baseline="0" dirty="0">
                <a:ln>
                  <a:noFill/>
                </a:ln>
                <a:solidFill>
                  <a:schemeClr val="tx1"/>
                </a:solidFill>
                <a:effectLst/>
                <a:latin typeface="+mj-lt"/>
              </a:rPr>
              <a:t>, D. (2017, March 13). Corporate Responsibility Puts Ford Among World's Most Ethical Companies For Eighth Straight Year. Retrieved from https://</a:t>
            </a:r>
            <a:r>
              <a:rPr kumimoji="0" lang="en-US" altLang="en-US" sz="1200" b="0" i="0" u="none" strike="noStrike" cap="none" normalizeH="0" baseline="0" dirty="0" err="1">
                <a:ln>
                  <a:noFill/>
                </a:ln>
                <a:solidFill>
                  <a:schemeClr val="tx1"/>
                </a:solidFill>
                <a:effectLst/>
                <a:latin typeface="+mj-lt"/>
              </a:rPr>
              <a:t>media.ford.com</a:t>
            </a:r>
            <a:r>
              <a:rPr kumimoji="0" lang="en-US" altLang="en-US" sz="1200" b="0" i="0" u="none" strike="noStrike" cap="none" normalizeH="0" baseline="0" dirty="0">
                <a:ln>
                  <a:noFill/>
                </a:ln>
                <a:solidFill>
                  <a:schemeClr val="tx1"/>
                </a:solidFill>
                <a:effectLst/>
                <a:latin typeface="+mj-lt"/>
              </a:rPr>
              <a:t>/content/</a:t>
            </a:r>
            <a:r>
              <a:rPr kumimoji="0" lang="en-US" altLang="en-US" sz="1200" b="0" i="0" u="none" strike="noStrike" cap="none" normalizeH="0" baseline="0" dirty="0" err="1">
                <a:ln>
                  <a:noFill/>
                </a:ln>
                <a:solidFill>
                  <a:schemeClr val="tx1"/>
                </a:solidFill>
                <a:effectLst/>
                <a:latin typeface="+mj-lt"/>
              </a:rPr>
              <a:t>fordmedia</a:t>
            </a:r>
            <a:r>
              <a:rPr kumimoji="0" lang="en-US" altLang="en-US" sz="1200" b="0" i="0" u="none" strike="noStrike" cap="none" normalizeH="0" baseline="0" dirty="0">
                <a:ln>
                  <a:noFill/>
                </a:ln>
                <a:solidFill>
                  <a:schemeClr val="tx1"/>
                </a:solidFill>
                <a:effectLst/>
                <a:latin typeface="+mj-lt"/>
              </a:rPr>
              <a:t>/</a:t>
            </a:r>
            <a:r>
              <a:rPr kumimoji="0" lang="en-US" altLang="en-US" sz="1200" b="0" i="0" u="none" strike="noStrike" cap="none" normalizeH="0" baseline="0" dirty="0" err="1">
                <a:ln>
                  <a:noFill/>
                </a:ln>
                <a:solidFill>
                  <a:schemeClr val="tx1"/>
                </a:solidFill>
                <a:effectLst/>
                <a:latin typeface="+mj-lt"/>
              </a:rPr>
              <a:t>fna</a:t>
            </a:r>
            <a:r>
              <a:rPr kumimoji="0" lang="en-US" altLang="en-US" sz="1200" b="0" i="0" u="none" strike="noStrike" cap="none" normalizeH="0" baseline="0" dirty="0">
                <a:ln>
                  <a:noFill/>
                </a:ln>
                <a:solidFill>
                  <a:schemeClr val="tx1"/>
                </a:solidFill>
                <a:effectLst/>
                <a:latin typeface="+mj-lt"/>
              </a:rPr>
              <a:t>/us/</a:t>
            </a:r>
            <a:r>
              <a:rPr kumimoji="0" lang="en-US" altLang="en-US" sz="1200" b="0" i="0" u="none" strike="noStrike" cap="none" normalizeH="0" baseline="0" dirty="0" err="1">
                <a:ln>
                  <a:noFill/>
                </a:ln>
                <a:solidFill>
                  <a:schemeClr val="tx1"/>
                </a:solidFill>
                <a:effectLst/>
                <a:latin typeface="+mj-lt"/>
              </a:rPr>
              <a:t>en</a:t>
            </a:r>
            <a:r>
              <a:rPr kumimoji="0" lang="en-US" altLang="en-US" sz="1200" b="0" i="0" u="none" strike="noStrike" cap="none" normalizeH="0" baseline="0" dirty="0">
                <a:ln>
                  <a:noFill/>
                </a:ln>
                <a:solidFill>
                  <a:schemeClr val="tx1"/>
                </a:solidFill>
                <a:effectLst/>
                <a:latin typeface="+mj-lt"/>
              </a:rPr>
              <a:t>/news/2017/03/13/ford-motor-company-ethical-company-8-years.html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Mullins, L. J. (2005). </a:t>
            </a:r>
            <a:r>
              <a:rPr kumimoji="0" lang="en-US" altLang="en-US" sz="1200" b="0" i="1" u="none" strike="noStrike" cap="none" normalizeH="0" baseline="0" dirty="0">
                <a:ln>
                  <a:noFill/>
                </a:ln>
                <a:solidFill>
                  <a:schemeClr val="tx1"/>
                </a:solidFill>
                <a:effectLst/>
                <a:latin typeface="+mj-lt"/>
              </a:rPr>
              <a:t>Management &amp; Organisational behaviour</a:t>
            </a:r>
            <a:r>
              <a:rPr kumimoji="0" lang="en-US" altLang="en-US" sz="1200" b="0" i="0" u="none" strike="noStrike" cap="none" normalizeH="0" baseline="0" dirty="0">
                <a:ln>
                  <a:noFill/>
                </a:ln>
                <a:solidFill>
                  <a:schemeClr val="tx1"/>
                </a:solidFill>
                <a:effectLst/>
                <a:latin typeface="+mj-lt"/>
              </a:rPr>
              <a:t>. Harlow: Pearson Educational Limited.</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Mullins, L. J. (2010). </a:t>
            </a:r>
            <a:r>
              <a:rPr kumimoji="0" lang="en-US" altLang="en-US" sz="1200" b="0" i="1" u="none" strike="noStrike" cap="none" normalizeH="0" baseline="0" dirty="0">
                <a:ln>
                  <a:noFill/>
                </a:ln>
                <a:solidFill>
                  <a:schemeClr val="tx1"/>
                </a:solidFill>
                <a:effectLst/>
                <a:latin typeface="+mj-lt"/>
              </a:rPr>
              <a:t>Management &amp; Organisational behaviour</a:t>
            </a:r>
            <a:r>
              <a:rPr kumimoji="0" lang="en-US" altLang="en-US" sz="1200" b="0" i="0" u="none" strike="noStrike" cap="none" normalizeH="0" baseline="0" dirty="0">
                <a:ln>
                  <a:noFill/>
                </a:ln>
                <a:solidFill>
                  <a:schemeClr val="tx1"/>
                </a:solidFill>
                <a:effectLst/>
                <a:latin typeface="+mj-lt"/>
              </a:rPr>
              <a:t>. Harlow: Pearson Educational Limited.</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Mullins, L. J. (2016). </a:t>
            </a:r>
            <a:r>
              <a:rPr kumimoji="0" lang="en-US" altLang="en-US" sz="1200" b="0" i="1" u="none" strike="noStrike" cap="none" normalizeH="0" baseline="0" dirty="0">
                <a:ln>
                  <a:noFill/>
                </a:ln>
                <a:solidFill>
                  <a:schemeClr val="tx1"/>
                </a:solidFill>
                <a:effectLst/>
                <a:latin typeface="+mj-lt"/>
              </a:rPr>
              <a:t>Management &amp; Organisational behaviour</a:t>
            </a:r>
            <a:r>
              <a:rPr kumimoji="0" lang="en-US" altLang="en-US" sz="1200" b="0" i="0" u="none" strike="noStrike" cap="none" normalizeH="0" baseline="0" dirty="0">
                <a:ln>
                  <a:noFill/>
                </a:ln>
                <a:solidFill>
                  <a:schemeClr val="tx1"/>
                </a:solidFill>
                <a:effectLst/>
                <a:latin typeface="+mj-lt"/>
              </a:rPr>
              <a:t>. Harlow: Pearson Educational Limited.</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Pater , A., &amp; van </a:t>
            </a:r>
            <a:r>
              <a:rPr kumimoji="0" lang="en-US" altLang="en-US" sz="1200" b="0" i="0" u="none" strike="noStrike" cap="none" normalizeH="0" baseline="0" dirty="0" err="1">
                <a:ln>
                  <a:noFill/>
                </a:ln>
                <a:solidFill>
                  <a:schemeClr val="tx1"/>
                </a:solidFill>
                <a:effectLst/>
                <a:latin typeface="+mj-lt"/>
              </a:rPr>
              <a:t>Lierop</a:t>
            </a:r>
            <a:r>
              <a:rPr kumimoji="0" lang="en-US" altLang="en-US" sz="1200" b="0" i="0" u="none" strike="noStrike" cap="none" normalizeH="0" baseline="0" dirty="0">
                <a:ln>
                  <a:noFill/>
                </a:ln>
                <a:solidFill>
                  <a:schemeClr val="tx1"/>
                </a:solidFill>
                <a:effectLst/>
                <a:latin typeface="+mj-lt"/>
              </a:rPr>
              <a:t> , K. (2006). Sense and Sensitivity: The Roles of Organisation and Stakeholders in Managing Corporate Social Responsibility. </a:t>
            </a:r>
            <a:r>
              <a:rPr kumimoji="0" lang="en-US" altLang="en-US" sz="1200" b="0" i="1" u="none" strike="noStrike" cap="none" normalizeH="0" baseline="0" dirty="0">
                <a:ln>
                  <a:noFill/>
                </a:ln>
                <a:solidFill>
                  <a:schemeClr val="tx1"/>
                </a:solidFill>
                <a:effectLst/>
                <a:latin typeface="+mj-lt"/>
              </a:rPr>
              <a:t>Business Ethics, European Review</a:t>
            </a:r>
            <a:r>
              <a:rPr kumimoji="0" lang="en-US" altLang="en-US" sz="1200" b="0" i="0" u="none" strike="noStrike" cap="none" normalizeH="0" baseline="0" dirty="0">
                <a:ln>
                  <a:noFill/>
                </a:ln>
                <a:solidFill>
                  <a:schemeClr val="tx1"/>
                </a:solidFill>
                <a:effectLst/>
                <a:latin typeface="+mj-lt"/>
              </a:rPr>
              <a:t>, 339-351.</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Reeves, C. (2006). ‘Making Vision Statements Meaningful’, </a:t>
            </a:r>
            <a:r>
              <a:rPr kumimoji="0" lang="en-US" altLang="en-US" sz="1200" b="0" i="1" u="none" strike="noStrike" cap="none" normalizeH="0" baseline="0" dirty="0">
                <a:ln>
                  <a:noFill/>
                </a:ln>
                <a:solidFill>
                  <a:schemeClr val="tx1"/>
                </a:solidFill>
                <a:effectLst/>
                <a:latin typeface="+mj-lt"/>
              </a:rPr>
              <a:t>Manager, British Journal of Administrative </a:t>
            </a:r>
            <a:r>
              <a:rPr kumimoji="0" lang="en-US" altLang="en-US" sz="1200" b="0" i="0" u="none" strike="noStrike" cap="none" normalizeH="0" baseline="0" dirty="0">
                <a:ln>
                  <a:noFill/>
                </a:ln>
                <a:solidFill>
                  <a:schemeClr val="tx1"/>
                </a:solidFill>
                <a:effectLst/>
                <a:latin typeface="+mj-lt"/>
              </a:rPr>
              <a:t>Management. April/May 2006.</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Rodrigue, J. P. (1998-2017). The Geography of Transport Systems.  Dept. of Global Studies &amp; Geography. Retrieved from https://</a:t>
            </a:r>
            <a:r>
              <a:rPr kumimoji="0" lang="en-US" altLang="en-US" sz="1200" b="0" i="0" u="none" strike="noStrike" cap="none" normalizeH="0" baseline="0" dirty="0" err="1">
                <a:ln>
                  <a:noFill/>
                </a:ln>
                <a:solidFill>
                  <a:schemeClr val="tx1"/>
                </a:solidFill>
                <a:effectLst/>
                <a:latin typeface="+mj-lt"/>
              </a:rPr>
              <a:t>people.hofstra.edu</a:t>
            </a:r>
            <a:r>
              <a:rPr kumimoji="0" lang="en-US" altLang="en-US" sz="1200" b="0" i="0" u="none" strike="noStrike" cap="none" normalizeH="0" baseline="0" dirty="0">
                <a:ln>
                  <a:noFill/>
                </a:ln>
                <a:solidFill>
                  <a:schemeClr val="tx1"/>
                </a:solidFill>
                <a:effectLst/>
                <a:latin typeface="+mj-lt"/>
              </a:rPr>
              <a:t>/</a:t>
            </a:r>
            <a:r>
              <a:rPr kumimoji="0" lang="en-US" altLang="en-US" sz="1200" b="0" i="0" u="none" strike="noStrike" cap="none" normalizeH="0" baseline="0" dirty="0" err="1">
                <a:ln>
                  <a:noFill/>
                </a:ln>
                <a:solidFill>
                  <a:schemeClr val="tx1"/>
                </a:solidFill>
                <a:effectLst/>
                <a:latin typeface="+mj-lt"/>
              </a:rPr>
              <a:t>geotrans</a:t>
            </a:r>
            <a:r>
              <a:rPr kumimoji="0" lang="en-US" altLang="en-US" sz="1200" b="0" i="0" u="none" strike="noStrike" cap="none" normalizeH="0" baseline="0" dirty="0">
                <a:ln>
                  <a:noFill/>
                </a:ln>
                <a:solidFill>
                  <a:schemeClr val="tx1"/>
                </a:solidFill>
                <a:effectLst/>
                <a:latin typeface="+mj-lt"/>
              </a:rPr>
              <a:t>/</a:t>
            </a:r>
            <a:r>
              <a:rPr kumimoji="0" lang="en-US" altLang="en-US" sz="1200" b="0" i="0" u="none" strike="noStrike" cap="none" normalizeH="0" baseline="0" dirty="0" err="1">
                <a:ln>
                  <a:noFill/>
                </a:ln>
                <a:solidFill>
                  <a:schemeClr val="tx1"/>
                </a:solidFill>
                <a:effectLst/>
                <a:latin typeface="+mj-lt"/>
              </a:rPr>
              <a:t>eng</a:t>
            </a:r>
            <a:r>
              <a:rPr kumimoji="0" lang="en-US" altLang="en-US" sz="1200" b="0" i="0" u="none" strike="noStrike" cap="none" normalizeH="0" baseline="0" dirty="0">
                <a:ln>
                  <a:noFill/>
                </a:ln>
                <a:solidFill>
                  <a:schemeClr val="tx1"/>
                </a:solidFill>
                <a:effectLst/>
                <a:latin typeface="+mj-lt"/>
              </a:rPr>
              <a:t>/ch5en/conc5en/</a:t>
            </a:r>
            <a:r>
              <a:rPr kumimoji="0" lang="en-US" altLang="en-US" sz="1200" b="0" i="0" u="none" strike="noStrike" cap="none" normalizeH="0" baseline="0" dirty="0" err="1">
                <a:ln>
                  <a:noFill/>
                </a:ln>
                <a:solidFill>
                  <a:schemeClr val="tx1"/>
                </a:solidFill>
                <a:effectLst/>
                <a:latin typeface="+mj-lt"/>
              </a:rPr>
              <a:t>table_fordimspostfordism.html</a:t>
            </a:r>
            <a:endParaRPr kumimoji="0" lang="en-US" altLang="en-US" sz="12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mj-lt"/>
              </a:rPr>
              <a:t>Sarsby</a:t>
            </a:r>
            <a:r>
              <a:rPr kumimoji="0" lang="en-US" altLang="en-US" sz="1200" b="0" i="0" u="none" strike="noStrike" cap="none" normalizeH="0" baseline="0" dirty="0">
                <a:ln>
                  <a:noFill/>
                </a:ln>
                <a:solidFill>
                  <a:schemeClr val="tx1"/>
                </a:solidFill>
                <a:effectLst/>
                <a:latin typeface="+mj-lt"/>
              </a:rPr>
              <a:t>, A. (2016). </a:t>
            </a:r>
            <a:r>
              <a:rPr kumimoji="0" lang="en-US" altLang="en-US" sz="1200" b="0" i="0" u="none" strike="noStrike" cap="none" normalizeH="0" baseline="0" dirty="0" err="1">
                <a:ln>
                  <a:noFill/>
                </a:ln>
                <a:solidFill>
                  <a:schemeClr val="tx1"/>
                </a:solidFill>
                <a:effectLst/>
                <a:latin typeface="+mj-lt"/>
              </a:rPr>
              <a:t>Swot</a:t>
            </a:r>
            <a:r>
              <a:rPr kumimoji="0" lang="en-US" altLang="en-US" sz="1200" b="0" i="0" u="none" strike="noStrike" cap="none" normalizeH="0" baseline="0" dirty="0">
                <a:ln>
                  <a:noFill/>
                </a:ln>
                <a:solidFill>
                  <a:schemeClr val="tx1"/>
                </a:solidFill>
                <a:effectLst/>
                <a:latin typeface="+mj-lt"/>
              </a:rPr>
              <a:t> Analysis . Oxford University Press.</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Thompson, G. F. (2017). Fordism, Post-Fordism, and the Flexible System of Production. Retrieved from http://</a:t>
            </a:r>
            <a:r>
              <a:rPr kumimoji="0" lang="en-US" altLang="en-US" sz="1200" b="0" i="0" u="none" strike="noStrike" cap="none" normalizeH="0" baseline="0" dirty="0" err="1">
                <a:ln>
                  <a:noFill/>
                </a:ln>
                <a:solidFill>
                  <a:schemeClr val="tx1"/>
                </a:solidFill>
                <a:effectLst/>
                <a:latin typeface="+mj-lt"/>
              </a:rPr>
              <a:t>www.cddc.vt.edu</a:t>
            </a:r>
            <a:r>
              <a:rPr kumimoji="0" lang="en-US" altLang="en-US" sz="1200" b="0" i="0" u="none" strike="noStrike" cap="none" normalizeH="0" baseline="0" dirty="0">
                <a:ln>
                  <a:noFill/>
                </a:ln>
                <a:solidFill>
                  <a:schemeClr val="tx1"/>
                </a:solidFill>
                <a:effectLst/>
                <a:latin typeface="+mj-lt"/>
              </a:rPr>
              <a:t>/</a:t>
            </a:r>
            <a:r>
              <a:rPr kumimoji="0" lang="en-US" altLang="en-US" sz="1200" b="0" i="0" u="none" strike="noStrike" cap="none" normalizeH="0" baseline="0" dirty="0" err="1">
                <a:ln>
                  <a:noFill/>
                </a:ln>
                <a:solidFill>
                  <a:schemeClr val="tx1"/>
                </a:solidFill>
                <a:effectLst/>
                <a:latin typeface="+mj-lt"/>
              </a:rPr>
              <a:t>digitalfordism</a:t>
            </a:r>
            <a:r>
              <a:rPr kumimoji="0" lang="en-US" altLang="en-US" sz="1200" b="0" i="0" u="none" strike="noStrike" cap="none" normalizeH="0" baseline="0" dirty="0">
                <a:ln>
                  <a:noFill/>
                </a:ln>
                <a:solidFill>
                  <a:schemeClr val="tx1"/>
                </a:solidFill>
                <a:effectLst/>
                <a:latin typeface="+mj-lt"/>
              </a:rPr>
              <a:t>/</a:t>
            </a:r>
            <a:r>
              <a:rPr kumimoji="0" lang="en-US" altLang="en-US" sz="1200" b="0" i="0" u="none" strike="noStrike" cap="none" normalizeH="0" baseline="0" dirty="0" err="1">
                <a:ln>
                  <a:noFill/>
                </a:ln>
                <a:solidFill>
                  <a:schemeClr val="tx1"/>
                </a:solidFill>
                <a:effectLst/>
                <a:latin typeface="+mj-lt"/>
              </a:rPr>
              <a:t>fordism_materials</a:t>
            </a:r>
            <a:r>
              <a:rPr kumimoji="0" lang="en-US" altLang="en-US" sz="1200" b="0" i="0" u="none" strike="noStrike" cap="none" normalizeH="0" baseline="0" dirty="0">
                <a:ln>
                  <a:noFill/>
                </a:ln>
                <a:solidFill>
                  <a:schemeClr val="tx1"/>
                </a:solidFill>
                <a:effectLst/>
                <a:latin typeface="+mj-lt"/>
              </a:rPr>
              <a:t>/</a:t>
            </a:r>
            <a:r>
              <a:rPr kumimoji="0" lang="en-US" altLang="en-US" sz="1200" b="0" i="0" u="none" strike="noStrike" cap="none" normalizeH="0" baseline="0" dirty="0" err="1">
                <a:ln>
                  <a:noFill/>
                </a:ln>
                <a:solidFill>
                  <a:schemeClr val="tx1"/>
                </a:solidFill>
                <a:effectLst/>
                <a:latin typeface="+mj-lt"/>
              </a:rPr>
              <a:t>thompson.htm</a:t>
            </a:r>
            <a:endParaRPr kumimoji="0" lang="en-US" altLang="en-US" sz="12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mj-lt"/>
              </a:rPr>
              <a:t>Werther</a:t>
            </a:r>
            <a:r>
              <a:rPr kumimoji="0" lang="en-US" altLang="en-US" sz="1200" b="0" i="0" u="none" strike="noStrike" cap="none" normalizeH="0" baseline="0" dirty="0">
                <a:ln>
                  <a:noFill/>
                </a:ln>
                <a:solidFill>
                  <a:schemeClr val="tx1"/>
                </a:solidFill>
                <a:effectLst/>
                <a:latin typeface="+mj-lt"/>
              </a:rPr>
              <a:t>, W. B., &amp; Chandler , D. (2010). </a:t>
            </a:r>
            <a:r>
              <a:rPr kumimoji="0" lang="en-US" altLang="en-US" sz="1200" b="0" i="1" u="none" strike="noStrike" cap="none" normalizeH="0" baseline="0" dirty="0">
                <a:ln>
                  <a:noFill/>
                </a:ln>
                <a:solidFill>
                  <a:schemeClr val="tx1"/>
                </a:solidFill>
                <a:effectLst/>
                <a:latin typeface="+mj-lt"/>
              </a:rPr>
              <a:t>Strategic corporate social responsibility : stakeholders in a global environment.</a:t>
            </a:r>
            <a:r>
              <a:rPr kumimoji="0" lang="en-US" altLang="en-US" sz="1200" b="0" i="0" u="none" strike="noStrike" cap="none" normalizeH="0" baseline="0" dirty="0">
                <a:ln>
                  <a:noFill/>
                </a:ln>
                <a:solidFill>
                  <a:schemeClr val="tx1"/>
                </a:solidFill>
                <a:effectLst/>
                <a:latin typeface="+mj-lt"/>
              </a:rPr>
              <a:t> London: Sage.</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Womack, J. P., Jones, D. T., &amp; Roos, D. (1990). The Machine that Changed the World. New York: Rawson Associates.</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105952022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27444</TotalTime>
  <Words>4714</Words>
  <Application>Microsoft Office PowerPoint</Application>
  <PresentationFormat>Widescreen</PresentationFormat>
  <Paragraphs>276</Paragraphs>
  <Slides>15</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Symbol</vt:lpstr>
      <vt:lpstr>Times New Roman</vt:lpstr>
      <vt:lpstr>Vapor Trail</vt:lpstr>
      <vt:lpstr>CONTEMPORARY APPROACHES TO BUSINESS MANAGEMENT  BMSP4002  OLUWAYEMISI SOBOLA  1601824</vt:lpstr>
      <vt:lpstr>Introduction</vt:lpstr>
      <vt:lpstr>HENRY FORD (1863-1947)</vt:lpstr>
      <vt:lpstr>FORDISM &amp; Strategy</vt:lpstr>
      <vt:lpstr> Modern Corporate Strategy </vt:lpstr>
      <vt:lpstr>Ford Motor Company’s Vision and mission Statement </vt:lpstr>
      <vt:lpstr>Ford’s Strategy and Governance </vt:lpstr>
      <vt:lpstr>Ford’s other 3 Strategic Priorities </vt:lpstr>
      <vt:lpstr>Sustainability Strategy</vt:lpstr>
      <vt:lpstr>FORD’s CORPORATE SOCIAL RESPONSIBILITY </vt:lpstr>
      <vt:lpstr>Ford Motor Company’s CSR  </vt:lpstr>
      <vt:lpstr>CONCLUSION</vt:lpstr>
      <vt:lpstr>REFERENCE LIST</vt:lpstr>
      <vt:lpstr>REFERENCE LIST</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APPROACHES TO BUSINESS MANAGEMENT  BMSP4002  OLUWAYEMISI SOBOLA</dc:title>
  <dc:creator>Oluwayemisi Sobola (1601824)</dc:creator>
  <cp:lastModifiedBy>Janine Hadley</cp:lastModifiedBy>
  <cp:revision>238</cp:revision>
  <cp:lastPrinted>2017-11-13T22:48:24Z</cp:lastPrinted>
  <dcterms:created xsi:type="dcterms:W3CDTF">2017-11-08T13:57:01Z</dcterms:created>
  <dcterms:modified xsi:type="dcterms:W3CDTF">2017-12-12T14:59:23Z</dcterms:modified>
</cp:coreProperties>
</file>