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Cabin" panose="020B0604020202020204" charset="0"/>
      <p:regular r:id="rId13"/>
    </p:embeddedFont>
    <p:embeddedFont>
      <p:font typeface="Unbounded" panose="020B0604020202020204" charset="0"/>
      <p:regular r:id="rId14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EF8F4E-0308-434D-A1BF-34D5F75798EF}" v="1" dt="2024-10-02T13:23:24.5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1" d="100"/>
          <a:sy n="51" d="100"/>
        </p:scale>
        <p:origin x="19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B7EF8F4E-0308-434D-A1BF-34D5F75798EF}"/>
    <pc:docChg chg="modMainMaster">
      <pc:chgData name="Gladius David Kulothungan" userId="5e27f31e-8d93-482e-ac92-c74194db9cf9" providerId="ADAL" clId="{B7EF8F4E-0308-434D-A1BF-34D5F75798EF}" dt="2024-10-02T13:23:24.538" v="0"/>
      <pc:docMkLst>
        <pc:docMk/>
      </pc:docMkLst>
      <pc:sldMasterChg chg="modSldLayout">
        <pc:chgData name="Gladius David Kulothungan" userId="5e27f31e-8d93-482e-ac92-c74194db9cf9" providerId="ADAL" clId="{B7EF8F4E-0308-434D-A1BF-34D5F75798EF}" dt="2024-10-02T13:23:24.538" v="0"/>
        <pc:sldMasterMkLst>
          <pc:docMk/>
          <pc:sldMasterMk cId="3329864122" sldId="2147483660"/>
        </pc:sldMasterMkLst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484414157" sldId="2147483672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484414157" sldId="2147483672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484414157" sldId="2147483672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484414157" sldId="2147483672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1275493131" sldId="2147483673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1275493131" sldId="2147483673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1275493131" sldId="2147483673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1275493131" sldId="2147483673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3908532012" sldId="2147483674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3908532012" sldId="2147483674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3908532012" sldId="2147483674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3908532012" sldId="2147483674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431417385" sldId="2147483675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431417385" sldId="2147483675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431417385" sldId="2147483675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431417385" sldId="2147483675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2044848539" sldId="2147483676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2044848539" sldId="2147483676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2044848539" sldId="2147483676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2044848539" sldId="2147483676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3900711564" sldId="2147483677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3900711564" sldId="2147483677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3900711564" sldId="2147483677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3900711564" sldId="2147483677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1883705259" sldId="2147483678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1883705259" sldId="2147483678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1883705259" sldId="2147483678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1883705259" sldId="2147483678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4063248871" sldId="2147483679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4063248871" sldId="2147483679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4063248871" sldId="2147483679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4063248871" sldId="2147483679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2051571114" sldId="2147483680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2051571114" sldId="2147483680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2051571114" sldId="2147483680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2051571114" sldId="2147483680"/>
              <ac:picMk id="4" creationId="{00000000-0000-0000-0000-000000000000}"/>
            </ac:picMkLst>
          </pc:picChg>
        </pc:sldLayoutChg>
        <pc:sldLayoutChg chg="delSp">
          <pc:chgData name="Gladius David Kulothungan" userId="5e27f31e-8d93-482e-ac92-c74194db9cf9" providerId="ADAL" clId="{B7EF8F4E-0308-434D-A1BF-34D5F75798EF}" dt="2024-10-02T13:23:24.538" v="0"/>
          <pc:sldLayoutMkLst>
            <pc:docMk/>
            <pc:sldMasterMk cId="3329864122" sldId="2147483660"/>
            <pc:sldLayoutMk cId="3734942468" sldId="2147483681"/>
          </pc:sldLayoutMkLst>
          <pc:spChg chg="del">
            <ac:chgData name="Gladius David Kulothungan" userId="5e27f31e-8d93-482e-ac92-c74194db9cf9" providerId="ADAL" clId="{B7EF8F4E-0308-434D-A1BF-34D5F75798EF}" dt="2024-10-02T13:23:24.538" v="0"/>
            <ac:spMkLst>
              <pc:docMk/>
              <pc:sldMasterMk cId="3329864122" sldId="2147483660"/>
              <pc:sldLayoutMk cId="3734942468" sldId="2147483681"/>
              <ac:spMk id="3" creationId="{00000000-0000-0000-0000-000000000000}"/>
            </ac:spMkLst>
          </pc:sp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3734942468" sldId="2147483681"/>
              <ac:picMk id="2" creationId="{00000000-0000-0000-0000-000000000000}"/>
            </ac:picMkLst>
          </pc:picChg>
          <pc:picChg chg="del">
            <ac:chgData name="Gladius David Kulothungan" userId="5e27f31e-8d93-482e-ac92-c74194db9cf9" providerId="ADAL" clId="{B7EF8F4E-0308-434D-A1BF-34D5F75798EF}" dt="2024-10-02T13:23:24.538" v="0"/>
            <ac:picMkLst>
              <pc:docMk/>
              <pc:sldMasterMk cId="3329864122" sldId="2147483660"/>
              <pc:sldLayoutMk cId="3734942468" sldId="2147483681"/>
              <ac:picMk id="4" creationId="{00000000-0000-0000-0000-000000000000}"/>
            </ac:picMkLst>
          </pc:pic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5851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800" y="1346836"/>
            <a:ext cx="10972800" cy="2865120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322446"/>
            <a:ext cx="10972800" cy="1986914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35448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45372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220" y="2051686"/>
            <a:ext cx="12618720" cy="3423284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8220" y="5507356"/>
            <a:ext cx="12618720" cy="1800224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>
                    <a:tint val="75000"/>
                  </a:schemeClr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21201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5840" y="2190750"/>
            <a:ext cx="6217920" cy="52216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3931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438150"/>
            <a:ext cx="12618720" cy="159067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7746" y="2017396"/>
            <a:ext cx="6189344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7746" y="3006090"/>
            <a:ext cx="6189344" cy="44215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06640" y="2017396"/>
            <a:ext cx="6219826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06640" y="3006090"/>
            <a:ext cx="6219826" cy="44215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1704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70799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91110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81257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19826" y="1184911"/>
            <a:ext cx="7406640" cy="5848350"/>
          </a:xfrm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68951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3166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0" y="438150"/>
            <a:ext cx="3154680" cy="697420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0" y="438150"/>
            <a:ext cx="9281160" cy="697420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60713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844141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54931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085320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14173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48485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007115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837052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632488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515711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4942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8641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64037" y="1220510"/>
            <a:ext cx="7415927" cy="2178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700"/>
              </a:lnSpc>
              <a:buNone/>
            </a:pPr>
            <a:r>
              <a:rPr lang="en-US" sz="45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Introduction to Business Research Methodologies</a:t>
            </a:r>
            <a:endParaRPr lang="en-US" sz="4550" dirty="0"/>
          </a:p>
        </p:txBody>
      </p:sp>
      <p:sp>
        <p:nvSpPr>
          <p:cNvPr id="4" name="Text 1"/>
          <p:cNvSpPr/>
          <p:nvPr/>
        </p:nvSpPr>
        <p:spPr>
          <a:xfrm>
            <a:off x="864037" y="3768923"/>
            <a:ext cx="7415927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This workshop provides an overview of business research methodologies.</a:t>
            </a:r>
            <a:endParaRPr lang="en-US" sz="1900" dirty="0"/>
          </a:p>
        </p:txBody>
      </p:sp>
      <p:sp>
        <p:nvSpPr>
          <p:cNvPr id="5" name="Text 2"/>
          <p:cNvSpPr/>
          <p:nvPr/>
        </p:nvSpPr>
        <p:spPr>
          <a:xfrm>
            <a:off x="864037" y="4836676"/>
            <a:ext cx="7415927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We will cover quantitative, qualitative, and mixed-methods approaches.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864037" y="5509379"/>
            <a:ext cx="7415927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Understanding these methodologies is crucial for designing a strong research project and dissertation.</a:t>
            </a:r>
            <a:endParaRPr lang="en-US" sz="1900" dirty="0"/>
          </a:p>
        </p:txBody>
      </p:sp>
      <p:sp>
        <p:nvSpPr>
          <p:cNvPr id="7" name="Shape 4"/>
          <p:cNvSpPr/>
          <p:nvPr/>
        </p:nvSpPr>
        <p:spPr>
          <a:xfrm>
            <a:off x="864037" y="6595586"/>
            <a:ext cx="394930" cy="394930"/>
          </a:xfrm>
          <a:prstGeom prst="roundRect">
            <a:avLst>
              <a:gd name="adj" fmla="val 23151155"/>
            </a:avLst>
          </a:prstGeom>
          <a:noFill/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5"/>
          <p:cNvSpPr/>
          <p:nvPr/>
        </p:nvSpPr>
        <p:spPr>
          <a:xfrm>
            <a:off x="1382316" y="6577132"/>
            <a:ext cx="3559612" cy="4319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68693" y="2632115"/>
            <a:ext cx="9564410" cy="726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700"/>
              </a:lnSpc>
              <a:buNone/>
            </a:pPr>
            <a:r>
              <a:rPr lang="en-US" sz="45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Defining Business Research</a:t>
            </a:r>
            <a:endParaRPr lang="en-US" sz="4550" dirty="0"/>
          </a:p>
        </p:txBody>
      </p:sp>
      <p:sp>
        <p:nvSpPr>
          <p:cNvPr id="3" name="Text 1"/>
          <p:cNvSpPr/>
          <p:nvPr/>
        </p:nvSpPr>
        <p:spPr>
          <a:xfrm>
            <a:off x="968693" y="3975259"/>
            <a:ext cx="2904530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2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Scope</a:t>
            </a:r>
            <a:endParaRPr lang="en-US" sz="2250" dirty="0"/>
          </a:p>
        </p:txBody>
      </p:sp>
      <p:sp>
        <p:nvSpPr>
          <p:cNvPr id="4" name="Text 2"/>
          <p:cNvSpPr/>
          <p:nvPr/>
        </p:nvSpPr>
        <p:spPr>
          <a:xfrm>
            <a:off x="968693" y="4585216"/>
            <a:ext cx="6045279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Systematic investigation of issues related to businesses, industries, markets, and economic environments.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7623810" y="3975259"/>
            <a:ext cx="2904530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2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Purpose</a:t>
            </a:r>
            <a:endParaRPr lang="en-US" sz="2250" dirty="0"/>
          </a:p>
        </p:txBody>
      </p:sp>
      <p:sp>
        <p:nvSpPr>
          <p:cNvPr id="6" name="Text 4"/>
          <p:cNvSpPr/>
          <p:nvPr/>
        </p:nvSpPr>
        <p:spPr>
          <a:xfrm>
            <a:off x="7623810" y="4585216"/>
            <a:ext cx="6045279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Answers questions about business problems, market opportunities, or operational efficiency.</a:t>
            </a:r>
            <a:endParaRPr lang="en-US" sz="1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68693" y="517565"/>
            <a:ext cx="12692896" cy="11072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350"/>
              </a:lnSpc>
              <a:buNone/>
            </a:pPr>
            <a:r>
              <a:rPr lang="en-US" sz="34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Dissertation Structure: Where Does Research Fit?</a:t>
            </a:r>
            <a:endParaRPr lang="en-US" sz="3450" dirty="0"/>
          </a:p>
        </p:txBody>
      </p:sp>
      <p:sp>
        <p:nvSpPr>
          <p:cNvPr id="3" name="Shape 1"/>
          <p:cNvSpPr/>
          <p:nvPr/>
        </p:nvSpPr>
        <p:spPr>
          <a:xfrm>
            <a:off x="968693" y="2001203"/>
            <a:ext cx="1269206" cy="1067038"/>
          </a:xfrm>
          <a:prstGeom prst="roundRect">
            <a:avLst>
              <a:gd name="adj" fmla="val 2646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156811" y="2346484"/>
            <a:ext cx="110847" cy="3763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1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2426018" y="2189321"/>
            <a:ext cx="2214324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Introduction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2426018" y="2579013"/>
            <a:ext cx="4147066" cy="3011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Defines research problem, objectives, and questions.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2331958" y="3058716"/>
            <a:ext cx="11235571" cy="11430"/>
          </a:xfrm>
          <a:prstGeom prst="roundRect">
            <a:avLst>
              <a:gd name="adj" fmla="val 247014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968693" y="3162300"/>
            <a:ext cx="2538532" cy="1067038"/>
          </a:xfrm>
          <a:prstGeom prst="roundRect">
            <a:avLst>
              <a:gd name="adj" fmla="val 2646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156811" y="3507581"/>
            <a:ext cx="185618" cy="3763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2</a:t>
            </a:r>
            <a:endParaRPr lang="en-US" sz="1850" dirty="0"/>
          </a:p>
        </p:txBody>
      </p:sp>
      <p:sp>
        <p:nvSpPr>
          <p:cNvPr id="10" name="Text 8"/>
          <p:cNvSpPr/>
          <p:nvPr/>
        </p:nvSpPr>
        <p:spPr>
          <a:xfrm>
            <a:off x="3695343" y="3350419"/>
            <a:ext cx="2323624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Literature Review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3695343" y="3740110"/>
            <a:ext cx="3500199" cy="3011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Provides theoretical foundation and context.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3601283" y="4219813"/>
            <a:ext cx="9966246" cy="11430"/>
          </a:xfrm>
          <a:prstGeom prst="roundRect">
            <a:avLst>
              <a:gd name="adj" fmla="val 247014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968693" y="4323398"/>
            <a:ext cx="3807857" cy="1067038"/>
          </a:xfrm>
          <a:prstGeom prst="roundRect">
            <a:avLst>
              <a:gd name="adj" fmla="val 2646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156811" y="4668679"/>
            <a:ext cx="189071" cy="3763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3</a:t>
            </a:r>
            <a:endParaRPr lang="en-US" sz="1850" dirty="0"/>
          </a:p>
        </p:txBody>
      </p:sp>
      <p:sp>
        <p:nvSpPr>
          <p:cNvPr id="15" name="Text 13"/>
          <p:cNvSpPr/>
          <p:nvPr/>
        </p:nvSpPr>
        <p:spPr>
          <a:xfrm>
            <a:off x="4964668" y="4511516"/>
            <a:ext cx="3075027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Research Methodology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4964668" y="4901208"/>
            <a:ext cx="4009787" cy="3011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Explains approach to collecting and analyzing data.</a:t>
            </a:r>
            <a:endParaRPr lang="en-US" sz="1450" dirty="0"/>
          </a:p>
        </p:txBody>
      </p:sp>
      <p:sp>
        <p:nvSpPr>
          <p:cNvPr id="17" name="Shape 15"/>
          <p:cNvSpPr/>
          <p:nvPr/>
        </p:nvSpPr>
        <p:spPr>
          <a:xfrm>
            <a:off x="4870609" y="5380911"/>
            <a:ext cx="8696920" cy="11430"/>
          </a:xfrm>
          <a:prstGeom prst="roundRect">
            <a:avLst>
              <a:gd name="adj" fmla="val 247014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968693" y="5484495"/>
            <a:ext cx="5077063" cy="1067038"/>
          </a:xfrm>
          <a:prstGeom prst="roundRect">
            <a:avLst>
              <a:gd name="adj" fmla="val 2646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156811" y="5829776"/>
            <a:ext cx="188833" cy="3763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4</a:t>
            </a:r>
            <a:endParaRPr lang="en-US" sz="1850" dirty="0"/>
          </a:p>
        </p:txBody>
      </p:sp>
      <p:sp>
        <p:nvSpPr>
          <p:cNvPr id="20" name="Text 18"/>
          <p:cNvSpPr/>
          <p:nvPr/>
        </p:nvSpPr>
        <p:spPr>
          <a:xfrm>
            <a:off x="6233874" y="5672614"/>
            <a:ext cx="345328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Data Collection &amp; Analysis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6233874" y="6062305"/>
            <a:ext cx="3865721" cy="3011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Actual process of gathering and interpreting data.</a:t>
            </a:r>
            <a:endParaRPr lang="en-US" sz="1450" dirty="0"/>
          </a:p>
        </p:txBody>
      </p:sp>
      <p:sp>
        <p:nvSpPr>
          <p:cNvPr id="22" name="Shape 20"/>
          <p:cNvSpPr/>
          <p:nvPr/>
        </p:nvSpPr>
        <p:spPr>
          <a:xfrm>
            <a:off x="6139815" y="6542008"/>
            <a:ext cx="7427714" cy="11430"/>
          </a:xfrm>
          <a:prstGeom prst="roundRect">
            <a:avLst>
              <a:gd name="adj" fmla="val 247014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968693" y="6645592"/>
            <a:ext cx="6346388" cy="1067038"/>
          </a:xfrm>
          <a:prstGeom prst="roundRect">
            <a:avLst>
              <a:gd name="adj" fmla="val 2646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156811" y="6990874"/>
            <a:ext cx="182285" cy="3763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5</a:t>
            </a:r>
            <a:endParaRPr lang="en-US" sz="1850" dirty="0"/>
          </a:p>
        </p:txBody>
      </p:sp>
      <p:sp>
        <p:nvSpPr>
          <p:cNvPr id="25" name="Text 23"/>
          <p:cNvSpPr/>
          <p:nvPr/>
        </p:nvSpPr>
        <p:spPr>
          <a:xfrm>
            <a:off x="7503200" y="6833711"/>
            <a:ext cx="3196590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Discussion &amp; Conclusion</a:t>
            </a:r>
            <a:endParaRPr lang="en-US" sz="1700" dirty="0"/>
          </a:p>
        </p:txBody>
      </p:sp>
      <p:sp>
        <p:nvSpPr>
          <p:cNvPr id="26" name="Text 24"/>
          <p:cNvSpPr/>
          <p:nvPr/>
        </p:nvSpPr>
        <p:spPr>
          <a:xfrm>
            <a:off x="7503200" y="7223403"/>
            <a:ext cx="4379952" cy="3011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Answers research questions based on data and analysis.</a:t>
            </a:r>
            <a:endParaRPr lang="en-US" sz="14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093953" y="879991"/>
            <a:ext cx="11174135" cy="6921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450"/>
              </a:lnSpc>
              <a:buNone/>
            </a:pPr>
            <a:r>
              <a:rPr lang="en-US" sz="43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Types of Research Methodologies</a:t>
            </a:r>
            <a:endParaRPr lang="en-US" sz="4350" dirty="0"/>
          </a:p>
        </p:txBody>
      </p:sp>
      <p:sp>
        <p:nvSpPr>
          <p:cNvPr id="4" name="Shape 1"/>
          <p:cNvSpPr/>
          <p:nvPr/>
        </p:nvSpPr>
        <p:spPr>
          <a:xfrm>
            <a:off x="968693" y="4633793"/>
            <a:ext cx="4074081" cy="2951083"/>
          </a:xfrm>
          <a:prstGeom prst="roundRect">
            <a:avLst>
              <a:gd name="adj" fmla="val 1196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203960" y="4869061"/>
            <a:ext cx="3603546" cy="6919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1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Quantitative Research</a:t>
            </a:r>
            <a:endParaRPr lang="en-US" sz="2150" dirty="0"/>
          </a:p>
        </p:txBody>
      </p:sp>
      <p:sp>
        <p:nvSpPr>
          <p:cNvPr id="6" name="Text 3"/>
          <p:cNvSpPr/>
          <p:nvPr/>
        </p:nvSpPr>
        <p:spPr>
          <a:xfrm>
            <a:off x="1203960" y="5702141"/>
            <a:ext cx="3603546" cy="7531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Focuses on numerical data and statistical analysis.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1203960" y="6596420"/>
            <a:ext cx="3603546" cy="7531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Surveys, experiments, and statistical data analysis.</a:t>
            </a:r>
            <a:endParaRPr lang="en-US" sz="1850" dirty="0"/>
          </a:p>
        </p:txBody>
      </p:sp>
      <p:sp>
        <p:nvSpPr>
          <p:cNvPr id="8" name="Shape 5"/>
          <p:cNvSpPr/>
          <p:nvPr/>
        </p:nvSpPr>
        <p:spPr>
          <a:xfrm>
            <a:off x="5278041" y="4633793"/>
            <a:ext cx="4074081" cy="2951083"/>
          </a:xfrm>
          <a:prstGeom prst="roundRect">
            <a:avLst>
              <a:gd name="adj" fmla="val 1196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513308" y="4869061"/>
            <a:ext cx="3442811" cy="3459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1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Qualitative Research</a:t>
            </a:r>
            <a:endParaRPr lang="en-US" sz="2150" dirty="0"/>
          </a:p>
        </p:txBody>
      </p:sp>
      <p:sp>
        <p:nvSpPr>
          <p:cNvPr id="10" name="Text 7"/>
          <p:cNvSpPr/>
          <p:nvPr/>
        </p:nvSpPr>
        <p:spPr>
          <a:xfrm>
            <a:off x="5513308" y="5356146"/>
            <a:ext cx="3603546" cy="7531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Focuses on understanding deeper meanings and motivations.</a:t>
            </a:r>
            <a:endParaRPr lang="en-US" sz="1850" dirty="0"/>
          </a:p>
        </p:txBody>
      </p:sp>
      <p:sp>
        <p:nvSpPr>
          <p:cNvPr id="11" name="Text 8"/>
          <p:cNvSpPr/>
          <p:nvPr/>
        </p:nvSpPr>
        <p:spPr>
          <a:xfrm>
            <a:off x="5513308" y="6250424"/>
            <a:ext cx="3603546" cy="7531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Interviews, case studies, and non-numeric data analysis.</a:t>
            </a:r>
            <a:endParaRPr lang="en-US" sz="1850" dirty="0"/>
          </a:p>
        </p:txBody>
      </p:sp>
      <p:sp>
        <p:nvSpPr>
          <p:cNvPr id="12" name="Shape 9"/>
          <p:cNvSpPr/>
          <p:nvPr/>
        </p:nvSpPr>
        <p:spPr>
          <a:xfrm>
            <a:off x="9587389" y="4633793"/>
            <a:ext cx="4074081" cy="2951083"/>
          </a:xfrm>
          <a:prstGeom prst="roundRect">
            <a:avLst>
              <a:gd name="adj" fmla="val 1196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9822656" y="4869061"/>
            <a:ext cx="3603546" cy="6919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1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Mixed-Methods Research</a:t>
            </a:r>
            <a:endParaRPr lang="en-US" sz="2150" dirty="0"/>
          </a:p>
        </p:txBody>
      </p:sp>
      <p:sp>
        <p:nvSpPr>
          <p:cNvPr id="14" name="Text 11"/>
          <p:cNvSpPr/>
          <p:nvPr/>
        </p:nvSpPr>
        <p:spPr>
          <a:xfrm>
            <a:off x="9822656" y="5702141"/>
            <a:ext cx="3603546" cy="7531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Combines both quantitative and qualitative approaches.</a:t>
            </a:r>
            <a:endParaRPr lang="en-US" sz="1850" dirty="0"/>
          </a:p>
        </p:txBody>
      </p:sp>
      <p:sp>
        <p:nvSpPr>
          <p:cNvPr id="15" name="Text 12"/>
          <p:cNvSpPr/>
          <p:nvPr/>
        </p:nvSpPr>
        <p:spPr>
          <a:xfrm>
            <a:off x="9822656" y="6596420"/>
            <a:ext cx="3603546" cy="7531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50"/>
              </a:lnSpc>
              <a:buNone/>
            </a:pPr>
            <a:r>
              <a:rPr lang="en-US" sz="18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Provides a more comprehensive view of research topics.</a:t>
            </a:r>
            <a:endParaRPr lang="en-US" sz="1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68693" y="2071568"/>
            <a:ext cx="12692896" cy="1452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700"/>
              </a:lnSpc>
              <a:buNone/>
            </a:pPr>
            <a:r>
              <a:rPr lang="en-US" sz="45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Quantitative Research in Dissertations</a:t>
            </a:r>
            <a:endParaRPr lang="en-US" sz="4550" dirty="0"/>
          </a:p>
        </p:txBody>
      </p:sp>
      <p:sp>
        <p:nvSpPr>
          <p:cNvPr id="3" name="Text 1"/>
          <p:cNvSpPr/>
          <p:nvPr/>
        </p:nvSpPr>
        <p:spPr>
          <a:xfrm>
            <a:off x="968693" y="4140756"/>
            <a:ext cx="2904530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2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Definition</a:t>
            </a:r>
            <a:endParaRPr lang="en-US" sz="2250" dirty="0"/>
          </a:p>
        </p:txBody>
      </p:sp>
      <p:sp>
        <p:nvSpPr>
          <p:cNvPr id="4" name="Text 2"/>
          <p:cNvSpPr/>
          <p:nvPr/>
        </p:nvSpPr>
        <p:spPr>
          <a:xfrm>
            <a:off x="968693" y="4750713"/>
            <a:ext cx="3828931" cy="11851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Collection and analysis of numerical data to test hypotheses, identify patterns, or make predictions.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5407462" y="4140756"/>
            <a:ext cx="3240524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2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Common Methods</a:t>
            </a:r>
            <a:endParaRPr lang="en-US" sz="2250" dirty="0"/>
          </a:p>
        </p:txBody>
      </p:sp>
      <p:sp>
        <p:nvSpPr>
          <p:cNvPr id="6" name="Text 4"/>
          <p:cNvSpPr/>
          <p:nvPr/>
        </p:nvSpPr>
        <p:spPr>
          <a:xfrm>
            <a:off x="5407462" y="4750713"/>
            <a:ext cx="3828931" cy="11851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Surveys, structured questionnaires, experiments, and statistical data analysis.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9846231" y="4140756"/>
            <a:ext cx="2904530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2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Data Analysis</a:t>
            </a:r>
            <a:endParaRPr lang="en-US" sz="2250" dirty="0"/>
          </a:p>
        </p:txBody>
      </p:sp>
      <p:sp>
        <p:nvSpPr>
          <p:cNvPr id="8" name="Text 6"/>
          <p:cNvSpPr/>
          <p:nvPr/>
        </p:nvSpPr>
        <p:spPr>
          <a:xfrm>
            <a:off x="9846231" y="4750713"/>
            <a:ext cx="3828931" cy="790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Involves using tools like SPSS, Excel, or Python for statistical tests.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87821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968693" y="3848933"/>
            <a:ext cx="11967567" cy="6771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300"/>
              </a:lnSpc>
              <a:buNone/>
            </a:pPr>
            <a:r>
              <a:rPr lang="en-US" sz="4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Qualitative Research in Dissertations</a:t>
            </a:r>
            <a:endParaRPr lang="en-US" sz="42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693" y="4871323"/>
            <a:ext cx="575548" cy="575548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68693" y="5677019"/>
            <a:ext cx="2708910" cy="338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Interviews</a:t>
            </a:r>
            <a:endParaRPr lang="en-US" sz="2100" dirty="0"/>
          </a:p>
        </p:txBody>
      </p:sp>
      <p:sp>
        <p:nvSpPr>
          <p:cNvPr id="6" name="Text 2"/>
          <p:cNvSpPr/>
          <p:nvPr/>
        </p:nvSpPr>
        <p:spPr>
          <a:xfrm>
            <a:off x="968693" y="6153626"/>
            <a:ext cx="2914174" cy="7367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Gather in-depth insights from individuals.</a:t>
            </a:r>
            <a:endParaRPr lang="en-US" sz="18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8148" y="4871323"/>
            <a:ext cx="575548" cy="575548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4228148" y="5677019"/>
            <a:ext cx="2708910" cy="338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Focus Groups</a:t>
            </a:r>
            <a:endParaRPr lang="en-US" sz="2100" dirty="0"/>
          </a:p>
        </p:txBody>
      </p:sp>
      <p:sp>
        <p:nvSpPr>
          <p:cNvPr id="9" name="Text 4"/>
          <p:cNvSpPr/>
          <p:nvPr/>
        </p:nvSpPr>
        <p:spPr>
          <a:xfrm>
            <a:off x="4228148" y="6153626"/>
            <a:ext cx="2914293" cy="7367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Explore perspectives and dynamics within a group.</a:t>
            </a:r>
            <a:endParaRPr lang="en-US" sz="18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87722" y="4871323"/>
            <a:ext cx="575548" cy="575548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487722" y="5677019"/>
            <a:ext cx="2708910" cy="338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Case Studies</a:t>
            </a:r>
            <a:endParaRPr lang="en-US" sz="2100" dirty="0"/>
          </a:p>
        </p:txBody>
      </p:sp>
      <p:sp>
        <p:nvSpPr>
          <p:cNvPr id="12" name="Text 6"/>
          <p:cNvSpPr/>
          <p:nvPr/>
        </p:nvSpPr>
        <p:spPr>
          <a:xfrm>
            <a:off x="7487722" y="6153626"/>
            <a:ext cx="2914293" cy="7367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Analyze specific situations or events in detail.</a:t>
            </a:r>
            <a:endParaRPr lang="en-US" sz="18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47296" y="4871323"/>
            <a:ext cx="575548" cy="575548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10747296" y="5677019"/>
            <a:ext cx="2708910" cy="338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Ethnography</a:t>
            </a:r>
            <a:endParaRPr lang="en-US" sz="2100" dirty="0"/>
          </a:p>
        </p:txBody>
      </p:sp>
      <p:sp>
        <p:nvSpPr>
          <p:cNvPr id="15" name="Text 8"/>
          <p:cNvSpPr/>
          <p:nvPr/>
        </p:nvSpPr>
        <p:spPr>
          <a:xfrm>
            <a:off x="10747296" y="6153626"/>
            <a:ext cx="2914293" cy="11051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Immerse in a culture or community to understand its practices.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2956" y="791885"/>
            <a:ext cx="7558088" cy="1999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200"/>
              </a:lnSpc>
              <a:buNone/>
            </a:pPr>
            <a:r>
              <a:rPr lang="en-US" sz="41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Mixed-Methods Research in Dissertations</a:t>
            </a:r>
            <a:endParaRPr lang="en-US" sz="4150" dirty="0"/>
          </a:p>
        </p:txBody>
      </p:sp>
      <p:sp>
        <p:nvSpPr>
          <p:cNvPr id="4" name="Shape 1"/>
          <p:cNvSpPr/>
          <p:nvPr/>
        </p:nvSpPr>
        <p:spPr>
          <a:xfrm>
            <a:off x="1117521" y="3130868"/>
            <a:ext cx="30480" cy="4306848"/>
          </a:xfrm>
          <a:prstGeom prst="roundRect">
            <a:avLst>
              <a:gd name="adj" fmla="val 111506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357134" y="3625215"/>
            <a:ext cx="792956" cy="30480"/>
          </a:xfrm>
          <a:prstGeom prst="roundRect">
            <a:avLst>
              <a:gd name="adj" fmla="val 111506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77907" y="3385661"/>
            <a:ext cx="509707" cy="509707"/>
          </a:xfrm>
          <a:prstGeom prst="roundRect">
            <a:avLst>
              <a:gd name="adj" fmla="val 6668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057335" y="3480554"/>
            <a:ext cx="150733" cy="3199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25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1</a:t>
            </a:r>
            <a:endParaRPr lang="en-US" sz="2500" dirty="0"/>
          </a:p>
        </p:txBody>
      </p:sp>
      <p:sp>
        <p:nvSpPr>
          <p:cNvPr id="8" name="Text 5"/>
          <p:cNvSpPr/>
          <p:nvPr/>
        </p:nvSpPr>
        <p:spPr>
          <a:xfrm>
            <a:off x="2378869" y="3357443"/>
            <a:ext cx="2665571" cy="33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Definition</a:t>
            </a:r>
            <a:endParaRPr lang="en-US" sz="2050" dirty="0"/>
          </a:p>
        </p:txBody>
      </p:sp>
      <p:sp>
        <p:nvSpPr>
          <p:cNvPr id="9" name="Text 6"/>
          <p:cNvSpPr/>
          <p:nvPr/>
        </p:nvSpPr>
        <p:spPr>
          <a:xfrm>
            <a:off x="2378869" y="3826431"/>
            <a:ext cx="5972175" cy="3624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Combines quantitative and qualitative methods.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1357134" y="5136356"/>
            <a:ext cx="792956" cy="30480"/>
          </a:xfrm>
          <a:prstGeom prst="roundRect">
            <a:avLst>
              <a:gd name="adj" fmla="val 111506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77907" y="4896803"/>
            <a:ext cx="509707" cy="509707"/>
          </a:xfrm>
          <a:prstGeom prst="roundRect">
            <a:avLst>
              <a:gd name="adj" fmla="val 6668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06495" y="4991695"/>
            <a:ext cx="252413" cy="3199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25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2</a:t>
            </a:r>
            <a:endParaRPr lang="en-US" sz="2500" dirty="0"/>
          </a:p>
        </p:txBody>
      </p:sp>
      <p:sp>
        <p:nvSpPr>
          <p:cNvPr id="13" name="Text 10"/>
          <p:cNvSpPr/>
          <p:nvPr/>
        </p:nvSpPr>
        <p:spPr>
          <a:xfrm>
            <a:off x="2378869" y="4868585"/>
            <a:ext cx="3343037" cy="33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Sequential Approach</a:t>
            </a:r>
            <a:endParaRPr lang="en-US" sz="2050" dirty="0"/>
          </a:p>
        </p:txBody>
      </p:sp>
      <p:sp>
        <p:nvSpPr>
          <p:cNvPr id="14" name="Text 11"/>
          <p:cNvSpPr/>
          <p:nvPr/>
        </p:nvSpPr>
        <p:spPr>
          <a:xfrm>
            <a:off x="2378869" y="5337572"/>
            <a:ext cx="5972175" cy="3624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Quantitative research first, followed by qualitative research.</a:t>
            </a:r>
            <a:endParaRPr lang="en-US" sz="1750" dirty="0"/>
          </a:p>
        </p:txBody>
      </p:sp>
      <p:sp>
        <p:nvSpPr>
          <p:cNvPr id="15" name="Shape 12"/>
          <p:cNvSpPr/>
          <p:nvPr/>
        </p:nvSpPr>
        <p:spPr>
          <a:xfrm>
            <a:off x="1357134" y="6647498"/>
            <a:ext cx="792956" cy="30480"/>
          </a:xfrm>
          <a:prstGeom prst="roundRect">
            <a:avLst>
              <a:gd name="adj" fmla="val 111506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877907" y="6407944"/>
            <a:ext cx="509707" cy="509707"/>
          </a:xfrm>
          <a:prstGeom prst="roundRect">
            <a:avLst>
              <a:gd name="adj" fmla="val 6668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1004114" y="6502837"/>
            <a:ext cx="257175" cy="3199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25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3</a:t>
            </a:r>
            <a:endParaRPr lang="en-US" sz="2500" dirty="0"/>
          </a:p>
        </p:txBody>
      </p:sp>
      <p:sp>
        <p:nvSpPr>
          <p:cNvPr id="18" name="Text 15"/>
          <p:cNvSpPr/>
          <p:nvPr/>
        </p:nvSpPr>
        <p:spPr>
          <a:xfrm>
            <a:off x="2378869" y="6379726"/>
            <a:ext cx="3479244" cy="33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Concurrent Approach</a:t>
            </a:r>
            <a:endParaRPr lang="en-US" sz="2050" dirty="0"/>
          </a:p>
        </p:txBody>
      </p:sp>
      <p:sp>
        <p:nvSpPr>
          <p:cNvPr id="19" name="Text 16"/>
          <p:cNvSpPr/>
          <p:nvPr/>
        </p:nvSpPr>
        <p:spPr>
          <a:xfrm>
            <a:off x="2378869" y="6848713"/>
            <a:ext cx="5972175" cy="3624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Conducting both simultaneously and comparing results.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68693" y="980242"/>
            <a:ext cx="12692896" cy="1452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700"/>
              </a:lnSpc>
              <a:buNone/>
            </a:pPr>
            <a:r>
              <a:rPr lang="en-US" sz="45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Aligning Research with Your Dissertation</a:t>
            </a:r>
            <a:endParaRPr lang="en-US" sz="45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4673" y="2926080"/>
            <a:ext cx="2094309" cy="139993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069080" y="3551992"/>
            <a:ext cx="145375" cy="4937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850"/>
              </a:lnSpc>
              <a:buNone/>
            </a:pPr>
            <a:r>
              <a:rPr lang="en-US" sz="24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1</a:t>
            </a:r>
            <a:endParaRPr lang="en-US" sz="2400" dirty="0"/>
          </a:p>
        </p:txBody>
      </p:sp>
      <p:sp>
        <p:nvSpPr>
          <p:cNvPr id="5" name="Text 2"/>
          <p:cNvSpPr/>
          <p:nvPr/>
        </p:nvSpPr>
        <p:spPr>
          <a:xfrm>
            <a:off x="5435798" y="3172897"/>
            <a:ext cx="4072295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Dissertation Objectives</a:t>
            </a:r>
            <a:endParaRPr lang="en-US" sz="2250" dirty="0"/>
          </a:p>
        </p:txBody>
      </p:sp>
      <p:sp>
        <p:nvSpPr>
          <p:cNvPr id="6" name="Text 3"/>
          <p:cNvSpPr/>
          <p:nvPr/>
        </p:nvSpPr>
        <p:spPr>
          <a:xfrm>
            <a:off x="5435798" y="3684151"/>
            <a:ext cx="4072295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Overall aims of your research.</a:t>
            </a:r>
            <a:endParaRPr lang="en-US" sz="1900" dirty="0"/>
          </a:p>
        </p:txBody>
      </p:sp>
      <p:sp>
        <p:nvSpPr>
          <p:cNvPr id="7" name="Shape 4"/>
          <p:cNvSpPr/>
          <p:nvPr/>
        </p:nvSpPr>
        <p:spPr>
          <a:xfrm>
            <a:off x="5250656" y="4341614"/>
            <a:ext cx="8349258" cy="15240"/>
          </a:xfrm>
          <a:prstGeom prst="roundRect">
            <a:avLst>
              <a:gd name="adj" fmla="val 243000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7518" y="4387691"/>
            <a:ext cx="4188619" cy="1399937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019907" y="4840724"/>
            <a:ext cx="243602" cy="4937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850"/>
              </a:lnSpc>
              <a:buNone/>
            </a:pPr>
            <a:r>
              <a:rPr lang="en-US" sz="24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2</a:t>
            </a:r>
            <a:endParaRPr lang="en-US" sz="2400" dirty="0"/>
          </a:p>
        </p:txBody>
      </p:sp>
      <p:sp>
        <p:nvSpPr>
          <p:cNvPr id="10" name="Text 6"/>
          <p:cNvSpPr/>
          <p:nvPr/>
        </p:nvSpPr>
        <p:spPr>
          <a:xfrm>
            <a:off x="6482953" y="4634508"/>
            <a:ext cx="4034433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Research Methodology</a:t>
            </a:r>
            <a:endParaRPr lang="en-US" sz="2250" dirty="0"/>
          </a:p>
        </p:txBody>
      </p:sp>
      <p:sp>
        <p:nvSpPr>
          <p:cNvPr id="11" name="Text 7"/>
          <p:cNvSpPr/>
          <p:nvPr/>
        </p:nvSpPr>
        <p:spPr>
          <a:xfrm>
            <a:off x="6482953" y="5145762"/>
            <a:ext cx="4586883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Quantitative, qualitative, or mixed-methods.</a:t>
            </a:r>
            <a:endParaRPr lang="en-US" sz="1900" dirty="0"/>
          </a:p>
        </p:txBody>
      </p:sp>
      <p:sp>
        <p:nvSpPr>
          <p:cNvPr id="12" name="Shape 8"/>
          <p:cNvSpPr/>
          <p:nvPr/>
        </p:nvSpPr>
        <p:spPr>
          <a:xfrm>
            <a:off x="6297811" y="5803225"/>
            <a:ext cx="7302103" cy="15240"/>
          </a:xfrm>
          <a:prstGeom prst="roundRect">
            <a:avLst>
              <a:gd name="adj" fmla="val 243000"/>
            </a:avLst>
          </a:prstGeom>
          <a:solidFill>
            <a:srgbClr val="49606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363" y="5849303"/>
            <a:ext cx="6282928" cy="1399937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4017764" y="6302335"/>
            <a:ext cx="248126" cy="4937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850"/>
              </a:lnSpc>
              <a:buNone/>
            </a:pPr>
            <a:r>
              <a:rPr lang="en-US" sz="24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3</a:t>
            </a:r>
            <a:endParaRPr lang="en-US" sz="2400" dirty="0"/>
          </a:p>
        </p:txBody>
      </p:sp>
      <p:sp>
        <p:nvSpPr>
          <p:cNvPr id="15" name="Text 10"/>
          <p:cNvSpPr/>
          <p:nvPr/>
        </p:nvSpPr>
        <p:spPr>
          <a:xfrm>
            <a:off x="7530108" y="6096119"/>
            <a:ext cx="3481864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Research Questions</a:t>
            </a:r>
            <a:endParaRPr lang="en-US" sz="2250" dirty="0"/>
          </a:p>
        </p:txBody>
      </p:sp>
      <p:sp>
        <p:nvSpPr>
          <p:cNvPr id="16" name="Text 11"/>
          <p:cNvSpPr/>
          <p:nvPr/>
        </p:nvSpPr>
        <p:spPr>
          <a:xfrm>
            <a:off x="7530108" y="6607373"/>
            <a:ext cx="3481864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Guide the focus of your research.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68693" y="2158008"/>
            <a:ext cx="12692896" cy="14520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700"/>
              </a:lnSpc>
              <a:buNone/>
            </a:pPr>
            <a:r>
              <a:rPr lang="en-US" sz="45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Understanding Primary and Secondary Research</a:t>
            </a:r>
            <a:endParaRPr lang="en-US" sz="4550" dirty="0"/>
          </a:p>
        </p:txBody>
      </p:sp>
      <p:sp>
        <p:nvSpPr>
          <p:cNvPr id="3" name="Text 1"/>
          <p:cNvSpPr/>
          <p:nvPr/>
        </p:nvSpPr>
        <p:spPr>
          <a:xfrm>
            <a:off x="968693" y="4227195"/>
            <a:ext cx="3071813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2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Primary Research</a:t>
            </a:r>
            <a:endParaRPr lang="en-US" sz="2250" dirty="0"/>
          </a:p>
        </p:txBody>
      </p:sp>
      <p:sp>
        <p:nvSpPr>
          <p:cNvPr id="4" name="Text 2"/>
          <p:cNvSpPr/>
          <p:nvPr/>
        </p:nvSpPr>
        <p:spPr>
          <a:xfrm>
            <a:off x="968693" y="4837152"/>
            <a:ext cx="6045279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Original data collected directly by the researcher.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968693" y="5454372"/>
            <a:ext cx="6045279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Surveys, interviews, experiments.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7623810" y="4227195"/>
            <a:ext cx="3601522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2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Secondary Research</a:t>
            </a:r>
            <a:endParaRPr lang="en-US" sz="2250" dirty="0"/>
          </a:p>
        </p:txBody>
      </p:sp>
      <p:sp>
        <p:nvSpPr>
          <p:cNvPr id="7" name="Text 5"/>
          <p:cNvSpPr/>
          <p:nvPr/>
        </p:nvSpPr>
        <p:spPr>
          <a:xfrm>
            <a:off x="7623810" y="4837152"/>
            <a:ext cx="6045279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Analyzing existing data collected by others.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7623810" y="5454372"/>
            <a:ext cx="6045279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3100"/>
              </a:lnSpc>
              <a:buNone/>
            </a:pPr>
            <a:r>
              <a:rPr lang="en-US" sz="19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Market reports, academic papers, government statistics.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8905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968693" y="3712845"/>
            <a:ext cx="12692896" cy="13601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350"/>
              </a:lnSpc>
              <a:buNone/>
            </a:pPr>
            <a:r>
              <a:rPr lang="en-US" sz="4250" dirty="0">
                <a:solidFill>
                  <a:srgbClr val="FFFFFF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Crafting Research Questions and Hypotheses</a:t>
            </a:r>
            <a:endParaRPr lang="en-US" sz="4250" dirty="0"/>
          </a:p>
        </p:txBody>
      </p:sp>
      <p:sp>
        <p:nvSpPr>
          <p:cNvPr id="4" name="Shape 1"/>
          <p:cNvSpPr/>
          <p:nvPr/>
        </p:nvSpPr>
        <p:spPr>
          <a:xfrm>
            <a:off x="968693" y="5679996"/>
            <a:ext cx="404693" cy="404693"/>
          </a:xfrm>
          <a:prstGeom prst="roundRect">
            <a:avLst>
              <a:gd name="adj" fmla="val 8572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604605" y="5679996"/>
            <a:ext cx="3260646" cy="340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650"/>
              </a:lnSpc>
              <a:buNone/>
            </a:pPr>
            <a:r>
              <a:rPr lang="en-US" sz="21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Research Questions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1604605" y="6158746"/>
            <a:ext cx="5594985" cy="3699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0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Guide the focus of your research.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1604605" y="6667381"/>
            <a:ext cx="5594985" cy="3699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0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Clear and concise questions.</a:t>
            </a:r>
            <a:endParaRPr lang="en-US" sz="1800" dirty="0"/>
          </a:p>
        </p:txBody>
      </p:sp>
      <p:sp>
        <p:nvSpPr>
          <p:cNvPr id="8" name="Shape 5"/>
          <p:cNvSpPr/>
          <p:nvPr/>
        </p:nvSpPr>
        <p:spPr>
          <a:xfrm>
            <a:off x="7430810" y="5679996"/>
            <a:ext cx="404693" cy="404693"/>
          </a:xfrm>
          <a:prstGeom prst="roundRect">
            <a:avLst>
              <a:gd name="adj" fmla="val 8572"/>
            </a:avLst>
          </a:prstGeom>
          <a:solidFill>
            <a:srgbClr val="3047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066723" y="5679996"/>
            <a:ext cx="2720578" cy="340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650"/>
              </a:lnSpc>
              <a:buNone/>
            </a:pPr>
            <a:r>
              <a:rPr lang="en-US" sz="2100" dirty="0">
                <a:solidFill>
                  <a:srgbClr val="CAD6DE"/>
                </a:solidFill>
                <a:latin typeface="Unbounded" pitchFamily="34" charset="0"/>
                <a:ea typeface="Unbounded" pitchFamily="34" charset="-122"/>
                <a:cs typeface="Unbounded" pitchFamily="34" charset="-120"/>
              </a:rPr>
              <a:t>Hypotheses</a:t>
            </a:r>
            <a:endParaRPr lang="en-US" sz="2100" dirty="0"/>
          </a:p>
        </p:txBody>
      </p:sp>
      <p:sp>
        <p:nvSpPr>
          <p:cNvPr id="10" name="Text 7"/>
          <p:cNvSpPr/>
          <p:nvPr/>
        </p:nvSpPr>
        <p:spPr>
          <a:xfrm>
            <a:off x="8066723" y="6158746"/>
            <a:ext cx="5594985" cy="3699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90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Quantitative research often involves testing a hypothesis.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8066723" y="6667381"/>
            <a:ext cx="5594985" cy="739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900"/>
              </a:lnSpc>
              <a:buNone/>
            </a:pPr>
            <a:r>
              <a:rPr lang="en-US" sz="1800" dirty="0">
                <a:solidFill>
                  <a:srgbClr val="CAD6DE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Example: Increased customer engagement leads to higher sales.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450</Words>
  <Application>Microsoft Office PowerPoint</Application>
  <PresentationFormat>Custom</PresentationFormat>
  <Paragraphs>95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Unbounded</vt:lpstr>
      <vt:lpstr>Calibri Light</vt:lpstr>
      <vt:lpstr>Cabin</vt:lpstr>
      <vt:lpstr>Arial</vt:lpstr>
      <vt:lpstr>Calibri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Gladius David Kulothungan</cp:lastModifiedBy>
  <cp:revision>2</cp:revision>
  <dcterms:created xsi:type="dcterms:W3CDTF">2024-10-02T11:41:40Z</dcterms:created>
  <dcterms:modified xsi:type="dcterms:W3CDTF">2024-10-02T13:23:33Z</dcterms:modified>
</cp:coreProperties>
</file>