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6"/>
  </p:notesMasterIdLst>
  <p:handoutMasterIdLst>
    <p:handoutMasterId r:id="rId47"/>
  </p:handoutMasterIdLst>
  <p:sldIdLst>
    <p:sldId id="258" r:id="rId2"/>
    <p:sldId id="267" r:id="rId3"/>
    <p:sldId id="268" r:id="rId4"/>
    <p:sldId id="269" r:id="rId5"/>
    <p:sldId id="272" r:id="rId6"/>
    <p:sldId id="363" r:id="rId7"/>
    <p:sldId id="274" r:id="rId8"/>
    <p:sldId id="275" r:id="rId9"/>
    <p:sldId id="276" r:id="rId10"/>
    <p:sldId id="277" r:id="rId11"/>
    <p:sldId id="279" r:id="rId12"/>
    <p:sldId id="280" r:id="rId13"/>
    <p:sldId id="287" r:id="rId14"/>
    <p:sldId id="288" r:id="rId15"/>
    <p:sldId id="282" r:id="rId16"/>
    <p:sldId id="283" r:id="rId17"/>
    <p:sldId id="354" r:id="rId18"/>
    <p:sldId id="355" r:id="rId19"/>
    <p:sldId id="356" r:id="rId20"/>
    <p:sldId id="357" r:id="rId21"/>
    <p:sldId id="364" r:id="rId22"/>
    <p:sldId id="358" r:id="rId23"/>
    <p:sldId id="343" r:id="rId24"/>
    <p:sldId id="336" r:id="rId25"/>
    <p:sldId id="337" r:id="rId26"/>
    <p:sldId id="338" r:id="rId27"/>
    <p:sldId id="359" r:id="rId28"/>
    <p:sldId id="360" r:id="rId29"/>
    <p:sldId id="339" r:id="rId30"/>
    <p:sldId id="342" r:id="rId31"/>
    <p:sldId id="344" r:id="rId32"/>
    <p:sldId id="361" r:id="rId33"/>
    <p:sldId id="347" r:id="rId34"/>
    <p:sldId id="341" r:id="rId35"/>
    <p:sldId id="345" r:id="rId36"/>
    <p:sldId id="346" r:id="rId37"/>
    <p:sldId id="362" r:id="rId38"/>
    <p:sldId id="301" r:id="rId39"/>
    <p:sldId id="284" r:id="rId40"/>
    <p:sldId id="310" r:id="rId41"/>
    <p:sldId id="350" r:id="rId42"/>
    <p:sldId id="348" r:id="rId43"/>
    <p:sldId id="349" r:id="rId44"/>
    <p:sldId id="353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59"/>
    <p:restoredTop sz="94674"/>
  </p:normalViewPr>
  <p:slideViewPr>
    <p:cSldViewPr snapToGrid="0" snapToObjects="1">
      <p:cViewPr varScale="1">
        <p:scale>
          <a:sx n="133" d="100"/>
          <a:sy n="133" d="100"/>
        </p:scale>
        <p:origin x="200" y="19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4D0D2-89BA-944C-947A-15E9295ED13A}" type="datetimeFigureOut">
              <a:rPr lang="en-US" smtClean="0"/>
              <a:t>6/12/18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2028B-2EBF-CC48-ABBF-F53D8CB00446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01B78-A2AD-A34F-B79E-8F9CC181424A}" type="datetimeFigureOut">
              <a:rPr lang="en-US" smtClean="0"/>
              <a:t>6/12/18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8076A6-C73E-B74D-8B8C-5F230606486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381C68C4-700C-854F-9F2A-B1F7EB0AB427}" type="slidenum">
              <a:rPr lang="en-GB" altLang="en-US"/>
              <a:t>24</a:t>
            </a:fld>
            <a:endParaRPr lang="en-GB" altLang="en-US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560CD880-5BEE-814D-90A8-729CFA8F2DEC}" type="slidenum">
              <a:rPr lang="en-GB" altLang="en-US"/>
              <a:t>25</a:t>
            </a:fld>
            <a:endParaRPr lang="en-GB" altLang="en-US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E97CEEC-DA11-F94D-B00F-5E6160A6D81A}" type="slidenum">
              <a:rPr lang="en-GB" altLang="en-US"/>
              <a:t>31</a:t>
            </a:fld>
            <a:endParaRPr lang="en-GB" altLang="en-US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53CB8F-A1C8-1D45-9873-20483C1110BB}" type="slidenum">
              <a:rPr lang="en-GB" altLang="en-US"/>
              <a:t>35</a:t>
            </a:fld>
            <a:endParaRPr lang="en-GB" altLang="en-US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AC33C-DE2C-6B44-8B4F-42CADAD056AC}" type="slidenum">
              <a:rPr lang="en-US" smtClean="0"/>
              <a:t>42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AC33C-DE2C-6B44-8B4F-42CADAD056AC}" type="slidenum">
              <a:rPr lang="en-US" smtClean="0"/>
              <a:t>43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BE6326B-9F53-F241-8BAF-6BC4CFFE7138}" type="slidenum">
              <a:rPr lang="en-US" altLang="en-US"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6/12/18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 descr="Peniarth powerpoint background.pdf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-493626" y="-423170"/>
            <a:ext cx="13319092" cy="7629637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744"/>
            <a:ext cx="10972800" cy="1143000"/>
          </a:xfrm>
        </p:spPr>
        <p:txBody>
          <a:bodyPr/>
          <a:lstStyle/>
          <a:p>
            <a:r>
              <a:rPr lang="en-US" dirty="0" err="1"/>
              <a:t>Berfau</a:t>
            </a:r>
            <a:r>
              <a:rPr lang="en-US" dirty="0"/>
              <a:t> - Nod </a:t>
            </a:r>
          </a:p>
        </p:txBody>
      </p:sp>
      <p:sp>
        <p:nvSpPr>
          <p:cNvPr id="4" name="Content Placeholder 2"/>
          <p:cNvSpPr txBox="1"/>
          <p:nvPr/>
        </p:nvSpPr>
        <p:spPr>
          <a:xfrm>
            <a:off x="1981200" y="1672120"/>
            <a:ext cx="8229600" cy="36183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47520" y="1672120"/>
            <a:ext cx="87985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 err="1"/>
              <a:t>Edrych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</a:t>
            </a:r>
            <a:r>
              <a:rPr lang="en-US" sz="4000" dirty="0" err="1"/>
              <a:t>fanylach</a:t>
            </a:r>
            <a:r>
              <a:rPr lang="en-US" sz="4000" dirty="0"/>
              <a:t> </a:t>
            </a:r>
            <a:r>
              <a:rPr lang="en-US" sz="4000" dirty="0" err="1"/>
              <a:t>ar</a:t>
            </a:r>
            <a:r>
              <a:rPr lang="en-US" sz="4000" dirty="0"/>
              <a:t> </a:t>
            </a:r>
            <a:r>
              <a:rPr lang="en-US" sz="4000" dirty="0" err="1"/>
              <a:t>ferfau</a:t>
            </a:r>
            <a:r>
              <a:rPr lang="en-US" sz="4000" dirty="0"/>
              <a:t> – </a:t>
            </a:r>
            <a:r>
              <a:rPr lang="en-US" sz="4000" dirty="0" err="1"/>
              <a:t>dysgu</a:t>
            </a:r>
            <a:r>
              <a:rPr lang="en-US" sz="4000" dirty="0"/>
              <a:t> </a:t>
            </a:r>
            <a:r>
              <a:rPr lang="en-US" sz="4000" dirty="0" err="1"/>
              <a:t>sut</a:t>
            </a:r>
            <a:r>
              <a:rPr lang="en-US" sz="4000" dirty="0"/>
              <a:t> </a:t>
            </a:r>
            <a:r>
              <a:rPr lang="en-US" sz="4000" dirty="0" err="1"/>
              <a:t>i’w</a:t>
            </a:r>
            <a:r>
              <a:rPr lang="en-US" sz="4000" dirty="0"/>
              <a:t> </a:t>
            </a:r>
            <a:r>
              <a:rPr lang="en-US" sz="4000" dirty="0" err="1"/>
              <a:t>defnyddio’n</a:t>
            </a:r>
            <a:r>
              <a:rPr lang="en-US" sz="4000" dirty="0"/>
              <a:t> </a:t>
            </a:r>
            <a:r>
              <a:rPr lang="en-US" sz="4000" dirty="0" err="1"/>
              <a:t>gywir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</a:t>
            </a:r>
            <a:r>
              <a:rPr lang="en-US" sz="4000" dirty="0" err="1"/>
              <a:t>eu</a:t>
            </a:r>
            <a:r>
              <a:rPr lang="en-US" sz="4000" dirty="0"/>
              <a:t> </a:t>
            </a:r>
            <a:r>
              <a:rPr lang="en-US" sz="4000" dirty="0" err="1"/>
              <a:t>ffurfiau</a:t>
            </a:r>
            <a:r>
              <a:rPr lang="en-US" sz="4000" dirty="0"/>
              <a:t> </a:t>
            </a:r>
            <a:r>
              <a:rPr lang="en-US" sz="4000" dirty="0" err="1"/>
              <a:t>cwmpasog</a:t>
            </a:r>
            <a:r>
              <a:rPr lang="en-US" sz="4000" dirty="0"/>
              <a:t> a </a:t>
            </a:r>
            <a:r>
              <a:rPr lang="en-US" sz="4000" dirty="0" err="1"/>
              <a:t>chryno</a:t>
            </a:r>
            <a:r>
              <a:rPr lang="en-US" sz="4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 err="1"/>
              <a:t>Ffurfio’r</a:t>
            </a:r>
            <a:r>
              <a:rPr lang="en-US" sz="4000" dirty="0"/>
              <a:t> </a:t>
            </a:r>
            <a:r>
              <a:rPr lang="en-US" sz="4000" dirty="0" err="1"/>
              <a:t>negyddol</a:t>
            </a:r>
            <a:r>
              <a:rPr lang="en-US" sz="4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 err="1"/>
              <a:t>Ffurfio’r</a:t>
            </a:r>
            <a:r>
              <a:rPr lang="en-US" sz="4000" dirty="0"/>
              <a:t> </a:t>
            </a:r>
            <a:r>
              <a:rPr lang="en-US" sz="4000" dirty="0" err="1"/>
              <a:t>gofynnol</a:t>
            </a:r>
            <a:r>
              <a:rPr lang="en-US" sz="4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 err="1"/>
              <a:t>Adolygu</a:t>
            </a:r>
            <a:r>
              <a:rPr lang="en-US" sz="4000" dirty="0"/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503285" y="232050"/>
            <a:ext cx="1104193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3600" b="1" dirty="0" err="1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Adolygu</a:t>
            </a:r>
            <a:r>
              <a:rPr lang="en-US" sz="3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- Beth </a:t>
            </a:r>
            <a:r>
              <a:rPr lang="en-US" sz="3600" b="1" dirty="0" err="1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ydy’r</a:t>
            </a:r>
            <a:r>
              <a:rPr lang="en-US" sz="3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US" sz="3600" b="1" dirty="0" err="1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gwahaniaeth</a:t>
            </a:r>
            <a:r>
              <a:rPr lang="en-US" sz="3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US" sz="3600" b="1" dirty="0" err="1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rhwng</a:t>
            </a:r>
            <a:r>
              <a:rPr lang="en-US" sz="3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US" sz="3600" b="1" dirty="0" err="1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berf</a:t>
            </a:r>
            <a:r>
              <a:rPr lang="en-US" sz="3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a </a:t>
            </a:r>
            <a:r>
              <a:rPr lang="en-US" sz="3600" b="1" dirty="0" err="1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berfenw</a:t>
            </a:r>
            <a:r>
              <a:rPr lang="en-US" sz="3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?</a:t>
            </a:r>
          </a:p>
        </p:txBody>
      </p:sp>
      <p:pic>
        <p:nvPicPr>
          <p:cNvPr id="2050" name="Picture 2" descr="C:\Users\Fflur\AppData\Local\Microsoft\Windows\Temporary Internet Files\Content.IE5\1VWG2KMX\MCj04174360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81554" y="1000108"/>
            <a:ext cx="2054316" cy="2145078"/>
          </a:xfrm>
          <a:prstGeom prst="rect">
            <a:avLst/>
          </a:prstGeom>
          <a:noFill/>
        </p:spPr>
      </p:pic>
      <p:sp>
        <p:nvSpPr>
          <p:cNvPr id="11" name="Rectangle 10"/>
          <p:cNvSpPr/>
          <p:nvPr/>
        </p:nvSpPr>
        <p:spPr>
          <a:xfrm>
            <a:off x="2666977" y="3071810"/>
            <a:ext cx="2000997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dirty="0" err="1">
                <a:solidFill>
                  <a:schemeClr val="accent3"/>
                </a:solidFill>
              </a:rPr>
              <a:t>Bwyta</a:t>
            </a:r>
            <a:endParaRPr lang="en-US" sz="5400" b="1" dirty="0">
              <a:solidFill>
                <a:schemeClr val="accent3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881818" y="3071810"/>
            <a:ext cx="2446632" cy="923330"/>
          </a:xfrm>
          <a:prstGeom prst="rect">
            <a:avLst/>
          </a:prstGeom>
          <a:solidFill>
            <a:srgbClr val="FFFF00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en-US" sz="5400" b="1" dirty="0" err="1">
                <a:ln w="50800"/>
                <a:solidFill>
                  <a:srgbClr val="7030A0"/>
                </a:solidFill>
              </a:rPr>
              <a:t>Bwytais</a:t>
            </a:r>
            <a:endParaRPr lang="en-US" sz="5400" b="1" dirty="0">
              <a:ln w="50800"/>
              <a:solidFill>
                <a:srgbClr val="7030A0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 rot="16200000">
            <a:off x="3167042" y="4572008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16200000">
            <a:off x="7668430" y="4571214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381224" y="514351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Berfenw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738942" y="5000637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3271604" y="291093"/>
            <a:ext cx="5541547" cy="923330"/>
            <a:chOff x="3523663" y="0"/>
            <a:chExt cx="5541547" cy="923330"/>
          </a:xfrm>
        </p:grpSpPr>
        <p:sp>
          <p:nvSpPr>
            <p:cNvPr id="10" name="Rectangle 9"/>
            <p:cNvSpPr/>
            <p:nvPr/>
          </p:nvSpPr>
          <p:spPr>
            <a:xfrm>
              <a:off x="3523663" y="0"/>
              <a:ext cx="2000997" cy="923330"/>
            </a:xfrm>
            <a:prstGeom prst="rect">
              <a:avLst/>
            </a:prstGeom>
            <a:solidFill>
              <a:srgbClr val="7030A0"/>
            </a:solidFill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r>
                <a:rPr lang="en-US" sz="5400" b="1" dirty="0" err="1">
                  <a:solidFill>
                    <a:schemeClr val="accent3"/>
                  </a:solidFill>
                </a:rPr>
                <a:t>Bwyta</a:t>
              </a:r>
              <a:endParaRPr lang="en-US" sz="5400" b="1" dirty="0">
                <a:solidFill>
                  <a:schemeClr val="accent3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523926" y="0"/>
              <a:ext cx="529312" cy="923330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en-US" sz="5400" b="1" dirty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=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023992" y="0"/>
              <a:ext cx="3041218" cy="92333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en-US" sz="5400" b="1" cap="all" dirty="0" err="1"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Berfenw</a:t>
              </a:r>
              <a:endParaRPr lang="en-US" sz="5400" b="1" cap="all" dirty="0"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1738282" y="1714489"/>
            <a:ext cx="871543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</a:rPr>
              <a:t>Dim </a:t>
            </a:r>
            <a:r>
              <a:rPr lang="en-GB" sz="3200" dirty="0" err="1">
                <a:solidFill>
                  <a:srgbClr val="FF0000"/>
                </a:solidFill>
              </a:rPr>
              <a:t>ond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dangos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600" dirty="0" err="1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gweithred</a:t>
            </a:r>
            <a:r>
              <a:rPr lang="en-GB" sz="3200" dirty="0">
                <a:solidFill>
                  <a:srgbClr val="FF0000"/>
                </a:solidFill>
              </a:rPr>
              <a:t> a </a:t>
            </a:r>
            <a:r>
              <a:rPr lang="en-GB" sz="3200" dirty="0" err="1">
                <a:solidFill>
                  <a:srgbClr val="FF0000"/>
                </a:solidFill>
              </a:rPr>
              <a:t>wna</a:t>
            </a:r>
            <a:r>
              <a:rPr lang="en-GB" sz="3200" dirty="0">
                <a:solidFill>
                  <a:srgbClr val="FF0000"/>
                </a:solidFill>
              </a:rPr>
              <a:t> ‘</a:t>
            </a:r>
            <a:r>
              <a:rPr lang="en-GB" sz="3200" dirty="0" err="1">
                <a:solidFill>
                  <a:srgbClr val="FF0000"/>
                </a:solidFill>
              </a:rPr>
              <a:t>bwyta</a:t>
            </a:r>
            <a:r>
              <a:rPr lang="en-GB" sz="3200" dirty="0">
                <a:solidFill>
                  <a:srgbClr val="FF0000"/>
                </a:solidFill>
              </a:rPr>
              <a:t>’</a:t>
            </a:r>
            <a:r>
              <a:rPr lang="en-GB" sz="3200" dirty="0"/>
              <a:t>.</a:t>
            </a:r>
          </a:p>
          <a:p>
            <a:endParaRPr lang="en-GB" sz="3200" dirty="0"/>
          </a:p>
          <a:p>
            <a:r>
              <a:rPr lang="en-GB" sz="3200" dirty="0"/>
              <a:t>	</a:t>
            </a:r>
          </a:p>
          <a:p>
            <a:endParaRPr lang="en-GB" sz="3200" dirty="0"/>
          </a:p>
          <a:p>
            <a:endParaRPr lang="en-GB" sz="3200" dirty="0"/>
          </a:p>
          <a:p>
            <a:pPr algn="ctr"/>
            <a:endParaRPr lang="en-GB" sz="2800" dirty="0"/>
          </a:p>
          <a:p>
            <a:endParaRPr lang="en-GB" sz="1600" dirty="0"/>
          </a:p>
        </p:txBody>
      </p:sp>
      <p:pic>
        <p:nvPicPr>
          <p:cNvPr id="3074" name="Picture 2" descr="C:\Users\Fflur\AppData\Local\Microsoft\Windows\Temporary Internet Files\Content.IE5\1VWG2KMX\MCj04174360000[1].wmf"/>
          <p:cNvPicPr>
            <a:picLocks noChangeAspect="1" noChangeArrowheads="1"/>
          </p:cNvPicPr>
          <p:nvPr/>
        </p:nvPicPr>
        <p:blipFill>
          <a:blip r:embed="rId2" cstate="print"/>
          <a:srcRect t="56335"/>
          <a:stretch>
            <a:fillRect/>
          </a:stretch>
        </p:blipFill>
        <p:spPr bwMode="auto">
          <a:xfrm>
            <a:off x="4524365" y="3286125"/>
            <a:ext cx="2389891" cy="1089661"/>
          </a:xfrm>
          <a:prstGeom prst="rect">
            <a:avLst/>
          </a:prstGeom>
          <a:noFill/>
        </p:spPr>
      </p:pic>
      <p:sp>
        <p:nvSpPr>
          <p:cNvPr id="14" name="Rectangle 13"/>
          <p:cNvSpPr/>
          <p:nvPr/>
        </p:nvSpPr>
        <p:spPr>
          <a:xfrm>
            <a:off x="5381620" y="2285993"/>
            <a:ext cx="66075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8000" b="1" dirty="0">
                <a:ln w="11430"/>
                <a:solidFill>
                  <a:srgbClr val="FF79DC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?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524000" y="5572140"/>
            <a:ext cx="91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Berfenw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= </a:t>
            </a:r>
            <a:r>
              <a:rPr lang="en-US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enw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</a:t>
            </a:r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y </a:t>
            </a:r>
            <a:r>
              <a:rPr lang="en-US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weithred</a:t>
            </a:r>
            <a:endParaRPr lang="en-US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166910" y="428604"/>
            <a:ext cx="3232450" cy="923330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dirty="0" err="1">
                <a:solidFill>
                  <a:srgbClr val="7030A0"/>
                </a:solidFill>
              </a:rPr>
              <a:t>Bwytais</a:t>
            </a:r>
            <a:endParaRPr lang="en-US" sz="5400" b="1" dirty="0">
              <a:solidFill>
                <a:srgbClr val="7030A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952992" y="428604"/>
            <a:ext cx="529312" cy="923330"/>
          </a:xfrm>
          <a:prstGeom prst="rect">
            <a:avLst/>
          </a:prstGeom>
          <a:solidFill>
            <a:srgbClr val="00B0F0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=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453059" y="428604"/>
            <a:ext cx="1617751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5400" b="1" cap="all" dirty="0" err="1"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Berf</a:t>
            </a:r>
            <a:endParaRPr lang="en-US" sz="5400" b="1" cap="all" dirty="0"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91661" y="1785926"/>
            <a:ext cx="10796953" cy="4031873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3200" dirty="0"/>
              <a:t>Mae ‘</a:t>
            </a:r>
            <a:r>
              <a:rPr lang="en-GB" sz="3200" dirty="0" err="1"/>
              <a:t>bwytais</a:t>
            </a:r>
            <a:r>
              <a:rPr lang="en-GB" sz="3200" dirty="0"/>
              <a:t>’ </a:t>
            </a:r>
            <a:r>
              <a:rPr lang="en-GB" sz="3200" dirty="0" err="1"/>
              <a:t>hefyd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dangos</a:t>
            </a:r>
            <a:r>
              <a:rPr lang="en-GB" sz="3200" dirty="0"/>
              <a:t> </a:t>
            </a:r>
            <a:r>
              <a:rPr lang="en-GB" sz="3200" b="1" dirty="0" err="1">
                <a:solidFill>
                  <a:srgbClr val="7030A0"/>
                </a:solidFill>
              </a:rPr>
              <a:t>gweithred</a:t>
            </a:r>
            <a:r>
              <a:rPr lang="en-GB" sz="3200" b="1" dirty="0">
                <a:solidFill>
                  <a:srgbClr val="7030A0"/>
                </a:solidFill>
              </a:rPr>
              <a:t>,</a:t>
            </a:r>
            <a:r>
              <a:rPr lang="en-GB" sz="3200" dirty="0"/>
              <a:t> </a:t>
            </a:r>
            <a:r>
              <a:rPr lang="en-GB" sz="3200" dirty="0" err="1"/>
              <a:t>ond</a:t>
            </a:r>
            <a:r>
              <a:rPr lang="en-GB" sz="3200" dirty="0"/>
              <a:t>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hefyd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cynnig</a:t>
            </a:r>
            <a:r>
              <a:rPr lang="en-GB" sz="3200" dirty="0"/>
              <a:t> </a:t>
            </a:r>
            <a:r>
              <a:rPr lang="en-GB" sz="3200" dirty="0" err="1"/>
              <a:t>ychydig</a:t>
            </a:r>
            <a:r>
              <a:rPr lang="en-GB" sz="3200" dirty="0"/>
              <a:t> </a:t>
            </a:r>
            <a:r>
              <a:rPr lang="en-GB" sz="3200" dirty="0" err="1"/>
              <a:t>mwy</a:t>
            </a:r>
            <a:r>
              <a:rPr lang="en-GB" sz="3200" dirty="0"/>
              <a:t> o </a:t>
            </a:r>
            <a:r>
              <a:rPr lang="en-GB" sz="3200" b="1" dirty="0" err="1">
                <a:solidFill>
                  <a:srgbClr val="FF0000"/>
                </a:solidFill>
              </a:rPr>
              <a:t>fanylion</a:t>
            </a:r>
            <a:r>
              <a:rPr lang="en-GB" sz="3200" dirty="0"/>
              <a:t> </a:t>
            </a:r>
            <a:r>
              <a:rPr lang="en-GB" sz="3200" dirty="0" err="1"/>
              <a:t>trwy’r</a:t>
            </a:r>
            <a:r>
              <a:rPr lang="en-GB" sz="3200" dirty="0"/>
              <a:t> </a:t>
            </a:r>
            <a:r>
              <a:rPr lang="en-GB" sz="3200" b="1" dirty="0" err="1">
                <a:solidFill>
                  <a:srgbClr val="00B050"/>
                </a:solidFill>
              </a:rPr>
              <a:t>terfyniad</a:t>
            </a:r>
            <a:r>
              <a:rPr lang="en-GB" sz="3200" b="1" dirty="0">
                <a:solidFill>
                  <a:srgbClr val="00B050"/>
                </a:solidFill>
              </a:rPr>
              <a:t> ‘</a:t>
            </a:r>
            <a:r>
              <a:rPr lang="en-GB" sz="3200" b="1" dirty="0" err="1">
                <a:solidFill>
                  <a:srgbClr val="00B050"/>
                </a:solidFill>
              </a:rPr>
              <a:t>ais</a:t>
            </a:r>
            <a:r>
              <a:rPr lang="en-GB" sz="3200" b="1" dirty="0">
                <a:solidFill>
                  <a:srgbClr val="00B050"/>
                </a:solidFill>
              </a:rPr>
              <a:t>’:</a:t>
            </a:r>
          </a:p>
          <a:p>
            <a:pPr marL="68580" indent="0">
              <a:buNone/>
            </a:pPr>
            <a:endParaRPr lang="en-US" sz="3200" dirty="0"/>
          </a:p>
          <a:p>
            <a:pPr marL="68580" indent="0">
              <a:buNone/>
            </a:pPr>
            <a:r>
              <a:rPr lang="en-US" sz="3200" dirty="0"/>
              <a:t>Mae </a:t>
            </a:r>
            <a:r>
              <a:rPr lang="en-US" sz="3200" dirty="0" err="1"/>
              <a:t>berfau</a:t>
            </a:r>
            <a:r>
              <a:rPr lang="en-US" sz="3200" dirty="0"/>
              <a:t> </a:t>
            </a:r>
            <a:r>
              <a:rPr lang="en-US" sz="3200" dirty="0" err="1"/>
              <a:t>felly’n</a:t>
            </a:r>
            <a:r>
              <a:rPr lang="en-US" sz="3200" dirty="0"/>
              <a:t> </a:t>
            </a:r>
            <a:r>
              <a:rPr lang="en-US" sz="3200" dirty="0" err="1"/>
              <a:t>dweud</a:t>
            </a:r>
            <a:r>
              <a:rPr lang="en-US" sz="3200" dirty="0"/>
              <a:t> 3 </a:t>
            </a:r>
            <a:r>
              <a:rPr lang="en-US" sz="3200" dirty="0" err="1"/>
              <a:t>pheth</a:t>
            </a:r>
            <a:r>
              <a:rPr lang="en-US" sz="3200" dirty="0"/>
              <a:t> </a:t>
            </a:r>
            <a:r>
              <a:rPr lang="en-US" sz="3200" dirty="0" err="1"/>
              <a:t>wrthym</a:t>
            </a:r>
            <a:r>
              <a:rPr lang="en-US" sz="3200" dirty="0"/>
              <a:t> </a:t>
            </a:r>
            <a:r>
              <a:rPr lang="en-US" sz="3200" dirty="0" err="1"/>
              <a:t>ni</a:t>
            </a:r>
            <a:r>
              <a:rPr lang="en-US" sz="3200" dirty="0"/>
              <a:t>:</a:t>
            </a:r>
          </a:p>
          <a:p>
            <a:pPr marL="68580" indent="0">
              <a:buNone/>
            </a:pPr>
            <a:endParaRPr lang="en-US" sz="3200" dirty="0"/>
          </a:p>
          <a:p>
            <a:pPr marL="525780" indent="-457200">
              <a:buFont typeface="+mj-lt"/>
              <a:buAutoNum type="arabicPeriod"/>
            </a:pPr>
            <a:r>
              <a:rPr lang="en-US" sz="3200" dirty="0" err="1"/>
              <a:t>beth</a:t>
            </a:r>
            <a:r>
              <a:rPr lang="en-US" sz="3200" dirty="0"/>
              <a:t> </a:t>
            </a:r>
            <a:r>
              <a:rPr lang="en-US" sz="3200" dirty="0" err="1"/>
              <a:t>sy’n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wneud</a:t>
            </a:r>
            <a:r>
              <a:rPr lang="en-US" sz="3200" dirty="0"/>
              <a:t>		BETH?</a:t>
            </a:r>
          </a:p>
          <a:p>
            <a:pPr marL="525780" indent="-457200">
              <a:buFont typeface="+mj-lt"/>
              <a:buAutoNum type="arabicPeriod"/>
            </a:pPr>
            <a:r>
              <a:rPr lang="en-US" sz="3200" dirty="0" err="1"/>
              <a:t>pwy</a:t>
            </a:r>
            <a:r>
              <a:rPr lang="en-US" sz="3200" dirty="0"/>
              <a:t> </a:t>
            </a:r>
            <a:r>
              <a:rPr lang="en-US" sz="3200" dirty="0" err="1"/>
              <a:t>sy’n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wneud</a:t>
            </a:r>
            <a:r>
              <a:rPr lang="en-US" sz="3200" dirty="0"/>
              <a:t>			PWY?</a:t>
            </a:r>
          </a:p>
          <a:p>
            <a:pPr marL="525780" indent="-457200">
              <a:buFont typeface="+mj-lt"/>
              <a:buAutoNum type="arabicPeriod"/>
            </a:pPr>
            <a:r>
              <a:rPr lang="en-US" sz="3200" dirty="0" err="1"/>
              <a:t>pryd</a:t>
            </a:r>
            <a:r>
              <a:rPr lang="en-US" sz="3200" dirty="0"/>
              <a:t> </a:t>
            </a:r>
            <a:r>
              <a:rPr lang="en-US" sz="3200" dirty="0" err="1"/>
              <a:t>mae’n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wneud</a:t>
            </a:r>
            <a:r>
              <a:rPr lang="en-US" sz="3200" dirty="0"/>
              <a:t>	PRYD?</a:t>
            </a:r>
          </a:p>
        </p:txBody>
      </p:sp>
      <p:pic>
        <p:nvPicPr>
          <p:cNvPr id="4098" name="Picture 2" descr="C:\Users\Fflur\AppData\Local\Microsoft\Windows\Temporary Internet Files\Content.IE5\1VWG2KMX\MCj04174360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53520" y="214290"/>
            <a:ext cx="1285884" cy="1342696"/>
          </a:xfrm>
          <a:prstGeom prst="rect">
            <a:avLst/>
          </a:prstGeom>
          <a:noFill/>
        </p:spPr>
      </p:pic>
      <p:pic>
        <p:nvPicPr>
          <p:cNvPr id="17" name="Picture 6" descr="C:\Users\Fflur\AppData\Local\Microsoft\Windows\Temporary Internet Files\Content.IE5\1VWG2KMX\MCj0356123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88174" y="4762249"/>
            <a:ext cx="785818" cy="512175"/>
          </a:xfrm>
          <a:prstGeom prst="rect">
            <a:avLst/>
          </a:prstGeom>
          <a:noFill/>
        </p:spPr>
      </p:pic>
      <p:sp>
        <p:nvSpPr>
          <p:cNvPr id="18" name="Rectangle 17"/>
          <p:cNvSpPr/>
          <p:nvPr/>
        </p:nvSpPr>
        <p:spPr>
          <a:xfrm>
            <a:off x="7799834" y="5264648"/>
            <a:ext cx="11624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ddoe</a:t>
            </a:r>
            <a:endParaRPr lang="en-US" sz="3600" b="1" dirty="0">
              <a:solidFill>
                <a:schemeClr val="accent3"/>
              </a:solidFill>
            </a:endParaRPr>
          </a:p>
        </p:txBody>
      </p:sp>
      <p:pic>
        <p:nvPicPr>
          <p:cNvPr id="14" name="Picture 2" descr="C:\Users\Fflur\AppData\Local\Microsoft\Windows\Temporary Internet Files\Content.IE5\1VWG2KMX\MCj04174360000[1].wmf"/>
          <p:cNvPicPr>
            <a:picLocks noChangeAspect="1" noChangeArrowheads="1"/>
          </p:cNvPicPr>
          <p:nvPr/>
        </p:nvPicPr>
        <p:blipFill>
          <a:blip r:embed="rId2" cstate="print"/>
          <a:srcRect t="56335"/>
          <a:stretch>
            <a:fillRect/>
          </a:stretch>
        </p:blipFill>
        <p:spPr bwMode="auto">
          <a:xfrm>
            <a:off x="7924249" y="4178487"/>
            <a:ext cx="1029271" cy="4692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8374"/>
            <a:ext cx="10972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Adolygu</a:t>
            </a:r>
            <a:r>
              <a:rPr lang="en-US" dirty="0"/>
              <a:t> …</a:t>
            </a:r>
            <a:br>
              <a:rPr lang="en-US" dirty="0"/>
            </a:br>
            <a:r>
              <a:rPr lang="en-US" dirty="0" err="1"/>
              <a:t>Berf</a:t>
            </a:r>
            <a:r>
              <a:rPr lang="en-US" dirty="0"/>
              <a:t> (b)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ferfenw</a:t>
            </a:r>
            <a:r>
              <a:rPr lang="en-US" dirty="0"/>
              <a:t> (be)?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2047673"/>
            <a:ext cx="2312956" cy="3733800"/>
          </a:xfrm>
        </p:spPr>
        <p:txBody>
          <a:bodyPr>
            <a:normAutofit/>
          </a:bodyPr>
          <a:lstStyle/>
          <a:p>
            <a:r>
              <a:rPr lang="en-US" sz="2800" dirty="0" err="1"/>
              <a:t>anghofio</a:t>
            </a:r>
            <a:endParaRPr lang="en-US" sz="2800" dirty="0"/>
          </a:p>
          <a:p>
            <a:r>
              <a:rPr lang="en-US" sz="2800" dirty="0" err="1"/>
              <a:t>bydd</a:t>
            </a:r>
            <a:endParaRPr lang="en-US" sz="2800" dirty="0"/>
          </a:p>
          <a:p>
            <a:r>
              <a:rPr lang="en-US" sz="2800" dirty="0" err="1"/>
              <a:t>cofrestru</a:t>
            </a:r>
            <a:endParaRPr lang="en-US" sz="2800" dirty="0"/>
          </a:p>
          <a:p>
            <a:r>
              <a:rPr lang="en-US" sz="2800" dirty="0" err="1"/>
              <a:t>credaf</a:t>
            </a:r>
            <a:endParaRPr lang="en-US" sz="2800" dirty="0"/>
          </a:p>
          <a:p>
            <a:r>
              <a:rPr lang="en-US" sz="2800" dirty="0" err="1"/>
              <a:t>dylent</a:t>
            </a:r>
            <a:endParaRPr lang="en-US" sz="2800" dirty="0"/>
          </a:p>
          <a:p>
            <a:r>
              <a:rPr lang="en-US" sz="2800" dirty="0" err="1"/>
              <a:t>ewch</a:t>
            </a:r>
            <a:endParaRPr lang="en-US" sz="2800" dirty="0"/>
          </a:p>
          <a:p>
            <a:r>
              <a:rPr lang="en-US" sz="2800" dirty="0" err="1"/>
              <a:t>gorflino</a:t>
            </a:r>
            <a:endParaRPr lang="en-US" sz="2800" dirty="0"/>
          </a:p>
          <a:p>
            <a:pPr marL="68580" indent="0">
              <a:buNone/>
            </a:pPr>
            <a:endParaRPr lang="en-US" sz="2800" dirty="0"/>
          </a:p>
          <a:p>
            <a:endParaRPr lang="en-US" sz="2800" dirty="0"/>
          </a:p>
        </p:txBody>
      </p:sp>
      <p:sp>
        <p:nvSpPr>
          <p:cNvPr id="4" name="Content Placeholder 2"/>
          <p:cNvSpPr txBox="1"/>
          <p:nvPr/>
        </p:nvSpPr>
        <p:spPr>
          <a:xfrm>
            <a:off x="4699154" y="2047673"/>
            <a:ext cx="2312956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/>
              <a:t>gwariais</a:t>
            </a:r>
            <a:endParaRPr lang="en-US" sz="2800" dirty="0"/>
          </a:p>
          <a:p>
            <a:r>
              <a:rPr lang="en-US" sz="2800" dirty="0" err="1"/>
              <a:t>gwelais</a:t>
            </a:r>
            <a:endParaRPr lang="en-US" sz="2800" dirty="0"/>
          </a:p>
          <a:p>
            <a:r>
              <a:rPr lang="en-US" sz="2800" dirty="0" err="1"/>
              <a:t>gwrando</a:t>
            </a:r>
            <a:endParaRPr lang="en-US" sz="2800" dirty="0"/>
          </a:p>
          <a:p>
            <a:r>
              <a:rPr lang="en-US" sz="2800" dirty="0" err="1"/>
              <a:t>gwybod</a:t>
            </a:r>
            <a:endParaRPr lang="en-US" sz="2800" dirty="0"/>
          </a:p>
          <a:p>
            <a:r>
              <a:rPr lang="en-US" sz="2800" dirty="0" err="1"/>
              <a:t>gwyddai</a:t>
            </a:r>
            <a:endParaRPr lang="en-US" sz="2800" dirty="0"/>
          </a:p>
          <a:p>
            <a:r>
              <a:rPr lang="en-US" sz="2800" dirty="0" err="1"/>
              <a:t>marcio</a:t>
            </a:r>
            <a:endParaRPr lang="en-US" sz="2800" dirty="0"/>
          </a:p>
          <a:p>
            <a:r>
              <a:rPr lang="en-US" sz="2800" dirty="0" err="1"/>
              <a:t>mynd</a:t>
            </a:r>
          </a:p>
          <a:p>
            <a:endParaRPr lang="en-US" sz="2800" dirty="0"/>
          </a:p>
        </p:txBody>
      </p:sp>
      <p:sp>
        <p:nvSpPr>
          <p:cNvPr id="5" name="Content Placeholder 2"/>
          <p:cNvSpPr txBox="1"/>
          <p:nvPr/>
        </p:nvSpPr>
        <p:spPr>
          <a:xfrm>
            <a:off x="7012110" y="2047673"/>
            <a:ext cx="2672733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/>
              <a:t>penderfynodd</a:t>
            </a:r>
            <a:endParaRPr lang="en-US" sz="2800" dirty="0"/>
          </a:p>
          <a:p>
            <a:r>
              <a:rPr lang="en-US" sz="2800" dirty="0" err="1"/>
              <a:t>rhedeg</a:t>
            </a:r>
            <a:endParaRPr lang="en-US" sz="2800" dirty="0"/>
          </a:p>
          <a:p>
            <a:r>
              <a:rPr lang="en-US" sz="2800" dirty="0" err="1"/>
              <a:t>rhedwn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endParaRPr lang="en-US" sz="2800" dirty="0"/>
          </a:p>
          <a:p>
            <a:r>
              <a:rPr lang="en-US" sz="2800" dirty="0" err="1"/>
              <a:t>talu</a:t>
            </a:r>
            <a:endParaRPr lang="en-US" sz="2800" dirty="0"/>
          </a:p>
          <a:p>
            <a:r>
              <a:rPr lang="en-US" sz="2800" dirty="0" err="1"/>
              <a:t>ymlacio</a:t>
            </a:r>
            <a:endParaRPr lang="en-US" sz="2800" dirty="0"/>
          </a:p>
          <a:p>
            <a:r>
              <a:rPr lang="en-US" sz="2800" dirty="0" err="1"/>
              <a:t>ysgrifennaf</a:t>
            </a:r>
            <a:endParaRPr lang="en-US" sz="2800" dirty="0"/>
          </a:p>
          <a:p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5302" y="336611"/>
            <a:ext cx="1905000" cy="1905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8374"/>
            <a:ext cx="10972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Adolygu</a:t>
            </a:r>
            <a:r>
              <a:rPr lang="en-US" dirty="0"/>
              <a:t> …</a:t>
            </a:r>
            <a:br>
              <a:rPr lang="en-US" dirty="0"/>
            </a:br>
            <a:r>
              <a:rPr lang="en-US" dirty="0" err="1"/>
              <a:t>Berf</a:t>
            </a:r>
            <a:r>
              <a:rPr lang="en-US" dirty="0"/>
              <a:t> (b)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ferfenw</a:t>
            </a:r>
            <a:r>
              <a:rPr lang="en-US" dirty="0"/>
              <a:t> (be)?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0" y="2047673"/>
            <a:ext cx="2693956" cy="3733800"/>
          </a:xfrm>
        </p:spPr>
        <p:txBody>
          <a:bodyPr>
            <a:normAutofit/>
          </a:bodyPr>
          <a:lstStyle/>
          <a:p>
            <a:r>
              <a:rPr lang="en-US" sz="2800" dirty="0" err="1"/>
              <a:t>anghofio</a:t>
            </a:r>
            <a:r>
              <a:rPr lang="en-US" sz="2800" dirty="0"/>
              <a:t>  (be)</a:t>
            </a:r>
          </a:p>
          <a:p>
            <a:r>
              <a:rPr lang="en-US" sz="2800" dirty="0" err="1"/>
              <a:t>bydd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cofrestru</a:t>
            </a:r>
            <a:r>
              <a:rPr lang="en-US" sz="2800" dirty="0"/>
              <a:t> (be)</a:t>
            </a:r>
          </a:p>
          <a:p>
            <a:r>
              <a:rPr lang="en-US" sz="2800" dirty="0" err="1"/>
              <a:t>credaf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dylent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ewch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gorflino</a:t>
            </a:r>
            <a:r>
              <a:rPr lang="en-US" sz="2800" dirty="0"/>
              <a:t> (be)</a:t>
            </a:r>
          </a:p>
          <a:p>
            <a:pPr marL="68580" indent="0">
              <a:buNone/>
            </a:pPr>
            <a:endParaRPr lang="en-US" sz="2800" dirty="0"/>
          </a:p>
          <a:p>
            <a:endParaRPr lang="en-US" sz="2800" dirty="0"/>
          </a:p>
        </p:txBody>
      </p:sp>
      <p:sp>
        <p:nvSpPr>
          <p:cNvPr id="4" name="Content Placeholder 2"/>
          <p:cNvSpPr txBox="1"/>
          <p:nvPr/>
        </p:nvSpPr>
        <p:spPr>
          <a:xfrm>
            <a:off x="4699154" y="2047673"/>
            <a:ext cx="2312956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/>
              <a:t>gwariais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gwelais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gwrando</a:t>
            </a:r>
            <a:r>
              <a:rPr lang="en-US" sz="2800" dirty="0"/>
              <a:t> (be)</a:t>
            </a:r>
          </a:p>
          <a:p>
            <a:r>
              <a:rPr lang="en-US" sz="2800" dirty="0" err="1"/>
              <a:t>gwybod</a:t>
            </a:r>
            <a:r>
              <a:rPr lang="en-US" sz="2800" dirty="0"/>
              <a:t> (be)</a:t>
            </a:r>
          </a:p>
          <a:p>
            <a:r>
              <a:rPr lang="en-US" sz="2800" dirty="0" err="1"/>
              <a:t>gwyddai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marcio</a:t>
            </a:r>
            <a:r>
              <a:rPr lang="en-US" sz="2800" dirty="0"/>
              <a:t> (be)</a:t>
            </a:r>
          </a:p>
          <a:p>
            <a:r>
              <a:rPr lang="en-US" sz="2800" dirty="0" err="1"/>
              <a:t>mynd</a:t>
            </a:r>
            <a:r>
              <a:rPr lang="en-US" sz="2800" dirty="0"/>
              <a:t> (be)</a:t>
            </a:r>
          </a:p>
          <a:p>
            <a:endParaRPr lang="en-US" sz="2800" dirty="0"/>
          </a:p>
        </p:txBody>
      </p:sp>
      <p:sp>
        <p:nvSpPr>
          <p:cNvPr id="5" name="Content Placeholder 2"/>
          <p:cNvSpPr txBox="1"/>
          <p:nvPr/>
        </p:nvSpPr>
        <p:spPr>
          <a:xfrm>
            <a:off x="7012110" y="2047673"/>
            <a:ext cx="3556429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/>
              <a:t>penderfynodd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rhedeg</a:t>
            </a:r>
            <a:r>
              <a:rPr lang="en-US" sz="2800" dirty="0"/>
              <a:t> (be)</a:t>
            </a:r>
          </a:p>
          <a:p>
            <a:r>
              <a:rPr lang="en-US" sz="2800" dirty="0" err="1"/>
              <a:t>rhedwn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r>
              <a:rPr lang="en-US" sz="2800" dirty="0"/>
              <a:t> (b)</a:t>
            </a:r>
          </a:p>
          <a:p>
            <a:r>
              <a:rPr lang="en-US" sz="2800" dirty="0" err="1"/>
              <a:t>talu</a:t>
            </a:r>
            <a:r>
              <a:rPr lang="en-US" sz="2800" dirty="0"/>
              <a:t> (be)</a:t>
            </a:r>
          </a:p>
          <a:p>
            <a:r>
              <a:rPr lang="en-US" sz="2800" dirty="0" err="1"/>
              <a:t>ymlacio</a:t>
            </a:r>
            <a:r>
              <a:rPr lang="en-US" sz="2800" dirty="0"/>
              <a:t> (be)</a:t>
            </a:r>
          </a:p>
          <a:p>
            <a:r>
              <a:rPr lang="en-US" sz="2800" dirty="0" err="1"/>
              <a:t>ysgrifennaf</a:t>
            </a:r>
            <a:r>
              <a:rPr lang="en-US" sz="2800" dirty="0"/>
              <a:t> (b)</a:t>
            </a:r>
          </a:p>
          <a:p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5302" y="336611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54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Beth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en-US" sz="2400" dirty="0" err="1"/>
              <a:t>Rhan</a:t>
            </a:r>
            <a:r>
              <a:rPr lang="en-US" sz="2400" dirty="0"/>
              <a:t> </a:t>
            </a:r>
            <a:r>
              <a:rPr lang="en-US" sz="2400" dirty="0" err="1"/>
              <a:t>gyntaf</a:t>
            </a:r>
            <a:r>
              <a:rPr lang="en-US" sz="2400" dirty="0"/>
              <a:t> y </a:t>
            </a:r>
            <a:r>
              <a:rPr lang="en-US" sz="2400" dirty="0" err="1"/>
              <a:t>ferf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rhoi’r</a:t>
            </a:r>
            <a:r>
              <a:rPr lang="en-US" sz="2400" dirty="0"/>
              <a:t> </a:t>
            </a:r>
            <a:r>
              <a:rPr lang="en-US" sz="2400" dirty="0" err="1"/>
              <a:t>wybodaeth</a:t>
            </a:r>
            <a:r>
              <a:rPr lang="en-US" sz="2400" dirty="0"/>
              <a:t> </a:t>
            </a:r>
            <a:r>
              <a:rPr lang="en-US" sz="2400" dirty="0" err="1"/>
              <a:t>yma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ni</a:t>
            </a:r>
            <a:r>
              <a:rPr lang="en-US" sz="2400" dirty="0"/>
              <a:t> …</a:t>
            </a:r>
          </a:p>
          <a:p>
            <a:pPr marL="68580" indent="0">
              <a:buNone/>
            </a:pPr>
            <a:endParaRPr lang="en-US" dirty="0"/>
          </a:p>
          <a:p>
            <a:pPr marL="68580" indent="0">
              <a:buNone/>
            </a:pPr>
            <a:r>
              <a:rPr lang="en-US" dirty="0"/>
              <a:t>	</a:t>
            </a:r>
            <a:r>
              <a:rPr lang="en-US" sz="2400" dirty="0"/>
              <a:t>CANAIS				</a:t>
            </a:r>
            <a:r>
              <a:rPr lang="en-US" sz="2400" b="1" u="sng" dirty="0"/>
              <a:t>CAN(U)</a:t>
            </a:r>
            <a:r>
              <a:rPr lang="en-US" sz="2400" dirty="0"/>
              <a:t>+AIS</a:t>
            </a:r>
          </a:p>
          <a:p>
            <a:pPr marL="68580" indent="0" algn="ctr">
              <a:buNone/>
            </a:pPr>
            <a:endParaRPr lang="en-US" sz="2400" dirty="0"/>
          </a:p>
          <a:p>
            <a:pPr marL="68580" indent="0">
              <a:buNone/>
            </a:pPr>
            <a:r>
              <a:rPr lang="en-US" sz="2400" dirty="0"/>
              <a:t>	PENDERFYNODD		</a:t>
            </a:r>
            <a:r>
              <a:rPr lang="en-US" sz="2400" b="1" u="sng" dirty="0"/>
              <a:t>PENDERFYN(U)</a:t>
            </a:r>
            <a:r>
              <a:rPr lang="en-US" sz="2400" dirty="0"/>
              <a:t> +ODD</a:t>
            </a:r>
          </a:p>
          <a:p>
            <a:pPr marL="68580" indent="0">
              <a:buNone/>
            </a:pPr>
            <a:endParaRPr lang="en-US" sz="2400" dirty="0"/>
          </a:p>
          <a:p>
            <a:pPr marL="68580" indent="0">
              <a:buNone/>
            </a:pPr>
            <a:r>
              <a:rPr lang="en-US" sz="2400" dirty="0"/>
              <a:t>	DARLLENON			</a:t>
            </a:r>
            <a:r>
              <a:rPr lang="en-US" sz="2400" b="1" u="sng" dirty="0"/>
              <a:t>DARLLEN</a:t>
            </a:r>
            <a:r>
              <a:rPr lang="en-US" sz="2400" dirty="0"/>
              <a:t> + 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345203"/>
            <a:ext cx="7772400" cy="1143000"/>
          </a:xfrm>
        </p:spPr>
        <p:txBody>
          <a:bodyPr/>
          <a:lstStyle/>
          <a:p>
            <a:pPr algn="ctr"/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0" y="1488203"/>
            <a:ext cx="7772400" cy="472783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en-US" sz="2800" dirty="0"/>
              <a:t>Y </a:t>
            </a:r>
            <a:r>
              <a:rPr lang="en-US" sz="2800" u="sng" dirty="0" err="1"/>
              <a:t>terfyniad</a:t>
            </a:r>
            <a:r>
              <a:rPr lang="en-US" sz="2800" dirty="0"/>
              <a:t> </a:t>
            </a:r>
            <a:r>
              <a:rPr lang="en-US" sz="2800" dirty="0" err="1"/>
              <a:t>fydd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rhoi’r</a:t>
            </a:r>
            <a:r>
              <a:rPr lang="en-US" sz="2800" dirty="0"/>
              <a:t> </a:t>
            </a:r>
            <a:r>
              <a:rPr lang="en-US" sz="2800" dirty="0" err="1"/>
              <a:t>wybodaeth</a:t>
            </a:r>
            <a:r>
              <a:rPr lang="en-US" sz="2800" dirty="0"/>
              <a:t> </a:t>
            </a:r>
            <a:r>
              <a:rPr lang="en-US" sz="2800" dirty="0" err="1"/>
              <a:t>yma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r>
              <a:rPr lang="en-US" sz="2800" dirty="0"/>
              <a:t> …</a:t>
            </a:r>
          </a:p>
          <a:p>
            <a:pPr marL="68580" indent="0">
              <a:buNone/>
            </a:pPr>
            <a:endParaRPr lang="en-US" sz="2800" dirty="0"/>
          </a:p>
          <a:p>
            <a:pPr marL="68580" indent="0">
              <a:buNone/>
            </a:pPr>
            <a:r>
              <a:rPr lang="en-US" sz="2400" dirty="0"/>
              <a:t>Mae </a:t>
            </a:r>
            <a:r>
              <a:rPr lang="en-US" sz="2400" dirty="0" err="1"/>
              <a:t>chwe</a:t>
            </a:r>
            <a:r>
              <a:rPr lang="en-US" sz="2400" dirty="0"/>
              <a:t> ‘</a:t>
            </a:r>
            <a:r>
              <a:rPr lang="en-US" sz="2400" dirty="0" err="1"/>
              <a:t>pherson</a:t>
            </a:r>
            <a:r>
              <a:rPr lang="en-US" sz="2400" dirty="0"/>
              <a:t>’ </a:t>
            </a:r>
            <a:r>
              <a:rPr lang="en-US" sz="2400" dirty="0" err="1"/>
              <a:t>gwahanol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ferf</a:t>
            </a:r>
            <a:r>
              <a:rPr lang="en-US" sz="2400" dirty="0"/>
              <a:t> …</a:t>
            </a:r>
          </a:p>
          <a:p>
            <a:pPr marL="468630" lvl="1" indent="0">
              <a:buNone/>
            </a:pPr>
            <a:r>
              <a:rPr lang="en-US" sz="2400" dirty="0"/>
              <a:t>	person 1af </a:t>
            </a:r>
            <a:r>
              <a:rPr lang="en-US" sz="2400" dirty="0" err="1"/>
              <a:t>unigol</a:t>
            </a:r>
            <a:r>
              <a:rPr lang="en-US" sz="2400" dirty="0"/>
              <a:t>			</a:t>
            </a:r>
            <a:r>
              <a:rPr lang="en-US" sz="2400" b="1" dirty="0"/>
              <a:t>FI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2il </a:t>
            </a:r>
            <a:r>
              <a:rPr lang="en-US" sz="2400" dirty="0" err="1"/>
              <a:t>berson</a:t>
            </a:r>
            <a:r>
              <a:rPr lang="en-US" sz="2400" dirty="0"/>
              <a:t> </a:t>
            </a:r>
            <a:r>
              <a:rPr lang="en-US" sz="2400" dirty="0" err="1"/>
              <a:t>unigol</a:t>
            </a:r>
            <a:r>
              <a:rPr lang="en-US" sz="2400" dirty="0"/>
              <a:t>			</a:t>
            </a:r>
            <a:r>
              <a:rPr lang="en-US" sz="2400" b="1" dirty="0"/>
              <a:t>TI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3ydd person </a:t>
            </a:r>
            <a:r>
              <a:rPr lang="en-US" sz="2400" dirty="0" err="1"/>
              <a:t>unigol</a:t>
            </a:r>
            <a:r>
              <a:rPr lang="en-US" sz="2400" dirty="0"/>
              <a:t>		</a:t>
            </a:r>
            <a:r>
              <a:rPr lang="en-US" sz="2400" b="1" dirty="0"/>
              <a:t>EF / HI / JOHN</a:t>
            </a:r>
            <a:endParaRPr lang="en-US" sz="2400" dirty="0"/>
          </a:p>
          <a:p>
            <a:pPr marL="468630" lvl="1" indent="0">
              <a:buNone/>
            </a:pP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person 1af </a:t>
            </a:r>
            <a:r>
              <a:rPr lang="en-US" sz="2400" dirty="0" err="1"/>
              <a:t>lluosog</a:t>
            </a:r>
            <a:r>
              <a:rPr lang="en-US" sz="2400" dirty="0"/>
              <a:t>			</a:t>
            </a:r>
            <a:r>
              <a:rPr lang="en-US" sz="2400" b="1" dirty="0"/>
              <a:t>NI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2il </a:t>
            </a:r>
            <a:r>
              <a:rPr lang="en-US" sz="2400" dirty="0" err="1"/>
              <a:t>berson</a:t>
            </a:r>
            <a:r>
              <a:rPr lang="en-US" sz="2400" dirty="0"/>
              <a:t> </a:t>
            </a:r>
            <a:r>
              <a:rPr lang="en-US" sz="2400" dirty="0" err="1"/>
              <a:t>lluosog</a:t>
            </a:r>
            <a:r>
              <a:rPr lang="en-US" sz="2400" dirty="0"/>
              <a:t>			</a:t>
            </a:r>
            <a:r>
              <a:rPr lang="en-US" sz="2400" b="1" dirty="0"/>
              <a:t>CHI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3ydd person </a:t>
            </a:r>
            <a:r>
              <a:rPr lang="en-US" sz="2400" dirty="0" err="1"/>
              <a:t>lluosog</a:t>
            </a:r>
            <a:r>
              <a:rPr lang="en-US" sz="2400" dirty="0"/>
              <a:t>		</a:t>
            </a:r>
            <a:r>
              <a:rPr lang="en-US" sz="2400" b="1" dirty="0"/>
              <a:t>NHW</a:t>
            </a:r>
            <a:endParaRPr lang="en-US" sz="2400" dirty="0"/>
          </a:p>
          <a:p>
            <a:pPr marL="6858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7354" y="1417639"/>
            <a:ext cx="8264162" cy="1604145"/>
          </a:xfrm>
        </p:spPr>
        <p:txBody>
          <a:bodyPr>
            <a:normAutofit/>
          </a:bodyPr>
          <a:lstStyle/>
          <a:p>
            <a:pPr marL="468630" lvl="1" indent="0">
              <a:buNone/>
            </a:pPr>
            <a:r>
              <a:rPr lang="en-US" sz="2400" dirty="0"/>
              <a:t>Y </a:t>
            </a:r>
            <a:r>
              <a:rPr lang="en-US" sz="2400" u="sng" dirty="0" err="1"/>
              <a:t>terfyniad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rhoi’r</a:t>
            </a:r>
            <a:r>
              <a:rPr lang="en-US" sz="2400" dirty="0"/>
              <a:t> </a:t>
            </a:r>
            <a:r>
              <a:rPr lang="en-US" sz="2400" dirty="0" err="1"/>
              <a:t>wybodaeth</a:t>
            </a:r>
            <a:r>
              <a:rPr lang="en-US" sz="2400" dirty="0"/>
              <a:t> </a:t>
            </a:r>
            <a:r>
              <a:rPr lang="en-US" sz="2400" dirty="0" err="1"/>
              <a:t>yma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ni</a:t>
            </a:r>
            <a:r>
              <a:rPr lang="en-US" sz="2400" dirty="0"/>
              <a:t> </a:t>
            </a:r>
            <a:r>
              <a:rPr lang="en-US" sz="2400" dirty="0" err="1"/>
              <a:t>hefyd</a:t>
            </a:r>
            <a:r>
              <a:rPr lang="en-US" sz="2400" dirty="0"/>
              <a:t>.</a:t>
            </a:r>
          </a:p>
          <a:p>
            <a:pPr marL="468630" lvl="1" indent="0">
              <a:buNone/>
            </a:pP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Mae </a:t>
            </a:r>
            <a:r>
              <a:rPr lang="en-US" sz="2400" dirty="0" err="1"/>
              <a:t>nifer</a:t>
            </a:r>
            <a:r>
              <a:rPr lang="en-US" sz="2400" dirty="0"/>
              <a:t> o </a:t>
            </a:r>
            <a:r>
              <a:rPr lang="en-US" sz="2400" dirty="0" err="1"/>
              <a:t>amseroedd</a:t>
            </a:r>
            <a:r>
              <a:rPr lang="en-US" sz="2400" dirty="0"/>
              <a:t> </a:t>
            </a:r>
            <a:r>
              <a:rPr lang="en-US" sz="2400" dirty="0" err="1"/>
              <a:t>gwahanol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ferf</a:t>
            </a:r>
            <a:r>
              <a:rPr lang="en-US" sz="2400" dirty="0"/>
              <a:t>,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cynnwys</a:t>
            </a:r>
            <a:r>
              <a:rPr lang="en-US" sz="2400" dirty="0"/>
              <a:t> …</a:t>
            </a:r>
          </a:p>
          <a:p>
            <a:pPr marL="468630" lvl="1" indent="0">
              <a:buNone/>
            </a:pPr>
            <a:endParaRPr lang="en-US" sz="2400" dirty="0"/>
          </a:p>
          <a:p>
            <a:pPr marL="468630" lvl="1" indent="0">
              <a:buNone/>
            </a:pPr>
            <a:endParaRPr lang="en-US" sz="24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930091" y="3645897"/>
            <a:ext cx="10445262" cy="234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540375" y="3021784"/>
            <a:ext cx="0" cy="169180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691216" y="4893675"/>
            <a:ext cx="369831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/>
              <a:t>Y </a:t>
            </a:r>
            <a:r>
              <a:rPr lang="en-US" sz="2400" b="1" u="sng" dirty="0" err="1"/>
              <a:t>presennol</a:t>
            </a:r>
            <a:r>
              <a:rPr lang="en-US" sz="2400" b="1" u="sng" dirty="0"/>
              <a:t> </a:t>
            </a:r>
            <a:endParaRPr lang="en-US" sz="2400" dirty="0"/>
          </a:p>
          <a:p>
            <a:pPr algn="ctr"/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, </a:t>
            </a:r>
            <a:r>
              <a:rPr lang="en-US" dirty="0" err="1"/>
              <a:t>naill</a:t>
            </a:r>
            <a:r>
              <a:rPr lang="en-US" dirty="0"/>
              <a:t> </a:t>
            </a:r>
            <a:r>
              <a:rPr lang="en-US" dirty="0" err="1"/>
              <a:t>ai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gweithred</a:t>
            </a:r>
            <a:r>
              <a:rPr lang="en-US" dirty="0"/>
              <a:t> </a:t>
            </a:r>
            <a:r>
              <a:rPr lang="en-US" dirty="0" err="1"/>
              <a:t>unigol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rywbeth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dal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ddigwydd</a:t>
            </a:r>
            <a:r>
              <a:rPr lang="en-US" dirty="0"/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777187" y="4205758"/>
            <a:ext cx="259816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Y </a:t>
            </a:r>
            <a:r>
              <a:rPr lang="en-US" sz="2400" b="1" dirty="0" err="1"/>
              <a:t>dyfodol</a:t>
            </a:r>
            <a:endParaRPr lang="en-US" sz="2400" b="1" dirty="0"/>
          </a:p>
          <a:p>
            <a:pPr algn="ctr"/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dyfodol</a:t>
            </a:r>
            <a:r>
              <a:rPr lang="en-US" dirty="0"/>
              <a:t> </a:t>
            </a:r>
            <a:r>
              <a:rPr lang="en-US" dirty="0" err="1"/>
              <a:t>h.y</a:t>
            </a:r>
            <a:r>
              <a:rPr lang="en-US" dirty="0"/>
              <a:t> </a:t>
            </a:r>
            <a:r>
              <a:rPr lang="en-US" dirty="0" err="1"/>
              <a:t>heb</a:t>
            </a:r>
            <a:r>
              <a:rPr lang="en-US" dirty="0"/>
              <a:t> </a:t>
            </a:r>
            <a:r>
              <a:rPr lang="en-US" dirty="0" err="1"/>
              <a:t>ddigwydd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2782" y="4870898"/>
            <a:ext cx="296061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  </a:t>
            </a:r>
            <a:r>
              <a:rPr lang="en-US" sz="2400" b="1" u="sng" dirty="0"/>
              <a:t>Y </a:t>
            </a:r>
            <a:r>
              <a:rPr lang="en-US" sz="2400" b="1" u="sng" dirty="0" err="1"/>
              <a:t>gorffennol</a:t>
            </a:r>
            <a:r>
              <a:rPr lang="en-US" sz="2400" b="1" u="sng" dirty="0"/>
              <a:t> </a:t>
            </a:r>
            <a:r>
              <a:rPr lang="en-US" sz="1600" b="1" u="sng" dirty="0"/>
              <a:t> </a:t>
            </a:r>
          </a:p>
          <a:p>
            <a:pPr algn="ctr"/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unwaith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gorffennol</a:t>
            </a:r>
            <a:r>
              <a:rPr lang="en-US" dirty="0"/>
              <a:t>,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weithred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ben.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49277" y="3836426"/>
            <a:ext cx="41034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/>
              <a:t>Yr</a:t>
            </a:r>
            <a:r>
              <a:rPr lang="en-US" sz="2400" b="1" u="sng" dirty="0"/>
              <a:t> </a:t>
            </a:r>
            <a:r>
              <a:rPr lang="en-US" sz="2400" b="1" u="sng" dirty="0" err="1"/>
              <a:t>amherffaith</a:t>
            </a:r>
            <a:r>
              <a:rPr lang="en-US" sz="2400" b="1" u="sng" dirty="0"/>
              <a:t> </a:t>
            </a:r>
            <a:r>
              <a:rPr lang="en-US" sz="2400" b="1" dirty="0"/>
              <a:t> </a:t>
            </a:r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aml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gorffennol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bellach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e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437754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Berf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ferfenw</a:t>
            </a:r>
            <a:r>
              <a:rPr lang="en-US" dirty="0"/>
              <a:t>? </a:t>
            </a:r>
            <a:br>
              <a:rPr lang="en-US" dirty="0"/>
            </a:br>
            <a:r>
              <a:rPr lang="en-US" dirty="0"/>
              <a:t>Pa un </a:t>
            </a:r>
            <a:r>
              <a:rPr lang="en-US" dirty="0" err="1"/>
              <a:t>ddylwn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3317" y="1891866"/>
            <a:ext cx="8661112" cy="414447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en-US" sz="2800" dirty="0" err="1"/>
              <a:t>Byddwn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defnyddio</a:t>
            </a:r>
            <a:r>
              <a:rPr lang="en-US" sz="2800" dirty="0"/>
              <a:t> </a:t>
            </a:r>
            <a:r>
              <a:rPr lang="en-US" sz="2800" dirty="0" err="1"/>
              <a:t>berfau</a:t>
            </a:r>
            <a:r>
              <a:rPr lang="en-US" sz="2800" dirty="0"/>
              <a:t> </a:t>
            </a:r>
            <a:r>
              <a:rPr lang="en-US" sz="2800" dirty="0" err="1"/>
              <a:t>neu</a:t>
            </a:r>
            <a:r>
              <a:rPr lang="en-US" sz="2800" dirty="0"/>
              <a:t> </a:t>
            </a:r>
            <a:r>
              <a:rPr lang="en-US" sz="2800" dirty="0" err="1"/>
              <a:t>ferfenwau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brawddeg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un o </a:t>
            </a:r>
            <a:r>
              <a:rPr lang="en-US" sz="2800" dirty="0" err="1"/>
              <a:t>ddwy</a:t>
            </a:r>
            <a:r>
              <a:rPr lang="en-US" sz="2800" dirty="0"/>
              <a:t> </a:t>
            </a:r>
            <a:r>
              <a:rPr lang="en-US" sz="2800" dirty="0" err="1"/>
              <a:t>ffordd</a:t>
            </a:r>
            <a:r>
              <a:rPr lang="en-US" sz="2800" dirty="0"/>
              <a:t>:</a:t>
            </a:r>
          </a:p>
          <a:p>
            <a:pPr marL="68580" indent="0">
              <a:buNone/>
            </a:pPr>
            <a:endParaRPr lang="en-US" sz="2800" dirty="0"/>
          </a:p>
          <a:p>
            <a:pPr marL="68580" indent="0">
              <a:buNone/>
            </a:pPr>
            <a:r>
              <a:rPr lang="en-US" sz="2800" dirty="0" err="1"/>
              <a:t>naill</a:t>
            </a:r>
            <a:r>
              <a:rPr lang="en-US" sz="2800" dirty="0"/>
              <a:t> </a:t>
            </a:r>
            <a:r>
              <a:rPr lang="en-US" sz="2800" dirty="0" err="1"/>
              <a:t>ai</a:t>
            </a:r>
            <a:endParaRPr lang="en-US" sz="2800" dirty="0"/>
          </a:p>
          <a:p>
            <a:pPr lvl="1"/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ffurfiau</a:t>
            </a:r>
            <a:r>
              <a:rPr lang="en-US" dirty="0"/>
              <a:t> </a:t>
            </a:r>
            <a:r>
              <a:rPr lang="en-US" u="sng" dirty="0" err="1"/>
              <a:t>cwmpasog</a:t>
            </a:r>
            <a:r>
              <a:rPr lang="en-US" dirty="0"/>
              <a:t>	</a:t>
            </a:r>
            <a:r>
              <a:rPr lang="en-US" i="1" dirty="0"/>
              <a:t>Mae </a:t>
            </a:r>
            <a:r>
              <a:rPr lang="en-US" i="1" dirty="0" err="1"/>
              <a:t>Huw</a:t>
            </a:r>
            <a:r>
              <a:rPr lang="en-US" i="1" dirty="0"/>
              <a:t> </a:t>
            </a:r>
            <a:r>
              <a:rPr lang="en-US" i="1" dirty="0" err="1"/>
              <a:t>wedi</a:t>
            </a:r>
            <a:r>
              <a:rPr lang="en-US" i="1" dirty="0"/>
              <a:t> </a:t>
            </a:r>
            <a:r>
              <a:rPr lang="en-US" i="1" dirty="0" err="1"/>
              <a:t>ennill</a:t>
            </a:r>
            <a:endParaRPr lang="en-US" i="1" dirty="0"/>
          </a:p>
          <a:p>
            <a:pPr marL="468630" lvl="1" indent="0">
              <a:buNone/>
            </a:pPr>
            <a:r>
              <a:rPr lang="en-US" i="1" dirty="0" err="1"/>
              <a:t>neu</a:t>
            </a:r>
            <a:endParaRPr lang="en-US" dirty="0"/>
          </a:p>
          <a:p>
            <a:pPr lvl="1"/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ffurfiau</a:t>
            </a:r>
            <a:r>
              <a:rPr lang="en-US" dirty="0"/>
              <a:t> </a:t>
            </a:r>
            <a:r>
              <a:rPr lang="en-US" u="sng" dirty="0" err="1"/>
              <a:t>cryno</a:t>
            </a:r>
            <a:r>
              <a:rPr lang="en-US" dirty="0"/>
              <a:t>			</a:t>
            </a:r>
            <a:r>
              <a:rPr lang="en-US" i="1" dirty="0" err="1"/>
              <a:t>Enillodd</a:t>
            </a:r>
            <a:r>
              <a:rPr lang="en-US" i="1" dirty="0"/>
              <a:t> </a:t>
            </a:r>
            <a:r>
              <a:rPr lang="en-US" i="1" dirty="0" err="1"/>
              <a:t>Huw</a:t>
            </a:r>
            <a:endParaRPr lang="en-US" i="1" dirty="0"/>
          </a:p>
          <a:p>
            <a:pPr marL="468630" lvl="1" indent="0">
              <a:buNone/>
            </a:pPr>
            <a:endParaRPr lang="en-US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1" y="274638"/>
            <a:ext cx="8640763" cy="1143000"/>
          </a:xfrm>
        </p:spPr>
        <p:txBody>
          <a:bodyPr>
            <a:normAutofit/>
          </a:bodyPr>
          <a:lstStyle/>
          <a:p>
            <a:r>
              <a:rPr lang="en-GB" altLang="en-US" b="1" dirty="0" err="1">
                <a:latin typeface="+mn-lt"/>
              </a:rPr>
              <a:t>Sut</a:t>
            </a:r>
            <a:r>
              <a:rPr lang="en-GB" altLang="en-US" b="1" dirty="0">
                <a:latin typeface="+mn-lt"/>
              </a:rPr>
              <a:t> </a:t>
            </a:r>
            <a:r>
              <a:rPr lang="en-GB" altLang="en-US" b="1" dirty="0" err="1">
                <a:latin typeface="+mn-lt"/>
              </a:rPr>
              <a:t>ydw</a:t>
            </a:r>
            <a:r>
              <a:rPr lang="en-GB" altLang="en-US" b="1" dirty="0">
                <a:latin typeface="+mn-lt"/>
              </a:rPr>
              <a:t> </a:t>
            </a:r>
            <a:r>
              <a:rPr lang="en-GB" altLang="en-US" b="1" dirty="0" err="1">
                <a:latin typeface="+mn-lt"/>
              </a:rPr>
              <a:t>i’n</a:t>
            </a:r>
            <a:r>
              <a:rPr lang="en-GB" altLang="en-US" b="1" dirty="0">
                <a:latin typeface="+mn-lt"/>
              </a:rPr>
              <a:t> </a:t>
            </a:r>
            <a:r>
              <a:rPr lang="en-GB" altLang="en-US" b="1" dirty="0" err="1">
                <a:latin typeface="+mn-lt"/>
              </a:rPr>
              <a:t>defnyddio</a:t>
            </a:r>
            <a:r>
              <a:rPr lang="en-GB" altLang="en-US" b="1" dirty="0">
                <a:latin typeface="+mn-lt"/>
              </a:rPr>
              <a:t> BERFENW?</a:t>
            </a:r>
            <a:endParaRPr lang="en-US" altLang="en-US" b="1" dirty="0">
              <a:latin typeface="+mn-lt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dirty="0">
                <a:latin typeface="Comic Sans MS" panose="030F0702030302020204" charset="0"/>
              </a:rPr>
              <a:t>	</a:t>
            </a:r>
            <a:r>
              <a:rPr lang="en-GB" altLang="en-US" dirty="0" err="1">
                <a:latin typeface="+mj-lt"/>
              </a:rPr>
              <a:t>Mae’n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rhaid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defnyddio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ffurf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ar</a:t>
            </a:r>
            <a:r>
              <a:rPr lang="en-GB" altLang="en-US" dirty="0">
                <a:latin typeface="+mj-lt"/>
              </a:rPr>
              <a:t> y </a:t>
            </a:r>
            <a:r>
              <a:rPr lang="en-GB" altLang="en-US" dirty="0" err="1">
                <a:latin typeface="+mj-lt"/>
              </a:rPr>
              <a:t>ferf</a:t>
            </a:r>
            <a:r>
              <a:rPr lang="en-GB" altLang="en-US" dirty="0">
                <a:latin typeface="+mj-lt"/>
              </a:rPr>
              <a:t> ‘bod’ </a:t>
            </a:r>
            <a:r>
              <a:rPr lang="en-GB" altLang="en-US" dirty="0" err="1">
                <a:latin typeface="+mj-lt"/>
              </a:rPr>
              <a:t>gyda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berfenw</a:t>
            </a:r>
            <a:r>
              <a:rPr lang="en-GB" altLang="en-US" dirty="0">
                <a:latin typeface="+mj-lt"/>
              </a:rPr>
              <a:t> a </a:t>
            </a:r>
            <a:r>
              <a:rPr lang="en-GB" altLang="en-US" dirty="0" err="1">
                <a:latin typeface="+mj-lt"/>
              </a:rPr>
              <a:t>dyma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sy’n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rhoi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ffurf</a:t>
            </a:r>
            <a:r>
              <a:rPr lang="en-GB" altLang="en-US" dirty="0">
                <a:latin typeface="+mj-lt"/>
              </a:rPr>
              <a:t> GWMPASOG y </a:t>
            </a:r>
            <a:r>
              <a:rPr lang="en-GB" altLang="en-US" dirty="0" err="1">
                <a:latin typeface="+mj-lt"/>
              </a:rPr>
              <a:t>ferf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i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ni</a:t>
            </a:r>
            <a:r>
              <a:rPr lang="en-GB" altLang="en-US" dirty="0">
                <a:latin typeface="+mj-lt"/>
              </a:rPr>
              <a:t>, </a:t>
            </a:r>
            <a:r>
              <a:rPr lang="en-GB" altLang="en-US" dirty="0" err="1">
                <a:latin typeface="+mj-lt"/>
              </a:rPr>
              <a:t>sef</a:t>
            </a:r>
            <a:r>
              <a:rPr lang="en-GB" altLang="en-US" dirty="0">
                <a:latin typeface="+mj-lt"/>
              </a:rPr>
              <a:t> y </a:t>
            </a:r>
            <a:r>
              <a:rPr lang="en-GB" altLang="en-US" dirty="0" err="1">
                <a:latin typeface="+mj-lt"/>
              </a:rPr>
              <a:t>ffordd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hir</a:t>
            </a:r>
            <a:r>
              <a:rPr lang="en-GB" altLang="en-US" dirty="0">
                <a:latin typeface="+mj-lt"/>
              </a:rPr>
              <a:t> o </a:t>
            </a:r>
            <a:r>
              <a:rPr lang="en-GB" altLang="en-US" dirty="0" err="1">
                <a:latin typeface="+mj-lt"/>
              </a:rPr>
              <a:t>ddweud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rhywbeth</a:t>
            </a:r>
            <a:r>
              <a:rPr lang="en-GB" altLang="en-US" dirty="0">
                <a:latin typeface="+mj-lt"/>
              </a:rPr>
              <a:t>. </a:t>
            </a:r>
            <a:r>
              <a:rPr lang="en-GB" altLang="en-US" dirty="0" err="1">
                <a:latin typeface="+mj-lt"/>
              </a:rPr>
              <a:t>Yn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aml</a:t>
            </a:r>
            <a:r>
              <a:rPr lang="en-GB" altLang="en-US" dirty="0">
                <a:latin typeface="+mj-lt"/>
              </a:rPr>
              <a:t> y </a:t>
            </a:r>
            <a:r>
              <a:rPr lang="en-GB" altLang="en-US" dirty="0" err="1">
                <a:latin typeface="+mj-lt"/>
              </a:rPr>
              <a:t>ffordd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hir</a:t>
            </a:r>
            <a:r>
              <a:rPr lang="en-GB" altLang="en-US" dirty="0">
                <a:latin typeface="+mj-lt"/>
              </a:rPr>
              <a:t> (CWMPASOG) </a:t>
            </a:r>
            <a:r>
              <a:rPr lang="en-GB" altLang="en-US" dirty="0" err="1">
                <a:latin typeface="+mj-lt"/>
              </a:rPr>
              <a:t>fyddwn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ni’n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ei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ddefnyddio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ar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lafar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wrth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siarad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e.e</a:t>
            </a:r>
            <a:r>
              <a:rPr lang="en-GB" altLang="en-US" dirty="0">
                <a:latin typeface="+mj-lt"/>
              </a:rPr>
              <a:t>.</a:t>
            </a:r>
            <a:endParaRPr lang="en-GB" altLang="en-US" sz="1200" dirty="0">
              <a:latin typeface="+mj-lt"/>
            </a:endParaRPr>
          </a:p>
          <a:p>
            <a:pPr>
              <a:buFont typeface="Wingdings" panose="05000000000000000000" pitchFamily="2" charset="2"/>
              <a:buNone/>
            </a:pPr>
            <a:endParaRPr lang="en-GB" altLang="en-US" dirty="0">
              <a:latin typeface="+mj-lt"/>
            </a:endParaRPr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 i="1" dirty="0">
                <a:latin typeface="+mj-lt"/>
              </a:rPr>
              <a:t>Mae e </a:t>
            </a:r>
            <a:r>
              <a:rPr lang="en-GB" altLang="en-US" i="1" dirty="0" err="1">
                <a:latin typeface="+mj-lt"/>
              </a:rPr>
              <a:t>wedi</a:t>
            </a:r>
            <a:r>
              <a:rPr lang="en-GB" altLang="en-US" i="1" dirty="0">
                <a:latin typeface="+mj-lt"/>
              </a:rPr>
              <a:t> </a:t>
            </a:r>
            <a:r>
              <a:rPr lang="en-GB" altLang="en-US" i="1" dirty="0" err="1">
                <a:solidFill>
                  <a:srgbClr val="FF0000"/>
                </a:solidFill>
                <a:latin typeface="+mj-lt"/>
              </a:rPr>
              <a:t>gweld</a:t>
            </a:r>
            <a:r>
              <a:rPr lang="en-GB" altLang="en-US" i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altLang="en-US" i="1" dirty="0">
                <a:latin typeface="+mj-lt"/>
              </a:rPr>
              <a:t>y </a:t>
            </a:r>
            <a:r>
              <a:rPr lang="en-GB" altLang="en-US" i="1" dirty="0" err="1">
                <a:latin typeface="+mj-lt"/>
              </a:rPr>
              <a:t>ffilm</a:t>
            </a:r>
            <a:r>
              <a:rPr lang="en-GB" altLang="en-US" i="1" dirty="0">
                <a:latin typeface="+mj-lt"/>
              </a:rPr>
              <a:t>.</a:t>
            </a:r>
            <a:endParaRPr lang="en-US" altLang="en-US" i="1" dirty="0">
              <a:latin typeface="+mj-lt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3755081" y="4268627"/>
            <a:ext cx="2232025" cy="504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3409969" y="4988559"/>
            <a:ext cx="2592387" cy="366712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 err="1">
                <a:latin typeface="Comic Sans MS" panose="030F0702030302020204" charset="0"/>
              </a:rPr>
              <a:t>ffurf</a:t>
            </a:r>
            <a:r>
              <a:rPr lang="en-GB" altLang="en-US" dirty="0">
                <a:latin typeface="Comic Sans MS" panose="030F0702030302020204" charset="0"/>
              </a:rPr>
              <a:t> </a:t>
            </a:r>
            <a:r>
              <a:rPr lang="en-GB" altLang="en-US" dirty="0" err="1">
                <a:latin typeface="Comic Sans MS" panose="030F0702030302020204" charset="0"/>
              </a:rPr>
              <a:t>ar</a:t>
            </a:r>
            <a:r>
              <a:rPr lang="en-GB" altLang="en-US" dirty="0">
                <a:latin typeface="Comic Sans MS" panose="030F0702030302020204" charset="0"/>
              </a:rPr>
              <a:t> y </a:t>
            </a:r>
            <a:r>
              <a:rPr lang="en-GB" altLang="en-US" dirty="0" err="1">
                <a:latin typeface="Comic Sans MS" panose="030F0702030302020204" charset="0"/>
              </a:rPr>
              <a:t>ferf</a:t>
            </a:r>
            <a:r>
              <a:rPr lang="en-GB" altLang="en-US" dirty="0">
                <a:latin typeface="Comic Sans MS" panose="030F0702030302020204" charset="0"/>
              </a:rPr>
              <a:t> ‘BOD’</a:t>
            </a:r>
            <a:endParaRPr lang="en-US" altLang="en-US" dirty="0">
              <a:latin typeface="Comic Sans MS" panose="030F0702030302020204" charset="0"/>
            </a:endParaRPr>
          </a:p>
        </p:txBody>
      </p:sp>
      <p:sp>
        <p:nvSpPr>
          <p:cNvPr id="8198" name="Line 6"/>
          <p:cNvSpPr>
            <a:spLocks noChangeShapeType="1"/>
          </p:cNvSpPr>
          <p:nvPr/>
        </p:nvSpPr>
        <p:spPr bwMode="auto">
          <a:xfrm flipV="1">
            <a:off x="4634725" y="4773452"/>
            <a:ext cx="71438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6656151" y="3679825"/>
            <a:ext cx="1511300" cy="366713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latin typeface="Comic Sans MS" panose="030F0702030302020204" charset="0"/>
              </a:rPr>
              <a:t>berfenw</a:t>
            </a:r>
            <a:endParaRPr lang="en-US" altLang="en-US" dirty="0">
              <a:latin typeface="Comic Sans MS" panose="030F0702030302020204" charset="0"/>
            </a:endParaRPr>
          </a:p>
        </p:txBody>
      </p:sp>
      <p:sp>
        <p:nvSpPr>
          <p:cNvPr id="8200" name="Line 8"/>
          <p:cNvSpPr>
            <a:spLocks noChangeShapeType="1"/>
          </p:cNvSpPr>
          <p:nvPr/>
        </p:nvSpPr>
        <p:spPr bwMode="auto">
          <a:xfrm flipH="1">
            <a:off x="6656151" y="4121151"/>
            <a:ext cx="2159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19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19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819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82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6" grpId="0" animBg="1"/>
      <p:bldP spid="8198" grpId="0" animBg="1"/>
      <p:bldP spid="820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Beth </a:t>
            </a:r>
            <a:r>
              <a:rPr lang="en-GB" altLang="en-US" b="1" dirty="0" err="1"/>
              <a:t>yw</a:t>
            </a:r>
            <a:r>
              <a:rPr lang="en-GB" altLang="en-US" b="1" dirty="0"/>
              <a:t> </a:t>
            </a:r>
            <a:r>
              <a:rPr lang="en-GB" altLang="en-US" b="1" dirty="0" err="1"/>
              <a:t>ffurf</a:t>
            </a:r>
            <a:r>
              <a:rPr lang="en-GB" altLang="en-US" b="1" dirty="0"/>
              <a:t> </a:t>
            </a:r>
            <a:r>
              <a:rPr lang="en-GB" altLang="en-US" b="1" dirty="0" err="1"/>
              <a:t>gwmpasog</a:t>
            </a:r>
            <a:r>
              <a:rPr lang="en-GB" altLang="en-US" b="1" dirty="0"/>
              <a:t>?</a:t>
            </a:r>
            <a:endParaRPr lang="en-US" altLang="en-US" b="1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1" y="1628776"/>
            <a:ext cx="8893175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 err="1">
                <a:latin typeface="+mj-lt"/>
              </a:rPr>
              <a:t>Ffurf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gwmpasog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yw’r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ffordd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hir</a:t>
            </a:r>
            <a:r>
              <a:rPr lang="en-GB" altLang="en-US" dirty="0">
                <a:latin typeface="+mj-lt"/>
              </a:rPr>
              <a:t> o </a:t>
            </a:r>
            <a:r>
              <a:rPr lang="en-GB" altLang="en-US" dirty="0" err="1">
                <a:latin typeface="+mj-lt"/>
              </a:rPr>
              <a:t>ddweud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rhywbeth</a:t>
            </a:r>
            <a:endParaRPr lang="en-GB" altLang="en-US" dirty="0">
              <a:latin typeface="+mj-lt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+mj-lt"/>
              </a:rPr>
              <a:t>Mae’n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rhaid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defnyddio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ffurf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ar</a:t>
            </a:r>
            <a:r>
              <a:rPr lang="en-GB" altLang="en-US" dirty="0">
                <a:latin typeface="+mj-lt"/>
              </a:rPr>
              <a:t> y </a:t>
            </a:r>
            <a:r>
              <a:rPr lang="en-GB" altLang="en-US" dirty="0" err="1">
                <a:latin typeface="+mj-lt"/>
              </a:rPr>
              <a:t>ferf</a:t>
            </a:r>
            <a:r>
              <a:rPr lang="en-GB" altLang="en-US" dirty="0">
                <a:latin typeface="+mj-lt"/>
              </a:rPr>
              <a:t> ‘BOD’ </a:t>
            </a:r>
            <a:r>
              <a:rPr lang="en-GB" altLang="en-US" dirty="0" err="1">
                <a:latin typeface="+mj-lt"/>
              </a:rPr>
              <a:t>gyda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berfenw</a:t>
            </a:r>
            <a:endParaRPr lang="en-GB" altLang="en-US" dirty="0">
              <a:latin typeface="+mj-lt"/>
            </a:endParaRPr>
          </a:p>
          <a:p>
            <a:pPr>
              <a:lnSpc>
                <a:spcPct val="90000"/>
              </a:lnSpc>
            </a:pPr>
            <a:endParaRPr lang="en-GB" altLang="en-US" dirty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Mae </a:t>
            </a:r>
            <a:r>
              <a:rPr lang="en-GB" altLang="en-US" dirty="0" err="1">
                <a:latin typeface="+mj-lt"/>
              </a:rPr>
              <a:t>gwahanol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amser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i’r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ferf</a:t>
            </a:r>
            <a:r>
              <a:rPr lang="en-GB" altLang="en-US" dirty="0">
                <a:latin typeface="+mj-lt"/>
              </a:rPr>
              <a:t> ‘BOD’ </a:t>
            </a:r>
            <a:r>
              <a:rPr lang="en-GB" altLang="en-US" dirty="0" err="1">
                <a:latin typeface="+mj-lt"/>
              </a:rPr>
              <a:t>yn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cynnwys</a:t>
            </a:r>
            <a:r>
              <a:rPr lang="en-GB" altLang="en-US" dirty="0">
                <a:latin typeface="+mj-lt"/>
              </a:rPr>
              <a:t>  – </a:t>
            </a:r>
            <a:r>
              <a:rPr lang="en-GB" altLang="en-US" dirty="0" err="1">
                <a:latin typeface="+mj-lt"/>
              </a:rPr>
              <a:t>presennol</a:t>
            </a:r>
            <a:r>
              <a:rPr lang="en-GB" altLang="en-US" dirty="0">
                <a:latin typeface="+mj-lt"/>
              </a:rPr>
              <a:t>, </a:t>
            </a:r>
            <a:r>
              <a:rPr lang="en-GB" altLang="en-US" dirty="0" err="1">
                <a:latin typeface="+mj-lt"/>
              </a:rPr>
              <a:t>dyfodol</a:t>
            </a:r>
            <a:r>
              <a:rPr lang="en-GB" altLang="en-US" dirty="0">
                <a:latin typeface="+mj-lt"/>
              </a:rPr>
              <a:t>, </a:t>
            </a:r>
            <a:r>
              <a:rPr lang="en-GB" altLang="en-US" dirty="0" err="1">
                <a:latin typeface="+mj-lt"/>
              </a:rPr>
              <a:t>gorffennol</a:t>
            </a:r>
            <a:r>
              <a:rPr lang="en-GB" altLang="en-US" dirty="0">
                <a:latin typeface="+mj-lt"/>
              </a:rPr>
              <a:t> ac </a:t>
            </a:r>
            <a:r>
              <a:rPr lang="en-GB" altLang="en-US" dirty="0" err="1">
                <a:latin typeface="+mj-lt"/>
              </a:rPr>
              <a:t>amherffaith</a:t>
            </a:r>
            <a:endParaRPr lang="en-US" alt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921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Cyfieithwch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ffurfiau</a:t>
            </a:r>
            <a:r>
              <a:rPr lang="en-US" dirty="0"/>
              <a:t> </a:t>
            </a:r>
            <a:r>
              <a:rPr lang="en-US" dirty="0" err="1"/>
              <a:t>cwmpasog</a:t>
            </a:r>
            <a:r>
              <a:rPr lang="en-US" dirty="0"/>
              <a:t>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600" y="1698106"/>
            <a:ext cx="4789835" cy="6832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 walked to school every day when I was a child.</a:t>
            </a:r>
          </a:p>
          <a:p>
            <a:r>
              <a:rPr lang="en-US" sz="2400" dirty="0"/>
              <a:t>			</a:t>
            </a:r>
          </a:p>
          <a:p>
            <a:r>
              <a:rPr lang="en-US" sz="2400" dirty="0"/>
              <a:t>			</a:t>
            </a:r>
          </a:p>
          <a:p>
            <a:r>
              <a:rPr lang="en-US" sz="2400" dirty="0"/>
              <a:t>She has won the Eisteddfod chair once.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I will write that essay tonight.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They have marked all the books.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05159" y="1752002"/>
            <a:ext cx="4996890" cy="4154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Roeddwn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cerdded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ysgol</a:t>
            </a:r>
            <a:r>
              <a:rPr lang="en-US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/>
              <a:t>bob </a:t>
            </a:r>
            <a:r>
              <a:rPr lang="en-US" sz="2400" dirty="0" err="1"/>
              <a:t>dydd</a:t>
            </a:r>
            <a:r>
              <a:rPr lang="en-US" sz="2400" dirty="0"/>
              <a:t> pan </a:t>
            </a:r>
            <a:r>
              <a:rPr lang="en-US" sz="2400" dirty="0" err="1"/>
              <a:t>oeddwn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blentyn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Mae hi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ennill</a:t>
            </a:r>
            <a:r>
              <a:rPr lang="en-US" sz="2400" dirty="0"/>
              <a:t> </a:t>
            </a:r>
            <a:r>
              <a:rPr lang="en-US" sz="24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cadair</a:t>
            </a:r>
            <a:r>
              <a:rPr lang="en-US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/>
              <a:t>yr</a:t>
            </a:r>
            <a:r>
              <a:rPr lang="en-US" sz="2400" dirty="0"/>
              <a:t> Eisteddfod </a:t>
            </a:r>
            <a:r>
              <a:rPr lang="en-US" sz="2400" dirty="0" err="1"/>
              <a:t>unwaith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 err="1"/>
              <a:t>Bydda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ysgrifennu</a:t>
            </a:r>
            <a:r>
              <a:rPr lang="en-US" sz="2400" dirty="0" err="1"/>
              <a:t>’r</a:t>
            </a:r>
            <a:r>
              <a:rPr lang="en-US" sz="2400" dirty="0"/>
              <a:t> </a:t>
            </a:r>
            <a:r>
              <a:rPr lang="en-US" sz="24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traethawd</a:t>
            </a:r>
            <a:r>
              <a:rPr lang="en-US" sz="2400" dirty="0"/>
              <a:t> </a:t>
            </a:r>
            <a:r>
              <a:rPr lang="en-US" sz="2400" dirty="0" err="1"/>
              <a:t>heno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dirty="0" err="1"/>
              <a:t>Maen</a:t>
            </a:r>
            <a:r>
              <a:rPr lang="en-US" sz="2400" dirty="0"/>
              <a:t> </a:t>
            </a:r>
            <a:r>
              <a:rPr lang="en-US" sz="2400" dirty="0" err="1"/>
              <a:t>nhw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marcio</a:t>
            </a:r>
            <a:r>
              <a:rPr lang="en-US" sz="2400" dirty="0" err="1"/>
              <a:t>’r</a:t>
            </a:r>
            <a:r>
              <a:rPr lang="en-US" sz="2400" dirty="0"/>
              <a:t> </a:t>
            </a:r>
            <a:r>
              <a:rPr lang="en-US" sz="24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llyfrau</a:t>
            </a:r>
            <a:r>
              <a:rPr lang="en-US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gyd</a:t>
            </a:r>
            <a:r>
              <a:rPr lang="en-US" sz="2400" dirty="0"/>
              <a:t>.</a:t>
            </a:r>
          </a:p>
        </p:txBody>
      </p:sp>
      <p:sp>
        <p:nvSpPr>
          <p:cNvPr id="6" name="8-Point Star 5"/>
          <p:cNvSpPr/>
          <p:nvPr/>
        </p:nvSpPr>
        <p:spPr>
          <a:xfrm>
            <a:off x="4028126" y="3192087"/>
            <a:ext cx="3184187" cy="2598520"/>
          </a:xfrm>
          <a:prstGeom prst="star8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rgbClr val="000000"/>
                </a:solidFill>
              </a:rPr>
              <a:t>Edrychwch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ar</a:t>
            </a:r>
            <a:r>
              <a:rPr lang="en-US" sz="2000" dirty="0">
                <a:solidFill>
                  <a:srgbClr val="000000"/>
                </a:solidFill>
              </a:rPr>
              <a:t> y </a:t>
            </a:r>
            <a:r>
              <a:rPr lang="en-US" sz="2000" dirty="0" err="1">
                <a:solidFill>
                  <a:srgbClr val="000000"/>
                </a:solidFill>
              </a:rPr>
              <a:t>geiriau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mewn</a:t>
            </a:r>
            <a:r>
              <a:rPr lang="en-US" sz="2000" dirty="0">
                <a:solidFill>
                  <a:srgbClr val="000000"/>
                </a:solidFill>
              </a:rPr>
              <a:t> print </a:t>
            </a:r>
            <a:r>
              <a:rPr lang="en-US" sz="2000" dirty="0" err="1">
                <a:solidFill>
                  <a:srgbClr val="000000"/>
                </a:solidFill>
              </a:rPr>
              <a:t>coch</a:t>
            </a:r>
            <a:r>
              <a:rPr lang="en-US" sz="2000" dirty="0">
                <a:solidFill>
                  <a:srgbClr val="000000"/>
                </a:solidFill>
              </a:rPr>
              <a:t> a </a:t>
            </a:r>
            <a:r>
              <a:rPr lang="en-US" sz="2000" dirty="0" err="1">
                <a:solidFill>
                  <a:srgbClr val="000000"/>
                </a:solidFill>
              </a:rPr>
              <a:t>glas</a:t>
            </a:r>
            <a:r>
              <a:rPr lang="en-US" sz="2000" dirty="0">
                <a:solidFill>
                  <a:srgbClr val="000000"/>
                </a:solidFill>
              </a:rPr>
              <a:t> – </a:t>
            </a:r>
            <a:r>
              <a:rPr lang="en-US" sz="2000" dirty="0" err="1">
                <a:solidFill>
                  <a:srgbClr val="000000"/>
                </a:solidFill>
              </a:rPr>
              <a:t>beth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ydych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chi’n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sylwi</a:t>
            </a:r>
            <a:r>
              <a:rPr lang="en-US" sz="2000" dirty="0">
                <a:solidFill>
                  <a:srgbClr val="000000"/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sylwi</a:t>
            </a:r>
            <a:r>
              <a:rPr lang="en-US" dirty="0"/>
              <a:t>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80356" y="1849968"/>
            <a:ext cx="9579675" cy="25545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200" dirty="0" err="1"/>
              <a:t>Gyda’r</a:t>
            </a:r>
            <a:r>
              <a:rPr lang="en-US" sz="3200" dirty="0"/>
              <a:t> </a:t>
            </a:r>
            <a:r>
              <a:rPr lang="en-US" sz="3200" dirty="0" err="1"/>
              <a:t>ffurfiau</a:t>
            </a:r>
            <a:r>
              <a:rPr lang="en-US" sz="3200" dirty="0"/>
              <a:t> </a:t>
            </a:r>
            <a:r>
              <a:rPr lang="en-US" sz="3200" dirty="0" err="1"/>
              <a:t>cwmpasog</a:t>
            </a:r>
            <a:r>
              <a:rPr lang="en-US" sz="3200" dirty="0"/>
              <a:t>, </a:t>
            </a:r>
            <a:r>
              <a:rPr lang="en-US" sz="3200" u="sng" dirty="0" err="1"/>
              <a:t>byddwn</a:t>
            </a:r>
            <a:r>
              <a:rPr lang="en-US" sz="3200" u="sng" dirty="0"/>
              <a:t> </a:t>
            </a:r>
            <a:r>
              <a:rPr lang="en-US" sz="3200" u="sng" dirty="0" err="1"/>
              <a:t>ni’n</a:t>
            </a:r>
            <a:r>
              <a:rPr lang="en-US" sz="3200" u="sng" dirty="0"/>
              <a:t> </a:t>
            </a:r>
            <a:r>
              <a:rPr lang="en-US" sz="3200" u="sng" dirty="0" err="1"/>
              <a:t>defnyddio</a:t>
            </a:r>
            <a:r>
              <a:rPr lang="en-US" sz="3200" u="sng" dirty="0"/>
              <a:t> BERFENW bob </a:t>
            </a:r>
            <a:r>
              <a:rPr lang="en-US" sz="3200" u="sng" dirty="0" err="1"/>
              <a:t>tro</a:t>
            </a:r>
            <a:r>
              <a:rPr lang="en-US" sz="3200" dirty="0"/>
              <a:t>.</a:t>
            </a:r>
          </a:p>
          <a:p>
            <a:endParaRPr lang="en-US" sz="3200" dirty="0"/>
          </a:p>
          <a:p>
            <a:r>
              <a:rPr lang="en-US" sz="3200" u="sng" dirty="0" err="1"/>
              <a:t>Fydd</a:t>
            </a:r>
            <a:r>
              <a:rPr lang="en-US" sz="3200" u="sng" dirty="0"/>
              <a:t> </a:t>
            </a:r>
            <a:r>
              <a:rPr lang="en-US" sz="3200" u="sng" dirty="0" err="1"/>
              <a:t>gwrthrych</a:t>
            </a:r>
            <a:r>
              <a:rPr lang="en-US" sz="3200" u="sng" dirty="0"/>
              <a:t> y </a:t>
            </a:r>
            <a:r>
              <a:rPr lang="en-US" sz="3200" u="sng" dirty="0" err="1"/>
              <a:t>ferf</a:t>
            </a:r>
            <a:r>
              <a:rPr lang="en-US" sz="3200" u="sng" dirty="0"/>
              <a:t> </a:t>
            </a:r>
            <a:r>
              <a:rPr lang="en-US" sz="3200" dirty="0"/>
              <a:t>(y person/</a:t>
            </a:r>
            <a:r>
              <a:rPr lang="en-US" sz="3200" dirty="0" err="1"/>
              <a:t>peth</a:t>
            </a:r>
            <a:r>
              <a:rPr lang="en-US" sz="3200" dirty="0"/>
              <a:t> </a:t>
            </a:r>
            <a:r>
              <a:rPr lang="en-US" sz="3200" dirty="0" err="1"/>
              <a:t>sy’n</a:t>
            </a:r>
            <a:r>
              <a:rPr lang="en-US" sz="3200" dirty="0"/>
              <a:t> ‘</a:t>
            </a:r>
            <a:r>
              <a:rPr lang="en-US" sz="3200" dirty="0" err="1"/>
              <a:t>dioddef</a:t>
            </a:r>
            <a:r>
              <a:rPr lang="en-US" sz="3200" dirty="0"/>
              <a:t>’ y </a:t>
            </a:r>
            <a:r>
              <a:rPr lang="en-US" sz="3200" dirty="0" err="1"/>
              <a:t>weithred</a:t>
            </a:r>
            <a:r>
              <a:rPr lang="en-US" sz="3200" dirty="0"/>
              <a:t>) </a:t>
            </a:r>
            <a:r>
              <a:rPr lang="en-US" sz="3200" u="sng" dirty="0"/>
              <a:t>DDIM YN TREIGLO </a:t>
            </a:r>
            <a:r>
              <a:rPr lang="en-US" sz="3200" dirty="0" err="1"/>
              <a:t>gyda’r</a:t>
            </a:r>
            <a:r>
              <a:rPr lang="en-US" sz="3200" dirty="0"/>
              <a:t> </a:t>
            </a:r>
            <a:r>
              <a:rPr lang="en-US" sz="3200" dirty="0" err="1"/>
              <a:t>ffurfiau</a:t>
            </a:r>
            <a:r>
              <a:rPr lang="en-US" sz="3200" dirty="0"/>
              <a:t> </a:t>
            </a:r>
            <a:r>
              <a:rPr lang="en-US" sz="3200" dirty="0" err="1"/>
              <a:t>cwmpasog</a:t>
            </a:r>
            <a:r>
              <a:rPr lang="en-US" sz="32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19302" y="4873426"/>
            <a:ext cx="6791356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Mae hi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ennill</a:t>
            </a:r>
            <a:r>
              <a:rPr lang="en-US" sz="2400" dirty="0"/>
              <a:t> </a:t>
            </a:r>
            <a:r>
              <a:rPr lang="en-US" sz="2400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cadair</a:t>
            </a:r>
            <a:r>
              <a:rPr lang="en-US" sz="24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2400" dirty="0" err="1"/>
              <a:t>yr</a:t>
            </a:r>
            <a:r>
              <a:rPr lang="en-US" sz="2400" dirty="0"/>
              <a:t> Eisteddfod </a:t>
            </a:r>
            <a:r>
              <a:rPr lang="en-US" sz="2400" dirty="0" err="1"/>
              <a:t>unwaith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dirty="0" err="1">
                <a:solidFill>
                  <a:schemeClr val="accent4">
                    <a:lumMod val="75000"/>
                  </a:schemeClr>
                </a:solidFill>
              </a:rPr>
              <a:t>Enillodd</a:t>
            </a:r>
            <a:r>
              <a:rPr lang="en-US" sz="2400" dirty="0"/>
              <a:t> hi </a:t>
            </a:r>
            <a:r>
              <a:rPr lang="en-US" sz="2400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gadair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Eisteddfod </a:t>
            </a:r>
            <a:r>
              <a:rPr lang="en-US" sz="2400" dirty="0" err="1"/>
              <a:t>unwaith</a:t>
            </a:r>
            <a:r>
              <a:rPr lang="en-US" sz="2400"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Beth </a:t>
            </a:r>
            <a:r>
              <a:rPr lang="en-GB" altLang="en-US" b="1" dirty="0" err="1"/>
              <a:t>yw</a:t>
            </a:r>
            <a:r>
              <a:rPr lang="en-GB" altLang="en-US" b="1" dirty="0"/>
              <a:t> </a:t>
            </a:r>
            <a:r>
              <a:rPr lang="en-GB" altLang="en-US" b="1" dirty="0" err="1"/>
              <a:t>berf</a:t>
            </a:r>
            <a:r>
              <a:rPr lang="en-GB" altLang="en-US" b="1" dirty="0"/>
              <a:t> </a:t>
            </a:r>
            <a:r>
              <a:rPr lang="en-GB" altLang="en-US" b="1" dirty="0" err="1"/>
              <a:t>gryno</a:t>
            </a:r>
            <a:r>
              <a:rPr lang="en-GB" altLang="en-US" b="1" dirty="0"/>
              <a:t>?</a:t>
            </a:r>
            <a:endParaRPr lang="en-US" altLang="en-US" b="1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28724" y="1611924"/>
            <a:ext cx="9734551" cy="4530725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	</a:t>
            </a:r>
            <a:r>
              <a:rPr lang="en-GB" altLang="en-US" dirty="0">
                <a:latin typeface="+mj-lt"/>
              </a:rPr>
              <a:t>BERF GRYNO </a:t>
            </a:r>
            <a:r>
              <a:rPr lang="en-GB" altLang="en-US" dirty="0" err="1">
                <a:latin typeface="+mj-lt"/>
              </a:rPr>
              <a:t>yw’r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ffordd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fyrrach</a:t>
            </a:r>
            <a:r>
              <a:rPr lang="en-GB" altLang="en-US" dirty="0">
                <a:latin typeface="+mj-lt"/>
              </a:rPr>
              <a:t> o </a:t>
            </a:r>
            <a:r>
              <a:rPr lang="en-GB" altLang="en-US" dirty="0" err="1">
                <a:latin typeface="+mj-lt"/>
              </a:rPr>
              <a:t>ddweud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rhywbeth</a:t>
            </a:r>
            <a:r>
              <a:rPr lang="en-GB" altLang="en-US" dirty="0">
                <a:latin typeface="+mj-lt"/>
              </a:rPr>
              <a:t>. </a:t>
            </a:r>
            <a:r>
              <a:rPr lang="en-GB" altLang="en-US" dirty="0" err="1">
                <a:latin typeface="+mj-lt"/>
              </a:rPr>
              <a:t>Ystyriwch</a:t>
            </a:r>
            <a:r>
              <a:rPr lang="en-GB" altLang="en-US" dirty="0">
                <a:latin typeface="+mj-lt"/>
              </a:rPr>
              <a:t> y </a:t>
            </a:r>
            <a:r>
              <a:rPr lang="en-GB" altLang="en-US" dirty="0" err="1">
                <a:latin typeface="+mj-lt"/>
              </a:rPr>
              <a:t>ddwy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frawddeg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ganlynol</a:t>
            </a:r>
            <a:r>
              <a:rPr lang="en-GB" altLang="en-US" dirty="0">
                <a:latin typeface="+mj-lt"/>
              </a:rPr>
              <a:t>: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dirty="0">
              <a:latin typeface="+mj-lt"/>
            </a:endParaRPr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 dirty="0">
                <a:latin typeface="+mj-lt"/>
              </a:rPr>
              <a:t>		</a:t>
            </a:r>
            <a:r>
              <a:rPr lang="en-GB" altLang="en-US" b="1" dirty="0">
                <a:latin typeface="+mj-lt"/>
              </a:rPr>
              <a:t>Mae </a:t>
            </a:r>
            <a:r>
              <a:rPr lang="en-GB" altLang="en-US" b="1" dirty="0" err="1">
                <a:latin typeface="+mj-lt"/>
              </a:rPr>
              <a:t>Siôn</a:t>
            </a:r>
            <a:r>
              <a:rPr lang="en-GB" altLang="en-US" b="1" dirty="0">
                <a:latin typeface="+mj-lt"/>
              </a:rPr>
              <a:t> </a:t>
            </a:r>
            <a:r>
              <a:rPr lang="en-GB" altLang="en-US" b="1" dirty="0" err="1">
                <a:latin typeface="+mj-lt"/>
              </a:rPr>
              <a:t>wedi</a:t>
            </a:r>
            <a:r>
              <a:rPr lang="en-GB" altLang="en-US" b="1" dirty="0">
                <a:latin typeface="+mj-lt"/>
              </a:rPr>
              <a:t> </a:t>
            </a:r>
            <a:r>
              <a:rPr lang="en-GB" altLang="en-US" b="1" dirty="0" err="1">
                <a:latin typeface="+mj-lt"/>
              </a:rPr>
              <a:t>darllen</a:t>
            </a:r>
            <a:r>
              <a:rPr lang="en-GB" altLang="en-US" b="1" dirty="0">
                <a:latin typeface="+mj-lt"/>
              </a:rPr>
              <a:t> </a:t>
            </a:r>
            <a:r>
              <a:rPr lang="en-GB" altLang="en-US" b="1" dirty="0" err="1">
                <a:latin typeface="+mj-lt"/>
              </a:rPr>
              <a:t>llyfr</a:t>
            </a:r>
            <a:r>
              <a:rPr lang="en-GB" altLang="en-US" b="1" dirty="0">
                <a:latin typeface="+mj-lt"/>
              </a:rPr>
              <a:t>.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b="1" dirty="0">
              <a:latin typeface="+mj-lt"/>
            </a:endParaRPr>
          </a:p>
          <a:p>
            <a:pPr>
              <a:buFont typeface="Wingdings" panose="05000000000000000000" pitchFamily="2" charset="2"/>
              <a:buNone/>
            </a:pPr>
            <a:endParaRPr lang="en-GB" altLang="en-US" b="1" dirty="0">
              <a:latin typeface="+mj-lt"/>
            </a:endParaRPr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 b="1" dirty="0">
                <a:latin typeface="+mj-lt"/>
              </a:rPr>
              <a:t>		</a:t>
            </a:r>
            <a:r>
              <a:rPr lang="en-GB" altLang="en-US" b="1" dirty="0" err="1">
                <a:latin typeface="+mj-lt"/>
              </a:rPr>
              <a:t>Darllenodd</a:t>
            </a:r>
            <a:r>
              <a:rPr lang="en-GB" altLang="en-US" b="1" dirty="0">
                <a:latin typeface="+mj-lt"/>
              </a:rPr>
              <a:t> </a:t>
            </a:r>
            <a:r>
              <a:rPr lang="en-GB" altLang="en-US" b="1" dirty="0" err="1">
                <a:latin typeface="+mj-lt"/>
              </a:rPr>
              <a:t>Siôn</a:t>
            </a:r>
            <a:r>
              <a:rPr lang="en-GB" altLang="en-US" b="1" dirty="0">
                <a:latin typeface="+mj-lt"/>
              </a:rPr>
              <a:t> </a:t>
            </a:r>
            <a:r>
              <a:rPr lang="en-GB" altLang="en-US" b="1" dirty="0" err="1">
                <a:latin typeface="+mj-lt"/>
              </a:rPr>
              <a:t>lyfr</a:t>
            </a:r>
            <a:r>
              <a:rPr lang="en-GB" altLang="en-US" b="1" dirty="0">
                <a:latin typeface="+mj-lt"/>
              </a:rPr>
              <a:t>.</a:t>
            </a:r>
            <a:endParaRPr lang="en-US" altLang="en-US" dirty="0">
              <a:latin typeface="+mj-lt"/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3886653" y="3300290"/>
            <a:ext cx="3906410" cy="503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4223819" y="5136594"/>
            <a:ext cx="2264807" cy="5032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1992314" y="4221163"/>
            <a:ext cx="8207375" cy="366712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Mae </a:t>
            </a:r>
            <a:r>
              <a:rPr lang="en-GB" altLang="en-US" dirty="0" err="1">
                <a:solidFill>
                  <a:srgbClr val="FF0000"/>
                </a:solidFill>
                <a:latin typeface="Comic Sans MS" panose="030F0702030302020204" charset="0"/>
              </a:rPr>
              <a:t>ystyr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panose="030F0702030302020204" charset="0"/>
              </a:rPr>
              <a:t>rhain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panose="030F0702030302020204" charset="0"/>
              </a:rPr>
              <a:t>yn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 union </a:t>
            </a:r>
            <a:r>
              <a:rPr lang="en-GB" altLang="en-US" dirty="0" err="1">
                <a:solidFill>
                  <a:srgbClr val="FF0000"/>
                </a:solidFill>
                <a:latin typeface="Comic Sans MS" panose="030F0702030302020204" charset="0"/>
              </a:rPr>
              <a:t>yr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 un </a:t>
            </a:r>
            <a:r>
              <a:rPr lang="en-GB" altLang="en-US" dirty="0" err="1">
                <a:solidFill>
                  <a:srgbClr val="FF0000"/>
                </a:solidFill>
                <a:latin typeface="Comic Sans MS" panose="030F0702030302020204" charset="0"/>
              </a:rPr>
              <a:t>fath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. </a:t>
            </a:r>
            <a:r>
              <a:rPr lang="en-GB" altLang="en-US" b="1" dirty="0" err="1">
                <a:solidFill>
                  <a:srgbClr val="FF0000"/>
                </a:solidFill>
                <a:latin typeface="Comic Sans MS" panose="030F0702030302020204" charset="0"/>
              </a:rPr>
              <a:t>Cwmpasog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panose="030F0702030302020204" charset="0"/>
              </a:rPr>
              <a:t>yw’r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panose="030F0702030302020204" charset="0"/>
              </a:rPr>
              <a:t>cyntaf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. </a:t>
            </a:r>
            <a:r>
              <a:rPr lang="en-GB" altLang="en-US" b="1" dirty="0" err="1">
                <a:solidFill>
                  <a:srgbClr val="FF0000"/>
                </a:solidFill>
                <a:latin typeface="Comic Sans MS" panose="030F0702030302020204" charset="0"/>
              </a:rPr>
              <a:t>Cryno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panose="030F0702030302020204" charset="0"/>
              </a:rPr>
              <a:t>yw’r</a:t>
            </a:r>
            <a:r>
              <a:rPr lang="en-GB" altLang="en-US" dirty="0">
                <a:solidFill>
                  <a:srgbClr val="FF0000"/>
                </a:solidFill>
                <a:latin typeface="Comic Sans MS" panose="030F0702030302020204" charset="0"/>
              </a:rPr>
              <a:t> ail.</a:t>
            </a:r>
            <a:endParaRPr lang="en-US" altLang="en-US" dirty="0">
              <a:solidFill>
                <a:srgbClr val="FF0000"/>
              </a:solidFill>
              <a:latin typeface="Comic Sans MS" panose="030F0702030302020204" charset="0"/>
            </a:endParaRPr>
          </a:p>
        </p:txBody>
      </p:sp>
      <p:sp>
        <p:nvSpPr>
          <p:cNvPr id="12295" name="Line 7"/>
          <p:cNvSpPr>
            <a:spLocks noChangeShapeType="1"/>
          </p:cNvSpPr>
          <p:nvPr/>
        </p:nvSpPr>
        <p:spPr bwMode="auto">
          <a:xfrm flipV="1">
            <a:off x="4580291" y="3789363"/>
            <a:ext cx="53981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2296" name="Line 8"/>
          <p:cNvSpPr>
            <a:spLocks noChangeShapeType="1"/>
          </p:cNvSpPr>
          <p:nvPr/>
        </p:nvSpPr>
        <p:spPr bwMode="auto">
          <a:xfrm>
            <a:off x="4580290" y="4581526"/>
            <a:ext cx="830707" cy="55506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29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29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29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29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229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2" grpId="0" animBg="1"/>
      <p:bldP spid="12293" grpId="0" animBg="1"/>
      <p:bldP spid="12295" grpId="0" animBg="1"/>
      <p:bldP spid="1229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400" b="1" dirty="0"/>
              <a:t>Beth </a:t>
            </a:r>
            <a:r>
              <a:rPr lang="en-GB" altLang="en-US" sz="3400" b="1" dirty="0" err="1"/>
              <a:t>yw’r</a:t>
            </a:r>
            <a:r>
              <a:rPr lang="en-GB" altLang="en-US" sz="3400" b="1" dirty="0"/>
              <a:t> </a:t>
            </a:r>
            <a:r>
              <a:rPr lang="en-GB" altLang="en-US" sz="3400" b="1" dirty="0" err="1"/>
              <a:t>gwahaniaeth</a:t>
            </a:r>
            <a:r>
              <a:rPr lang="en-GB" altLang="en-US" sz="3400" b="1" dirty="0"/>
              <a:t> </a:t>
            </a:r>
            <a:r>
              <a:rPr lang="en-GB" altLang="en-US" sz="3400" b="1" dirty="0" err="1"/>
              <a:t>rhwng</a:t>
            </a:r>
            <a:r>
              <a:rPr lang="en-GB" altLang="en-US" sz="3400" b="1" dirty="0"/>
              <a:t> </a:t>
            </a:r>
            <a:r>
              <a:rPr lang="en-GB" altLang="en-US" sz="3400" b="1" dirty="0" err="1"/>
              <a:t>berf</a:t>
            </a:r>
            <a:r>
              <a:rPr lang="en-GB" altLang="en-US" sz="3400" b="1" dirty="0"/>
              <a:t> </a:t>
            </a:r>
            <a:r>
              <a:rPr lang="en-GB" altLang="en-US" sz="3400" b="1" dirty="0" err="1"/>
              <a:t>gryno</a:t>
            </a:r>
            <a:r>
              <a:rPr lang="en-GB" altLang="en-US" sz="3400" b="1" dirty="0"/>
              <a:t> a </a:t>
            </a:r>
            <a:r>
              <a:rPr lang="en-GB" altLang="en-US" sz="3400" b="1" dirty="0" err="1"/>
              <a:t>berf</a:t>
            </a:r>
            <a:r>
              <a:rPr lang="en-GB" altLang="en-US" sz="3400" b="1" dirty="0"/>
              <a:t> </a:t>
            </a:r>
            <a:r>
              <a:rPr lang="en-GB" altLang="en-US" sz="3400" b="1" dirty="0" err="1"/>
              <a:t>gwmpasog</a:t>
            </a:r>
            <a:r>
              <a:rPr lang="en-GB" altLang="en-US" sz="3400" b="1" dirty="0"/>
              <a:t>?</a:t>
            </a:r>
            <a:endParaRPr lang="en-US" altLang="en-US" sz="3400" b="1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599" y="1844675"/>
            <a:ext cx="10808677" cy="4286250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	</a:t>
            </a:r>
            <a:r>
              <a:rPr lang="en-GB" altLang="en-US" dirty="0" err="1">
                <a:latin typeface="+mj-lt"/>
              </a:rPr>
              <a:t>Rydym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yn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defnyddio</a:t>
            </a:r>
            <a:r>
              <a:rPr lang="en-GB" altLang="en-US" dirty="0">
                <a:latin typeface="+mj-lt"/>
              </a:rPr>
              <a:t> y </a:t>
            </a:r>
            <a:r>
              <a:rPr lang="en-GB" altLang="en-US" dirty="0" err="1">
                <a:latin typeface="+mj-lt"/>
              </a:rPr>
              <a:t>ffurfiau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cwmpasog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mewn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sefyllfaoedd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ble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rydym</a:t>
            </a:r>
            <a:r>
              <a:rPr lang="en-GB" altLang="en-US" dirty="0">
                <a:latin typeface="+mj-lt"/>
              </a:rPr>
              <a:t> am </a:t>
            </a:r>
            <a:r>
              <a:rPr lang="en-GB" altLang="en-US" dirty="0" err="1">
                <a:latin typeface="+mj-lt"/>
              </a:rPr>
              <a:t>i’r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iaith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fod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yn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fwy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anffurfiol</a:t>
            </a:r>
            <a:r>
              <a:rPr lang="en-GB" altLang="en-US" dirty="0">
                <a:latin typeface="+mj-lt"/>
              </a:rPr>
              <a:t>, </a:t>
            </a:r>
            <a:r>
              <a:rPr lang="en-GB" altLang="en-US" dirty="0" err="1">
                <a:latin typeface="+mj-lt"/>
              </a:rPr>
              <a:t>yn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enwedig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ar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lafar</a:t>
            </a:r>
            <a:r>
              <a:rPr lang="en-GB" altLang="en-US" dirty="0">
                <a:latin typeface="+mj-lt"/>
              </a:rPr>
              <a:t>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>
              <a:latin typeface="+mj-lt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latin typeface="+mj-lt"/>
              </a:rPr>
              <a:t>	</a:t>
            </a:r>
            <a:r>
              <a:rPr lang="en-GB" altLang="en-US" dirty="0" err="1">
                <a:latin typeface="+mj-lt"/>
              </a:rPr>
              <a:t>Mae’r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berfau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cryno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yn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fwy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ffurfiol</a:t>
            </a:r>
            <a:r>
              <a:rPr lang="en-GB" altLang="en-US" dirty="0">
                <a:latin typeface="+mj-lt"/>
              </a:rPr>
              <a:t>, ac felly, </a:t>
            </a:r>
            <a:r>
              <a:rPr lang="en-GB" altLang="en-US" dirty="0" err="1">
                <a:latin typeface="+mj-lt"/>
              </a:rPr>
              <a:t>maen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nhw’n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gweddu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i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sefyllfaoedd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ffurfiol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yn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enwedig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rhai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ffurfiau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ysgrifennu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e.e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traethodau</a:t>
            </a:r>
            <a:r>
              <a:rPr lang="en-GB" altLang="en-US" dirty="0">
                <a:latin typeface="+mj-lt"/>
              </a:rPr>
              <a:t> ac </a:t>
            </a:r>
            <a:r>
              <a:rPr lang="en-GB" altLang="en-US" dirty="0" err="1">
                <a:latin typeface="+mj-lt"/>
              </a:rPr>
              <a:t>aseiniadau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Prifysgol</a:t>
            </a:r>
            <a:r>
              <a:rPr lang="en-GB" altLang="en-US" dirty="0">
                <a:latin typeface="+mj-lt"/>
              </a:rPr>
              <a:t>.</a:t>
            </a:r>
            <a:endParaRPr lang="en-US" alt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31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>
                <a:latin typeface="Comic Sans MS" panose="030F0702030302020204" charset="0"/>
              </a:rPr>
              <a:t>Gwrthrych berf</a:t>
            </a:r>
            <a:endParaRPr lang="en-US" altLang="en-US" b="1">
              <a:latin typeface="Comic Sans MS" panose="030F0702030302020204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47851" y="1484313"/>
            <a:ext cx="8569325" cy="464185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altLang="en-US" b="1" dirty="0">
                <a:latin typeface="Comic Sans MS" panose="030F0702030302020204" charset="0"/>
              </a:rPr>
              <a:t>		     </a:t>
            </a:r>
            <a:r>
              <a:rPr lang="en-GB" altLang="en-US" b="1" dirty="0" err="1">
                <a:latin typeface="Comic Sans MS" panose="030F0702030302020204" charset="0"/>
              </a:rPr>
              <a:t>Gwelodd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Siân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blismon</a:t>
            </a:r>
            <a:endParaRPr lang="en-GB" altLang="en-US" b="1" dirty="0">
              <a:latin typeface="Comic Sans MS" panose="030F0702030302020204" charset="0"/>
            </a:endParaRPr>
          </a:p>
          <a:p>
            <a:pPr eaLnBrk="1" hangingPunct="1">
              <a:buFontTx/>
              <a:buNone/>
              <a:defRPr/>
            </a:pPr>
            <a:endParaRPr lang="en-GB" altLang="en-US" b="1" dirty="0">
              <a:latin typeface="Comic Sans MS" panose="030F0702030302020204" charset="0"/>
            </a:endParaRPr>
          </a:p>
          <a:p>
            <a:pPr eaLnBrk="1" hangingPunct="1">
              <a:buFontTx/>
              <a:buNone/>
              <a:defRPr/>
            </a:pPr>
            <a:endParaRPr lang="en-GB" altLang="en-US" b="1" dirty="0">
              <a:latin typeface="Comic Sans MS" panose="030F0702030302020204" charset="0"/>
            </a:endParaRPr>
          </a:p>
          <a:p>
            <a:pPr eaLnBrk="1" hangingPunct="1">
              <a:buFontTx/>
              <a:buNone/>
              <a:defRPr/>
            </a:pPr>
            <a:r>
              <a:rPr lang="en-GB" altLang="en-US" b="1" dirty="0">
                <a:latin typeface="Comic Sans MS" panose="030F0702030302020204" charset="0"/>
              </a:rPr>
              <a:t>	</a:t>
            </a:r>
            <a:r>
              <a:rPr lang="en-GB" altLang="en-US" b="1" dirty="0" err="1">
                <a:latin typeface="Comic Sans MS" panose="030F0702030302020204" charset="0"/>
              </a:rPr>
              <a:t>Gwrthrych</a:t>
            </a:r>
            <a:r>
              <a:rPr lang="en-GB" altLang="en-US" b="1" dirty="0">
                <a:latin typeface="Comic Sans MS" panose="030F0702030302020204" charset="0"/>
              </a:rPr>
              <a:t> y </a:t>
            </a:r>
            <a:r>
              <a:rPr lang="en-GB" altLang="en-US" b="1" dirty="0" err="1">
                <a:latin typeface="Comic Sans MS" panose="030F0702030302020204" charset="0"/>
              </a:rPr>
              <a:t>ferf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sy’n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ateb</a:t>
            </a:r>
            <a:r>
              <a:rPr lang="en-GB" altLang="en-US" b="1" dirty="0">
                <a:latin typeface="Comic Sans MS" panose="030F0702030302020204" charset="0"/>
              </a:rPr>
              <a:t> ‘BETH?’ </a:t>
            </a:r>
            <a:r>
              <a:rPr lang="en-GB" altLang="en-US" b="1" dirty="0" err="1">
                <a:latin typeface="Comic Sans MS" panose="030F0702030302020204" charset="0"/>
              </a:rPr>
              <a:t>i’r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ferf</a:t>
            </a:r>
            <a:r>
              <a:rPr lang="en-GB" altLang="en-US" b="1" dirty="0">
                <a:latin typeface="Comic Sans MS" panose="030F0702030302020204" charset="0"/>
              </a:rPr>
              <a:t>. </a:t>
            </a:r>
            <a:r>
              <a:rPr lang="en-GB" altLang="en-US" b="1" dirty="0" err="1">
                <a:latin typeface="Comic Sans MS" panose="030F0702030302020204" charset="0"/>
              </a:rPr>
              <a:t>Gwelodd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yw’r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omic Sans MS" panose="030F0702030302020204" charset="0"/>
              </a:rPr>
              <a:t>ferf</a:t>
            </a:r>
            <a:r>
              <a:rPr lang="en-GB" altLang="en-US" b="1" dirty="0">
                <a:latin typeface="Comic Sans MS" panose="030F0702030302020204" charset="0"/>
              </a:rPr>
              <a:t>, </a:t>
            </a:r>
            <a:r>
              <a:rPr lang="en-GB" altLang="en-US" b="1" dirty="0" err="1">
                <a:latin typeface="Comic Sans MS" panose="030F0702030302020204" charset="0"/>
              </a:rPr>
              <a:t>Siân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yw’r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omic Sans MS" panose="030F0702030302020204" charset="0"/>
              </a:rPr>
              <a:t>goddrych</a:t>
            </a:r>
            <a:r>
              <a:rPr lang="en-GB" altLang="en-US" b="1" dirty="0">
                <a:latin typeface="Comic Sans MS" panose="030F0702030302020204" charset="0"/>
              </a:rPr>
              <a:t>, </a:t>
            </a:r>
            <a:r>
              <a:rPr lang="en-GB" altLang="en-US" b="1" dirty="0" err="1">
                <a:latin typeface="Comic Sans MS" panose="030F0702030302020204" charset="0"/>
              </a:rPr>
              <a:t>yr</a:t>
            </a:r>
            <a:r>
              <a:rPr lang="en-GB" altLang="en-US" b="1" dirty="0">
                <a:latin typeface="Comic Sans MS" panose="030F0702030302020204" charset="0"/>
              </a:rPr>
              <a:t> un </a:t>
            </a:r>
            <a:r>
              <a:rPr lang="en-GB" altLang="en-US" b="1" dirty="0" err="1">
                <a:latin typeface="Comic Sans MS" panose="030F0702030302020204" charset="0"/>
              </a:rPr>
              <a:t>sy’n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gwneud</a:t>
            </a:r>
            <a:r>
              <a:rPr lang="en-GB" altLang="en-US" b="1" dirty="0">
                <a:latin typeface="Comic Sans MS" panose="030F0702030302020204" charset="0"/>
              </a:rPr>
              <a:t> y </a:t>
            </a:r>
            <a:r>
              <a:rPr lang="en-GB" altLang="en-US" b="1" dirty="0" err="1">
                <a:latin typeface="Comic Sans MS" panose="030F0702030302020204" charset="0"/>
              </a:rPr>
              <a:t>weithred</a:t>
            </a:r>
            <a:r>
              <a:rPr lang="en-GB" altLang="en-US" b="1" dirty="0">
                <a:latin typeface="Comic Sans MS" panose="030F0702030302020204" charset="0"/>
              </a:rPr>
              <a:t> a </a:t>
            </a:r>
            <a:r>
              <a:rPr lang="en-GB" altLang="en-US" b="1" dirty="0" err="1">
                <a:latin typeface="Comic Sans MS" panose="030F0702030302020204" charset="0"/>
              </a:rPr>
              <a:t>plismon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yw’r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omic Sans MS" panose="030F0702030302020204" charset="0"/>
              </a:rPr>
              <a:t>gwrthrych</a:t>
            </a:r>
            <a:r>
              <a:rPr lang="en-GB" altLang="en-US" b="1" dirty="0">
                <a:latin typeface="Comic Sans MS" panose="030F0702030302020204" charset="0"/>
              </a:rPr>
              <a:t>, </a:t>
            </a:r>
            <a:r>
              <a:rPr lang="en-GB" altLang="en-US" b="1" dirty="0" err="1">
                <a:latin typeface="Comic Sans MS" panose="030F0702030302020204" charset="0"/>
              </a:rPr>
              <a:t>sef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yr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hyn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sy’n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ateb</a:t>
            </a:r>
            <a:r>
              <a:rPr lang="en-GB" altLang="en-US" b="1" dirty="0">
                <a:latin typeface="Comic Sans MS" panose="030F0702030302020204" charset="0"/>
              </a:rPr>
              <a:t> ‘BETH?’ </a:t>
            </a:r>
            <a:r>
              <a:rPr lang="en-GB" altLang="en-US" b="1" dirty="0" err="1">
                <a:latin typeface="Comic Sans MS" panose="030F0702030302020204" charset="0"/>
              </a:rPr>
              <a:t>i’r</a:t>
            </a:r>
            <a:r>
              <a:rPr lang="en-GB" altLang="en-US" b="1" dirty="0">
                <a:latin typeface="Comic Sans MS" panose="030F0702030302020204" charset="0"/>
              </a:rPr>
              <a:t> </a:t>
            </a:r>
            <a:r>
              <a:rPr lang="en-GB" altLang="en-US" b="1" dirty="0" err="1">
                <a:latin typeface="Comic Sans MS" panose="030F0702030302020204" charset="0"/>
              </a:rPr>
              <a:t>ferf</a:t>
            </a:r>
            <a:r>
              <a:rPr lang="en-GB" altLang="en-US" b="1" dirty="0">
                <a:latin typeface="Comic Sans MS" panose="030F0702030302020204" charset="0"/>
              </a:rPr>
              <a:t>.</a:t>
            </a:r>
            <a:endParaRPr lang="en-US" altLang="en-US" b="1" dirty="0">
              <a:solidFill>
                <a:srgbClr val="FF0000"/>
              </a:solidFill>
              <a:latin typeface="Comic Sans MS" panose="030F0702030302020204" charset="0"/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575050" y="2205038"/>
            <a:ext cx="46815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altLang="en-US">
                <a:latin typeface="Comic Sans MS" panose="030F0702030302020204" charset="0"/>
              </a:rPr>
              <a:t>         </a:t>
            </a:r>
            <a:r>
              <a:rPr lang="en-GB" altLang="en-US">
                <a:solidFill>
                  <a:srgbClr val="FF0000"/>
                </a:solidFill>
                <a:latin typeface="Comic Sans MS" panose="030F0702030302020204" charset="0"/>
              </a:rPr>
              <a:t>berf          goddrych       gwrthrych</a:t>
            </a:r>
            <a:endParaRPr lang="en-US" altLang="en-US">
              <a:solidFill>
                <a:srgbClr val="FF0000"/>
              </a:solidFill>
              <a:latin typeface="Comic Sans MS" panose="030F0702030302020204" charset="0"/>
            </a:endParaRPr>
          </a:p>
        </p:txBody>
      </p:sp>
      <p:sp>
        <p:nvSpPr>
          <p:cNvPr id="19461" name="Line 5"/>
          <p:cNvSpPr>
            <a:spLocks noChangeShapeType="1"/>
          </p:cNvSpPr>
          <p:nvPr/>
        </p:nvSpPr>
        <p:spPr bwMode="auto">
          <a:xfrm flipV="1">
            <a:off x="4511675" y="1989139"/>
            <a:ext cx="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9462" name="Line 6"/>
          <p:cNvSpPr>
            <a:spLocks noChangeShapeType="1"/>
          </p:cNvSpPr>
          <p:nvPr/>
        </p:nvSpPr>
        <p:spPr bwMode="auto">
          <a:xfrm flipV="1">
            <a:off x="6024563" y="1989139"/>
            <a:ext cx="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9463" name="Line 7"/>
          <p:cNvSpPr>
            <a:spLocks noChangeShapeType="1"/>
          </p:cNvSpPr>
          <p:nvPr/>
        </p:nvSpPr>
        <p:spPr bwMode="auto">
          <a:xfrm flipV="1">
            <a:off x="7391400" y="1989139"/>
            <a:ext cx="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5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>
                <a:latin typeface="Comic Sans MS" panose="030F0702030302020204" charset="0"/>
              </a:rPr>
              <a:t>Rheol treiglo</a:t>
            </a:r>
            <a:endParaRPr lang="en-US" altLang="en-US" b="1">
              <a:latin typeface="Comic Sans MS" panose="030F070203030202020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36295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b="1">
                <a:latin typeface="Comic Sans MS" panose="030F0702030302020204" charset="0"/>
              </a:rPr>
              <a:t>	Mae gwrthrych berf bersonol yn treiglo’n feddal: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b="1">
              <a:latin typeface="Comic Sans MS" panose="030F070203030202020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b="1">
                <a:latin typeface="Comic Sans MS" panose="030F0702030302020204" charset="0"/>
              </a:rPr>
              <a:t>		Ysgrifennodd y prifathro </a:t>
            </a:r>
            <a:r>
              <a:rPr lang="en-GB" altLang="en-US" sz="2800" b="1">
                <a:solidFill>
                  <a:srgbClr val="FF0000"/>
                </a:solidFill>
                <a:latin typeface="Comic Sans MS" panose="030F0702030302020204" charset="0"/>
              </a:rPr>
              <a:t>l</a:t>
            </a:r>
            <a:r>
              <a:rPr lang="en-GB" altLang="en-US" sz="2800" b="1">
                <a:latin typeface="Comic Sans MS" panose="030F0702030302020204" charset="0"/>
              </a:rPr>
              <a:t>ythyr.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b="1">
                <a:latin typeface="Comic Sans MS" panose="030F0702030302020204" charset="0"/>
              </a:rPr>
              <a:t>		Cafodd y bachgen </a:t>
            </a:r>
            <a:r>
              <a:rPr lang="en-GB" altLang="en-US" sz="2800" b="1">
                <a:solidFill>
                  <a:srgbClr val="FF0000"/>
                </a:solidFill>
                <a:latin typeface="Comic Sans MS" panose="030F0702030302020204" charset="0"/>
              </a:rPr>
              <a:t>dd</a:t>
            </a:r>
            <a:r>
              <a:rPr lang="en-GB" altLang="en-US" sz="2800" b="1">
                <a:latin typeface="Comic Sans MS" panose="030F0702030302020204" charset="0"/>
              </a:rPr>
              <a:t>amwain.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b="1">
                <a:latin typeface="Comic Sans MS" panose="030F0702030302020204" charset="0"/>
              </a:rPr>
              <a:t>		Gwelodd Carys </a:t>
            </a:r>
            <a:r>
              <a:rPr lang="en-GB" altLang="en-US" sz="2800" b="1">
                <a:solidFill>
                  <a:srgbClr val="FF0000"/>
                </a:solidFill>
                <a:latin typeface="Comic Sans MS" panose="030F0702030302020204" charset="0"/>
              </a:rPr>
              <a:t>dd</a:t>
            </a:r>
            <a:r>
              <a:rPr lang="en-GB" altLang="en-US" sz="2800" b="1">
                <a:latin typeface="Comic Sans MS" panose="030F0702030302020204" charset="0"/>
              </a:rPr>
              <a:t>rama.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b="1">
                <a:latin typeface="Comic Sans MS" panose="030F0702030302020204" charset="0"/>
              </a:rPr>
              <a:t>		Coginiodd fy mam </a:t>
            </a:r>
            <a:r>
              <a:rPr lang="en-GB" altLang="en-US" sz="2800" b="1">
                <a:solidFill>
                  <a:srgbClr val="FF0000"/>
                </a:solidFill>
                <a:latin typeface="Comic Sans MS" panose="030F0702030302020204" charset="0"/>
              </a:rPr>
              <a:t>g</a:t>
            </a:r>
            <a:r>
              <a:rPr lang="en-GB" altLang="en-US" sz="2800" b="1">
                <a:latin typeface="Comic Sans MS" panose="030F0702030302020204" charset="0"/>
              </a:rPr>
              <a:t>inio blasus.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b="1">
                <a:latin typeface="Comic Sans MS" panose="030F0702030302020204" charset="0"/>
              </a:rPr>
              <a:t>		Planais </a:t>
            </a:r>
            <a:r>
              <a:rPr lang="en-GB" altLang="en-US" sz="2800" b="1">
                <a:solidFill>
                  <a:srgbClr val="FF0000"/>
                </a:solidFill>
                <a:latin typeface="Comic Sans MS" panose="030F0702030302020204" charset="0"/>
              </a:rPr>
              <a:t>f</a:t>
            </a:r>
            <a:r>
              <a:rPr lang="en-GB" altLang="en-US" sz="2800" b="1">
                <a:latin typeface="Comic Sans MS" panose="030F0702030302020204" charset="0"/>
              </a:rPr>
              <a:t>lodau yn yr ardd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b="1">
                <a:latin typeface="Comic Sans MS" panose="030F0702030302020204" charset="0"/>
              </a:rPr>
              <a:t>		</a:t>
            </a:r>
            <a:endParaRPr lang="en-US" altLang="en-US" sz="2800" b="1">
              <a:latin typeface="Comic Sans MS" panose="030F07020303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48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COFIWCH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301" y="1117601"/>
            <a:ext cx="11106099" cy="51922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500" b="1" dirty="0" err="1"/>
              <a:t>Bydd</a:t>
            </a:r>
            <a:r>
              <a:rPr lang="en-US" sz="3500" b="1" dirty="0"/>
              <a:t> </a:t>
            </a:r>
            <a:r>
              <a:rPr lang="en-US" sz="3500" b="1" dirty="0" err="1"/>
              <a:t>gwrthrych</a:t>
            </a:r>
            <a:r>
              <a:rPr lang="en-US" sz="3500" b="1" dirty="0"/>
              <a:t> </a:t>
            </a:r>
            <a:r>
              <a:rPr lang="en-US" sz="3500" b="1" dirty="0" err="1"/>
              <a:t>berfau</a:t>
            </a:r>
            <a:r>
              <a:rPr lang="en-US" sz="3500" b="1" dirty="0"/>
              <a:t> </a:t>
            </a:r>
            <a:r>
              <a:rPr lang="en-US" sz="3500" b="1" dirty="0" err="1"/>
              <a:t>cryno</a:t>
            </a:r>
            <a:r>
              <a:rPr lang="en-US" sz="3500" b="1" dirty="0"/>
              <a:t> </a:t>
            </a:r>
            <a:r>
              <a:rPr lang="en-US" sz="3500" b="1" dirty="0" err="1"/>
              <a:t>cadarnhaol</a:t>
            </a:r>
            <a:r>
              <a:rPr lang="en-US" sz="3500" b="1" dirty="0"/>
              <a:t> </a:t>
            </a:r>
            <a:r>
              <a:rPr lang="en-US" sz="3500" b="1" dirty="0" err="1"/>
              <a:t>yn</a:t>
            </a:r>
            <a:r>
              <a:rPr lang="en-US" sz="3500" b="1" dirty="0"/>
              <a:t> </a:t>
            </a:r>
            <a:r>
              <a:rPr lang="en-US" sz="3500" b="1" dirty="0" err="1"/>
              <a:t>treiglo’n</a:t>
            </a:r>
            <a:r>
              <a:rPr lang="en-US" sz="3500" b="1" dirty="0"/>
              <a:t> </a:t>
            </a:r>
            <a:r>
              <a:rPr lang="en-US" sz="3500" b="1" dirty="0" err="1"/>
              <a:t>feddal</a:t>
            </a:r>
            <a:r>
              <a:rPr lang="en-US" sz="3500" b="1" dirty="0"/>
              <a:t>.</a:t>
            </a:r>
          </a:p>
          <a:p>
            <a:pPr marL="0" indent="0" algn="ctr">
              <a:buNone/>
            </a:pPr>
            <a:r>
              <a:rPr lang="en-US" sz="3500" dirty="0" err="1"/>
              <a:t>Darllenaf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</a:t>
            </a:r>
            <a:r>
              <a:rPr lang="en-US" sz="3500" b="1" dirty="0" err="1"/>
              <a:t>l</a:t>
            </a:r>
            <a:r>
              <a:rPr lang="en-US" sz="3500" dirty="0" err="1"/>
              <a:t>yfr</a:t>
            </a:r>
            <a:r>
              <a:rPr lang="en-US" sz="3500" dirty="0"/>
              <a:t>.</a:t>
            </a:r>
          </a:p>
          <a:p>
            <a:pPr marL="0" indent="0" algn="ctr">
              <a:buNone/>
            </a:pPr>
            <a:r>
              <a:rPr lang="en-US" sz="3500" dirty="0" err="1"/>
              <a:t>Prynwn</a:t>
            </a:r>
            <a:r>
              <a:rPr lang="en-US" sz="3500" dirty="0"/>
              <a:t> </a:t>
            </a:r>
            <a:r>
              <a:rPr lang="en-US" sz="3500" dirty="0" err="1"/>
              <a:t>ni</a:t>
            </a:r>
            <a:r>
              <a:rPr lang="en-US" sz="3500" dirty="0"/>
              <a:t> </a:t>
            </a:r>
            <a:r>
              <a:rPr lang="en-US" sz="3500" b="1" dirty="0" err="1"/>
              <a:t>b</a:t>
            </a:r>
            <a:r>
              <a:rPr lang="en-US" sz="3500" dirty="0" err="1"/>
              <a:t>edwar</a:t>
            </a:r>
            <a:r>
              <a:rPr lang="en-US" sz="3500" dirty="0"/>
              <a:t> </a:t>
            </a:r>
            <a:r>
              <a:rPr lang="en-US" sz="3500" dirty="0" err="1"/>
              <a:t>tocyn</a:t>
            </a:r>
            <a:r>
              <a:rPr lang="en-US" sz="3500" dirty="0"/>
              <a:t>.</a:t>
            </a:r>
          </a:p>
          <a:p>
            <a:pPr marL="0" indent="0" algn="ctr">
              <a:buNone/>
            </a:pPr>
            <a:r>
              <a:rPr lang="en-US" sz="3500" dirty="0" err="1"/>
              <a:t>Cyrhaeddwn</a:t>
            </a:r>
            <a:r>
              <a:rPr lang="en-US" sz="3500" dirty="0"/>
              <a:t> </a:t>
            </a:r>
            <a:r>
              <a:rPr lang="en-US" sz="3500" dirty="0" err="1"/>
              <a:t>ni</a:t>
            </a:r>
            <a:r>
              <a:rPr lang="en-US" sz="3500" dirty="0"/>
              <a:t> </a:t>
            </a:r>
            <a:r>
              <a:rPr lang="en-US" sz="3500" b="1" dirty="0" err="1"/>
              <a:t>g</a:t>
            </a:r>
            <a:r>
              <a:rPr lang="en-US" sz="3500" dirty="0" err="1"/>
              <a:t>opa’r</a:t>
            </a:r>
            <a:r>
              <a:rPr lang="en-US" sz="3500" dirty="0"/>
              <a:t> </a:t>
            </a:r>
            <a:r>
              <a:rPr lang="en-US" sz="3500" dirty="0" err="1"/>
              <a:t>Wyddfa</a:t>
            </a:r>
            <a:r>
              <a:rPr lang="en-US" sz="3500" dirty="0"/>
              <a:t> </a:t>
            </a:r>
            <a:r>
              <a:rPr lang="en-US" sz="3500" dirty="0" err="1"/>
              <a:t>cyn</a:t>
            </a:r>
            <a:r>
              <a:rPr lang="en-US" sz="3500" dirty="0"/>
              <a:t> 10 </a:t>
            </a:r>
            <a:r>
              <a:rPr lang="en-US" sz="3500" dirty="0" err="1"/>
              <a:t>o’r</a:t>
            </a:r>
            <a:r>
              <a:rPr lang="en-US" sz="3500" dirty="0"/>
              <a:t> </a:t>
            </a:r>
            <a:r>
              <a:rPr lang="en-US" sz="3500" dirty="0" err="1"/>
              <a:t>gloch</a:t>
            </a:r>
            <a:r>
              <a:rPr lang="en-US" sz="3500" dirty="0"/>
              <a:t>.</a:t>
            </a:r>
          </a:p>
          <a:p>
            <a:pPr marL="0" indent="0" algn="ctr">
              <a:buNone/>
            </a:pPr>
            <a:r>
              <a:rPr lang="en-US" sz="3500" dirty="0"/>
              <a:t>OND</a:t>
            </a:r>
          </a:p>
          <a:p>
            <a:pPr marL="0" indent="0" algn="ctr">
              <a:buNone/>
            </a:pPr>
            <a:r>
              <a:rPr lang="en-US" sz="3500" dirty="0" err="1"/>
              <a:t>Ddarllenaf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</a:t>
            </a:r>
            <a:r>
              <a:rPr lang="en-US" sz="3500" dirty="0" err="1"/>
              <a:t>ddim</a:t>
            </a:r>
            <a:r>
              <a:rPr lang="en-US" sz="3500" dirty="0"/>
              <a:t> </a:t>
            </a:r>
            <a:r>
              <a:rPr lang="en-US" sz="3500" dirty="0" err="1"/>
              <a:t>llyfr</a:t>
            </a:r>
            <a:r>
              <a:rPr lang="en-US" sz="3500" dirty="0"/>
              <a:t>  </a:t>
            </a:r>
          </a:p>
          <a:p>
            <a:pPr marL="0" indent="0" algn="ctr">
              <a:buNone/>
            </a:pPr>
            <a:r>
              <a:rPr lang="en-US" sz="3500" dirty="0" err="1"/>
              <a:t>Phrynwn</a:t>
            </a:r>
            <a:r>
              <a:rPr lang="en-US" sz="3500" dirty="0"/>
              <a:t> </a:t>
            </a:r>
            <a:r>
              <a:rPr lang="en-US" sz="3500" dirty="0" err="1"/>
              <a:t>ni</a:t>
            </a:r>
            <a:r>
              <a:rPr lang="en-US" sz="3500" dirty="0"/>
              <a:t> </a:t>
            </a:r>
            <a:r>
              <a:rPr lang="en-US" sz="3500" dirty="0" err="1"/>
              <a:t>ddim</a:t>
            </a:r>
            <a:r>
              <a:rPr lang="en-US" sz="3500" dirty="0"/>
              <a:t> </a:t>
            </a:r>
            <a:r>
              <a:rPr lang="en-US" sz="3500" dirty="0" err="1"/>
              <a:t>pedwar</a:t>
            </a:r>
            <a:r>
              <a:rPr lang="en-US" sz="3500" dirty="0"/>
              <a:t> </a:t>
            </a:r>
            <a:r>
              <a:rPr lang="en-US" sz="3500" dirty="0" err="1"/>
              <a:t>tocyn</a:t>
            </a:r>
            <a:endParaRPr lang="en-US" sz="3500" dirty="0"/>
          </a:p>
        </p:txBody>
      </p:sp>
      <p:sp>
        <p:nvSpPr>
          <p:cNvPr id="5" name="Content Placeholder 2"/>
          <p:cNvSpPr txBox="1"/>
          <p:nvPr/>
        </p:nvSpPr>
        <p:spPr>
          <a:xfrm>
            <a:off x="679501" y="4795503"/>
            <a:ext cx="11140168" cy="1653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79755" indent="-228600" algn="l" defTabSz="914400" rtl="0" eaLnBrk="1" latinLnBrk="0" hangingPunct="1">
              <a:spcBef>
                <a:spcPts val="6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8355" indent="-228600" algn="l" defTabSz="914400" rtl="0" eaLnBrk="1" latinLnBrk="0" hangingPunct="1">
              <a:spcBef>
                <a:spcPts val="6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36955" indent="-228600" algn="l" defTabSz="914400" rtl="0" eaLnBrk="1" latinLnBrk="0" hangingPunct="1">
              <a:spcBef>
                <a:spcPts val="6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65555" indent="-228600" algn="l" defTabSz="914400" rtl="0" eaLnBrk="1" latinLnBrk="0" hangingPunct="1">
              <a:spcBef>
                <a:spcPts val="6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485900" indent="-228600" algn="l" defTabSz="914400" rtl="0" eaLnBrk="1" latinLnBrk="0" hangingPunct="1">
              <a:spcBef>
                <a:spcPct val="200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71323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948180" indent="-228600" algn="l" defTabSz="914400" rtl="0" eaLnBrk="1" latinLnBrk="0" hangingPunct="1">
              <a:spcBef>
                <a:spcPct val="200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174875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prstClr val="black">
                  <a:lumMod val="75000"/>
                  <a:lumOff val="25000"/>
                </a:prstClr>
              </a:buClr>
              <a:buFont typeface="Arial" panose="020B0604020202020204" pitchFamily="34" charset="0"/>
              <a:buNone/>
            </a:pPr>
            <a:endParaRPr lang="en-US" sz="2800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Treiglo’r</a:t>
            </a:r>
            <a:r>
              <a:rPr lang="en-US" dirty="0"/>
              <a:t> </a:t>
            </a:r>
            <a:r>
              <a:rPr lang="en-US" dirty="0" err="1"/>
              <a:t>gwrthrych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224" y="1584008"/>
            <a:ext cx="11034323" cy="4481513"/>
          </a:xfrm>
        </p:spPr>
        <p:txBody>
          <a:bodyPr/>
          <a:lstStyle/>
          <a:p>
            <a:pPr marL="0" indent="0">
              <a:buNone/>
            </a:pPr>
            <a:r>
              <a:rPr lang="en-US" dirty="0" err="1"/>
              <a:t>Cywirwch</a:t>
            </a:r>
            <a:r>
              <a:rPr lang="en-US" dirty="0"/>
              <a:t> y </a:t>
            </a:r>
            <a:r>
              <a:rPr lang="en-US" dirty="0" err="1"/>
              <a:t>gwallau</a:t>
            </a:r>
            <a:r>
              <a:rPr lang="en-US" dirty="0"/>
              <a:t>,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bo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…</a:t>
            </a:r>
          </a:p>
          <a:p>
            <a:r>
              <a:rPr lang="en-US" dirty="0" err="1"/>
              <a:t>Ysgrifennaf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llythyr</a:t>
            </a:r>
            <a:r>
              <a:rPr lang="en-US" dirty="0"/>
              <a:t> </a:t>
            </a:r>
            <a:r>
              <a:rPr lang="en-US" dirty="0" err="1"/>
              <a:t>atoch</a:t>
            </a:r>
            <a:r>
              <a:rPr lang="en-US" dirty="0"/>
              <a:t> chi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gadarnhau’r</a:t>
            </a:r>
            <a:r>
              <a:rPr lang="en-US" dirty="0"/>
              <a:t> </a:t>
            </a:r>
            <a:r>
              <a:rPr lang="en-US" dirty="0" err="1"/>
              <a:t>trefniadau</a:t>
            </a:r>
            <a:r>
              <a:rPr lang="en-US" dirty="0"/>
              <a:t>.</a:t>
            </a:r>
          </a:p>
          <a:p>
            <a:r>
              <a:rPr lang="en-US" dirty="0" err="1"/>
              <a:t>Tafliff</a:t>
            </a:r>
            <a:r>
              <a:rPr lang="en-US" dirty="0"/>
              <a:t> e </a:t>
            </a:r>
            <a:r>
              <a:rPr lang="en-US" dirty="0" err="1"/>
              <a:t>pêl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</a:t>
            </a:r>
            <a:r>
              <a:rPr lang="en-US" dirty="0" err="1"/>
              <a:t>goch</a:t>
            </a:r>
            <a:r>
              <a:rPr lang="en-US" dirty="0"/>
              <a:t>.</a:t>
            </a:r>
          </a:p>
          <a:p>
            <a:r>
              <a:rPr lang="en-US" dirty="0" err="1"/>
              <a:t>Trefnwn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cyngerdd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ddathlu</a:t>
            </a:r>
            <a:r>
              <a:rPr lang="en-US" dirty="0"/>
              <a:t> </a:t>
            </a:r>
            <a:r>
              <a:rPr lang="en-US" dirty="0" err="1"/>
              <a:t>canmlwyddiant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.</a:t>
            </a:r>
          </a:p>
          <a:p>
            <a:r>
              <a:rPr lang="en-US" dirty="0" err="1"/>
              <a:t>Gyrri</a:t>
            </a:r>
            <a:r>
              <a:rPr lang="en-US" dirty="0"/>
              <a:t> di car </a:t>
            </a:r>
            <a:r>
              <a:rPr lang="en-US" dirty="0" err="1"/>
              <a:t>mawr</a:t>
            </a:r>
            <a:r>
              <a:rPr lang="en-US" dirty="0"/>
              <a:t> </a:t>
            </a:r>
            <a:r>
              <a:rPr lang="en-US" dirty="0" err="1"/>
              <a:t>crand</a:t>
            </a:r>
            <a:r>
              <a:rPr lang="en-US" dirty="0"/>
              <a:t>.</a:t>
            </a:r>
          </a:p>
          <a:p>
            <a:r>
              <a:rPr lang="en-US" dirty="0" err="1"/>
              <a:t>Prynan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popeth</a:t>
            </a:r>
            <a:r>
              <a:rPr lang="en-US" dirty="0"/>
              <a:t> o </a:t>
            </a:r>
            <a:r>
              <a:rPr lang="en-US" dirty="0" err="1"/>
              <a:t>siopau</a:t>
            </a:r>
            <a:r>
              <a:rPr lang="en-US" dirty="0"/>
              <a:t> </a:t>
            </a:r>
            <a:r>
              <a:rPr lang="en-US" dirty="0" err="1"/>
              <a:t>crand</a:t>
            </a:r>
            <a:r>
              <a:rPr lang="en-US" dirty="0"/>
              <a:t>.</a:t>
            </a:r>
          </a:p>
          <a:p>
            <a:r>
              <a:rPr lang="en-US" dirty="0" err="1"/>
              <a:t>Derbyniwn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graddau</a:t>
            </a:r>
            <a:r>
              <a:rPr lang="en-US" dirty="0"/>
              <a:t> </a:t>
            </a:r>
            <a:r>
              <a:rPr lang="en-US" dirty="0" err="1"/>
              <a:t>gwych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arholiadau</a:t>
            </a:r>
            <a:r>
              <a:rPr lang="en-US" dirty="0"/>
              <a:t> </a:t>
            </a:r>
            <a:r>
              <a:rPr lang="en-US" dirty="0" err="1"/>
              <a:t>eleni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Treiglo’r</a:t>
            </a:r>
            <a:r>
              <a:rPr lang="en-US" dirty="0"/>
              <a:t> </a:t>
            </a:r>
            <a:r>
              <a:rPr lang="en-US" dirty="0" err="1"/>
              <a:t>gwrthrych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224" y="1584008"/>
            <a:ext cx="11034323" cy="4481513"/>
          </a:xfrm>
        </p:spPr>
        <p:txBody>
          <a:bodyPr/>
          <a:lstStyle/>
          <a:p>
            <a:pPr marL="0" indent="0">
              <a:buNone/>
            </a:pPr>
            <a:r>
              <a:rPr lang="en-US" dirty="0" err="1"/>
              <a:t>Cywirwch</a:t>
            </a:r>
            <a:r>
              <a:rPr lang="en-US" dirty="0"/>
              <a:t> y </a:t>
            </a:r>
            <a:r>
              <a:rPr lang="en-US" dirty="0" err="1"/>
              <a:t>gwallau</a:t>
            </a:r>
            <a:r>
              <a:rPr lang="en-US" dirty="0"/>
              <a:t>,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bo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…</a:t>
            </a:r>
          </a:p>
          <a:p>
            <a:r>
              <a:rPr lang="en-US" dirty="0" err="1"/>
              <a:t>Ysgrifennaf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>
                <a:solidFill>
                  <a:srgbClr val="FF0000"/>
                </a:solidFill>
              </a:rPr>
              <a:t>l</a:t>
            </a:r>
            <a:r>
              <a:rPr lang="en-US" dirty="0" err="1"/>
              <a:t>ythyr</a:t>
            </a:r>
            <a:r>
              <a:rPr lang="en-US" dirty="0"/>
              <a:t> </a:t>
            </a:r>
            <a:r>
              <a:rPr lang="en-US" dirty="0" err="1"/>
              <a:t>atoch</a:t>
            </a:r>
            <a:r>
              <a:rPr lang="en-US" dirty="0"/>
              <a:t> chi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gadarnhau’r</a:t>
            </a:r>
            <a:r>
              <a:rPr lang="en-US" dirty="0"/>
              <a:t> </a:t>
            </a:r>
            <a:r>
              <a:rPr lang="en-US" dirty="0" err="1"/>
              <a:t>trefniadau</a:t>
            </a:r>
            <a:r>
              <a:rPr lang="en-US" dirty="0"/>
              <a:t>.</a:t>
            </a:r>
          </a:p>
          <a:p>
            <a:r>
              <a:rPr lang="en-US" dirty="0" err="1"/>
              <a:t>Tafliff</a:t>
            </a:r>
            <a:r>
              <a:rPr lang="en-US" dirty="0"/>
              <a:t> e </a:t>
            </a:r>
            <a:r>
              <a:rPr lang="en-US" dirty="0" err="1">
                <a:solidFill>
                  <a:srgbClr val="FF0000"/>
                </a:solidFill>
              </a:rPr>
              <a:t>b</a:t>
            </a:r>
            <a:r>
              <a:rPr lang="en-US" dirty="0" err="1"/>
              <a:t>êl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</a:t>
            </a:r>
            <a:r>
              <a:rPr lang="en-US" dirty="0" err="1"/>
              <a:t>goch</a:t>
            </a:r>
            <a:r>
              <a:rPr lang="en-US" dirty="0"/>
              <a:t>.</a:t>
            </a:r>
          </a:p>
          <a:p>
            <a:r>
              <a:rPr lang="en-US" dirty="0" err="1"/>
              <a:t>Trefnwn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>
                <a:solidFill>
                  <a:srgbClr val="FF0000"/>
                </a:solidFill>
              </a:rPr>
              <a:t>g</a:t>
            </a:r>
            <a:r>
              <a:rPr lang="en-US" dirty="0" err="1"/>
              <a:t>yngerdd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ddathlu</a:t>
            </a:r>
            <a:r>
              <a:rPr lang="en-US" dirty="0"/>
              <a:t> </a:t>
            </a:r>
            <a:r>
              <a:rPr lang="en-US" dirty="0" err="1"/>
              <a:t>canmlwyddiant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.</a:t>
            </a:r>
          </a:p>
          <a:p>
            <a:r>
              <a:rPr lang="en-US" dirty="0" err="1"/>
              <a:t>Gyrri</a:t>
            </a:r>
            <a:r>
              <a:rPr lang="en-US" dirty="0"/>
              <a:t> di </a:t>
            </a:r>
            <a:r>
              <a:rPr lang="en-US" dirty="0">
                <a:solidFill>
                  <a:srgbClr val="FF0000"/>
                </a:solidFill>
              </a:rPr>
              <a:t>g</a:t>
            </a:r>
            <a:r>
              <a:rPr lang="en-US" dirty="0"/>
              <a:t>ar </a:t>
            </a:r>
            <a:r>
              <a:rPr lang="en-US" dirty="0" err="1"/>
              <a:t>mawr</a:t>
            </a:r>
            <a:r>
              <a:rPr lang="en-US" dirty="0"/>
              <a:t> </a:t>
            </a:r>
            <a:r>
              <a:rPr lang="en-US" dirty="0" err="1"/>
              <a:t>crand</a:t>
            </a:r>
            <a:r>
              <a:rPr lang="en-US" dirty="0"/>
              <a:t>.</a:t>
            </a:r>
          </a:p>
          <a:p>
            <a:r>
              <a:rPr lang="en-US" dirty="0" err="1"/>
              <a:t>Prynan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>
                <a:solidFill>
                  <a:srgbClr val="FF0000"/>
                </a:solidFill>
              </a:rPr>
              <a:t>b</a:t>
            </a:r>
            <a:r>
              <a:rPr lang="en-US" dirty="0" err="1"/>
              <a:t>opeth</a:t>
            </a:r>
            <a:r>
              <a:rPr lang="en-US" dirty="0"/>
              <a:t> o </a:t>
            </a:r>
            <a:r>
              <a:rPr lang="en-US" dirty="0" err="1"/>
              <a:t>siopau</a:t>
            </a:r>
            <a:r>
              <a:rPr lang="en-US" dirty="0"/>
              <a:t> </a:t>
            </a:r>
            <a:r>
              <a:rPr lang="en-US" dirty="0" err="1"/>
              <a:t>crand</a:t>
            </a:r>
            <a:r>
              <a:rPr lang="en-US" dirty="0"/>
              <a:t>.</a:t>
            </a:r>
          </a:p>
          <a:p>
            <a:r>
              <a:rPr lang="en-US" dirty="0" err="1"/>
              <a:t>Derbyniwn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>
                <a:solidFill>
                  <a:srgbClr val="FF0000"/>
                </a:solidFill>
              </a:rPr>
              <a:t>r</a:t>
            </a:r>
            <a:r>
              <a:rPr lang="en-US" dirty="0" err="1"/>
              <a:t>addau</a:t>
            </a:r>
            <a:r>
              <a:rPr lang="en-US" dirty="0"/>
              <a:t> </a:t>
            </a:r>
            <a:r>
              <a:rPr lang="en-US" dirty="0" err="1"/>
              <a:t>gwych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arholiadau</a:t>
            </a:r>
            <a:r>
              <a:rPr lang="en-US" dirty="0"/>
              <a:t> </a:t>
            </a:r>
            <a:r>
              <a:rPr lang="en-US" dirty="0" err="1"/>
              <a:t>eleni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73233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/>
          <p:cNvSpPr/>
          <p:nvPr/>
        </p:nvSpPr>
        <p:spPr>
          <a:xfrm>
            <a:off x="792480" y="670560"/>
            <a:ext cx="10546080" cy="5669280"/>
          </a:xfrm>
          <a:prstGeom prst="cloud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Ymarfer</a:t>
            </a:r>
            <a:r>
              <a:rPr lang="en-US" sz="6000" dirty="0"/>
              <a:t> </a:t>
            </a:r>
            <a:r>
              <a:rPr lang="en-US" sz="6000" dirty="0" err="1"/>
              <a:t>canfod</a:t>
            </a:r>
            <a:r>
              <a:rPr lang="en-US" sz="6000" dirty="0"/>
              <a:t> y </a:t>
            </a:r>
            <a:r>
              <a:rPr lang="en-US" sz="6000" dirty="0" err="1"/>
              <a:t>gwrthrych</a:t>
            </a:r>
            <a:r>
              <a:rPr lang="en-US" sz="6000" dirty="0"/>
              <a:t> </a:t>
            </a:r>
            <a:r>
              <a:rPr lang="en-US" sz="6000" dirty="0" err="1"/>
              <a:t>a’r</a:t>
            </a:r>
            <a:r>
              <a:rPr lang="en-US" sz="6000" dirty="0"/>
              <a:t> </a:t>
            </a:r>
            <a:r>
              <a:rPr lang="en-US" sz="6000" dirty="0" err="1"/>
              <a:t>goddrych</a:t>
            </a:r>
            <a:endParaRPr lang="en-US" sz="6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/>
          <p:cNvSpPr/>
          <p:nvPr/>
        </p:nvSpPr>
        <p:spPr>
          <a:xfrm>
            <a:off x="964276" y="515388"/>
            <a:ext cx="10507288" cy="5453149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0" dirty="0" err="1"/>
              <a:t>Amserau’r</a:t>
            </a:r>
            <a:r>
              <a:rPr lang="en-US" sz="10000" dirty="0"/>
              <a:t> </a:t>
            </a:r>
            <a:r>
              <a:rPr lang="en-US" sz="10000" dirty="0" err="1"/>
              <a:t>Ferf</a:t>
            </a:r>
            <a:endParaRPr lang="en-US" sz="100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Trebuchet MS" panose="020B0603020202020204" charset="0"/>
              </a:rPr>
              <a:t>Y Presennol/Dyfodol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1983758" y="1458769"/>
            <a:ext cx="73453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 err="1"/>
              <a:t>Defnyddir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ffurf</a:t>
            </a:r>
            <a:r>
              <a:rPr lang="en-GB" altLang="en-US" sz="2800" dirty="0"/>
              <a:t> </a:t>
            </a:r>
            <a:r>
              <a:rPr lang="en-GB" altLang="en-US" sz="2800" dirty="0" err="1"/>
              <a:t>hon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ddisgrifio</a:t>
            </a:r>
            <a:r>
              <a:rPr lang="en-GB" altLang="en-US" sz="2800" dirty="0"/>
              <a:t>: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2063751" y="2276476"/>
            <a:ext cx="73437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/>
              <a:t>1)	Rhywbeth sy’n digwydd ar y pryd.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2135189" y="2708276"/>
            <a:ext cx="79200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 dirty="0" err="1"/>
              <a:t>e.e</a:t>
            </a:r>
            <a:r>
              <a:rPr lang="en-GB" altLang="en-US" sz="2800" i="1" dirty="0"/>
              <a:t>.	</a:t>
            </a:r>
            <a:r>
              <a:rPr lang="en-GB" altLang="en-US" sz="2800" i="1" dirty="0" err="1">
                <a:solidFill>
                  <a:srgbClr val="FF0000"/>
                </a:solidFill>
              </a:rPr>
              <a:t>Gwelaf</a:t>
            </a:r>
            <a:r>
              <a:rPr lang="en-GB" altLang="en-US" sz="2800" i="1" dirty="0"/>
              <a:t> </a:t>
            </a:r>
            <a:r>
              <a:rPr lang="en-GB" altLang="en-US" sz="2800" i="1" dirty="0" err="1"/>
              <a:t>i’r</a:t>
            </a:r>
            <a:r>
              <a:rPr lang="en-GB" altLang="en-US" sz="2800" i="1" dirty="0"/>
              <a:t> haul </a:t>
            </a:r>
            <a:r>
              <a:rPr lang="en-GB" altLang="en-US" sz="2800" i="1" dirty="0" err="1"/>
              <a:t>yn</a:t>
            </a:r>
            <a:r>
              <a:rPr lang="en-GB" altLang="en-US" sz="2800" i="1" dirty="0"/>
              <a:t> </a:t>
            </a:r>
            <a:r>
              <a:rPr lang="en-GB" altLang="en-US" sz="2800" i="1" dirty="0" err="1"/>
              <a:t>yr</a:t>
            </a:r>
            <a:r>
              <a:rPr lang="en-GB" altLang="en-US" sz="2800" i="1" dirty="0"/>
              <a:t> </a:t>
            </a:r>
            <a:r>
              <a:rPr lang="en-GB" altLang="en-US" sz="2800" i="1" dirty="0" err="1"/>
              <a:t>awyr</a:t>
            </a:r>
            <a:r>
              <a:rPr lang="en-GB" altLang="en-US" sz="2800" i="1" dirty="0"/>
              <a:t>, </a:t>
            </a:r>
            <a:r>
              <a:rPr lang="en-GB" altLang="en-US" sz="2800" i="1" dirty="0" err="1"/>
              <a:t>mae’n</a:t>
            </a:r>
            <a:r>
              <a:rPr lang="en-GB" altLang="en-US" sz="2800" i="1" dirty="0"/>
              <a:t> </a:t>
            </a:r>
            <a:r>
              <a:rPr lang="en-GB" altLang="en-US" sz="2800" i="1" dirty="0" err="1"/>
              <a:t>braf</a:t>
            </a:r>
            <a:r>
              <a:rPr lang="en-GB" altLang="en-US" sz="2800" i="1" dirty="0"/>
              <a:t>.</a:t>
            </a:r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2063750" y="3213101"/>
            <a:ext cx="76327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/>
              <a:t>2)	Rhywbeth fydd yn digwydd yn y dyfodol.</a:t>
            </a: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2063751" y="3789363"/>
            <a:ext cx="75612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/>
              <a:t>e.e.	</a:t>
            </a:r>
            <a:r>
              <a:rPr lang="en-GB" altLang="en-US" sz="2800" i="1">
                <a:solidFill>
                  <a:srgbClr val="FF0000"/>
                </a:solidFill>
              </a:rPr>
              <a:t>Rhedaf</a:t>
            </a:r>
            <a:r>
              <a:rPr lang="en-GB" altLang="en-US" sz="2800" i="1"/>
              <a:t> yn y ras yfory.</a:t>
            </a:r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2135188" y="4437063"/>
            <a:ext cx="76327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/>
              <a:t>3)	</a:t>
            </a:r>
            <a:r>
              <a:rPr lang="en-GB" altLang="en-US" sz="2800"/>
              <a:t>Rhywbeth sydd fel arfer yn digwydd.</a:t>
            </a:r>
            <a:endParaRPr lang="en-GB" altLang="en-US" sz="2800" i="1"/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2135189" y="5084763"/>
            <a:ext cx="77057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/>
              <a:t>e.e	</a:t>
            </a:r>
            <a:r>
              <a:rPr lang="en-GB" altLang="en-US" sz="2800" i="1">
                <a:solidFill>
                  <a:srgbClr val="FF0000"/>
                </a:solidFill>
              </a:rPr>
              <a:t>Edrychaf</a:t>
            </a:r>
            <a:r>
              <a:rPr lang="en-GB" altLang="en-US" sz="2800" i="1"/>
              <a:t> ar y teledu bob bore.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/>
      <p:bldP spid="6150" grpId="0"/>
      <p:bldP spid="6152" grpId="0"/>
      <p:bldP spid="6153" grpId="0"/>
      <p:bldP spid="6154" grpId="0"/>
      <p:bldP spid="615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Trebuchet MS" panose="020B0603020202020204" charset="0"/>
              </a:rPr>
              <a:t>Terfyniadau’r Presennol: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43475" y="1484313"/>
            <a:ext cx="6267450" cy="44196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4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panose="020B0603020202020204" charset="0"/>
              </a:rPr>
              <a:t>af</a:t>
            </a: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		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panose="020B0603020202020204" charset="0"/>
              </a:rPr>
              <a:t>i</a:t>
            </a: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		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...a	</a:t>
            </a:r>
            <a:endParaRPr lang="en-GB" altLang="en-US" sz="2800" dirty="0">
              <a:solidFill>
                <a:srgbClr val="0000FF"/>
              </a:solidFill>
              <a:latin typeface="Trebuchet MS" panose="020B060302020202020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panose="020B0603020202020204" charset="0"/>
              </a:rPr>
              <a:t>wn</a:t>
            </a: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panose="020B0603020202020204" charset="0"/>
              </a:rPr>
              <a:t>wch</a:t>
            </a: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panose="020B0603020202020204" charset="0"/>
              </a:rPr>
              <a:t>...ant	</a:t>
            </a:r>
            <a:r>
              <a:rPr lang="en-GB" altLang="en-US" sz="2400" dirty="0"/>
              <a:t>					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 …</a:t>
            </a:r>
            <a:r>
              <a:rPr lang="en-GB" altLang="en-US" sz="3600" dirty="0" err="1">
                <a:solidFill>
                  <a:srgbClr val="FF0000"/>
                </a:solidFill>
                <a:latin typeface="Trebuchet MS" panose="020B0603020202020204" charset="0"/>
              </a:rPr>
              <a:t>ir</a:t>
            </a:r>
            <a:r>
              <a:rPr lang="en-GB" altLang="en-US" sz="3600" dirty="0">
                <a:solidFill>
                  <a:srgbClr val="FF0000"/>
                </a:solidFill>
                <a:latin typeface="Trebuchet MS" panose="020B0603020202020204" charset="0"/>
              </a:rPr>
              <a:t> (</a:t>
            </a:r>
            <a:r>
              <a:rPr lang="en-GB" altLang="en-US" sz="3600" dirty="0" err="1">
                <a:solidFill>
                  <a:srgbClr val="FF0000"/>
                </a:solidFill>
                <a:latin typeface="Trebuchet MS" panose="020B0603020202020204" charset="0"/>
              </a:rPr>
              <a:t>amhersonol</a:t>
            </a:r>
            <a:r>
              <a:rPr lang="en-GB" altLang="en-US" sz="3600" dirty="0">
                <a:solidFill>
                  <a:srgbClr val="FF0000"/>
                </a:solidFill>
                <a:latin typeface="Trebuchet MS" panose="020B0603020202020204" charset="0"/>
              </a:rPr>
              <a:t>)</a:t>
            </a:r>
            <a:endParaRPr lang="en-GB" altLang="en-US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latin typeface="Lucida Sans" charset="0"/>
              </a:rPr>
              <a:t>Presennol</a:t>
            </a:r>
            <a:endParaRPr lang="en-GB" altLang="en-US" dirty="0">
              <a:solidFill>
                <a:srgbClr val="0070C0"/>
              </a:solidFill>
              <a:latin typeface="Lucida Sans" charset="0"/>
            </a:endParaRPr>
          </a:p>
        </p:txBody>
      </p:sp>
      <p:sp>
        <p:nvSpPr>
          <p:cNvPr id="61442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117725" y="2193925"/>
            <a:ext cx="4698355" cy="4070350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Lucida Sans" charset="0"/>
              </a:rPr>
              <a:t>...af 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...i 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...a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...wn 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...wch </a:t>
            </a:r>
            <a:endParaRPr lang="en-US" altLang="en-US" i="1" dirty="0">
              <a:latin typeface="Lucida Sans" charset="0"/>
            </a:endParaRPr>
          </a:p>
          <a:p>
            <a:pPr eaLnBrk="1" hangingPunct="1"/>
            <a:r>
              <a:rPr lang="en-US" altLang="en-US" dirty="0">
                <a:latin typeface="Lucida Sans" charset="0"/>
              </a:rPr>
              <a:t>...ant</a:t>
            </a:r>
          </a:p>
        </p:txBody>
      </p:sp>
      <p:sp>
        <p:nvSpPr>
          <p:cNvPr id="61443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6600057" y="2193925"/>
            <a:ext cx="3908425" cy="4070350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Lucida Sans" charset="0"/>
              </a:rPr>
              <a:t>gweithi</a:t>
            </a:r>
            <a:r>
              <a:rPr lang="en-US" altLang="en-US" i="1" dirty="0">
                <a:latin typeface="Lucida Sans" charset="0"/>
              </a:rPr>
              <a:t>af 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</a:t>
            </a:r>
            <a:r>
              <a:rPr lang="en-US" altLang="en-US" i="1" dirty="0">
                <a:latin typeface="Lucida Sans" charset="0"/>
              </a:rPr>
              <a:t>i di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gweithi</a:t>
            </a:r>
            <a:r>
              <a:rPr lang="en-US" altLang="en-US" i="1" dirty="0">
                <a:latin typeface="Lucida Sans" charset="0"/>
              </a:rPr>
              <a:t>a ef/hi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gweithiwn </a:t>
            </a:r>
            <a:r>
              <a:rPr lang="en-US" altLang="en-US" i="1" dirty="0">
                <a:latin typeface="Lucida Sans" charset="0"/>
              </a:rPr>
              <a:t>ni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gweithi</a:t>
            </a:r>
            <a:r>
              <a:rPr lang="en-US" altLang="en-US" i="1" dirty="0">
                <a:latin typeface="Lucida Sans" charset="0"/>
              </a:rPr>
              <a:t>wch chi</a:t>
            </a:r>
          </a:p>
          <a:p>
            <a:pPr eaLnBrk="1" hangingPunct="1"/>
            <a:r>
              <a:rPr lang="en-US" altLang="en-US" dirty="0">
                <a:latin typeface="Lucida Sans" charset="0"/>
              </a:rPr>
              <a:t>gweithi</a:t>
            </a:r>
            <a:r>
              <a:rPr lang="en-US" altLang="en-US" i="1" dirty="0">
                <a:latin typeface="Lucida Sans" charset="0"/>
              </a:rPr>
              <a:t>ant hwy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pPr>
              <a:defRPr/>
            </a:pPr>
            <a:r>
              <a:rPr lang="en-US" altLang="en-US" sz="3600" dirty="0">
                <a:solidFill>
                  <a:schemeClr val="bg1"/>
                </a:solidFill>
                <a:latin typeface="Lucida Sans" charset="0"/>
              </a:rPr>
              <a:t>Berfau Afreolaidd</a:t>
            </a:r>
            <a:endParaRPr lang="en-GB" altLang="en-US" sz="3600" dirty="0">
              <a:solidFill>
                <a:schemeClr val="bg1"/>
              </a:solidFill>
              <a:latin typeface="Lucida Sans" charset="0"/>
            </a:endParaRPr>
          </a:p>
        </p:txBody>
      </p:sp>
      <p:sp>
        <p:nvSpPr>
          <p:cNvPr id="67586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093913" y="1700808"/>
            <a:ext cx="8004175" cy="45259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Nid yw’n bosib newid pob berfenw i ferf yn y presennol / dyfodol gan ychwanegu ‘-af’.</a:t>
            </a:r>
          </a:p>
          <a:p>
            <a:pPr eaLnBrk="1" hangingPunct="1">
              <a:buFontTx/>
              <a:buNone/>
            </a:pPr>
            <a:endParaRPr lang="en-US" altLang="en-US" sz="3000" dirty="0">
              <a:latin typeface="Lucida Sans" charset="0"/>
            </a:endParaRPr>
          </a:p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Mae’r ferf ei hunan yn gorfod newid.</a:t>
            </a:r>
          </a:p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ee</a:t>
            </a:r>
          </a:p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Presennol: Awn ni </a:t>
            </a:r>
          </a:p>
          <a:p>
            <a:pPr eaLnBrk="1" hangingPunct="1">
              <a:buFontTx/>
              <a:buNone/>
            </a:pPr>
            <a:r>
              <a:rPr lang="en-US" altLang="en-US" sz="3000" dirty="0">
                <a:latin typeface="Lucida Sans" charset="0"/>
              </a:rPr>
              <a:t>Gorffennol: Aethom ni</a:t>
            </a:r>
          </a:p>
          <a:p>
            <a:pPr eaLnBrk="1" hangingPunct="1">
              <a:buFontTx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4" y="476672"/>
            <a:ext cx="7488832" cy="1293812"/>
          </a:xfrm>
          <a:ln w="38100">
            <a:solidFill>
              <a:srgbClr val="00B05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en-US" sz="3500" dirty="0" err="1"/>
              <a:t>Berfau</a:t>
            </a:r>
            <a:r>
              <a:rPr lang="en-US" sz="3500" dirty="0"/>
              <a:t> </a:t>
            </a:r>
            <a:r>
              <a:rPr lang="en-US" sz="3500" dirty="0" err="1"/>
              <a:t>Afreolaidd</a:t>
            </a:r>
            <a:br>
              <a:rPr lang="en-US" sz="3500" dirty="0"/>
            </a:br>
            <a:r>
              <a:rPr lang="en-US" sz="3500" dirty="0"/>
              <a:t> </a:t>
            </a:r>
            <a:r>
              <a:rPr lang="en-US" sz="3500" dirty="0" err="1"/>
              <a:t>Presennol</a:t>
            </a:r>
            <a:r>
              <a:rPr lang="en-US" sz="3500" dirty="0"/>
              <a:t>/ </a:t>
            </a:r>
            <a:r>
              <a:rPr lang="en-US" sz="3500" dirty="0" err="1"/>
              <a:t>Dyfodol</a:t>
            </a:r>
            <a:r>
              <a:rPr lang="en-US" sz="3500" dirty="0"/>
              <a:t> (</a:t>
            </a:r>
            <a:r>
              <a:rPr lang="en-US" sz="3500" dirty="0" err="1"/>
              <a:t>Ffurfiol</a:t>
            </a:r>
            <a:r>
              <a:rPr lang="en-US" sz="3500" dirty="0"/>
              <a:t>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864644" y="2356817"/>
          <a:ext cx="1782763" cy="3277997"/>
        </p:xfrm>
        <a:graphic>
          <a:graphicData uri="http://schemas.openxmlformats.org/drawingml/2006/table">
            <a:tbl>
              <a:tblPr/>
              <a:tblGrid>
                <a:gridCol w="17827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558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Mynd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Af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Ei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di</a:t>
                      </a: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Â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ef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Â 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Awn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Ewch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chi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152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Ân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t hwy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41" marR="685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007769" y="2348880"/>
          <a:ext cx="1800225" cy="3266440"/>
        </p:xfrm>
        <a:graphic>
          <a:graphicData uri="http://schemas.openxmlformats.org/drawingml/2006/table">
            <a:tbl>
              <a:tblPr firstRow="1" firstCol="1" bandRow="1"/>
              <a:tblGrid>
                <a:gridCol w="1800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345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Dod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Dof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Doi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di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Daw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ef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Daw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hi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Down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ni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Dowch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chi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Dônt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 hwy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81" marR="6858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8657556" y="2356817"/>
          <a:ext cx="1668462" cy="3277997"/>
        </p:xfrm>
        <a:graphic>
          <a:graphicData uri="http://schemas.openxmlformats.org/drawingml/2006/table">
            <a:tbl>
              <a:tblPr firstRow="1" firstCol="1" bandRow="1"/>
              <a:tblGrid>
                <a:gridCol w="16684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345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Gwneud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Gwnaf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Gwnei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di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Gwnaiff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ef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Gwnaiff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Gwnawn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ni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Gwnewch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chi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Gwnânt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hwy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74" marR="68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298532" y="2356817"/>
          <a:ext cx="1857375" cy="3277997"/>
        </p:xfrm>
        <a:graphic>
          <a:graphicData uri="http://schemas.openxmlformats.org/drawingml/2006/table">
            <a:tbl>
              <a:tblPr/>
              <a:tblGrid>
                <a:gridCol w="1857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345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Calibri" panose="020F0502020204030204" charset="0"/>
                          <a:ea typeface="Times New Roman" panose="02020603050405020304" charset="0"/>
                          <a:cs typeface="Calibri" panose="020F0502020204030204" charset="0"/>
                        </a:rPr>
                        <a:t>Cael</a:t>
                      </a:r>
                      <a:endParaRPr lang="en-GB" sz="2000" dirty="0">
                        <a:effectLst/>
                        <a:latin typeface="Times New Roman" panose="02020603050405020304" charset="0"/>
                        <a:ea typeface="Times New Roman" panose="020206030504050203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Caf</a:t>
                      </a:r>
                      <a:r>
                        <a:rPr lang="en-US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Cei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di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Caiff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ef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Caiff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Cawn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ni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Cewch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chi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45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Cânt</a:t>
                      </a:r>
                      <a:r>
                        <a:rPr lang="en-GB" sz="2000" baseline="0" dirty="0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 </a:t>
                      </a:r>
                      <a:r>
                        <a:rPr lang="en-GB" sz="2000" baseline="0" dirty="0" err="1">
                          <a:effectLst/>
                          <a:latin typeface="Calibri" panose="020F0502020204030204" charset="0"/>
                          <a:ea typeface="Calibri" panose="020F0502020204030204" charset="0"/>
                          <a:cs typeface="Calibri" panose="020F0502020204030204" charset="0"/>
                        </a:rPr>
                        <a:t>hwy</a:t>
                      </a:r>
                      <a:endParaRPr lang="en-GB" sz="2000" dirty="0">
                        <a:effectLst/>
                        <a:latin typeface="Calibri" panose="020F0502020204030204" charset="0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33" marR="68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57201"/>
            <a:ext cx="10972800" cy="1143000"/>
          </a:xfrm>
          <a:solidFill>
            <a:srgbClr val="92D050"/>
          </a:solidFill>
        </p:spPr>
        <p:txBody>
          <a:bodyPr/>
          <a:lstStyle/>
          <a:p>
            <a:r>
              <a:rPr lang="en-US" dirty="0" err="1"/>
              <a:t>Gweithgaredd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/>
              <a:t>Dyma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redeg</a:t>
            </a:r>
            <a:r>
              <a:rPr lang="en-US" dirty="0"/>
              <a:t> </a:t>
            </a:r>
            <a:r>
              <a:rPr lang="en-US" dirty="0" err="1"/>
              <a:t>berf</a:t>
            </a:r>
            <a:r>
              <a:rPr lang="en-US" dirty="0"/>
              <a:t>: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b="1" dirty="0" err="1"/>
              <a:t>Prynu</a:t>
            </a:r>
            <a:endParaRPr lang="en-US" b="1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Prynaf</a:t>
            </a:r>
            <a:r>
              <a:rPr lang="en-US" i="1" dirty="0"/>
              <a:t> </a:t>
            </a:r>
            <a:r>
              <a:rPr lang="en-US" i="1" dirty="0" err="1"/>
              <a:t>i</a:t>
            </a:r>
            <a:r>
              <a:rPr lang="en-US" i="1" dirty="0"/>
              <a:t>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pryni</a:t>
            </a:r>
            <a:r>
              <a:rPr lang="en-US" i="1" dirty="0"/>
              <a:t> di,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pryna</a:t>
            </a:r>
            <a:r>
              <a:rPr lang="en-US" i="1" dirty="0"/>
              <a:t> e,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pryna</a:t>
            </a:r>
            <a:r>
              <a:rPr lang="en-US" i="1" dirty="0"/>
              <a:t> hi,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prynwn</a:t>
            </a:r>
            <a:r>
              <a:rPr lang="en-US" i="1" dirty="0"/>
              <a:t> </a:t>
            </a:r>
            <a:r>
              <a:rPr lang="en-US" i="1" dirty="0" err="1"/>
              <a:t>ni</a:t>
            </a:r>
            <a:r>
              <a:rPr lang="en-US" i="1" dirty="0"/>
              <a:t>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prynwch</a:t>
            </a:r>
            <a:r>
              <a:rPr lang="en-US" i="1" dirty="0"/>
              <a:t> chi,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prynant</a:t>
            </a:r>
            <a:r>
              <a:rPr lang="en-US" i="1" dirty="0"/>
              <a:t> hwy.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893" y="365175"/>
            <a:ext cx="8229600" cy="1143000"/>
          </a:xfrm>
        </p:spPr>
        <p:txBody>
          <a:bodyPr/>
          <a:lstStyle/>
          <a:p>
            <a:r>
              <a:rPr lang="en-US" dirty="0" err="1"/>
              <a:t>Ymarfer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4113" y="2133601"/>
            <a:ext cx="3668581" cy="3931920"/>
          </a:xfrm>
        </p:spPr>
        <p:txBody>
          <a:bodyPr/>
          <a:lstStyle/>
          <a:p>
            <a:r>
              <a:rPr lang="en-US" dirty="0"/>
              <a:t>I’ll wait</a:t>
            </a:r>
          </a:p>
          <a:p>
            <a:r>
              <a:rPr lang="en-US" dirty="0"/>
              <a:t>I’ll keep</a:t>
            </a:r>
          </a:p>
          <a:p>
            <a:r>
              <a:rPr lang="en-US" dirty="0"/>
              <a:t>They’ll walk</a:t>
            </a:r>
          </a:p>
          <a:p>
            <a:r>
              <a:rPr lang="en-US" dirty="0"/>
              <a:t>She’ll show</a:t>
            </a:r>
          </a:p>
          <a:p>
            <a:r>
              <a:rPr lang="en-US" dirty="0"/>
              <a:t>You’ll read (</a:t>
            </a:r>
            <a:r>
              <a:rPr lang="en-US" dirty="0" err="1"/>
              <a:t>ti</a:t>
            </a:r>
            <a:r>
              <a:rPr lang="en-US" dirty="0"/>
              <a:t>)</a:t>
            </a:r>
          </a:p>
          <a:p>
            <a:r>
              <a:rPr lang="en-US" dirty="0"/>
              <a:t>You’ll arrive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/>
          <p:nvPr/>
        </p:nvSpPr>
        <p:spPr>
          <a:xfrm>
            <a:off x="6245094" y="2161534"/>
            <a:ext cx="3668581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79755" indent="-228600" algn="l" defTabSz="914400" rtl="0" eaLnBrk="1" latinLnBrk="0" hangingPunct="1">
              <a:spcBef>
                <a:spcPts val="6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8355" indent="-228600" algn="l" defTabSz="914400" rtl="0" eaLnBrk="1" latinLnBrk="0" hangingPunct="1">
              <a:spcBef>
                <a:spcPts val="6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36955" indent="-228600" algn="l" defTabSz="914400" rtl="0" eaLnBrk="1" latinLnBrk="0" hangingPunct="1">
              <a:spcBef>
                <a:spcPts val="6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65555" indent="-228600" algn="l" defTabSz="914400" rtl="0" eaLnBrk="1" latinLnBrk="0" hangingPunct="1">
              <a:spcBef>
                <a:spcPts val="6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485900" indent="-228600" algn="l" defTabSz="914400" rtl="0" eaLnBrk="1" latinLnBrk="0" hangingPunct="1">
              <a:spcBef>
                <a:spcPct val="200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71323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948180" indent="-228600" algn="l" defTabSz="914400" rtl="0" eaLnBrk="1" latinLnBrk="0" hangingPunct="1">
              <a:spcBef>
                <a:spcPct val="20000"/>
              </a:spcBef>
              <a:buClr>
                <a:schemeClr val="bg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174875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Arhosaf</a:t>
            </a:r>
            <a:r>
              <a:rPr lang="en-US" dirty="0"/>
              <a:t> </a:t>
            </a:r>
            <a:r>
              <a:rPr lang="en-US" dirty="0" err="1"/>
              <a:t>i</a:t>
            </a:r>
            <a:endParaRPr lang="en-US" dirty="0"/>
          </a:p>
          <a:p>
            <a:r>
              <a:rPr lang="en-US" dirty="0" err="1"/>
              <a:t>Cadwaf</a:t>
            </a:r>
            <a:r>
              <a:rPr lang="en-US" dirty="0"/>
              <a:t> </a:t>
            </a:r>
            <a:r>
              <a:rPr lang="en-US" dirty="0" err="1"/>
              <a:t>i</a:t>
            </a:r>
            <a:endParaRPr lang="en-US" dirty="0"/>
          </a:p>
          <a:p>
            <a:r>
              <a:rPr lang="en-US" dirty="0" err="1"/>
              <a:t>Cerddan</a:t>
            </a:r>
            <a:r>
              <a:rPr lang="en-US" dirty="0"/>
              <a:t> </a:t>
            </a:r>
            <a:r>
              <a:rPr lang="en-US" dirty="0" err="1"/>
              <a:t>nhw</a:t>
            </a:r>
            <a:endParaRPr lang="en-US" dirty="0"/>
          </a:p>
          <a:p>
            <a:r>
              <a:rPr lang="en-US" dirty="0" err="1"/>
              <a:t>Dangosiff</a:t>
            </a:r>
            <a:r>
              <a:rPr lang="en-US" dirty="0"/>
              <a:t> hi</a:t>
            </a:r>
          </a:p>
          <a:p>
            <a:r>
              <a:rPr lang="en-US" dirty="0" err="1"/>
              <a:t>Darlleni</a:t>
            </a:r>
            <a:r>
              <a:rPr lang="en-US" dirty="0"/>
              <a:t> di</a:t>
            </a:r>
          </a:p>
          <a:p>
            <a:r>
              <a:rPr lang="en-US" dirty="0" err="1"/>
              <a:t>Cyrhaeddwch</a:t>
            </a:r>
            <a:r>
              <a:rPr lang="en-US" dirty="0"/>
              <a:t> chi</a:t>
            </a:r>
          </a:p>
        </p:txBody>
      </p:sp>
      <p:sp>
        <p:nvSpPr>
          <p:cNvPr id="5" name="Rectangle 4"/>
          <p:cNvSpPr/>
          <p:nvPr/>
        </p:nvSpPr>
        <p:spPr>
          <a:xfrm>
            <a:off x="2073275" y="1508176"/>
            <a:ext cx="71608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/>
              <a:t>Cyfieithwch</a:t>
            </a:r>
            <a:r>
              <a:rPr lang="en-US" sz="2400" b="1" dirty="0"/>
              <a:t> </a:t>
            </a:r>
            <a:r>
              <a:rPr lang="en-US" sz="2400" b="1" dirty="0" err="1"/>
              <a:t>gan</a:t>
            </a:r>
            <a:r>
              <a:rPr lang="en-US" sz="2400" b="1" dirty="0"/>
              <a:t> </a:t>
            </a:r>
            <a:r>
              <a:rPr lang="en-US" sz="2400" b="1" dirty="0" err="1"/>
              <a:t>ddefnyddio’r</a:t>
            </a:r>
            <a:r>
              <a:rPr lang="en-US" sz="2400" b="1" dirty="0"/>
              <a:t> </a:t>
            </a:r>
            <a:r>
              <a:rPr lang="en-US" sz="2400" b="1" dirty="0" err="1"/>
              <a:t>ffurfiau</a:t>
            </a:r>
            <a:r>
              <a:rPr lang="en-US" sz="2400" b="1" dirty="0"/>
              <a:t> </a:t>
            </a:r>
            <a:r>
              <a:rPr lang="en-US" sz="2400" b="1" dirty="0" err="1"/>
              <a:t>cryno</a:t>
            </a:r>
            <a:r>
              <a:rPr lang="en-US" sz="2400" b="1" dirty="0"/>
              <a:t>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>
                <a:latin typeface="Trebuchet MS" panose="020B0603020202020204" charset="0"/>
              </a:rPr>
              <a:t>Y Gorffennol Cryno: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2400">
                <a:latin typeface="Trebuchet MS" panose="020B0603020202020204" charset="0"/>
              </a:rPr>
              <a:t>Defnyddir yr amser hwn i ddangos rhywbeth sydd wedi ei wneud yn y gorffennol.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872038" y="2624139"/>
            <a:ext cx="4572000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</a:t>
            </a:r>
            <a:r>
              <a:rPr lang="en-GB" altLang="en-US" sz="3500" dirty="0" err="1">
                <a:solidFill>
                  <a:srgbClr val="0000FF"/>
                </a:solidFill>
              </a:rPr>
              <a:t>ais</a:t>
            </a:r>
            <a:r>
              <a:rPr lang="en-GB" altLang="en-US" sz="3500" dirty="0">
                <a:solidFill>
                  <a:srgbClr val="0000FF"/>
                </a:solidFill>
              </a:rPr>
              <a:t> </a:t>
            </a:r>
            <a:r>
              <a:rPr lang="en-GB" altLang="en-US" sz="3500" dirty="0" err="1"/>
              <a:t>i</a:t>
            </a:r>
            <a:r>
              <a:rPr lang="en-GB" altLang="en-US" sz="3500" dirty="0">
                <a:solidFill>
                  <a:srgbClr val="0000FF"/>
                </a:solidFill>
              </a:rPr>
              <a:t>		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</a:t>
            </a:r>
            <a:r>
              <a:rPr lang="en-GB" altLang="en-US" sz="3500" dirty="0" err="1">
                <a:solidFill>
                  <a:srgbClr val="0000FF"/>
                </a:solidFill>
              </a:rPr>
              <a:t>aist</a:t>
            </a:r>
            <a:r>
              <a:rPr lang="en-GB" altLang="en-US" sz="3500" dirty="0">
                <a:solidFill>
                  <a:srgbClr val="0000FF"/>
                </a:solidFill>
              </a:rPr>
              <a:t> </a:t>
            </a:r>
            <a:r>
              <a:rPr lang="en-GB" altLang="en-US" sz="3500" dirty="0" err="1"/>
              <a:t>ti</a:t>
            </a:r>
            <a:r>
              <a:rPr lang="en-GB" altLang="en-US" sz="3500" dirty="0">
                <a:solidFill>
                  <a:srgbClr val="0000FF"/>
                </a:solidFill>
              </a:rPr>
              <a:t>		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...odd </a:t>
            </a:r>
            <a:r>
              <a:rPr lang="en-GB" altLang="en-US" sz="3500" dirty="0"/>
              <a:t>e/hi/</a:t>
            </a:r>
            <a:r>
              <a:rPr lang="en-GB" altLang="en-US" sz="3500" dirty="0" err="1"/>
              <a:t>Sion</a:t>
            </a:r>
            <a:r>
              <a:rPr lang="en-GB" altLang="en-US" sz="3500" dirty="0"/>
              <a:t>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...on </a:t>
            </a:r>
            <a:r>
              <a:rPr lang="en-GB" altLang="en-US" sz="3500" dirty="0" err="1"/>
              <a:t>ni</a:t>
            </a:r>
            <a:r>
              <a:rPr lang="en-GB" altLang="en-US" sz="3500" dirty="0">
                <a:solidFill>
                  <a:srgbClr val="0000FF"/>
                </a:solidFill>
              </a:rPr>
              <a:t>	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</a:t>
            </a:r>
            <a:r>
              <a:rPr lang="en-GB" altLang="en-US" sz="3500" dirty="0" err="1">
                <a:solidFill>
                  <a:srgbClr val="0000FF"/>
                </a:solidFill>
              </a:rPr>
              <a:t>och</a:t>
            </a:r>
            <a:r>
              <a:rPr lang="en-GB" altLang="en-US" sz="3500" dirty="0">
                <a:solidFill>
                  <a:srgbClr val="0000FF"/>
                </a:solidFill>
              </a:rPr>
              <a:t> </a:t>
            </a:r>
            <a:r>
              <a:rPr lang="en-GB" altLang="en-US" sz="3500" dirty="0"/>
              <a:t>chi</a:t>
            </a:r>
            <a:r>
              <a:rPr lang="en-GB" altLang="en-US" sz="3500" dirty="0">
                <a:solidFill>
                  <a:srgbClr val="0000FF"/>
                </a:solidFill>
              </a:rPr>
              <a:t>	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...on </a:t>
            </a:r>
            <a:r>
              <a:rPr lang="en-GB" altLang="en-US" sz="3500" dirty="0" err="1"/>
              <a:t>nhw</a:t>
            </a:r>
            <a:r>
              <a:rPr lang="en-GB" altLang="en-US" sz="2800" dirty="0">
                <a:solidFill>
                  <a:srgbClr val="0000FF"/>
                </a:solidFill>
              </a:rPr>
              <a:t>	</a:t>
            </a:r>
            <a:r>
              <a:rPr lang="en-GB" altLang="en-US" sz="28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/>
          <p:cNvSpPr/>
          <p:nvPr/>
        </p:nvSpPr>
        <p:spPr>
          <a:xfrm>
            <a:off x="1410346" y="898902"/>
            <a:ext cx="9484962" cy="5005952"/>
          </a:xfrm>
          <a:prstGeom prst="irregularSeal2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5000" dirty="0">
                <a:solidFill>
                  <a:schemeClr val="bg1"/>
                </a:solidFill>
                <a:latin typeface="Lucida Sans" charset="0"/>
              </a:rPr>
              <a:t>Berfau </a:t>
            </a:r>
            <a:br>
              <a:rPr lang="en-US" altLang="en-US" sz="5000" dirty="0">
                <a:solidFill>
                  <a:schemeClr val="bg1"/>
                </a:solidFill>
                <a:latin typeface="Lucida Sans" charset="0"/>
              </a:rPr>
            </a:br>
            <a:r>
              <a:rPr lang="en-US" altLang="en-US" sz="5000" dirty="0">
                <a:solidFill>
                  <a:schemeClr val="bg1"/>
                </a:solidFill>
                <a:latin typeface="Lucida Sans" charset="0"/>
              </a:rPr>
              <a:t>Afreolaidd</a:t>
            </a:r>
            <a:endParaRPr lang="en-US" sz="50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US" dirty="0" err="1"/>
              <a:t>Gweithgaredd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/>
              <a:t>Dyma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redeg</a:t>
            </a:r>
            <a:r>
              <a:rPr lang="en-US" dirty="0"/>
              <a:t> </a:t>
            </a:r>
            <a:r>
              <a:rPr lang="en-US" dirty="0" err="1"/>
              <a:t>berf</a:t>
            </a:r>
            <a:r>
              <a:rPr lang="en-US" dirty="0"/>
              <a:t>: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b="1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b="1" dirty="0" err="1"/>
              <a:t>Rhedeg</a:t>
            </a:r>
            <a:endParaRPr lang="en-US" b="1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Rhedais</a:t>
            </a:r>
            <a:r>
              <a:rPr lang="en-US" i="1" dirty="0"/>
              <a:t> </a:t>
            </a:r>
            <a:r>
              <a:rPr lang="en-US" i="1" dirty="0" err="1"/>
              <a:t>i</a:t>
            </a:r>
            <a:r>
              <a:rPr lang="en-US" i="1" dirty="0"/>
              <a:t>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rhedaist</a:t>
            </a:r>
            <a:r>
              <a:rPr lang="en-US" i="1" dirty="0"/>
              <a:t> </a:t>
            </a:r>
            <a:r>
              <a:rPr lang="en-US" i="1" dirty="0" err="1"/>
              <a:t>ti</a:t>
            </a:r>
            <a:r>
              <a:rPr lang="en-US" i="1" dirty="0"/>
              <a:t>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rhedodd</a:t>
            </a:r>
            <a:r>
              <a:rPr lang="en-US" i="1" dirty="0"/>
              <a:t> e,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rhedodd</a:t>
            </a:r>
            <a:r>
              <a:rPr lang="en-US" i="1" dirty="0"/>
              <a:t> hi,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rhedon</a:t>
            </a:r>
            <a:r>
              <a:rPr lang="en-US" i="1" dirty="0"/>
              <a:t> </a:t>
            </a:r>
            <a:r>
              <a:rPr lang="en-US" i="1" dirty="0" err="1"/>
              <a:t>ni</a:t>
            </a:r>
            <a:r>
              <a:rPr lang="en-US" i="1" dirty="0"/>
              <a:t>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rhedoch</a:t>
            </a:r>
            <a:r>
              <a:rPr lang="en-US" i="1" dirty="0"/>
              <a:t> chi,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/>
              <a:t>rhedon</a:t>
            </a:r>
            <a:r>
              <a:rPr lang="en-US" i="1" dirty="0"/>
              <a:t> </a:t>
            </a:r>
            <a:r>
              <a:rPr lang="en-US" i="1" dirty="0" err="1"/>
              <a:t>nhw</a:t>
            </a:r>
            <a:r>
              <a:rPr lang="en-US" i="1" dirty="0"/>
              <a:t>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1938337" y="371795"/>
            <a:ext cx="8315325" cy="949006"/>
          </a:xfr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en-US" altLang="en-US" sz="3200" dirty="0">
                <a:latin typeface="Lucida Sans" charset="0"/>
              </a:rPr>
              <a:t>Presennol – Gorffennol – Dyfodol</a:t>
            </a:r>
            <a:endParaRPr lang="en-GB" altLang="en-US" sz="3200" dirty="0">
              <a:solidFill>
                <a:srgbClr val="0070C0"/>
              </a:solidFill>
              <a:latin typeface="Lucida Sans" charset="0"/>
            </a:endParaRPr>
          </a:p>
        </p:txBody>
      </p:sp>
      <p:graphicFrame>
        <p:nvGraphicFramePr>
          <p:cNvPr id="5207" name="Group 87"/>
          <p:cNvGraphicFramePr>
            <a:graphicFrameLocks noGrp="1"/>
          </p:cNvGraphicFramePr>
          <p:nvPr>
            <p:ph idx="1"/>
          </p:nvPr>
        </p:nvGraphicFramePr>
        <p:xfrm>
          <a:off x="1847850" y="1916113"/>
          <a:ext cx="8496300" cy="4321176"/>
        </p:xfrm>
        <a:graphic>
          <a:graphicData uri="http://schemas.openxmlformats.org/drawingml/2006/table">
            <a:tbl>
              <a:tblPr/>
              <a:tblGrid>
                <a:gridCol w="18718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9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20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240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064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Y Ferfenw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Presennol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Gorffennol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Dyfodol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98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chwarae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chwaraeaf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chwaraeais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bydda i yn chwarae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382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siarad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siaradaf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siaradais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bydda i yn siarad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366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darllen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darllenaf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darllenais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bydda i yn darllen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>
                <a:latin typeface="Trebuchet MS" panose="020B0603020202020204" charset="0"/>
              </a:rPr>
              <a:t>Yr Amherffaith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3750" y="1557338"/>
            <a:ext cx="7924800" cy="4419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sz="2800">
                <a:latin typeface="Trebuchet MS" panose="020B0603020202020204" charset="0"/>
              </a:rPr>
              <a:t>Defnyddir yr amser hwn i ddangos rhywbeth oedd yn digwydd yn y gorffennol </a:t>
            </a:r>
            <a:r>
              <a:rPr lang="en-GB" altLang="en-US" sz="2800" i="1">
                <a:latin typeface="Trebuchet MS" panose="020B0603020202020204" charset="0"/>
              </a:rPr>
              <a:t>dros gyfnod o amser.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sz="2800" i="1">
              <a:latin typeface="Trebuchet MS" panose="020B060302020202020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sz="2800">
                <a:latin typeface="Trebuchet MS" panose="020B0603020202020204" charset="0"/>
              </a:rPr>
              <a:t>Nid gweithgaredd a ddigwyddodd unwaith a gorffen sydd yma ond rhywbeth ddigwyddodd fwy nac unwaith, ac nid oes sicrwydd pryd y daeth i ben.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sz="2800">
              <a:latin typeface="Trebuchet MS" panose="020B060302020202020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sz="2800" i="1">
                <a:latin typeface="Trebuchet MS" panose="020B0603020202020204" charset="0"/>
              </a:rPr>
              <a:t>Dyna pam y galwn y weithred yn </a:t>
            </a:r>
            <a:r>
              <a:rPr lang="en-GB" altLang="en-US" sz="2800" i="1" u="sng">
                <a:latin typeface="Trebuchet MS" panose="020B0603020202020204" charset="0"/>
              </a:rPr>
              <a:t>amherffaith.</a:t>
            </a:r>
            <a:endParaRPr lang="en-GB" altLang="en-US" sz="2800" i="1">
              <a:latin typeface="Trebuchet MS" panose="020B06030202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>
                <a:latin typeface="Trebuchet MS" panose="020B0603020202020204" charset="0"/>
              </a:rPr>
              <a:t>Yr Amherffaith: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375276" y="1697355"/>
            <a:ext cx="3744913" cy="4419600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4000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sz="4000" dirty="0" err="1">
                <a:solidFill>
                  <a:srgbClr val="0000FF"/>
                </a:solidFill>
                <a:latin typeface="Trebuchet MS" panose="020B0603020202020204" charset="0"/>
              </a:rPr>
              <a:t>wn</a:t>
            </a:r>
            <a:r>
              <a:rPr lang="en-GB" altLang="en-US" sz="4000" dirty="0">
                <a:solidFill>
                  <a:srgbClr val="0000FF"/>
                </a:solidFill>
                <a:latin typeface="Trebuchet MS" panose="020B0603020202020204" charset="0"/>
              </a:rPr>
              <a:t> 	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4000" dirty="0">
                <a:solidFill>
                  <a:srgbClr val="0000FF"/>
                </a:solidFill>
                <a:latin typeface="Trebuchet MS" panose="020B0603020202020204" charset="0"/>
              </a:rPr>
              <a:t>...it		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4000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sz="4000" dirty="0" err="1">
                <a:solidFill>
                  <a:srgbClr val="0000FF"/>
                </a:solidFill>
                <a:latin typeface="Trebuchet MS" panose="020B0603020202020204" charset="0"/>
              </a:rPr>
              <a:t>ai</a:t>
            </a:r>
            <a:r>
              <a:rPr lang="en-GB" altLang="en-US" sz="4000" dirty="0">
                <a:solidFill>
                  <a:srgbClr val="0000FF"/>
                </a:solidFill>
                <a:latin typeface="Trebuchet MS" panose="020B0603020202020204" charset="0"/>
              </a:rPr>
              <a:t>	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4000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sz="4000" dirty="0" err="1">
                <a:solidFill>
                  <a:srgbClr val="0000FF"/>
                </a:solidFill>
                <a:latin typeface="Trebuchet MS" panose="020B0603020202020204" charset="0"/>
              </a:rPr>
              <a:t>em</a:t>
            </a:r>
            <a:endParaRPr lang="en-GB" altLang="en-US" sz="4000" dirty="0">
              <a:solidFill>
                <a:srgbClr val="0000FF"/>
              </a:solidFill>
              <a:latin typeface="Trebuchet MS" panose="020B0603020202020204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4000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sz="4000" dirty="0" err="1">
                <a:solidFill>
                  <a:srgbClr val="0000FF"/>
                </a:solidFill>
                <a:latin typeface="Trebuchet MS" panose="020B0603020202020204" charset="0"/>
              </a:rPr>
              <a:t>ech</a:t>
            </a:r>
            <a:endParaRPr lang="en-GB" altLang="en-US" sz="4000" dirty="0">
              <a:solidFill>
                <a:srgbClr val="0000FF"/>
              </a:solidFill>
              <a:latin typeface="Trebuchet MS" panose="020B0603020202020204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4000" dirty="0">
                <a:solidFill>
                  <a:srgbClr val="0000FF"/>
                </a:solidFill>
                <a:latin typeface="Trebuchet MS" panose="020B0603020202020204" charset="0"/>
              </a:rPr>
              <a:t>...</a:t>
            </a:r>
            <a:r>
              <a:rPr lang="en-GB" altLang="en-US" sz="4000" dirty="0" err="1">
                <a:solidFill>
                  <a:srgbClr val="0000FF"/>
                </a:solidFill>
                <a:latin typeface="Trebuchet MS" panose="020B0603020202020204" charset="0"/>
              </a:rPr>
              <a:t>ent</a:t>
            </a:r>
            <a:r>
              <a:rPr lang="en-GB" altLang="en-US" sz="4000" dirty="0">
                <a:latin typeface="Trebuchet MS" panose="020B0603020202020204" charset="0"/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76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76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7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7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76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76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/>
          <p:cNvSpPr/>
          <p:nvPr/>
        </p:nvSpPr>
        <p:spPr>
          <a:xfrm>
            <a:off x="1441342" y="666428"/>
            <a:ext cx="9484962" cy="5005952"/>
          </a:xfrm>
          <a:prstGeom prst="irregularSeal2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5000" dirty="0">
                <a:solidFill>
                  <a:schemeClr val="bg1"/>
                </a:solidFill>
                <a:latin typeface="Lucida Sans" charset="0"/>
              </a:rPr>
              <a:t>Berfau </a:t>
            </a:r>
            <a:br>
              <a:rPr lang="en-US" altLang="en-US" sz="5000" dirty="0">
                <a:solidFill>
                  <a:schemeClr val="bg1"/>
                </a:solidFill>
                <a:latin typeface="Lucida Sans" charset="0"/>
              </a:rPr>
            </a:br>
            <a:r>
              <a:rPr lang="en-US" altLang="en-US" sz="5000" dirty="0">
                <a:solidFill>
                  <a:schemeClr val="bg1"/>
                </a:solidFill>
                <a:latin typeface="Lucida Sans" charset="0"/>
              </a:rPr>
              <a:t>Afreolaidd</a:t>
            </a:r>
            <a:endParaRPr lang="en-US" sz="500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55577"/>
          </a:xfrm>
        </p:spPr>
        <p:txBody>
          <a:bodyPr>
            <a:normAutofit/>
          </a:bodyPr>
          <a:lstStyle/>
          <a:p>
            <a:r>
              <a:rPr lang="en-US" sz="2800" dirty="0" err="1"/>
              <a:t>Ymarfer</a:t>
            </a:r>
            <a:r>
              <a:rPr lang="en-US" sz="2800" dirty="0"/>
              <a:t>.</a:t>
            </a:r>
            <a:br>
              <a:rPr lang="en-US" sz="2800" dirty="0"/>
            </a:br>
            <a:r>
              <a:rPr lang="en-US" sz="2800" dirty="0" err="1"/>
              <a:t>Ydych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gwybod</a:t>
            </a:r>
            <a:r>
              <a:rPr lang="en-US" sz="2800" dirty="0"/>
              <a:t> pa </a:t>
            </a:r>
            <a:r>
              <a:rPr lang="en-US" sz="2800" dirty="0" err="1"/>
              <a:t>derfyniadau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cyfateb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ba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070" y="1609597"/>
            <a:ext cx="6434992" cy="44043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1029" y="1430215"/>
            <a:ext cx="2667001" cy="4736123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err="1"/>
              <a:t>Terfyniadau’r</a:t>
            </a:r>
            <a:r>
              <a:rPr lang="en-GB" altLang="en-US" b="1" dirty="0"/>
              <a:t> </a:t>
            </a:r>
            <a:r>
              <a:rPr lang="en-GB" altLang="en-US" b="1" dirty="0" err="1"/>
              <a:t>berfau</a:t>
            </a:r>
            <a:r>
              <a:rPr lang="en-GB" altLang="en-US" b="1" dirty="0"/>
              <a:t> </a:t>
            </a:r>
            <a:r>
              <a:rPr lang="en-GB" altLang="en-US" b="1" dirty="0" err="1"/>
              <a:t>cryno</a:t>
            </a:r>
            <a:r>
              <a:rPr lang="en-GB" altLang="en-US" b="1" dirty="0"/>
              <a:t> </a:t>
            </a:r>
            <a:r>
              <a:rPr lang="en-GB" altLang="en-US" b="1" u="sng" dirty="0" err="1"/>
              <a:t>rheolaidd</a:t>
            </a:r>
            <a:endParaRPr lang="en-US" altLang="en-US" b="1" u="sng" dirty="0"/>
          </a:p>
        </p:txBody>
      </p:sp>
      <p:graphicFrame>
        <p:nvGraphicFramePr>
          <p:cNvPr id="14369" name="Group 33"/>
          <p:cNvGraphicFramePr>
            <a:graphicFrameLocks noGrp="1"/>
          </p:cNvGraphicFramePr>
          <p:nvPr>
            <p:ph idx="1"/>
          </p:nvPr>
        </p:nvGraphicFramePr>
        <p:xfrm>
          <a:off x="2063750" y="1600200"/>
          <a:ext cx="8147050" cy="3553460"/>
        </p:xfrm>
        <a:graphic>
          <a:graphicData uri="http://schemas.openxmlformats.org/drawingml/2006/table">
            <a:tbl>
              <a:tblPr/>
              <a:tblGrid>
                <a:gridCol w="27162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4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162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6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3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Presennol/ Dyfodol</a:t>
                      </a:r>
                      <a:endParaRPr kumimoji="0" lang="en-US" altLang="en-US" sz="2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3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Gorffennol</a:t>
                      </a:r>
                      <a:endParaRPr kumimoji="0" lang="en-US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3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Amherffaith</a:t>
                      </a:r>
                      <a:endParaRPr kumimoji="0" lang="en-US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653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3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AF 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I DI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A/IFF/ITH E/HI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WN NI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WCH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AN NHW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-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 IR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3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AIS 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AIST TI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ODD E/HI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OM NI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OCH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ON NHW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-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 WYD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3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WN I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ET TI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AI E/HI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EM NI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ECH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EN NHW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-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 ID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361" name="Text Box 25"/>
          <p:cNvSpPr txBox="1">
            <a:spLocks noChangeArrowheads="1"/>
          </p:cNvSpPr>
          <p:nvPr/>
        </p:nvSpPr>
        <p:spPr bwMode="auto">
          <a:xfrm>
            <a:off x="2566989" y="5516563"/>
            <a:ext cx="7058025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*</a:t>
            </a:r>
            <a:r>
              <a:rPr lang="en-GB" altLang="en-US" sz="2400" b="1" dirty="0" err="1">
                <a:solidFill>
                  <a:srgbClr val="FF0000"/>
                </a:solidFill>
                <a:latin typeface="+mj-lt"/>
              </a:rPr>
              <a:t>Mae’n</a:t>
            </a: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 RHAID </a:t>
            </a:r>
            <a:r>
              <a:rPr lang="en-GB" altLang="en-US" sz="2400" b="1" dirty="0" err="1">
                <a:solidFill>
                  <a:srgbClr val="FF0000"/>
                </a:solidFill>
                <a:latin typeface="+mj-lt"/>
              </a:rPr>
              <a:t>dysgu’r</a:t>
            </a: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latin typeface="+mj-lt"/>
              </a:rPr>
              <a:t>terfyniadau</a:t>
            </a: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latin typeface="+mj-lt"/>
              </a:rPr>
              <a:t>yma</a:t>
            </a: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*</a:t>
            </a:r>
            <a:endParaRPr lang="en-US" altLang="en-US" sz="24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4370" name="Line 34"/>
          <p:cNvSpPr>
            <a:spLocks noChangeShapeType="1"/>
          </p:cNvSpPr>
          <p:nvPr/>
        </p:nvSpPr>
        <p:spPr bwMode="auto">
          <a:xfrm>
            <a:off x="2063750" y="4797425"/>
            <a:ext cx="81359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433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436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4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590" y="1417638"/>
            <a:ext cx="10795521" cy="503005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 </a:t>
            </a:r>
            <a:r>
              <a:rPr lang="en-US" dirty="0" err="1"/>
              <a:t>ffurfio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,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ychwnaegu</a:t>
            </a:r>
            <a:r>
              <a:rPr lang="en-US" dirty="0"/>
              <a:t> </a:t>
            </a:r>
            <a:r>
              <a:rPr lang="en-US" b="1" dirty="0"/>
              <a:t>A</a:t>
            </a:r>
            <a:r>
              <a:rPr lang="en-US" dirty="0"/>
              <a:t> o </a:t>
            </a:r>
            <a:r>
              <a:rPr lang="en-US" dirty="0" err="1"/>
              <a:t>flaen</a:t>
            </a:r>
            <a:r>
              <a:rPr lang="en-US" dirty="0"/>
              <a:t> y </a:t>
            </a:r>
            <a:r>
              <a:rPr lang="en-US" dirty="0" err="1"/>
              <a:t>ferf</a:t>
            </a:r>
            <a:r>
              <a:rPr lang="en-US" dirty="0"/>
              <a:t>.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b="1" dirty="0"/>
              <a:t>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achosi</a:t>
            </a:r>
            <a:r>
              <a:rPr lang="en-US" dirty="0"/>
              <a:t>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.   </a:t>
            </a:r>
            <a:r>
              <a:rPr lang="en-US" dirty="0" err="1"/>
              <a:t>ee</a:t>
            </a:r>
            <a:r>
              <a:rPr lang="en-US" dirty="0"/>
              <a:t> </a:t>
            </a:r>
            <a:r>
              <a:rPr lang="en-US" b="1" dirty="0"/>
              <a:t>A</a:t>
            </a:r>
            <a:r>
              <a:rPr lang="en-US" dirty="0"/>
              <a:t> </a:t>
            </a:r>
            <a:r>
              <a:rPr lang="en-US" b="1" u="sng" dirty="0" err="1"/>
              <a:t>dd</a:t>
            </a:r>
            <a:r>
              <a:rPr lang="en-US" dirty="0" err="1"/>
              <a:t>arlleni</a:t>
            </a:r>
            <a:r>
              <a:rPr lang="en-US" dirty="0"/>
              <a:t> di?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Gallwn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hepgor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A,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bydd</a:t>
            </a:r>
            <a:r>
              <a:rPr lang="en-US" dirty="0"/>
              <a:t> y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aros</a:t>
            </a:r>
            <a:r>
              <a:rPr lang="en-US" dirty="0"/>
              <a:t> …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Ddarlleni</a:t>
            </a:r>
            <a:r>
              <a:rPr lang="en-US" dirty="0"/>
              <a:t> di?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itle 1"/>
          <p:cNvSpPr txBox="1"/>
          <p:nvPr/>
        </p:nvSpPr>
        <p:spPr>
          <a:xfrm>
            <a:off x="616950" y="274638"/>
            <a:ext cx="10972800" cy="11430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Ffurfio’r gofynnol</a:t>
            </a:r>
            <a:endParaRPr lang="en-US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 err="1"/>
              <a:t>Ffurfio’r</a:t>
            </a:r>
            <a:r>
              <a:rPr lang="en-US" dirty="0"/>
              <a:t> </a:t>
            </a:r>
            <a:r>
              <a:rPr lang="en-US" dirty="0" err="1"/>
              <a:t>gofynnol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/>
              <a:t>Bydd</a:t>
            </a:r>
            <a:r>
              <a:rPr lang="en-US" dirty="0"/>
              <a:t> P, T, C, B, D, G, </a:t>
            </a:r>
            <a:r>
              <a:rPr lang="en-US" dirty="0" err="1"/>
              <a:t>Ll</a:t>
            </a:r>
            <a:r>
              <a:rPr lang="en-US" dirty="0"/>
              <a:t>, M, Rh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treiglo’n</a:t>
            </a:r>
            <a:r>
              <a:rPr lang="en-US" dirty="0"/>
              <a:t> </a:t>
            </a:r>
            <a:r>
              <a:rPr lang="en-US" dirty="0" err="1"/>
              <a:t>feddal</a:t>
            </a:r>
            <a:r>
              <a:rPr lang="en-US" dirty="0"/>
              <a:t>.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:  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/>
              <a:t>Pryniff</a:t>
            </a:r>
            <a:r>
              <a:rPr lang="en-US" dirty="0"/>
              <a:t> </a:t>
            </a:r>
            <a:r>
              <a:rPr lang="en-US" dirty="0" err="1"/>
              <a:t>e’r</a:t>
            </a:r>
            <a:r>
              <a:rPr lang="en-US" dirty="0"/>
              <a:t> </a:t>
            </a:r>
            <a:r>
              <a:rPr lang="en-US" dirty="0" err="1"/>
              <a:t>bwyd</a:t>
            </a:r>
            <a:r>
              <a:rPr lang="en-US" dirty="0"/>
              <a:t>? &gt;  </a:t>
            </a:r>
            <a:r>
              <a:rPr lang="en-US" b="1" dirty="0" err="1"/>
              <a:t>B</a:t>
            </a:r>
            <a:r>
              <a:rPr lang="en-US" dirty="0" err="1"/>
              <a:t>ryniff</a:t>
            </a:r>
            <a:r>
              <a:rPr lang="en-US" dirty="0"/>
              <a:t> </a:t>
            </a:r>
            <a:r>
              <a:rPr lang="en-US" dirty="0" err="1"/>
              <a:t>e’r</a:t>
            </a:r>
            <a:r>
              <a:rPr lang="en-US" dirty="0"/>
              <a:t> </a:t>
            </a:r>
            <a:r>
              <a:rPr lang="en-US" dirty="0" err="1"/>
              <a:t>bwyd</a:t>
            </a:r>
            <a:r>
              <a:rPr lang="en-US" dirty="0"/>
              <a:t>?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/>
              <a:t>Gweli</a:t>
            </a:r>
            <a:r>
              <a:rPr lang="en-US" dirty="0"/>
              <a:t> </a:t>
            </a:r>
            <a:r>
              <a:rPr lang="en-US" dirty="0" err="1"/>
              <a:t>di’r</a:t>
            </a:r>
            <a:r>
              <a:rPr lang="en-US" dirty="0"/>
              <a:t> </a:t>
            </a:r>
            <a:r>
              <a:rPr lang="en-US" dirty="0" err="1"/>
              <a:t>ferch</a:t>
            </a:r>
            <a:r>
              <a:rPr lang="en-US" dirty="0"/>
              <a:t>? &gt; 	 </a:t>
            </a:r>
            <a:r>
              <a:rPr lang="en-US" b="1" dirty="0" err="1"/>
              <a:t>W</a:t>
            </a:r>
            <a:r>
              <a:rPr lang="en-US" dirty="0" err="1"/>
              <a:t>eli</a:t>
            </a:r>
            <a:r>
              <a:rPr lang="en-US" dirty="0"/>
              <a:t> </a:t>
            </a:r>
            <a:r>
              <a:rPr lang="en-US" dirty="0" err="1"/>
              <a:t>di’r</a:t>
            </a:r>
            <a:r>
              <a:rPr lang="en-US" dirty="0"/>
              <a:t> </a:t>
            </a:r>
            <a:r>
              <a:rPr lang="en-US" dirty="0" err="1"/>
              <a:t>ferch</a:t>
            </a:r>
            <a:r>
              <a:rPr lang="en-US" dirty="0"/>
              <a:t>?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516"/>
            <a:ext cx="10972800" cy="842962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Ffurfio’r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negyddol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17600"/>
            <a:ext cx="11277600" cy="5191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, </a:t>
            </a: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frawddeg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negyddol</a:t>
            </a:r>
            <a:r>
              <a:rPr lang="en-US" sz="3000" dirty="0"/>
              <a:t>,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dirty="0" err="1"/>
              <a:t>treiglo’r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. </a:t>
            </a:r>
          </a:p>
          <a:p>
            <a:pPr marL="0" indent="0">
              <a:buNone/>
            </a:pPr>
            <a:r>
              <a:rPr lang="en-US" sz="3000" dirty="0" err="1"/>
              <a:t>Clywais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i="1" dirty="0" err="1"/>
              <a:t>sŵn</a:t>
            </a:r>
            <a:r>
              <a:rPr lang="en-US" sz="3000" dirty="0"/>
              <a:t> &gt; </a:t>
            </a:r>
            <a:r>
              <a:rPr lang="en-US" sz="3000" b="1" i="1" dirty="0" err="1"/>
              <a:t>Ch</a:t>
            </a:r>
            <a:r>
              <a:rPr lang="en-US" sz="3000" i="1" dirty="0" err="1"/>
              <a:t>lywais</a:t>
            </a:r>
            <a:r>
              <a:rPr lang="en-US" sz="3000" i="1" dirty="0"/>
              <a:t> </a:t>
            </a:r>
            <a:r>
              <a:rPr lang="en-US" sz="3000" i="1" dirty="0" err="1"/>
              <a:t>i</a:t>
            </a:r>
            <a:r>
              <a:rPr lang="en-US" sz="3000" i="1" dirty="0"/>
              <a:t> </a:t>
            </a:r>
            <a:r>
              <a:rPr lang="en-US" sz="3000" b="1" i="1" dirty="0" err="1"/>
              <a:t>ddim</a:t>
            </a:r>
            <a:r>
              <a:rPr lang="en-US" sz="3000" b="1" i="1" dirty="0"/>
              <a:t> </a:t>
            </a:r>
            <a:r>
              <a:rPr lang="en-US" sz="3000" i="1" dirty="0" err="1"/>
              <a:t>sŵn</a:t>
            </a:r>
            <a:r>
              <a:rPr lang="en-US" sz="3000" i="1" dirty="0"/>
              <a:t>. 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yw’r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cychwyn</a:t>
            </a:r>
            <a:r>
              <a:rPr lang="en-US" sz="3000" dirty="0"/>
              <a:t> </a:t>
            </a:r>
            <a:r>
              <a:rPr lang="en-US" sz="3000" dirty="0" err="1"/>
              <a:t>â’r</a:t>
            </a:r>
            <a:r>
              <a:rPr lang="en-US" sz="3000" dirty="0"/>
              <a:t> </a:t>
            </a:r>
            <a:r>
              <a:rPr lang="en-US" sz="3000" dirty="0" err="1"/>
              <a:t>llythrennau</a:t>
            </a:r>
            <a:r>
              <a:rPr lang="en-US" sz="3000" dirty="0"/>
              <a:t> </a:t>
            </a:r>
            <a:r>
              <a:rPr lang="en-US" sz="3000" b="1" dirty="0"/>
              <a:t>C</a:t>
            </a:r>
            <a:r>
              <a:rPr lang="en-US" sz="3000" dirty="0"/>
              <a:t>, </a:t>
            </a:r>
            <a:r>
              <a:rPr lang="en-US" sz="3000" b="1" dirty="0"/>
              <a:t>P </a:t>
            </a:r>
            <a:r>
              <a:rPr lang="en-US" sz="3000" dirty="0" err="1"/>
              <a:t>neu</a:t>
            </a:r>
            <a:r>
              <a:rPr lang="en-US" sz="3000" dirty="0"/>
              <a:t> </a:t>
            </a:r>
            <a:r>
              <a:rPr lang="en-US" sz="3000" b="1" dirty="0"/>
              <a:t>T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b="1" dirty="0" err="1"/>
              <a:t>treiglo’n</a:t>
            </a:r>
            <a:r>
              <a:rPr lang="en-US" sz="3000" b="1" dirty="0"/>
              <a:t> </a:t>
            </a:r>
            <a:r>
              <a:rPr lang="en-US" sz="3000" b="1" dirty="0" err="1"/>
              <a:t>llaes</a:t>
            </a:r>
            <a:r>
              <a:rPr lang="en-US" sz="3000" b="1" dirty="0"/>
              <a:t>. </a:t>
            </a: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yw’r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cychwyn</a:t>
            </a:r>
            <a:r>
              <a:rPr lang="en-US" sz="3000" dirty="0"/>
              <a:t> </a:t>
            </a:r>
            <a:r>
              <a:rPr lang="en-US" sz="3000" dirty="0" err="1"/>
              <a:t>â’r</a:t>
            </a:r>
            <a:r>
              <a:rPr lang="en-US" sz="3000" dirty="0"/>
              <a:t> </a:t>
            </a:r>
            <a:r>
              <a:rPr lang="en-US" sz="3000" dirty="0" err="1"/>
              <a:t>llythrennau</a:t>
            </a:r>
            <a:r>
              <a:rPr lang="en-US" sz="3000" dirty="0"/>
              <a:t> </a:t>
            </a:r>
            <a:r>
              <a:rPr lang="en-US" sz="3000" b="1" dirty="0"/>
              <a:t>B</a:t>
            </a:r>
            <a:r>
              <a:rPr lang="en-US" sz="3000" dirty="0"/>
              <a:t>, </a:t>
            </a:r>
            <a:r>
              <a:rPr lang="en-US" sz="3000" b="1" dirty="0"/>
              <a:t>D, G, </a:t>
            </a:r>
            <a:r>
              <a:rPr lang="en-US" sz="3000" b="1" dirty="0" err="1"/>
              <a:t>Ll</a:t>
            </a:r>
            <a:r>
              <a:rPr lang="en-US" sz="3000" b="1" dirty="0"/>
              <a:t>, Rh </a:t>
            </a:r>
            <a:r>
              <a:rPr lang="en-US" sz="3000" dirty="0" err="1"/>
              <a:t>neu</a:t>
            </a:r>
            <a:r>
              <a:rPr lang="en-US" sz="3000" dirty="0"/>
              <a:t> </a:t>
            </a:r>
            <a:r>
              <a:rPr lang="en-US" sz="3000" b="1" dirty="0"/>
              <a:t>M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b="1" dirty="0" err="1"/>
              <a:t>treiglo’n</a:t>
            </a:r>
            <a:r>
              <a:rPr lang="en-US" sz="3000" b="1" dirty="0"/>
              <a:t> </a:t>
            </a:r>
            <a:r>
              <a:rPr lang="en-US" sz="3000" b="1" dirty="0" err="1"/>
              <a:t>feddal</a:t>
            </a:r>
            <a:r>
              <a:rPr lang="en-US" sz="3000" b="1" dirty="0"/>
              <a:t>. </a:t>
            </a: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e.e</a:t>
            </a:r>
            <a:r>
              <a:rPr lang="en-US" sz="3000" dirty="0"/>
              <a:t>. </a:t>
            </a:r>
          </a:p>
          <a:p>
            <a:pPr marL="0" indent="0">
              <a:buNone/>
            </a:pPr>
            <a:r>
              <a:rPr lang="en-US" sz="3000" b="1" dirty="0" err="1"/>
              <a:t>Ch</a:t>
            </a:r>
            <a:r>
              <a:rPr lang="en-US" sz="3000" dirty="0" err="1"/>
              <a:t>es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 		</a:t>
            </a:r>
            <a:r>
              <a:rPr lang="en-US" sz="3000" b="1" dirty="0" err="1"/>
              <a:t>Dd</a:t>
            </a:r>
            <a:r>
              <a:rPr lang="en-US" sz="3000" dirty="0" err="1"/>
              <a:t>ywedais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 </a:t>
            </a:r>
          </a:p>
          <a:p>
            <a:pPr marL="0" indent="0">
              <a:buNone/>
            </a:pPr>
            <a:r>
              <a:rPr lang="en-US" sz="3000" b="1" dirty="0" err="1"/>
              <a:t>W</a:t>
            </a:r>
            <a:r>
              <a:rPr lang="en-US" sz="3000" dirty="0" err="1"/>
              <a:t>elais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		</a:t>
            </a:r>
            <a:r>
              <a:rPr lang="en-US" sz="3000" b="1" dirty="0" err="1"/>
              <a:t>F</a:t>
            </a:r>
            <a:r>
              <a:rPr lang="en-US" sz="3000" dirty="0" err="1"/>
              <a:t>eddyliais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endParaRPr lang="en-US" sz="3000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sz="2800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63282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Ffurfio’r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negyddol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0160"/>
            <a:ext cx="10972800" cy="4897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 err="1"/>
              <a:t>Neu</a:t>
            </a:r>
            <a:r>
              <a:rPr lang="en-US" sz="2800" b="1" dirty="0"/>
              <a:t>,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modd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chi </a:t>
            </a:r>
            <a:r>
              <a:rPr lang="en-US" sz="2800" dirty="0" err="1"/>
              <a:t>ychwanegu</a:t>
            </a:r>
            <a:r>
              <a:rPr lang="en-US" sz="2800" dirty="0"/>
              <a:t> </a:t>
            </a:r>
            <a:r>
              <a:rPr lang="en-US" sz="2800" b="1" dirty="0"/>
              <a:t>“</a:t>
            </a:r>
            <a:r>
              <a:rPr lang="en-US" sz="2800" b="1" dirty="0" err="1"/>
              <a:t>ni</a:t>
            </a:r>
            <a:r>
              <a:rPr lang="en-US" sz="2800" b="1" dirty="0"/>
              <a:t>”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ddechrau’r</a:t>
            </a:r>
            <a:r>
              <a:rPr lang="en-US" sz="2800" dirty="0"/>
              <a:t> </a:t>
            </a:r>
            <a:r>
              <a:rPr lang="en-US" sz="2800" dirty="0" err="1"/>
              <a:t>frawddeg</a:t>
            </a:r>
            <a:r>
              <a:rPr lang="en-US" sz="2800" dirty="0"/>
              <a:t> </a:t>
            </a:r>
            <a:r>
              <a:rPr lang="en-US" sz="2800" dirty="0" err="1"/>
              <a:t>ond</a:t>
            </a:r>
            <a:r>
              <a:rPr lang="en-US" sz="2800" dirty="0"/>
              <a:t> </a:t>
            </a:r>
            <a:r>
              <a:rPr lang="en-US" sz="2800" dirty="0" err="1"/>
              <a:t>bydd</a:t>
            </a:r>
            <a:r>
              <a:rPr lang="en-US" sz="2800" dirty="0"/>
              <a:t> dal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dirty="0" err="1"/>
              <a:t>treiglo’r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.</a:t>
            </a:r>
          </a:p>
          <a:p>
            <a:pPr marL="0" indent="0" algn="ctr">
              <a:buNone/>
            </a:pPr>
            <a:r>
              <a:rPr lang="en-US" sz="2800" dirty="0" err="1"/>
              <a:t>Clywais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i="1" dirty="0" err="1"/>
              <a:t>sŵn</a:t>
            </a:r>
            <a:r>
              <a:rPr lang="en-US" sz="2800" dirty="0"/>
              <a:t> &gt;  Ni </a:t>
            </a:r>
            <a:r>
              <a:rPr lang="en-US" sz="2800" dirty="0" err="1"/>
              <a:t>chlywais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sŵn</a:t>
            </a:r>
            <a:r>
              <a:rPr lang="en-US" sz="2800" dirty="0"/>
              <a:t> </a:t>
            </a:r>
          </a:p>
          <a:p>
            <a:pPr marL="0" indent="0" algn="ctr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 err="1"/>
              <a:t>Os</a:t>
            </a:r>
            <a:r>
              <a:rPr lang="en-US" sz="2800" dirty="0"/>
              <a:t>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cychwyn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llythrennau</a:t>
            </a:r>
            <a:r>
              <a:rPr lang="en-US" sz="2800" dirty="0"/>
              <a:t> </a:t>
            </a:r>
            <a:r>
              <a:rPr lang="en-US" sz="2800" b="1" dirty="0"/>
              <a:t>C</a:t>
            </a:r>
            <a:r>
              <a:rPr lang="en-US" sz="2800" dirty="0"/>
              <a:t>, </a:t>
            </a:r>
            <a:r>
              <a:rPr lang="en-US" sz="2800" b="1" dirty="0"/>
              <a:t>P </a:t>
            </a:r>
            <a:r>
              <a:rPr lang="en-US" sz="2800" dirty="0" err="1"/>
              <a:t>neu</a:t>
            </a:r>
            <a:r>
              <a:rPr lang="en-US" sz="2800" dirty="0"/>
              <a:t> </a:t>
            </a:r>
            <a:r>
              <a:rPr lang="en-US" sz="2800" b="1" dirty="0"/>
              <a:t>T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b="1" dirty="0" err="1"/>
              <a:t>treiglo’n</a:t>
            </a:r>
            <a:r>
              <a:rPr lang="en-US" sz="2800" b="1" dirty="0"/>
              <a:t> </a:t>
            </a:r>
            <a:r>
              <a:rPr lang="en-US" sz="2800" b="1" dirty="0" err="1"/>
              <a:t>llaes</a:t>
            </a:r>
            <a:r>
              <a:rPr lang="en-US" sz="2800" b="1" dirty="0"/>
              <a:t>. </a:t>
            </a:r>
            <a:r>
              <a:rPr lang="en-US" sz="2800" dirty="0" err="1"/>
              <a:t>Os</a:t>
            </a:r>
            <a:r>
              <a:rPr lang="en-US" sz="2800" dirty="0"/>
              <a:t>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cychwyn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llythrennau</a:t>
            </a:r>
            <a:r>
              <a:rPr lang="en-US" sz="2800" dirty="0"/>
              <a:t> </a:t>
            </a:r>
            <a:r>
              <a:rPr lang="en-US" sz="2800" b="1" dirty="0"/>
              <a:t>B</a:t>
            </a:r>
            <a:r>
              <a:rPr lang="en-US" sz="2800" dirty="0"/>
              <a:t>, </a:t>
            </a:r>
            <a:r>
              <a:rPr lang="en-US" sz="2800" b="1" dirty="0"/>
              <a:t>D, G, </a:t>
            </a:r>
            <a:r>
              <a:rPr lang="en-US" sz="2800" b="1" dirty="0" err="1"/>
              <a:t>Ll</a:t>
            </a:r>
            <a:r>
              <a:rPr lang="en-US" sz="2800" b="1" dirty="0"/>
              <a:t>, Rh </a:t>
            </a:r>
            <a:r>
              <a:rPr lang="en-US" sz="2800" dirty="0" err="1"/>
              <a:t>neu</a:t>
            </a:r>
            <a:r>
              <a:rPr lang="en-US" sz="2800" dirty="0"/>
              <a:t> </a:t>
            </a:r>
            <a:r>
              <a:rPr lang="en-US" sz="2800" b="1" dirty="0"/>
              <a:t>M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b="1" dirty="0" err="1"/>
              <a:t>treiglo’n</a:t>
            </a:r>
            <a:r>
              <a:rPr lang="en-US" sz="2800" b="1" dirty="0"/>
              <a:t> </a:t>
            </a:r>
            <a:r>
              <a:rPr lang="en-US" sz="2800" b="1" dirty="0" err="1"/>
              <a:t>feddal</a:t>
            </a:r>
            <a:r>
              <a:rPr lang="en-US" sz="2800" b="1" dirty="0"/>
              <a:t>. </a:t>
            </a:r>
            <a:endParaRPr lang="en-US" sz="2800" dirty="0"/>
          </a:p>
          <a:p>
            <a:pPr marL="0" indent="0">
              <a:buNone/>
            </a:pPr>
            <a:r>
              <a:rPr lang="en-US" sz="2800" dirty="0" err="1"/>
              <a:t>e.e</a:t>
            </a:r>
            <a:r>
              <a:rPr lang="en-US" sz="2800" dirty="0"/>
              <a:t>. </a:t>
            </a:r>
          </a:p>
          <a:p>
            <a:pPr marL="0" indent="0">
              <a:buNone/>
            </a:pPr>
            <a:r>
              <a:rPr lang="en-US" sz="2800" dirty="0" err="1"/>
              <a:t>Cefais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chefais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		</a:t>
            </a:r>
            <a:r>
              <a:rPr lang="en-US" sz="2800" dirty="0" err="1"/>
              <a:t>Dywedais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ddywedais</a:t>
            </a:r>
            <a:r>
              <a:rPr lang="en-US" sz="2800" dirty="0"/>
              <a:t> </a:t>
            </a:r>
          </a:p>
          <a:p>
            <a:pPr marL="0" indent="0">
              <a:buNone/>
            </a:pPr>
            <a:r>
              <a:rPr lang="en-US" sz="2800" dirty="0" err="1"/>
              <a:t>Gwelais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welais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	      </a:t>
            </a:r>
            <a:r>
              <a:rPr lang="en-US" sz="2800" dirty="0" err="1"/>
              <a:t>Meddyliais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feddyliais</a:t>
            </a:r>
            <a:r>
              <a:rPr lang="en-US" sz="2800" dirty="0"/>
              <a:t>.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739" y="1455593"/>
            <a:ext cx="11553951" cy="453043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639626" y="338435"/>
            <a:ext cx="25412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Adolygu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1490</Words>
  <Application>Microsoft Macintosh PowerPoint</Application>
  <PresentationFormat>Widescreen</PresentationFormat>
  <Paragraphs>423</Paragraphs>
  <Slides>44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Arial</vt:lpstr>
      <vt:lpstr>Calibri</vt:lpstr>
      <vt:lpstr>Comic Sans MS</vt:lpstr>
      <vt:lpstr>Lucida Sans</vt:lpstr>
      <vt:lpstr>Times New Roman</vt:lpstr>
      <vt:lpstr>Trebuchet MS</vt:lpstr>
      <vt:lpstr>Wingdings</vt:lpstr>
      <vt:lpstr>Wingdings 3</vt:lpstr>
      <vt:lpstr>1_Office Theme</vt:lpstr>
      <vt:lpstr>Berfau - Nod </vt:lpstr>
      <vt:lpstr>PowerPoint Presentation</vt:lpstr>
      <vt:lpstr>PowerPoint Presentation</vt:lpstr>
      <vt:lpstr>PowerPoint Presentation</vt:lpstr>
      <vt:lpstr>Adolygu … Berf (b) neu ferfenw (be)?</vt:lpstr>
      <vt:lpstr>Adolygu … Berf (b) neu ferfenw (be)?</vt:lpstr>
      <vt:lpstr>Beth sy’n cael ei wneud?</vt:lpstr>
      <vt:lpstr>Pwy sy’n ei wneud?</vt:lpstr>
      <vt:lpstr>Pryd mae’n cael ei wneud?</vt:lpstr>
      <vt:lpstr>Berf neu ferfenw?  Pa un ddylwn i ddefnyddio?</vt:lpstr>
      <vt:lpstr>Sut ydw i’n defnyddio BERFENW?</vt:lpstr>
      <vt:lpstr>Beth yw ffurf gwmpasog?</vt:lpstr>
      <vt:lpstr>Cyfieithwch rhain gan ddefnyddio’r ffurfiau cwmpasog…</vt:lpstr>
      <vt:lpstr>Beth ydych chi’n sylwi?</vt:lpstr>
      <vt:lpstr>Beth yw berf gryno?</vt:lpstr>
      <vt:lpstr>Beth yw’r gwahaniaeth rhwng berf gryno a berf gwmpasog?</vt:lpstr>
      <vt:lpstr>Gwrthrych berf</vt:lpstr>
      <vt:lpstr>Rheol treiglo</vt:lpstr>
      <vt:lpstr>COFIWCH …</vt:lpstr>
      <vt:lpstr>Treiglo’r gwrthrych …</vt:lpstr>
      <vt:lpstr>Treiglo’r gwrthrych …</vt:lpstr>
      <vt:lpstr>PowerPoint Presentation</vt:lpstr>
      <vt:lpstr>PowerPoint Presentation</vt:lpstr>
      <vt:lpstr>Y Presennol/Dyfodol</vt:lpstr>
      <vt:lpstr>Terfyniadau’r Presennol:</vt:lpstr>
      <vt:lpstr>Presennol</vt:lpstr>
      <vt:lpstr>Berfau Afreolaidd</vt:lpstr>
      <vt:lpstr>Berfau Afreolaidd  Presennol/ Dyfodol (Ffurfiol)</vt:lpstr>
      <vt:lpstr>Gweithgaredd</vt:lpstr>
      <vt:lpstr>Ymarfer …</vt:lpstr>
      <vt:lpstr>Y Gorffennol Cryno:</vt:lpstr>
      <vt:lpstr>PowerPoint Presentation</vt:lpstr>
      <vt:lpstr>Gweithgaredd</vt:lpstr>
      <vt:lpstr>Presennol – Gorffennol – Dyfodol</vt:lpstr>
      <vt:lpstr>Yr Amherffaith</vt:lpstr>
      <vt:lpstr>Yr Amherffaith:</vt:lpstr>
      <vt:lpstr>PowerPoint Presentation</vt:lpstr>
      <vt:lpstr>Ymarfer. Ydych chi’n gwybod pa derfyniadau sy’n cyfateb i ba amser?</vt:lpstr>
      <vt:lpstr>Terfyniadau’r berfau cryno rheolaidd</vt:lpstr>
      <vt:lpstr>PowerPoint Presentation</vt:lpstr>
      <vt:lpstr>Ffurfio’r gofynnol</vt:lpstr>
      <vt:lpstr>Ffurfio’r negyddol</vt:lpstr>
      <vt:lpstr>Ffurfio’r negyddol</vt:lpstr>
      <vt:lpstr>PowerPoint Presentation</vt:lpstr>
    </vt:vector>
  </TitlesOfParts>
  <LinksUpToDate>false</LinksUpToDate>
  <SharedDoc>false</SharedDoc>
  <HyperlinksChanged>false</HyperlinksChanged>
  <AppVersion>16.0013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ITIA4002C Darlith 9</dc:title>
  <dc:creator>Microsoft Office User</dc:creator>
  <cp:lastModifiedBy>Gwen J. Davies</cp:lastModifiedBy>
  <cp:revision>62</cp:revision>
  <cp:lastPrinted>2017-01-10T16:37:00Z</cp:lastPrinted>
  <dcterms:created xsi:type="dcterms:W3CDTF">2016-02-02T10:17:00Z</dcterms:created>
  <dcterms:modified xsi:type="dcterms:W3CDTF">2018-06-12T13:37:11Z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2057-10.2.0.5845</vt:lpwstr>
  </property>
</Properties>
</file>