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5" r:id="rId3"/>
    <p:sldId id="257" r:id="rId4"/>
    <p:sldId id="258" r:id="rId5"/>
    <p:sldId id="259" r:id="rId6"/>
    <p:sldId id="260" r:id="rId7"/>
    <p:sldId id="261" r:id="rId8"/>
    <p:sldId id="264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09B84A4-0D51-233A-22F0-D219A1EBFFAB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CE4A9-BCBB-0F78-BAAC-BDF9DBC69A0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47C2C490-CB94-4ACA-8424-F3AED98C690D}" type="datetime1">
              <a:rPr lang="en-GB"/>
              <a:pPr lvl="0"/>
              <a:t>20/01/2025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F827F0D-637F-3934-DB02-EFB3E30D357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B0AEB7A4-172B-A20A-3B88-B60A39DD3FE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EA2E2E-203A-3B0D-D00F-DAC2FDEE7EB3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B4D214-4FAF-5AD8-8F8D-361DA8EFFF4A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E031A226-1C97-4921-828A-D2644609C77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484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BACA5B-019D-F98D-4441-5452FCA013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1EBF63-E3CE-8F50-7D5E-2D8B6EA9D8A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62418D-D118-3297-6B6C-96E871EAADA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E025CE8-E5A9-41AA-8ACC-C235129655D3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E031A226-1C97-4921-828A-D2644609C77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044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830966-B6C7-80B5-02F4-6E358BFF0F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CC7A8D-3FDE-AA40-74FB-80150B64AEA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39FF77-CB83-4C0C-0066-C36D7BA6FC5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01EBEF0-0A9D-49A2-8738-3231C755E5E6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8">
            <a:extLst>
              <a:ext uri="{FF2B5EF4-FFF2-40B4-BE49-F238E27FC236}">
                <a16:creationId xmlns:a16="http://schemas.microsoft.com/office/drawing/2014/main" id="{F8DEAD14-2757-214E-6DBD-05249A171FF7}"/>
              </a:ext>
            </a:extLst>
          </p:cNvPr>
          <p:cNvGrpSpPr/>
          <p:nvPr/>
        </p:nvGrpSpPr>
        <p:grpSpPr>
          <a:xfrm>
            <a:off x="546097" y="-4764"/>
            <a:ext cx="5014918" cy="6862763"/>
            <a:chOff x="546097" y="-4764"/>
            <a:chExt cx="5014918" cy="6862763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B9099E2B-5E83-3757-1492-291E5D9807DE}"/>
                </a:ext>
              </a:extLst>
            </p:cNvPr>
            <p:cNvSpPr/>
            <p:nvPr/>
          </p:nvSpPr>
          <p:spPr>
            <a:xfrm>
              <a:off x="984251" y="-4764"/>
              <a:ext cx="1063620" cy="278288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0"/>
                <a:gd name="f4" fmla="val 1753"/>
                <a:gd name="f5" fmla="val 1696"/>
                <a:gd name="f6" fmla="val 225"/>
                <a:gd name="f7" fmla="val 430"/>
                <a:gd name="f8" fmla="*/ f0 1 670"/>
                <a:gd name="f9" fmla="*/ f1 1 1753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670"/>
                <a:gd name="f16" fmla="*/ f13 1 1753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670" h="1753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B38E4F83-EDE4-5937-9D3B-0B411E1B03EA}"/>
                </a:ext>
              </a:extLst>
            </p:cNvPr>
            <p:cNvSpPr/>
            <p:nvPr/>
          </p:nvSpPr>
          <p:spPr>
            <a:xfrm>
              <a:off x="546097" y="-4764"/>
              <a:ext cx="1035045" cy="267334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52"/>
                <a:gd name="f4" fmla="val 1684"/>
                <a:gd name="f5" fmla="val 225"/>
                <a:gd name="f6" fmla="val 411"/>
                <a:gd name="f7" fmla="val 1627"/>
                <a:gd name="f8" fmla="val 219"/>
                <a:gd name="f9" fmla="val 1681"/>
                <a:gd name="f10" fmla="*/ f0 1 652"/>
                <a:gd name="f11" fmla="*/ f1 1 1684"/>
                <a:gd name="f12" fmla="val f2"/>
                <a:gd name="f13" fmla="val f3"/>
                <a:gd name="f14" fmla="val f4"/>
                <a:gd name="f15" fmla="+- f14 0 f12"/>
                <a:gd name="f16" fmla="+- f13 0 f12"/>
                <a:gd name="f17" fmla="*/ f16 1 652"/>
                <a:gd name="f18" fmla="*/ f15 1 1684"/>
                <a:gd name="f19" fmla="*/ 0 1 f17"/>
                <a:gd name="f20" fmla="*/ f13 1 f17"/>
                <a:gd name="f21" fmla="*/ 0 1 f18"/>
                <a:gd name="f22" fmla="*/ f14 1 f18"/>
                <a:gd name="f23" fmla="*/ f19 f10 1"/>
                <a:gd name="f24" fmla="*/ f20 f10 1"/>
                <a:gd name="f25" fmla="*/ f22 f11 1"/>
                <a:gd name="f26" fmla="*/ f2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3" t="f26" r="f24" b="f25"/>
              <a:pathLst>
                <a:path w="652" h="1684">
                  <a:moveTo>
                    <a:pt x="f5" y="f4"/>
                  </a:moveTo>
                  <a:lnTo>
                    <a:pt x="f3" y="f2"/>
                  </a:lnTo>
                  <a:lnTo>
                    <a:pt x="f6" y="f2"/>
                  </a:lnTo>
                  <a:lnTo>
                    <a:pt x="f2" y="f7"/>
                  </a:lnTo>
                  <a:lnTo>
                    <a:pt x="f8" y="f9"/>
                  </a:lnTo>
                  <a:lnTo>
                    <a:pt x="f5" y="f4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Freeform 9">
              <a:extLst>
                <a:ext uri="{FF2B5EF4-FFF2-40B4-BE49-F238E27FC236}">
                  <a16:creationId xmlns:a16="http://schemas.microsoft.com/office/drawing/2014/main" id="{EADDC2E3-16D1-FE44-31A1-78E01F7CAAE3}"/>
                </a:ext>
              </a:extLst>
            </p:cNvPr>
            <p:cNvSpPr/>
            <p:nvPr/>
          </p:nvSpPr>
          <p:spPr>
            <a:xfrm>
              <a:off x="546097" y="2582859"/>
              <a:ext cx="2693986" cy="427514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697"/>
                <a:gd name="f4" fmla="val 2693"/>
                <a:gd name="f5" fmla="val 1622"/>
                <a:gd name="f6" fmla="*/ f0 1 1697"/>
                <a:gd name="f7" fmla="*/ f1 1 2693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697"/>
                <a:gd name="f14" fmla="*/ f11 1 2693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697" h="2693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09631B2D-ACCE-5E59-5EC1-B1A00400CC5C}"/>
                </a:ext>
              </a:extLst>
            </p:cNvPr>
            <p:cNvSpPr/>
            <p:nvPr/>
          </p:nvSpPr>
          <p:spPr>
            <a:xfrm>
              <a:off x="989015" y="2692395"/>
              <a:ext cx="3332165" cy="416560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099"/>
                <a:gd name="f4" fmla="val 2624"/>
                <a:gd name="f5" fmla="val 2021"/>
                <a:gd name="f6" fmla="*/ f0 1 2099"/>
                <a:gd name="f7" fmla="*/ f1 1 2624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099"/>
                <a:gd name="f14" fmla="*/ f11 1 2624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099" h="2624">
                  <a:moveTo>
                    <a:pt x="f3" y="f4"/>
                  </a:moveTo>
                  <a:lnTo>
                    <a:pt x="f2" y="f2"/>
                  </a:lnTo>
                  <a:lnTo>
                    <a:pt x="f5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Freeform 11">
              <a:extLst>
                <a:ext uri="{FF2B5EF4-FFF2-40B4-BE49-F238E27FC236}">
                  <a16:creationId xmlns:a16="http://schemas.microsoft.com/office/drawing/2014/main" id="{6ED6BF7A-CAE2-CE21-7980-77843BB334D4}"/>
                </a:ext>
              </a:extLst>
            </p:cNvPr>
            <p:cNvSpPr/>
            <p:nvPr/>
          </p:nvSpPr>
          <p:spPr>
            <a:xfrm>
              <a:off x="984251" y="2687641"/>
              <a:ext cx="4576764" cy="417035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83"/>
                <a:gd name="f4" fmla="val 2627"/>
                <a:gd name="f5" fmla="val 3"/>
                <a:gd name="f6" fmla="val 2102"/>
                <a:gd name="f7" fmla="val 225"/>
                <a:gd name="f8" fmla="val 57"/>
                <a:gd name="f9" fmla="*/ f0 1 2883"/>
                <a:gd name="f10" fmla="*/ f1 1 2627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2883"/>
                <a:gd name="f17" fmla="*/ f14 1 2627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2883" h="2627">
                  <a:moveTo>
                    <a:pt x="f2" y="f2"/>
                  </a:moveTo>
                  <a:lnTo>
                    <a:pt x="f5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Freeform 12">
              <a:extLst>
                <a:ext uri="{FF2B5EF4-FFF2-40B4-BE49-F238E27FC236}">
                  <a16:creationId xmlns:a16="http://schemas.microsoft.com/office/drawing/2014/main" id="{D0498F24-9C52-8161-E8CD-741D0384C756}"/>
                </a:ext>
              </a:extLst>
            </p:cNvPr>
            <p:cNvSpPr/>
            <p:nvPr/>
          </p:nvSpPr>
          <p:spPr>
            <a:xfrm>
              <a:off x="546097" y="2578095"/>
              <a:ext cx="3584576" cy="427990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258"/>
                <a:gd name="f4" fmla="val 2696"/>
                <a:gd name="f5" fmla="val 264"/>
                <a:gd name="f6" fmla="val 111"/>
                <a:gd name="f7" fmla="val 228"/>
                <a:gd name="f8" fmla="val 60"/>
                <a:gd name="f9" fmla="val 225"/>
                <a:gd name="f10" fmla="val 57"/>
                <a:gd name="f11" fmla="val 3"/>
                <a:gd name="f12" fmla="val 1697"/>
                <a:gd name="f13" fmla="*/ f0 1 2258"/>
                <a:gd name="f14" fmla="*/ f1 1 2696"/>
                <a:gd name="f15" fmla="val f2"/>
                <a:gd name="f16" fmla="val f3"/>
                <a:gd name="f17" fmla="val f4"/>
                <a:gd name="f18" fmla="+- f17 0 f15"/>
                <a:gd name="f19" fmla="+- f16 0 f15"/>
                <a:gd name="f20" fmla="*/ f19 1 2258"/>
                <a:gd name="f21" fmla="*/ f18 1 2696"/>
                <a:gd name="f22" fmla="*/ 0 1 f20"/>
                <a:gd name="f23" fmla="*/ f16 1 f20"/>
                <a:gd name="f24" fmla="*/ 0 1 f21"/>
                <a:gd name="f25" fmla="*/ f17 1 f21"/>
                <a:gd name="f26" fmla="*/ f22 f13 1"/>
                <a:gd name="f27" fmla="*/ f23 f13 1"/>
                <a:gd name="f28" fmla="*/ f25 f14 1"/>
                <a:gd name="f29" fmla="*/ f24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6" t="f29" r="f27" b="f28"/>
              <a:pathLst>
                <a:path w="2258" h="2696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2" y="f2"/>
                  </a:lnTo>
                  <a:lnTo>
                    <a:pt x="f2" y="f11"/>
                  </a:lnTo>
                  <a:lnTo>
                    <a:pt x="f12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065006E4-0534-925C-749D-58DDBE9410C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928402" y="1380067"/>
            <a:ext cx="8574621" cy="2616198"/>
          </a:xfrm>
        </p:spPr>
        <p:txBody>
          <a:bodyPr anchor="b" anchorCtr="0"/>
          <a:lstStyle>
            <a:lvl1pPr algn="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67D78533-EF6E-00DD-40C6-87014CE0106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15380" y="3996266"/>
            <a:ext cx="6987643" cy="1388534"/>
          </a:xfrm>
        </p:spPr>
        <p:txBody>
          <a:bodyPr anchor="t"/>
          <a:lstStyle>
            <a:lvl1pPr marL="0" indent="0" algn="r">
              <a:spcBef>
                <a:spcPts val="500"/>
              </a:spcBef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B4FF43B8-CB30-E30C-F903-6BAB32C134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BFFD96-B149-4515-B077-CEF5FF34089F}" type="datetime1">
              <a:rPr lang="en-GB"/>
              <a:pPr lvl="0"/>
              <a:t>20/01/2025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1AE4337F-5612-133E-6CB2-BD52EEB80C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32415" y="5883277"/>
            <a:ext cx="4324042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721A0B4-AE2F-E676-93DE-E7842CCA4B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4698C0-EF5B-4587-A20C-AB8C33B4854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32548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46C86-A737-4C06-BC81-5B59D1DCDB8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90D4AC-8E46-D4BF-FF26-CAC6039FF9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D03AD1-8B6D-485C-9F70-93948A65EC6C}" type="datetime1">
              <a:rPr lang="en-GB"/>
              <a:pPr lvl="0"/>
              <a:t>20/01/2025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0CE696-C3BB-D136-5F5E-493525AE09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0ADBC-78E0-101B-4051-575CA64F95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9A5090-E3EF-43C0-ADCD-6BCB0D7F358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31465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EE037-FA36-4884-9700-31846E4F7486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89135-A9A2-4FFD-ABDE-7C672E97B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797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04ABF003-B132-7BA0-14E6-653A65DEDD72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85BAA183-03E1-BCD2-6BBD-56AEFEB9F552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59559C83-7617-3E20-6860-6E00D5CC9916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AFAD453E-EBB6-3ABD-C79C-D52F05DEB802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1CD735BA-0C45-B8DF-8A80-25436C92D359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DEB17B32-A60B-A411-C518-5EE55E450946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7A113867-C6E5-3532-2C40-CD434416B077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ADFD3272-815E-8B01-CD5D-212B3E67CA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685800"/>
            <a:ext cx="10018715" cy="17526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7CE8D2D-1533-337C-5031-8E01C661DDF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84308" y="2667003"/>
            <a:ext cx="10018715" cy="31242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DC56A57B-999A-3352-DA57-A71DD12E447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9732654" y="5883277"/>
            <a:ext cx="11430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E95B7A9C-7B31-43F2-A6AF-F6F82B9A53AD}" type="datetime1">
              <a:rPr lang="en-GB"/>
              <a:pPr lvl="0"/>
              <a:t>20/01/2025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E03844A2-78E9-3227-362A-79625D06B67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2572280" y="5883277"/>
            <a:ext cx="708417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B98324A-0229-1314-D67A-233D23E3DA4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951860" y="5883277"/>
            <a:ext cx="55116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EBFAE25A-F31B-4F36-80BE-9E2785BB8E68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000000"/>
          </a:solidFill>
          <a:uFillTx/>
          <a:latin typeface="Corbel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6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orbel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orbel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orbel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Corbel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76EE037-FA36-4884-9700-31846E4F7486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589135-A9A2-4FFD-ABDE-7C672E97B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10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england-tees-40248092" TargetMode="External"/><Relationship Id="rId7" Type="http://schemas.openxmlformats.org/officeDocument/2006/relationships/hyperlink" Target="https://assets-hmicfrs.justiceinspectorates.gov.uk/uploads/police-effectiveness-vulnerability-2015.pdf" TargetMode="External"/><Relationship Id="rId2" Type="http://schemas.openxmlformats.org/officeDocument/2006/relationships/hyperlink" Target="https://www.bbc.co.uk/news/uk-england-3592449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9649069.2019.1663023" TargetMode="External"/><Relationship Id="rId5" Type="http://schemas.openxmlformats.org/officeDocument/2006/relationships/hyperlink" Target="https://doi.org/10.1093/bjc/azt023" TargetMode="External"/><Relationship Id="rId4" Type="http://schemas.openxmlformats.org/officeDocument/2006/relationships/hyperlink" Target="https://www.college.police.uk/research/projects/understanding-and-preventing-cuckooing-victimisation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tv.com/news/tyne-tees/2017-06-16/parallel-cases-call-for-better-support-for-vulnerable-people" TargetMode="External"/><Relationship Id="rId2" Type="http://schemas.openxmlformats.org/officeDocument/2006/relationships/hyperlink" Target="https://www.legislation.gov.uk/ukpga/Geo5/23-24/12/section/3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mmunitycare.co.uk/2017/06/14/murder-vulnerable-woman-teenagers-prevented/" TargetMode="External"/><Relationship Id="rId4" Type="http://schemas.openxmlformats.org/officeDocument/2006/relationships/hyperlink" Target="https://researchbriefings.files.parliament.uk/documents/SN06343/SN0634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27728DE0-08FC-4361-9A63-45CBB2F871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8" name="Group 1047">
            <a:extLst>
              <a:ext uri="{FF2B5EF4-FFF2-40B4-BE49-F238E27FC236}">
                <a16:creationId xmlns:a16="http://schemas.microsoft.com/office/drawing/2014/main" id="{8A667A12-75E6-4C14-B996-78D64D0DF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1" y="-4763"/>
            <a:ext cx="5014912" cy="6862763"/>
            <a:chOff x="2928938" y="-4763"/>
            <a:chExt cx="5014912" cy="6862763"/>
          </a:xfrm>
        </p:grpSpPr>
        <p:sp>
          <p:nvSpPr>
            <p:cNvPr id="1049" name="Freeform 6">
              <a:extLst>
                <a:ext uri="{FF2B5EF4-FFF2-40B4-BE49-F238E27FC236}">
                  <a16:creationId xmlns:a16="http://schemas.microsoft.com/office/drawing/2014/main" id="{AD0FC92B-A5F9-4EC9-9B43-E0E51FF36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Freeform 7">
              <a:extLst>
                <a:ext uri="{FF2B5EF4-FFF2-40B4-BE49-F238E27FC236}">
                  <a16:creationId xmlns:a16="http://schemas.microsoft.com/office/drawing/2014/main" id="{4588CEB3-C971-48D0-A821-03C8A6D4D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Freeform 9">
              <a:extLst>
                <a:ext uri="{FF2B5EF4-FFF2-40B4-BE49-F238E27FC236}">
                  <a16:creationId xmlns:a16="http://schemas.microsoft.com/office/drawing/2014/main" id="{F5A8442E-4D26-43EA-9720-64CB2B1F4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2" name="Freeform 10">
              <a:extLst>
                <a:ext uri="{FF2B5EF4-FFF2-40B4-BE49-F238E27FC236}">
                  <a16:creationId xmlns:a16="http://schemas.microsoft.com/office/drawing/2014/main" id="{ACB971D7-7BC0-4EA1-85EF-DC12CC6C4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Freeform 11">
              <a:extLst>
                <a:ext uri="{FF2B5EF4-FFF2-40B4-BE49-F238E27FC236}">
                  <a16:creationId xmlns:a16="http://schemas.microsoft.com/office/drawing/2014/main" id="{53C69F8D-0C8A-4B52-9AA7-87514BD7E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Freeform 12">
              <a:extLst>
                <a:ext uri="{FF2B5EF4-FFF2-40B4-BE49-F238E27FC236}">
                  <a16:creationId xmlns:a16="http://schemas.microsoft.com/office/drawing/2014/main" id="{74C44AF1-D2D7-4897-962C-579034FED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461C23-D2A1-8E44-8AC1-ABC6F072F8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2493" y="1163918"/>
            <a:ext cx="7500314" cy="2616199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US" sz="3300" b="1" u="sng" dirty="0">
                <a:effectLst>
                  <a:outerShdw dist="38096" dir="2700000">
                    <a:srgbClr val="000000"/>
                  </a:outerShdw>
                </a:effectLst>
                <a:latin typeface="Corbel" panose="020B0503020204020204" pitchFamily="34" charset="0"/>
                <a:cs typeface="Arial" pitchFamily="34"/>
              </a:rPr>
              <a:t>Investigate comprehensively a real-life case of abuse and </a:t>
            </a:r>
            <a:r>
              <a:rPr lang="en-US" sz="3300" b="1" u="sng" dirty="0" err="1">
                <a:effectLst>
                  <a:outerShdw dist="38096" dir="2700000">
                    <a:srgbClr val="000000"/>
                  </a:outerShdw>
                </a:effectLst>
                <a:latin typeface="Corbel" panose="020B0503020204020204" pitchFamily="34" charset="0"/>
                <a:cs typeface="Arial" pitchFamily="34"/>
              </a:rPr>
              <a:t>analyse</a:t>
            </a:r>
            <a:r>
              <a:rPr lang="en-US" sz="3300" b="1" u="sng" dirty="0">
                <a:effectLst>
                  <a:outerShdw dist="38096" dir="2700000">
                    <a:srgbClr val="000000"/>
                  </a:outerShdw>
                </a:effectLst>
                <a:latin typeface="Corbel" panose="020B0503020204020204" pitchFamily="34" charset="0"/>
                <a:cs typeface="Arial" pitchFamily="34"/>
              </a:rPr>
              <a:t> the </a:t>
            </a:r>
            <a:r>
              <a:rPr lang="en-GB" sz="3300" b="1" u="sng" dirty="0">
                <a:effectLst>
                  <a:outerShdw dist="38096" dir="2700000">
                    <a:srgbClr val="000000"/>
                  </a:outerShdw>
                </a:effectLst>
                <a:latin typeface="Corbel" panose="020B0503020204020204" pitchFamily="34" charset="0"/>
                <a:cs typeface="Arial" pitchFamily="34"/>
              </a:rPr>
              <a:t>victim's</a:t>
            </a:r>
            <a:r>
              <a:rPr lang="en-US" sz="3300" b="1" u="sng" dirty="0">
                <a:effectLst>
                  <a:outerShdw dist="38096" dir="2700000">
                    <a:srgbClr val="000000"/>
                  </a:outerShdw>
                </a:effectLst>
                <a:latin typeface="Corbel" panose="020B0503020204020204" pitchFamily="34" charset="0"/>
                <a:cs typeface="Arial" pitchFamily="34"/>
              </a:rPr>
              <a:t> journey, the support they received or not and the outcomes of the case</a:t>
            </a:r>
            <a:endParaRPr lang="en-GB" sz="3300" dirty="0"/>
          </a:p>
        </p:txBody>
      </p:sp>
      <p:pic>
        <p:nvPicPr>
          <p:cNvPr id="4" name="Picture 3" descr="A person in a coat&#10;&#10;Description automatically generated">
            <a:extLst>
              <a:ext uri="{FF2B5EF4-FFF2-40B4-BE49-F238E27FC236}">
                <a16:creationId xmlns:a16="http://schemas.microsoft.com/office/drawing/2014/main" id="{69A53C64-9995-D29B-84D2-2CB3FBC782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52" r="6953" b="2"/>
          <a:stretch/>
        </p:blipFill>
        <p:spPr>
          <a:xfrm>
            <a:off x="20" y="1850184"/>
            <a:ext cx="5448280" cy="5007817"/>
          </a:xfrm>
          <a:custGeom>
            <a:avLst/>
            <a:gdLst/>
            <a:ahLst/>
            <a:cxnLst/>
            <a:rect l="l" t="t" r="r" b="b"/>
            <a:pathLst>
              <a:path w="5448300" h="5007817">
                <a:moveTo>
                  <a:pt x="0" y="0"/>
                </a:moveTo>
                <a:lnTo>
                  <a:pt x="2872397" y="716034"/>
                </a:lnTo>
                <a:lnTo>
                  <a:pt x="5448300" y="5003584"/>
                </a:lnTo>
                <a:lnTo>
                  <a:pt x="0" y="5007817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1026" name="Picture 2" descr="Fiona Pilkington case: Read her awful story THEN accuse me of 'moral ...">
            <a:extLst>
              <a:ext uri="{FF2B5EF4-FFF2-40B4-BE49-F238E27FC236}">
                <a16:creationId xmlns:a16="http://schemas.microsoft.com/office/drawing/2014/main" id="{99680772-A265-E776-C2E7-2D6FDA9093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4" r="13678" b="4"/>
          <a:stretch/>
        </p:blipFill>
        <p:spPr bwMode="auto">
          <a:xfrm>
            <a:off x="20" y="10"/>
            <a:ext cx="3513646" cy="2566206"/>
          </a:xfrm>
          <a:custGeom>
            <a:avLst/>
            <a:gdLst/>
            <a:ahLst/>
            <a:cxnLst/>
            <a:rect l="l" t="t" r="r" b="b"/>
            <a:pathLst>
              <a:path w="3513666" h="2566216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2872397" y="2566216"/>
                </a:lnTo>
                <a:lnTo>
                  <a:pt x="0" y="1850183"/>
                </a:lnTo>
                <a:close/>
              </a:path>
            </a:pathLst>
          </a:custGeom>
          <a:noFill/>
          <a:ln w="38100"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56" name="Rectangle 1055">
            <a:extLst>
              <a:ext uri="{FF2B5EF4-FFF2-40B4-BE49-F238E27FC236}">
                <a16:creationId xmlns:a16="http://schemas.microsoft.com/office/drawing/2014/main" id="{38896A2C-228D-4C37-B4A4-2BD326E0B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0000">
            <a:off x="-47722" y="2178565"/>
            <a:ext cx="3009377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AFBFAD-08E2-4DF5-74A6-BCAC3B32657F}"/>
              </a:ext>
            </a:extLst>
          </p:cNvPr>
          <p:cNvSpPr txBox="1"/>
          <p:nvPr/>
        </p:nvSpPr>
        <p:spPr>
          <a:xfrm>
            <a:off x="6580287" y="4718050"/>
            <a:ext cx="610144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2400" b="1" dirty="0">
                <a:latin typeface="Arial" pitchFamily="34"/>
                <a:cs typeface="Arial" pitchFamily="34"/>
              </a:rPr>
              <a:t>By Lara Davies </a:t>
            </a:r>
          </a:p>
          <a:p>
            <a:pPr lvl="0" algn="ctr"/>
            <a:r>
              <a:rPr lang="en-US" sz="2400" b="1" dirty="0">
                <a:latin typeface="Arial" pitchFamily="34"/>
                <a:cs typeface="Arial" pitchFamily="34"/>
              </a:rPr>
              <a:t>BMPL6014 </a:t>
            </a:r>
          </a:p>
          <a:p>
            <a:pPr lvl="0" algn="ctr"/>
            <a:r>
              <a:rPr lang="en-US" sz="2400" b="1" dirty="0">
                <a:latin typeface="Arial" pitchFamily="34"/>
                <a:cs typeface="Arial" pitchFamily="34"/>
              </a:rPr>
              <a:t>Student ID- 2204824</a:t>
            </a:r>
            <a:endParaRPr lang="en-US" b="1" dirty="0">
              <a:latin typeface="Arial" pitchFamily="34"/>
              <a:cs typeface="Arial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66990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5">
            <a:extLst>
              <a:ext uri="{FF2B5EF4-FFF2-40B4-BE49-F238E27FC236}">
                <a16:creationId xmlns:a16="http://schemas.microsoft.com/office/drawing/2014/main" id="{F0D6EFF4-4587-DCAC-114C-5DCFE1B8F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7AE63367-C516-D7B0-0A91-C05431B46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6ECAA8B4-0B9B-60B8-A155-877CE77A5D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635FE261-0F45-226C-9C40-1559214A7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E881B2F3-EBB8-7162-F020-A95078542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627BC40E-0DC2-AAA9-14A8-09AB8A589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60910482-6625-1CA1-BE09-9146B4112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A2284F14-A497-4F3C-5DA0-FC07D8A0B9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-152814"/>
            <a:ext cx="10018715" cy="1752603"/>
          </a:xfrm>
        </p:spPr>
        <p:txBody>
          <a:bodyPr/>
          <a:lstStyle/>
          <a:p>
            <a:pPr lvl="0"/>
            <a:r>
              <a:rPr lang="en-US" sz="4800" b="1" u="sng" dirty="0">
                <a:effectLst>
                  <a:outerShdw dist="38096" dir="2700000">
                    <a:srgbClr val="000000"/>
                  </a:outerShdw>
                </a:effectLst>
              </a:rPr>
              <a:t>The Murderers</a:t>
            </a:r>
          </a:p>
        </p:txBody>
      </p:sp>
      <p:sp>
        <p:nvSpPr>
          <p:cNvPr id="10" name="TextBox 2">
            <a:extLst>
              <a:ext uri="{FF2B5EF4-FFF2-40B4-BE49-F238E27FC236}">
                <a16:creationId xmlns:a16="http://schemas.microsoft.com/office/drawing/2014/main" id="{58EDF8A1-E117-46ED-7027-AE89B326F21F}"/>
              </a:ext>
            </a:extLst>
          </p:cNvPr>
          <p:cNvSpPr txBox="1"/>
          <p:nvPr/>
        </p:nvSpPr>
        <p:spPr>
          <a:xfrm>
            <a:off x="4648196" y="1262914"/>
            <a:ext cx="7392988" cy="431270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Identified as ‘Olivia’ 14 years old and ‘Yasmine’ 13 years old due to safeguarding but known as ‘The Snapchat Killers’.</a:t>
            </a: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Section 39 of the Children and Young Persons Act (1933) prohibited the press from releasing their identities.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Olivia was in specialist care home and Yasmine in a foster placement.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Both girls grew up being neglected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Involved in bullying, drinking, drugs and sexual activity.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Neither had any criminal history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Convicted of murder and sentenced to a minimum of 15 years in prison on April 7</a:t>
            </a:r>
            <a:r>
              <a:rPr lang="en-US" sz="1600" b="0" i="0" u="none" strike="noStrike" kern="1200" cap="none" spc="0" baseline="3000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</a:t>
            </a:r>
            <a:r>
              <a:rPr lang="en-U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2016.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(Turner, 2017), (Gordon, 2019),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 v F and D (2021)</a:t>
            </a:r>
            <a:endParaRPr lang="en-US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grpSp>
        <p:nvGrpSpPr>
          <p:cNvPr id="11" name="Graphic 4" descr="User with solid fill">
            <a:extLst>
              <a:ext uri="{FF2B5EF4-FFF2-40B4-BE49-F238E27FC236}">
                <a16:creationId xmlns:a16="http://schemas.microsoft.com/office/drawing/2014/main" id="{47D473C7-21CB-D8F1-71A8-0CDCA862DE08}"/>
              </a:ext>
            </a:extLst>
          </p:cNvPr>
          <p:cNvGrpSpPr/>
          <p:nvPr/>
        </p:nvGrpSpPr>
        <p:grpSpPr>
          <a:xfrm>
            <a:off x="1612398" y="2063700"/>
            <a:ext cx="2662741" cy="3047996"/>
            <a:chOff x="1612398" y="2063700"/>
            <a:chExt cx="2662741" cy="3047996"/>
          </a:xfrm>
        </p:grpSpPr>
        <p:sp>
          <p:nvSpPr>
            <p:cNvPr id="12" name="Freeform: Shape 16">
              <a:extLst>
                <a:ext uri="{FF2B5EF4-FFF2-40B4-BE49-F238E27FC236}">
                  <a16:creationId xmlns:a16="http://schemas.microsoft.com/office/drawing/2014/main" id="{7625DACB-BFC7-28A9-0536-CBA8D85AC1D7}"/>
                </a:ext>
              </a:extLst>
            </p:cNvPr>
            <p:cNvSpPr/>
            <p:nvPr/>
          </p:nvSpPr>
          <p:spPr>
            <a:xfrm>
              <a:off x="2278081" y="2063700"/>
              <a:ext cx="1331375" cy="143435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4800"/>
                <a:gd name="f7" fmla="val 152400"/>
                <a:gd name="f8" fmla="val 236568"/>
                <a:gd name="f9" fmla="val 68232"/>
                <a:gd name="f10" fmla="+- 0 0 -90"/>
                <a:gd name="f11" fmla="*/ f3 1 304800"/>
                <a:gd name="f12" fmla="*/ f4 1 304800"/>
                <a:gd name="f13" fmla="val f5"/>
                <a:gd name="f14" fmla="val f6"/>
                <a:gd name="f15" fmla="*/ f10 f0 1"/>
                <a:gd name="f16" fmla="+- f14 0 f13"/>
                <a:gd name="f17" fmla="*/ f15 1 f2"/>
                <a:gd name="f18" fmla="*/ f16 1 304800"/>
                <a:gd name="f19" fmla="*/ 304800 f16 1"/>
                <a:gd name="f20" fmla="*/ 152400 f16 1"/>
                <a:gd name="f21" fmla="*/ 0 f16 1"/>
                <a:gd name="f22" fmla="+- f17 0 f1"/>
                <a:gd name="f23" fmla="*/ f19 1 304800"/>
                <a:gd name="f24" fmla="*/ f20 1 304800"/>
                <a:gd name="f25" fmla="*/ f21 1 304800"/>
                <a:gd name="f26" fmla="*/ f13 1 f18"/>
                <a:gd name="f27" fmla="*/ f14 1 f18"/>
                <a:gd name="f28" fmla="*/ f23 1 f18"/>
                <a:gd name="f29" fmla="*/ f24 1 f18"/>
                <a:gd name="f30" fmla="*/ f25 1 f18"/>
                <a:gd name="f31" fmla="*/ f26 f11 1"/>
                <a:gd name="f32" fmla="*/ f27 f11 1"/>
                <a:gd name="f33" fmla="*/ f27 f12 1"/>
                <a:gd name="f34" fmla="*/ f26 f12 1"/>
                <a:gd name="f35" fmla="*/ f28 f11 1"/>
                <a:gd name="f36" fmla="*/ f29 f12 1"/>
                <a:gd name="f37" fmla="*/ f29 f11 1"/>
                <a:gd name="f38" fmla="*/ f28 f12 1"/>
                <a:gd name="f39" fmla="*/ f30 f11 1"/>
                <a:gd name="f40" fmla="*/ f30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35" y="f36"/>
                </a:cxn>
                <a:cxn ang="f22">
                  <a:pos x="f37" y="f38"/>
                </a:cxn>
                <a:cxn ang="f22">
                  <a:pos x="f39" y="f36"/>
                </a:cxn>
                <a:cxn ang="f22">
                  <a:pos x="f37" y="f40"/>
                </a:cxn>
                <a:cxn ang="f22">
                  <a:pos x="f35" y="f36"/>
                </a:cxn>
              </a:cxnLst>
              <a:rect l="f31" t="f34" r="f32" b="f33"/>
              <a:pathLst>
                <a:path w="304800" h="304800">
                  <a:moveTo>
                    <a:pt x="f6" y="f7"/>
                  </a:moveTo>
                  <a:cubicBezTo>
                    <a:pt x="f6" y="f8"/>
                    <a:pt x="f8" y="f6"/>
                    <a:pt x="f7" y="f6"/>
                  </a:cubicBezTo>
                  <a:cubicBezTo>
                    <a:pt x="f9" y="f6"/>
                    <a:pt x="f5" y="f8"/>
                    <a:pt x="f5" y="f7"/>
                  </a:cubicBezTo>
                  <a:cubicBezTo>
                    <a:pt x="f5" y="f9"/>
                    <a:pt x="f9" y="f5"/>
                    <a:pt x="f7" y="f5"/>
                  </a:cubicBezTo>
                  <a:cubicBezTo>
                    <a:pt x="f8" y="f5"/>
                    <a:pt x="f6" y="f9"/>
                    <a:pt x="f6" y="f7"/>
                  </a:cubicBezTo>
                  <a:close/>
                </a:path>
              </a:pathLst>
            </a:custGeom>
            <a:solidFill>
              <a:srgbClr val="000000"/>
            </a:solidFill>
            <a:ln cap="rnd">
              <a:noFill/>
              <a:prstDash val="solid"/>
            </a:ln>
            <a:effectLst>
              <a:outerShdw dist="38103" dir="5400000" algn="tl">
                <a:srgbClr val="000000">
                  <a:alpha val="40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3" name="Freeform: Shape 26">
              <a:extLst>
                <a:ext uri="{FF2B5EF4-FFF2-40B4-BE49-F238E27FC236}">
                  <a16:creationId xmlns:a16="http://schemas.microsoft.com/office/drawing/2014/main" id="{714D4FF5-493D-113C-86A8-229A3DA8D601}"/>
                </a:ext>
              </a:extLst>
            </p:cNvPr>
            <p:cNvSpPr/>
            <p:nvPr/>
          </p:nvSpPr>
          <p:spPr>
            <a:xfrm>
              <a:off x="1612398" y="3677341"/>
              <a:ext cx="2662741" cy="143435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9600"/>
                <a:gd name="f7" fmla="val 304800"/>
                <a:gd name="f8" fmla="val 152400"/>
                <a:gd name="f9" fmla="val 129540"/>
                <a:gd name="f10" fmla="val 598170"/>
                <a:gd name="f11" fmla="val 106680"/>
                <a:gd name="f12" fmla="val 579120"/>
                <a:gd name="f13" fmla="val 91440"/>
                <a:gd name="f14" fmla="val 537210"/>
                <a:gd name="f15" fmla="val 57150"/>
                <a:gd name="f16" fmla="val 483870"/>
                <a:gd name="f17" fmla="val 34290"/>
                <a:gd name="f18" fmla="val 430530"/>
                <a:gd name="f19" fmla="val 19050"/>
                <a:gd name="f20" fmla="val 392430"/>
                <a:gd name="f21" fmla="val 7620"/>
                <a:gd name="f22" fmla="val 350520"/>
                <a:gd name="f23" fmla="val 262890"/>
                <a:gd name="f24" fmla="val 220980"/>
                <a:gd name="f25" fmla="val 179070"/>
                <a:gd name="f26" fmla="val 125730"/>
                <a:gd name="f27" fmla="val 72390"/>
                <a:gd name="f28" fmla="val 60960"/>
                <a:gd name="f29" fmla="val 30480"/>
                <a:gd name="f30" fmla="val 11430"/>
                <a:gd name="f31" fmla="+- 0 0 -90"/>
                <a:gd name="f32" fmla="*/ f3 1 609600"/>
                <a:gd name="f33" fmla="*/ f4 1 304800"/>
                <a:gd name="f34" fmla="val f5"/>
                <a:gd name="f35" fmla="val f6"/>
                <a:gd name="f36" fmla="val f7"/>
                <a:gd name="f37" fmla="*/ f31 f0 1"/>
                <a:gd name="f38" fmla="+- f36 0 f34"/>
                <a:gd name="f39" fmla="+- f35 0 f34"/>
                <a:gd name="f40" fmla="*/ f37 1 f2"/>
                <a:gd name="f41" fmla="*/ f39 1 609600"/>
                <a:gd name="f42" fmla="*/ f38 1 304800"/>
                <a:gd name="f43" fmla="*/ 609600 f39 1"/>
                <a:gd name="f44" fmla="*/ 304800 f38 1"/>
                <a:gd name="f45" fmla="*/ 152400 f38 1"/>
                <a:gd name="f46" fmla="*/ 579120 f39 1"/>
                <a:gd name="f47" fmla="*/ 91440 f38 1"/>
                <a:gd name="f48" fmla="*/ 430530 f39 1"/>
                <a:gd name="f49" fmla="*/ 19050 f38 1"/>
                <a:gd name="f50" fmla="*/ 304800 f39 1"/>
                <a:gd name="f51" fmla="*/ 0 f38 1"/>
                <a:gd name="f52" fmla="*/ 179070 f39 1"/>
                <a:gd name="f53" fmla="*/ 30480 f39 1"/>
                <a:gd name="f54" fmla="*/ 0 f39 1"/>
                <a:gd name="f55" fmla="+- f40 0 f1"/>
                <a:gd name="f56" fmla="*/ f43 1 609600"/>
                <a:gd name="f57" fmla="*/ f44 1 304800"/>
                <a:gd name="f58" fmla="*/ f45 1 304800"/>
                <a:gd name="f59" fmla="*/ f46 1 609600"/>
                <a:gd name="f60" fmla="*/ f47 1 304800"/>
                <a:gd name="f61" fmla="*/ f48 1 609600"/>
                <a:gd name="f62" fmla="*/ f49 1 304800"/>
                <a:gd name="f63" fmla="*/ f50 1 609600"/>
                <a:gd name="f64" fmla="*/ f51 1 304800"/>
                <a:gd name="f65" fmla="*/ f52 1 609600"/>
                <a:gd name="f66" fmla="*/ f53 1 609600"/>
                <a:gd name="f67" fmla="*/ f54 1 609600"/>
                <a:gd name="f68" fmla="*/ f34 1 f41"/>
                <a:gd name="f69" fmla="*/ f35 1 f41"/>
                <a:gd name="f70" fmla="*/ f34 1 f42"/>
                <a:gd name="f71" fmla="*/ f36 1 f42"/>
                <a:gd name="f72" fmla="*/ f56 1 f41"/>
                <a:gd name="f73" fmla="*/ f57 1 f42"/>
                <a:gd name="f74" fmla="*/ f58 1 f42"/>
                <a:gd name="f75" fmla="*/ f59 1 f41"/>
                <a:gd name="f76" fmla="*/ f60 1 f42"/>
                <a:gd name="f77" fmla="*/ f61 1 f41"/>
                <a:gd name="f78" fmla="*/ f62 1 f42"/>
                <a:gd name="f79" fmla="*/ f63 1 f41"/>
                <a:gd name="f80" fmla="*/ f64 1 f42"/>
                <a:gd name="f81" fmla="*/ f65 1 f41"/>
                <a:gd name="f82" fmla="*/ f66 1 f41"/>
                <a:gd name="f83" fmla="*/ f67 1 f41"/>
                <a:gd name="f84" fmla="*/ f68 f32 1"/>
                <a:gd name="f85" fmla="*/ f69 f32 1"/>
                <a:gd name="f86" fmla="*/ f71 f33 1"/>
                <a:gd name="f87" fmla="*/ f70 f33 1"/>
                <a:gd name="f88" fmla="*/ f72 f32 1"/>
                <a:gd name="f89" fmla="*/ f73 f33 1"/>
                <a:gd name="f90" fmla="*/ f74 f33 1"/>
                <a:gd name="f91" fmla="*/ f75 f32 1"/>
                <a:gd name="f92" fmla="*/ f76 f33 1"/>
                <a:gd name="f93" fmla="*/ f77 f32 1"/>
                <a:gd name="f94" fmla="*/ f78 f33 1"/>
                <a:gd name="f95" fmla="*/ f79 f32 1"/>
                <a:gd name="f96" fmla="*/ f80 f33 1"/>
                <a:gd name="f97" fmla="*/ f81 f32 1"/>
                <a:gd name="f98" fmla="*/ f82 f32 1"/>
                <a:gd name="f99" fmla="*/ f83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5">
                  <a:pos x="f88" y="f89"/>
                </a:cxn>
                <a:cxn ang="f55">
                  <a:pos x="f88" y="f90"/>
                </a:cxn>
                <a:cxn ang="f55">
                  <a:pos x="f91" y="f92"/>
                </a:cxn>
                <a:cxn ang="f55">
                  <a:pos x="f93" y="f94"/>
                </a:cxn>
                <a:cxn ang="f55">
                  <a:pos x="f95" y="f96"/>
                </a:cxn>
                <a:cxn ang="f55">
                  <a:pos x="f97" y="f94"/>
                </a:cxn>
                <a:cxn ang="f55">
                  <a:pos x="f98" y="f92"/>
                </a:cxn>
                <a:cxn ang="f55">
                  <a:pos x="f99" y="f90"/>
                </a:cxn>
                <a:cxn ang="f55">
                  <a:pos x="f99" y="f89"/>
                </a:cxn>
                <a:cxn ang="f55">
                  <a:pos x="f88" y="f89"/>
                </a:cxn>
              </a:cxnLst>
              <a:rect l="f84" t="f87" r="f85" b="f86"/>
              <a:pathLst>
                <a:path w="609600" h="304800">
                  <a:moveTo>
                    <a:pt x="f6" y="f7"/>
                  </a:moveTo>
                  <a:lnTo>
                    <a:pt x="f6" y="f8"/>
                  </a:lnTo>
                  <a:cubicBezTo>
                    <a:pt x="f6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5"/>
                    <a:pt x="f7" y="f5"/>
                  </a:cubicBezTo>
                  <a:cubicBezTo>
                    <a:pt x="f23" y="f5"/>
                    <a:pt x="f24" y="f21"/>
                    <a:pt x="f25" y="f19"/>
                  </a:cubicBezTo>
                  <a:cubicBezTo>
                    <a:pt x="f26" y="f17"/>
                    <a:pt x="f27" y="f28"/>
                    <a:pt x="f29" y="f13"/>
                  </a:cubicBezTo>
                  <a:cubicBezTo>
                    <a:pt x="f30" y="f11"/>
                    <a:pt x="f5" y="f9"/>
                    <a:pt x="f5" y="f8"/>
                  </a:cubicBezTo>
                  <a:lnTo>
                    <a:pt x="f5" y="f7"/>
                  </a:lnTo>
                  <a:lnTo>
                    <a:pt x="f6" y="f7"/>
                  </a:lnTo>
                  <a:close/>
                </a:path>
              </a:pathLst>
            </a:custGeom>
            <a:solidFill>
              <a:srgbClr val="000000"/>
            </a:solidFill>
            <a:ln cap="rnd">
              <a:noFill/>
              <a:prstDash val="solid"/>
            </a:ln>
            <a:effectLst>
              <a:outerShdw dist="38103" dir="5400000" algn="tl">
                <a:srgbClr val="000000">
                  <a:alpha val="40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gradFill>
          <a:gsLst>
            <a:gs pos="0">
              <a:srgbClr val="E9EAEB"/>
            </a:gs>
            <a:gs pos="100000">
              <a:srgbClr val="A4A7A8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1">
            <a:extLst>
              <a:ext uri="{FF2B5EF4-FFF2-40B4-BE49-F238E27FC236}">
                <a16:creationId xmlns:a16="http://schemas.microsoft.com/office/drawing/2014/main" id="{FC857FA1-B8C2-D5DF-9C33-A5D7109D9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FB67DC59-D2BD-10B5-5525-63DB8C5D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8A274A52-54F1-0141-0D57-54ABC1FFCA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D46FFFF4-FCFA-3F1C-1A22-891FA6766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C7C22443-D297-219F-CDFD-62E5CDC0A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28564A09-E54E-BA4F-3D5C-FF4A445897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4907A034-91DD-E47D-836A-FF45F459E2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9" name="Rectangle 39">
            <a:extLst>
              <a:ext uri="{FF2B5EF4-FFF2-40B4-BE49-F238E27FC236}">
                <a16:creationId xmlns:a16="http://schemas.microsoft.com/office/drawing/2014/main" id="{DB3ED290-81CA-D31F-9EE5-E032EEF5E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E9EAEB"/>
              </a:gs>
              <a:gs pos="100000">
                <a:srgbClr val="A4A7A8"/>
              </a:gs>
            </a:gsLst>
            <a:lin ang="54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10" name="Freeform: Shape 41">
            <a:extLst>
              <a:ext uri="{FF2B5EF4-FFF2-40B4-BE49-F238E27FC236}">
                <a16:creationId xmlns:a16="http://schemas.microsoft.com/office/drawing/2014/main" id="{96BF681B-653C-4BB3-CBD9-3C7D5D9A1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V="1">
            <a:off x="0" y="0"/>
            <a:ext cx="4403704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403709"/>
              <a:gd name="f7" fmla="val 6858001"/>
              <a:gd name="f8" fmla="val 3223890"/>
              <a:gd name="f9" fmla="val 4101908"/>
              <a:gd name="f10" fmla="val 3254950"/>
              <a:gd name="f11" fmla="val 1599356"/>
              <a:gd name="f12" fmla="val 1594062"/>
              <a:gd name="f13" fmla="val 2903520"/>
              <a:gd name="f14" fmla="val 6858000"/>
              <a:gd name="f15" fmla="+- 0 0 -90"/>
              <a:gd name="f16" fmla="*/ f3 1 4403709"/>
              <a:gd name="f17" fmla="*/ f4 1 6858001"/>
              <a:gd name="f18" fmla="val f5"/>
              <a:gd name="f19" fmla="val f6"/>
              <a:gd name="f20" fmla="val f7"/>
              <a:gd name="f21" fmla="*/ f15 f0 1"/>
              <a:gd name="f22" fmla="+- f20 0 f18"/>
              <a:gd name="f23" fmla="+- f19 0 f18"/>
              <a:gd name="f24" fmla="*/ f21 1 f2"/>
              <a:gd name="f25" fmla="*/ f23 1 4403709"/>
              <a:gd name="f26" fmla="*/ f22 1 6858001"/>
              <a:gd name="f27" fmla="*/ 3223890 f23 1"/>
              <a:gd name="f28" fmla="*/ 6858001 f22 1"/>
              <a:gd name="f29" fmla="*/ 4101908 f23 1"/>
              <a:gd name="f30" fmla="*/ 3254950 f23 1"/>
              <a:gd name="f31" fmla="*/ 1599356 f22 1"/>
              <a:gd name="f32" fmla="*/ 1594062 f22 1"/>
              <a:gd name="f33" fmla="*/ 4403709 f23 1"/>
              <a:gd name="f34" fmla="*/ 0 f22 1"/>
              <a:gd name="f35" fmla="*/ 2903520 f23 1"/>
              <a:gd name="f36" fmla="*/ 0 f23 1"/>
              <a:gd name="f37" fmla="*/ 6858000 f22 1"/>
              <a:gd name="f38" fmla="+- f24 0 f1"/>
              <a:gd name="f39" fmla="*/ f27 1 4403709"/>
              <a:gd name="f40" fmla="*/ f28 1 6858001"/>
              <a:gd name="f41" fmla="*/ f29 1 4403709"/>
              <a:gd name="f42" fmla="*/ f30 1 4403709"/>
              <a:gd name="f43" fmla="*/ f31 1 6858001"/>
              <a:gd name="f44" fmla="*/ f32 1 6858001"/>
              <a:gd name="f45" fmla="*/ f33 1 4403709"/>
              <a:gd name="f46" fmla="*/ f34 1 6858001"/>
              <a:gd name="f47" fmla="*/ f35 1 4403709"/>
              <a:gd name="f48" fmla="*/ f36 1 4403709"/>
              <a:gd name="f49" fmla="*/ f37 1 6858001"/>
              <a:gd name="f50" fmla="*/ f18 1 f25"/>
              <a:gd name="f51" fmla="*/ f19 1 f25"/>
              <a:gd name="f52" fmla="*/ f18 1 f26"/>
              <a:gd name="f53" fmla="*/ f20 1 f26"/>
              <a:gd name="f54" fmla="*/ f39 1 f25"/>
              <a:gd name="f55" fmla="*/ f40 1 f26"/>
              <a:gd name="f56" fmla="*/ f41 1 f25"/>
              <a:gd name="f57" fmla="*/ f42 1 f25"/>
              <a:gd name="f58" fmla="*/ f43 1 f26"/>
              <a:gd name="f59" fmla="*/ f44 1 f26"/>
              <a:gd name="f60" fmla="*/ f45 1 f25"/>
              <a:gd name="f61" fmla="*/ f46 1 f26"/>
              <a:gd name="f62" fmla="*/ f47 1 f25"/>
              <a:gd name="f63" fmla="*/ f48 1 f25"/>
              <a:gd name="f64" fmla="*/ f49 1 f26"/>
              <a:gd name="f65" fmla="*/ f50 f16 1"/>
              <a:gd name="f66" fmla="*/ f51 f16 1"/>
              <a:gd name="f67" fmla="*/ f53 f17 1"/>
              <a:gd name="f68" fmla="*/ f52 f17 1"/>
              <a:gd name="f69" fmla="*/ f54 f16 1"/>
              <a:gd name="f70" fmla="*/ f55 f17 1"/>
              <a:gd name="f71" fmla="*/ f56 f16 1"/>
              <a:gd name="f72" fmla="*/ f57 f16 1"/>
              <a:gd name="f73" fmla="*/ f58 f17 1"/>
              <a:gd name="f74" fmla="*/ f59 f17 1"/>
              <a:gd name="f75" fmla="*/ f60 f16 1"/>
              <a:gd name="f76" fmla="*/ f61 f17 1"/>
              <a:gd name="f77" fmla="*/ f62 f16 1"/>
              <a:gd name="f78" fmla="*/ f63 f16 1"/>
              <a:gd name="f79" fmla="*/ f64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69" y="f70"/>
              </a:cxn>
              <a:cxn ang="f38">
                <a:pos x="f71" y="f70"/>
              </a:cxn>
              <a:cxn ang="f38">
                <a:pos x="f72" y="f73"/>
              </a:cxn>
              <a:cxn ang="f38">
                <a:pos x="f72" y="f74"/>
              </a:cxn>
              <a:cxn ang="f38">
                <a:pos x="f75" y="f76"/>
              </a:cxn>
              <a:cxn ang="f38">
                <a:pos x="f72" y="f76"/>
              </a:cxn>
              <a:cxn ang="f38">
                <a:pos x="f77" y="f76"/>
              </a:cxn>
              <a:cxn ang="f38">
                <a:pos x="f78" y="f76"/>
              </a:cxn>
              <a:cxn ang="f38">
                <a:pos x="f78" y="f79"/>
              </a:cxn>
              <a:cxn ang="f38">
                <a:pos x="f69" y="f79"/>
              </a:cxn>
            </a:cxnLst>
            <a:rect l="f65" t="f68" r="f66" b="f67"/>
            <a:pathLst>
              <a:path w="4403709" h="6858001">
                <a:moveTo>
                  <a:pt x="f8" y="f7"/>
                </a:moveTo>
                <a:lnTo>
                  <a:pt x="f9" y="f7"/>
                </a:lnTo>
                <a:lnTo>
                  <a:pt x="f10" y="f11"/>
                </a:lnTo>
                <a:lnTo>
                  <a:pt x="f10" y="f12"/>
                </a:lnTo>
                <a:lnTo>
                  <a:pt x="f6" y="f5"/>
                </a:lnTo>
                <a:lnTo>
                  <a:pt x="f10" y="f5"/>
                </a:lnTo>
                <a:lnTo>
                  <a:pt x="f13" y="f5"/>
                </a:lnTo>
                <a:lnTo>
                  <a:pt x="f5" y="f5"/>
                </a:lnTo>
                <a:lnTo>
                  <a:pt x="f5" y="f14"/>
                </a:lnTo>
                <a:lnTo>
                  <a:pt x="f8" y="f14"/>
                </a:lnTo>
                <a:close/>
              </a:path>
            </a:pathLst>
          </a:custGeom>
          <a:gradFill>
            <a:gsLst>
              <a:gs pos="0">
                <a:srgbClr val="626262"/>
              </a:gs>
              <a:gs pos="100000">
                <a:srgbClr val="000000"/>
              </a:gs>
            </a:gsLst>
            <a:lin ang="5400000"/>
          </a:gra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8519E37-FDC9-C616-A690-FD6298F8B6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5024" y="685800"/>
            <a:ext cx="2639964" cy="5105396"/>
          </a:xfrm>
        </p:spPr>
        <p:txBody>
          <a:bodyPr/>
          <a:lstStyle/>
          <a:p>
            <a:pPr lvl="0"/>
            <a:r>
              <a:rPr lang="en-US" sz="4800" b="1" u="sng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rPr>
              <a:t>Victims Journey</a:t>
            </a:r>
          </a:p>
        </p:txBody>
      </p:sp>
      <p:grpSp>
        <p:nvGrpSpPr>
          <p:cNvPr id="12" name="Group 43">
            <a:extLst>
              <a:ext uri="{FF2B5EF4-FFF2-40B4-BE49-F238E27FC236}">
                <a16:creationId xmlns:a16="http://schemas.microsoft.com/office/drawing/2014/main" id="{939F1757-B770-694C-4F3D-D95E10687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315294" y="0"/>
            <a:ext cx="2436811" cy="6858000"/>
            <a:chOff x="3315294" y="0"/>
            <a:chExt cx="2436811" cy="6858000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AB2DC7E3-C7AF-51FF-F378-897C9D2C1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621682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495F4A0E-F1F1-CED5-8BE8-AADCF083E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315294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246D5B2-3D05-33BA-D829-C2F05443C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315294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A87E8B69-AA54-97EC-E780-C19C4A127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621682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2D22886-005C-45DB-3218-8E94A4BB0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621682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AC8A61D2-0580-9619-8C2A-1135C3558F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315294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grpSp>
        <p:nvGrpSpPr>
          <p:cNvPr id="19" name="TextBox 2">
            <a:extLst>
              <a:ext uri="{FF2B5EF4-FFF2-40B4-BE49-F238E27FC236}">
                <a16:creationId xmlns:a16="http://schemas.microsoft.com/office/drawing/2014/main" id="{30F93D4A-DBDA-A5C3-E5F6-CB4AF9A22D05}"/>
              </a:ext>
            </a:extLst>
          </p:cNvPr>
          <p:cNvGrpSpPr/>
          <p:nvPr/>
        </p:nvGrpSpPr>
        <p:grpSpPr>
          <a:xfrm>
            <a:off x="5010153" y="346264"/>
            <a:ext cx="6492870" cy="5991295"/>
            <a:chOff x="5010153" y="346264"/>
            <a:chExt cx="6492870" cy="5991295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1EA67D-EE12-5457-2503-C4E7DBDD5C45}"/>
                </a:ext>
              </a:extLst>
            </p:cNvPr>
            <p:cNvSpPr/>
            <p:nvPr/>
          </p:nvSpPr>
          <p:spPr>
            <a:xfrm>
              <a:off x="5010153" y="346264"/>
              <a:ext cx="6492870" cy="7136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2875"/>
                <a:gd name="f7" fmla="val 713700"/>
                <a:gd name="f8" fmla="val 118952"/>
                <a:gd name="f9" fmla="val 53257"/>
                <a:gd name="f10" fmla="val 6373923"/>
                <a:gd name="f11" fmla="val 6439618"/>
                <a:gd name="f12" fmla="val 594748"/>
                <a:gd name="f13" fmla="val 660443"/>
                <a:gd name="f14" fmla="+- 0 0 -90"/>
                <a:gd name="f15" fmla="*/ f3 1 6492875"/>
                <a:gd name="f16" fmla="*/ f4 1 71370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492875"/>
                <a:gd name="f25" fmla="*/ f21 1 713700"/>
                <a:gd name="f26" fmla="*/ 0 f22 1"/>
                <a:gd name="f27" fmla="*/ 118952 f21 1"/>
                <a:gd name="f28" fmla="*/ 118952 f22 1"/>
                <a:gd name="f29" fmla="*/ 0 f21 1"/>
                <a:gd name="f30" fmla="*/ 6373923 f22 1"/>
                <a:gd name="f31" fmla="*/ 6492875 f22 1"/>
                <a:gd name="f32" fmla="*/ 594748 f21 1"/>
                <a:gd name="f33" fmla="*/ 713700 f21 1"/>
                <a:gd name="f34" fmla="+- f23 0 f1"/>
                <a:gd name="f35" fmla="*/ f26 1 6492875"/>
                <a:gd name="f36" fmla="*/ f27 1 713700"/>
                <a:gd name="f37" fmla="*/ f28 1 6492875"/>
                <a:gd name="f38" fmla="*/ f29 1 713700"/>
                <a:gd name="f39" fmla="*/ f30 1 6492875"/>
                <a:gd name="f40" fmla="*/ f31 1 6492875"/>
                <a:gd name="f41" fmla="*/ f32 1 713700"/>
                <a:gd name="f42" fmla="*/ f33 1 71370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492875" h="7137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07DAD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126278" tIns="126278" rIns="126278" bIns="126278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15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sng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Isolation 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BE7FE4E-AD64-2967-6F05-B7DE00B675B7}"/>
                </a:ext>
              </a:extLst>
            </p:cNvPr>
            <p:cNvSpPr/>
            <p:nvPr/>
          </p:nvSpPr>
          <p:spPr>
            <a:xfrm>
              <a:off x="5010153" y="1059963"/>
              <a:ext cx="6492870" cy="10557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2875"/>
                <a:gd name="f7" fmla="val 1055700"/>
                <a:gd name="f8" fmla="+- 0 0 -90"/>
                <a:gd name="f9" fmla="*/ f3 1 6492875"/>
                <a:gd name="f10" fmla="*/ f4 1 10557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92875"/>
                <a:gd name="f19" fmla="*/ f15 1 1055700"/>
                <a:gd name="f20" fmla="*/ 0 f16 1"/>
                <a:gd name="f21" fmla="*/ 0 f15 1"/>
                <a:gd name="f22" fmla="*/ 6492875 f16 1"/>
                <a:gd name="f23" fmla="*/ 1055700 f15 1"/>
                <a:gd name="f24" fmla="+- f17 0 f1"/>
                <a:gd name="f25" fmla="*/ f20 1 6492875"/>
                <a:gd name="f26" fmla="*/ f21 1 1055700"/>
                <a:gd name="f27" fmla="*/ f22 1 6492875"/>
                <a:gd name="f28" fmla="*/ f23 1 10557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92875" h="10557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206151" tIns="20317" rIns="113787" bIns="20317" anchor="t" anchorCtr="0" compatLnSpc="1">
              <a:noAutofit/>
            </a:bodyPr>
            <a:lstStyle/>
            <a:p>
              <a:pPr marL="171450" marR="0" lvl="1" indent="-171450" algn="just" defTabSz="711202" rtl="0" fontAlgn="auto" hangingPunct="1">
                <a:lnSpc>
                  <a:spcPct val="15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Due to no friends or contact with family Angela was isolated which resulted on her being taken advantage of by people using her house for alcohol, drugs and prostitution. 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3970FE-D1A7-8EC2-920B-B277F08DA42B}"/>
                </a:ext>
              </a:extLst>
            </p:cNvPr>
            <p:cNvSpPr/>
            <p:nvPr/>
          </p:nvSpPr>
          <p:spPr>
            <a:xfrm>
              <a:off x="5010153" y="2115665"/>
              <a:ext cx="6492870" cy="7136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2875"/>
                <a:gd name="f7" fmla="val 713700"/>
                <a:gd name="f8" fmla="val 118952"/>
                <a:gd name="f9" fmla="val 53257"/>
                <a:gd name="f10" fmla="val 6373923"/>
                <a:gd name="f11" fmla="val 6439618"/>
                <a:gd name="f12" fmla="val 594748"/>
                <a:gd name="f13" fmla="val 660443"/>
                <a:gd name="f14" fmla="+- 0 0 -90"/>
                <a:gd name="f15" fmla="*/ f3 1 6492875"/>
                <a:gd name="f16" fmla="*/ f4 1 71370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492875"/>
                <a:gd name="f25" fmla="*/ f21 1 713700"/>
                <a:gd name="f26" fmla="*/ 0 f22 1"/>
                <a:gd name="f27" fmla="*/ 118952 f21 1"/>
                <a:gd name="f28" fmla="*/ 118952 f22 1"/>
                <a:gd name="f29" fmla="*/ 0 f21 1"/>
                <a:gd name="f30" fmla="*/ 6373923 f22 1"/>
                <a:gd name="f31" fmla="*/ 6492875 f22 1"/>
                <a:gd name="f32" fmla="*/ 594748 f21 1"/>
                <a:gd name="f33" fmla="*/ 713700 f21 1"/>
                <a:gd name="f34" fmla="+- f23 0 f1"/>
                <a:gd name="f35" fmla="*/ f26 1 6492875"/>
                <a:gd name="f36" fmla="*/ f27 1 713700"/>
                <a:gd name="f37" fmla="*/ f28 1 6492875"/>
                <a:gd name="f38" fmla="*/ f29 1 713700"/>
                <a:gd name="f39" fmla="*/ f30 1 6492875"/>
                <a:gd name="f40" fmla="*/ f31 1 6492875"/>
                <a:gd name="f41" fmla="*/ f32 1 713700"/>
                <a:gd name="f42" fmla="*/ f33 1 71370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492875" h="7137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77B8EA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126278" tIns="126278" rIns="126278" bIns="126278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sng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Financial Abuse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BCCA65C-C46C-EF73-E7BD-D93BCA764E64}"/>
                </a:ext>
              </a:extLst>
            </p:cNvPr>
            <p:cNvSpPr/>
            <p:nvPr/>
          </p:nvSpPr>
          <p:spPr>
            <a:xfrm>
              <a:off x="5010153" y="2829363"/>
              <a:ext cx="6492870" cy="10142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2875"/>
                <a:gd name="f7" fmla="val 1014300"/>
                <a:gd name="f8" fmla="+- 0 0 -90"/>
                <a:gd name="f9" fmla="*/ f3 1 6492875"/>
                <a:gd name="f10" fmla="*/ f4 1 10143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92875"/>
                <a:gd name="f19" fmla="*/ f15 1 1014300"/>
                <a:gd name="f20" fmla="*/ 0 f16 1"/>
                <a:gd name="f21" fmla="*/ 0 f15 1"/>
                <a:gd name="f22" fmla="*/ 6492875 f16 1"/>
                <a:gd name="f23" fmla="*/ 1014300 f15 1"/>
                <a:gd name="f24" fmla="+- f17 0 f1"/>
                <a:gd name="f25" fmla="*/ f20 1 6492875"/>
                <a:gd name="f26" fmla="*/ f21 1 1014300"/>
                <a:gd name="f27" fmla="*/ f22 1 6492875"/>
                <a:gd name="f28" fmla="*/ f23 1 10143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92875" h="10143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206151" tIns="25402" rIns="142244" bIns="25402" anchor="t" anchorCtr="0" compatLnSpc="1">
              <a:noAutofit/>
            </a:bodyPr>
            <a:lstStyle/>
            <a:p>
              <a:pPr marL="171450" marR="0" lvl="1" indent="-171450" algn="l" defTabSz="711202" rtl="0" fontAlgn="auto" hangingPunct="1">
                <a:lnSpc>
                  <a:spcPct val="15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Used her benefit money to purchase alcohol for herself and others, 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People stole from her home. 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95E934A-DEDD-428B-75F4-4152105107FF}"/>
                </a:ext>
              </a:extLst>
            </p:cNvPr>
            <p:cNvSpPr/>
            <p:nvPr/>
          </p:nvSpPr>
          <p:spPr>
            <a:xfrm>
              <a:off x="5010153" y="3843662"/>
              <a:ext cx="6492870" cy="7136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2875"/>
                <a:gd name="f7" fmla="val 713700"/>
                <a:gd name="f8" fmla="val 118952"/>
                <a:gd name="f9" fmla="val 53257"/>
                <a:gd name="f10" fmla="val 6373923"/>
                <a:gd name="f11" fmla="val 6439618"/>
                <a:gd name="f12" fmla="val 594748"/>
                <a:gd name="f13" fmla="val 660443"/>
                <a:gd name="f14" fmla="+- 0 0 -90"/>
                <a:gd name="f15" fmla="*/ f3 1 6492875"/>
                <a:gd name="f16" fmla="*/ f4 1 71370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492875"/>
                <a:gd name="f25" fmla="*/ f21 1 713700"/>
                <a:gd name="f26" fmla="*/ 0 f22 1"/>
                <a:gd name="f27" fmla="*/ 118952 f21 1"/>
                <a:gd name="f28" fmla="*/ 118952 f22 1"/>
                <a:gd name="f29" fmla="*/ 0 f21 1"/>
                <a:gd name="f30" fmla="*/ 6373923 f22 1"/>
                <a:gd name="f31" fmla="*/ 6492875 f22 1"/>
                <a:gd name="f32" fmla="*/ 594748 f21 1"/>
                <a:gd name="f33" fmla="*/ 713700 f21 1"/>
                <a:gd name="f34" fmla="+- f23 0 f1"/>
                <a:gd name="f35" fmla="*/ f26 1 6492875"/>
                <a:gd name="f36" fmla="*/ f27 1 713700"/>
                <a:gd name="f37" fmla="*/ f28 1 6492875"/>
                <a:gd name="f38" fmla="*/ f29 1 713700"/>
                <a:gd name="f39" fmla="*/ f30 1 6492875"/>
                <a:gd name="f40" fmla="*/ f31 1 6492875"/>
                <a:gd name="f41" fmla="*/ f32 1 713700"/>
                <a:gd name="f42" fmla="*/ f33 1 71370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492875" h="71370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77B8EA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126278" tIns="126278" rIns="126278" bIns="126278" anchor="ctr" anchorCtr="0" compatLnSpc="1">
              <a:noAutofit/>
            </a:bodyPr>
            <a:lstStyle/>
            <a:p>
              <a:pPr marL="0" marR="0" lvl="0" indent="0" algn="l" defTabSz="1066803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sng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Alcoholism </a:t>
              </a:r>
              <a:endPara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DB8DC10-AE9C-B2D9-6FC1-BC8DC0ABFF7D}"/>
                </a:ext>
              </a:extLst>
            </p:cNvPr>
            <p:cNvSpPr/>
            <p:nvPr/>
          </p:nvSpPr>
          <p:spPr>
            <a:xfrm>
              <a:off x="5010153" y="4557360"/>
              <a:ext cx="6492870" cy="178019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2875"/>
                <a:gd name="f7" fmla="val 1780200"/>
                <a:gd name="f8" fmla="+- 0 0 -90"/>
                <a:gd name="f9" fmla="*/ f3 1 6492875"/>
                <a:gd name="f10" fmla="*/ f4 1 17802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492875"/>
                <a:gd name="f19" fmla="*/ f15 1 1780200"/>
                <a:gd name="f20" fmla="*/ 0 f16 1"/>
                <a:gd name="f21" fmla="*/ 0 f15 1"/>
                <a:gd name="f22" fmla="*/ 6492875 f16 1"/>
                <a:gd name="f23" fmla="*/ 1780200 f15 1"/>
                <a:gd name="f24" fmla="+- f17 0 f1"/>
                <a:gd name="f25" fmla="*/ f20 1 6492875"/>
                <a:gd name="f26" fmla="*/ f21 1 1780200"/>
                <a:gd name="f27" fmla="*/ f22 1 6492875"/>
                <a:gd name="f28" fmla="*/ f23 1 17802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492875" h="17802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206151" tIns="25402" rIns="142244" bIns="25402" anchor="t" anchorCtr="0" compatLnSpc="1">
              <a:noAutofit/>
            </a:bodyPr>
            <a:lstStyle/>
            <a:p>
              <a:pPr marL="171450" marR="0" lvl="1" indent="-171450" algn="l" defTabSz="711202" rtl="0" fontAlgn="auto" hangingPunct="1">
                <a:lnSpc>
                  <a:spcPct val="15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Weighed only 6 and a half stone due to little eating because of her alcohol addiction. 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It is said she drank 9 litres of alcohol a day.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She sold items from her home to purchase alcohol.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(BBC News, 2014)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</p:spTree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9">
            <a:extLst>
              <a:ext uri="{FF2B5EF4-FFF2-40B4-BE49-F238E27FC236}">
                <a16:creationId xmlns:a16="http://schemas.microsoft.com/office/drawing/2014/main" id="{F5CC8C27-D31B-D907-40B4-69D4BB124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5F250D2E-BB67-85CB-9204-DE9ADF938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C9C2DDE0-1C7E-1458-2F1F-41022FF0B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F6101C25-5565-B749-4B58-E39994A62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2CBA1183-20F4-87EC-91B8-BF4C44DED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B05520EF-636D-EB8E-5BD7-D99358FD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B9BEF69A-1B47-1E7B-D50F-BF2D9FB350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9" name="Rectangle 66">
            <a:extLst>
              <a:ext uri="{FF2B5EF4-FFF2-40B4-BE49-F238E27FC236}">
                <a16:creationId xmlns:a16="http://schemas.microsoft.com/office/drawing/2014/main" id="{169B3A5F-4348-790C-4605-441F1404B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10" name="Picture 5">
            <a:extLst>
              <a:ext uri="{FF2B5EF4-FFF2-40B4-BE49-F238E27FC236}">
                <a16:creationId xmlns:a16="http://schemas.microsoft.com/office/drawing/2014/main" id="{CDF69770-9812-BA5F-5F50-106B98BDD4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182"/>
          <a:stretch>
            <a:fillRect/>
          </a:stretch>
        </p:blipFill>
        <p:spPr>
          <a:xfrm>
            <a:off x="16952" y="25411"/>
            <a:ext cx="12191978" cy="6857990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11" name="Freeform 15">
            <a:extLst>
              <a:ext uri="{FF2B5EF4-FFF2-40B4-BE49-F238E27FC236}">
                <a16:creationId xmlns:a16="http://schemas.microsoft.com/office/drawing/2014/main" id="{08F9C56A-66D4-7127-3CBC-CC3E131C7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16934" y="-16934"/>
            <a:ext cx="9491133" cy="688340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9491133"/>
              <a:gd name="f7" fmla="val 6883400"/>
              <a:gd name="f8" fmla="val 9203266"/>
              <a:gd name="f9" fmla="val 16933"/>
              <a:gd name="f10" fmla="val 8339666"/>
              <a:gd name="f11" fmla="val 5240866"/>
              <a:gd name="f12" fmla="val 8466"/>
              <a:gd name="f13" fmla="+- 0 0 -90"/>
              <a:gd name="f14" fmla="*/ f3 1 9491133"/>
              <a:gd name="f15" fmla="*/ f4 1 6883400"/>
              <a:gd name="f16" fmla="val f5"/>
              <a:gd name="f17" fmla="val f6"/>
              <a:gd name="f18" fmla="val f7"/>
              <a:gd name="f19" fmla="*/ f13 f0 1"/>
              <a:gd name="f20" fmla="+- f18 0 f16"/>
              <a:gd name="f21" fmla="+- f17 0 f16"/>
              <a:gd name="f22" fmla="*/ f19 1 f2"/>
              <a:gd name="f23" fmla="*/ f21 1 9491133"/>
              <a:gd name="f24" fmla="*/ f20 1 6883400"/>
              <a:gd name="f25" fmla="*/ 6883400 f20 1"/>
              <a:gd name="f26" fmla="*/ 0 f20 1"/>
              <a:gd name="f27" fmla="*/ 16933 f20 1"/>
              <a:gd name="f28" fmla="*/ 5240866 f20 1"/>
              <a:gd name="f29" fmla="*/ 9203266 f21 1"/>
              <a:gd name="f30" fmla="*/ 8339666 f21 1"/>
              <a:gd name="f31" fmla="*/ 9491133 f21 1"/>
              <a:gd name="f32" fmla="*/ 0 f21 1"/>
              <a:gd name="f33" fmla="*/ 8466 f21 1"/>
              <a:gd name="f34" fmla="+- f22 0 f1"/>
              <a:gd name="f35" fmla="*/ f25 1 6883400"/>
              <a:gd name="f36" fmla="*/ f26 1 6883400"/>
              <a:gd name="f37" fmla="*/ f27 1 6883400"/>
              <a:gd name="f38" fmla="*/ f28 1 6883400"/>
              <a:gd name="f39" fmla="*/ f29 1 9491133"/>
              <a:gd name="f40" fmla="*/ f30 1 9491133"/>
              <a:gd name="f41" fmla="*/ f31 1 9491133"/>
              <a:gd name="f42" fmla="*/ f32 1 9491133"/>
              <a:gd name="f43" fmla="*/ f33 1 9491133"/>
              <a:gd name="f44" fmla="*/ f16 1 f23"/>
              <a:gd name="f45" fmla="*/ f17 1 f23"/>
              <a:gd name="f46" fmla="*/ f16 1 f24"/>
              <a:gd name="f47" fmla="*/ f18 1 f24"/>
              <a:gd name="f48" fmla="*/ f39 1 f23"/>
              <a:gd name="f49" fmla="*/ f37 1 f24"/>
              <a:gd name="f50" fmla="*/ f40 1 f23"/>
              <a:gd name="f51" fmla="*/ f38 1 f24"/>
              <a:gd name="f52" fmla="*/ f41 1 f23"/>
              <a:gd name="f53" fmla="*/ f35 1 f24"/>
              <a:gd name="f54" fmla="*/ f42 1 f23"/>
              <a:gd name="f55" fmla="*/ f43 1 f23"/>
              <a:gd name="f56" fmla="*/ f36 1 f24"/>
              <a:gd name="f57" fmla="*/ f44 f14 1"/>
              <a:gd name="f58" fmla="*/ f45 f14 1"/>
              <a:gd name="f59" fmla="*/ f47 f15 1"/>
              <a:gd name="f60" fmla="*/ f46 f15 1"/>
              <a:gd name="f61" fmla="*/ f48 f14 1"/>
              <a:gd name="f62" fmla="*/ f49 f15 1"/>
              <a:gd name="f63" fmla="*/ f50 f14 1"/>
              <a:gd name="f64" fmla="*/ f51 f15 1"/>
              <a:gd name="f65" fmla="*/ f52 f14 1"/>
              <a:gd name="f66" fmla="*/ f53 f15 1"/>
              <a:gd name="f67" fmla="*/ f54 f14 1"/>
              <a:gd name="f68" fmla="*/ f55 f14 1"/>
              <a:gd name="f69" fmla="*/ f56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61" y="f62"/>
              </a:cxn>
              <a:cxn ang="f34">
                <a:pos x="f63" y="f64"/>
              </a:cxn>
              <a:cxn ang="f34">
                <a:pos x="f65" y="f66"/>
              </a:cxn>
              <a:cxn ang="f34">
                <a:pos x="f67" y="f66"/>
              </a:cxn>
              <a:cxn ang="f34">
                <a:pos x="f68" y="f69"/>
              </a:cxn>
              <a:cxn ang="f34">
                <a:pos x="f61" y="f62"/>
              </a:cxn>
            </a:cxnLst>
            <a:rect l="f57" t="f60" r="f58" b="f59"/>
            <a:pathLst>
              <a:path w="9491133" h="6883400">
                <a:moveTo>
                  <a:pt x="f8" y="f9"/>
                </a:moveTo>
                <a:lnTo>
                  <a:pt x="f10" y="f11"/>
                </a:lnTo>
                <a:lnTo>
                  <a:pt x="f6" y="f7"/>
                </a:lnTo>
                <a:lnTo>
                  <a:pt x="f5" y="f7"/>
                </a:lnTo>
                <a:lnTo>
                  <a:pt x="f12" y="f5"/>
                </a:lnTo>
                <a:lnTo>
                  <a:pt x="f8" y="f9"/>
                </a:lnTo>
                <a:close/>
              </a:path>
            </a:pathLst>
          </a:custGeom>
          <a:solidFill>
            <a:srgbClr val="0D0D0D">
              <a:alpha val="80000"/>
            </a:srgbClr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F1D26810-39BB-5179-0A6E-832A6E61F0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29503" y="300563"/>
            <a:ext cx="7391396" cy="1176869"/>
          </a:xfrm>
        </p:spPr>
        <p:txBody>
          <a:bodyPr/>
          <a:lstStyle/>
          <a:p>
            <a:pPr lvl="0"/>
            <a:r>
              <a:rPr lang="en-US" sz="4800" b="1" u="sng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rPr>
              <a:t>Law Enforcement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9D812929-D209-BD7F-9103-803DA9A8DE7B}"/>
              </a:ext>
            </a:extLst>
          </p:cNvPr>
          <p:cNvSpPr/>
          <p:nvPr/>
        </p:nvSpPr>
        <p:spPr>
          <a:xfrm>
            <a:off x="436561" y="1468974"/>
            <a:ext cx="7702548" cy="3970864"/>
          </a:xfrm>
          <a:prstGeom prst="rect">
            <a:avLst/>
          </a:prstGeom>
          <a:noFill/>
          <a:ln cap="rnd">
            <a:noFill/>
            <a:prstDash val="solid"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212 calls made by Angela to the police. 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253 calls made from people about Angela.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PCSO regularly visited her home.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The police believed she had capacity when sober to decide who to allow in her home. 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Angela's case could be seen as a victim of ‘Cuckooing’.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‘Cuckooing’ when a vulnerable person is taking advantage of,  and their home is used for illegal criminal activities. </a:t>
            </a:r>
          </a:p>
        </p:txBody>
      </p:sp>
      <p:grpSp>
        <p:nvGrpSpPr>
          <p:cNvPr id="14" name="Group 68">
            <a:extLst>
              <a:ext uri="{FF2B5EF4-FFF2-40B4-BE49-F238E27FC236}">
                <a16:creationId xmlns:a16="http://schemas.microsoft.com/office/drawing/2014/main" id="{6F1FBD46-E6B7-F724-0EFC-9BCE28BCB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405814" y="0"/>
            <a:ext cx="2436811" cy="6858000"/>
            <a:chOff x="8405814" y="0"/>
            <a:chExt cx="2436811" cy="6858000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1D43D181-60CD-EC03-450C-B505BC735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712202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286787DB-C4E9-47EF-499E-F92F7C7D9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405814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317F9F5A-C1AA-8819-7E07-FBEEC1B47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405814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C7C7656C-A397-86AE-6AFB-7FFC7CA43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712202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93BF013-241F-0CB6-0CE5-BC2E711FC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712202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FE119FD6-F0F6-D409-D938-B2FE53E4A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405814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21" name="TextBox 3">
            <a:extLst>
              <a:ext uri="{FF2B5EF4-FFF2-40B4-BE49-F238E27FC236}">
                <a16:creationId xmlns:a16="http://schemas.microsoft.com/office/drawing/2014/main" id="{841D317E-5E93-6DF6-A980-22E51820BC7D}"/>
              </a:ext>
            </a:extLst>
          </p:cNvPr>
          <p:cNvSpPr txBox="1"/>
          <p:nvPr/>
        </p:nvSpPr>
        <p:spPr>
          <a:xfrm>
            <a:off x="325434" y="5221818"/>
            <a:ext cx="6260421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(College of Policing, 2022), (BBC News, 2017) 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1">
            <a:extLst>
              <a:ext uri="{FF2B5EF4-FFF2-40B4-BE49-F238E27FC236}">
                <a16:creationId xmlns:a16="http://schemas.microsoft.com/office/drawing/2014/main" id="{C39D1F64-3587-ADB6-CB3A-58E67DE6E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68F7E1C0-C7F6-EF52-D0B9-30D7C61D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91517BCE-B379-6F2D-4484-78E2972F1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CDF9935A-B9B2-7E01-E101-76452CCAFB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817AD227-3572-F2FC-48DA-A2A44F330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8DDF1725-2E64-1122-22DC-5062A4F31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6FF444B5-0755-AD4D-1E7B-6D3AED0AB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3713793A-9A1A-FD21-E55A-48E8ACF25B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9536" y="-15947"/>
            <a:ext cx="10018715" cy="1185336"/>
          </a:xfrm>
        </p:spPr>
        <p:txBody>
          <a:bodyPr/>
          <a:lstStyle/>
          <a:p>
            <a:pPr lvl="0"/>
            <a:r>
              <a:rPr lang="en-US" sz="4800" b="1" u="sng">
                <a:effectLst>
                  <a:outerShdw dist="38096" dir="2700000">
                    <a:srgbClr val="000000"/>
                  </a:outerShdw>
                </a:effectLst>
              </a:rPr>
              <a:t>Outcomes of the Case</a:t>
            </a:r>
          </a:p>
        </p:txBody>
      </p:sp>
      <p:pic>
        <p:nvPicPr>
          <p:cNvPr id="10" name="Graphic 5" descr="Clipboard outline">
            <a:extLst>
              <a:ext uri="{FF2B5EF4-FFF2-40B4-BE49-F238E27FC236}">
                <a16:creationId xmlns:a16="http://schemas.microsoft.com/office/drawing/2014/main" id="{981ABAC5-66F9-AB68-DE7F-A189454754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4932" t="4196" r="5649" b="3861"/>
          <a:stretch>
            <a:fillRect/>
          </a:stretch>
        </p:blipFill>
        <p:spPr>
          <a:xfrm>
            <a:off x="8987198" y="2126510"/>
            <a:ext cx="2747607" cy="2825157"/>
          </a:xfrm>
          <a:prstGeom prst="rect">
            <a:avLst/>
          </a:prstGeom>
          <a:noFill/>
          <a:ln w="38103" cap="rnd">
            <a:solidFill>
              <a:srgbClr val="CDD0D1"/>
            </a:solidFill>
            <a:prstDash val="solid"/>
          </a:ln>
        </p:spPr>
      </p:pic>
      <p:grpSp>
        <p:nvGrpSpPr>
          <p:cNvPr id="11" name="TextBox 2">
            <a:extLst>
              <a:ext uri="{FF2B5EF4-FFF2-40B4-BE49-F238E27FC236}">
                <a16:creationId xmlns:a16="http://schemas.microsoft.com/office/drawing/2014/main" id="{CBA67AEA-A4B2-9E3C-3BD2-BD393EF79810}"/>
              </a:ext>
            </a:extLst>
          </p:cNvPr>
          <p:cNvGrpSpPr/>
          <p:nvPr/>
        </p:nvGrpSpPr>
        <p:grpSpPr>
          <a:xfrm>
            <a:off x="1685925" y="1217084"/>
            <a:ext cx="6788825" cy="4853826"/>
            <a:chOff x="1685925" y="1217084"/>
            <a:chExt cx="6788825" cy="4853826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3066ABD-401A-8DFF-9C72-A08ECD797E61}"/>
                </a:ext>
              </a:extLst>
            </p:cNvPr>
            <p:cNvSpPr/>
            <p:nvPr/>
          </p:nvSpPr>
          <p:spPr>
            <a:xfrm>
              <a:off x="1685925" y="1217084"/>
              <a:ext cx="6788825" cy="7940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8830"/>
                <a:gd name="f7" fmla="val 794068"/>
                <a:gd name="f8" fmla="val 132347"/>
                <a:gd name="f9" fmla="val 59254"/>
                <a:gd name="f10" fmla="val 6656483"/>
                <a:gd name="f11" fmla="val 6729576"/>
                <a:gd name="f12" fmla="val 661721"/>
                <a:gd name="f13" fmla="val 734814"/>
                <a:gd name="f14" fmla="+- 0 0 -90"/>
                <a:gd name="f15" fmla="*/ f3 1 6788830"/>
                <a:gd name="f16" fmla="*/ f4 1 794068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788830"/>
                <a:gd name="f25" fmla="*/ f21 1 794068"/>
                <a:gd name="f26" fmla="*/ 0 f22 1"/>
                <a:gd name="f27" fmla="*/ 132347 f21 1"/>
                <a:gd name="f28" fmla="*/ 132347 f22 1"/>
                <a:gd name="f29" fmla="*/ 0 f21 1"/>
                <a:gd name="f30" fmla="*/ 6656483 f22 1"/>
                <a:gd name="f31" fmla="*/ 6788830 f22 1"/>
                <a:gd name="f32" fmla="*/ 661721 f21 1"/>
                <a:gd name="f33" fmla="*/ 794068 f21 1"/>
                <a:gd name="f34" fmla="+- f23 0 f1"/>
                <a:gd name="f35" fmla="*/ f26 1 6788830"/>
                <a:gd name="f36" fmla="*/ f27 1 794068"/>
                <a:gd name="f37" fmla="*/ f28 1 6788830"/>
                <a:gd name="f38" fmla="*/ f29 1 794068"/>
                <a:gd name="f39" fmla="*/ f30 1 6788830"/>
                <a:gd name="f40" fmla="*/ f31 1 6788830"/>
                <a:gd name="f41" fmla="*/ f32 1 794068"/>
                <a:gd name="f42" fmla="*/ f33 1 794068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788830" h="79406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4389B5"/>
                </a:gs>
                <a:gs pos="100000">
                  <a:srgbClr val="1C6F9A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</p:spPr>
          <p:txBody>
            <a:bodyPr vert="horz" wrap="square" lIns="99724" tIns="99724" rIns="99724" bIns="99724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It was discovered Angela's police mental health liaison officer was removed meaning lack of information being shared to other agencies.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EA1CA2E-5166-13CF-2347-EA42B5DC2452}"/>
                </a:ext>
              </a:extLst>
            </p:cNvPr>
            <p:cNvSpPr/>
            <p:nvPr/>
          </p:nvSpPr>
          <p:spPr>
            <a:xfrm>
              <a:off x="1685925" y="2024829"/>
              <a:ext cx="6788825" cy="7940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8830"/>
                <a:gd name="f7" fmla="val 794068"/>
                <a:gd name="f8" fmla="val 132347"/>
                <a:gd name="f9" fmla="val 59254"/>
                <a:gd name="f10" fmla="val 6656483"/>
                <a:gd name="f11" fmla="val 6729576"/>
                <a:gd name="f12" fmla="val 661721"/>
                <a:gd name="f13" fmla="val 734814"/>
                <a:gd name="f14" fmla="+- 0 0 -90"/>
                <a:gd name="f15" fmla="*/ f3 1 6788830"/>
                <a:gd name="f16" fmla="*/ f4 1 794068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788830"/>
                <a:gd name="f25" fmla="*/ f21 1 794068"/>
                <a:gd name="f26" fmla="*/ 0 f22 1"/>
                <a:gd name="f27" fmla="*/ 132347 f21 1"/>
                <a:gd name="f28" fmla="*/ 132347 f22 1"/>
                <a:gd name="f29" fmla="*/ 0 f21 1"/>
                <a:gd name="f30" fmla="*/ 6656483 f22 1"/>
                <a:gd name="f31" fmla="*/ 6788830 f22 1"/>
                <a:gd name="f32" fmla="*/ 661721 f21 1"/>
                <a:gd name="f33" fmla="*/ 794068 f21 1"/>
                <a:gd name="f34" fmla="+- f23 0 f1"/>
                <a:gd name="f35" fmla="*/ f26 1 6788830"/>
                <a:gd name="f36" fmla="*/ f27 1 794068"/>
                <a:gd name="f37" fmla="*/ f28 1 6788830"/>
                <a:gd name="f38" fmla="*/ f29 1 794068"/>
                <a:gd name="f39" fmla="*/ f30 1 6788830"/>
                <a:gd name="f40" fmla="*/ f31 1 6788830"/>
                <a:gd name="f41" fmla="*/ f32 1 794068"/>
                <a:gd name="f42" fmla="*/ f33 1 794068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788830" h="79406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55A6E0"/>
                </a:gs>
                <a:gs pos="100000">
                  <a:srgbClr val="2E8DCA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</p:spPr>
          <p:txBody>
            <a:bodyPr vert="horz" wrap="square" lIns="99724" tIns="99724" rIns="99724" bIns="99724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Systemic failures in understanding the needs of safeguarding vulnerable people. 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D5EFFDF-04A6-3C13-C85C-80AC373274FC}"/>
                </a:ext>
              </a:extLst>
            </p:cNvPr>
            <p:cNvSpPr/>
            <p:nvPr/>
          </p:nvSpPr>
          <p:spPr>
            <a:xfrm>
              <a:off x="1685925" y="2832564"/>
              <a:ext cx="6788825" cy="7940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8830"/>
                <a:gd name="f7" fmla="val 794068"/>
                <a:gd name="f8" fmla="val 132347"/>
                <a:gd name="f9" fmla="val 59254"/>
                <a:gd name="f10" fmla="val 6656483"/>
                <a:gd name="f11" fmla="val 6729576"/>
                <a:gd name="f12" fmla="val 661721"/>
                <a:gd name="f13" fmla="val 734814"/>
                <a:gd name="f14" fmla="+- 0 0 -90"/>
                <a:gd name="f15" fmla="*/ f3 1 6788830"/>
                <a:gd name="f16" fmla="*/ f4 1 794068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788830"/>
                <a:gd name="f25" fmla="*/ f21 1 794068"/>
                <a:gd name="f26" fmla="*/ 0 f22 1"/>
                <a:gd name="f27" fmla="*/ 132347 f21 1"/>
                <a:gd name="f28" fmla="*/ 132347 f22 1"/>
                <a:gd name="f29" fmla="*/ 0 f21 1"/>
                <a:gd name="f30" fmla="*/ 6656483 f22 1"/>
                <a:gd name="f31" fmla="*/ 6788830 f22 1"/>
                <a:gd name="f32" fmla="*/ 661721 f21 1"/>
                <a:gd name="f33" fmla="*/ 794068 f21 1"/>
                <a:gd name="f34" fmla="+- f23 0 f1"/>
                <a:gd name="f35" fmla="*/ f26 1 6788830"/>
                <a:gd name="f36" fmla="*/ f27 1 794068"/>
                <a:gd name="f37" fmla="*/ f28 1 6788830"/>
                <a:gd name="f38" fmla="*/ f29 1 794068"/>
                <a:gd name="f39" fmla="*/ f30 1 6788830"/>
                <a:gd name="f40" fmla="*/ f31 1 6788830"/>
                <a:gd name="f41" fmla="*/ f32 1 794068"/>
                <a:gd name="f42" fmla="*/ f33 1 794068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788830" h="79406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87BFEC"/>
                </a:gs>
                <a:gs pos="100000">
                  <a:srgbClr val="60A5D9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</p:spPr>
          <p:txBody>
            <a:bodyPr vert="horz" wrap="square" lIns="99724" tIns="99724" rIns="99724" bIns="99724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Brought to light the importance of multi agency partnerships. 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8986B84-7274-2C90-166C-D6882C3DE3CD}"/>
                </a:ext>
              </a:extLst>
            </p:cNvPr>
            <p:cNvSpPr/>
            <p:nvPr/>
          </p:nvSpPr>
          <p:spPr>
            <a:xfrm>
              <a:off x="1685925" y="3640299"/>
              <a:ext cx="6788825" cy="7940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8830"/>
                <a:gd name="f7" fmla="val 794068"/>
                <a:gd name="f8" fmla="val 132347"/>
                <a:gd name="f9" fmla="val 59254"/>
                <a:gd name="f10" fmla="val 6656483"/>
                <a:gd name="f11" fmla="val 6729576"/>
                <a:gd name="f12" fmla="val 661721"/>
                <a:gd name="f13" fmla="val 734814"/>
                <a:gd name="f14" fmla="+- 0 0 -90"/>
                <a:gd name="f15" fmla="*/ f3 1 6788830"/>
                <a:gd name="f16" fmla="*/ f4 1 794068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788830"/>
                <a:gd name="f25" fmla="*/ f21 1 794068"/>
                <a:gd name="f26" fmla="*/ 0 f22 1"/>
                <a:gd name="f27" fmla="*/ 132347 f21 1"/>
                <a:gd name="f28" fmla="*/ 132347 f22 1"/>
                <a:gd name="f29" fmla="*/ 0 f21 1"/>
                <a:gd name="f30" fmla="*/ 6656483 f22 1"/>
                <a:gd name="f31" fmla="*/ 6788830 f22 1"/>
                <a:gd name="f32" fmla="*/ 661721 f21 1"/>
                <a:gd name="f33" fmla="*/ 794068 f21 1"/>
                <a:gd name="f34" fmla="+- f23 0 f1"/>
                <a:gd name="f35" fmla="*/ f26 1 6788830"/>
                <a:gd name="f36" fmla="*/ f27 1 794068"/>
                <a:gd name="f37" fmla="*/ f28 1 6788830"/>
                <a:gd name="f38" fmla="*/ f29 1 794068"/>
                <a:gd name="f39" fmla="*/ f30 1 6788830"/>
                <a:gd name="f40" fmla="*/ f31 1 6788830"/>
                <a:gd name="f41" fmla="*/ f32 1 794068"/>
                <a:gd name="f42" fmla="*/ f33 1 794068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788830" h="79406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C1DDF6"/>
                </a:gs>
                <a:gs pos="100000">
                  <a:srgbClr val="99BFE2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</p:spPr>
          <p:txBody>
            <a:bodyPr vert="horz" wrap="square" lIns="99724" tIns="99724" rIns="99724" bIns="99724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PEEL Report 2015 (Police Effectiveness, Efficiency, Legitimacy) identifying vulnerable victims.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EBBD09A-E2EC-3C06-6311-BF54E995F6B7}"/>
                </a:ext>
              </a:extLst>
            </p:cNvPr>
            <p:cNvSpPr/>
            <p:nvPr/>
          </p:nvSpPr>
          <p:spPr>
            <a:xfrm>
              <a:off x="1685925" y="4448034"/>
              <a:ext cx="6788825" cy="7940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8830"/>
                <a:gd name="f7" fmla="val 794068"/>
                <a:gd name="f8" fmla="val 132347"/>
                <a:gd name="f9" fmla="val 59254"/>
                <a:gd name="f10" fmla="val 6656483"/>
                <a:gd name="f11" fmla="val 6729576"/>
                <a:gd name="f12" fmla="val 661721"/>
                <a:gd name="f13" fmla="val 734814"/>
                <a:gd name="f14" fmla="+- 0 0 -90"/>
                <a:gd name="f15" fmla="*/ f3 1 6788830"/>
                <a:gd name="f16" fmla="*/ f4 1 794068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788830"/>
                <a:gd name="f25" fmla="*/ f21 1 794068"/>
                <a:gd name="f26" fmla="*/ 0 f22 1"/>
                <a:gd name="f27" fmla="*/ 132347 f21 1"/>
                <a:gd name="f28" fmla="*/ 132347 f22 1"/>
                <a:gd name="f29" fmla="*/ 0 f21 1"/>
                <a:gd name="f30" fmla="*/ 6656483 f22 1"/>
                <a:gd name="f31" fmla="*/ 6788830 f22 1"/>
                <a:gd name="f32" fmla="*/ 661721 f21 1"/>
                <a:gd name="f33" fmla="*/ 794068 f21 1"/>
                <a:gd name="f34" fmla="+- f23 0 f1"/>
                <a:gd name="f35" fmla="*/ f26 1 6788830"/>
                <a:gd name="f36" fmla="*/ f27 1 794068"/>
                <a:gd name="f37" fmla="*/ f28 1 6788830"/>
                <a:gd name="f38" fmla="*/ f29 1 794068"/>
                <a:gd name="f39" fmla="*/ f30 1 6788830"/>
                <a:gd name="f40" fmla="*/ f31 1 6788830"/>
                <a:gd name="f41" fmla="*/ f32 1 794068"/>
                <a:gd name="f42" fmla="*/ f33 1 794068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788830" h="79406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87BFEC"/>
                </a:gs>
                <a:gs pos="100000">
                  <a:srgbClr val="60A5D9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</p:spPr>
          <p:txBody>
            <a:bodyPr vert="horz" wrap="square" lIns="99724" tIns="99724" rIns="99724" bIns="99724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THRIVE Model (Threat, Harm, Risk, Investigation, Vulnerability and Engagement) used to assess the victim to tailor police response to the individual. </a:t>
              </a:r>
              <a:endPara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7D2D37-B79D-BEA2-E4C5-8D811B88857B}"/>
                </a:ext>
              </a:extLst>
            </p:cNvPr>
            <p:cNvSpPr/>
            <p:nvPr/>
          </p:nvSpPr>
          <p:spPr>
            <a:xfrm>
              <a:off x="1685925" y="5276846"/>
              <a:ext cx="6788825" cy="7940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8830"/>
                <a:gd name="f7" fmla="val 794068"/>
                <a:gd name="f8" fmla="val 132347"/>
                <a:gd name="f9" fmla="val 59254"/>
                <a:gd name="f10" fmla="val 6656483"/>
                <a:gd name="f11" fmla="val 6729576"/>
                <a:gd name="f12" fmla="val 661721"/>
                <a:gd name="f13" fmla="val 734814"/>
                <a:gd name="f14" fmla="+- 0 0 -90"/>
                <a:gd name="f15" fmla="*/ f3 1 6788830"/>
                <a:gd name="f16" fmla="*/ f4 1 794068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788830"/>
                <a:gd name="f25" fmla="*/ f21 1 794068"/>
                <a:gd name="f26" fmla="*/ 0 f22 1"/>
                <a:gd name="f27" fmla="*/ 132347 f21 1"/>
                <a:gd name="f28" fmla="*/ 132347 f22 1"/>
                <a:gd name="f29" fmla="*/ 0 f21 1"/>
                <a:gd name="f30" fmla="*/ 6656483 f22 1"/>
                <a:gd name="f31" fmla="*/ 6788830 f22 1"/>
                <a:gd name="f32" fmla="*/ 661721 f21 1"/>
                <a:gd name="f33" fmla="*/ 794068 f21 1"/>
                <a:gd name="f34" fmla="+- f23 0 f1"/>
                <a:gd name="f35" fmla="*/ f26 1 6788830"/>
                <a:gd name="f36" fmla="*/ f27 1 794068"/>
                <a:gd name="f37" fmla="*/ f28 1 6788830"/>
                <a:gd name="f38" fmla="*/ f29 1 794068"/>
                <a:gd name="f39" fmla="*/ f30 1 6788830"/>
                <a:gd name="f40" fmla="*/ f31 1 6788830"/>
                <a:gd name="f41" fmla="*/ f32 1 794068"/>
                <a:gd name="f42" fmla="*/ f33 1 794068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788830" h="794068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55A6E0"/>
                </a:gs>
                <a:gs pos="100000">
                  <a:srgbClr val="2E8DCA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</p:spPr>
          <p:txBody>
            <a:bodyPr vert="horz" wrap="square" lIns="99724" tIns="99724" rIns="99724" bIns="99724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 dirty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(Sheldrick, 2017) (Her Majesty Inspectorate Constabulary, 2015)</a:t>
              </a:r>
              <a:endParaRPr lang="en-U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</p:spTree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4">
            <a:extLst>
              <a:ext uri="{FF2B5EF4-FFF2-40B4-BE49-F238E27FC236}">
                <a16:creationId xmlns:a16="http://schemas.microsoft.com/office/drawing/2014/main" id="{D59F6852-FAA9-6136-1014-B5DFBDE90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B676868D-B77D-829D-C4CC-A990F5DA9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267CB0E8-1C22-64BF-C8CB-E04DB28F3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886EEC68-8CBF-7DF1-9F84-0E78A54E9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B828FBC0-00B4-A3BF-CEDE-FF9B49B7B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C4285626-39A3-96EA-66F7-9BF626EB7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12274AC7-9017-FD4D-8F7B-3A2DC968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4E47AA58-7130-D8D3-8CA3-3DC4450BEB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6265" y="337111"/>
            <a:ext cx="10018715" cy="1185336"/>
          </a:xfrm>
        </p:spPr>
        <p:txBody>
          <a:bodyPr>
            <a:noAutofit/>
          </a:bodyPr>
          <a:lstStyle/>
          <a:p>
            <a:pPr lvl="0">
              <a:lnSpc>
                <a:spcPct val="90000"/>
              </a:lnSpc>
            </a:pPr>
            <a:r>
              <a:rPr lang="en-US" b="1" u="sng">
                <a:effectLst>
                  <a:outerShdw dist="38096" dir="2700000">
                    <a:srgbClr val="000000"/>
                  </a:outerShdw>
                </a:effectLst>
              </a:rPr>
              <a:t>Comparison of Angela Wrightson and Fiona Pilkington Cases</a:t>
            </a:r>
          </a:p>
        </p:txBody>
      </p:sp>
      <p:pic>
        <p:nvPicPr>
          <p:cNvPr id="10" name="Picture 8" descr="A person smoking a cigarette&#10;&#10;Description automatically generated">
            <a:extLst>
              <a:ext uri="{FF2B5EF4-FFF2-40B4-BE49-F238E27FC236}">
                <a16:creationId xmlns:a16="http://schemas.microsoft.com/office/drawing/2014/main" id="{69862531-2430-78CE-E50E-E29D8C499F2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4" b="54647"/>
          <a:stretch>
            <a:fillRect/>
          </a:stretch>
        </p:blipFill>
        <p:spPr>
          <a:xfrm>
            <a:off x="1484308" y="1840678"/>
            <a:ext cx="2942795" cy="2053212"/>
          </a:xfrm>
          <a:prstGeom prst="rect">
            <a:avLst/>
          </a:prstGeom>
          <a:noFill/>
          <a:ln cap="rnd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pic>
        <p:nvPicPr>
          <p:cNvPr id="11" name="Picture 7" descr="A person wearing a white hat&#10;&#10;Description automatically generated">
            <a:extLst>
              <a:ext uri="{FF2B5EF4-FFF2-40B4-BE49-F238E27FC236}">
                <a16:creationId xmlns:a16="http://schemas.microsoft.com/office/drawing/2014/main" id="{6C51D197-BF2A-BBEF-DCDF-BB672AFACD5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92" r="11286" b="-6"/>
          <a:stretch>
            <a:fillRect/>
          </a:stretch>
        </p:blipFill>
        <p:spPr>
          <a:xfrm>
            <a:off x="1484308" y="3903134"/>
            <a:ext cx="2957206" cy="2053212"/>
          </a:xfrm>
          <a:prstGeom prst="rect">
            <a:avLst/>
          </a:prstGeom>
          <a:noFill/>
          <a:ln cap="rnd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sp>
        <p:nvSpPr>
          <p:cNvPr id="12" name="TextBox 119">
            <a:extLst>
              <a:ext uri="{FF2B5EF4-FFF2-40B4-BE49-F238E27FC236}">
                <a16:creationId xmlns:a16="http://schemas.microsoft.com/office/drawing/2014/main" id="{DA1AC980-594A-8A3E-70F4-41CB359DA87C}"/>
              </a:ext>
            </a:extLst>
          </p:cNvPr>
          <p:cNvSpPr txBox="1"/>
          <p:nvPr/>
        </p:nvSpPr>
        <p:spPr>
          <a:xfrm>
            <a:off x="4674129" y="2292903"/>
            <a:ext cx="7367055" cy="37554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Improved Policing Training and Response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Pilkington Case</a:t>
            </a:r>
          </a:p>
          <a:p>
            <a:pPr marL="285750" marR="0" lvl="0" indent="-28575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Efforts to improve police training, understanding needs of vulnerable individuals and improved communication between police and other agencies.</a:t>
            </a:r>
          </a:p>
          <a:p>
            <a:pPr marL="285750" marR="0" lvl="0" indent="-28575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Community Triggers introduced to ensure improved response to ASB and better multi agency partnership.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Support from Social Services 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Wrightson Case</a:t>
            </a:r>
          </a:p>
          <a:p>
            <a:pPr marL="285750" marR="0" lvl="0" indent="-28575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Numerous interactions with social services but support was inconsistent. </a:t>
            </a:r>
          </a:p>
          <a:p>
            <a:pPr marL="285750" marR="0" lvl="0" indent="-28575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Mental health needs were not adequality addressed.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1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Public Awareness and Advocacy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Pilkington Case</a:t>
            </a:r>
          </a:p>
          <a:p>
            <a:pPr marL="285750" marR="0" lvl="0" indent="-28575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Raised awareness on harassment and need for improve protective measure for vulnerable individuals. </a:t>
            </a:r>
          </a:p>
          <a:p>
            <a:pPr marL="285750" marR="0" lvl="0" indent="-28575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Her Majesty Inspectorate Constabulary created the Multi-Agency Risk Assessment Conferences (MARAC).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(Stickland, 2012), (Donoghue, 2013).</a:t>
            </a:r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2121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43F0D20B-0137-154F-62F1-34774CD1A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A2231312-1A82-B27D-51E0-ED0D841F3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4117E822-09EB-E768-8196-B733EA719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2F0EC21E-8F60-FCD4-F2BF-E996918934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F17CB96E-F295-62F4-9C25-5EEA5DA31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93C5E6C1-505B-C45B-A76B-50C1C8400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9A3F39D1-4834-047B-7199-46923EBF7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</p:grpSp>
      <p:sp>
        <p:nvSpPr>
          <p:cNvPr id="9" name="Rectangle 16">
            <a:extLst>
              <a:ext uri="{FF2B5EF4-FFF2-40B4-BE49-F238E27FC236}">
                <a16:creationId xmlns:a16="http://schemas.microsoft.com/office/drawing/2014/main" id="{EC0201F1-DEA7-F927-C4AD-3248B95A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212121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10" name="Picture 3" descr="A child holding a dog&#10;&#10;Description automatically generated">
            <a:extLst>
              <a:ext uri="{FF2B5EF4-FFF2-40B4-BE49-F238E27FC236}">
                <a16:creationId xmlns:a16="http://schemas.microsoft.com/office/drawing/2014/main" id="{710AD4CF-D05D-F08F-3BBC-4A00F9A040C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1FB44A87-8CEF-59ED-8E60-4586198753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3463" y="639101"/>
            <a:ext cx="3647495" cy="4965832"/>
          </a:xfrm>
        </p:spPr>
        <p:txBody>
          <a:bodyPr anchorCtr="0"/>
          <a:lstStyle/>
          <a:p>
            <a:pPr lvl="0" algn="r"/>
            <a:r>
              <a:rPr lang="en-US" sz="4800" b="1" u="sng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rPr>
              <a:t>Conclusion </a:t>
            </a:r>
          </a:p>
        </p:txBody>
      </p:sp>
      <p:cxnSp>
        <p:nvCxnSpPr>
          <p:cNvPr id="12" name="Straight Connector 18">
            <a:extLst>
              <a:ext uri="{FF2B5EF4-FFF2-40B4-BE49-F238E27FC236}">
                <a16:creationId xmlns:a16="http://schemas.microsoft.com/office/drawing/2014/main" id="{0B2A5075-BEF3-5C3A-37E7-360EB6A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4654296" y="1406173"/>
            <a:ext cx="0" cy="3431688"/>
          </a:xfrm>
          <a:prstGeom prst="straightConnector1">
            <a:avLst/>
          </a:prstGeom>
          <a:noFill/>
          <a:ln w="19046" cap="rnd">
            <a:solidFill>
              <a:srgbClr val="30ACEC"/>
            </a:solidFill>
            <a:prstDash val="solid"/>
          </a:ln>
        </p:spPr>
      </p:cxnSp>
      <p:sp>
        <p:nvSpPr>
          <p:cNvPr id="13" name="TextBox 2">
            <a:extLst>
              <a:ext uri="{FF2B5EF4-FFF2-40B4-BE49-F238E27FC236}">
                <a16:creationId xmlns:a16="http://schemas.microsoft.com/office/drawing/2014/main" id="{51EE43F8-38F8-94E7-5B59-BA9AA6C0861A}"/>
              </a:ext>
            </a:extLst>
          </p:cNvPr>
          <p:cNvSpPr txBox="1"/>
          <p:nvPr/>
        </p:nvSpPr>
        <p:spPr>
          <a:xfrm>
            <a:off x="4979941" y="639101"/>
            <a:ext cx="6591342" cy="496583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Prompted discussion about reform.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Reminder of importance of vigilance, compassion and effective intervention. </a:t>
            </a:r>
          </a:p>
        </p:txBody>
      </p:sp>
    </p:spTree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51B40-6A3F-D4C5-AEED-66093F8190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86645" y="-269062"/>
            <a:ext cx="10018715" cy="1752603"/>
          </a:xfrm>
        </p:spPr>
        <p:txBody>
          <a:bodyPr/>
          <a:lstStyle/>
          <a:p>
            <a:pPr lvl="0"/>
            <a:r>
              <a:rPr lang="en-GB" sz="5400" b="1" u="sng">
                <a:effectLst>
                  <a:outerShdw dist="38096" dir="2700000">
                    <a:srgbClr val="000000"/>
                  </a:outerShdw>
                </a:effectLst>
              </a:rPr>
              <a:t>Lara’s 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861DCF-DA3A-78D2-94E9-1C6D087905E8}"/>
              </a:ext>
            </a:extLst>
          </p:cNvPr>
          <p:cNvSpPr txBox="1"/>
          <p:nvPr/>
        </p:nvSpPr>
        <p:spPr>
          <a:xfrm>
            <a:off x="1918305" y="1189621"/>
            <a:ext cx="10273695" cy="553997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BBC News. (2014)</a:t>
            </a:r>
            <a:r>
              <a:rPr lang="en-GB" sz="1600" b="0" i="1" u="none" strike="noStrike" kern="1200" cap="none" spc="0" baseline="0" dirty="0">
                <a:solidFill>
                  <a:srgbClr val="141414"/>
                </a:solidFill>
                <a:uFillTx/>
                <a:latin typeface="Arial" pitchFamily="34"/>
                <a:cs typeface="Arial" pitchFamily="34"/>
              </a:rPr>
              <a:t> Angela Wrightson: A chaotic life and brutal death. </a:t>
            </a:r>
            <a:r>
              <a:rPr lang="en-GB" sz="1600" b="0" i="0" u="none" strike="noStrike" kern="1200" cap="none" spc="0" baseline="0" dirty="0">
                <a:solidFill>
                  <a:srgbClr val="141414"/>
                </a:solidFill>
                <a:uFillTx/>
                <a:latin typeface="Arial" pitchFamily="34"/>
                <a:cs typeface="Arial" pitchFamily="34"/>
              </a:rPr>
              <a:t>Available at: 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https://www.bbc.co.uk/news/uk-england-35924491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(Accessed: 10</a:t>
            </a:r>
            <a:r>
              <a:rPr lang="en-GB" sz="1600" b="0" i="0" u="none" strike="noStrike" kern="1200" cap="none" spc="0" baseline="3000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January 2025).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BBC News (2017) </a:t>
            </a:r>
            <a:r>
              <a:rPr lang="en-GB" sz="16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Angela Wrightson: Failings revealed over torture-murder.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Available at: 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https://www.bbc.co.uk/news/uk-england-tees-40248092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</a:rPr>
              <a:t> 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(Accessed: 12</a:t>
            </a:r>
            <a:r>
              <a:rPr lang="en-GB" sz="1600" b="0" i="0" u="none" strike="noStrike" kern="1200" cap="none" spc="0" baseline="3000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January 2025).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College of Policing (2022) </a:t>
            </a:r>
            <a:r>
              <a:rPr lang="en-GB" sz="16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Understanding and preventing 'cuckooing' victimisation.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Available at: 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https://www.college.police.uk/research/projects/understanding-and-preventing-cuckooing-victimisation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</a:rPr>
              <a:t> 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(Accessed: 12</a:t>
            </a:r>
            <a:r>
              <a:rPr lang="en-GB" sz="1600" b="0" i="0" u="none" strike="noStrike" kern="1200" cap="none" spc="0" baseline="3000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January 2025)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Donoghue, J. (2013) ‘Reflections on Risk, Anti-Social Behaviour and Vulnerable/Repeat Victims’ </a:t>
            </a:r>
            <a:r>
              <a:rPr lang="en-GB" sz="16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The British Journal of Criminology,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Vol 53, pp.805-823. Available at: </a:t>
            </a:r>
            <a:r>
              <a:rPr lang="en-GB" sz="1600" b="0" i="0" u="sng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ea typeface="Calibri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https://doi.org/10.1093/bjc/azt023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(Accessed: 14</a:t>
            </a:r>
            <a:r>
              <a:rPr lang="en-GB" sz="1600" b="0" i="0" u="none" strike="noStrike" kern="1200" cap="none" spc="0" baseline="3000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th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January 2025).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Gordon, F. (2019) ‘Preserving lifelong anonymity orders into adulthood: new challenges for the courts in the age of social media’, </a:t>
            </a:r>
            <a:r>
              <a:rPr lang="en-GB" sz="16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Journal of Social Welfare and Family Law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41(4), pp. 491–494. Available at: 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https://doi.org/10.1080/09649069.2019.1663023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(Accessed: 10</a:t>
            </a:r>
            <a:r>
              <a:rPr lang="en-GB" sz="1600" b="0" i="0" u="none" strike="noStrike" kern="1200" cap="none" spc="0" baseline="3000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January 2025).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Her Majesty Inspectorate Constabulary (HMIC) </a:t>
            </a:r>
            <a:r>
              <a:rPr lang="en-GB" sz="16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PEEL: Police effectiveness 2015 (vulnerability).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Available at: 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police-effectiveness-vulnerability-2015.pdf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(Accessed: 13</a:t>
            </a:r>
            <a:r>
              <a:rPr lang="en-GB" sz="1600" b="0" i="0" u="none" strike="noStrike" kern="1200" cap="none" spc="0" baseline="3000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January 2025).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1" u="none" strike="noStrike" kern="1200" cap="none" spc="0" baseline="0" dirty="0">
              <a:solidFill>
                <a:srgbClr val="333333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56538-B169-F97F-6F04-B623C60301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5603" y="-347298"/>
            <a:ext cx="10018715" cy="1752603"/>
          </a:xfrm>
        </p:spPr>
        <p:txBody>
          <a:bodyPr/>
          <a:lstStyle/>
          <a:p>
            <a:pPr lvl="0"/>
            <a:r>
              <a:rPr lang="en-GB" sz="5400" b="1" u="sng">
                <a:effectLst>
                  <a:outerShdw dist="38096" dir="2700000">
                    <a:srgbClr val="000000"/>
                  </a:outerShdw>
                </a:effectLst>
              </a:rPr>
              <a:t>Lara’s References 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75BB40D6-3021-15BD-92AC-D850BF58D894}"/>
              </a:ext>
            </a:extLst>
          </p:cNvPr>
          <p:cNvSpPr txBox="1"/>
          <p:nvPr/>
        </p:nvSpPr>
        <p:spPr>
          <a:xfrm>
            <a:off x="1981199" y="902009"/>
            <a:ext cx="9894121" cy="595599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‘R v F and D’ (2021) EWHC, 157.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141414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141414"/>
                </a:solidFill>
                <a:uFillTx/>
                <a:latin typeface="Arial" pitchFamily="34"/>
                <a:cs typeface="Arial" pitchFamily="34"/>
              </a:rPr>
              <a:t>Section 39 of the Children and Young Persons Act (1933) Available at: 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https://www.legislation.gov.uk/ukpga/Geo5/23-24/12/section/39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600" b="0" i="0" u="none" strike="noStrike" kern="1200" cap="none" spc="0" baseline="0" dirty="0">
                <a:solidFill>
                  <a:srgbClr val="141414"/>
                </a:solidFill>
                <a:uFillTx/>
                <a:latin typeface="Arial" pitchFamily="34"/>
                <a:cs typeface="Arial" pitchFamily="34"/>
              </a:rPr>
              <a:t>(Accessed: 10th January 2025).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141414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141414"/>
                </a:solidFill>
                <a:uFillTx/>
                <a:latin typeface="Arial" pitchFamily="34"/>
                <a:cs typeface="Arial" pitchFamily="34"/>
              </a:rPr>
              <a:t>Sheldrick, T. (2017) </a:t>
            </a:r>
            <a:r>
              <a:rPr lang="en-GB" sz="1600" b="0" i="1" u="none" strike="noStrike" kern="1200" cap="none" spc="0" baseline="0" dirty="0">
                <a:solidFill>
                  <a:srgbClr val="141414"/>
                </a:solidFill>
                <a:uFillTx/>
                <a:latin typeface="Arial" pitchFamily="34"/>
                <a:cs typeface="Arial" pitchFamily="34"/>
              </a:rPr>
              <a:t>Parallel cases call for better support for vulnerable people.</a:t>
            </a:r>
            <a:r>
              <a:rPr lang="en-GB" sz="1600" b="0" i="0" u="none" strike="noStrike" kern="1200" cap="none" spc="0" baseline="0" dirty="0">
                <a:solidFill>
                  <a:srgbClr val="141414"/>
                </a:solidFill>
                <a:uFillTx/>
                <a:latin typeface="Arial" pitchFamily="34"/>
                <a:cs typeface="Arial" pitchFamily="34"/>
              </a:rPr>
              <a:t> Available at: 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https://www.itv.com/news/tyne-tees/2017-06-16/parallel-cases-call-for-better-support-for-vulnerable-people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600" b="0" i="0" u="none" strike="noStrike" kern="1200" cap="none" spc="0" baseline="0" dirty="0">
                <a:solidFill>
                  <a:srgbClr val="141414"/>
                </a:solidFill>
                <a:uFillTx/>
                <a:latin typeface="Arial" pitchFamily="34"/>
                <a:cs typeface="Arial" pitchFamily="34"/>
              </a:rPr>
              <a:t>(Accessed: 13</a:t>
            </a:r>
            <a:r>
              <a:rPr lang="en-GB" sz="1600" b="0" i="0" u="none" strike="noStrike" kern="1200" cap="none" spc="0" baseline="30000" dirty="0">
                <a:solidFill>
                  <a:srgbClr val="141414"/>
                </a:solidFill>
                <a:uFillTx/>
                <a:latin typeface="Arial" pitchFamily="34"/>
                <a:cs typeface="Arial" pitchFamily="34"/>
              </a:rPr>
              <a:t>th</a:t>
            </a:r>
            <a:r>
              <a:rPr lang="en-GB" sz="1600" b="0" i="0" u="none" strike="noStrike" kern="1200" cap="none" spc="0" baseline="0" dirty="0">
                <a:solidFill>
                  <a:srgbClr val="141414"/>
                </a:solidFill>
                <a:uFillTx/>
                <a:latin typeface="Arial" pitchFamily="34"/>
                <a:cs typeface="Arial" pitchFamily="34"/>
              </a:rPr>
              <a:t> January 2025).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141414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Strickland, P. (2012) </a:t>
            </a:r>
            <a:r>
              <a:rPr lang="en-GB" sz="16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The “Community Trigger”: Government proposals on Anti-social Behaviour.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 (Home Affairs Section). Available at: </a:t>
            </a:r>
            <a:r>
              <a:rPr lang="en-GB" sz="1600" b="0" i="0" u="sng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ea typeface="Calibri" pitchFamily="34"/>
                <a:cs typeface="Times New Roman" pitchFamily="18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https://researchbriefings.files.parliament.uk/documents/SN06343/SN06343.pdf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(Accessed: 14</a:t>
            </a:r>
            <a:r>
              <a:rPr lang="en-GB" sz="1600" b="0" i="0" u="none" strike="noStrike" kern="1200" cap="none" spc="0" baseline="3000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th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 January 2025). </a:t>
            </a: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Turner, A. (2017) </a:t>
            </a:r>
            <a:r>
              <a:rPr lang="en-GB" sz="1600" b="0" i="1" u="none" strike="noStrike" kern="1200" cap="none" spc="0" baseline="0" dirty="0">
                <a:solidFill>
                  <a:srgbClr val="333333"/>
                </a:solidFill>
                <a:uFillTx/>
                <a:latin typeface="Arial" pitchFamily="34"/>
                <a:cs typeface="Arial" pitchFamily="34"/>
              </a:rPr>
              <a:t>Murder of vulnerable woman by teenagers ‘could not have been prevented’. </a:t>
            </a:r>
            <a:r>
              <a:rPr lang="en-GB" sz="1600" b="0" i="0" u="none" strike="noStrike" kern="1200" cap="none" spc="0" baseline="0" dirty="0">
                <a:solidFill>
                  <a:srgbClr val="333333"/>
                </a:solidFill>
                <a:uFillTx/>
                <a:latin typeface="Arial" pitchFamily="34"/>
                <a:cs typeface="Arial" pitchFamily="34"/>
              </a:rPr>
              <a:t>Available at: 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https://www.communitycare.co.uk/2017/06/14/murder-vulnerable-woman-teenagers-prevented/</a:t>
            </a:r>
            <a:r>
              <a:rPr lang="en-GB" sz="1600" b="0" i="0" u="none" strike="noStrike" kern="1200" cap="none" spc="0" baseline="0" dirty="0">
                <a:solidFill>
                  <a:srgbClr val="00B0F0"/>
                </a:solidFill>
                <a:uFillTx/>
                <a:latin typeface="Arial" pitchFamily="34"/>
                <a:cs typeface="Arial" pitchFamily="34"/>
              </a:rPr>
              <a:t>  </a:t>
            </a:r>
            <a:r>
              <a:rPr lang="en-GB" sz="1600" b="0" i="0" u="none" strike="noStrike" kern="1200" cap="none" spc="0" baseline="0" dirty="0">
                <a:solidFill>
                  <a:srgbClr val="333333"/>
                </a:solidFill>
                <a:uFillTx/>
                <a:latin typeface="Arial" pitchFamily="34"/>
                <a:cs typeface="Arial" pitchFamily="34"/>
              </a:rPr>
              <a:t>(Accessed: 10</a:t>
            </a:r>
            <a:r>
              <a:rPr lang="en-GB" sz="1600" b="0" i="0" u="none" strike="noStrike" kern="1200" cap="none" spc="0" baseline="30000" dirty="0">
                <a:solidFill>
                  <a:srgbClr val="333333"/>
                </a:solidFill>
                <a:uFillTx/>
                <a:latin typeface="Arial" pitchFamily="34"/>
                <a:cs typeface="Arial" pitchFamily="34"/>
              </a:rPr>
              <a:t>th</a:t>
            </a:r>
            <a:r>
              <a:rPr lang="en-GB" sz="1600" b="0" i="0" u="none" strike="noStrike" kern="1200" cap="none" spc="0" baseline="0" dirty="0">
                <a:solidFill>
                  <a:srgbClr val="333333"/>
                </a:solidFill>
                <a:uFillTx/>
                <a:latin typeface="Arial" pitchFamily="34"/>
                <a:cs typeface="Arial" pitchFamily="34"/>
              </a:rPr>
              <a:t> January 2025).</a:t>
            </a:r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arallax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1026</Words>
  <Application>Microsoft Office PowerPoint</Application>
  <PresentationFormat>Widescreen</PresentationFormat>
  <Paragraphs>82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Corbel</vt:lpstr>
      <vt:lpstr>Parallax</vt:lpstr>
      <vt:lpstr>Parallax</vt:lpstr>
      <vt:lpstr>Investigate comprehensively a real-life case of abuse and analyse the victim's journey, the support they received or not and the outcomes of the case</vt:lpstr>
      <vt:lpstr>The Murderers</vt:lpstr>
      <vt:lpstr>Victims Journey</vt:lpstr>
      <vt:lpstr>Law Enforcement</vt:lpstr>
      <vt:lpstr>Outcomes of the Case</vt:lpstr>
      <vt:lpstr>Comparison of Angela Wrightson and Fiona Pilkington Cases</vt:lpstr>
      <vt:lpstr>Conclusion </vt:lpstr>
      <vt:lpstr>Lara’s References </vt:lpstr>
      <vt:lpstr>Lara’s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Lara Davies (2204824)</dc:creator>
  <cp:lastModifiedBy>Lara Davies (2204824)</cp:lastModifiedBy>
  <cp:revision>7</cp:revision>
  <dcterms:created xsi:type="dcterms:W3CDTF">2025-01-19T19:51:31Z</dcterms:created>
  <dcterms:modified xsi:type="dcterms:W3CDTF">2025-01-20T16:47:03Z</dcterms:modified>
</cp:coreProperties>
</file>