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3"/>
  </p:notesMasterIdLst>
  <p:sldIdLst>
    <p:sldId id="256" r:id="rId2"/>
    <p:sldId id="265" r:id="rId3"/>
    <p:sldId id="266" r:id="rId4"/>
    <p:sldId id="257" r:id="rId5"/>
    <p:sldId id="258" r:id="rId6"/>
    <p:sldId id="259" r:id="rId7"/>
    <p:sldId id="260" r:id="rId8"/>
    <p:sldId id="261" r:id="rId9"/>
    <p:sldId id="262" r:id="rId10"/>
    <p:sldId id="263" r:id="rId11"/>
    <p:sldId id="264"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6b65632151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6b65632151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6b65632151_5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6b65632151_5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6b65632151_6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6b65632151_6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6b65632151_6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6b65632151_6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6b65632151_6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6b65632151_6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6b6c365410_1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6b6c365410_1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6b6c365410_1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6b6c365410_1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6b6c365410_1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6b6c365410_1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kaplan.co.uk/blog/features/is-microsoft-excel-still-relevant"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hyperlink" Target="https://digitalmarketinginstitute.com/blog/what-is-seo" TargetMode="External"/><Relationship Id="rId5" Type="http://schemas.openxmlformats.org/officeDocument/2006/relationships/hyperlink" Target="https://www.ama.org/2024/03/12/a-lifetime-in-marketing-lessons-learned-and-the-way-ahead-by-philip-kotler/" TargetMode="External"/><Relationship Id="rId4" Type="http://schemas.openxmlformats.org/officeDocument/2006/relationships/hyperlink" Target="https://www.google.co.in/books/edition/Essentials_of_Marketing_Research/NAnfqKe5lOIC?hl=en&amp;gbpv=1&amp;dq=questionnaire+early+product+development+sage&amp;printsec=frontcover"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t>Digital Skills for Personal and Professional Growth</a:t>
            </a:r>
            <a:endParaRPr b="1" dirty="0"/>
          </a:p>
        </p:txBody>
      </p:sp>
      <p:sp>
        <p:nvSpPr>
          <p:cNvPr id="55" name="Google Shape;55;p13"/>
          <p:cNvSpPr txBox="1">
            <a:spLocks noGrp="1"/>
          </p:cNvSpPr>
          <p:nvPr>
            <p:ph type="subTitle" idx="1"/>
          </p:nvPr>
        </p:nvSpPr>
        <p:spPr>
          <a:xfrm>
            <a:off x="311700" y="2834124"/>
            <a:ext cx="8520600" cy="2052599"/>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dirty="0"/>
              <a:t>Task 4</a:t>
            </a:r>
          </a:p>
          <a:p>
            <a:pPr marL="0" lvl="0" indent="0" algn="ctr" rtl="0">
              <a:spcBef>
                <a:spcPts val="0"/>
              </a:spcBef>
              <a:spcAft>
                <a:spcPts val="0"/>
              </a:spcAft>
              <a:buNone/>
            </a:pPr>
            <a:endParaRPr lang="en-GB" dirty="0"/>
          </a:p>
          <a:p>
            <a:pPr marL="0" lvl="0" indent="0" algn="ctr" rtl="0">
              <a:spcBef>
                <a:spcPts val="0"/>
              </a:spcBef>
              <a:spcAft>
                <a:spcPts val="0"/>
              </a:spcAft>
              <a:buNone/>
            </a:pPr>
            <a:r>
              <a:rPr lang="en-GB" dirty="0"/>
              <a:t>Eva Rosca </a:t>
            </a:r>
          </a:p>
          <a:p>
            <a:pPr marL="0" lvl="0" indent="0" algn="ctr" rtl="0">
              <a:spcBef>
                <a:spcPts val="0"/>
              </a:spcBef>
              <a:spcAft>
                <a:spcPts val="0"/>
              </a:spcAft>
              <a:buNone/>
            </a:pPr>
            <a:r>
              <a:rPr lang="en-GB" dirty="0"/>
              <a:t>2411522</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DA0B9-13B4-B2A7-8264-E70FAC19C33B}"/>
              </a:ext>
            </a:extLst>
          </p:cNvPr>
          <p:cNvSpPr>
            <a:spLocks noGrp="1"/>
          </p:cNvSpPr>
          <p:nvPr>
            <p:ph type="title"/>
          </p:nvPr>
        </p:nvSpPr>
        <p:spPr>
          <a:xfrm>
            <a:off x="311700" y="584791"/>
            <a:ext cx="8520600" cy="2407859"/>
          </a:xfrm>
        </p:spPr>
        <p:txBody>
          <a:bodyPr>
            <a:normAutofit fontScale="90000"/>
          </a:bodyPr>
          <a:lstStyle/>
          <a:p>
            <a:pPr>
              <a:lnSpc>
                <a:spcPct val="115000"/>
              </a:lnSpc>
              <a:spcAft>
                <a:spcPts val="800"/>
              </a:spcAft>
            </a:pPr>
            <a:br>
              <a:rPr lang="en-GB" sz="3600" b="1" kern="100" dirty="0">
                <a:effectLst/>
                <a:latin typeface="Aptos" panose="020B0004020202020204" pitchFamily="34" charset="0"/>
                <a:ea typeface="DengXian" panose="02010600030101010101" pitchFamily="2" charset="-122"/>
                <a:cs typeface="Times New Roman" panose="02020603050405020304" pitchFamily="18" charset="0"/>
              </a:rPr>
            </a:br>
            <a:br>
              <a:rPr lang="en-GB" sz="3600" b="1" kern="100" dirty="0">
                <a:effectLst/>
                <a:latin typeface="Aptos" panose="020B0004020202020204" pitchFamily="34" charset="0"/>
                <a:ea typeface="DengXian" panose="02010600030101010101" pitchFamily="2" charset="-122"/>
                <a:cs typeface="Times New Roman" panose="02020603050405020304" pitchFamily="18" charset="0"/>
              </a:rPr>
            </a:br>
            <a:br>
              <a:rPr lang="en-GB" sz="36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3600" b="1" kern="100" dirty="0">
                <a:effectLst/>
                <a:latin typeface="Aptos" panose="020B0004020202020204" pitchFamily="34" charset="0"/>
                <a:ea typeface="DengXian" panose="02010600030101010101" pitchFamily="2" charset="-122"/>
                <a:cs typeface="Times New Roman" panose="02020603050405020304" pitchFamily="18" charset="0"/>
              </a:rPr>
              <a:t>AI Acknowledgement  </a:t>
            </a:r>
            <a:br>
              <a:rPr lang="en-GB" sz="3600" b="1" kern="100" dirty="0">
                <a:effectLst/>
                <a:latin typeface="Aptos" panose="020B0004020202020204" pitchFamily="34" charset="0"/>
                <a:ea typeface="DengXian" panose="02010600030101010101" pitchFamily="2" charset="-122"/>
                <a:cs typeface="Times New Roman" panose="02020603050405020304" pitchFamily="18" charset="0"/>
              </a:rPr>
            </a:br>
            <a:br>
              <a:rPr lang="en-GB" sz="3600" b="1" kern="100" dirty="0">
                <a:effectLst/>
                <a:latin typeface="Aptos" panose="020B0004020202020204" pitchFamily="34" charset="0"/>
                <a:ea typeface="DengXian" panose="02010600030101010101" pitchFamily="2" charset="-122"/>
                <a:cs typeface="Times New Roman" panose="02020603050405020304" pitchFamily="18" charset="0"/>
              </a:rPr>
            </a:br>
            <a:br>
              <a:rPr lang="en-GB" sz="2800" kern="100" dirty="0">
                <a:effectLst/>
                <a:latin typeface="Aptos" panose="020B0004020202020204" pitchFamily="34" charset="0"/>
                <a:ea typeface="DengXian" panose="02010600030101010101" pitchFamily="2" charset="-122"/>
                <a:cs typeface="Times New Roman" panose="02020603050405020304" pitchFamily="18" charset="0"/>
              </a:rPr>
            </a:br>
            <a:r>
              <a:rPr lang="en-GB" dirty="0"/>
              <a:t>I confirm that I have not presented any AI-generated materials as my own work. </a:t>
            </a:r>
            <a:br>
              <a:rPr lang="en-GB" dirty="0"/>
            </a:br>
            <a:endParaRPr lang="en-GB" dirty="0"/>
          </a:p>
        </p:txBody>
      </p:sp>
    </p:spTree>
    <p:extLst>
      <p:ext uri="{BB962C8B-B14F-4D97-AF65-F5344CB8AC3E}">
        <p14:creationId xmlns:p14="http://schemas.microsoft.com/office/powerpoint/2010/main" val="359133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8D9C-7094-3605-C76E-F2C11A1CF4D3}"/>
              </a:ext>
            </a:extLst>
          </p:cNvPr>
          <p:cNvSpPr>
            <a:spLocks noGrp="1"/>
          </p:cNvSpPr>
          <p:nvPr>
            <p:ph type="title"/>
          </p:nvPr>
        </p:nvSpPr>
        <p:spPr>
          <a:xfrm>
            <a:off x="311700" y="138223"/>
            <a:ext cx="8520600" cy="4859079"/>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https://youtu.be/WZoFesqkkl4</a:t>
            </a:r>
            <a:br>
              <a:rPr lang="en-GB" dirty="0"/>
            </a:br>
            <a:endParaRPr lang="en-GB" dirty="0"/>
          </a:p>
        </p:txBody>
      </p:sp>
      <p:pic>
        <p:nvPicPr>
          <p:cNvPr id="4" name="Untitled design">
            <a:hlinkClick r:id="" action="ppaction://media"/>
            <a:extLst>
              <a:ext uri="{FF2B5EF4-FFF2-40B4-BE49-F238E27FC236}">
                <a16:creationId xmlns:a16="http://schemas.microsoft.com/office/drawing/2014/main" id="{F424947B-2E3D-9F7D-20C0-B3D08DFA72E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2075" y="92076"/>
            <a:ext cx="9144000" cy="3395404"/>
          </a:xfrm>
          <a:prstGeom prst="rect">
            <a:avLst/>
          </a:prstGeom>
        </p:spPr>
      </p:pic>
    </p:spTree>
    <p:extLst>
      <p:ext uri="{BB962C8B-B14F-4D97-AF65-F5344CB8AC3E}">
        <p14:creationId xmlns:p14="http://schemas.microsoft.com/office/powerpoint/2010/main" val="25146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3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Introduction </a:t>
            </a:r>
            <a:endParaRPr b="1"/>
          </a:p>
        </p:txBody>
      </p:sp>
      <p:sp>
        <p:nvSpPr>
          <p:cNvPr id="61" name="Google Shape;61;p14"/>
          <p:cNvSpPr txBox="1">
            <a:spLocks noGrp="1"/>
          </p:cNvSpPr>
          <p:nvPr>
            <p:ph type="body" idx="1"/>
          </p:nvPr>
        </p:nvSpPr>
        <p:spPr>
          <a:xfrm>
            <a:off x="265975" y="1129600"/>
            <a:ext cx="4465500" cy="4013900"/>
          </a:xfrm>
          <a:prstGeom prst="rect">
            <a:avLst/>
          </a:prstGeom>
          <a:solidFill>
            <a:srgbClr val="F3F3F3"/>
          </a:solidFill>
        </p:spPr>
        <p:txBody>
          <a:bodyPr spcFirstLastPara="1" wrap="square" lIns="91425" tIns="91425" rIns="91425" bIns="91425" anchor="t" anchorCtr="0">
            <a:noAutofit/>
          </a:bodyPr>
          <a:lstStyle/>
          <a:p>
            <a:pPr marL="457200" lvl="0" indent="-298450" algn="just" rtl="0">
              <a:lnSpc>
                <a:spcPct val="150000"/>
              </a:lnSpc>
              <a:spcBef>
                <a:spcPts val="1200"/>
              </a:spcBef>
              <a:spcAft>
                <a:spcPts val="0"/>
              </a:spcAft>
              <a:buClr>
                <a:schemeClr val="dk1"/>
              </a:buClr>
              <a:buSzPts val="1100"/>
              <a:buChar char="●"/>
            </a:pPr>
            <a:r>
              <a:rPr lang="en-GB" sz="1100" dirty="0" err="1">
                <a:solidFill>
                  <a:schemeClr val="dk1"/>
                </a:solidFill>
              </a:rPr>
              <a:t>Solofit</a:t>
            </a:r>
            <a:r>
              <a:rPr lang="en-GB" sz="1100" dirty="0">
                <a:solidFill>
                  <a:schemeClr val="dk1"/>
                </a:solidFill>
              </a:rPr>
              <a:t> Studio is a private one-on-one premium fitness studio concept in Cardiff</a:t>
            </a:r>
            <a:endParaRPr sz="1100" dirty="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100" dirty="0">
                <a:solidFill>
                  <a:schemeClr val="dk1"/>
                </a:solidFill>
              </a:rPr>
              <a:t>The main objective is to offer private space for a personalised workout session under the training of a certified personal trainer </a:t>
            </a:r>
            <a:endParaRPr sz="1100" dirty="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100" dirty="0">
                <a:solidFill>
                  <a:schemeClr val="dk1"/>
                </a:solidFill>
              </a:rPr>
              <a:t>Customised workout plan that fits the varied needs of customers </a:t>
            </a:r>
            <a:endParaRPr sz="1100" dirty="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100" dirty="0">
                <a:solidFill>
                  <a:schemeClr val="dk1"/>
                </a:solidFill>
              </a:rPr>
              <a:t>It includes additional services such as a customised meal plan or recipes prepared by a nutritionist, flexible schedules, pick-up and drop-off services, </a:t>
            </a:r>
            <a:endParaRPr sz="1100" dirty="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100" dirty="0">
                <a:solidFill>
                  <a:schemeClr val="dk1"/>
                </a:solidFill>
              </a:rPr>
              <a:t>A flexible premium pricing under a tier system is also available </a:t>
            </a:r>
            <a:endParaRPr sz="1100" dirty="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100" dirty="0">
                <a:solidFill>
                  <a:schemeClr val="dk1"/>
                </a:solidFill>
              </a:rPr>
              <a:t>The programme is tech-integrated with an exclusive mobile app and 24X7 chatbot service, better fitness assessment, real-time communication and tracking</a:t>
            </a:r>
            <a:endParaRPr sz="1100" dirty="0"/>
          </a:p>
        </p:txBody>
      </p:sp>
      <p:sp>
        <p:nvSpPr>
          <p:cNvPr id="62" name="Google Shape;62;p14"/>
          <p:cNvSpPr txBox="1"/>
          <p:nvPr/>
        </p:nvSpPr>
        <p:spPr>
          <a:xfrm>
            <a:off x="4915650" y="1129600"/>
            <a:ext cx="3992700" cy="3231624"/>
          </a:xfrm>
          <a:prstGeom prst="rect">
            <a:avLst/>
          </a:prstGeom>
          <a:solidFill>
            <a:srgbClr val="EEFF41">
              <a:alpha val="34590"/>
            </a:srgbClr>
          </a:solidFill>
          <a:ln>
            <a:noFill/>
          </a:ln>
        </p:spPr>
        <p:txBody>
          <a:bodyPr spcFirstLastPara="1" wrap="square" lIns="91425" tIns="91425" rIns="91425" bIns="91425" anchor="t" anchorCtr="0">
            <a:spAutoFit/>
          </a:bodyPr>
          <a:lstStyle/>
          <a:p>
            <a:pPr marL="457200" lvl="0" indent="-298450" algn="l" rtl="0">
              <a:lnSpc>
                <a:spcPct val="150000"/>
              </a:lnSpc>
              <a:spcBef>
                <a:spcPts val="0"/>
              </a:spcBef>
              <a:spcAft>
                <a:spcPts val="0"/>
              </a:spcAft>
              <a:buClr>
                <a:schemeClr val="dk1"/>
              </a:buClr>
              <a:buSzPts val="1100"/>
              <a:buChar char="●"/>
            </a:pPr>
            <a:r>
              <a:rPr lang="en-GB" sz="1100" dirty="0">
                <a:solidFill>
                  <a:schemeClr val="dk1"/>
                </a:solidFill>
              </a:rPr>
              <a:t>Task 1  Structured market research to understand the market demand, supply and preferences of the targeted audience. a website and marketing material are prepared, based on the key insights and patterns derived from the survey and analysis of key 3-4 significant questions,  </a:t>
            </a:r>
            <a:endParaRPr sz="1100" dirty="0">
              <a:solidFill>
                <a:schemeClr val="dk1"/>
              </a:solidFill>
            </a:endParaRPr>
          </a:p>
          <a:p>
            <a:pPr marL="457200" lvl="0" indent="-298450" algn="l" rtl="0">
              <a:lnSpc>
                <a:spcPct val="150000"/>
              </a:lnSpc>
              <a:spcBef>
                <a:spcPts val="0"/>
              </a:spcBef>
              <a:spcAft>
                <a:spcPts val="0"/>
              </a:spcAft>
              <a:buClr>
                <a:schemeClr val="dk1"/>
              </a:buClr>
              <a:buSzPts val="1100"/>
              <a:buChar char="●"/>
            </a:pPr>
            <a:r>
              <a:rPr lang="en-GB" sz="1100" dirty="0">
                <a:solidFill>
                  <a:schemeClr val="dk1"/>
                </a:solidFill>
              </a:rPr>
              <a:t>Task 2 a spreadsheet using Microsoft Excel to project the finances of a small business over a 1 year and  the importance of Excel in the digital era has been prepared </a:t>
            </a:r>
            <a:endParaRPr sz="1100" dirty="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100" dirty="0">
                <a:solidFill>
                  <a:schemeClr val="dk1"/>
                </a:solidFill>
              </a:rPr>
              <a:t>Task 3. a short 2 minute advertisement video Selling  the </a:t>
            </a:r>
            <a:r>
              <a:rPr lang="en-GB" sz="1100" dirty="0" err="1">
                <a:solidFill>
                  <a:schemeClr val="dk1"/>
                </a:solidFill>
              </a:rPr>
              <a:t>Solofit</a:t>
            </a:r>
            <a:r>
              <a:rPr lang="en-GB" sz="1100" dirty="0">
                <a:solidFill>
                  <a:schemeClr val="dk1"/>
                </a:solidFill>
              </a:rPr>
              <a:t> studio private gym, has been prepared </a:t>
            </a:r>
            <a:endParaRPr sz="1100" dirty="0">
              <a:solidFill>
                <a:schemeClr val="dk2"/>
              </a:solidFill>
            </a:endParaRPr>
          </a:p>
        </p:txBody>
      </p:sp>
      <p:sp>
        <p:nvSpPr>
          <p:cNvPr id="63" name="Google Shape;63;p14"/>
          <p:cNvSpPr/>
          <p:nvPr/>
        </p:nvSpPr>
        <p:spPr>
          <a:xfrm>
            <a:off x="29700" y="0"/>
            <a:ext cx="555000" cy="572700"/>
          </a:xfrm>
          <a:prstGeom prst="frame">
            <a:avLst>
              <a:gd name="adj1" fmla="val 1250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Task 1 – market research and website development </a:t>
            </a:r>
            <a:endParaRPr b="1"/>
          </a:p>
        </p:txBody>
      </p:sp>
      <p:sp>
        <p:nvSpPr>
          <p:cNvPr id="69" name="Google Shape;69;p15"/>
          <p:cNvSpPr txBox="1">
            <a:spLocks noGrp="1"/>
          </p:cNvSpPr>
          <p:nvPr>
            <p:ph type="body" idx="1"/>
          </p:nvPr>
        </p:nvSpPr>
        <p:spPr>
          <a:xfrm>
            <a:off x="461300" y="1157575"/>
            <a:ext cx="4880100" cy="3846000"/>
          </a:xfrm>
          <a:prstGeom prst="rect">
            <a:avLst/>
          </a:prstGeom>
          <a:ln w="9525" cap="flat" cmpd="sng">
            <a:solidFill>
              <a:srgbClr val="FFFF00"/>
            </a:solidFill>
            <a:prstDash val="solid"/>
            <a:round/>
            <a:headEnd type="none" w="sm" len="sm"/>
            <a:tailEnd type="none" w="sm" len="sm"/>
          </a:ln>
        </p:spPr>
        <p:txBody>
          <a:bodyPr spcFirstLastPara="1" wrap="square" lIns="91425" tIns="91425" rIns="91425" bIns="91425" anchor="t" anchorCtr="0">
            <a:normAutofit fontScale="25000" lnSpcReduction="20000"/>
          </a:bodyPr>
          <a:lstStyle/>
          <a:p>
            <a:pPr marL="0" lvl="0" indent="0" algn="l" rtl="0">
              <a:lnSpc>
                <a:spcPct val="150000"/>
              </a:lnSpc>
              <a:spcBef>
                <a:spcPts val="0"/>
              </a:spcBef>
              <a:spcAft>
                <a:spcPts val="0"/>
              </a:spcAft>
              <a:buNone/>
            </a:pPr>
            <a:endParaRPr sz="4800" dirty="0"/>
          </a:p>
          <a:p>
            <a:pPr marL="0" lvl="0" indent="0" algn="just" rtl="0">
              <a:lnSpc>
                <a:spcPct val="150000"/>
              </a:lnSpc>
              <a:spcBef>
                <a:spcPts val="0"/>
              </a:spcBef>
              <a:spcAft>
                <a:spcPts val="0"/>
              </a:spcAft>
              <a:buNone/>
            </a:pPr>
            <a:r>
              <a:rPr lang="en-GB" sz="4400" b="1" dirty="0">
                <a:solidFill>
                  <a:schemeClr val="dk1"/>
                </a:solidFill>
              </a:rPr>
              <a:t>Market research was conducted to understand the market demand, supply and preferences of targeted audiences.</a:t>
            </a:r>
            <a:endParaRPr sz="4400" b="1" dirty="0">
              <a:solidFill>
                <a:schemeClr val="dk1"/>
              </a:solidFill>
            </a:endParaRPr>
          </a:p>
          <a:p>
            <a:pPr marL="0" lvl="0" indent="0" algn="just" rtl="0">
              <a:lnSpc>
                <a:spcPct val="150000"/>
              </a:lnSpc>
              <a:spcBef>
                <a:spcPts val="0"/>
              </a:spcBef>
              <a:spcAft>
                <a:spcPts val="0"/>
              </a:spcAft>
              <a:buNone/>
            </a:pPr>
            <a:endParaRPr sz="4400" dirty="0">
              <a:solidFill>
                <a:schemeClr val="dk1"/>
              </a:solidFill>
            </a:endParaRPr>
          </a:p>
          <a:p>
            <a:pPr marL="457200" lvl="0" indent="-298450" algn="just" rtl="0">
              <a:lnSpc>
                <a:spcPct val="150000"/>
              </a:lnSpc>
              <a:spcBef>
                <a:spcPts val="0"/>
              </a:spcBef>
              <a:spcAft>
                <a:spcPts val="0"/>
              </a:spcAft>
              <a:buClr>
                <a:schemeClr val="dk1"/>
              </a:buClr>
              <a:buSzPct val="100000"/>
              <a:buChar char="●"/>
            </a:pPr>
            <a:r>
              <a:rPr lang="en-GB" sz="4400" dirty="0">
                <a:solidFill>
                  <a:schemeClr val="dk1"/>
                </a:solidFill>
              </a:rPr>
              <a:t>The questionnaire method is suitable for exploratory research and was chosen to collect data from a sample that represents the potential customers of the product/service.</a:t>
            </a:r>
            <a:endParaRPr sz="4400" dirty="0">
              <a:solidFill>
                <a:schemeClr val="dk1"/>
              </a:solidFill>
            </a:endParaRPr>
          </a:p>
          <a:p>
            <a:pPr marL="457200" lvl="0" indent="-298450" algn="just" rtl="0">
              <a:lnSpc>
                <a:spcPct val="150000"/>
              </a:lnSpc>
              <a:spcBef>
                <a:spcPts val="0"/>
              </a:spcBef>
              <a:spcAft>
                <a:spcPts val="0"/>
              </a:spcAft>
              <a:buClr>
                <a:schemeClr val="dk1"/>
              </a:buClr>
              <a:buSzPct val="100000"/>
              <a:buChar char="●"/>
            </a:pPr>
            <a:r>
              <a:rPr lang="en-GB" sz="4400" dirty="0">
                <a:solidFill>
                  <a:schemeClr val="dk1"/>
                </a:solidFill>
              </a:rPr>
              <a:t>A structured questionnaire with  10 closed-end questions was included in the questionnaire </a:t>
            </a:r>
            <a:endParaRPr sz="4400" dirty="0">
              <a:solidFill>
                <a:schemeClr val="dk1"/>
              </a:solidFill>
            </a:endParaRPr>
          </a:p>
          <a:p>
            <a:pPr marL="457200" lvl="0" indent="-298450" algn="just" rtl="0">
              <a:lnSpc>
                <a:spcPct val="150000"/>
              </a:lnSpc>
              <a:spcBef>
                <a:spcPts val="0"/>
              </a:spcBef>
              <a:spcAft>
                <a:spcPts val="0"/>
              </a:spcAft>
              <a:buClr>
                <a:schemeClr val="dk1"/>
              </a:buClr>
              <a:buSzPct val="100000"/>
              <a:buChar char="●"/>
            </a:pPr>
            <a:r>
              <a:rPr lang="en-GB" sz="4400" dirty="0">
                <a:solidFill>
                  <a:schemeClr val="dk1"/>
                </a:solidFill>
              </a:rPr>
              <a:t>Questions were focused to identify the intention, preferences, and behaviour of the targeted audience to understand the demand for the proposed products/services in the targeted location. (Clow and James, 2014)</a:t>
            </a:r>
            <a:endParaRPr sz="4400" dirty="0">
              <a:solidFill>
                <a:schemeClr val="dk1"/>
              </a:solidFill>
            </a:endParaRPr>
          </a:p>
          <a:p>
            <a:pPr marL="457200" lvl="0" indent="-298450" algn="just" rtl="0">
              <a:lnSpc>
                <a:spcPct val="150000"/>
              </a:lnSpc>
              <a:spcBef>
                <a:spcPts val="0"/>
              </a:spcBef>
              <a:spcAft>
                <a:spcPts val="0"/>
              </a:spcAft>
              <a:buClr>
                <a:schemeClr val="dk1"/>
              </a:buClr>
              <a:buSzPct val="100000"/>
              <a:buChar char="●"/>
            </a:pPr>
            <a:r>
              <a:rPr lang="en-GB" sz="4400" dirty="0">
                <a:solidFill>
                  <a:schemeClr val="dk1"/>
                </a:solidFill>
              </a:rPr>
              <a:t>4 key questions were selected for in-depth analysis, and insights were used for market strategy and marketing material preparation.</a:t>
            </a:r>
            <a:endParaRPr sz="4400" dirty="0">
              <a:solidFill>
                <a:schemeClr val="dk1"/>
              </a:solidFill>
            </a:endParaRPr>
          </a:p>
          <a:p>
            <a:pPr marL="0" lvl="0" indent="0" algn="just" rtl="0">
              <a:lnSpc>
                <a:spcPct val="150000"/>
              </a:lnSpc>
              <a:spcBef>
                <a:spcPts val="0"/>
              </a:spcBef>
              <a:spcAft>
                <a:spcPts val="0"/>
              </a:spcAft>
              <a:buNone/>
            </a:pPr>
            <a:endParaRPr sz="4400" dirty="0">
              <a:solidFill>
                <a:schemeClr val="dk1"/>
              </a:solidFill>
            </a:endParaRPr>
          </a:p>
          <a:p>
            <a:pPr marL="0" lvl="0" indent="0" algn="just" rtl="0">
              <a:lnSpc>
                <a:spcPct val="100000"/>
              </a:lnSpc>
              <a:spcBef>
                <a:spcPts val="0"/>
              </a:spcBef>
              <a:spcAft>
                <a:spcPts val="0"/>
              </a:spcAft>
              <a:buNone/>
            </a:pPr>
            <a:endParaRPr sz="4400" dirty="0">
              <a:solidFill>
                <a:schemeClr val="dk1"/>
              </a:solidFill>
            </a:endParaRPr>
          </a:p>
          <a:p>
            <a:pPr marL="0" lvl="0" indent="0" algn="just" rtl="0">
              <a:lnSpc>
                <a:spcPct val="100000"/>
              </a:lnSpc>
              <a:spcBef>
                <a:spcPts val="0"/>
              </a:spcBef>
              <a:spcAft>
                <a:spcPts val="0"/>
              </a:spcAft>
              <a:buNone/>
            </a:pPr>
            <a:endParaRPr sz="4400" dirty="0">
              <a:solidFill>
                <a:schemeClr val="dk1"/>
              </a:solidFill>
            </a:endParaRPr>
          </a:p>
          <a:p>
            <a:pPr marL="0" lvl="0" indent="0" algn="just" rtl="0">
              <a:lnSpc>
                <a:spcPct val="100000"/>
              </a:lnSpc>
              <a:spcBef>
                <a:spcPts val="0"/>
              </a:spcBef>
              <a:spcAft>
                <a:spcPts val="0"/>
              </a:spcAft>
              <a:buNone/>
            </a:pPr>
            <a:endParaRPr sz="4400" dirty="0">
              <a:solidFill>
                <a:schemeClr val="dk1"/>
              </a:solidFill>
            </a:endParaRPr>
          </a:p>
          <a:p>
            <a:pPr marL="0" lvl="0" indent="0" algn="just" rtl="0">
              <a:lnSpc>
                <a:spcPct val="100000"/>
              </a:lnSpc>
              <a:spcBef>
                <a:spcPts val="0"/>
              </a:spcBef>
              <a:spcAft>
                <a:spcPts val="0"/>
              </a:spcAft>
              <a:buNone/>
            </a:pPr>
            <a:endParaRPr sz="4400" dirty="0">
              <a:solidFill>
                <a:schemeClr val="dk1"/>
              </a:solidFill>
            </a:endParaRPr>
          </a:p>
          <a:p>
            <a:pPr marL="0" lvl="0" indent="0" algn="just" rtl="0">
              <a:lnSpc>
                <a:spcPct val="100000"/>
              </a:lnSpc>
              <a:spcBef>
                <a:spcPts val="0"/>
              </a:spcBef>
              <a:spcAft>
                <a:spcPts val="0"/>
              </a:spcAft>
              <a:buNone/>
            </a:pPr>
            <a:endParaRPr sz="4400" dirty="0">
              <a:solidFill>
                <a:schemeClr val="dk1"/>
              </a:solidFill>
            </a:endParaRPr>
          </a:p>
          <a:p>
            <a:pPr marL="0" lvl="0" indent="0" algn="just" rtl="0">
              <a:lnSpc>
                <a:spcPct val="100000"/>
              </a:lnSpc>
              <a:spcBef>
                <a:spcPts val="0"/>
              </a:spcBef>
              <a:spcAft>
                <a:spcPts val="0"/>
              </a:spcAft>
              <a:buNone/>
            </a:pPr>
            <a:endParaRPr sz="4400" dirty="0">
              <a:solidFill>
                <a:schemeClr val="dk1"/>
              </a:solidFill>
            </a:endParaRPr>
          </a:p>
          <a:p>
            <a:pPr marL="0" lvl="0" indent="0" algn="l" rtl="0">
              <a:lnSpc>
                <a:spcPct val="100000"/>
              </a:lnSpc>
              <a:spcBef>
                <a:spcPts val="0"/>
              </a:spcBef>
              <a:spcAft>
                <a:spcPts val="0"/>
              </a:spcAft>
              <a:buNone/>
            </a:pPr>
            <a:endParaRPr sz="4400" dirty="0">
              <a:solidFill>
                <a:schemeClr val="dk1"/>
              </a:solidFill>
            </a:endParaRPr>
          </a:p>
        </p:txBody>
      </p:sp>
      <p:sp>
        <p:nvSpPr>
          <p:cNvPr id="70" name="Google Shape;70;p15"/>
          <p:cNvSpPr txBox="1"/>
          <p:nvPr/>
        </p:nvSpPr>
        <p:spPr>
          <a:xfrm>
            <a:off x="5707350" y="1157575"/>
            <a:ext cx="3000000" cy="2308800"/>
          </a:xfrm>
          <a:prstGeom prst="rect">
            <a:avLst/>
          </a:prstGeom>
          <a:solidFill>
            <a:srgbClr val="EEFF41">
              <a:alpha val="34590"/>
            </a:srgbClr>
          </a:soli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b="1">
                <a:solidFill>
                  <a:schemeClr val="dk2"/>
                </a:solidFill>
              </a:rPr>
              <a:t>Criteria of respondent selection </a:t>
            </a:r>
            <a:endParaRPr sz="1200" b="1">
              <a:solidFill>
                <a:schemeClr val="dk2"/>
              </a:solidFill>
            </a:endParaRPr>
          </a:p>
          <a:p>
            <a:pPr marL="0" lvl="0" indent="0" algn="just" rtl="0">
              <a:lnSpc>
                <a:spcPct val="150000"/>
              </a:lnSpc>
              <a:spcBef>
                <a:spcPts val="0"/>
              </a:spcBef>
              <a:spcAft>
                <a:spcPts val="0"/>
              </a:spcAft>
              <a:buNone/>
            </a:pPr>
            <a:endParaRPr sz="1200">
              <a:solidFill>
                <a:schemeClr val="dk2"/>
              </a:solidFill>
            </a:endParaRPr>
          </a:p>
          <a:p>
            <a:pPr marL="0" lvl="0" indent="0" algn="just" rtl="0">
              <a:lnSpc>
                <a:spcPct val="150000"/>
              </a:lnSpc>
              <a:spcBef>
                <a:spcPts val="0"/>
              </a:spcBef>
              <a:spcAft>
                <a:spcPts val="0"/>
              </a:spcAft>
              <a:buNone/>
            </a:pPr>
            <a:r>
              <a:rPr lang="en-GB" sz="1200">
                <a:solidFill>
                  <a:schemeClr val="dk2"/>
                </a:solidFill>
              </a:rPr>
              <a:t>People who  prefer to do fitness activities </a:t>
            </a:r>
            <a:endParaRPr sz="1200">
              <a:solidFill>
                <a:schemeClr val="dk2"/>
              </a:solidFill>
            </a:endParaRPr>
          </a:p>
          <a:p>
            <a:pPr marL="0" lvl="0" indent="0" algn="just" rtl="0">
              <a:lnSpc>
                <a:spcPct val="150000"/>
              </a:lnSpc>
              <a:spcBef>
                <a:spcPts val="0"/>
              </a:spcBef>
              <a:spcAft>
                <a:spcPts val="0"/>
              </a:spcAft>
              <a:buNone/>
            </a:pPr>
            <a:endParaRPr sz="1200">
              <a:solidFill>
                <a:schemeClr val="dk2"/>
              </a:solidFill>
            </a:endParaRPr>
          </a:p>
          <a:p>
            <a:pPr marL="0" lvl="0" indent="0" algn="just" rtl="0">
              <a:lnSpc>
                <a:spcPct val="150000"/>
              </a:lnSpc>
              <a:spcBef>
                <a:spcPts val="0"/>
              </a:spcBef>
              <a:spcAft>
                <a:spcPts val="0"/>
              </a:spcAft>
              <a:buNone/>
            </a:pPr>
            <a:r>
              <a:rPr lang="en-GB" sz="1200">
                <a:solidFill>
                  <a:schemeClr val="dk2"/>
                </a:solidFill>
              </a:rPr>
              <a:t>Total respondents – 25 </a:t>
            </a:r>
            <a:endParaRPr sz="1200">
              <a:solidFill>
                <a:schemeClr val="dk2"/>
              </a:solidFill>
            </a:endParaRPr>
          </a:p>
          <a:p>
            <a:pPr marL="0" lvl="0" indent="0" algn="just" rtl="0">
              <a:lnSpc>
                <a:spcPct val="150000"/>
              </a:lnSpc>
              <a:spcBef>
                <a:spcPts val="0"/>
              </a:spcBef>
              <a:spcAft>
                <a:spcPts val="0"/>
              </a:spcAft>
              <a:buNone/>
            </a:pPr>
            <a:r>
              <a:rPr lang="en-GB" sz="1200">
                <a:solidFill>
                  <a:schemeClr val="dk2"/>
                </a:solidFill>
              </a:rPr>
              <a:t>Gender Male/Female</a:t>
            </a:r>
            <a:endParaRPr sz="1200">
              <a:solidFill>
                <a:schemeClr val="dk2"/>
              </a:solidFill>
            </a:endParaRPr>
          </a:p>
          <a:p>
            <a:pPr marL="0" lvl="0" indent="0" algn="just" rtl="0">
              <a:lnSpc>
                <a:spcPct val="150000"/>
              </a:lnSpc>
              <a:spcBef>
                <a:spcPts val="0"/>
              </a:spcBef>
              <a:spcAft>
                <a:spcPts val="0"/>
              </a:spcAft>
              <a:buNone/>
            </a:pPr>
            <a:r>
              <a:rPr lang="en-GB" sz="1200">
                <a:solidFill>
                  <a:schemeClr val="dk2"/>
                </a:solidFill>
              </a:rPr>
              <a:t>Age group 18 +</a:t>
            </a:r>
            <a:endParaRPr sz="1200">
              <a:solidFill>
                <a:schemeClr val="dk2"/>
              </a:solidFill>
            </a:endParaRPr>
          </a:p>
          <a:p>
            <a:pPr marL="0" lvl="0" indent="0" algn="just" rtl="0">
              <a:lnSpc>
                <a:spcPct val="150000"/>
              </a:lnSpc>
              <a:spcBef>
                <a:spcPts val="0"/>
              </a:spcBef>
              <a:spcAft>
                <a:spcPts val="0"/>
              </a:spcAft>
              <a:buNone/>
            </a:pPr>
            <a:r>
              <a:rPr lang="en-GB" sz="1200">
                <a:solidFill>
                  <a:schemeClr val="dk2"/>
                </a:solidFill>
              </a:rPr>
              <a:t>Location: Wales, UK </a:t>
            </a:r>
            <a:endParaRPr sz="1200">
              <a:solidFill>
                <a:schemeClr val="dk2"/>
              </a:solidFill>
            </a:endParaRPr>
          </a:p>
        </p:txBody>
      </p:sp>
      <p:sp>
        <p:nvSpPr>
          <p:cNvPr id="71" name="Google Shape;71;p15"/>
          <p:cNvSpPr txBox="1"/>
          <p:nvPr/>
        </p:nvSpPr>
        <p:spPr>
          <a:xfrm>
            <a:off x="5707350" y="3606225"/>
            <a:ext cx="3000000" cy="1108200"/>
          </a:xfrm>
          <a:prstGeom prst="rect">
            <a:avLst/>
          </a:prstGeom>
          <a:solidFill>
            <a:srgbClr val="EEFF41">
              <a:alpha val="34590"/>
            </a:srgbClr>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200">
                <a:solidFill>
                  <a:schemeClr val="dk2"/>
                </a:solidFill>
              </a:rPr>
              <a:t>Key question selection was based on 4Ps – market segmentation </a:t>
            </a:r>
            <a:endParaRPr sz="1200">
              <a:solidFill>
                <a:schemeClr val="dk2"/>
              </a:solidFill>
            </a:endParaRPr>
          </a:p>
          <a:p>
            <a:pPr marL="0" lvl="0" indent="0" algn="l" rtl="0">
              <a:spcBef>
                <a:spcPts val="0"/>
              </a:spcBef>
              <a:spcAft>
                <a:spcPts val="0"/>
              </a:spcAft>
              <a:buNone/>
            </a:pPr>
            <a:r>
              <a:rPr lang="en-GB" sz="1200" b="1">
                <a:solidFill>
                  <a:schemeClr val="dk2"/>
                </a:solidFill>
              </a:rPr>
              <a:t>Price, product, place and promotion </a:t>
            </a:r>
            <a:r>
              <a:rPr lang="en-GB" sz="1200">
                <a:solidFill>
                  <a:schemeClr val="dk1"/>
                </a:solidFill>
              </a:rPr>
              <a:t>(Kotler, Keller and Chernev, 2021)</a:t>
            </a:r>
            <a:endParaRPr sz="1200">
              <a:solidFill>
                <a:schemeClr val="dk1"/>
              </a:solidFill>
            </a:endParaRPr>
          </a:p>
          <a:p>
            <a:pPr marL="0" lvl="0" indent="0" algn="l" rtl="0">
              <a:spcBef>
                <a:spcPts val="0"/>
              </a:spcBef>
              <a:spcAft>
                <a:spcPts val="0"/>
              </a:spcAft>
              <a:buNone/>
            </a:pPr>
            <a:endParaRPr sz="120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2264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Key insights </a:t>
            </a:r>
            <a:endParaRPr/>
          </a:p>
        </p:txBody>
      </p:sp>
      <p:sp>
        <p:nvSpPr>
          <p:cNvPr id="77" name="Google Shape;77;p16"/>
          <p:cNvSpPr txBox="1">
            <a:spLocks noGrp="1"/>
          </p:cNvSpPr>
          <p:nvPr>
            <p:ph type="body" idx="1"/>
          </p:nvPr>
        </p:nvSpPr>
        <p:spPr>
          <a:xfrm>
            <a:off x="254150" y="715225"/>
            <a:ext cx="5832900" cy="4428300"/>
          </a:xfrm>
          <a:prstGeom prst="rect">
            <a:avLst/>
          </a:prstGeom>
        </p:spPr>
        <p:txBody>
          <a:bodyPr spcFirstLastPara="1" wrap="square" lIns="91425" tIns="91425" rIns="91425" bIns="91425" anchor="t" anchorCtr="0">
            <a:noAutofit/>
          </a:bodyPr>
          <a:lstStyle/>
          <a:p>
            <a:pPr marL="0" lvl="0" indent="0" algn="l" rtl="0">
              <a:spcBef>
                <a:spcPts val="1400"/>
              </a:spcBef>
              <a:spcAft>
                <a:spcPts val="0"/>
              </a:spcAft>
              <a:buClr>
                <a:schemeClr val="dk1"/>
              </a:buClr>
              <a:buSzPts val="1100"/>
              <a:buFont typeface="Arial"/>
              <a:buNone/>
            </a:pPr>
            <a:r>
              <a:rPr lang="en-GB" sz="1200" b="1" dirty="0">
                <a:solidFill>
                  <a:schemeClr val="dk1"/>
                </a:solidFill>
              </a:rPr>
              <a:t>Results</a:t>
            </a:r>
            <a:endParaRPr sz="1200" b="1" dirty="0">
              <a:solidFill>
                <a:schemeClr val="dk1"/>
              </a:solidFill>
            </a:endParaRPr>
          </a:p>
          <a:p>
            <a:pPr marL="457200" lvl="0" indent="-292100" algn="just" rtl="0">
              <a:lnSpc>
                <a:spcPct val="150000"/>
              </a:lnSpc>
              <a:spcBef>
                <a:spcPts val="1200"/>
              </a:spcBef>
              <a:spcAft>
                <a:spcPts val="0"/>
              </a:spcAft>
              <a:buClr>
                <a:schemeClr val="dk1"/>
              </a:buClr>
              <a:buSzPts val="1000"/>
              <a:buChar char="●"/>
            </a:pPr>
            <a:r>
              <a:rPr lang="en-GB" sz="1000" dirty="0">
                <a:solidFill>
                  <a:schemeClr val="dk1"/>
                </a:solidFill>
              </a:rPr>
              <a:t>80% prefer personal training, which supports </a:t>
            </a:r>
            <a:r>
              <a:rPr lang="en-GB" sz="1000" dirty="0" err="1">
                <a:solidFill>
                  <a:schemeClr val="dk1"/>
                </a:solidFill>
              </a:rPr>
              <a:t>Solofit's</a:t>
            </a:r>
            <a:r>
              <a:rPr lang="en-GB" sz="1000" dirty="0">
                <a:solidFill>
                  <a:schemeClr val="dk1"/>
                </a:solidFill>
              </a:rPr>
              <a:t> core concept of a private gym studio with personal training (product). </a:t>
            </a:r>
            <a:endParaRPr sz="1000" dirty="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dirty="0">
                <a:solidFill>
                  <a:schemeClr val="dk1"/>
                </a:solidFill>
              </a:rPr>
              <a:t>Appealing features: Personal trainers, privacy, tech integration, flexible pricing, and technology interaction  </a:t>
            </a:r>
            <a:endParaRPr sz="1000" dirty="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dirty="0">
                <a:solidFill>
                  <a:schemeClr val="dk1"/>
                </a:solidFill>
              </a:rPr>
              <a:t>Premium pricing  72% are comfortable with premium pricing (pricing). </a:t>
            </a:r>
            <a:endParaRPr sz="1000" dirty="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dirty="0">
                <a:solidFill>
                  <a:schemeClr val="dk1"/>
                </a:solidFill>
              </a:rPr>
              <a:t>76% consider an exclusive mobile app as highly essential for communication, booking, scheduling, tracking, etc. (place and promotion). </a:t>
            </a:r>
            <a:endParaRPr sz="1000" dirty="0">
              <a:solidFill>
                <a:schemeClr val="dk1"/>
              </a:solidFill>
            </a:endParaRPr>
          </a:p>
          <a:p>
            <a:pPr marL="0" lvl="0" indent="0" algn="just" rtl="0">
              <a:lnSpc>
                <a:spcPct val="150000"/>
              </a:lnSpc>
              <a:spcBef>
                <a:spcPts val="1200"/>
              </a:spcBef>
              <a:spcAft>
                <a:spcPts val="0"/>
              </a:spcAft>
              <a:buNone/>
            </a:pPr>
            <a:r>
              <a:rPr lang="en-GB" sz="1000" b="1" dirty="0">
                <a:solidFill>
                  <a:schemeClr val="dk1"/>
                </a:solidFill>
              </a:rPr>
              <a:t>Key insights </a:t>
            </a:r>
            <a:endParaRPr sz="1000" b="1" dirty="0">
              <a:solidFill>
                <a:schemeClr val="dk1"/>
              </a:solidFill>
            </a:endParaRPr>
          </a:p>
          <a:p>
            <a:pPr marL="457200" lvl="0" indent="-292100" algn="just" rtl="0">
              <a:lnSpc>
                <a:spcPct val="150000"/>
              </a:lnSpc>
              <a:spcBef>
                <a:spcPts val="1200"/>
              </a:spcBef>
              <a:spcAft>
                <a:spcPts val="0"/>
              </a:spcAft>
              <a:buClr>
                <a:schemeClr val="dk1"/>
              </a:buClr>
              <a:buSzPts val="1000"/>
              <a:buChar char="●"/>
            </a:pPr>
            <a:r>
              <a:rPr lang="en-GB" sz="1000" dirty="0">
                <a:solidFill>
                  <a:schemeClr val="dk1"/>
                </a:solidFill>
              </a:rPr>
              <a:t>Strong demand for customised fitness programs, personal training, and technology integration.</a:t>
            </a:r>
            <a:endParaRPr sz="1000" dirty="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dirty="0">
                <a:solidFill>
                  <a:schemeClr val="dk1"/>
                </a:solidFill>
              </a:rPr>
              <a:t>The majority are willing to pay a premium price for premium service, and a certain percentage are willing only if it is value for money. This indicates that tiered pricing is a suitable strategy to address the needs of both categories </a:t>
            </a:r>
            <a:endParaRPr sz="1000" dirty="0">
              <a:solidFill>
                <a:schemeClr val="dk1"/>
              </a:solidFill>
            </a:endParaRPr>
          </a:p>
          <a:p>
            <a:pPr marL="457200" lvl="0" indent="-292100" algn="just" rtl="0">
              <a:lnSpc>
                <a:spcPct val="150000"/>
              </a:lnSpc>
              <a:spcBef>
                <a:spcPts val="0"/>
              </a:spcBef>
              <a:spcAft>
                <a:spcPts val="0"/>
              </a:spcAft>
              <a:buClr>
                <a:schemeClr val="dk1"/>
              </a:buClr>
              <a:buSzPts val="1000"/>
              <a:buChar char="●"/>
            </a:pPr>
            <a:r>
              <a:rPr lang="en-GB" sz="1000" dirty="0">
                <a:solidFill>
                  <a:schemeClr val="dk1"/>
                </a:solidFill>
              </a:rPr>
              <a:t>The insights helped to formulate the USP and marketing strategy </a:t>
            </a:r>
            <a:endParaRPr sz="1000" dirty="0">
              <a:solidFill>
                <a:schemeClr val="dk1"/>
              </a:solidFill>
            </a:endParaRPr>
          </a:p>
          <a:p>
            <a:pPr marL="0" lvl="0" indent="0" algn="ctr" rtl="0">
              <a:lnSpc>
                <a:spcPct val="150000"/>
              </a:lnSpc>
              <a:spcBef>
                <a:spcPts val="1200"/>
              </a:spcBef>
              <a:spcAft>
                <a:spcPts val="0"/>
              </a:spcAft>
              <a:buNone/>
            </a:pPr>
            <a:endParaRPr sz="1000" b="1" i="1" dirty="0">
              <a:solidFill>
                <a:schemeClr val="dk1"/>
              </a:solidFill>
            </a:endParaRPr>
          </a:p>
          <a:p>
            <a:pPr marL="0" lvl="0" indent="0" algn="l" rtl="0">
              <a:spcBef>
                <a:spcPts val="1200"/>
              </a:spcBef>
              <a:spcAft>
                <a:spcPts val="1200"/>
              </a:spcAft>
              <a:buNone/>
            </a:pPr>
            <a:endParaRPr sz="1200" dirty="0"/>
          </a:p>
        </p:txBody>
      </p:sp>
      <p:sp>
        <p:nvSpPr>
          <p:cNvPr id="78" name="Google Shape;78;p16"/>
          <p:cNvSpPr txBox="1"/>
          <p:nvPr/>
        </p:nvSpPr>
        <p:spPr>
          <a:xfrm>
            <a:off x="6455275" y="1209724"/>
            <a:ext cx="2434575" cy="2985402"/>
          </a:xfrm>
          <a:prstGeom prst="rect">
            <a:avLst/>
          </a:prstGeom>
          <a:solidFill>
            <a:schemeClr val="accent6"/>
          </a:solidFill>
          <a:ln>
            <a:noFill/>
          </a:ln>
        </p:spPr>
        <p:txBody>
          <a:bodyPr spcFirstLastPara="1" wrap="square" lIns="91425" tIns="91425" rIns="91425" bIns="91425" anchor="t" anchorCtr="0">
            <a:spAutoFit/>
          </a:bodyPr>
          <a:lstStyle/>
          <a:p>
            <a:pPr marL="0" lvl="0" indent="0" algn="l" rtl="0">
              <a:lnSpc>
                <a:spcPct val="150000"/>
              </a:lnSpc>
              <a:spcBef>
                <a:spcPts val="1200"/>
              </a:spcBef>
              <a:spcAft>
                <a:spcPts val="1200"/>
              </a:spcAft>
              <a:buNone/>
            </a:pPr>
            <a:r>
              <a:rPr lang="en-GB" sz="1200" b="1" i="1" dirty="0">
                <a:solidFill>
                  <a:schemeClr val="dk1"/>
                </a:solidFill>
              </a:rPr>
              <a:t>USP – </a:t>
            </a:r>
            <a:r>
              <a:rPr lang="en-GB" sz="1200" b="1" i="1" dirty="0" err="1">
                <a:solidFill>
                  <a:schemeClr val="dk1"/>
                </a:solidFill>
              </a:rPr>
              <a:t>Solofit</a:t>
            </a:r>
            <a:r>
              <a:rPr lang="en-GB" sz="1200" b="1" i="1" dirty="0">
                <a:solidFill>
                  <a:schemeClr val="dk1"/>
                </a:solidFill>
              </a:rPr>
              <a:t> is a   unique private fitness studio offering a clean, hygienic private space for fitness training under a certified trainer with additional services like meal plans, fitness tracking, tech integration, flexible  timing, and tiered pricing.” </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9285"/>
              <a:buFont typeface="Arial"/>
              <a:buNone/>
            </a:pPr>
            <a:r>
              <a:rPr lang="en-GB" b="1"/>
              <a:t>Task 1 – Website development and marketing material</a:t>
            </a:r>
            <a:endParaRPr b="1"/>
          </a:p>
          <a:p>
            <a:pPr marL="0" lvl="0" indent="0" algn="l" rtl="0">
              <a:spcBef>
                <a:spcPts val="0"/>
              </a:spcBef>
              <a:spcAft>
                <a:spcPts val="0"/>
              </a:spcAft>
              <a:buNone/>
            </a:pPr>
            <a:endParaRPr/>
          </a:p>
        </p:txBody>
      </p:sp>
      <p:sp>
        <p:nvSpPr>
          <p:cNvPr id="84" name="Google Shape;84;p17"/>
          <p:cNvSpPr txBox="1">
            <a:spLocks noGrp="1"/>
          </p:cNvSpPr>
          <p:nvPr>
            <p:ph type="body" idx="1"/>
          </p:nvPr>
        </p:nvSpPr>
        <p:spPr>
          <a:xfrm>
            <a:off x="311700" y="1071925"/>
            <a:ext cx="4695900" cy="3970200"/>
          </a:xfrm>
          <a:prstGeom prst="rect">
            <a:avLst/>
          </a:prstGeom>
        </p:spPr>
        <p:txBody>
          <a:bodyPr spcFirstLastPara="1" wrap="square" lIns="91425" tIns="91425" rIns="91425" bIns="91425" anchor="t" anchorCtr="0">
            <a:noAutofit/>
          </a:bodyPr>
          <a:lstStyle/>
          <a:p>
            <a:pPr marL="457200" lvl="0" indent="-298450" algn="l" rtl="0">
              <a:lnSpc>
                <a:spcPct val="100000"/>
              </a:lnSpc>
              <a:spcBef>
                <a:spcPts val="1200"/>
              </a:spcBef>
              <a:spcAft>
                <a:spcPts val="0"/>
              </a:spcAft>
              <a:buClr>
                <a:schemeClr val="dk1"/>
              </a:buClr>
              <a:buSzPts val="1100"/>
              <a:buChar char="●"/>
            </a:pPr>
            <a:r>
              <a:rPr lang="en-GB" sz="1100" dirty="0">
                <a:solidFill>
                  <a:schemeClr val="dk1"/>
                </a:solidFill>
              </a:rPr>
              <a:t>In-depth analysis of key insights from the questionnaire</a:t>
            </a:r>
            <a:endParaRPr sz="1100" dirty="0">
              <a:solidFill>
                <a:schemeClr val="dk1"/>
              </a:solidFill>
            </a:endParaRPr>
          </a:p>
          <a:p>
            <a:pPr marL="457200" lvl="0" indent="0" algn="l" rtl="0">
              <a:lnSpc>
                <a:spcPct val="100000"/>
              </a:lnSpc>
              <a:spcBef>
                <a:spcPts val="1200"/>
              </a:spcBef>
              <a:spcAft>
                <a:spcPts val="0"/>
              </a:spcAft>
              <a:buNone/>
            </a:pPr>
            <a:r>
              <a:rPr lang="en-GB" sz="1100" dirty="0">
                <a:solidFill>
                  <a:schemeClr val="dk1"/>
                </a:solidFill>
              </a:rPr>
              <a:t>To understand the most appealing features, their preference for technology integration, etc., and have highlighted them in the website and marketing materials. Since 76% consider technology essential, such as mobile app, online booking, scheduling, and progress tracking – a more user-friendly layout with mobile app and chatbot integration and prepared content highlighting the insights  </a:t>
            </a:r>
            <a:endParaRPr sz="1100" dirty="0">
              <a:solidFill>
                <a:schemeClr val="dk1"/>
              </a:solidFill>
            </a:endParaRPr>
          </a:p>
          <a:p>
            <a:pPr marL="457200" lvl="0" indent="-298450" algn="l" rtl="0">
              <a:lnSpc>
                <a:spcPct val="100000"/>
              </a:lnSpc>
              <a:spcBef>
                <a:spcPts val="1200"/>
              </a:spcBef>
              <a:spcAft>
                <a:spcPts val="0"/>
              </a:spcAft>
              <a:buClr>
                <a:schemeClr val="dk1"/>
              </a:buClr>
              <a:buSzPts val="1100"/>
              <a:buChar char="●"/>
            </a:pPr>
            <a:r>
              <a:rPr lang="en-GB" sz="1100" dirty="0">
                <a:solidFill>
                  <a:schemeClr val="dk1"/>
                </a:solidFill>
              </a:rPr>
              <a:t>Competitor's website </a:t>
            </a:r>
            <a:endParaRPr sz="1100" dirty="0">
              <a:solidFill>
                <a:schemeClr val="dk1"/>
              </a:solidFill>
            </a:endParaRPr>
          </a:p>
          <a:p>
            <a:pPr marL="457200" lvl="0" indent="0" algn="l" rtl="0">
              <a:lnSpc>
                <a:spcPct val="100000"/>
              </a:lnSpc>
              <a:spcBef>
                <a:spcPts val="1200"/>
              </a:spcBef>
              <a:spcAft>
                <a:spcPts val="0"/>
              </a:spcAft>
              <a:buNone/>
            </a:pPr>
            <a:r>
              <a:rPr lang="en-GB" sz="1100" dirty="0">
                <a:solidFill>
                  <a:schemeClr val="dk1"/>
                </a:solidFill>
              </a:rPr>
              <a:t>Gone through similar websites that offer fitness programmes to understand the website structure, layout, contents, special features, etc., such as images, videos, testimonials, reviews, etc.</a:t>
            </a:r>
            <a:endParaRPr sz="1100" dirty="0">
              <a:solidFill>
                <a:schemeClr val="dk1"/>
              </a:solidFill>
            </a:endParaRPr>
          </a:p>
          <a:p>
            <a:pPr marL="457200" lvl="0" indent="-298450" algn="l" rtl="0">
              <a:lnSpc>
                <a:spcPct val="100000"/>
              </a:lnSpc>
              <a:spcBef>
                <a:spcPts val="1200"/>
              </a:spcBef>
              <a:spcAft>
                <a:spcPts val="0"/>
              </a:spcAft>
              <a:buClr>
                <a:schemeClr val="dk1"/>
              </a:buClr>
              <a:buSzPts val="1100"/>
              <a:buChar char="●"/>
            </a:pPr>
            <a:r>
              <a:rPr lang="en-GB" sz="1100" dirty="0">
                <a:solidFill>
                  <a:schemeClr val="dk1"/>
                </a:solidFill>
              </a:rPr>
              <a:t> Canva </a:t>
            </a:r>
            <a:endParaRPr sz="1100" dirty="0">
              <a:solidFill>
                <a:schemeClr val="dk1"/>
              </a:solidFill>
            </a:endParaRPr>
          </a:p>
          <a:p>
            <a:pPr marL="457200" lvl="0" indent="0" algn="l" rtl="0">
              <a:lnSpc>
                <a:spcPct val="100000"/>
              </a:lnSpc>
              <a:spcBef>
                <a:spcPts val="1200"/>
              </a:spcBef>
              <a:spcAft>
                <a:spcPts val="1200"/>
              </a:spcAft>
              <a:buNone/>
            </a:pPr>
            <a:r>
              <a:rPr lang="en-GB" sz="1100" dirty="0">
                <a:solidFill>
                  <a:schemeClr val="dk1"/>
                </a:solidFill>
              </a:rPr>
              <a:t>The website is prepared in Canva. It  is found to be user-friendly and easily available, and offers quick customisation</a:t>
            </a:r>
            <a:endParaRPr sz="1100" dirty="0"/>
          </a:p>
        </p:txBody>
      </p:sp>
      <p:sp>
        <p:nvSpPr>
          <p:cNvPr id="85" name="Google Shape;85;p17"/>
          <p:cNvSpPr txBox="1"/>
          <p:nvPr/>
        </p:nvSpPr>
        <p:spPr>
          <a:xfrm>
            <a:off x="5293075" y="1017725"/>
            <a:ext cx="3615300" cy="3724800"/>
          </a:xfrm>
          <a:prstGeom prst="rect">
            <a:avLst/>
          </a:prstGeom>
          <a:solidFill>
            <a:srgbClr val="EEFF41">
              <a:alpha val="34590"/>
            </a:srgbClr>
          </a:solidFill>
          <a:ln>
            <a:noFill/>
          </a:ln>
        </p:spPr>
        <p:txBody>
          <a:bodyPr spcFirstLastPara="1" wrap="square" lIns="91425" tIns="91425" rIns="91425" bIns="91425" anchor="t" anchorCtr="0">
            <a:spAutoFit/>
          </a:bodyPr>
          <a:lstStyle/>
          <a:p>
            <a:pPr marL="457200" lvl="0" indent="-298450" algn="just" rtl="0">
              <a:spcBef>
                <a:spcPts val="1200"/>
              </a:spcBef>
              <a:spcAft>
                <a:spcPts val="0"/>
              </a:spcAft>
              <a:buClr>
                <a:schemeClr val="dk1"/>
              </a:buClr>
              <a:buSzPts val="1100"/>
              <a:buChar char="●"/>
            </a:pPr>
            <a:r>
              <a:rPr lang="en-GB" sz="1100" dirty="0">
                <a:solidFill>
                  <a:schemeClr val="dk1"/>
                </a:solidFill>
              </a:rPr>
              <a:t>SEO strategy </a:t>
            </a:r>
            <a:endParaRPr sz="1100" dirty="0">
              <a:solidFill>
                <a:schemeClr val="dk1"/>
              </a:solidFill>
            </a:endParaRPr>
          </a:p>
          <a:p>
            <a:pPr marL="450000" lvl="0" indent="0" algn="just" rtl="0">
              <a:spcBef>
                <a:spcPts val="1200"/>
              </a:spcBef>
              <a:spcAft>
                <a:spcPts val="0"/>
              </a:spcAft>
              <a:buNone/>
            </a:pPr>
            <a:r>
              <a:rPr lang="en-GB" sz="1100" dirty="0">
                <a:solidFill>
                  <a:schemeClr val="dk1"/>
                </a:solidFill>
              </a:rPr>
              <a:t>A thorough literature review has been done to ensure a successful strategy. , The SEO strategy is to optimise website for local Cardiff-based people who are looking for premium private gyms with customised services and, therefore, ensure keywords like 'private gyms', 'personal trainer', 'personal workout plan', 'time flexibility', etc., and  local listing in google my business, yellow pages, google maps and active social media presence (</a:t>
            </a:r>
            <a:r>
              <a:rPr lang="en-GB" sz="1100" dirty="0" err="1">
                <a:solidFill>
                  <a:schemeClr val="dk1"/>
                </a:solidFill>
              </a:rPr>
              <a:t>melinn</a:t>
            </a:r>
            <a:r>
              <a:rPr lang="en-GB" sz="1100" dirty="0">
                <a:solidFill>
                  <a:schemeClr val="dk1"/>
                </a:solidFill>
              </a:rPr>
              <a:t>, 2024) </a:t>
            </a:r>
            <a:endParaRPr sz="1100" dirty="0">
              <a:solidFill>
                <a:schemeClr val="dk1"/>
              </a:solidFill>
            </a:endParaRPr>
          </a:p>
          <a:p>
            <a:pPr marL="457200" lvl="0" indent="-298450" algn="just" rtl="0">
              <a:spcBef>
                <a:spcPts val="1200"/>
              </a:spcBef>
              <a:spcAft>
                <a:spcPts val="0"/>
              </a:spcAft>
              <a:buClr>
                <a:schemeClr val="dk1"/>
              </a:buClr>
              <a:buSzPts val="1100"/>
              <a:buChar char="●"/>
            </a:pPr>
            <a:r>
              <a:rPr lang="en-GB" sz="1100" dirty="0">
                <a:solidFill>
                  <a:schemeClr val="dk1"/>
                </a:solidFill>
              </a:rPr>
              <a:t>Brand integration  </a:t>
            </a:r>
            <a:endParaRPr sz="1100" dirty="0">
              <a:solidFill>
                <a:schemeClr val="dk1"/>
              </a:solidFill>
            </a:endParaRPr>
          </a:p>
          <a:p>
            <a:pPr marL="450000" lvl="0" indent="0" algn="just" rtl="0">
              <a:spcBef>
                <a:spcPts val="1200"/>
              </a:spcBef>
              <a:spcAft>
                <a:spcPts val="1200"/>
              </a:spcAft>
              <a:buNone/>
            </a:pPr>
            <a:r>
              <a:rPr lang="en-GB" sz="1100" dirty="0">
                <a:solidFill>
                  <a:schemeClr val="dk1"/>
                </a:solidFill>
              </a:rPr>
              <a:t>Followed brand recognition elements, tag line, brand colours, logo, colour tone, brand message, etc., across website and materials also reflect the key factors</a:t>
            </a:r>
            <a:r>
              <a:rPr lang="en-GB" sz="1200" dirty="0">
                <a:solidFill>
                  <a:schemeClr val="dk1"/>
                </a:solidFill>
              </a:rPr>
              <a:t>(Kotler, Keller and Chernev, 2021)</a:t>
            </a:r>
            <a:endParaRPr sz="1100" dirty="0">
              <a:solidFill>
                <a:schemeClr val="dk2"/>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163850"/>
            <a:ext cx="8923200" cy="918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Task 2 – Excel in digital era and 1-year income and expense projection </a:t>
            </a:r>
            <a:endParaRPr b="1"/>
          </a:p>
        </p:txBody>
      </p:sp>
      <p:sp>
        <p:nvSpPr>
          <p:cNvPr id="91" name="Google Shape;91;p18"/>
          <p:cNvSpPr txBox="1">
            <a:spLocks noGrp="1"/>
          </p:cNvSpPr>
          <p:nvPr>
            <p:ph type="body" idx="1"/>
          </p:nvPr>
        </p:nvSpPr>
        <p:spPr>
          <a:xfrm>
            <a:off x="311699" y="1571575"/>
            <a:ext cx="7630821" cy="2426267"/>
          </a:xfrm>
          <a:prstGeom prst="rect">
            <a:avLst/>
          </a:prstGeom>
          <a:solidFill>
            <a:srgbClr val="EEFF41">
              <a:alpha val="34590"/>
            </a:srgbClr>
          </a:solidFill>
        </p:spPr>
        <p:txBody>
          <a:bodyPr spcFirstLastPara="1" wrap="square" lIns="91425" tIns="91425" rIns="91425" bIns="91425" anchor="t" anchorCtr="0">
            <a:normAutofit fontScale="25000" lnSpcReduction="20000"/>
          </a:bodyPr>
          <a:lstStyle/>
          <a:p>
            <a:pPr marL="457200" lvl="0" indent="-296862" algn="l" rtl="0">
              <a:lnSpc>
                <a:spcPct val="150000"/>
              </a:lnSpc>
              <a:spcBef>
                <a:spcPts val="1200"/>
              </a:spcBef>
              <a:spcAft>
                <a:spcPts val="0"/>
              </a:spcAft>
              <a:buClr>
                <a:schemeClr val="dk1"/>
              </a:buClr>
              <a:buSzPct val="100000"/>
              <a:buChar char="●"/>
            </a:pPr>
            <a:r>
              <a:rPr lang="en-GB" sz="4300" dirty="0">
                <a:solidFill>
                  <a:schemeClr val="dk1"/>
                </a:solidFill>
              </a:rPr>
              <a:t>A literature review was conducted to understand  how digital skills are important to enhance efficiency and productivity in the modern business world, and how they can be used in </a:t>
            </a:r>
            <a:r>
              <a:rPr lang="en-GB" sz="4300" dirty="0" err="1">
                <a:solidFill>
                  <a:schemeClr val="dk1"/>
                </a:solidFill>
              </a:rPr>
              <a:t>Solofit</a:t>
            </a:r>
            <a:r>
              <a:rPr lang="en-GB" sz="4300" dirty="0">
                <a:solidFill>
                  <a:schemeClr val="dk1"/>
                </a:solidFill>
              </a:rPr>
              <a:t> studio financial plan development</a:t>
            </a:r>
            <a:endParaRPr sz="4300" dirty="0">
              <a:solidFill>
                <a:schemeClr val="dk1"/>
              </a:solidFill>
            </a:endParaRPr>
          </a:p>
          <a:p>
            <a:pPr marL="457200" lvl="0" indent="-296862" algn="l" rtl="0">
              <a:lnSpc>
                <a:spcPct val="150000"/>
              </a:lnSpc>
              <a:spcBef>
                <a:spcPts val="0"/>
              </a:spcBef>
              <a:spcAft>
                <a:spcPts val="0"/>
              </a:spcAft>
              <a:buClr>
                <a:schemeClr val="dk1"/>
              </a:buClr>
              <a:buSzPct val="100000"/>
              <a:buChar char="●"/>
            </a:pPr>
            <a:r>
              <a:rPr lang="en-GB" sz="4300" dirty="0">
                <a:solidFill>
                  <a:schemeClr val="dk1"/>
                </a:solidFill>
              </a:rPr>
              <a:t>It was understood that Excel is a powerful tool for data entry, organisation, management, and data analytics on micro and macro levels. (Charlesworth, 2024).</a:t>
            </a:r>
            <a:endParaRPr sz="4300" dirty="0">
              <a:solidFill>
                <a:schemeClr val="dk1"/>
              </a:solidFill>
            </a:endParaRPr>
          </a:p>
          <a:p>
            <a:pPr marL="457200" lvl="0" indent="-296862" algn="l" rtl="0">
              <a:lnSpc>
                <a:spcPct val="150000"/>
              </a:lnSpc>
              <a:spcBef>
                <a:spcPts val="0"/>
              </a:spcBef>
              <a:spcAft>
                <a:spcPts val="0"/>
              </a:spcAft>
              <a:buClr>
                <a:schemeClr val="dk1"/>
              </a:buClr>
              <a:buSzPct val="100000"/>
              <a:buChar char="●"/>
            </a:pPr>
            <a:r>
              <a:rPr lang="en-GB" sz="4300" dirty="0">
                <a:solidFill>
                  <a:schemeClr val="dk1"/>
                </a:solidFill>
              </a:rPr>
              <a:t>A 1-year budget projection in an Excel sheet was prepared with income and expenditure projections and used formulae for calculating the sum and subtraction to calculate profit or loss. A bar chart is prepared to visualise the first 3 months’ profit or loss.</a:t>
            </a:r>
            <a:endParaRPr sz="4300" dirty="0">
              <a:solidFill>
                <a:schemeClr val="dk1"/>
              </a:solidFill>
            </a:endParaRPr>
          </a:p>
          <a:p>
            <a:pPr marL="457200" lvl="0" indent="-296862" algn="l" rtl="0">
              <a:lnSpc>
                <a:spcPct val="150000"/>
              </a:lnSpc>
              <a:spcBef>
                <a:spcPts val="0"/>
              </a:spcBef>
              <a:spcAft>
                <a:spcPts val="0"/>
              </a:spcAft>
              <a:buClr>
                <a:schemeClr val="dk1"/>
              </a:buClr>
              <a:buSzPct val="100000"/>
              <a:buChar char="●"/>
            </a:pPr>
            <a:r>
              <a:rPr lang="en-GB" sz="4300" dirty="0">
                <a:solidFill>
                  <a:schemeClr val="dk1"/>
                </a:solidFill>
              </a:rPr>
              <a:t>The task helped to understand the cost involved and expenses. The colour highlights help to differentiate income and expenses separately, and the analysis helped to derive insights and better financial  planning and analysis </a:t>
            </a:r>
            <a:endParaRPr sz="4300" dirty="0">
              <a:solidFill>
                <a:schemeClr val="dk1"/>
              </a:solidFill>
            </a:endParaRPr>
          </a:p>
          <a:p>
            <a:pPr marL="0" lvl="0" indent="0" algn="l" rtl="0">
              <a:lnSpc>
                <a:spcPct val="150000"/>
              </a:lnSpc>
              <a:spcBef>
                <a:spcPts val="1200"/>
              </a:spcBef>
              <a:spcAft>
                <a:spcPts val="0"/>
              </a:spcAft>
              <a:buNone/>
            </a:pPr>
            <a:endParaRPr sz="4300" dirty="0">
              <a:solidFill>
                <a:schemeClr val="dk1"/>
              </a:solidFill>
            </a:endParaRPr>
          </a:p>
          <a:p>
            <a:pPr marL="0" lvl="0" indent="0" algn="l" rtl="0">
              <a:spcBef>
                <a:spcPts val="1200"/>
              </a:spcBef>
              <a:spcAft>
                <a:spcPts val="0"/>
              </a:spcAft>
              <a:buClr>
                <a:schemeClr val="dk1"/>
              </a:buClr>
              <a:buSzPct val="100000"/>
              <a:buFont typeface="Arial"/>
              <a:buNone/>
            </a:pPr>
            <a:endParaRPr sz="1100" dirty="0">
              <a:solidFill>
                <a:schemeClr val="dk1"/>
              </a:solidFill>
            </a:endParaRPr>
          </a:p>
          <a:p>
            <a:pPr marL="0" lvl="0" indent="0" algn="l" rtl="0">
              <a:spcBef>
                <a:spcPts val="1400"/>
              </a:spcBef>
              <a:spcAft>
                <a:spcPts val="0"/>
              </a:spcAft>
              <a:buNone/>
            </a:pPr>
            <a:r>
              <a:rPr lang="en-GB" sz="1300" b="1" dirty="0">
                <a:solidFill>
                  <a:schemeClr val="dk1"/>
                </a:solidFill>
              </a:rPr>
              <a:t>🔍</a:t>
            </a:r>
            <a:endParaRPr sz="1100" dirty="0">
              <a:solidFill>
                <a:schemeClr val="dk1"/>
              </a:solidFill>
            </a:endParaRPr>
          </a:p>
          <a:p>
            <a:pPr marL="0" lvl="0" indent="0" algn="l" rtl="0">
              <a:spcBef>
                <a:spcPts val="400"/>
              </a:spcBef>
              <a:spcAft>
                <a:spcPts val="1200"/>
              </a:spcAft>
              <a:buNone/>
            </a:pP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Task 3: Advertisement video and upload to YouTube </a:t>
            </a:r>
            <a:endParaRPr b="1"/>
          </a:p>
        </p:txBody>
      </p:sp>
      <p:sp>
        <p:nvSpPr>
          <p:cNvPr id="97" name="Google Shape;97;p19"/>
          <p:cNvSpPr txBox="1">
            <a:spLocks noGrp="1"/>
          </p:cNvSpPr>
          <p:nvPr>
            <p:ph type="body" idx="1"/>
          </p:nvPr>
        </p:nvSpPr>
        <p:spPr>
          <a:prstGeom prst="rect">
            <a:avLst/>
          </a:prstGeom>
          <a:solidFill>
            <a:srgbClr val="EEFF41">
              <a:alpha val="34590"/>
            </a:srgbClr>
          </a:solidFill>
        </p:spPr>
        <p:txBody>
          <a:bodyPr spcFirstLastPara="1" wrap="square" lIns="91425" tIns="91425" rIns="91425" bIns="91425" anchor="t" anchorCtr="0">
            <a:normAutofit/>
          </a:bodyPr>
          <a:lstStyle/>
          <a:p>
            <a:pPr marL="457200" lvl="0" indent="-298450" algn="l" rtl="0">
              <a:lnSpc>
                <a:spcPct val="150000"/>
              </a:lnSpc>
              <a:spcBef>
                <a:spcPts val="0"/>
              </a:spcBef>
              <a:spcAft>
                <a:spcPts val="0"/>
              </a:spcAft>
              <a:buClr>
                <a:schemeClr val="dk1"/>
              </a:buClr>
              <a:buSzPts val="1100"/>
              <a:buChar char="●"/>
            </a:pPr>
            <a:r>
              <a:rPr lang="en-GB" sz="1100" dirty="0">
                <a:solidFill>
                  <a:schemeClr val="dk1"/>
                </a:solidFill>
              </a:rPr>
              <a:t>As a first step, a couple of similar advertisement videos were referred to. A short advertisement video is created highlighting brand strengths such as private space, personalised training, clean and quiet space, mobile app and chatbot integration, etc. </a:t>
            </a:r>
            <a:endParaRPr sz="1100" dirty="0">
              <a:solidFill>
                <a:schemeClr val="dk1"/>
              </a:solidFill>
            </a:endParaRPr>
          </a:p>
          <a:p>
            <a:pPr marL="457200" lvl="0" indent="-298450" algn="l" rtl="0">
              <a:lnSpc>
                <a:spcPct val="150000"/>
              </a:lnSpc>
              <a:spcBef>
                <a:spcPts val="0"/>
              </a:spcBef>
              <a:spcAft>
                <a:spcPts val="0"/>
              </a:spcAft>
              <a:buClr>
                <a:schemeClr val="dk1"/>
              </a:buClr>
              <a:buSzPts val="1100"/>
              <a:buChar char="●"/>
            </a:pPr>
            <a:r>
              <a:rPr lang="en-GB" sz="1100" dirty="0">
                <a:solidFill>
                  <a:schemeClr val="dk1"/>
                </a:solidFill>
              </a:rPr>
              <a:t>Brand integration was ensured with the logo, brand message, tagline, highlighted services, address, technology integration, etc. The brand strengths were highlighted throughout the video. </a:t>
            </a:r>
            <a:endParaRPr sz="1100" dirty="0">
              <a:solidFill>
                <a:schemeClr val="dk1"/>
              </a:solidFill>
            </a:endParaRPr>
          </a:p>
          <a:p>
            <a:pPr marL="457200" lvl="0" indent="-298450" algn="l" rtl="0">
              <a:lnSpc>
                <a:spcPct val="150000"/>
              </a:lnSpc>
              <a:spcBef>
                <a:spcPts val="0"/>
              </a:spcBef>
              <a:spcAft>
                <a:spcPts val="0"/>
              </a:spcAft>
              <a:buClr>
                <a:schemeClr val="dk1"/>
              </a:buClr>
              <a:buSzPts val="1100"/>
              <a:buChar char="●"/>
            </a:pPr>
            <a:r>
              <a:rPr lang="en-GB" sz="1100" dirty="0">
                <a:solidFill>
                  <a:schemeClr val="dk1"/>
                </a:solidFill>
              </a:rPr>
              <a:t>The advert highlights </a:t>
            </a:r>
            <a:r>
              <a:rPr lang="en-GB" sz="1100" dirty="0" err="1">
                <a:solidFill>
                  <a:schemeClr val="dk1"/>
                </a:solidFill>
              </a:rPr>
              <a:t>SoloFit’s</a:t>
            </a:r>
            <a:r>
              <a:rPr lang="en-GB" sz="1100" dirty="0">
                <a:solidFill>
                  <a:schemeClr val="dk1"/>
                </a:solidFill>
              </a:rPr>
              <a:t> key strengths—personalised</a:t>
            </a:r>
            <a:r>
              <a:rPr lang="en-GB" sz="1100" b="1" dirty="0">
                <a:solidFill>
                  <a:schemeClr val="dk1"/>
                </a:solidFill>
              </a:rPr>
              <a:t> one-on-one training</a:t>
            </a:r>
            <a:r>
              <a:rPr lang="en-GB" sz="1100" dirty="0">
                <a:solidFill>
                  <a:schemeClr val="dk1"/>
                </a:solidFill>
              </a:rPr>
              <a:t>, </a:t>
            </a:r>
            <a:r>
              <a:rPr lang="en-GB" sz="1100" b="1" dirty="0">
                <a:solidFill>
                  <a:schemeClr val="dk1"/>
                </a:solidFill>
              </a:rPr>
              <a:t>private workout space</a:t>
            </a:r>
            <a:r>
              <a:rPr lang="en-GB" sz="1100" dirty="0">
                <a:solidFill>
                  <a:schemeClr val="dk1"/>
                </a:solidFill>
              </a:rPr>
              <a:t>, </a:t>
            </a:r>
            <a:r>
              <a:rPr lang="en-GB" sz="1100" b="1" dirty="0">
                <a:solidFill>
                  <a:schemeClr val="dk1"/>
                </a:solidFill>
              </a:rPr>
              <a:t>certified trainers</a:t>
            </a:r>
            <a:r>
              <a:rPr lang="en-GB" sz="1100" dirty="0">
                <a:solidFill>
                  <a:schemeClr val="dk1"/>
                </a:solidFill>
              </a:rPr>
              <a:t>, and </a:t>
            </a:r>
            <a:r>
              <a:rPr lang="en-GB" sz="1100" b="1" dirty="0">
                <a:solidFill>
                  <a:schemeClr val="dk1"/>
                </a:solidFill>
              </a:rPr>
              <a:t>tech integration</a:t>
            </a:r>
            <a:r>
              <a:rPr lang="en-GB" sz="1100" dirty="0">
                <a:solidFill>
                  <a:schemeClr val="dk1"/>
                </a:solidFill>
              </a:rPr>
              <a:t>.</a:t>
            </a:r>
            <a:endParaRPr sz="1100" dirty="0">
              <a:solidFill>
                <a:schemeClr val="dk1"/>
              </a:solidFill>
            </a:endParaRPr>
          </a:p>
          <a:p>
            <a:pPr marL="457200" lvl="0" indent="-298450" algn="l" rtl="0">
              <a:lnSpc>
                <a:spcPct val="150000"/>
              </a:lnSpc>
              <a:spcBef>
                <a:spcPts val="0"/>
              </a:spcBef>
              <a:spcAft>
                <a:spcPts val="0"/>
              </a:spcAft>
              <a:buClr>
                <a:schemeClr val="dk1"/>
              </a:buClr>
              <a:buSzPts val="1100"/>
              <a:buChar char="●"/>
            </a:pPr>
            <a:r>
              <a:rPr lang="en-GB" sz="1100" dirty="0">
                <a:solidFill>
                  <a:schemeClr val="dk1"/>
                </a:solidFill>
              </a:rPr>
              <a:t>In the introduction, the storytelling method learned in the classroom was used to create an emotional connection with the audience and highlight the problem of a lack of motivation, privacy, customised plans, etc. </a:t>
            </a:r>
            <a:endParaRPr sz="1100" dirty="0">
              <a:solidFill>
                <a:schemeClr val="dk1"/>
              </a:solidFill>
            </a:endParaRPr>
          </a:p>
          <a:p>
            <a:pPr marL="457200" lvl="0" indent="-298450" algn="l" rtl="0">
              <a:lnSpc>
                <a:spcPct val="150000"/>
              </a:lnSpc>
              <a:spcBef>
                <a:spcPts val="0"/>
              </a:spcBef>
              <a:spcAft>
                <a:spcPts val="0"/>
              </a:spcAft>
              <a:buClr>
                <a:schemeClr val="dk1"/>
              </a:buClr>
              <a:buSzPts val="1100"/>
              <a:buChar char="●"/>
            </a:pPr>
            <a:r>
              <a:rPr lang="en-GB" sz="1100" dirty="0">
                <a:solidFill>
                  <a:schemeClr val="dk1"/>
                </a:solidFill>
              </a:rPr>
              <a:t>The visuals are highlighted with visuals, short videos, and catchy on-screen texts.</a:t>
            </a:r>
            <a:endParaRPr sz="1100" dirty="0">
              <a:solidFill>
                <a:schemeClr val="dk1"/>
              </a:solidFill>
            </a:endParaRPr>
          </a:p>
          <a:p>
            <a:pPr marL="457200" lvl="0" indent="0" algn="l" rtl="0">
              <a:spcBef>
                <a:spcPts val="1200"/>
              </a:spcBef>
              <a:spcAft>
                <a:spcPts val="0"/>
              </a:spcAft>
              <a:buNone/>
            </a:pPr>
            <a:endParaRPr sz="1100" dirty="0">
              <a:solidFill>
                <a:schemeClr val="dk1"/>
              </a:solidFill>
            </a:endParaRPr>
          </a:p>
          <a:p>
            <a:pPr marL="0" lvl="0" indent="0" algn="l" rtl="0">
              <a:spcBef>
                <a:spcPts val="1200"/>
              </a:spcBef>
              <a:spcAft>
                <a:spcPts val="1200"/>
              </a:spcAft>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0"/>
              </a:spcBef>
              <a:spcAft>
                <a:spcPts val="0"/>
              </a:spcAft>
              <a:buClr>
                <a:schemeClr val="dk1"/>
              </a:buClr>
              <a:buSzPct val="61111"/>
              <a:buFont typeface="Arial"/>
              <a:buNone/>
            </a:pPr>
            <a:r>
              <a:rPr lang="en-GB" sz="1800" b="1"/>
              <a:t>Reference list</a:t>
            </a:r>
            <a:endParaRPr sz="1800" b="1"/>
          </a:p>
          <a:p>
            <a:pPr marL="0" lvl="0" indent="0" algn="l" rtl="0">
              <a:spcBef>
                <a:spcPts val="1800"/>
              </a:spcBef>
              <a:spcAft>
                <a:spcPts val="0"/>
              </a:spcAft>
              <a:buNone/>
            </a:pPr>
            <a:endParaRPr sz="1800" b="1"/>
          </a:p>
        </p:txBody>
      </p:sp>
      <p:sp>
        <p:nvSpPr>
          <p:cNvPr id="103" name="Google Shape;103;p20"/>
          <p:cNvSpPr txBox="1">
            <a:spLocks noGrp="1"/>
          </p:cNvSpPr>
          <p:nvPr>
            <p:ph type="body" idx="1"/>
          </p:nvPr>
        </p:nvSpPr>
        <p:spPr>
          <a:prstGeom prst="rect">
            <a:avLst/>
          </a:prstGeom>
        </p:spPr>
        <p:txBody>
          <a:bodyPr spcFirstLastPara="1" wrap="square" lIns="91425" tIns="91425" rIns="91425" bIns="91425" anchor="t" anchorCtr="0">
            <a:normAutofit lnSpcReduction="10000"/>
          </a:bodyPr>
          <a:lstStyle/>
          <a:p>
            <a:pPr marL="457200" lvl="0" indent="-293370" algn="l" rtl="0">
              <a:lnSpc>
                <a:spcPct val="150000"/>
              </a:lnSpc>
              <a:spcBef>
                <a:spcPts val="0"/>
              </a:spcBef>
              <a:spcAft>
                <a:spcPts val="0"/>
              </a:spcAft>
              <a:buClr>
                <a:schemeClr val="dk1"/>
              </a:buClr>
              <a:buSzPct val="100000"/>
              <a:buAutoNum type="arabicPeriod"/>
            </a:pPr>
            <a:r>
              <a:rPr lang="en-GB" sz="1200" dirty="0">
                <a:solidFill>
                  <a:schemeClr val="dk1"/>
                </a:solidFill>
              </a:rPr>
              <a:t>Charlesworth, L. (2024). </a:t>
            </a:r>
            <a:r>
              <a:rPr lang="en-GB" sz="1200" i="1" dirty="0">
                <a:solidFill>
                  <a:schemeClr val="dk1"/>
                </a:solidFill>
              </a:rPr>
              <a:t>What is Microsoft Excel used for, and is it still relevant?</a:t>
            </a:r>
            <a:r>
              <a:rPr lang="en-GB" sz="1200" dirty="0">
                <a:solidFill>
                  <a:schemeClr val="dk1"/>
                </a:solidFill>
              </a:rPr>
              <a:t> [online] Kaplan.co.uk. Available at: </a:t>
            </a:r>
            <a:r>
              <a:rPr lang="en-GB" sz="1200" u="sng" dirty="0">
                <a:solidFill>
                  <a:schemeClr val="hlink"/>
                </a:solidFill>
                <a:hlinkClick r:id="rId3"/>
              </a:rPr>
              <a:t>https://kaplan.co.uk/blog/features/is-microsoft-excel-still-relevant</a:t>
            </a:r>
            <a:r>
              <a:rPr lang="en-GB" sz="1200" dirty="0">
                <a:solidFill>
                  <a:schemeClr val="dk1"/>
                </a:solidFill>
              </a:rPr>
              <a:t>  [Accessed 30 Jun. 2025].</a:t>
            </a:r>
            <a:endParaRPr sz="1200" dirty="0">
              <a:solidFill>
                <a:schemeClr val="dk1"/>
              </a:solidFill>
            </a:endParaRPr>
          </a:p>
          <a:p>
            <a:pPr marL="457200" lvl="0" indent="-293370" algn="l" rtl="0">
              <a:lnSpc>
                <a:spcPct val="150000"/>
              </a:lnSpc>
              <a:spcBef>
                <a:spcPts val="0"/>
              </a:spcBef>
              <a:spcAft>
                <a:spcPts val="0"/>
              </a:spcAft>
              <a:buClr>
                <a:schemeClr val="dk1"/>
              </a:buClr>
              <a:buSzPct val="100000"/>
              <a:buAutoNum type="arabicPeriod"/>
            </a:pPr>
            <a:r>
              <a:rPr lang="en-GB" sz="1200" dirty="0">
                <a:solidFill>
                  <a:schemeClr val="dk1"/>
                </a:solidFill>
              </a:rPr>
              <a:t>Clow, K.E. and James, K.E. (2014). </a:t>
            </a:r>
            <a:r>
              <a:rPr lang="en-GB" sz="1200" i="1" dirty="0">
                <a:solidFill>
                  <a:schemeClr val="dk1"/>
                </a:solidFill>
              </a:rPr>
              <a:t>Essentials of marketing research: putting research into practice</a:t>
            </a:r>
            <a:r>
              <a:rPr lang="en-GB" sz="1200" dirty="0">
                <a:solidFill>
                  <a:schemeClr val="dk1"/>
                </a:solidFill>
              </a:rPr>
              <a:t>. [online] Los Angeles: Sage. Available at: </a:t>
            </a:r>
            <a:r>
              <a:rPr lang="en-GB" sz="1200" u="sng" dirty="0">
                <a:solidFill>
                  <a:schemeClr val="hlink"/>
                </a:solidFill>
                <a:hlinkClick r:id="rId4"/>
              </a:rPr>
              <a:t>https://www.google.co.in/books/edition/Essentials_of_Marketing_Research/NAnfqKe5lOIC?hl=en&amp;gbpv=1&amp;dq=questionnaire+early+product+development+sage&amp;printsec=frontcover</a:t>
            </a:r>
            <a:r>
              <a:rPr lang="en-GB" sz="1200" dirty="0">
                <a:solidFill>
                  <a:schemeClr val="dk1"/>
                </a:solidFill>
              </a:rPr>
              <a:t> [Accessed 29 Jun. 2025].</a:t>
            </a:r>
            <a:endParaRPr sz="1200" dirty="0">
              <a:solidFill>
                <a:schemeClr val="dk1"/>
              </a:solidFill>
            </a:endParaRPr>
          </a:p>
          <a:p>
            <a:pPr marL="457200" lvl="0" indent="-293370" algn="l" rtl="0">
              <a:lnSpc>
                <a:spcPct val="150000"/>
              </a:lnSpc>
              <a:spcBef>
                <a:spcPts val="0"/>
              </a:spcBef>
              <a:spcAft>
                <a:spcPts val="0"/>
              </a:spcAft>
              <a:buClr>
                <a:schemeClr val="dk1"/>
              </a:buClr>
              <a:buSzPct val="100000"/>
              <a:buAutoNum type="arabicPeriod"/>
            </a:pPr>
            <a:r>
              <a:rPr lang="en-GB" sz="1200" dirty="0">
                <a:solidFill>
                  <a:schemeClr val="dk1"/>
                </a:solidFill>
              </a:rPr>
              <a:t>Kotler, P. (2024). A Lifetime in Marketing: Lessons Learned and the Way Ahead, by Philip Kotler. [online] American Marketing Association. Available at: </a:t>
            </a:r>
            <a:r>
              <a:rPr lang="en-GB" sz="1200" u="sng" dirty="0">
                <a:solidFill>
                  <a:schemeClr val="hlink"/>
                </a:solidFill>
                <a:hlinkClick r:id="rId5"/>
              </a:rPr>
              <a:t>https://www.ama.org/2024/03/12/a-lifetime-in-marketing-lessons-learned-and-the-way-ahead-by-philip-kotler/</a:t>
            </a:r>
            <a:r>
              <a:rPr lang="en-GB" sz="1200" dirty="0">
                <a:solidFill>
                  <a:schemeClr val="dk1"/>
                </a:solidFill>
              </a:rPr>
              <a:t>   [Accessed  30 Jun. 2025].</a:t>
            </a:r>
            <a:endParaRPr sz="1200" dirty="0">
              <a:solidFill>
                <a:schemeClr val="dk1"/>
              </a:solidFill>
            </a:endParaRPr>
          </a:p>
          <a:p>
            <a:pPr marL="457200" lvl="0" indent="-293370" algn="l" rtl="0">
              <a:lnSpc>
                <a:spcPct val="150000"/>
              </a:lnSpc>
              <a:spcBef>
                <a:spcPts val="0"/>
              </a:spcBef>
              <a:spcAft>
                <a:spcPts val="0"/>
              </a:spcAft>
              <a:buClr>
                <a:schemeClr val="dk1"/>
              </a:buClr>
              <a:buSzPct val="100000"/>
              <a:buAutoNum type="arabicPeriod"/>
            </a:pPr>
            <a:r>
              <a:rPr lang="en-GB" sz="1200" dirty="0">
                <a:solidFill>
                  <a:schemeClr val="dk1"/>
                </a:solidFill>
              </a:rPr>
              <a:t>Kotler, P., Keller, K.L. and Chernev, A. (2021). </a:t>
            </a:r>
            <a:r>
              <a:rPr lang="en-GB" sz="1200" i="1" dirty="0">
                <a:solidFill>
                  <a:schemeClr val="dk1"/>
                </a:solidFill>
              </a:rPr>
              <a:t>Marketing Management</a:t>
            </a:r>
            <a:r>
              <a:rPr lang="en-GB" sz="1200" dirty="0">
                <a:solidFill>
                  <a:schemeClr val="dk1"/>
                </a:solidFill>
              </a:rPr>
              <a:t>. 16th ed. Hoboken, NJ: Pearson Education.</a:t>
            </a:r>
            <a:endParaRPr sz="1200" dirty="0">
              <a:solidFill>
                <a:schemeClr val="dk1"/>
              </a:solidFill>
            </a:endParaRPr>
          </a:p>
          <a:p>
            <a:pPr marL="457200" lvl="0" indent="-293370" algn="l" rtl="0">
              <a:lnSpc>
                <a:spcPct val="150000"/>
              </a:lnSpc>
              <a:spcBef>
                <a:spcPts val="0"/>
              </a:spcBef>
              <a:spcAft>
                <a:spcPts val="0"/>
              </a:spcAft>
              <a:buClr>
                <a:schemeClr val="dk1"/>
              </a:buClr>
              <a:buSzPct val="100000"/>
              <a:buAutoNum type="arabicPeriod"/>
            </a:pPr>
            <a:r>
              <a:rPr lang="en-GB" sz="1200" dirty="0">
                <a:solidFill>
                  <a:schemeClr val="dk1"/>
                </a:solidFill>
              </a:rPr>
              <a:t>Melinn, C. (2024). What is SEO and how does it work? [online] Digital Marketing Institute. Available at: </a:t>
            </a:r>
            <a:r>
              <a:rPr lang="en-GB" sz="1200" u="sng" dirty="0">
                <a:solidFill>
                  <a:schemeClr val="hlink"/>
                </a:solidFill>
                <a:hlinkClick r:id="rId6"/>
              </a:rPr>
              <a:t>https://digitalmarketinginstitute.com/blog/what-is-seo</a:t>
            </a:r>
            <a:r>
              <a:rPr lang="en-GB" sz="1200" dirty="0">
                <a:solidFill>
                  <a:schemeClr val="dk1"/>
                </a:solidFill>
              </a:rPr>
              <a:t>   [Accessed 30 Jun. 2025]. </a:t>
            </a:r>
            <a:endParaRPr sz="1200" dirty="0">
              <a:solidFill>
                <a:schemeClr val="dk1"/>
              </a:solidFill>
            </a:endParaRPr>
          </a:p>
          <a:p>
            <a:pPr marL="0" lvl="0" indent="0" algn="l" rtl="0">
              <a:spcBef>
                <a:spcPts val="1200"/>
              </a:spcBef>
              <a:spcAft>
                <a:spcPts val="1200"/>
              </a:spcAft>
              <a:buNone/>
            </a:pP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body" idx="1"/>
          </p:nvPr>
        </p:nvSpPr>
        <p:spPr>
          <a:xfrm>
            <a:off x="1678300" y="1962100"/>
            <a:ext cx="5668200" cy="664800"/>
          </a:xfrm>
          <a:prstGeom prst="rect">
            <a:avLst/>
          </a:prstGeom>
          <a:solidFill>
            <a:schemeClr val="accent6"/>
          </a:solidFill>
        </p:spPr>
        <p:txBody>
          <a:bodyPr spcFirstLastPara="1" wrap="square" lIns="91425" tIns="91425" rIns="91425" bIns="91425" anchor="t" anchorCtr="0">
            <a:noAutofit/>
          </a:bodyPr>
          <a:lstStyle/>
          <a:p>
            <a:pPr marL="0" lvl="0" indent="0" algn="ctr" rtl="0">
              <a:spcBef>
                <a:spcPts val="0"/>
              </a:spcBef>
              <a:spcAft>
                <a:spcPts val="1200"/>
              </a:spcAft>
              <a:buNone/>
            </a:pPr>
            <a:r>
              <a:rPr lang="en-GB" sz="6000" b="1" dirty="0"/>
              <a:t>THANK YOU </a:t>
            </a:r>
            <a:endParaRPr sz="6000" b="1"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TotalTime>
  <Words>1477</Words>
  <Application>Microsoft Office PowerPoint</Application>
  <PresentationFormat>On-screen Show (16:9)</PresentationFormat>
  <Paragraphs>84</Paragraphs>
  <Slides>11</Slides>
  <Notes>9</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Aptos</vt:lpstr>
      <vt:lpstr>Arial</vt:lpstr>
      <vt:lpstr>Simple Light</vt:lpstr>
      <vt:lpstr>Digital Skills for Personal and Professional Growth</vt:lpstr>
      <vt:lpstr>   AI Acknowledgement     I confirm that I have not presented any AI-generated materials as my own work.  </vt:lpstr>
      <vt:lpstr>         https://youtu.be/WZoFesqkkl4 </vt:lpstr>
      <vt:lpstr>Introduction </vt:lpstr>
      <vt:lpstr>Task 1 – market research and website development </vt:lpstr>
      <vt:lpstr>Key insights </vt:lpstr>
      <vt:lpstr>Task 1 – Website development and marketing material </vt:lpstr>
      <vt:lpstr>Task 2 – Excel in digital era and 1-year income and expense projection </vt:lpstr>
      <vt:lpstr>Task 3: Advertisement video and upload to YouTube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Eva Rosca (2411522)</cp:lastModifiedBy>
  <cp:revision>5</cp:revision>
  <dcterms:modified xsi:type="dcterms:W3CDTF">2025-06-29T23:28:46Z</dcterms:modified>
</cp:coreProperties>
</file>