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7"/>
  </p:notesMasterIdLst>
  <p:handoutMasterIdLst>
    <p:handoutMasterId r:id="rId108"/>
  </p:handoutMasterIdLst>
  <p:sldIdLst>
    <p:sldId id="262" r:id="rId2"/>
    <p:sldId id="535" r:id="rId3"/>
    <p:sldId id="533" r:id="rId4"/>
    <p:sldId id="588" r:id="rId5"/>
    <p:sldId id="532" r:id="rId6"/>
    <p:sldId id="587" r:id="rId7"/>
    <p:sldId id="732" r:id="rId8"/>
    <p:sldId id="729" r:id="rId9"/>
    <p:sldId id="537" r:id="rId10"/>
    <p:sldId id="730" r:id="rId11"/>
    <p:sldId id="538" r:id="rId12"/>
    <p:sldId id="539" r:id="rId13"/>
    <p:sldId id="540" r:id="rId14"/>
    <p:sldId id="572" r:id="rId15"/>
    <p:sldId id="541" r:id="rId16"/>
    <p:sldId id="542" r:id="rId17"/>
    <p:sldId id="543" r:id="rId18"/>
    <p:sldId id="544" r:id="rId19"/>
    <p:sldId id="545" r:id="rId20"/>
    <p:sldId id="546" r:id="rId21"/>
    <p:sldId id="547" r:id="rId22"/>
    <p:sldId id="549" r:id="rId23"/>
    <p:sldId id="548" r:id="rId24"/>
    <p:sldId id="550" r:id="rId25"/>
    <p:sldId id="579" r:id="rId26"/>
    <p:sldId id="551" r:id="rId27"/>
    <p:sldId id="552" r:id="rId28"/>
    <p:sldId id="554" r:id="rId29"/>
    <p:sldId id="553" r:id="rId30"/>
    <p:sldId id="555" r:id="rId31"/>
    <p:sldId id="556" r:id="rId32"/>
    <p:sldId id="557" r:id="rId33"/>
    <p:sldId id="567" r:id="rId34"/>
    <p:sldId id="586" r:id="rId35"/>
    <p:sldId id="731" r:id="rId36"/>
    <p:sldId id="590" r:id="rId37"/>
    <p:sldId id="615" r:id="rId38"/>
    <p:sldId id="660" r:id="rId39"/>
    <p:sldId id="661" r:id="rId40"/>
    <p:sldId id="662" r:id="rId41"/>
    <p:sldId id="663" r:id="rId42"/>
    <p:sldId id="727" r:id="rId43"/>
    <p:sldId id="617" r:id="rId44"/>
    <p:sldId id="665" r:id="rId45"/>
    <p:sldId id="666" r:id="rId46"/>
    <p:sldId id="667" r:id="rId47"/>
    <p:sldId id="668" r:id="rId48"/>
    <p:sldId id="664" r:id="rId49"/>
    <p:sldId id="720" r:id="rId50"/>
    <p:sldId id="721" r:id="rId51"/>
    <p:sldId id="669" r:id="rId52"/>
    <p:sldId id="671" r:id="rId53"/>
    <p:sldId id="674" r:id="rId54"/>
    <p:sldId id="675" r:id="rId55"/>
    <p:sldId id="670" r:id="rId56"/>
    <p:sldId id="676" r:id="rId57"/>
    <p:sldId id="677" r:id="rId58"/>
    <p:sldId id="678" r:id="rId59"/>
    <p:sldId id="679" r:id="rId60"/>
    <p:sldId id="680" r:id="rId61"/>
    <p:sldId id="681" r:id="rId62"/>
    <p:sldId id="682" r:id="rId63"/>
    <p:sldId id="683" r:id="rId64"/>
    <p:sldId id="684" r:id="rId65"/>
    <p:sldId id="685" r:id="rId66"/>
    <p:sldId id="686" r:id="rId67"/>
    <p:sldId id="687" r:id="rId68"/>
    <p:sldId id="688" r:id="rId69"/>
    <p:sldId id="714" r:id="rId70"/>
    <p:sldId id="716" r:id="rId71"/>
    <p:sldId id="717" r:id="rId72"/>
    <p:sldId id="718" r:id="rId73"/>
    <p:sldId id="719" r:id="rId74"/>
    <p:sldId id="715" r:id="rId75"/>
    <p:sldId id="728" r:id="rId76"/>
    <p:sldId id="689" r:id="rId77"/>
    <p:sldId id="692" r:id="rId78"/>
    <p:sldId id="693" r:id="rId79"/>
    <p:sldId id="694" r:id="rId80"/>
    <p:sldId id="695" r:id="rId81"/>
    <p:sldId id="696" r:id="rId82"/>
    <p:sldId id="697" r:id="rId83"/>
    <p:sldId id="690" r:id="rId84"/>
    <p:sldId id="712" r:id="rId85"/>
    <p:sldId id="713" r:id="rId86"/>
    <p:sldId id="698" r:id="rId87"/>
    <p:sldId id="700" r:id="rId88"/>
    <p:sldId id="701" r:id="rId89"/>
    <p:sldId id="702" r:id="rId90"/>
    <p:sldId id="703" r:id="rId91"/>
    <p:sldId id="704" r:id="rId92"/>
    <p:sldId id="705" r:id="rId93"/>
    <p:sldId id="706" r:id="rId94"/>
    <p:sldId id="707" r:id="rId95"/>
    <p:sldId id="708" r:id="rId96"/>
    <p:sldId id="709" r:id="rId97"/>
    <p:sldId id="710" r:id="rId98"/>
    <p:sldId id="711" r:id="rId99"/>
    <p:sldId id="723" r:id="rId100"/>
    <p:sldId id="724" r:id="rId101"/>
    <p:sldId id="722" r:id="rId102"/>
    <p:sldId id="623" r:id="rId103"/>
    <p:sldId id="654" r:id="rId104"/>
    <p:sldId id="655" r:id="rId105"/>
    <p:sldId id="656" r:id="rId10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73" autoAdjust="0"/>
    <p:restoredTop sz="94718"/>
  </p:normalViewPr>
  <p:slideViewPr>
    <p:cSldViewPr>
      <p:cViewPr varScale="1">
        <p:scale>
          <a:sx n="91" d="100"/>
          <a:sy n="91" d="100"/>
        </p:scale>
        <p:origin x="732"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notesMaster" Target="notesMasters/notesMaster1.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presProps" Target="presProps.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411556-E5DC-4CB3-B558-C106A547BCC2}" type="doc">
      <dgm:prSet loTypeId="urn:microsoft.com/office/officeart/2005/8/layout/pyramid1" loCatId="pyramid" qsTypeId="urn:microsoft.com/office/officeart/2005/8/quickstyle/simple1" qsCatId="simple" csTypeId="urn:microsoft.com/office/officeart/2005/8/colors/accent1_2" csCatId="accent1" phldr="1"/>
      <dgm:spPr/>
    </dgm:pt>
    <dgm:pt modelId="{0B36AEA3-5F59-4013-A7D9-9D197EBB4AA3}">
      <dgm:prSet phldrT="[Text]" custT="1"/>
      <dgm:spPr/>
      <dgm:t>
        <a:bodyPr/>
        <a:lstStyle/>
        <a:p>
          <a:r>
            <a:rPr lang="en-GB" sz="2000" dirty="0"/>
            <a:t>Ins</a:t>
          </a:r>
          <a:r>
            <a:rPr lang="en-GB" sz="2000" dirty="0">
              <a:latin typeface="Arial" panose="020B0604020202020204" pitchFamily="34" charset="0"/>
              <a:cs typeface="Arial" panose="020B0604020202020204" pitchFamily="34" charset="0"/>
            </a:rPr>
            <a:t>ig</a:t>
          </a:r>
          <a:r>
            <a:rPr lang="en-GB" sz="2000" dirty="0"/>
            <a:t>hts</a:t>
          </a:r>
          <a:r>
            <a:rPr lang="en-GB" sz="4000" baseline="0" dirty="0"/>
            <a:t> </a:t>
          </a:r>
          <a:endParaRPr lang="en-GB" sz="4000" dirty="0"/>
        </a:p>
      </dgm:t>
    </dgm:pt>
    <dgm:pt modelId="{E69E9C8F-1421-4766-950A-C7D740132945}" type="parTrans" cxnId="{6AE36666-F54B-4193-B16D-2B43D1953279}">
      <dgm:prSet/>
      <dgm:spPr/>
      <dgm:t>
        <a:bodyPr/>
        <a:lstStyle/>
        <a:p>
          <a:endParaRPr lang="en-GB"/>
        </a:p>
      </dgm:t>
    </dgm:pt>
    <dgm:pt modelId="{A2958E11-010F-429F-8C62-05ECDAE2D162}" type="sibTrans" cxnId="{6AE36666-F54B-4193-B16D-2B43D1953279}">
      <dgm:prSet/>
      <dgm:spPr/>
      <dgm:t>
        <a:bodyPr/>
        <a:lstStyle/>
        <a:p>
          <a:endParaRPr lang="en-GB"/>
        </a:p>
      </dgm:t>
    </dgm:pt>
    <dgm:pt modelId="{27AD6BF1-53D6-4650-B9F3-ACD26F8A0DCA}">
      <dgm:prSet phldrT="[Text]" custT="1"/>
      <dgm:spPr/>
      <dgm:t>
        <a:bodyPr/>
        <a:lstStyle/>
        <a:p>
          <a:r>
            <a:rPr lang="en-GB" sz="2000" dirty="0"/>
            <a:t>Information</a:t>
          </a:r>
        </a:p>
      </dgm:t>
    </dgm:pt>
    <dgm:pt modelId="{94BECB99-144B-490F-A716-15B297C3BB86}" type="parTrans" cxnId="{BA217DF3-1036-4FCA-9968-42EF71101372}">
      <dgm:prSet/>
      <dgm:spPr/>
      <dgm:t>
        <a:bodyPr/>
        <a:lstStyle/>
        <a:p>
          <a:endParaRPr lang="en-GB"/>
        </a:p>
      </dgm:t>
    </dgm:pt>
    <dgm:pt modelId="{5CDAA5AF-83C4-4688-A0CC-0BC9FC3FB1CB}" type="sibTrans" cxnId="{BA217DF3-1036-4FCA-9968-42EF71101372}">
      <dgm:prSet/>
      <dgm:spPr/>
      <dgm:t>
        <a:bodyPr/>
        <a:lstStyle/>
        <a:p>
          <a:endParaRPr lang="en-GB"/>
        </a:p>
      </dgm:t>
    </dgm:pt>
    <dgm:pt modelId="{E2AAAAE4-6A80-4057-9D53-78F794608776}">
      <dgm:prSet phldrT="[Text]" custT="1"/>
      <dgm:spPr/>
      <dgm:t>
        <a:bodyPr/>
        <a:lstStyle/>
        <a:p>
          <a:r>
            <a:rPr lang="en-GB" sz="2000" dirty="0"/>
            <a:t>Data</a:t>
          </a:r>
        </a:p>
      </dgm:t>
    </dgm:pt>
    <dgm:pt modelId="{09CB05B7-3EAB-4803-9977-30937364CC63}" type="parTrans" cxnId="{18BFE2F3-6891-4103-AEBC-FB3A5083D671}">
      <dgm:prSet/>
      <dgm:spPr/>
      <dgm:t>
        <a:bodyPr/>
        <a:lstStyle/>
        <a:p>
          <a:endParaRPr lang="en-GB"/>
        </a:p>
      </dgm:t>
    </dgm:pt>
    <dgm:pt modelId="{D26F16EB-1C27-494D-8066-8F0612DD096E}" type="sibTrans" cxnId="{18BFE2F3-6891-4103-AEBC-FB3A5083D671}">
      <dgm:prSet/>
      <dgm:spPr/>
      <dgm:t>
        <a:bodyPr/>
        <a:lstStyle/>
        <a:p>
          <a:endParaRPr lang="en-GB"/>
        </a:p>
      </dgm:t>
    </dgm:pt>
    <dgm:pt modelId="{D165DC2B-E900-4184-B42F-A7D8AD3CD284}">
      <dgm:prSet custT="1"/>
      <dgm:spPr/>
      <dgm:t>
        <a:bodyPr/>
        <a:lstStyle/>
        <a:p>
          <a:r>
            <a:rPr lang="en-GB" sz="2000" dirty="0">
              <a:latin typeface="Arial" panose="020B0604020202020204" pitchFamily="34" charset="0"/>
              <a:cs typeface="Arial" panose="020B0604020202020204" pitchFamily="34" charset="0"/>
            </a:rPr>
            <a:t>Intelligence/</a:t>
          </a:r>
        </a:p>
        <a:p>
          <a:r>
            <a:rPr lang="en-GB" sz="2000" dirty="0">
              <a:latin typeface="Arial" panose="020B0604020202020204" pitchFamily="34" charset="0"/>
              <a:cs typeface="Arial" panose="020B0604020202020204" pitchFamily="34" charset="0"/>
            </a:rPr>
            <a:t>Knowledge </a:t>
          </a:r>
        </a:p>
      </dgm:t>
    </dgm:pt>
    <dgm:pt modelId="{2594242D-FF87-4C0F-8DFB-C6DD589A9DC9}" type="parTrans" cxnId="{0600A00C-7225-44BD-9E41-45FE4A79BE0C}">
      <dgm:prSet/>
      <dgm:spPr/>
      <dgm:t>
        <a:bodyPr/>
        <a:lstStyle/>
        <a:p>
          <a:endParaRPr lang="en-GB"/>
        </a:p>
      </dgm:t>
    </dgm:pt>
    <dgm:pt modelId="{FD42C24E-4700-49E3-87FD-E7E9B185B8DD}" type="sibTrans" cxnId="{0600A00C-7225-44BD-9E41-45FE4A79BE0C}">
      <dgm:prSet/>
      <dgm:spPr/>
      <dgm:t>
        <a:bodyPr/>
        <a:lstStyle/>
        <a:p>
          <a:endParaRPr lang="en-GB"/>
        </a:p>
      </dgm:t>
    </dgm:pt>
    <dgm:pt modelId="{E5AF4C24-DD15-478D-B387-9609630A1479}" type="pres">
      <dgm:prSet presAssocID="{F2411556-E5DC-4CB3-B558-C106A547BCC2}" presName="Name0" presStyleCnt="0">
        <dgm:presLayoutVars>
          <dgm:dir/>
          <dgm:animLvl val="lvl"/>
          <dgm:resizeHandles val="exact"/>
        </dgm:presLayoutVars>
      </dgm:prSet>
      <dgm:spPr/>
    </dgm:pt>
    <dgm:pt modelId="{B400DC3B-38B1-496F-800A-3E19727563D0}" type="pres">
      <dgm:prSet presAssocID="{0B36AEA3-5F59-4013-A7D9-9D197EBB4AA3}" presName="Name8" presStyleCnt="0"/>
      <dgm:spPr/>
    </dgm:pt>
    <dgm:pt modelId="{B6479D24-6728-4E02-B835-7CE850D3A496}" type="pres">
      <dgm:prSet presAssocID="{0B36AEA3-5F59-4013-A7D9-9D197EBB4AA3}" presName="level" presStyleLbl="node1" presStyleIdx="0" presStyleCnt="4">
        <dgm:presLayoutVars>
          <dgm:chMax val="1"/>
          <dgm:bulletEnabled val="1"/>
        </dgm:presLayoutVars>
      </dgm:prSet>
      <dgm:spPr/>
      <dgm:t>
        <a:bodyPr/>
        <a:lstStyle/>
        <a:p>
          <a:endParaRPr lang="en-GB"/>
        </a:p>
      </dgm:t>
    </dgm:pt>
    <dgm:pt modelId="{AAA99FA9-9074-458C-AA0B-7B53BBD5A92A}" type="pres">
      <dgm:prSet presAssocID="{0B36AEA3-5F59-4013-A7D9-9D197EBB4AA3}" presName="levelTx" presStyleLbl="revTx" presStyleIdx="0" presStyleCnt="0">
        <dgm:presLayoutVars>
          <dgm:chMax val="1"/>
          <dgm:bulletEnabled val="1"/>
        </dgm:presLayoutVars>
      </dgm:prSet>
      <dgm:spPr/>
      <dgm:t>
        <a:bodyPr/>
        <a:lstStyle/>
        <a:p>
          <a:endParaRPr lang="en-GB"/>
        </a:p>
      </dgm:t>
    </dgm:pt>
    <dgm:pt modelId="{6039DC8C-B2DD-4EA5-86B4-3DED44125714}" type="pres">
      <dgm:prSet presAssocID="{D165DC2B-E900-4184-B42F-A7D8AD3CD284}" presName="Name8" presStyleCnt="0"/>
      <dgm:spPr/>
    </dgm:pt>
    <dgm:pt modelId="{07F878A4-E71D-4C15-809D-EF5D0F9EB006}" type="pres">
      <dgm:prSet presAssocID="{D165DC2B-E900-4184-B42F-A7D8AD3CD284}" presName="level" presStyleLbl="node1" presStyleIdx="1" presStyleCnt="4">
        <dgm:presLayoutVars>
          <dgm:chMax val="1"/>
          <dgm:bulletEnabled val="1"/>
        </dgm:presLayoutVars>
      </dgm:prSet>
      <dgm:spPr/>
      <dgm:t>
        <a:bodyPr/>
        <a:lstStyle/>
        <a:p>
          <a:endParaRPr lang="en-GB"/>
        </a:p>
      </dgm:t>
    </dgm:pt>
    <dgm:pt modelId="{655E8930-3377-4740-A43D-45BC23DF7F47}" type="pres">
      <dgm:prSet presAssocID="{D165DC2B-E900-4184-B42F-A7D8AD3CD284}" presName="levelTx" presStyleLbl="revTx" presStyleIdx="0" presStyleCnt="0">
        <dgm:presLayoutVars>
          <dgm:chMax val="1"/>
          <dgm:bulletEnabled val="1"/>
        </dgm:presLayoutVars>
      </dgm:prSet>
      <dgm:spPr/>
      <dgm:t>
        <a:bodyPr/>
        <a:lstStyle/>
        <a:p>
          <a:endParaRPr lang="en-GB"/>
        </a:p>
      </dgm:t>
    </dgm:pt>
    <dgm:pt modelId="{B2CF15C5-EE4D-4600-98C2-6F4741B8318D}" type="pres">
      <dgm:prSet presAssocID="{27AD6BF1-53D6-4650-B9F3-ACD26F8A0DCA}" presName="Name8" presStyleCnt="0"/>
      <dgm:spPr/>
    </dgm:pt>
    <dgm:pt modelId="{ADFF11E6-FF77-4C0C-ACA2-0912B792C59F}" type="pres">
      <dgm:prSet presAssocID="{27AD6BF1-53D6-4650-B9F3-ACD26F8A0DCA}" presName="level" presStyleLbl="node1" presStyleIdx="2" presStyleCnt="4">
        <dgm:presLayoutVars>
          <dgm:chMax val="1"/>
          <dgm:bulletEnabled val="1"/>
        </dgm:presLayoutVars>
      </dgm:prSet>
      <dgm:spPr/>
      <dgm:t>
        <a:bodyPr/>
        <a:lstStyle/>
        <a:p>
          <a:endParaRPr lang="en-GB"/>
        </a:p>
      </dgm:t>
    </dgm:pt>
    <dgm:pt modelId="{A4B06742-1DDF-45E5-B449-C7B931FFFD35}" type="pres">
      <dgm:prSet presAssocID="{27AD6BF1-53D6-4650-B9F3-ACD26F8A0DCA}" presName="levelTx" presStyleLbl="revTx" presStyleIdx="0" presStyleCnt="0">
        <dgm:presLayoutVars>
          <dgm:chMax val="1"/>
          <dgm:bulletEnabled val="1"/>
        </dgm:presLayoutVars>
      </dgm:prSet>
      <dgm:spPr/>
      <dgm:t>
        <a:bodyPr/>
        <a:lstStyle/>
        <a:p>
          <a:endParaRPr lang="en-GB"/>
        </a:p>
      </dgm:t>
    </dgm:pt>
    <dgm:pt modelId="{DC93C6E0-49C1-4715-A00F-6A1D7958CA96}" type="pres">
      <dgm:prSet presAssocID="{E2AAAAE4-6A80-4057-9D53-78F794608776}" presName="Name8" presStyleCnt="0"/>
      <dgm:spPr/>
    </dgm:pt>
    <dgm:pt modelId="{EF409F0C-8019-4373-B68E-2E20E77D1F96}" type="pres">
      <dgm:prSet presAssocID="{E2AAAAE4-6A80-4057-9D53-78F794608776}" presName="level" presStyleLbl="node1" presStyleIdx="3" presStyleCnt="4" custLinFactNeighborX="-188" custLinFactNeighborY="4459">
        <dgm:presLayoutVars>
          <dgm:chMax val="1"/>
          <dgm:bulletEnabled val="1"/>
        </dgm:presLayoutVars>
      </dgm:prSet>
      <dgm:spPr/>
      <dgm:t>
        <a:bodyPr/>
        <a:lstStyle/>
        <a:p>
          <a:endParaRPr lang="en-GB"/>
        </a:p>
      </dgm:t>
    </dgm:pt>
    <dgm:pt modelId="{666A1D41-20FD-4F07-80CE-2FEE3EEBA7A6}" type="pres">
      <dgm:prSet presAssocID="{E2AAAAE4-6A80-4057-9D53-78F794608776}" presName="levelTx" presStyleLbl="revTx" presStyleIdx="0" presStyleCnt="0">
        <dgm:presLayoutVars>
          <dgm:chMax val="1"/>
          <dgm:bulletEnabled val="1"/>
        </dgm:presLayoutVars>
      </dgm:prSet>
      <dgm:spPr/>
      <dgm:t>
        <a:bodyPr/>
        <a:lstStyle/>
        <a:p>
          <a:endParaRPr lang="en-GB"/>
        </a:p>
      </dgm:t>
    </dgm:pt>
  </dgm:ptLst>
  <dgm:cxnLst>
    <dgm:cxn modelId="{069B869F-983E-438C-8A3C-ACFF00FB4510}" type="presOf" srcId="{D165DC2B-E900-4184-B42F-A7D8AD3CD284}" destId="{655E8930-3377-4740-A43D-45BC23DF7F47}" srcOrd="1" destOrd="0" presId="urn:microsoft.com/office/officeart/2005/8/layout/pyramid1"/>
    <dgm:cxn modelId="{738F8EE9-30BF-4A29-888F-EE8D7419D949}" type="presOf" srcId="{F2411556-E5DC-4CB3-B558-C106A547BCC2}" destId="{E5AF4C24-DD15-478D-B387-9609630A1479}" srcOrd="0" destOrd="0" presId="urn:microsoft.com/office/officeart/2005/8/layout/pyramid1"/>
    <dgm:cxn modelId="{FAA31987-EC90-487E-AF21-918CDFA86EFB}" type="presOf" srcId="{E2AAAAE4-6A80-4057-9D53-78F794608776}" destId="{666A1D41-20FD-4F07-80CE-2FEE3EEBA7A6}" srcOrd="1" destOrd="0" presId="urn:microsoft.com/office/officeart/2005/8/layout/pyramid1"/>
    <dgm:cxn modelId="{BA217DF3-1036-4FCA-9968-42EF71101372}" srcId="{F2411556-E5DC-4CB3-B558-C106A547BCC2}" destId="{27AD6BF1-53D6-4650-B9F3-ACD26F8A0DCA}" srcOrd="2" destOrd="0" parTransId="{94BECB99-144B-490F-A716-15B297C3BB86}" sibTransId="{5CDAA5AF-83C4-4688-A0CC-0BC9FC3FB1CB}"/>
    <dgm:cxn modelId="{B93268A9-D5E6-4808-A98F-A1D79845D4EE}" type="presOf" srcId="{0B36AEA3-5F59-4013-A7D9-9D197EBB4AA3}" destId="{B6479D24-6728-4E02-B835-7CE850D3A496}" srcOrd="0" destOrd="0" presId="urn:microsoft.com/office/officeart/2005/8/layout/pyramid1"/>
    <dgm:cxn modelId="{18BFE2F3-6891-4103-AEBC-FB3A5083D671}" srcId="{F2411556-E5DC-4CB3-B558-C106A547BCC2}" destId="{E2AAAAE4-6A80-4057-9D53-78F794608776}" srcOrd="3" destOrd="0" parTransId="{09CB05B7-3EAB-4803-9977-30937364CC63}" sibTransId="{D26F16EB-1C27-494D-8066-8F0612DD096E}"/>
    <dgm:cxn modelId="{DB90E19B-26A7-4052-AB44-51D56FC970C0}" type="presOf" srcId="{E2AAAAE4-6A80-4057-9D53-78F794608776}" destId="{EF409F0C-8019-4373-B68E-2E20E77D1F96}" srcOrd="0" destOrd="0" presId="urn:microsoft.com/office/officeart/2005/8/layout/pyramid1"/>
    <dgm:cxn modelId="{6AE36666-F54B-4193-B16D-2B43D1953279}" srcId="{F2411556-E5DC-4CB3-B558-C106A547BCC2}" destId="{0B36AEA3-5F59-4013-A7D9-9D197EBB4AA3}" srcOrd="0" destOrd="0" parTransId="{E69E9C8F-1421-4766-950A-C7D740132945}" sibTransId="{A2958E11-010F-429F-8C62-05ECDAE2D162}"/>
    <dgm:cxn modelId="{B2AC4929-D904-4D29-BB50-177B256948E1}" type="presOf" srcId="{0B36AEA3-5F59-4013-A7D9-9D197EBB4AA3}" destId="{AAA99FA9-9074-458C-AA0B-7B53BBD5A92A}" srcOrd="1" destOrd="0" presId="urn:microsoft.com/office/officeart/2005/8/layout/pyramid1"/>
    <dgm:cxn modelId="{0537BCD8-9734-452F-A8D2-E739D2B94EE1}" type="presOf" srcId="{27AD6BF1-53D6-4650-B9F3-ACD26F8A0DCA}" destId="{ADFF11E6-FF77-4C0C-ACA2-0912B792C59F}" srcOrd="0" destOrd="0" presId="urn:microsoft.com/office/officeart/2005/8/layout/pyramid1"/>
    <dgm:cxn modelId="{7DB61B82-05AB-461D-A611-9542FC74FAB3}" type="presOf" srcId="{D165DC2B-E900-4184-B42F-A7D8AD3CD284}" destId="{07F878A4-E71D-4C15-809D-EF5D0F9EB006}" srcOrd="0" destOrd="0" presId="urn:microsoft.com/office/officeart/2005/8/layout/pyramid1"/>
    <dgm:cxn modelId="{0600A00C-7225-44BD-9E41-45FE4A79BE0C}" srcId="{F2411556-E5DC-4CB3-B558-C106A547BCC2}" destId="{D165DC2B-E900-4184-B42F-A7D8AD3CD284}" srcOrd="1" destOrd="0" parTransId="{2594242D-FF87-4C0F-8DFB-C6DD589A9DC9}" sibTransId="{FD42C24E-4700-49E3-87FD-E7E9B185B8DD}"/>
    <dgm:cxn modelId="{4065A3AA-0A48-4328-AA89-A9D8CF87AF92}" type="presOf" srcId="{27AD6BF1-53D6-4650-B9F3-ACD26F8A0DCA}" destId="{A4B06742-1DDF-45E5-B449-C7B931FFFD35}" srcOrd="1" destOrd="0" presId="urn:microsoft.com/office/officeart/2005/8/layout/pyramid1"/>
    <dgm:cxn modelId="{96BC8884-9231-45C2-8D8E-63770DEE6B22}" type="presParOf" srcId="{E5AF4C24-DD15-478D-B387-9609630A1479}" destId="{B400DC3B-38B1-496F-800A-3E19727563D0}" srcOrd="0" destOrd="0" presId="urn:microsoft.com/office/officeart/2005/8/layout/pyramid1"/>
    <dgm:cxn modelId="{F236D818-1B9A-4A7A-9BCF-CF721BA53A20}" type="presParOf" srcId="{B400DC3B-38B1-496F-800A-3E19727563D0}" destId="{B6479D24-6728-4E02-B835-7CE850D3A496}" srcOrd="0" destOrd="0" presId="urn:microsoft.com/office/officeart/2005/8/layout/pyramid1"/>
    <dgm:cxn modelId="{02279FCD-1B48-443B-8800-746D74FA2604}" type="presParOf" srcId="{B400DC3B-38B1-496F-800A-3E19727563D0}" destId="{AAA99FA9-9074-458C-AA0B-7B53BBD5A92A}" srcOrd="1" destOrd="0" presId="urn:microsoft.com/office/officeart/2005/8/layout/pyramid1"/>
    <dgm:cxn modelId="{45C42F1F-15D5-49D9-B6AC-857676FDF0B0}" type="presParOf" srcId="{E5AF4C24-DD15-478D-B387-9609630A1479}" destId="{6039DC8C-B2DD-4EA5-86B4-3DED44125714}" srcOrd="1" destOrd="0" presId="urn:microsoft.com/office/officeart/2005/8/layout/pyramid1"/>
    <dgm:cxn modelId="{1A17443D-AE3C-42BB-8C27-D3B4A7D07E71}" type="presParOf" srcId="{6039DC8C-B2DD-4EA5-86B4-3DED44125714}" destId="{07F878A4-E71D-4C15-809D-EF5D0F9EB006}" srcOrd="0" destOrd="0" presId="urn:microsoft.com/office/officeart/2005/8/layout/pyramid1"/>
    <dgm:cxn modelId="{6417752D-4B76-4218-9FC5-28F40CB8FE9A}" type="presParOf" srcId="{6039DC8C-B2DD-4EA5-86B4-3DED44125714}" destId="{655E8930-3377-4740-A43D-45BC23DF7F47}" srcOrd="1" destOrd="0" presId="urn:microsoft.com/office/officeart/2005/8/layout/pyramid1"/>
    <dgm:cxn modelId="{11E6DDA2-95AB-437D-B13B-B80A14B8457A}" type="presParOf" srcId="{E5AF4C24-DD15-478D-B387-9609630A1479}" destId="{B2CF15C5-EE4D-4600-98C2-6F4741B8318D}" srcOrd="2" destOrd="0" presId="urn:microsoft.com/office/officeart/2005/8/layout/pyramid1"/>
    <dgm:cxn modelId="{9F5B4FB6-C40C-487D-AEEB-FF6473E5C6F8}" type="presParOf" srcId="{B2CF15C5-EE4D-4600-98C2-6F4741B8318D}" destId="{ADFF11E6-FF77-4C0C-ACA2-0912B792C59F}" srcOrd="0" destOrd="0" presId="urn:microsoft.com/office/officeart/2005/8/layout/pyramid1"/>
    <dgm:cxn modelId="{2D18ABA1-2C58-4C88-BD17-56A20732274B}" type="presParOf" srcId="{B2CF15C5-EE4D-4600-98C2-6F4741B8318D}" destId="{A4B06742-1DDF-45E5-B449-C7B931FFFD35}" srcOrd="1" destOrd="0" presId="urn:microsoft.com/office/officeart/2005/8/layout/pyramid1"/>
    <dgm:cxn modelId="{D4303D7F-F194-4134-9E27-7E0408B3C136}" type="presParOf" srcId="{E5AF4C24-DD15-478D-B387-9609630A1479}" destId="{DC93C6E0-49C1-4715-A00F-6A1D7958CA96}" srcOrd="3" destOrd="0" presId="urn:microsoft.com/office/officeart/2005/8/layout/pyramid1"/>
    <dgm:cxn modelId="{CC910E3D-6085-4407-B80B-3EACC664443B}" type="presParOf" srcId="{DC93C6E0-49C1-4715-A00F-6A1D7958CA96}" destId="{EF409F0C-8019-4373-B68E-2E20E77D1F96}" srcOrd="0" destOrd="0" presId="urn:microsoft.com/office/officeart/2005/8/layout/pyramid1"/>
    <dgm:cxn modelId="{C7CC9C9F-947F-4526-B7DC-482BAB9CA817}" type="presParOf" srcId="{DC93C6E0-49C1-4715-A00F-6A1D7958CA96}" destId="{666A1D41-20FD-4F07-80CE-2FEE3EEBA7A6}"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02/05/2019</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02/05/2019</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7B3AB0-B398-4ECB-9B3E-A158F590CFBB}" type="slidenum">
              <a:rPr lang="en-GB" smtClean="0"/>
              <a:t>6</a:t>
            </a:fld>
            <a:endParaRPr lang="en-GB" dirty="0"/>
          </a:p>
        </p:txBody>
      </p:sp>
    </p:spTree>
    <p:extLst>
      <p:ext uri="{BB962C8B-B14F-4D97-AF65-F5344CB8AC3E}">
        <p14:creationId xmlns:p14="http://schemas.microsoft.com/office/powerpoint/2010/main" val="2747121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7B3AB0-B398-4ECB-9B3E-A158F590CFBB}" type="slidenum">
              <a:rPr lang="en-GB" smtClean="0"/>
              <a:t>7</a:t>
            </a:fld>
            <a:endParaRPr lang="en-GB" dirty="0"/>
          </a:p>
        </p:txBody>
      </p:sp>
    </p:spTree>
    <p:extLst>
      <p:ext uri="{BB962C8B-B14F-4D97-AF65-F5344CB8AC3E}">
        <p14:creationId xmlns:p14="http://schemas.microsoft.com/office/powerpoint/2010/main" val="1552061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02/05/2019</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02/05/2019</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02/05/2019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02/05/2019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02/05/2019</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02/05/2019</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02/05/2019</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02/05/2019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02/05/2019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02/05/2019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02/05/2019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02/05/2019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oyBuB6VO9v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hyperlink" Target="https://youtu.be/oyBuB6VO9v8"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marketingexpert.cim.co.uk/topic-guide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Hx4dvrIunpw"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youtube.com/watch?v=roDx5pIftXk&amp;list=PL3MAPgqN8JWg5X-47jwaohAuvfjOBihfv#action=shar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8" Type="http://schemas.openxmlformats.org/officeDocument/2006/relationships/hyperlink" Target="https://www.hubspot.com/customer-feedback" TargetMode="External"/><Relationship Id="rId13" Type="http://schemas.openxmlformats.org/officeDocument/2006/relationships/hyperlink" Target="https://www.rug.nl/cic/downloads/rugcic_report_summary_201401.pdf" TargetMode="External"/><Relationship Id="rId3" Type="http://schemas.openxmlformats.org/officeDocument/2006/relationships/hyperlink" Target="https://www.superoffice.com/blog/voice-of-customer/" TargetMode="External"/><Relationship Id="rId7" Type="http://schemas.openxmlformats.org/officeDocument/2006/relationships/hyperlink" Target="https://www.reviewtrackers.com/customer-feedback/" TargetMode="External"/><Relationship Id="rId12" Type="http://schemas.openxmlformats.org/officeDocument/2006/relationships/hyperlink" Target="https://www.snapsurveys.com/blog/difference-customer-satisfaction-customer-loyalty/" TargetMode="External"/><Relationship Id="rId2" Type="http://schemas.openxmlformats.org/officeDocument/2006/relationships/hyperlink" Target="https://www.gartner.com/smarterwithgartner/use-voice-of-customer-data-to-improve-customer-experience-analytics/" TargetMode="External"/><Relationship Id="rId1" Type="http://schemas.openxmlformats.org/officeDocument/2006/relationships/slideLayout" Target="../slideLayouts/slideLayout2.xml"/><Relationship Id="rId6" Type="http://schemas.openxmlformats.org/officeDocument/2006/relationships/hyperlink" Target="https://blog.hubspot.com/service/whats-the-difference-between-customer-satisfaction-and-customer-loyalty" TargetMode="External"/><Relationship Id="rId11" Type="http://schemas.openxmlformats.org/officeDocument/2006/relationships/hyperlink" Target="https://www.getcloudcherry.com/blog/customer-feedback-or-customer-experience/" TargetMode="External"/><Relationship Id="rId5" Type="http://schemas.openxmlformats.org/officeDocument/2006/relationships/hyperlink" Target="https://www.peoplemetrics.com/blog/customer-engagement-vs-customer-satisfaction-which-should-you-follow" TargetMode="External"/><Relationship Id="rId10" Type="http://schemas.openxmlformats.org/officeDocument/2006/relationships/hyperlink" Target="https://blog.kissmetrics.com/best-ways-to-get-feedback/" TargetMode="External"/><Relationship Id="rId4" Type="http://schemas.openxmlformats.org/officeDocument/2006/relationships/hyperlink" Target="https://blog.hubspot.com/service/how-to-measure-customer-satisfaction" TargetMode="External"/><Relationship Id="rId9" Type="http://schemas.openxmlformats.org/officeDocument/2006/relationships/hyperlink" Target="https://www.customerthermometer.com/customer-feedback/quotes-on-customer-feedback/" TargetMode="Externa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hyperlink" Target="http://www.cimmarketingexpert.co.uk/page/2974/return-on-investment-roi-" TargetMode="Externa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hyperlink" Target="https://support.google.com/analytics/answer/6367342?hl=en" TargetMode="Externa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hyperlink" Target="http://www.cimmarketingexpert.co.uk/page/9475/sales-funnel-metrics" TargetMode="Externa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hyperlink" Target="https://blog.hootsuite.com/social-media-sentiment-analysis-tools/" TargetMode="Externa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a:solidFill>
                  <a:schemeClr val="bg1"/>
                </a:solidFill>
              </a:rPr>
              <a:t/>
            </a:r>
            <a:br>
              <a:rPr lang="en-GB" sz="3600" dirty="0">
                <a:solidFill>
                  <a:schemeClr val="bg1"/>
                </a:solidFill>
              </a:rPr>
            </a:br>
            <a:r>
              <a:rPr lang="en-GB" sz="3600" dirty="0">
                <a:solidFill>
                  <a:schemeClr val="bg1"/>
                </a:solidFill>
              </a:rPr>
              <a:t/>
            </a:r>
            <a:br>
              <a:rPr lang="en-GB" sz="3600" dirty="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a:solidFill>
                  <a:schemeClr val="bg1"/>
                </a:solidFill>
              </a:rPr>
              <a:t>Mastering Metrics</a:t>
            </a:r>
          </a:p>
          <a:p>
            <a:endParaRPr lang="en-GB" dirty="0">
              <a:solidFill>
                <a:schemeClr val="bg1"/>
              </a:solidFill>
            </a:endParaRPr>
          </a:p>
          <a:p>
            <a:r>
              <a:rPr lang="en-GB" dirty="0">
                <a:solidFill>
                  <a:schemeClr val="bg1"/>
                </a:solidFill>
              </a:rPr>
              <a:t>Lecture 1a</a:t>
            </a:r>
          </a:p>
          <a:p>
            <a:endParaRPr lang="en-GB" dirty="0">
              <a:solidFill>
                <a:schemeClr val="bg1"/>
              </a:solidFill>
            </a:endParaRPr>
          </a:p>
          <a:p>
            <a:r>
              <a:rPr lang="en-GB" dirty="0">
                <a:solidFill>
                  <a:schemeClr val="bg1"/>
                </a:solidFill>
              </a:rPr>
              <a:t>An Introduction  </a:t>
            </a:r>
          </a:p>
          <a:p>
            <a:endParaRPr lang="en-GB" dirty="0">
              <a:solidFill>
                <a:schemeClr val="bg1"/>
              </a:solidFill>
            </a:endParaRP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Dates </a:t>
            </a:r>
          </a:p>
        </p:txBody>
      </p:sp>
      <p:sp>
        <p:nvSpPr>
          <p:cNvPr id="3" name="Content Placeholder 2"/>
          <p:cNvSpPr>
            <a:spLocks noGrp="1"/>
          </p:cNvSpPr>
          <p:nvPr>
            <p:ph idx="1"/>
          </p:nvPr>
        </p:nvSpPr>
        <p:spPr>
          <a:xfrm>
            <a:off x="457200" y="1410922"/>
            <a:ext cx="8229600" cy="4133055"/>
          </a:xfrm>
        </p:spPr>
        <p:txBody>
          <a:bodyPr>
            <a:normAutofit fontScale="47500" lnSpcReduction="20000"/>
          </a:bodyPr>
          <a:lstStyle/>
          <a:p>
            <a:pPr marL="0" indent="0">
              <a:buNone/>
            </a:pPr>
            <a:r>
              <a:rPr lang="en-GB" sz="3300" u="sng" dirty="0">
                <a:latin typeface="Arial" panose="020B0604020202020204" pitchFamily="34" charset="0"/>
                <a:cs typeface="Arial" panose="020B0604020202020204" pitchFamily="34" charset="0"/>
              </a:rPr>
              <a:t>Study Sessions</a:t>
            </a:r>
          </a:p>
          <a:p>
            <a:r>
              <a:rPr lang="en-GB" sz="3300" dirty="0" smtClean="0">
                <a:latin typeface="Arial" panose="020B0604020202020204" pitchFamily="34" charset="0"/>
                <a:cs typeface="Arial" panose="020B0604020202020204" pitchFamily="34" charset="0"/>
              </a:rPr>
              <a:t>02.05.19 </a:t>
            </a:r>
            <a:r>
              <a:rPr lang="en-GB" sz="3300" dirty="0">
                <a:latin typeface="Arial" panose="020B0604020202020204" pitchFamily="34" charset="0"/>
                <a:cs typeface="Arial" panose="020B0604020202020204" pitchFamily="34" charset="0"/>
              </a:rPr>
              <a:t> (10am start)        </a:t>
            </a:r>
          </a:p>
          <a:p>
            <a:r>
              <a:rPr lang="en-GB" sz="3300" dirty="0" smtClean="0">
                <a:latin typeface="Arial" panose="020B0604020202020204" pitchFamily="34" charset="0"/>
                <a:cs typeface="Arial" panose="020B0604020202020204" pitchFamily="34" charset="0"/>
              </a:rPr>
              <a:t>09.05.19</a:t>
            </a:r>
            <a:r>
              <a:rPr lang="en-GB" sz="3300" dirty="0">
                <a:latin typeface="Arial" panose="020B0604020202020204" pitchFamily="34" charset="0"/>
                <a:cs typeface="Arial" panose="020B0604020202020204" pitchFamily="34" charset="0"/>
              </a:rPr>
              <a:t>  </a:t>
            </a:r>
          </a:p>
          <a:p>
            <a:r>
              <a:rPr lang="en-GB" sz="3300" dirty="0" smtClean="0">
                <a:latin typeface="Arial" panose="020B0604020202020204" pitchFamily="34" charset="0"/>
                <a:cs typeface="Arial" panose="020B0604020202020204" pitchFamily="34" charset="0"/>
              </a:rPr>
              <a:t>16.05.19</a:t>
            </a:r>
            <a:endParaRPr lang="en-GB" sz="3300" dirty="0">
              <a:latin typeface="Arial" panose="020B0604020202020204" pitchFamily="34" charset="0"/>
              <a:cs typeface="Arial" panose="020B0604020202020204" pitchFamily="34" charset="0"/>
            </a:endParaRPr>
          </a:p>
          <a:p>
            <a:r>
              <a:rPr lang="en-GB" sz="3300" dirty="0" smtClean="0">
                <a:latin typeface="Arial" panose="020B0604020202020204" pitchFamily="34" charset="0"/>
                <a:cs typeface="Arial" panose="020B0604020202020204" pitchFamily="34" charset="0"/>
              </a:rPr>
              <a:t>23.05.19 </a:t>
            </a:r>
            <a:r>
              <a:rPr lang="en-GB" sz="3300" dirty="0">
                <a:latin typeface="Arial" panose="020B0604020202020204" pitchFamily="34" charset="0"/>
                <a:cs typeface="Arial" panose="020B0604020202020204" pitchFamily="34" charset="0"/>
              </a:rPr>
              <a:t>   </a:t>
            </a:r>
          </a:p>
          <a:p>
            <a:r>
              <a:rPr lang="en-GB" sz="3300" dirty="0" smtClean="0">
                <a:latin typeface="Arial" panose="020B0604020202020204" pitchFamily="34" charset="0"/>
                <a:cs typeface="Arial" panose="020B0604020202020204" pitchFamily="34" charset="0"/>
              </a:rPr>
              <a:t>30.06.19</a:t>
            </a:r>
            <a:r>
              <a:rPr lang="en-GB" sz="3300" dirty="0">
                <a:latin typeface="Arial" panose="020B0604020202020204" pitchFamily="34" charset="0"/>
                <a:cs typeface="Arial" panose="020B0604020202020204" pitchFamily="34" charset="0"/>
              </a:rPr>
              <a:t>            </a:t>
            </a:r>
          </a:p>
          <a:p>
            <a:r>
              <a:rPr lang="en-GB" sz="3300" dirty="0" smtClean="0">
                <a:latin typeface="Arial" panose="020B0604020202020204" pitchFamily="34" charset="0"/>
                <a:cs typeface="Arial" panose="020B0604020202020204" pitchFamily="34" charset="0"/>
              </a:rPr>
              <a:t>06.06.19</a:t>
            </a:r>
            <a:r>
              <a:rPr lang="en-GB" sz="3300" dirty="0">
                <a:latin typeface="Arial" panose="020B0604020202020204" pitchFamily="34" charset="0"/>
                <a:cs typeface="Arial" panose="020B0604020202020204" pitchFamily="34" charset="0"/>
              </a:rPr>
              <a:t>  </a:t>
            </a:r>
          </a:p>
          <a:p>
            <a:r>
              <a:rPr lang="en-GB" sz="3300" dirty="0" smtClean="0">
                <a:latin typeface="Arial" panose="020B0604020202020204" pitchFamily="34" charset="0"/>
                <a:cs typeface="Arial" panose="020B0604020202020204" pitchFamily="34" charset="0"/>
              </a:rPr>
              <a:t>13.06.19 </a:t>
            </a:r>
            <a:r>
              <a:rPr lang="en-GB" sz="3300" dirty="0">
                <a:latin typeface="Arial" panose="020B0604020202020204" pitchFamily="34" charset="0"/>
                <a:cs typeface="Arial" panose="020B0604020202020204" pitchFamily="34" charset="0"/>
              </a:rPr>
              <a:t>  </a:t>
            </a:r>
          </a:p>
          <a:p>
            <a:r>
              <a:rPr lang="en-GB" sz="3300" dirty="0" smtClean="0">
                <a:latin typeface="Arial" panose="020B0604020202020204" pitchFamily="34" charset="0"/>
                <a:cs typeface="Arial" panose="020B0604020202020204" pitchFamily="34" charset="0"/>
              </a:rPr>
              <a:t>20.06.19</a:t>
            </a:r>
            <a:endParaRPr lang="en-GB" sz="3300" dirty="0">
              <a:latin typeface="Arial" panose="020B0604020202020204" pitchFamily="34" charset="0"/>
              <a:cs typeface="Arial" panose="020B0604020202020204" pitchFamily="34" charset="0"/>
            </a:endParaRPr>
          </a:p>
          <a:p>
            <a:r>
              <a:rPr lang="en-GB" sz="3300" dirty="0">
                <a:latin typeface="Arial" panose="020B0604020202020204" pitchFamily="34" charset="0"/>
                <a:cs typeface="Arial" panose="020B0604020202020204" pitchFamily="34" charset="0"/>
              </a:rPr>
              <a:t>22.06.19 (10am onwards) Individual/or group assignment surgeries</a:t>
            </a:r>
          </a:p>
          <a:p>
            <a:endParaRPr lang="en-GB" sz="3300" dirty="0">
              <a:latin typeface="Arial" panose="020B0604020202020204" pitchFamily="34" charset="0"/>
              <a:cs typeface="Arial" panose="020B0604020202020204" pitchFamily="34" charset="0"/>
            </a:endParaRPr>
          </a:p>
          <a:p>
            <a:pPr marL="0" indent="0">
              <a:buNone/>
            </a:pPr>
            <a:r>
              <a:rPr lang="en-GB" sz="3300" u="sng" dirty="0">
                <a:latin typeface="Arial" panose="020B0604020202020204" pitchFamily="34" charset="0"/>
                <a:cs typeface="Arial" panose="020B0604020202020204" pitchFamily="34" charset="0"/>
              </a:rPr>
              <a:t>Assessment Booking Deadline </a:t>
            </a:r>
          </a:p>
          <a:p>
            <a:r>
              <a:rPr lang="en-GB" sz="3300" dirty="0">
                <a:latin typeface="Arial" panose="020B0604020202020204" pitchFamily="34" charset="0"/>
                <a:cs typeface="Arial" panose="020B0604020202020204" pitchFamily="34" charset="0"/>
              </a:rPr>
              <a:t>14</a:t>
            </a:r>
            <a:r>
              <a:rPr lang="en-GB" sz="3300" baseline="30000" dirty="0">
                <a:latin typeface="Arial" panose="020B0604020202020204" pitchFamily="34" charset="0"/>
                <a:cs typeface="Arial" panose="020B0604020202020204" pitchFamily="34" charset="0"/>
              </a:rPr>
              <a:t>th</a:t>
            </a:r>
            <a:r>
              <a:rPr lang="en-GB" sz="3300" dirty="0">
                <a:latin typeface="Arial" panose="020B0604020202020204" pitchFamily="34" charset="0"/>
                <a:cs typeface="Arial" panose="020B0604020202020204" pitchFamily="34" charset="0"/>
              </a:rPr>
              <a:t> June 2019</a:t>
            </a:r>
          </a:p>
          <a:p>
            <a:pPr marL="0" indent="0">
              <a:buNone/>
            </a:pPr>
            <a:endParaRPr lang="en-GB" sz="3300" u="sng" dirty="0">
              <a:latin typeface="Arial" panose="020B0604020202020204" pitchFamily="34" charset="0"/>
              <a:cs typeface="Arial" panose="020B0604020202020204" pitchFamily="34" charset="0"/>
            </a:endParaRPr>
          </a:p>
          <a:p>
            <a:pPr marL="0" indent="0">
              <a:buNone/>
            </a:pPr>
            <a:r>
              <a:rPr lang="en-GB" sz="3300" u="sng" dirty="0">
                <a:latin typeface="Arial" panose="020B0604020202020204" pitchFamily="34" charset="0"/>
                <a:cs typeface="Arial" panose="020B0604020202020204" pitchFamily="34" charset="0"/>
              </a:rPr>
              <a:t>Assignment Deadline </a:t>
            </a:r>
          </a:p>
          <a:p>
            <a:r>
              <a:rPr lang="en-GB" sz="3300" dirty="0">
                <a:latin typeface="Arial" panose="020B0604020202020204" pitchFamily="34" charset="0"/>
                <a:cs typeface="Arial" panose="020B0604020202020204" pitchFamily="34" charset="0"/>
              </a:rPr>
              <a:t>28</a:t>
            </a:r>
            <a:r>
              <a:rPr lang="en-GB" sz="3300" baseline="30000" dirty="0">
                <a:latin typeface="Arial" panose="020B0604020202020204" pitchFamily="34" charset="0"/>
                <a:cs typeface="Arial" panose="020B0604020202020204" pitchFamily="34" charset="0"/>
              </a:rPr>
              <a:t>th</a:t>
            </a:r>
            <a:r>
              <a:rPr lang="en-GB" sz="3300" dirty="0">
                <a:latin typeface="Arial" panose="020B0604020202020204" pitchFamily="34" charset="0"/>
                <a:cs typeface="Arial" panose="020B0604020202020204" pitchFamily="34" charset="0"/>
              </a:rPr>
              <a:t> June 2019  (Results -13 September)</a:t>
            </a:r>
          </a:p>
          <a:p>
            <a:endParaRPr lang="en-GB" dirty="0"/>
          </a:p>
        </p:txBody>
      </p:sp>
    </p:spTree>
    <p:extLst>
      <p:ext uri="{BB962C8B-B14F-4D97-AF65-F5344CB8AC3E}">
        <p14:creationId xmlns:p14="http://schemas.microsoft.com/office/powerpoint/2010/main" val="381171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Deadline </a:t>
            </a:r>
          </a:p>
        </p:txBody>
      </p:sp>
      <p:sp>
        <p:nvSpPr>
          <p:cNvPr id="3" name="Content Placeholder 2"/>
          <p:cNvSpPr>
            <a:spLocks noGrp="1"/>
          </p:cNvSpPr>
          <p:nvPr>
            <p:ph idx="1"/>
          </p:nvPr>
        </p:nvSpPr>
        <p:spPr/>
        <p:txBody>
          <a:bodyPr/>
          <a:lstStyle/>
          <a:p>
            <a:r>
              <a:rPr lang="en-GB" dirty="0"/>
              <a:t>Assignment – 28</a:t>
            </a:r>
            <a:r>
              <a:rPr lang="en-GB" baseline="30000" dirty="0"/>
              <a:t>th</a:t>
            </a:r>
            <a:r>
              <a:rPr lang="en-GB" dirty="0"/>
              <a:t> June Submission</a:t>
            </a:r>
          </a:p>
          <a:p>
            <a:r>
              <a:rPr lang="en-GB" dirty="0"/>
              <a:t>Electronic and Paper Copy </a:t>
            </a:r>
          </a:p>
        </p:txBody>
      </p:sp>
    </p:spTree>
    <p:extLst>
      <p:ext uri="{BB962C8B-B14F-4D97-AF65-F5344CB8AC3E}">
        <p14:creationId xmlns:p14="http://schemas.microsoft.com/office/powerpoint/2010/main" val="2276910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271DCE-AD1C-C448-9B3D-69A37300E01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95BF9919-7C82-E645-B113-0DA87E951068}"/>
              </a:ext>
            </a:extLst>
          </p:cNvPr>
          <p:cNvSpPr>
            <a:spLocks noGrp="1"/>
          </p:cNvSpPr>
          <p:nvPr>
            <p:ph idx="1"/>
          </p:nvPr>
        </p:nvSpPr>
        <p:spPr/>
        <p:txBody>
          <a:bodyPr/>
          <a:lstStyle/>
          <a:p>
            <a:r>
              <a:rPr lang="en-US" dirty="0"/>
              <a:t>See CIM Student Assessment and Submission guide</a:t>
            </a:r>
          </a:p>
        </p:txBody>
      </p:sp>
    </p:spTree>
    <p:extLst>
      <p:ext uri="{BB962C8B-B14F-4D97-AF65-F5344CB8AC3E}">
        <p14:creationId xmlns:p14="http://schemas.microsoft.com/office/powerpoint/2010/main" val="2687647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Unit 1 Learning Outcomes</a:t>
            </a:r>
          </a:p>
        </p:txBody>
      </p:sp>
      <p:sp>
        <p:nvSpPr>
          <p:cNvPr id="3" name="Content Placeholder 2"/>
          <p:cNvSpPr>
            <a:spLocks noGrp="1"/>
          </p:cNvSpPr>
          <p:nvPr>
            <p:ph idx="1"/>
          </p:nvPr>
        </p:nvSpPr>
        <p:spPr/>
        <p:txBody>
          <a:bodyPr>
            <a:normAutofit/>
          </a:bodyPr>
          <a:lstStyle/>
          <a:p>
            <a:pPr marL="0" indent="0">
              <a:buNone/>
            </a:pPr>
            <a:r>
              <a:rPr lang="en-GB" b="1" dirty="0"/>
              <a:t>Understand the role of marketing metrics </a:t>
            </a:r>
            <a:r>
              <a:rPr lang="en-GB" dirty="0"/>
              <a:t>	</a:t>
            </a:r>
          </a:p>
          <a:p>
            <a:pPr marL="0" indent="0">
              <a:buNone/>
            </a:pPr>
            <a:r>
              <a:rPr lang="en-GB" dirty="0"/>
              <a:t>.</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60009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Accountability……</a:t>
            </a:r>
          </a:p>
        </p:txBody>
      </p:sp>
      <p:pic>
        <p:nvPicPr>
          <p:cNvPr id="4" name="Picture 3">
            <a:hlinkClick r:id="rId3"/>
          </p:cNvPr>
          <p:cNvPicPr>
            <a:picLocks noChangeAspect="1"/>
          </p:cNvPicPr>
          <p:nvPr/>
        </p:nvPicPr>
        <p:blipFill>
          <a:blip r:embed="rId4"/>
          <a:stretch>
            <a:fillRect/>
          </a:stretch>
        </p:blipFill>
        <p:spPr>
          <a:xfrm>
            <a:off x="1331640" y="1417638"/>
            <a:ext cx="6255038" cy="4200508"/>
          </a:xfrm>
          <a:prstGeom prst="rect">
            <a:avLst/>
          </a:prstGeom>
        </p:spPr>
      </p:pic>
    </p:spTree>
    <p:extLst>
      <p:ext uri="{BB962C8B-B14F-4D97-AF65-F5344CB8AC3E}">
        <p14:creationId xmlns:p14="http://schemas.microsoft.com/office/powerpoint/2010/main" val="392665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9D662D8D-2A44-EE4A-B32C-04EDB508B220}"/>
              </a:ext>
            </a:extLst>
          </p:cNvPr>
          <p:cNvSpPr>
            <a:spLocks noGrp="1"/>
          </p:cNvSpPr>
          <p:nvPr>
            <p:ph type="title"/>
          </p:nvPr>
        </p:nvSpPr>
        <p:spPr/>
        <p:txBody>
          <a:bodyPr/>
          <a:lstStyle/>
          <a:p>
            <a:endParaRPr lang="en-US"/>
          </a:p>
        </p:txBody>
      </p:sp>
      <p:sp>
        <p:nvSpPr>
          <p:cNvPr id="5" name="Content Placeholder 4">
            <a:extLst>
              <a:ext uri="{FF2B5EF4-FFF2-40B4-BE49-F238E27FC236}">
                <a16:creationId xmlns:a16="http://schemas.microsoft.com/office/drawing/2014/main" xmlns="" id="{1CC56CE5-6BCC-AB46-8458-E37EF952F408}"/>
              </a:ext>
            </a:extLst>
          </p:cNvPr>
          <p:cNvSpPr>
            <a:spLocks noGrp="1"/>
          </p:cNvSpPr>
          <p:nvPr>
            <p:ph idx="1"/>
          </p:nvPr>
        </p:nvSpPr>
        <p:spPr/>
        <p:txBody>
          <a:bodyPr/>
          <a:lstStyle/>
          <a:p>
            <a:r>
              <a:rPr lang="en-US" dirty="0">
                <a:hlinkClick r:id="rId3"/>
              </a:rPr>
              <a:t>https://youtu.be/oyBuB6VO9v8</a:t>
            </a:r>
            <a:r>
              <a:rPr lang="en-US" dirty="0"/>
              <a:t> </a:t>
            </a:r>
            <a:endParaRPr lang="en-GB" dirty="0"/>
          </a:p>
          <a:p>
            <a:endParaRPr lang="en-US" dirty="0"/>
          </a:p>
        </p:txBody>
      </p:sp>
    </p:spTree>
    <p:extLst>
      <p:ext uri="{BB962C8B-B14F-4D97-AF65-F5344CB8AC3E}">
        <p14:creationId xmlns:p14="http://schemas.microsoft.com/office/powerpoint/2010/main" val="3850952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62E904-BAED-2040-9018-DAB131BD6CDA}"/>
              </a:ext>
            </a:extLst>
          </p:cNvPr>
          <p:cNvSpPr>
            <a:spLocks noGrp="1"/>
          </p:cNvSpPr>
          <p:nvPr>
            <p:ph type="title"/>
          </p:nvPr>
        </p:nvSpPr>
        <p:spPr/>
        <p:txBody>
          <a:bodyPr/>
          <a:lstStyle/>
          <a:p>
            <a:r>
              <a:rPr lang="en-US" dirty="0"/>
              <a:t>Why have them?</a:t>
            </a:r>
          </a:p>
        </p:txBody>
      </p:sp>
      <p:sp>
        <p:nvSpPr>
          <p:cNvPr id="3" name="Content Placeholder 2">
            <a:extLst>
              <a:ext uri="{FF2B5EF4-FFF2-40B4-BE49-F238E27FC236}">
                <a16:creationId xmlns:a16="http://schemas.microsoft.com/office/drawing/2014/main" xmlns="" id="{32D9E582-DB0D-CE41-87F8-74D9466F9BA5}"/>
              </a:ext>
            </a:extLst>
          </p:cNvPr>
          <p:cNvSpPr>
            <a:spLocks noGrp="1"/>
          </p:cNvSpPr>
          <p:nvPr>
            <p:ph idx="1"/>
          </p:nvPr>
        </p:nvSpPr>
        <p:spPr/>
        <p:txBody>
          <a:bodyPr/>
          <a:lstStyle/>
          <a:p>
            <a:r>
              <a:rPr lang="en-US" dirty="0">
                <a:hlinkClick r:id="rId2"/>
              </a:rPr>
              <a:t>https://marketingexpert.cim.co.uk/topic-guides/</a:t>
            </a:r>
            <a:endParaRPr lang="en-US" dirty="0"/>
          </a:p>
          <a:p>
            <a:r>
              <a:rPr lang="en-US" dirty="0"/>
              <a:t>Scroll to metrics…</a:t>
            </a:r>
          </a:p>
        </p:txBody>
      </p:sp>
    </p:spTree>
    <p:extLst>
      <p:ext uri="{BB962C8B-B14F-4D97-AF65-F5344CB8AC3E}">
        <p14:creationId xmlns:p14="http://schemas.microsoft.com/office/powerpoint/2010/main" val="803683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Importance of Metrics</a:t>
            </a:r>
          </a:p>
        </p:txBody>
      </p:sp>
      <p:sp>
        <p:nvSpPr>
          <p:cNvPr id="3" name="Content Placeholder 2"/>
          <p:cNvSpPr>
            <a:spLocks noGrp="1"/>
          </p:cNvSpPr>
          <p:nvPr>
            <p:ph idx="1"/>
          </p:nvPr>
        </p:nvSpPr>
        <p:spPr/>
        <p:txBody>
          <a:bodyPr/>
          <a:lstStyle/>
          <a:p>
            <a:r>
              <a:rPr lang="en-GB" dirty="0"/>
              <a:t>Demonstrate value and prove our worth?</a:t>
            </a:r>
          </a:p>
          <a:p>
            <a:r>
              <a:rPr lang="en-GB" dirty="0"/>
              <a:t>Accountability</a:t>
            </a:r>
          </a:p>
          <a:p>
            <a:r>
              <a:rPr lang="en-GB" dirty="0"/>
              <a:t>Understand what activities are working</a:t>
            </a:r>
          </a:p>
          <a:p>
            <a:r>
              <a:rPr lang="en-GB" dirty="0"/>
              <a:t>Internal marketing and buy-in to the “bigger picture”  </a:t>
            </a:r>
          </a:p>
          <a:p>
            <a:r>
              <a:rPr lang="en-GB" dirty="0"/>
              <a:t>Making sense of Big Data</a:t>
            </a:r>
          </a:p>
        </p:txBody>
      </p:sp>
    </p:spTree>
    <p:extLst>
      <p:ext uri="{BB962C8B-B14F-4D97-AF65-F5344CB8AC3E}">
        <p14:creationId xmlns:p14="http://schemas.microsoft.com/office/powerpoint/2010/main" val="3676494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F0F52E-BE01-C84B-B5EF-2FEEB98D1638}"/>
              </a:ext>
            </a:extLst>
          </p:cNvPr>
          <p:cNvSpPr>
            <a:spLocks noGrp="1"/>
          </p:cNvSpPr>
          <p:nvPr>
            <p:ph type="title"/>
          </p:nvPr>
        </p:nvSpPr>
        <p:spPr/>
        <p:txBody>
          <a:bodyPr>
            <a:normAutofit/>
          </a:bodyPr>
          <a:lstStyle/>
          <a:p>
            <a:endParaRPr lang="en-US" dirty="0"/>
          </a:p>
        </p:txBody>
      </p:sp>
      <p:pic>
        <p:nvPicPr>
          <p:cNvPr id="5" name="Content Placeholder 4">
            <a:extLst>
              <a:ext uri="{FF2B5EF4-FFF2-40B4-BE49-F238E27FC236}">
                <a16:creationId xmlns:a16="http://schemas.microsoft.com/office/drawing/2014/main" xmlns="" id="{39EF58DE-4A12-E449-A758-8264FA6E56B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1050" y="2478881"/>
            <a:ext cx="7581900" cy="2159000"/>
          </a:xfrm>
        </p:spPr>
      </p:pic>
      <p:sp>
        <p:nvSpPr>
          <p:cNvPr id="6" name="TextBox 5">
            <a:extLst>
              <a:ext uri="{FF2B5EF4-FFF2-40B4-BE49-F238E27FC236}">
                <a16:creationId xmlns:a16="http://schemas.microsoft.com/office/drawing/2014/main" xmlns="" id="{21E0D490-4474-1F49-A3A3-B4D1654A772B}"/>
              </a:ext>
            </a:extLst>
          </p:cNvPr>
          <p:cNvSpPr txBox="1"/>
          <p:nvPr/>
        </p:nvSpPr>
        <p:spPr>
          <a:xfrm>
            <a:off x="3131840" y="4869160"/>
            <a:ext cx="2492990"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CIM Mastering Metrics</a:t>
            </a:r>
            <a:endParaRPr lang="en-US" dirty="0"/>
          </a:p>
        </p:txBody>
      </p:sp>
    </p:spTree>
    <p:extLst>
      <p:ext uri="{BB962C8B-B14F-4D97-AF65-F5344CB8AC3E}">
        <p14:creationId xmlns:p14="http://schemas.microsoft.com/office/powerpoint/2010/main" val="1318019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Were are we now?</a:t>
            </a:r>
          </a:p>
          <a:p>
            <a:r>
              <a:rPr lang="en-GB" dirty="0">
                <a:latin typeface="Arial" panose="020B0604020202020204" pitchFamily="34" charset="0"/>
                <a:cs typeface="Arial" panose="020B0604020202020204" pitchFamily="34" charset="0"/>
              </a:rPr>
              <a:t>Where do we want to be?</a:t>
            </a:r>
          </a:p>
          <a:p>
            <a:r>
              <a:rPr lang="en-GB" dirty="0">
                <a:latin typeface="Arial" panose="020B0604020202020204" pitchFamily="34" charset="0"/>
                <a:cs typeface="Arial" panose="020B0604020202020204" pitchFamily="34" charset="0"/>
              </a:rPr>
              <a:t>How do we get there?</a:t>
            </a:r>
          </a:p>
        </p:txBody>
      </p:sp>
    </p:spTree>
    <p:extLst>
      <p:ext uri="{BB962C8B-B14F-4D97-AF65-F5344CB8AC3E}">
        <p14:creationId xmlns:p14="http://schemas.microsoft.com/office/powerpoint/2010/main" val="1863616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a:xfrm>
            <a:off x="457200" y="1700808"/>
            <a:ext cx="8229600" cy="3917032"/>
          </a:xfrm>
        </p:spPr>
        <p:txBody>
          <a:bodyPr/>
          <a:lstStyle/>
          <a:p>
            <a:r>
              <a:rPr lang="en-GB" dirty="0">
                <a:latin typeface="Arial" panose="020B0604020202020204" pitchFamily="34" charset="0"/>
                <a:cs typeface="Arial" panose="020B0604020202020204" pitchFamily="34" charset="0"/>
              </a:rPr>
              <a:t>Consider how your organisation measures its marketing activity. Be ready to discuss the aims/objectives, specific campaigns and the measurement tools involved. </a:t>
            </a:r>
          </a:p>
          <a:p>
            <a:r>
              <a:rPr lang="en-GB" dirty="0">
                <a:latin typeface="Arial" panose="020B0604020202020204" pitchFamily="34" charset="0"/>
                <a:cs typeface="Arial" panose="020B0604020202020204" pitchFamily="34" charset="0"/>
              </a:rPr>
              <a:t>Also consider the success and the development of future activity based on the results.</a:t>
            </a:r>
          </a:p>
        </p:txBody>
      </p:sp>
    </p:spTree>
    <p:extLst>
      <p:ext uri="{BB962C8B-B14F-4D97-AF65-F5344CB8AC3E}">
        <p14:creationId xmlns:p14="http://schemas.microsoft.com/office/powerpoint/2010/main" val="4009066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5 benefits of analysing marketing</a:t>
            </a:r>
          </a:p>
        </p:txBody>
      </p:sp>
      <p:sp>
        <p:nvSpPr>
          <p:cNvPr id="3" name="Content Placeholder 2"/>
          <p:cNvSpPr>
            <a:spLocks noGrp="1"/>
          </p:cNvSpPr>
          <p:nvPr>
            <p:ph idx="1"/>
          </p:nvPr>
        </p:nvSpPr>
        <p:spPr/>
        <p:txBody>
          <a:bodyPr>
            <a:normAutofit/>
          </a:bodyPr>
          <a:lstStyle/>
          <a:p>
            <a:pPr marL="514350" indent="-514350">
              <a:buAutoNum type="arabicPeriod"/>
            </a:pPr>
            <a:r>
              <a:rPr lang="en-GB" dirty="0">
                <a:latin typeface="Arial" panose="020B0604020202020204" pitchFamily="34" charset="0"/>
                <a:cs typeface="Arial" panose="020B0604020202020204" pitchFamily="34" charset="0"/>
              </a:rPr>
              <a:t>Drive Revenue</a:t>
            </a:r>
          </a:p>
          <a:p>
            <a:pPr marL="514350" indent="-514350">
              <a:buAutoNum type="arabicPeriod"/>
            </a:pPr>
            <a:r>
              <a:rPr lang="en-GB" dirty="0">
                <a:latin typeface="Arial" panose="020B0604020202020204" pitchFamily="34" charset="0"/>
                <a:cs typeface="Arial" panose="020B0604020202020204" pitchFamily="34" charset="0"/>
              </a:rPr>
              <a:t>Save Money</a:t>
            </a:r>
          </a:p>
          <a:p>
            <a:pPr marL="514350" indent="-514350">
              <a:buAutoNum type="arabicPeriod"/>
            </a:pPr>
            <a:r>
              <a:rPr lang="en-GB" dirty="0">
                <a:latin typeface="Arial" panose="020B0604020202020204" pitchFamily="34" charset="0"/>
                <a:cs typeface="Arial" panose="020B0604020202020204" pitchFamily="34" charset="0"/>
              </a:rPr>
              <a:t>Persuade Executives</a:t>
            </a:r>
          </a:p>
          <a:p>
            <a:pPr marL="514350" indent="-514350">
              <a:buAutoNum type="arabicPeriod"/>
            </a:pPr>
            <a:r>
              <a:rPr lang="en-GB" dirty="0">
                <a:latin typeface="Arial" panose="020B0604020202020204" pitchFamily="34" charset="0"/>
                <a:cs typeface="Arial" panose="020B0604020202020204" pitchFamily="34" charset="0"/>
              </a:rPr>
              <a:t>Encourage Experimentation</a:t>
            </a:r>
          </a:p>
          <a:p>
            <a:pPr marL="514350" indent="-514350">
              <a:buAutoNum type="arabicPeriod"/>
            </a:pPr>
            <a:r>
              <a:rPr lang="en-GB" dirty="0">
                <a:latin typeface="Arial" panose="020B0604020202020204" pitchFamily="34" charset="0"/>
                <a:cs typeface="Arial" panose="020B0604020202020204" pitchFamily="34" charset="0"/>
              </a:rPr>
              <a:t>Reduce Internal Politics </a:t>
            </a:r>
          </a:p>
          <a:p>
            <a:pPr marL="514350" indent="-514350">
              <a:buAutoNum type="arabicPeriod"/>
            </a:pPr>
            <a:endParaRPr lang="en-GB" dirty="0">
              <a:latin typeface="Arial" panose="020B0604020202020204" pitchFamily="34" charset="0"/>
              <a:cs typeface="Arial" panose="020B0604020202020204" pitchFamily="34" charset="0"/>
            </a:endParaRPr>
          </a:p>
          <a:p>
            <a:pPr marL="0" indent="0">
              <a:buNone/>
            </a:pPr>
            <a:r>
              <a:rPr lang="en-GB" sz="1100" dirty="0" err="1">
                <a:latin typeface="Arial" panose="020B0604020202020204" pitchFamily="34" charset="0"/>
                <a:cs typeface="Arial" panose="020B0604020202020204" pitchFamily="34" charset="0"/>
              </a:rPr>
              <a:t>Sorger</a:t>
            </a:r>
            <a:r>
              <a:rPr lang="en-GB" sz="1100" dirty="0">
                <a:latin typeface="Arial" panose="020B0604020202020204" pitchFamily="34" charset="0"/>
                <a:cs typeface="Arial" panose="020B0604020202020204" pitchFamily="34" charset="0"/>
              </a:rPr>
              <a:t> (2013) cited in CIM Mastering Metrics </a:t>
            </a:r>
            <a:r>
              <a:rPr lang="en-GB" sz="1100" dirty="0" err="1">
                <a:latin typeface="Arial" panose="020B0604020202020204" pitchFamily="34" charset="0"/>
                <a:cs typeface="Arial" panose="020B0604020202020204" pitchFamily="34" charset="0"/>
              </a:rPr>
              <a:t>pg</a:t>
            </a:r>
            <a:r>
              <a:rPr lang="en-GB" sz="1100" dirty="0">
                <a:latin typeface="Arial" panose="020B0604020202020204" pitchFamily="34" charset="0"/>
                <a:cs typeface="Arial" panose="020B0604020202020204" pitchFamily="34" charset="0"/>
              </a:rPr>
              <a:t> 532</a:t>
            </a:r>
          </a:p>
          <a:p>
            <a:pPr marL="514350" indent="-514350">
              <a:buAutoNum type="arabicPeriod"/>
            </a:pPr>
            <a:endParaRPr lang="en-GB" dirty="0"/>
          </a:p>
        </p:txBody>
      </p:sp>
    </p:spTree>
    <p:extLst>
      <p:ext uri="{BB962C8B-B14F-4D97-AF65-F5344CB8AC3E}">
        <p14:creationId xmlns:p14="http://schemas.microsoft.com/office/powerpoint/2010/main" val="3326238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a:xfrm>
            <a:off x="714375" y="285750"/>
            <a:ext cx="8429625" cy="928688"/>
          </a:xfrm>
        </p:spPr>
        <p:txBody>
          <a:bodyPr/>
          <a:lstStyle/>
          <a:p>
            <a:r>
              <a:rPr lang="en-GB" altLang="en-US"/>
              <a:t>When to measure?</a:t>
            </a:r>
          </a:p>
        </p:txBody>
      </p:sp>
      <p:sp>
        <p:nvSpPr>
          <p:cNvPr id="78851" name="Content Placeholder 2"/>
          <p:cNvSpPr>
            <a:spLocks noGrp="1"/>
          </p:cNvSpPr>
          <p:nvPr>
            <p:ph idx="1"/>
          </p:nvPr>
        </p:nvSpPr>
        <p:spPr>
          <a:xfrm>
            <a:off x="714375" y="1600200"/>
            <a:ext cx="8072438" cy="4114800"/>
          </a:xfrm>
        </p:spPr>
        <p:txBody>
          <a:bodyPr/>
          <a:lstStyle/>
          <a:p>
            <a:r>
              <a:rPr lang="en-GB" altLang="en-US" sz="2400"/>
              <a:t>Before </a:t>
            </a:r>
          </a:p>
          <a:p>
            <a:pPr lvl="1"/>
            <a:r>
              <a:rPr lang="en-GB" altLang="en-US" sz="2000"/>
              <a:t>Context analysis (internal and external environments; customers, competitors, markets)</a:t>
            </a:r>
          </a:p>
          <a:p>
            <a:pPr lvl="1"/>
            <a:r>
              <a:rPr lang="en-GB" altLang="en-US" sz="2000"/>
              <a:t>Pre-testing of materials (e.g. advertisements)</a:t>
            </a:r>
          </a:p>
          <a:p>
            <a:r>
              <a:rPr lang="en-GB" altLang="en-US" sz="2400"/>
              <a:t>During </a:t>
            </a:r>
          </a:p>
          <a:p>
            <a:pPr lvl="1"/>
            <a:r>
              <a:rPr lang="en-GB" altLang="en-US" sz="2000"/>
              <a:t>Feedback on campaigns, use to adjust messages and executions as the campaign progresses</a:t>
            </a:r>
          </a:p>
          <a:p>
            <a:r>
              <a:rPr lang="en-GB" altLang="en-US" sz="2400"/>
              <a:t>After</a:t>
            </a:r>
          </a:p>
          <a:p>
            <a:pPr lvl="1"/>
            <a:r>
              <a:rPr lang="en-GB" altLang="en-US" sz="2000"/>
              <a:t>Measure success against objectives</a:t>
            </a:r>
          </a:p>
          <a:p>
            <a:pPr lvl="1"/>
            <a:r>
              <a:rPr lang="en-GB" altLang="en-US" sz="2000"/>
              <a:t>What worked?  What didn’t? What can we do differently next time?</a:t>
            </a:r>
          </a:p>
        </p:txBody>
      </p:sp>
    </p:spTree>
    <p:extLst>
      <p:ext uri="{BB962C8B-B14F-4D97-AF65-F5344CB8AC3E}">
        <p14:creationId xmlns:p14="http://schemas.microsoft.com/office/powerpoint/2010/main" val="1393648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analytics and metrics? </a:t>
            </a:r>
          </a:p>
        </p:txBody>
      </p:sp>
      <p:sp>
        <p:nvSpPr>
          <p:cNvPr id="3" name="Content Placeholder 2"/>
          <p:cNvSpPr>
            <a:spLocks noGrp="1"/>
          </p:cNvSpPr>
          <p:nvPr>
            <p:ph idx="1"/>
          </p:nvPr>
        </p:nvSpPr>
        <p:spPr/>
        <p:txBody>
          <a:bodyPr/>
          <a:lstStyle/>
          <a:p>
            <a:r>
              <a:rPr lang="en-GB" dirty="0"/>
              <a:t>Analytics – tools used to provide data for metrics e.g. Google Analytics. Analytic outputs are used as inputs for metrics.</a:t>
            </a:r>
          </a:p>
          <a:p>
            <a:pPr marL="0" indent="0">
              <a:buNone/>
            </a:pPr>
            <a:endParaRPr lang="en-GB" dirty="0"/>
          </a:p>
          <a:p>
            <a:r>
              <a:rPr lang="en-GB" dirty="0"/>
              <a:t>Metrics – A measure of performance – in this context a measure of Marketing Performance.</a:t>
            </a:r>
          </a:p>
        </p:txBody>
      </p:sp>
    </p:spTree>
    <p:extLst>
      <p:ext uri="{BB962C8B-B14F-4D97-AF65-F5344CB8AC3E}">
        <p14:creationId xmlns:p14="http://schemas.microsoft.com/office/powerpoint/2010/main" val="36349798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Information Gathering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055286677"/>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6804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 </a:t>
            </a:r>
          </a:p>
        </p:txBody>
      </p:sp>
      <p:sp>
        <p:nvSpPr>
          <p:cNvPr id="3" name="Content Placeholder 2"/>
          <p:cNvSpPr>
            <a:spLocks noGrp="1"/>
          </p:cNvSpPr>
          <p:nvPr>
            <p:ph idx="1"/>
          </p:nvPr>
        </p:nvSpPr>
        <p:spPr/>
        <p:txBody>
          <a:bodyPr/>
          <a:lstStyle/>
          <a:p>
            <a:r>
              <a:rPr lang="en-GB" dirty="0"/>
              <a:t>Business objectives need to be aligned with strategy and metrics. </a:t>
            </a:r>
          </a:p>
          <a:p>
            <a:r>
              <a:rPr lang="en-GB" dirty="0"/>
              <a:t>Clearly defined goals are needed for successful and meaningful measurement</a:t>
            </a:r>
          </a:p>
        </p:txBody>
      </p:sp>
    </p:spTree>
    <p:extLst>
      <p:ext uri="{BB962C8B-B14F-4D97-AF65-F5344CB8AC3E}">
        <p14:creationId xmlns:p14="http://schemas.microsoft.com/office/powerpoint/2010/main" val="41949605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Metric Options </a:t>
            </a:r>
          </a:p>
        </p:txBody>
      </p:sp>
      <p:sp>
        <p:nvSpPr>
          <p:cNvPr id="3" name="Content Placeholder 2"/>
          <p:cNvSpPr>
            <a:spLocks noGrp="1"/>
          </p:cNvSpPr>
          <p:nvPr>
            <p:ph idx="1"/>
          </p:nvPr>
        </p:nvSpPr>
        <p:spPr/>
        <p:txBody>
          <a:bodyPr/>
          <a:lstStyle/>
          <a:p>
            <a:pPr marL="0" indent="0">
              <a:buNone/>
            </a:pPr>
            <a:r>
              <a:rPr lang="en-GB" dirty="0"/>
              <a:t>The choice of metrics will depend on:</a:t>
            </a:r>
          </a:p>
          <a:p>
            <a:r>
              <a:rPr lang="en-GB" dirty="0"/>
              <a:t>Ones that are most clearly linked and relate to the objectives set.</a:t>
            </a:r>
          </a:p>
          <a:p>
            <a:r>
              <a:rPr lang="en-GB" dirty="0"/>
              <a:t>In keeping with how the organisation or function measures success of activities, strategies and objectives.</a:t>
            </a:r>
          </a:p>
        </p:txBody>
      </p:sp>
    </p:spTree>
    <p:extLst>
      <p:ext uri="{BB962C8B-B14F-4D97-AF65-F5344CB8AC3E}">
        <p14:creationId xmlns:p14="http://schemas.microsoft.com/office/powerpoint/2010/main" val="32420582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Triple Bottom Line and Integrated Reporting </a:t>
            </a:r>
          </a:p>
        </p:txBody>
      </p:sp>
      <p:pic>
        <p:nvPicPr>
          <p:cNvPr id="4" name="Content Placeholder 3"/>
          <p:cNvPicPr>
            <a:picLocks noGrp="1" noChangeAspect="1"/>
          </p:cNvPicPr>
          <p:nvPr>
            <p:ph idx="1"/>
          </p:nvPr>
        </p:nvPicPr>
        <p:blipFill>
          <a:blip r:embed="rId2"/>
          <a:stretch>
            <a:fillRect/>
          </a:stretch>
        </p:blipFill>
        <p:spPr>
          <a:xfrm>
            <a:off x="2555776" y="1988840"/>
            <a:ext cx="3619934" cy="3296450"/>
          </a:xfrm>
          <a:prstGeom prst="rect">
            <a:avLst/>
          </a:prstGeom>
        </p:spPr>
      </p:pic>
    </p:spTree>
    <p:extLst>
      <p:ext uri="{BB962C8B-B14F-4D97-AF65-F5344CB8AC3E}">
        <p14:creationId xmlns:p14="http://schemas.microsoft.com/office/powerpoint/2010/main" val="8400698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808" t="9679" r="335" b="6438"/>
          <a:stretch/>
        </p:blipFill>
        <p:spPr>
          <a:xfrm>
            <a:off x="215290" y="476672"/>
            <a:ext cx="8905452" cy="4248472"/>
          </a:xfrm>
          <a:prstGeom prst="rect">
            <a:avLst/>
          </a:prstGeom>
        </p:spPr>
      </p:pic>
    </p:spTree>
    <p:extLst>
      <p:ext uri="{BB962C8B-B14F-4D97-AF65-F5344CB8AC3E}">
        <p14:creationId xmlns:p14="http://schemas.microsoft.com/office/powerpoint/2010/main" val="40262427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M&amp;S Way…</a:t>
            </a:r>
          </a:p>
        </p:txBody>
      </p:sp>
      <p:sp>
        <p:nvSpPr>
          <p:cNvPr id="3" name="Content Placeholder 2"/>
          <p:cNvSpPr>
            <a:spLocks noGrp="1"/>
          </p:cNvSpPr>
          <p:nvPr>
            <p:ph idx="1"/>
          </p:nvPr>
        </p:nvSpPr>
        <p:spPr/>
        <p:txBody>
          <a:bodyPr>
            <a:normAutofit fontScale="62500" lnSpcReduction="20000"/>
          </a:bodyPr>
          <a:lstStyle/>
          <a:p>
            <a:pPr marL="0" indent="0">
              <a:buNone/>
            </a:pPr>
            <a:r>
              <a:rPr lang="en-GB" dirty="0"/>
              <a:t>“Environmental risks and social inequality are making the world more complicated and unpredictable. Customers are increasingly aware of their personal impact on the world and businesses must work hard to build and maintain their trust. Growing pressure on natural resources and poor global stewardship may increase our costs, restrict our access to key raw materials and make our global supply chains more volatile.</a:t>
            </a:r>
          </a:p>
          <a:p>
            <a:pPr marL="0" indent="0">
              <a:buNone/>
            </a:pPr>
            <a:r>
              <a:rPr lang="en-GB" dirty="0"/>
              <a:t/>
            </a:r>
            <a:br>
              <a:rPr lang="en-GB" dirty="0"/>
            </a:br>
            <a:endParaRPr lang="en-GB" dirty="0"/>
          </a:p>
          <a:p>
            <a:pPr marL="0" indent="0">
              <a:buNone/>
            </a:pPr>
            <a:r>
              <a:rPr lang="en-GB" dirty="0"/>
              <a:t>Against this backdrop, we’re on a journey to make our business more sustainable. We believe a successful business must also be environmentally and socially sustainable. This belief isn’t new. We’ve always maintained that business practices that benefit society improve our long-term performance” </a:t>
            </a:r>
          </a:p>
          <a:p>
            <a:endParaRPr lang="en-GB" dirty="0"/>
          </a:p>
        </p:txBody>
      </p:sp>
    </p:spTree>
    <p:extLst>
      <p:ext uri="{BB962C8B-B14F-4D97-AF65-F5344CB8AC3E}">
        <p14:creationId xmlns:p14="http://schemas.microsoft.com/office/powerpoint/2010/main" val="42858742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260648"/>
            <a:ext cx="8229600" cy="4896545"/>
          </a:xfrm>
        </p:spPr>
        <p:txBody>
          <a:bodyPr>
            <a:normAutofit fontScale="47500" lnSpcReduction="20000"/>
          </a:bodyPr>
          <a:lstStyle/>
          <a:p>
            <a:pPr marL="0" indent="0">
              <a:buNone/>
            </a:pPr>
            <a:r>
              <a:rPr lang="en-GB" sz="3400" b="1" u="sng" dirty="0"/>
              <a:t>Commitments and targets</a:t>
            </a:r>
          </a:p>
          <a:p>
            <a:pPr marL="0" indent="0">
              <a:buNone/>
            </a:pPr>
            <a:endParaRPr lang="en-GB" sz="3400" dirty="0"/>
          </a:p>
          <a:p>
            <a:pPr marL="0" indent="0">
              <a:buNone/>
            </a:pPr>
            <a:r>
              <a:rPr lang="en-GB" sz="3400" dirty="0"/>
              <a:t>We are committed to delivering sustainable value for our stakeholders through the high quality, own brand food, clothing and home products we offer in the UK and internationally. Plan A is at the heart of our plans to realise this commitment and become a leading sustainable, international, multi-channel retailer. </a:t>
            </a:r>
          </a:p>
          <a:p>
            <a:pPr marL="0" indent="0">
              <a:buNone/>
            </a:pPr>
            <a:r>
              <a:rPr lang="en-GB" sz="3400" dirty="0"/>
              <a:t/>
            </a:r>
            <a:br>
              <a:rPr lang="en-GB" sz="3400" dirty="0"/>
            </a:br>
            <a:endParaRPr lang="en-GB" sz="3400" dirty="0"/>
          </a:p>
          <a:p>
            <a:pPr marL="0" indent="0">
              <a:buNone/>
            </a:pPr>
            <a:r>
              <a:rPr lang="en-GB" sz="3400" dirty="0"/>
              <a:t>Having achieved a number of important commitments in the original version of Plan A - including </a:t>
            </a:r>
            <a:r>
              <a:rPr lang="en-GB" sz="3400" b="1" u="sng" dirty="0"/>
              <a:t>carbon neutral operations</a:t>
            </a:r>
            <a:r>
              <a:rPr lang="en-GB" sz="3400" dirty="0"/>
              <a:t>, sending </a:t>
            </a:r>
            <a:r>
              <a:rPr lang="en-GB" sz="3400" b="1" u="sng" dirty="0"/>
              <a:t>zero waste to landfill </a:t>
            </a:r>
            <a:r>
              <a:rPr lang="en-GB" sz="3400" dirty="0"/>
              <a:t>and reducing packaging </a:t>
            </a:r>
            <a:r>
              <a:rPr lang="en-GB" sz="3400" b="1" u="sng" dirty="0"/>
              <a:t>by 25% </a:t>
            </a:r>
            <a:r>
              <a:rPr lang="en-GB" sz="3400" dirty="0"/>
              <a:t>- we launched Plan A 2020 in 2014. It comprises 100 new, revised and existing commitments. You can find out more about it in our current Plan A report.</a:t>
            </a:r>
          </a:p>
          <a:p>
            <a:pPr marL="0" indent="0">
              <a:buNone/>
            </a:pPr>
            <a:r>
              <a:rPr lang="en-GB" sz="3400" dirty="0"/>
              <a:t/>
            </a:r>
            <a:br>
              <a:rPr lang="en-GB" sz="3400" dirty="0"/>
            </a:br>
            <a:endParaRPr lang="en-GB" sz="3400" dirty="0"/>
          </a:p>
          <a:p>
            <a:pPr marL="0" indent="0">
              <a:buNone/>
            </a:pPr>
            <a:r>
              <a:rPr lang="en-GB" sz="3400" u="sng" dirty="0"/>
              <a:t>Approach</a:t>
            </a:r>
          </a:p>
          <a:p>
            <a:pPr marL="0" indent="0">
              <a:buNone/>
            </a:pPr>
            <a:endParaRPr lang="en-GB" sz="3400" dirty="0"/>
          </a:p>
          <a:p>
            <a:pPr marL="0" indent="0">
              <a:buNone/>
            </a:pPr>
            <a:r>
              <a:rPr lang="en-GB" sz="3400" dirty="0"/>
              <a:t>Plan A underpins our unique business model which is enabling us to </a:t>
            </a:r>
            <a:r>
              <a:rPr lang="en-GB" sz="3400" b="1" u="sng" dirty="0"/>
              <a:t>create long-term value </a:t>
            </a:r>
            <a:r>
              <a:rPr lang="en-GB" sz="3400" dirty="0"/>
              <a:t>through the effective use of resources and relationships. We manage these in line with our core values of Inspiration, Innovation, Integrity and In Touch. These values influence how we behave and they run through everything we do - they make the M&amp;S difference: Making Every Moment Special through the products and services we offer our customers in the UK and internationally. </a:t>
            </a:r>
          </a:p>
          <a:p>
            <a:endParaRPr lang="en-GB" dirty="0"/>
          </a:p>
        </p:txBody>
      </p:sp>
    </p:spTree>
    <p:extLst>
      <p:ext uri="{BB962C8B-B14F-4D97-AF65-F5344CB8AC3E}">
        <p14:creationId xmlns:p14="http://schemas.microsoft.com/office/powerpoint/2010/main" val="987681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26224" t="22793" r="5550" b="9177"/>
          <a:stretch/>
        </p:blipFill>
        <p:spPr>
          <a:xfrm>
            <a:off x="395536" y="235556"/>
            <a:ext cx="8424936" cy="5137660"/>
          </a:xfrm>
          <a:prstGeom prst="rect">
            <a:avLst/>
          </a:prstGeom>
        </p:spPr>
      </p:pic>
    </p:spTree>
    <p:extLst>
      <p:ext uri="{BB962C8B-B14F-4D97-AF65-F5344CB8AC3E}">
        <p14:creationId xmlns:p14="http://schemas.microsoft.com/office/powerpoint/2010/main" val="40137944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Measures In The Triple Bottom Line</a:t>
            </a:r>
          </a:p>
        </p:txBody>
      </p:sp>
      <p:pic>
        <p:nvPicPr>
          <p:cNvPr id="4" name="Content Placeholder 3"/>
          <p:cNvPicPr>
            <a:picLocks noGrp="1" noChangeAspect="1"/>
          </p:cNvPicPr>
          <p:nvPr>
            <p:ph idx="1"/>
          </p:nvPr>
        </p:nvPicPr>
        <p:blipFill>
          <a:blip r:embed="rId2"/>
          <a:stretch>
            <a:fillRect/>
          </a:stretch>
        </p:blipFill>
        <p:spPr>
          <a:xfrm>
            <a:off x="3371850" y="2708920"/>
            <a:ext cx="2400300" cy="1905000"/>
          </a:xfrm>
          <a:prstGeom prst="rect">
            <a:avLst/>
          </a:prstGeom>
        </p:spPr>
      </p:pic>
      <p:sp>
        <p:nvSpPr>
          <p:cNvPr id="5" name="TextBox 4"/>
          <p:cNvSpPr txBox="1"/>
          <p:nvPr/>
        </p:nvSpPr>
        <p:spPr>
          <a:xfrm>
            <a:off x="2123728" y="1417638"/>
            <a:ext cx="4253255" cy="1754326"/>
          </a:xfrm>
          <a:prstGeom prst="rect">
            <a:avLst/>
          </a:prstGeom>
          <a:noFill/>
        </p:spPr>
        <p:txBody>
          <a:bodyPr wrap="square" rtlCol="0">
            <a:spAutoFit/>
          </a:bodyPr>
          <a:lstStyle/>
          <a:p>
            <a:r>
              <a:rPr lang="en-GB" b="1" u="sng" dirty="0"/>
              <a:t>Environmental</a:t>
            </a:r>
          </a:p>
          <a:p>
            <a:pPr marL="285750" indent="-285750">
              <a:buFont typeface="Arial" panose="020B0604020202020204" pitchFamily="34" charset="0"/>
              <a:buChar char="•"/>
            </a:pPr>
            <a:r>
              <a:rPr lang="en-GB" dirty="0"/>
              <a:t>Reduce the footprint that impacts negatively on the environment </a:t>
            </a:r>
          </a:p>
          <a:p>
            <a:pPr marL="285750" indent="-285750">
              <a:buFont typeface="Arial" panose="020B0604020202020204" pitchFamily="34" charset="0"/>
              <a:buChar char="•"/>
            </a:pPr>
            <a:r>
              <a:rPr lang="en-GB" dirty="0"/>
              <a:t>Reduce energy waste</a:t>
            </a:r>
          </a:p>
          <a:p>
            <a:pPr marL="285750" indent="-285750">
              <a:buFont typeface="Arial" panose="020B0604020202020204" pitchFamily="34" charset="0"/>
              <a:buChar char="•"/>
            </a:pPr>
            <a:r>
              <a:rPr lang="en-GB" dirty="0"/>
              <a:t>Use sustainable packaging </a:t>
            </a:r>
          </a:p>
          <a:p>
            <a:pPr marL="285750" indent="-285750">
              <a:buFont typeface="Arial" panose="020B0604020202020204" pitchFamily="34" charset="0"/>
              <a:buChar char="•"/>
            </a:pPr>
            <a:r>
              <a:rPr lang="en-GB" dirty="0"/>
              <a:t>Recycle</a:t>
            </a:r>
          </a:p>
        </p:txBody>
      </p:sp>
      <p:sp>
        <p:nvSpPr>
          <p:cNvPr id="7" name="TextBox 6"/>
          <p:cNvSpPr txBox="1"/>
          <p:nvPr/>
        </p:nvSpPr>
        <p:spPr>
          <a:xfrm>
            <a:off x="611560" y="4005064"/>
            <a:ext cx="5400600" cy="1754326"/>
          </a:xfrm>
          <a:prstGeom prst="rect">
            <a:avLst/>
          </a:prstGeom>
          <a:noFill/>
        </p:spPr>
        <p:txBody>
          <a:bodyPr wrap="square" rtlCol="0">
            <a:spAutoFit/>
          </a:bodyPr>
          <a:lstStyle/>
          <a:p>
            <a:r>
              <a:rPr lang="en-GB" b="1" u="sng" dirty="0"/>
              <a:t>Social</a:t>
            </a:r>
          </a:p>
          <a:p>
            <a:pPr marL="285750" indent="-285750">
              <a:buFont typeface="Arial" panose="020B0604020202020204" pitchFamily="34" charset="0"/>
              <a:buChar char="•"/>
            </a:pPr>
            <a:r>
              <a:rPr lang="en-GB" dirty="0"/>
              <a:t>CSR Initiatives</a:t>
            </a:r>
          </a:p>
          <a:p>
            <a:pPr marL="285750" indent="-285750">
              <a:buFont typeface="Arial" panose="020B0604020202020204" pitchFamily="34" charset="0"/>
              <a:buChar char="•"/>
            </a:pPr>
            <a:r>
              <a:rPr lang="en-GB" dirty="0"/>
              <a:t>Fair Trading </a:t>
            </a:r>
          </a:p>
          <a:p>
            <a:pPr marL="285750" indent="-285750">
              <a:buFont typeface="Arial" panose="020B0604020202020204" pitchFamily="34" charset="0"/>
              <a:buChar char="•"/>
            </a:pPr>
            <a:r>
              <a:rPr lang="en-GB" dirty="0"/>
              <a:t>Support Local Suppliers</a:t>
            </a:r>
          </a:p>
          <a:p>
            <a:pPr marL="285750" indent="-285750">
              <a:buFont typeface="Arial" panose="020B0604020202020204" pitchFamily="34" charset="0"/>
              <a:buChar char="•"/>
            </a:pPr>
            <a:r>
              <a:rPr lang="en-GB" dirty="0"/>
              <a:t>Reduce promotion of harmful substances </a:t>
            </a:r>
            <a:r>
              <a:rPr lang="en-GB" dirty="0" err="1"/>
              <a:t>e.g</a:t>
            </a:r>
            <a:r>
              <a:rPr lang="en-GB" dirty="0"/>
              <a:t> sugar in soft drinks </a:t>
            </a:r>
            <a:r>
              <a:rPr lang="en-GB" dirty="0" err="1"/>
              <a:t>etc</a:t>
            </a:r>
            <a:endParaRPr lang="en-GB" dirty="0"/>
          </a:p>
        </p:txBody>
      </p:sp>
      <p:sp>
        <p:nvSpPr>
          <p:cNvPr id="8" name="TextBox 7"/>
          <p:cNvSpPr txBox="1"/>
          <p:nvPr/>
        </p:nvSpPr>
        <p:spPr>
          <a:xfrm>
            <a:off x="5436096" y="3299301"/>
            <a:ext cx="3729215" cy="2031325"/>
          </a:xfrm>
          <a:prstGeom prst="rect">
            <a:avLst/>
          </a:prstGeom>
          <a:noFill/>
        </p:spPr>
        <p:txBody>
          <a:bodyPr wrap="square" rtlCol="0">
            <a:spAutoFit/>
          </a:bodyPr>
          <a:lstStyle/>
          <a:p>
            <a:r>
              <a:rPr lang="en-GB" b="1" u="sng" dirty="0"/>
              <a:t>Economic</a:t>
            </a:r>
          </a:p>
          <a:p>
            <a:pPr marL="285750" indent="-285750">
              <a:buFont typeface="Arial" panose="020B0604020202020204" pitchFamily="34" charset="0"/>
              <a:buChar char="•"/>
            </a:pPr>
            <a:r>
              <a:rPr lang="en-GB" dirty="0"/>
              <a:t>Ensure future economic development of company</a:t>
            </a:r>
          </a:p>
          <a:p>
            <a:pPr marL="285750" indent="-285750">
              <a:buFont typeface="Arial" panose="020B0604020202020204" pitchFamily="34" charset="0"/>
              <a:buChar char="•"/>
            </a:pPr>
            <a:r>
              <a:rPr lang="en-GB" dirty="0"/>
              <a:t>Create sustainable financial bottom line</a:t>
            </a:r>
          </a:p>
          <a:p>
            <a:pPr marL="285750" indent="-285750">
              <a:buFont typeface="Arial" panose="020B0604020202020204" pitchFamily="34" charset="0"/>
              <a:buChar char="•"/>
            </a:pPr>
            <a:r>
              <a:rPr lang="en-GB" dirty="0"/>
              <a:t>Save money by using resources efficiently </a:t>
            </a:r>
          </a:p>
        </p:txBody>
      </p:sp>
    </p:spTree>
    <p:extLst>
      <p:ext uri="{BB962C8B-B14F-4D97-AF65-F5344CB8AC3E}">
        <p14:creationId xmlns:p14="http://schemas.microsoft.com/office/powerpoint/2010/main" val="31571087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pPr marL="0" indent="0">
              <a:buNone/>
            </a:pPr>
            <a:r>
              <a:rPr lang="en-GB" dirty="0"/>
              <a:t>Consider the elements of the triple bottom line and apply to your organisation or an organisation of your choice.</a:t>
            </a:r>
          </a:p>
        </p:txBody>
      </p:sp>
    </p:spTree>
    <p:extLst>
      <p:ext uri="{BB962C8B-B14F-4D97-AF65-F5344CB8AC3E}">
        <p14:creationId xmlns:p14="http://schemas.microsoft.com/office/powerpoint/2010/main" val="1139700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Integrated Reporting &lt;IR&gt;</a:t>
            </a:r>
          </a:p>
        </p:txBody>
      </p:sp>
      <p:sp>
        <p:nvSpPr>
          <p:cNvPr id="3" name="Content Placeholder 2"/>
          <p:cNvSpPr>
            <a:spLocks noGrp="1"/>
          </p:cNvSpPr>
          <p:nvPr>
            <p:ph idx="1"/>
          </p:nvPr>
        </p:nvSpPr>
        <p:spPr/>
        <p:txBody>
          <a:bodyPr/>
          <a:lstStyle/>
          <a:p>
            <a:r>
              <a:rPr lang="en-GB" dirty="0"/>
              <a:t>Bringing together an organisations strategy, governance, performance and prospects to demonstrate how the organisation creates value in the widest sense</a:t>
            </a:r>
          </a:p>
        </p:txBody>
      </p:sp>
      <p:pic>
        <p:nvPicPr>
          <p:cNvPr id="4" name="Picture 3">
            <a:hlinkClick r:id="rId2"/>
          </p:cNvPr>
          <p:cNvPicPr>
            <a:picLocks noChangeAspect="1"/>
          </p:cNvPicPr>
          <p:nvPr/>
        </p:nvPicPr>
        <p:blipFill>
          <a:blip r:embed="rId3"/>
          <a:stretch>
            <a:fillRect/>
          </a:stretch>
        </p:blipFill>
        <p:spPr>
          <a:xfrm>
            <a:off x="3131840" y="4030826"/>
            <a:ext cx="3133725" cy="1457325"/>
          </a:xfrm>
          <a:prstGeom prst="rect">
            <a:avLst/>
          </a:prstGeom>
        </p:spPr>
      </p:pic>
    </p:spTree>
    <p:extLst>
      <p:ext uri="{BB962C8B-B14F-4D97-AF65-F5344CB8AC3E}">
        <p14:creationId xmlns:p14="http://schemas.microsoft.com/office/powerpoint/2010/main" val="5000011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Using Metrics Across The Organisation</a:t>
            </a:r>
          </a:p>
        </p:txBody>
      </p:sp>
      <p:sp>
        <p:nvSpPr>
          <p:cNvPr id="3" name="Content Placeholder 2"/>
          <p:cNvSpPr>
            <a:spLocks noGrp="1"/>
          </p:cNvSpPr>
          <p:nvPr>
            <p:ph idx="1"/>
          </p:nvPr>
        </p:nvSpPr>
        <p:spPr/>
        <p:txBody>
          <a:bodyPr/>
          <a:lstStyle/>
          <a:p>
            <a:r>
              <a:rPr lang="en-GB" dirty="0"/>
              <a:t>Consideration needs to be given to the internal structures</a:t>
            </a:r>
          </a:p>
          <a:p>
            <a:r>
              <a:rPr lang="en-GB" dirty="0"/>
              <a:t>The ways in which the organisation structure allows for sharing of information and collaboration</a:t>
            </a:r>
          </a:p>
        </p:txBody>
      </p:sp>
    </p:spTree>
    <p:extLst>
      <p:ext uri="{BB962C8B-B14F-4D97-AF65-F5344CB8AC3E}">
        <p14:creationId xmlns:p14="http://schemas.microsoft.com/office/powerpoint/2010/main" val="5037442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t>
            </a:r>
          </a:p>
        </p:txBody>
      </p:sp>
      <p:sp>
        <p:nvSpPr>
          <p:cNvPr id="3" name="Content Placeholder 2"/>
          <p:cNvSpPr>
            <a:spLocks noGrp="1"/>
          </p:cNvSpPr>
          <p:nvPr>
            <p:ph idx="1"/>
          </p:nvPr>
        </p:nvSpPr>
        <p:spPr/>
        <p:txBody>
          <a:bodyPr/>
          <a:lstStyle/>
          <a:p>
            <a:pPr marL="0" indent="0">
              <a:buNone/>
            </a:pPr>
            <a:r>
              <a:rPr lang="en-GB" dirty="0"/>
              <a:t>Consider the way in which departments work within your organisation: </a:t>
            </a:r>
          </a:p>
          <a:p>
            <a:r>
              <a:rPr lang="en-GB" dirty="0"/>
              <a:t>How do they share information?</a:t>
            </a:r>
          </a:p>
          <a:p>
            <a:r>
              <a:rPr lang="en-GB" dirty="0"/>
              <a:t>What types of metrics are commonly used? </a:t>
            </a:r>
          </a:p>
          <a:p>
            <a:r>
              <a:rPr lang="en-GB" dirty="0"/>
              <a:t>Are there any particular challenges?</a:t>
            </a:r>
          </a:p>
        </p:txBody>
      </p:sp>
    </p:spTree>
    <p:extLst>
      <p:ext uri="{BB962C8B-B14F-4D97-AF65-F5344CB8AC3E}">
        <p14:creationId xmlns:p14="http://schemas.microsoft.com/office/powerpoint/2010/main" val="37750015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Risks of Poorly Implemented Metrics</a:t>
            </a:r>
          </a:p>
        </p:txBody>
      </p:sp>
      <p:sp>
        <p:nvSpPr>
          <p:cNvPr id="3" name="Content Placeholder 2"/>
          <p:cNvSpPr>
            <a:spLocks noGrp="1"/>
          </p:cNvSpPr>
          <p:nvPr>
            <p:ph idx="1"/>
          </p:nvPr>
        </p:nvSpPr>
        <p:spPr/>
        <p:txBody>
          <a:bodyPr/>
          <a:lstStyle/>
          <a:p>
            <a:pPr marL="0" indent="0" algn="ctr">
              <a:buNone/>
            </a:pPr>
            <a:r>
              <a:rPr lang="en-GB" dirty="0"/>
              <a:t>How do we know what to measure?</a:t>
            </a:r>
          </a:p>
          <a:p>
            <a:pPr marL="0" indent="0">
              <a:buNone/>
            </a:pPr>
            <a:endParaRPr lang="en-GB" dirty="0"/>
          </a:p>
          <a:p>
            <a:pPr marL="0" indent="0">
              <a:buNone/>
            </a:pPr>
            <a:r>
              <a:rPr lang="en-GB" dirty="0"/>
              <a:t> </a:t>
            </a:r>
          </a:p>
        </p:txBody>
      </p:sp>
      <p:sp>
        <p:nvSpPr>
          <p:cNvPr id="4" name="Cloud 3"/>
          <p:cNvSpPr/>
          <p:nvPr/>
        </p:nvSpPr>
        <p:spPr>
          <a:xfrm>
            <a:off x="352180" y="2802633"/>
            <a:ext cx="2664296" cy="151216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Effectiveness</a:t>
            </a:r>
          </a:p>
        </p:txBody>
      </p:sp>
      <p:sp>
        <p:nvSpPr>
          <p:cNvPr id="5" name="Cloud 4"/>
          <p:cNvSpPr/>
          <p:nvPr/>
        </p:nvSpPr>
        <p:spPr>
          <a:xfrm>
            <a:off x="5757605" y="2802633"/>
            <a:ext cx="3024336" cy="151216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Efficiency </a:t>
            </a:r>
          </a:p>
        </p:txBody>
      </p:sp>
      <p:sp>
        <p:nvSpPr>
          <p:cNvPr id="6" name="Cloud 5"/>
          <p:cNvSpPr/>
          <p:nvPr/>
        </p:nvSpPr>
        <p:spPr>
          <a:xfrm>
            <a:off x="3317032" y="4365104"/>
            <a:ext cx="2664296" cy="129614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Performance </a:t>
            </a:r>
          </a:p>
        </p:txBody>
      </p:sp>
      <p:sp>
        <p:nvSpPr>
          <p:cNvPr id="7" name="TextBox 6">
            <a:extLst>
              <a:ext uri="{FF2B5EF4-FFF2-40B4-BE49-F238E27FC236}">
                <a16:creationId xmlns:a16="http://schemas.microsoft.com/office/drawing/2014/main" xmlns="" id="{E78D47B0-F44F-8242-AD15-84D236F5E469}"/>
              </a:ext>
            </a:extLst>
          </p:cNvPr>
          <p:cNvSpPr txBox="1"/>
          <p:nvPr/>
        </p:nvSpPr>
        <p:spPr>
          <a:xfrm>
            <a:off x="3203848" y="2348880"/>
            <a:ext cx="2777480" cy="2031325"/>
          </a:xfrm>
          <a:prstGeom prst="rect">
            <a:avLst/>
          </a:prstGeom>
          <a:noFill/>
        </p:spPr>
        <p:txBody>
          <a:bodyPr wrap="square" rtlCol="0">
            <a:spAutoFit/>
          </a:bodyPr>
          <a:lstStyle/>
          <a:p>
            <a:r>
              <a:rPr lang="en-GB" dirty="0"/>
              <a:t>Measures of efficiency – how well are you doing things?</a:t>
            </a:r>
          </a:p>
          <a:p>
            <a:r>
              <a:rPr lang="en-GB" dirty="0"/>
              <a:t>Measures of effectiveness – are you doing the right things?</a:t>
            </a:r>
          </a:p>
          <a:p>
            <a:endParaRPr lang="en-US" dirty="0"/>
          </a:p>
        </p:txBody>
      </p:sp>
    </p:spTree>
    <p:extLst>
      <p:ext uri="{BB962C8B-B14F-4D97-AF65-F5344CB8AC3E}">
        <p14:creationId xmlns:p14="http://schemas.microsoft.com/office/powerpoint/2010/main" val="31490256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the wrong data</a:t>
            </a:r>
          </a:p>
        </p:txBody>
      </p:sp>
      <p:sp>
        <p:nvSpPr>
          <p:cNvPr id="3" name="Content Placeholder 2"/>
          <p:cNvSpPr>
            <a:spLocks noGrp="1"/>
          </p:cNvSpPr>
          <p:nvPr>
            <p:ph idx="1"/>
          </p:nvPr>
        </p:nvSpPr>
        <p:spPr/>
        <p:txBody>
          <a:bodyPr/>
          <a:lstStyle/>
          <a:p>
            <a:r>
              <a:rPr lang="en-GB" dirty="0"/>
              <a:t>Impacts on decisions</a:t>
            </a:r>
          </a:p>
          <a:p>
            <a:r>
              <a:rPr lang="en-GB" dirty="0"/>
              <a:t>Ineffective and costly </a:t>
            </a:r>
          </a:p>
          <a:p>
            <a:r>
              <a:rPr lang="en-GB" dirty="0"/>
              <a:t>Consequences for marketing plans and overall business success</a:t>
            </a:r>
          </a:p>
          <a:p>
            <a:endParaRPr lang="en-GB" dirty="0"/>
          </a:p>
        </p:txBody>
      </p:sp>
    </p:spTree>
    <p:extLst>
      <p:ext uri="{BB962C8B-B14F-4D97-AF65-F5344CB8AC3E}">
        <p14:creationId xmlns:p14="http://schemas.microsoft.com/office/powerpoint/2010/main" val="25586687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Potential Issues…</a:t>
            </a:r>
          </a:p>
        </p:txBody>
      </p:sp>
      <p:sp>
        <p:nvSpPr>
          <p:cNvPr id="3" name="Content Placeholder 2"/>
          <p:cNvSpPr>
            <a:spLocks noGrp="1"/>
          </p:cNvSpPr>
          <p:nvPr>
            <p:ph idx="1"/>
          </p:nvPr>
        </p:nvSpPr>
        <p:spPr/>
        <p:txBody>
          <a:bodyPr/>
          <a:lstStyle/>
          <a:p>
            <a:r>
              <a:rPr lang="en-GB" dirty="0"/>
              <a:t>Measuring too often or too infrequently </a:t>
            </a:r>
          </a:p>
          <a:p>
            <a:r>
              <a:rPr lang="en-GB" dirty="0"/>
              <a:t>Confusing quantity and quality </a:t>
            </a:r>
          </a:p>
          <a:p>
            <a:r>
              <a:rPr lang="en-GB" dirty="0"/>
              <a:t>Relying on single sources of metrics </a:t>
            </a:r>
          </a:p>
          <a:p>
            <a:r>
              <a:rPr lang="en-GB" dirty="0"/>
              <a:t>Not taking into account margin of error </a:t>
            </a:r>
          </a:p>
        </p:txBody>
      </p:sp>
    </p:spTree>
    <p:extLst>
      <p:ext uri="{BB962C8B-B14F-4D97-AF65-F5344CB8AC3E}">
        <p14:creationId xmlns:p14="http://schemas.microsoft.com/office/powerpoint/2010/main" val="17547213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t>
            </a:r>
          </a:p>
        </p:txBody>
      </p:sp>
      <p:sp>
        <p:nvSpPr>
          <p:cNvPr id="3" name="Content Placeholder 2"/>
          <p:cNvSpPr>
            <a:spLocks noGrp="1"/>
          </p:cNvSpPr>
          <p:nvPr>
            <p:ph idx="1"/>
          </p:nvPr>
        </p:nvSpPr>
        <p:spPr/>
        <p:txBody>
          <a:bodyPr/>
          <a:lstStyle/>
          <a:p>
            <a:pPr marL="0" indent="0">
              <a:buNone/>
            </a:pPr>
            <a:r>
              <a:rPr lang="en-GB" dirty="0"/>
              <a:t>How does your organisation measure customer feedback?</a:t>
            </a:r>
          </a:p>
          <a:p>
            <a:pPr marL="0" indent="0">
              <a:buNone/>
            </a:pPr>
            <a:endParaRPr lang="en-GB" dirty="0"/>
          </a:p>
          <a:p>
            <a:pPr marL="0" indent="0">
              <a:buNone/>
            </a:pPr>
            <a:r>
              <a:rPr lang="en-GB" dirty="0"/>
              <a:t>Given what we have discussed what could be some of the potential dangers with these measurements?</a:t>
            </a:r>
          </a:p>
        </p:txBody>
      </p:sp>
    </p:spTree>
    <p:extLst>
      <p:ext uri="{BB962C8B-B14F-4D97-AF65-F5344CB8AC3E}">
        <p14:creationId xmlns:p14="http://schemas.microsoft.com/office/powerpoint/2010/main" val="30456799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82575" y="1196975"/>
            <a:ext cx="8177213" cy="4585871"/>
          </a:xfrm>
          <a:prstGeom prst="rect">
            <a:avLst/>
          </a:prstGeom>
          <a:noFill/>
        </p:spPr>
        <p:txBody>
          <a:bodyPr>
            <a:spAutoFit/>
          </a:bodyPr>
          <a:lstStyle/>
          <a:p>
            <a:pPr>
              <a:defRPr/>
            </a:pPr>
            <a:r>
              <a:rPr lang="en-GB" sz="2400" dirty="0">
                <a:latin typeface="+mn-lt"/>
              </a:rPr>
              <a:t>How should organisations measure the</a:t>
            </a:r>
          </a:p>
          <a:p>
            <a:pPr>
              <a:defRPr/>
            </a:pPr>
            <a:r>
              <a:rPr lang="en-GB" sz="2400" dirty="0">
                <a:latin typeface="+mn-lt"/>
              </a:rPr>
              <a:t>Effectiveness of all </a:t>
            </a:r>
            <a:r>
              <a:rPr lang="en-GB" sz="2400" dirty="0" err="1">
                <a:latin typeface="+mn-lt"/>
              </a:rPr>
              <a:t>touchpoints</a:t>
            </a:r>
            <a:r>
              <a:rPr lang="en-GB" sz="2400" dirty="0">
                <a:latin typeface="+mn-lt"/>
              </a:rPr>
              <a:t> in interactions with</a:t>
            </a:r>
          </a:p>
          <a:p>
            <a:pPr>
              <a:defRPr/>
            </a:pPr>
            <a:r>
              <a:rPr lang="en-GB" sz="2400" dirty="0">
                <a:latin typeface="+mn-lt"/>
              </a:rPr>
              <a:t>Customers, not just marketing communications?</a:t>
            </a:r>
            <a:r>
              <a:rPr lang="en-GB" sz="2400" dirty="0"/>
              <a:t/>
            </a:r>
            <a:br>
              <a:rPr lang="en-GB" sz="2400" dirty="0"/>
            </a:br>
            <a:r>
              <a:rPr lang="en-GB" sz="2400" dirty="0"/>
              <a:t>MESH Planning is an innovative market research </a:t>
            </a:r>
          </a:p>
          <a:p>
            <a:pPr>
              <a:defRPr/>
            </a:pPr>
            <a:r>
              <a:rPr lang="en-GB" sz="2400" dirty="0"/>
              <a:t>agency based in Camden, London, specialising in </a:t>
            </a:r>
          </a:p>
          <a:p>
            <a:pPr>
              <a:defRPr/>
            </a:pPr>
            <a:r>
              <a:rPr lang="en-GB" sz="2400" dirty="0"/>
              <a:t>understanding people's experiences to help clients </a:t>
            </a:r>
          </a:p>
          <a:p>
            <a:pPr>
              <a:defRPr/>
            </a:pPr>
            <a:r>
              <a:rPr lang="en-GB" sz="2400" dirty="0"/>
              <a:t>make quicker and smarter marketing and trade </a:t>
            </a:r>
          </a:p>
          <a:p>
            <a:pPr>
              <a:defRPr/>
            </a:pPr>
            <a:r>
              <a:rPr lang="en-GB" sz="2400" dirty="0"/>
              <a:t>investments</a:t>
            </a:r>
            <a:endParaRPr lang="en-GB" sz="2400" dirty="0">
              <a:latin typeface="+mn-lt"/>
            </a:endParaRPr>
          </a:p>
          <a:p>
            <a:pPr>
              <a:defRPr/>
            </a:pPr>
            <a:endParaRPr lang="en-GB" sz="2400" dirty="0">
              <a:latin typeface="+mn-lt"/>
            </a:endParaRPr>
          </a:p>
          <a:p>
            <a:pPr>
              <a:defRPr/>
            </a:pPr>
            <a:r>
              <a:rPr lang="en-GB" sz="2400" b="1" dirty="0">
                <a:latin typeface="+mn-lt"/>
              </a:rPr>
              <a:t>Listen to interview</a:t>
            </a:r>
            <a:r>
              <a:rPr lang="en-GB" sz="2400" dirty="0">
                <a:latin typeface="+mn-lt"/>
              </a:rPr>
              <a:t> with MESH Planning’s CEO, Fiona Blades</a:t>
            </a:r>
            <a:r>
              <a:rPr lang="en-GB" sz="2400" dirty="0"/>
              <a:t>. </a:t>
            </a:r>
            <a:r>
              <a:rPr lang="en-GB" sz="1000" dirty="0">
                <a:latin typeface="Arial" panose="020B0604020202020204" pitchFamily="34" charset="0"/>
                <a:cs typeface="Arial" panose="020B0604020202020204" pitchFamily="34" charset="0"/>
                <a:hlinkClick r:id="rId2"/>
              </a:rPr>
              <a:t>https://www.youtube.com/watch?v=roDx5pIftXk&amp;list=PL3MAPgqN8JWg5X-47jwaohAuvfjOBihfv#action=share</a:t>
            </a:r>
            <a:r>
              <a:rPr lang="en-GB" sz="1000" dirty="0">
                <a:latin typeface="Arial" panose="020B0604020202020204" pitchFamily="34" charset="0"/>
                <a:cs typeface="Arial" panose="020B0604020202020204" pitchFamily="34" charset="0"/>
              </a:rPr>
              <a:t> </a:t>
            </a:r>
          </a:p>
          <a:p>
            <a:pPr>
              <a:defRPr/>
            </a:pPr>
            <a:endParaRPr lang="en-GB" sz="2800" dirty="0">
              <a:latin typeface="+mn-lt"/>
            </a:endParaRPr>
          </a:p>
        </p:txBody>
      </p:sp>
      <p:sp>
        <p:nvSpPr>
          <p:cNvPr id="65540" name="Rectangle 2"/>
          <p:cNvSpPr>
            <a:spLocks noGrp="1" noChangeArrowheads="1"/>
          </p:cNvSpPr>
          <p:nvPr>
            <p:ph type="title"/>
          </p:nvPr>
        </p:nvSpPr>
        <p:spPr>
          <a:xfrm>
            <a:off x="282575" y="188913"/>
            <a:ext cx="8177213" cy="838200"/>
          </a:xfrm>
          <a:solidFill>
            <a:schemeClr val="bg2"/>
          </a:solidFill>
        </p:spPr>
        <p:txBody>
          <a:bodyPr anchor="t"/>
          <a:lstStyle/>
          <a:p>
            <a:r>
              <a:rPr lang="en-GB" altLang="en-US" sz="3200" b="1">
                <a:ea typeface="MS PGothic" panose="020B0600070205080204" pitchFamily="34" charset="-128"/>
              </a:rPr>
              <a:t>Case Insight </a:t>
            </a:r>
          </a:p>
        </p:txBody>
      </p:sp>
    </p:spTree>
    <p:extLst>
      <p:ext uri="{BB962C8B-B14F-4D97-AF65-F5344CB8AC3E}">
        <p14:creationId xmlns:p14="http://schemas.microsoft.com/office/powerpoint/2010/main" val="29687678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a:t>
            </a:r>
          </a:p>
        </p:txBody>
      </p:sp>
      <p:sp>
        <p:nvSpPr>
          <p:cNvPr id="3" name="Content Placeholder 2"/>
          <p:cNvSpPr>
            <a:spLocks noGrp="1"/>
          </p:cNvSpPr>
          <p:nvPr>
            <p:ph idx="1"/>
          </p:nvPr>
        </p:nvSpPr>
        <p:spPr/>
        <p:txBody>
          <a:bodyPr/>
          <a:lstStyle/>
          <a:p>
            <a:r>
              <a:rPr lang="en-GB" dirty="0"/>
              <a:t>Improving Marketing Effectiveness – on moodle </a:t>
            </a:r>
          </a:p>
        </p:txBody>
      </p:sp>
    </p:spTree>
    <p:extLst>
      <p:ext uri="{BB962C8B-B14F-4D97-AF65-F5344CB8AC3E}">
        <p14:creationId xmlns:p14="http://schemas.microsoft.com/office/powerpoint/2010/main" val="13849453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7FF4E506-6352-1540-95F8-ADAFC7DB28A1}"/>
              </a:ext>
            </a:extLst>
          </p:cNvPr>
          <p:cNvSpPr>
            <a:spLocks noGrp="1"/>
          </p:cNvSpPr>
          <p:nvPr>
            <p:ph type="ctrTitle"/>
          </p:nvPr>
        </p:nvSpPr>
        <p:spPr/>
        <p:txBody>
          <a:bodyPr/>
          <a:lstStyle/>
          <a:p>
            <a:r>
              <a:rPr lang="en-US" dirty="0"/>
              <a:t>Lecture 1b</a:t>
            </a:r>
          </a:p>
        </p:txBody>
      </p:sp>
      <p:sp>
        <p:nvSpPr>
          <p:cNvPr id="5" name="Subtitle 4">
            <a:extLst>
              <a:ext uri="{FF2B5EF4-FFF2-40B4-BE49-F238E27FC236}">
                <a16:creationId xmlns:a16="http://schemas.microsoft.com/office/drawing/2014/main" xmlns="" id="{9BEF0474-9767-4D41-95CB-1D93B56C02E9}"/>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6936493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fontScale="77500" lnSpcReduction="20000"/>
          </a:bodyPr>
          <a:lstStyle/>
          <a:p>
            <a:r>
              <a:rPr lang="en-GB" dirty="0"/>
              <a:t>Fully understand resources at your disposal</a:t>
            </a:r>
          </a:p>
          <a:p>
            <a:endParaRPr lang="en-GB" dirty="0"/>
          </a:p>
          <a:p>
            <a:r>
              <a:rPr lang="en-GB" dirty="0"/>
              <a:t>Overview of  key areas of marketing metrics</a:t>
            </a:r>
          </a:p>
          <a:p>
            <a:pPr marL="857250" lvl="1" indent="-457200"/>
            <a:r>
              <a:rPr lang="en-GB" dirty="0"/>
              <a:t>Market metrics</a:t>
            </a:r>
          </a:p>
          <a:p>
            <a:pPr marL="857250" lvl="1" indent="-457200"/>
            <a:r>
              <a:rPr lang="en-GB" dirty="0"/>
              <a:t>Brand Metrics</a:t>
            </a:r>
          </a:p>
          <a:p>
            <a:pPr marL="857250" lvl="1" indent="-457200"/>
            <a:r>
              <a:rPr lang="en-GB" dirty="0"/>
              <a:t>Customer Metrics</a:t>
            </a:r>
          </a:p>
          <a:p>
            <a:pPr marL="857250" lvl="1" indent="-457200"/>
            <a:r>
              <a:rPr lang="en-GB" dirty="0"/>
              <a:t>Channel Metrics</a:t>
            </a:r>
          </a:p>
          <a:p>
            <a:pPr marL="857250" lvl="1" indent="-457200"/>
            <a:r>
              <a:rPr lang="en-GB" dirty="0"/>
              <a:t>Financial Metrics and ROI</a:t>
            </a:r>
          </a:p>
          <a:p>
            <a:pPr marL="857250" lvl="1" indent="-457200"/>
            <a:r>
              <a:rPr lang="en-GB" dirty="0"/>
              <a:t>Sales Metrics</a:t>
            </a:r>
          </a:p>
          <a:p>
            <a:pPr marL="857250" lvl="1" indent="-457200"/>
            <a:r>
              <a:rPr lang="en-GB" dirty="0"/>
              <a:t>Promotional Metrics</a:t>
            </a:r>
          </a:p>
          <a:p>
            <a:pPr marL="857250" lvl="1" indent="-457200"/>
            <a:r>
              <a:rPr lang="en-GB" dirty="0"/>
              <a:t>Digital Metrics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603499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strategy?</a:t>
            </a:r>
          </a:p>
        </p:txBody>
      </p:sp>
      <p:sp>
        <p:nvSpPr>
          <p:cNvPr id="3" name="Content Placeholder 2"/>
          <p:cNvSpPr>
            <a:spLocks noGrp="1"/>
          </p:cNvSpPr>
          <p:nvPr>
            <p:ph idx="1"/>
          </p:nvPr>
        </p:nvSpPr>
        <p:spPr/>
        <p:txBody>
          <a:bodyPr/>
          <a:lstStyle/>
          <a:p>
            <a:r>
              <a:rPr lang="en-GB" dirty="0"/>
              <a:t>What also is the problem with setting a strategy?</a:t>
            </a:r>
          </a:p>
          <a:p>
            <a:pPr lvl="1"/>
            <a:r>
              <a:rPr lang="en-GB" dirty="0"/>
              <a:t>Rapidly changing external environment</a:t>
            </a:r>
          </a:p>
          <a:p>
            <a:pPr lvl="1"/>
            <a:r>
              <a:rPr lang="en-GB" dirty="0"/>
              <a:t>Strategies need to be flexible</a:t>
            </a:r>
          </a:p>
        </p:txBody>
      </p:sp>
    </p:spTree>
    <p:extLst>
      <p:ext uri="{BB962C8B-B14F-4D97-AF65-F5344CB8AC3E}">
        <p14:creationId xmlns:p14="http://schemas.microsoft.com/office/powerpoint/2010/main" val="747467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Aligning business objectives, strategies and metrics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38049" y="2005590"/>
            <a:ext cx="4667901" cy="3105583"/>
          </a:xfrm>
        </p:spPr>
      </p:pic>
      <p:sp>
        <p:nvSpPr>
          <p:cNvPr id="5" name="Rectangle 4"/>
          <p:cNvSpPr/>
          <p:nvPr/>
        </p:nvSpPr>
        <p:spPr>
          <a:xfrm>
            <a:off x="683568" y="4869160"/>
            <a:ext cx="6480720" cy="430887"/>
          </a:xfrm>
          <a:prstGeom prst="rect">
            <a:avLst/>
          </a:prstGeom>
        </p:spPr>
        <p:txBody>
          <a:bodyPr wrap="square">
            <a:spAutoFit/>
          </a:bodyPr>
          <a:lstStyle/>
          <a:p>
            <a:r>
              <a:rPr lang="en-GB" sz="1100" dirty="0">
                <a:latin typeface="Arial" panose="020B0604020202020204" pitchFamily="34" charset="0"/>
                <a:cs typeface="Arial" panose="020B0604020202020204" pitchFamily="34" charset="0"/>
              </a:rPr>
              <a:t>Hierarchy of mission and goals (adapted)</a:t>
            </a:r>
          </a:p>
          <a:p>
            <a:r>
              <a:rPr lang="en-GB" sz="1100" dirty="0">
                <a:latin typeface="Arial" panose="020B0604020202020204" pitchFamily="34" charset="0"/>
                <a:cs typeface="Arial" panose="020B0604020202020204" pitchFamily="34" charset="0"/>
              </a:rPr>
              <a:t>CIM Mastering Metrics </a:t>
            </a:r>
            <a:r>
              <a:rPr lang="en-GB" sz="1100" dirty="0" err="1">
                <a:latin typeface="Arial" panose="020B0604020202020204" pitchFamily="34" charset="0"/>
                <a:cs typeface="Arial" panose="020B0604020202020204" pitchFamily="34" charset="0"/>
              </a:rPr>
              <a:t>pg</a:t>
            </a:r>
            <a:r>
              <a:rPr lang="en-GB" sz="1100" dirty="0">
                <a:latin typeface="Arial" panose="020B0604020202020204" pitchFamily="34" charset="0"/>
                <a:cs typeface="Arial" panose="020B0604020202020204" pitchFamily="34" charset="0"/>
              </a:rPr>
              <a:t> 236</a:t>
            </a:r>
          </a:p>
        </p:txBody>
      </p:sp>
    </p:spTree>
    <p:extLst>
      <p:ext uri="{BB962C8B-B14F-4D97-AF65-F5344CB8AC3E}">
        <p14:creationId xmlns:p14="http://schemas.microsoft.com/office/powerpoint/2010/main" val="33132306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25DF33-7028-0248-A852-DB896C04AFE8}"/>
              </a:ext>
            </a:extLst>
          </p:cNvPr>
          <p:cNvSpPr>
            <a:spLocks noGrp="1"/>
          </p:cNvSpPr>
          <p:nvPr>
            <p:ph type="title"/>
          </p:nvPr>
        </p:nvSpPr>
        <p:spPr/>
        <p:txBody>
          <a:bodyPr>
            <a:normAutofit fontScale="90000"/>
          </a:bodyPr>
          <a:lstStyle/>
          <a:p>
            <a:r>
              <a:rPr lang="en-US" dirty="0"/>
              <a:t>The SMART approach to Metrics</a:t>
            </a:r>
          </a:p>
        </p:txBody>
      </p:sp>
      <p:pic>
        <p:nvPicPr>
          <p:cNvPr id="5" name="Content Placeholder 4">
            <a:extLst>
              <a:ext uri="{FF2B5EF4-FFF2-40B4-BE49-F238E27FC236}">
                <a16:creationId xmlns:a16="http://schemas.microsoft.com/office/drawing/2014/main" xmlns="" id="{E00FD5C2-D97F-AA47-B782-AD51CC4DEEC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7527" y="1600200"/>
            <a:ext cx="6388945" cy="3916363"/>
          </a:xfrm>
        </p:spPr>
      </p:pic>
    </p:spTree>
    <p:extLst>
      <p:ext uri="{BB962C8B-B14F-4D97-AF65-F5344CB8AC3E}">
        <p14:creationId xmlns:p14="http://schemas.microsoft.com/office/powerpoint/2010/main" val="5124262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Choice of Metrics</a:t>
            </a:r>
          </a:p>
        </p:txBody>
      </p:sp>
      <p:sp>
        <p:nvSpPr>
          <p:cNvPr id="3" name="Content Placeholder 2"/>
          <p:cNvSpPr>
            <a:spLocks noGrp="1"/>
          </p:cNvSpPr>
          <p:nvPr>
            <p:ph idx="1"/>
          </p:nvPr>
        </p:nvSpPr>
        <p:spPr/>
        <p:txBody>
          <a:bodyPr/>
          <a:lstStyle/>
          <a:p>
            <a:r>
              <a:rPr lang="en-GB" dirty="0"/>
              <a:t>Most clearly related to the objectives that you’ve set</a:t>
            </a:r>
          </a:p>
          <a:p>
            <a:r>
              <a:rPr lang="en-GB" dirty="0"/>
              <a:t>In keeping with how the organisation measures the success of its activities, strategies and objectives.</a:t>
            </a:r>
          </a:p>
          <a:p>
            <a:endParaRPr lang="en-GB" dirty="0"/>
          </a:p>
          <a:p>
            <a:endParaRPr lang="en-GB" dirty="0"/>
          </a:p>
        </p:txBody>
      </p:sp>
    </p:spTree>
    <p:extLst>
      <p:ext uri="{BB962C8B-B14F-4D97-AF65-F5344CB8AC3E}">
        <p14:creationId xmlns:p14="http://schemas.microsoft.com/office/powerpoint/2010/main" val="3955452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Functional and individual goals should be aligned with overall business objectives.</a:t>
            </a:r>
          </a:p>
          <a:p>
            <a:r>
              <a:rPr lang="en-GB" dirty="0"/>
              <a:t>This helps employees and organisations maximise their chances of meeting their objectives.</a:t>
            </a:r>
          </a:p>
          <a:p>
            <a:r>
              <a:rPr lang="en-GB" dirty="0"/>
              <a:t>Should be S.M.A.R.T.</a:t>
            </a:r>
          </a:p>
        </p:txBody>
      </p:sp>
    </p:spTree>
    <p:extLst>
      <p:ext uri="{BB962C8B-B14F-4D97-AF65-F5344CB8AC3E}">
        <p14:creationId xmlns:p14="http://schemas.microsoft.com/office/powerpoint/2010/main" val="35017268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Major Areas of Marketing Metrics</a:t>
            </a:r>
          </a:p>
        </p:txBody>
      </p:sp>
      <p:sp>
        <p:nvSpPr>
          <p:cNvPr id="3" name="Content Placeholder 2"/>
          <p:cNvSpPr>
            <a:spLocks noGrp="1"/>
          </p:cNvSpPr>
          <p:nvPr>
            <p:ph idx="1"/>
          </p:nvPr>
        </p:nvSpPr>
        <p:spPr/>
        <p:txBody>
          <a:bodyPr>
            <a:normAutofit fontScale="85000" lnSpcReduction="20000"/>
          </a:bodyPr>
          <a:lstStyle/>
          <a:p>
            <a:r>
              <a:rPr lang="en-GB" dirty="0"/>
              <a:t>Market and Brand Metrics</a:t>
            </a:r>
          </a:p>
          <a:p>
            <a:r>
              <a:rPr lang="en-GB" dirty="0"/>
              <a:t>Customer Profiling, satisfaction and Loyalty Metrics</a:t>
            </a:r>
          </a:p>
          <a:p>
            <a:r>
              <a:rPr lang="en-GB" dirty="0"/>
              <a:t>Channel and Distribution Metrics</a:t>
            </a:r>
          </a:p>
          <a:p>
            <a:r>
              <a:rPr lang="en-GB" dirty="0"/>
              <a:t>Margins, Profits and Profitability Metrics</a:t>
            </a:r>
          </a:p>
          <a:p>
            <a:r>
              <a:rPr lang="en-GB" dirty="0"/>
              <a:t>Product and Portfolio Metrics</a:t>
            </a:r>
          </a:p>
          <a:p>
            <a:r>
              <a:rPr lang="en-GB" dirty="0"/>
              <a:t>Pricing Metrics</a:t>
            </a:r>
          </a:p>
          <a:p>
            <a:r>
              <a:rPr lang="en-GB" dirty="0"/>
              <a:t>Promotional Metrics</a:t>
            </a:r>
          </a:p>
          <a:p>
            <a:r>
              <a:rPr lang="en-GB" dirty="0"/>
              <a:t>Digital Metrics</a:t>
            </a:r>
          </a:p>
        </p:txBody>
      </p:sp>
    </p:spTree>
    <p:extLst>
      <p:ext uri="{BB962C8B-B14F-4D97-AF65-F5344CB8AC3E}">
        <p14:creationId xmlns:p14="http://schemas.microsoft.com/office/powerpoint/2010/main" val="33969273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Metrics</a:t>
            </a:r>
          </a:p>
        </p:txBody>
      </p:sp>
      <p:sp>
        <p:nvSpPr>
          <p:cNvPr id="5" name="Content Placeholder 4"/>
          <p:cNvSpPr>
            <a:spLocks noGrp="1"/>
          </p:cNvSpPr>
          <p:nvPr>
            <p:ph idx="1"/>
          </p:nvPr>
        </p:nvSpPr>
        <p:spPr/>
        <p:txBody>
          <a:bodyPr>
            <a:normAutofit/>
          </a:bodyPr>
          <a:lstStyle/>
          <a:p>
            <a:pPr marL="0" indent="0">
              <a:buNone/>
            </a:pPr>
            <a:r>
              <a:rPr lang="en-GB" sz="2800" dirty="0"/>
              <a:t>Markets are one for the most important areas for marketers to measure as they are the ultimate source of their revenue.</a:t>
            </a:r>
          </a:p>
          <a:p>
            <a:r>
              <a:rPr lang="en-GB" sz="2800" dirty="0"/>
              <a:t>Market Share</a:t>
            </a:r>
          </a:p>
          <a:p>
            <a:r>
              <a:rPr lang="en-GB" sz="2800" dirty="0"/>
              <a:t>Relative Market Share</a:t>
            </a:r>
          </a:p>
          <a:p>
            <a:r>
              <a:rPr lang="en-GB" sz="2800" dirty="0"/>
              <a:t>Market Growth</a:t>
            </a:r>
          </a:p>
          <a:p>
            <a:r>
              <a:rPr lang="en-GB" sz="2800" dirty="0"/>
              <a:t>Market Penetration</a:t>
            </a:r>
          </a:p>
        </p:txBody>
      </p:sp>
    </p:spTree>
    <p:extLst>
      <p:ext uri="{BB962C8B-B14F-4D97-AF65-F5344CB8AC3E}">
        <p14:creationId xmlns:p14="http://schemas.microsoft.com/office/powerpoint/2010/main" val="36040850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Share</a:t>
            </a:r>
          </a:p>
        </p:txBody>
      </p:sp>
      <p:sp>
        <p:nvSpPr>
          <p:cNvPr id="3" name="Content Placeholder 2"/>
          <p:cNvSpPr>
            <a:spLocks noGrp="1"/>
          </p:cNvSpPr>
          <p:nvPr>
            <p:ph idx="1"/>
          </p:nvPr>
        </p:nvSpPr>
        <p:spPr/>
        <p:txBody>
          <a:bodyPr/>
          <a:lstStyle/>
          <a:p>
            <a:r>
              <a:rPr lang="en-GB" dirty="0"/>
              <a:t>Measure of sales as a percentage of total sales volume in industry/sector/market/product</a:t>
            </a:r>
          </a:p>
          <a:p>
            <a:r>
              <a:rPr lang="en-GB" dirty="0"/>
              <a:t>Expressed in units or monetary value</a:t>
            </a:r>
          </a:p>
        </p:txBody>
      </p:sp>
    </p:spTree>
    <p:extLst>
      <p:ext uri="{BB962C8B-B14F-4D97-AF65-F5344CB8AC3E}">
        <p14:creationId xmlns:p14="http://schemas.microsoft.com/office/powerpoint/2010/main" val="39217173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Relative Market Share</a:t>
            </a:r>
          </a:p>
        </p:txBody>
      </p:sp>
      <p:sp>
        <p:nvSpPr>
          <p:cNvPr id="3" name="Content Placeholder 2"/>
          <p:cNvSpPr>
            <a:spLocks noGrp="1"/>
          </p:cNvSpPr>
          <p:nvPr>
            <p:ph idx="1"/>
          </p:nvPr>
        </p:nvSpPr>
        <p:spPr/>
        <p:txBody>
          <a:bodyPr/>
          <a:lstStyle/>
          <a:p>
            <a:r>
              <a:rPr lang="en-GB" dirty="0"/>
              <a:t>Used to compare the organisation and its closest competitor </a:t>
            </a:r>
          </a:p>
        </p:txBody>
      </p:sp>
    </p:spTree>
    <p:extLst>
      <p:ext uri="{BB962C8B-B14F-4D97-AF65-F5344CB8AC3E}">
        <p14:creationId xmlns:p14="http://schemas.microsoft.com/office/powerpoint/2010/main" val="4667957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Growth</a:t>
            </a:r>
          </a:p>
        </p:txBody>
      </p:sp>
      <p:sp>
        <p:nvSpPr>
          <p:cNvPr id="3" name="Content Placeholder 2"/>
          <p:cNvSpPr>
            <a:spLocks noGrp="1"/>
          </p:cNvSpPr>
          <p:nvPr>
            <p:ph idx="1"/>
          </p:nvPr>
        </p:nvSpPr>
        <p:spPr/>
        <p:txBody>
          <a:bodyPr/>
          <a:lstStyle/>
          <a:p>
            <a:r>
              <a:rPr lang="en-GB" dirty="0"/>
              <a:t>Comparing sales in one year against sales in a previous period.</a:t>
            </a:r>
          </a:p>
        </p:txBody>
      </p:sp>
    </p:spTree>
    <p:extLst>
      <p:ext uri="{BB962C8B-B14F-4D97-AF65-F5344CB8AC3E}">
        <p14:creationId xmlns:p14="http://schemas.microsoft.com/office/powerpoint/2010/main" val="41097365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Penetration</a:t>
            </a:r>
          </a:p>
        </p:txBody>
      </p:sp>
      <p:sp>
        <p:nvSpPr>
          <p:cNvPr id="3" name="Content Placeholder 2"/>
          <p:cNvSpPr>
            <a:spLocks noGrp="1"/>
          </p:cNvSpPr>
          <p:nvPr>
            <p:ph idx="1"/>
          </p:nvPr>
        </p:nvSpPr>
        <p:spPr/>
        <p:txBody>
          <a:bodyPr>
            <a:normAutofit fontScale="77500" lnSpcReduction="20000"/>
          </a:bodyPr>
          <a:lstStyle/>
          <a:p>
            <a:r>
              <a:rPr lang="en-GB" dirty="0"/>
              <a:t>Related to market share. One of Ansoff’s (1957) four growth strategies – increasing sales to the existing market,</a:t>
            </a:r>
          </a:p>
          <a:p>
            <a:r>
              <a:rPr lang="en-GB" dirty="0"/>
              <a:t>Compare current sales against </a:t>
            </a:r>
            <a:r>
              <a:rPr lang="en-GB" b="1" dirty="0"/>
              <a:t>potential market </a:t>
            </a:r>
            <a:r>
              <a:rPr lang="en-GB" dirty="0"/>
              <a:t>demand.</a:t>
            </a:r>
          </a:p>
          <a:p>
            <a:r>
              <a:rPr lang="en-GB" dirty="0"/>
              <a:t>No. of customers as a % of total customers in the market.</a:t>
            </a:r>
          </a:p>
          <a:p>
            <a:r>
              <a:rPr lang="en-GB" dirty="0"/>
              <a:t>If you have a large customer penetration, but a low market share, then you are making many low-value sales and one way to increase share is to increase the value of the sales, rather than chase more customers.</a:t>
            </a:r>
          </a:p>
        </p:txBody>
      </p:sp>
    </p:spTree>
    <p:extLst>
      <p:ext uri="{BB962C8B-B14F-4D97-AF65-F5344CB8AC3E}">
        <p14:creationId xmlns:p14="http://schemas.microsoft.com/office/powerpoint/2010/main" val="33661159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Brand Metrics</a:t>
            </a:r>
          </a:p>
        </p:txBody>
      </p:sp>
      <p:sp>
        <p:nvSpPr>
          <p:cNvPr id="3" name="Content Placeholder 2"/>
          <p:cNvSpPr>
            <a:spLocks noGrp="1"/>
          </p:cNvSpPr>
          <p:nvPr>
            <p:ph idx="1"/>
          </p:nvPr>
        </p:nvSpPr>
        <p:spPr/>
        <p:txBody>
          <a:bodyPr/>
          <a:lstStyle/>
          <a:p>
            <a:r>
              <a:rPr lang="en-GB" b="1" i="1" dirty="0"/>
              <a:t>“Your brand is what other people say about you when you’re not in the room.” </a:t>
            </a:r>
          </a:p>
          <a:p>
            <a:pPr marL="0" indent="0">
              <a:buNone/>
            </a:pPr>
            <a:r>
              <a:rPr lang="en-GB" i="1" dirty="0"/>
              <a:t>	Jeff Bezos, CEO &amp; Founder, Amazon</a:t>
            </a:r>
          </a:p>
          <a:p>
            <a:endParaRPr lang="en-GB" dirty="0"/>
          </a:p>
        </p:txBody>
      </p:sp>
    </p:spTree>
    <p:extLst>
      <p:ext uri="{BB962C8B-B14F-4D97-AF65-F5344CB8AC3E}">
        <p14:creationId xmlns:p14="http://schemas.microsoft.com/office/powerpoint/2010/main" val="13093997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Metrics Brand, Sales and Business results</a:t>
            </a:r>
          </a:p>
        </p:txBody>
      </p:sp>
      <p:sp>
        <p:nvSpPr>
          <p:cNvPr id="3" name="Content Placeholder 2"/>
          <p:cNvSpPr>
            <a:spLocks noGrp="1"/>
          </p:cNvSpPr>
          <p:nvPr>
            <p:ph idx="1"/>
          </p:nvPr>
        </p:nvSpPr>
        <p:spPr/>
        <p:txBody>
          <a:bodyPr/>
          <a:lstStyle/>
          <a:p>
            <a:r>
              <a:rPr lang="en-US" dirty="0"/>
              <a:t>What is a brand?</a:t>
            </a:r>
          </a:p>
          <a:p>
            <a:endParaRPr lang="en-US" dirty="0"/>
          </a:p>
          <a:p>
            <a:r>
              <a:rPr lang="en-US" dirty="0"/>
              <a:t>What is brand equity/value?</a:t>
            </a:r>
          </a:p>
          <a:p>
            <a:pPr lvl="1"/>
            <a:r>
              <a:rPr lang="en-US" dirty="0"/>
              <a:t>Financial value of the brand</a:t>
            </a:r>
          </a:p>
          <a:p>
            <a:pPr lvl="1"/>
            <a:r>
              <a:rPr lang="en-US" dirty="0"/>
              <a:t>How it attracts and retains customers</a:t>
            </a:r>
          </a:p>
        </p:txBody>
      </p:sp>
    </p:spTree>
    <p:extLst>
      <p:ext uri="{BB962C8B-B14F-4D97-AF65-F5344CB8AC3E}">
        <p14:creationId xmlns:p14="http://schemas.microsoft.com/office/powerpoint/2010/main" val="30121454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How do we measure it?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7750" y="1640681"/>
            <a:ext cx="7048500" cy="3835400"/>
          </a:xfrm>
        </p:spPr>
      </p:pic>
      <p:sp>
        <p:nvSpPr>
          <p:cNvPr id="5" name="TextBox 4"/>
          <p:cNvSpPr txBox="1"/>
          <p:nvPr/>
        </p:nvSpPr>
        <p:spPr>
          <a:xfrm>
            <a:off x="1187624" y="5013176"/>
            <a:ext cx="648072" cy="504056"/>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5969084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Brand Metrics</a:t>
            </a:r>
          </a:p>
        </p:txBody>
      </p:sp>
      <p:sp>
        <p:nvSpPr>
          <p:cNvPr id="3" name="Content Placeholder 2"/>
          <p:cNvSpPr>
            <a:spLocks noGrp="1"/>
          </p:cNvSpPr>
          <p:nvPr>
            <p:ph idx="1"/>
          </p:nvPr>
        </p:nvSpPr>
        <p:spPr/>
        <p:txBody>
          <a:bodyPr/>
          <a:lstStyle/>
          <a:p>
            <a:r>
              <a:rPr lang="en-GB" dirty="0"/>
              <a:t>Brand metrics can help to provide marketers with an understanding of the complexities of brand valuation, while enabling non-marketers to gain an appreciation of the factors that can drive brand value.  </a:t>
            </a:r>
          </a:p>
        </p:txBody>
      </p:sp>
    </p:spTree>
    <p:extLst>
      <p:ext uri="{BB962C8B-B14F-4D97-AF65-F5344CB8AC3E}">
        <p14:creationId xmlns:p14="http://schemas.microsoft.com/office/powerpoint/2010/main" val="37073261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Brand Objectives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3115" y="2276872"/>
            <a:ext cx="7438185" cy="2297509"/>
          </a:xfrm>
        </p:spPr>
      </p:pic>
    </p:spTree>
    <p:extLst>
      <p:ext uri="{BB962C8B-B14F-4D97-AF65-F5344CB8AC3E}">
        <p14:creationId xmlns:p14="http://schemas.microsoft.com/office/powerpoint/2010/main" val="7483529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Brand Equity/Value</a:t>
            </a:r>
          </a:p>
        </p:txBody>
      </p:sp>
      <p:sp>
        <p:nvSpPr>
          <p:cNvPr id="3" name="Content Placeholder 2"/>
          <p:cNvSpPr>
            <a:spLocks noGrp="1"/>
          </p:cNvSpPr>
          <p:nvPr>
            <p:ph idx="1"/>
          </p:nvPr>
        </p:nvSpPr>
        <p:spPr/>
        <p:txBody>
          <a:bodyPr/>
          <a:lstStyle/>
          <a:p>
            <a:r>
              <a:rPr lang="en-GB" dirty="0"/>
              <a:t>Involved measuring of intangible assets best left to specialist companies such as </a:t>
            </a:r>
            <a:r>
              <a:rPr lang="en-GB" dirty="0" err="1"/>
              <a:t>Interbrand</a:t>
            </a:r>
            <a:r>
              <a:rPr lang="en-GB" dirty="0"/>
              <a:t> and Brand Finance who produce annual lists of brands ranked by value.</a:t>
            </a:r>
          </a:p>
        </p:txBody>
      </p:sp>
    </p:spTree>
    <p:extLst>
      <p:ext uri="{BB962C8B-B14F-4D97-AF65-F5344CB8AC3E}">
        <p14:creationId xmlns:p14="http://schemas.microsoft.com/office/powerpoint/2010/main" val="227885442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Brand Image/Position</a:t>
            </a:r>
          </a:p>
        </p:txBody>
      </p:sp>
      <p:sp>
        <p:nvSpPr>
          <p:cNvPr id="3" name="Content Placeholder 2"/>
          <p:cNvSpPr>
            <a:spLocks noGrp="1"/>
          </p:cNvSpPr>
          <p:nvPr>
            <p:ph idx="1"/>
          </p:nvPr>
        </p:nvSpPr>
        <p:spPr/>
        <p:txBody>
          <a:bodyPr/>
          <a:lstStyle/>
          <a:p>
            <a:r>
              <a:rPr lang="en-GB" dirty="0"/>
              <a:t>Customers perception of the brand in comparison with competitors.</a:t>
            </a:r>
          </a:p>
        </p:txBody>
      </p:sp>
    </p:spTree>
    <p:extLst>
      <p:ext uri="{BB962C8B-B14F-4D97-AF65-F5344CB8AC3E}">
        <p14:creationId xmlns:p14="http://schemas.microsoft.com/office/powerpoint/2010/main" val="213956558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Brand Metrics</a:t>
            </a:r>
          </a:p>
        </p:txBody>
      </p:sp>
      <p:sp>
        <p:nvSpPr>
          <p:cNvPr id="3" name="Content Placeholder 2"/>
          <p:cNvSpPr>
            <a:spLocks noGrp="1"/>
          </p:cNvSpPr>
          <p:nvPr>
            <p:ph idx="1"/>
          </p:nvPr>
        </p:nvSpPr>
        <p:spPr/>
        <p:txBody>
          <a:bodyPr>
            <a:normAutofit lnSpcReduction="10000"/>
          </a:bodyPr>
          <a:lstStyle/>
          <a:p>
            <a:r>
              <a:rPr lang="en-US" dirty="0"/>
              <a:t>Brand awareness</a:t>
            </a:r>
          </a:p>
          <a:p>
            <a:r>
              <a:rPr lang="en-US" dirty="0"/>
              <a:t>Brand value</a:t>
            </a:r>
          </a:p>
          <a:p>
            <a:r>
              <a:rPr lang="en-US" dirty="0"/>
              <a:t>Brand positioning</a:t>
            </a:r>
          </a:p>
          <a:p>
            <a:r>
              <a:rPr lang="en-US" dirty="0"/>
              <a:t>Impact on brand metrics by various campaigns</a:t>
            </a:r>
          </a:p>
          <a:p>
            <a:endParaRPr lang="en-US" dirty="0"/>
          </a:p>
          <a:p>
            <a:r>
              <a:rPr lang="en-US" dirty="0"/>
              <a:t>Use ones most relevant to your objectives</a:t>
            </a:r>
          </a:p>
        </p:txBody>
      </p:sp>
    </p:spTree>
    <p:extLst>
      <p:ext uri="{BB962C8B-B14F-4D97-AF65-F5344CB8AC3E}">
        <p14:creationId xmlns:p14="http://schemas.microsoft.com/office/powerpoint/2010/main" val="232543464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Customer Profiling, Satisfaction and Loyalty Metrics</a:t>
            </a:r>
          </a:p>
        </p:txBody>
      </p:sp>
      <p:sp>
        <p:nvSpPr>
          <p:cNvPr id="3" name="Content Placeholder 2"/>
          <p:cNvSpPr>
            <a:spLocks noGrp="1"/>
          </p:cNvSpPr>
          <p:nvPr>
            <p:ph idx="1"/>
          </p:nvPr>
        </p:nvSpPr>
        <p:spPr/>
        <p:txBody>
          <a:bodyPr/>
          <a:lstStyle/>
          <a:p>
            <a:r>
              <a:rPr lang="en-GB" dirty="0"/>
              <a:t>Key role of a marketer is to consider the needs of customers and how to segment the market into customer groups.</a:t>
            </a:r>
          </a:p>
        </p:txBody>
      </p:sp>
    </p:spTree>
    <p:extLst>
      <p:ext uri="{BB962C8B-B14F-4D97-AF65-F5344CB8AC3E}">
        <p14:creationId xmlns:p14="http://schemas.microsoft.com/office/powerpoint/2010/main" val="272485981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Customer needs</a:t>
            </a:r>
          </a:p>
        </p:txBody>
      </p:sp>
      <p:sp>
        <p:nvSpPr>
          <p:cNvPr id="3" name="Content Placeholder 2"/>
          <p:cNvSpPr>
            <a:spLocks noGrp="1"/>
          </p:cNvSpPr>
          <p:nvPr>
            <p:ph idx="1"/>
          </p:nvPr>
        </p:nvSpPr>
        <p:spPr/>
        <p:txBody>
          <a:bodyPr/>
          <a:lstStyle/>
          <a:p>
            <a:r>
              <a:rPr lang="en-GB" dirty="0"/>
              <a:t>Customer needs can be identified as:</a:t>
            </a:r>
          </a:p>
          <a:p>
            <a:r>
              <a:rPr lang="en-GB" dirty="0"/>
              <a:t>Articulated – Those things that a customer asks for clearly and directly</a:t>
            </a:r>
          </a:p>
          <a:p>
            <a:r>
              <a:rPr lang="en-GB" dirty="0"/>
              <a:t>Latent – The needs that the customer has but are largely hidden or unknown </a:t>
            </a:r>
          </a:p>
          <a:p>
            <a:endParaRPr lang="en-GB" dirty="0"/>
          </a:p>
        </p:txBody>
      </p:sp>
    </p:spTree>
    <p:extLst>
      <p:ext uri="{BB962C8B-B14F-4D97-AF65-F5344CB8AC3E}">
        <p14:creationId xmlns:p14="http://schemas.microsoft.com/office/powerpoint/2010/main" val="288984429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Marketers need to not only meet customers existing needs but also identifying the needs that customers have but sometimes are not even aware of.</a:t>
            </a:r>
          </a:p>
          <a:p>
            <a:r>
              <a:rPr lang="en-GB" dirty="0"/>
              <a:t>Understanding customer needs, but articulated or latent enables an organisation to increase its appeal to particular customer groups. </a:t>
            </a:r>
          </a:p>
        </p:txBody>
      </p:sp>
    </p:spTree>
    <p:extLst>
      <p:ext uri="{BB962C8B-B14F-4D97-AF65-F5344CB8AC3E}">
        <p14:creationId xmlns:p14="http://schemas.microsoft.com/office/powerpoint/2010/main" val="172443547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Customer segments</a:t>
            </a:r>
          </a:p>
        </p:txBody>
      </p:sp>
      <p:sp>
        <p:nvSpPr>
          <p:cNvPr id="3" name="Content Placeholder 2"/>
          <p:cNvSpPr>
            <a:spLocks noGrp="1"/>
          </p:cNvSpPr>
          <p:nvPr>
            <p:ph idx="1"/>
          </p:nvPr>
        </p:nvSpPr>
        <p:spPr/>
        <p:txBody>
          <a:bodyPr/>
          <a:lstStyle/>
          <a:p>
            <a:r>
              <a:rPr lang="en-GB" dirty="0"/>
              <a:t>Identifiable and recognisable</a:t>
            </a:r>
          </a:p>
          <a:p>
            <a:r>
              <a:rPr lang="en-GB" dirty="0"/>
              <a:t>Exist independently</a:t>
            </a:r>
          </a:p>
          <a:p>
            <a:r>
              <a:rPr lang="en-GB" dirty="0"/>
              <a:t>Measurable</a:t>
            </a:r>
          </a:p>
          <a:p>
            <a:r>
              <a:rPr lang="en-GB" dirty="0"/>
              <a:t>Substantial</a:t>
            </a:r>
          </a:p>
          <a:p>
            <a:r>
              <a:rPr lang="en-GB" dirty="0"/>
              <a:t>Externally accessible</a:t>
            </a:r>
          </a:p>
          <a:p>
            <a:pPr lvl="1"/>
            <a:r>
              <a:rPr lang="en-GB" dirty="0"/>
              <a:t>McDonald (2004)</a:t>
            </a:r>
          </a:p>
          <a:p>
            <a:endParaRPr lang="en-GB" dirty="0"/>
          </a:p>
        </p:txBody>
      </p:sp>
    </p:spTree>
    <p:extLst>
      <p:ext uri="{BB962C8B-B14F-4D97-AF65-F5344CB8AC3E}">
        <p14:creationId xmlns:p14="http://schemas.microsoft.com/office/powerpoint/2010/main" val="7291233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Metrics that define and track a segment over time</a:t>
            </a:r>
          </a:p>
        </p:txBody>
      </p:sp>
      <p:sp>
        <p:nvSpPr>
          <p:cNvPr id="3" name="Content Placeholder 2"/>
          <p:cNvSpPr>
            <a:spLocks noGrp="1"/>
          </p:cNvSpPr>
          <p:nvPr>
            <p:ph idx="1"/>
          </p:nvPr>
        </p:nvSpPr>
        <p:spPr/>
        <p:txBody>
          <a:bodyPr>
            <a:normAutofit fontScale="92500" lnSpcReduction="20000"/>
          </a:bodyPr>
          <a:lstStyle/>
          <a:p>
            <a:r>
              <a:rPr lang="en-GB" dirty="0"/>
              <a:t>Needs and wants</a:t>
            </a:r>
          </a:p>
          <a:p>
            <a:r>
              <a:rPr lang="en-GB" dirty="0"/>
              <a:t>Attitudes and opinions</a:t>
            </a:r>
          </a:p>
          <a:p>
            <a:r>
              <a:rPr lang="en-GB" dirty="0"/>
              <a:t>Demographic</a:t>
            </a:r>
          </a:p>
          <a:p>
            <a:r>
              <a:rPr lang="en-GB" dirty="0"/>
              <a:t>Geographic</a:t>
            </a:r>
          </a:p>
          <a:p>
            <a:r>
              <a:rPr lang="en-GB" dirty="0"/>
              <a:t>Geodemographic</a:t>
            </a:r>
          </a:p>
          <a:p>
            <a:r>
              <a:rPr lang="en-GB" dirty="0" err="1"/>
              <a:t>Pyschographic</a:t>
            </a:r>
            <a:endParaRPr lang="en-GB" dirty="0"/>
          </a:p>
          <a:p>
            <a:r>
              <a:rPr lang="en-GB" dirty="0"/>
              <a:t>Media Consumption</a:t>
            </a:r>
          </a:p>
          <a:p>
            <a:pPr marL="0" indent="0">
              <a:buNone/>
            </a:pPr>
            <a:r>
              <a:rPr lang="en-GB" dirty="0"/>
              <a:t>	</a:t>
            </a:r>
            <a:r>
              <a:rPr lang="en-GB" sz="1700" dirty="0"/>
              <a:t>McDonald and </a:t>
            </a:r>
            <a:r>
              <a:rPr lang="en-GB" sz="1700" dirty="0" err="1"/>
              <a:t>Mouncey</a:t>
            </a:r>
            <a:r>
              <a:rPr lang="en-GB" sz="1700" dirty="0"/>
              <a:t> (2009)</a:t>
            </a:r>
          </a:p>
        </p:txBody>
      </p:sp>
    </p:spTree>
    <p:extLst>
      <p:ext uri="{BB962C8B-B14F-4D97-AF65-F5344CB8AC3E}">
        <p14:creationId xmlns:p14="http://schemas.microsoft.com/office/powerpoint/2010/main" val="352392557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Metrics relating to the performance and goals of the segment itself</a:t>
            </a:r>
          </a:p>
        </p:txBody>
      </p:sp>
      <p:sp>
        <p:nvSpPr>
          <p:cNvPr id="3" name="Content Placeholder 2"/>
          <p:cNvSpPr>
            <a:spLocks noGrp="1"/>
          </p:cNvSpPr>
          <p:nvPr>
            <p:ph idx="1"/>
          </p:nvPr>
        </p:nvSpPr>
        <p:spPr/>
        <p:txBody>
          <a:bodyPr/>
          <a:lstStyle/>
          <a:p>
            <a:r>
              <a:rPr lang="en-GB" dirty="0"/>
              <a:t>Market Share</a:t>
            </a:r>
          </a:p>
          <a:p>
            <a:r>
              <a:rPr lang="en-GB" dirty="0"/>
              <a:t>Sales Volumes</a:t>
            </a:r>
          </a:p>
          <a:p>
            <a:r>
              <a:rPr lang="en-GB" dirty="0"/>
              <a:t>Gross Margin</a:t>
            </a:r>
          </a:p>
          <a:p>
            <a:r>
              <a:rPr lang="en-GB" dirty="0"/>
              <a:t>Brand Image</a:t>
            </a:r>
          </a:p>
          <a:p>
            <a:r>
              <a:rPr lang="en-GB" dirty="0"/>
              <a:t>Customer Value</a:t>
            </a:r>
          </a:p>
        </p:txBody>
      </p:sp>
    </p:spTree>
    <p:extLst>
      <p:ext uri="{BB962C8B-B14F-4D97-AF65-F5344CB8AC3E}">
        <p14:creationId xmlns:p14="http://schemas.microsoft.com/office/powerpoint/2010/main" val="380791878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dirty="0"/>
              <a:t/>
            </a:r>
            <a:br>
              <a:rPr lang="en-GB" sz="3100" dirty="0"/>
            </a:br>
            <a:r>
              <a:rPr lang="en-GB" sz="3100" dirty="0"/>
              <a:t>The most important metrics for measuring customer satisfaction, customer service and loyalty</a:t>
            </a:r>
            <a:br>
              <a:rPr lang="en-GB" sz="3100" dirty="0"/>
            </a:br>
            <a:endParaRPr lang="en-GB" dirty="0"/>
          </a:p>
        </p:txBody>
      </p:sp>
      <p:sp>
        <p:nvSpPr>
          <p:cNvPr id="3" name="Content Placeholder 2"/>
          <p:cNvSpPr>
            <a:spLocks noGrp="1"/>
          </p:cNvSpPr>
          <p:nvPr>
            <p:ph idx="1"/>
          </p:nvPr>
        </p:nvSpPr>
        <p:spPr/>
        <p:txBody>
          <a:bodyPr>
            <a:normAutofit fontScale="92500" lnSpcReduction="20000"/>
          </a:bodyPr>
          <a:lstStyle/>
          <a:p>
            <a:r>
              <a:rPr lang="en-GB" dirty="0"/>
              <a:t>Customer satisfaction</a:t>
            </a:r>
          </a:p>
          <a:p>
            <a:pPr lvl="1"/>
            <a:r>
              <a:rPr lang="en-GB" dirty="0"/>
              <a:t>Generally based on survey data and is expressed as a rating, often a simple percentage approval rating.</a:t>
            </a:r>
          </a:p>
          <a:p>
            <a:r>
              <a:rPr lang="en-GB" dirty="0"/>
              <a:t>A key measure within many organisations as it helps to focus employees’ attention on meeting customer’s needs.</a:t>
            </a:r>
          </a:p>
          <a:p>
            <a:r>
              <a:rPr lang="en-GB" dirty="0"/>
              <a:t>Usually a major objective of most marketing teams, because without satisfied customers an organisation will not survive.</a:t>
            </a:r>
          </a:p>
          <a:p>
            <a:pPr lvl="1"/>
            <a:endParaRPr lang="en-GB" dirty="0"/>
          </a:p>
        </p:txBody>
      </p:sp>
    </p:spTree>
    <p:extLst>
      <p:ext uri="{BB962C8B-B14F-4D97-AF65-F5344CB8AC3E}">
        <p14:creationId xmlns:p14="http://schemas.microsoft.com/office/powerpoint/2010/main" val="101345478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Willingness to recommend</a:t>
            </a:r>
          </a:p>
        </p:txBody>
      </p:sp>
      <p:sp>
        <p:nvSpPr>
          <p:cNvPr id="3" name="Content Placeholder 2"/>
          <p:cNvSpPr>
            <a:spLocks noGrp="1"/>
          </p:cNvSpPr>
          <p:nvPr>
            <p:ph idx="1"/>
          </p:nvPr>
        </p:nvSpPr>
        <p:spPr/>
        <p:txBody>
          <a:bodyPr>
            <a:normAutofit lnSpcReduction="10000"/>
          </a:bodyPr>
          <a:lstStyle/>
          <a:p>
            <a:r>
              <a:rPr lang="en-GB" dirty="0"/>
              <a:t>When a customer is highly satisfied with a product/service or an organisation they may be willing to recommend it to others.</a:t>
            </a:r>
          </a:p>
          <a:p>
            <a:r>
              <a:rPr lang="en-GB" dirty="0"/>
              <a:t>Word of mouth is a powerful tool and it is free. Social media has made this even more important. </a:t>
            </a:r>
          </a:p>
          <a:p>
            <a:r>
              <a:rPr lang="en-GB" dirty="0"/>
              <a:t>Conversely, negative comments can spread quickly too.</a:t>
            </a:r>
          </a:p>
        </p:txBody>
      </p:sp>
    </p:spTree>
    <p:extLst>
      <p:ext uri="{BB962C8B-B14F-4D97-AF65-F5344CB8AC3E}">
        <p14:creationId xmlns:p14="http://schemas.microsoft.com/office/powerpoint/2010/main" val="419505211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 Promoter Score (NPS)</a:t>
            </a:r>
          </a:p>
        </p:txBody>
      </p:sp>
      <p:sp>
        <p:nvSpPr>
          <p:cNvPr id="3" name="Content Placeholder 2"/>
          <p:cNvSpPr>
            <a:spLocks noGrp="1"/>
          </p:cNvSpPr>
          <p:nvPr>
            <p:ph idx="1"/>
          </p:nvPr>
        </p:nvSpPr>
        <p:spPr/>
        <p:txBody>
          <a:bodyPr/>
          <a:lstStyle/>
          <a:p>
            <a:r>
              <a:rPr lang="en-GB" dirty="0"/>
              <a:t>Assesses to what extent someone would recommend a certain company, product or service to his or her friends, relatives or colleagues , using a scale of 0 - 10.</a:t>
            </a:r>
          </a:p>
          <a:p>
            <a:endParaRPr lang="en-GB" dirty="0"/>
          </a:p>
          <a:p>
            <a:endParaRPr lang="en-GB" dirty="0"/>
          </a:p>
        </p:txBody>
      </p:sp>
    </p:spTree>
    <p:extLst>
      <p:ext uri="{BB962C8B-B14F-4D97-AF65-F5344CB8AC3E}">
        <p14:creationId xmlns:p14="http://schemas.microsoft.com/office/powerpoint/2010/main" val="263547528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 Promoter Score (NPS)</a:t>
            </a:r>
          </a:p>
        </p:txBody>
      </p:sp>
      <p:sp>
        <p:nvSpPr>
          <p:cNvPr id="3" name="Content Placeholder 2"/>
          <p:cNvSpPr>
            <a:spLocks noGrp="1"/>
          </p:cNvSpPr>
          <p:nvPr>
            <p:ph idx="1"/>
          </p:nvPr>
        </p:nvSpPr>
        <p:spPr/>
        <p:txBody>
          <a:bodyPr>
            <a:normAutofit lnSpcReduction="10000"/>
          </a:bodyPr>
          <a:lstStyle/>
          <a:p>
            <a:r>
              <a:rPr lang="en-GB" dirty="0"/>
              <a:t>The results allow companies to divide customers into three groups:</a:t>
            </a:r>
          </a:p>
          <a:p>
            <a:r>
              <a:rPr lang="en-GB" dirty="0"/>
              <a:t>Promoters – Those willing to recommend the organisation (rating of 9 or 10)</a:t>
            </a:r>
          </a:p>
          <a:p>
            <a:r>
              <a:rPr lang="en-GB" dirty="0"/>
              <a:t>Passives – Satisfied but enthusiastic (7 or 8)</a:t>
            </a:r>
          </a:p>
          <a:p>
            <a:r>
              <a:rPr lang="en-GB" dirty="0"/>
              <a:t>Detractors – Unwilling to recommend (0 to 6)</a:t>
            </a:r>
          </a:p>
          <a:p>
            <a:endParaRPr lang="en-GB" dirty="0"/>
          </a:p>
        </p:txBody>
      </p:sp>
    </p:spTree>
    <p:extLst>
      <p:ext uri="{BB962C8B-B14F-4D97-AF65-F5344CB8AC3E}">
        <p14:creationId xmlns:p14="http://schemas.microsoft.com/office/powerpoint/2010/main" val="16801103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high net promoter score indicates the organisation is doing well in terms of customer satisfaction.</a:t>
            </a:r>
          </a:p>
        </p:txBody>
      </p:sp>
    </p:spTree>
    <p:extLst>
      <p:ext uri="{BB962C8B-B14F-4D97-AF65-F5344CB8AC3E}">
        <p14:creationId xmlns:p14="http://schemas.microsoft.com/office/powerpoint/2010/main" val="41354129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Retention Rate</a:t>
            </a:r>
          </a:p>
        </p:txBody>
      </p:sp>
      <p:sp>
        <p:nvSpPr>
          <p:cNvPr id="3" name="Content Placeholder 2"/>
          <p:cNvSpPr>
            <a:spLocks noGrp="1"/>
          </p:cNvSpPr>
          <p:nvPr>
            <p:ph idx="1"/>
          </p:nvPr>
        </p:nvSpPr>
        <p:spPr/>
        <p:txBody>
          <a:bodyPr/>
          <a:lstStyle/>
          <a:p>
            <a:r>
              <a:rPr lang="en-GB" dirty="0"/>
              <a:t>Cheaper to keep existing customers than acquire new ones.</a:t>
            </a:r>
          </a:p>
          <a:p>
            <a:r>
              <a:rPr lang="en-GB" dirty="0"/>
              <a:t>%of the organisation’s customers that it retains over a given time period</a:t>
            </a:r>
          </a:p>
        </p:txBody>
      </p:sp>
    </p:spTree>
    <p:extLst>
      <p:ext uri="{BB962C8B-B14F-4D97-AF65-F5344CB8AC3E}">
        <p14:creationId xmlns:p14="http://schemas.microsoft.com/office/powerpoint/2010/main" val="176408800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Churn rates</a:t>
            </a:r>
          </a:p>
        </p:txBody>
      </p:sp>
      <p:sp>
        <p:nvSpPr>
          <p:cNvPr id="3" name="Content Placeholder 2"/>
          <p:cNvSpPr>
            <a:spLocks noGrp="1"/>
          </p:cNvSpPr>
          <p:nvPr>
            <p:ph idx="1"/>
          </p:nvPr>
        </p:nvSpPr>
        <p:spPr/>
        <p:txBody>
          <a:bodyPr/>
          <a:lstStyle/>
          <a:p>
            <a:r>
              <a:rPr lang="en-GB" dirty="0"/>
              <a:t>Churn or attrition, is the rate at which a company loses customers. </a:t>
            </a:r>
          </a:p>
          <a:p>
            <a:r>
              <a:rPr lang="en-GB" dirty="0"/>
              <a:t>Understanding how many are moving on each year and what trends are is important. </a:t>
            </a:r>
          </a:p>
        </p:txBody>
      </p:sp>
    </p:spTree>
    <p:extLst>
      <p:ext uri="{BB962C8B-B14F-4D97-AF65-F5344CB8AC3E}">
        <p14:creationId xmlns:p14="http://schemas.microsoft.com/office/powerpoint/2010/main" val="342099238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Customer Lifetime Value (CLV)</a:t>
            </a:r>
          </a:p>
        </p:txBody>
      </p:sp>
      <p:sp>
        <p:nvSpPr>
          <p:cNvPr id="3" name="Content Placeholder 2"/>
          <p:cNvSpPr>
            <a:spLocks noGrp="1"/>
          </p:cNvSpPr>
          <p:nvPr>
            <p:ph idx="1"/>
          </p:nvPr>
        </p:nvSpPr>
        <p:spPr/>
        <p:txBody>
          <a:bodyPr>
            <a:normAutofit fontScale="85000" lnSpcReduction="20000"/>
          </a:bodyPr>
          <a:lstStyle/>
          <a:p>
            <a:r>
              <a:rPr lang="en-US" dirty="0"/>
              <a:t>A forward-looking indicator that forecasts the value of the relationship between an </a:t>
            </a:r>
            <a:r>
              <a:rPr lang="en-US" dirty="0" err="1"/>
              <a:t>organisation</a:t>
            </a:r>
            <a:r>
              <a:rPr lang="en-US" dirty="0"/>
              <a:t> and a customer and ho much profit the </a:t>
            </a:r>
            <a:r>
              <a:rPr lang="en-US" dirty="0" err="1"/>
              <a:t>organisation</a:t>
            </a:r>
            <a:r>
              <a:rPr lang="en-US" dirty="0"/>
              <a:t> will make out of that customer.</a:t>
            </a:r>
          </a:p>
          <a:p>
            <a:r>
              <a:rPr lang="en-US" dirty="0"/>
              <a:t>How much that customer is worth to that </a:t>
            </a:r>
            <a:r>
              <a:rPr lang="en-US" dirty="0" err="1"/>
              <a:t>organisation</a:t>
            </a:r>
            <a:r>
              <a:rPr lang="en-US" dirty="0"/>
              <a:t> as a lump sump in current money terms.</a:t>
            </a:r>
          </a:p>
          <a:p>
            <a:r>
              <a:rPr lang="en-US" dirty="0"/>
              <a:t>It helps organisations decide which customers are worth the most not just based on past spend but potential future spend.</a:t>
            </a:r>
          </a:p>
        </p:txBody>
      </p:sp>
    </p:spTree>
    <p:extLst>
      <p:ext uri="{BB962C8B-B14F-4D97-AF65-F5344CB8AC3E}">
        <p14:creationId xmlns:p14="http://schemas.microsoft.com/office/powerpoint/2010/main" val="201005859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Service and satisfaction metrics</a:t>
            </a:r>
          </a:p>
        </p:txBody>
      </p:sp>
      <p:sp>
        <p:nvSpPr>
          <p:cNvPr id="3" name="Content Placeholder 2"/>
          <p:cNvSpPr>
            <a:spLocks noGrp="1"/>
          </p:cNvSpPr>
          <p:nvPr>
            <p:ph idx="1"/>
          </p:nvPr>
        </p:nvSpPr>
        <p:spPr/>
        <p:txBody>
          <a:bodyPr/>
          <a:lstStyle/>
          <a:p>
            <a:r>
              <a:rPr lang="en-US" dirty="0"/>
              <a:t>Traditionally not a strong area for marketers in demonstrating strategic impact.</a:t>
            </a:r>
          </a:p>
          <a:p>
            <a:r>
              <a:rPr lang="en-US" dirty="0"/>
              <a:t>Key metrics for real insight: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45" y="3294656"/>
            <a:ext cx="6482014" cy="2405140"/>
          </a:xfrm>
          <a:prstGeom prst="rect">
            <a:avLst/>
          </a:prstGeom>
        </p:spPr>
      </p:pic>
    </p:spTree>
    <p:extLst>
      <p:ext uri="{BB962C8B-B14F-4D97-AF65-F5344CB8AC3E}">
        <p14:creationId xmlns:p14="http://schemas.microsoft.com/office/powerpoint/2010/main" val="300460310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Measurement tools to assess impact of customer activity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17441" y="1600200"/>
            <a:ext cx="6109118" cy="3916363"/>
          </a:xfrm>
        </p:spPr>
      </p:pic>
    </p:spTree>
    <p:extLst>
      <p:ext uri="{BB962C8B-B14F-4D97-AF65-F5344CB8AC3E}">
        <p14:creationId xmlns:p14="http://schemas.microsoft.com/office/powerpoint/2010/main" val="414555398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00" dirty="0"/>
              <a:t>Measurement tools to test internal responsiveness to customer queries and complaints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2650" y="1818481"/>
            <a:ext cx="7378700" cy="3479800"/>
          </a:xfrm>
        </p:spPr>
      </p:pic>
    </p:spTree>
    <p:extLst>
      <p:ext uri="{BB962C8B-B14F-4D97-AF65-F5344CB8AC3E}">
        <p14:creationId xmlns:p14="http://schemas.microsoft.com/office/powerpoint/2010/main" val="129114922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Customer loyalty and Customer Lifetime Value (CLV) are more strategic measures than customer satisfaction alone.</a:t>
            </a:r>
          </a:p>
          <a:p>
            <a:r>
              <a:rPr lang="en-US" dirty="0"/>
              <a:t>Combining them can give both short-term satisfaction measures and longer-term relational building activities. </a:t>
            </a:r>
            <a:r>
              <a:rPr lang="en-US" dirty="0" err="1"/>
              <a:t>E.g</a:t>
            </a:r>
            <a:r>
              <a:rPr lang="is-IS" dirty="0"/>
              <a:t>….</a:t>
            </a:r>
            <a:endParaRPr lang="en-US" dirty="0"/>
          </a:p>
        </p:txBody>
      </p:sp>
    </p:spTree>
    <p:extLst>
      <p:ext uri="{BB962C8B-B14F-4D97-AF65-F5344CB8AC3E}">
        <p14:creationId xmlns:p14="http://schemas.microsoft.com/office/powerpoint/2010/main" val="303258658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88364" y="1600200"/>
            <a:ext cx="6567271" cy="3916363"/>
          </a:xfrm>
        </p:spPr>
      </p:pic>
    </p:spTree>
    <p:extLst>
      <p:ext uri="{BB962C8B-B14F-4D97-AF65-F5344CB8AC3E}">
        <p14:creationId xmlns:p14="http://schemas.microsoft.com/office/powerpoint/2010/main" val="11790416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Resources on Customer Feedback </a:t>
            </a:r>
          </a:p>
        </p:txBody>
      </p:sp>
      <p:sp>
        <p:nvSpPr>
          <p:cNvPr id="4" name="Rectangle 1"/>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2"/>
              </a:rPr>
              <a:t>Use Voice of Customer Data to Improve Customer Experience Analytics - Smarter With Gartner</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3"/>
              </a:rPr>
              <a:t>Voice of Customer: How to 10x Your Business With VOC Data</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4"/>
              </a:rPr>
              <a:t>How to Measure Customer Satisfaction in 5 Simple Steps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5"/>
              </a:rPr>
              <a:t>Customer Engagement vs. Customer Satisfaction</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6"/>
              </a:rPr>
              <a:t>What’s the Difference Between Customer Satisfaction and Customer Loyalty?</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7"/>
              </a:rPr>
              <a:t>What Every Business Needs to Know About Customer Feedback</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8"/>
              </a:rPr>
              <a:t>Customer Feedback Strategy: The Only Guide You'll Ever Need</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9"/>
              </a:rPr>
              <a:t>20 quotes on customer feedback | Customer Thermometer</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10"/>
              </a:rPr>
              <a:t>The 5 Best Ways to Get Feedback from Your Customers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11"/>
              </a:rPr>
              <a:t>Customer Experience or Customer Feedback?</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12"/>
              </a:rPr>
              <a:t>Do You Know the Difference Between Customer Satisfaction and Customer Loyalty?</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13"/>
              </a:rPr>
              <a:t>https://www.rug.nl/cic/downloads/rugcic_report_summary_201401.pdf</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5927741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Channel Metrics</a:t>
            </a:r>
          </a:p>
        </p:txBody>
      </p:sp>
      <p:sp>
        <p:nvSpPr>
          <p:cNvPr id="3" name="Content Placeholder 2"/>
          <p:cNvSpPr>
            <a:spLocks noGrp="1"/>
          </p:cNvSpPr>
          <p:nvPr>
            <p:ph idx="1"/>
          </p:nvPr>
        </p:nvSpPr>
        <p:spPr/>
        <p:txBody>
          <a:bodyPr/>
          <a:lstStyle/>
          <a:p>
            <a:r>
              <a:rPr lang="en-GB" dirty="0"/>
              <a:t>Channel or ‘place’ . Where and how customers buy products.</a:t>
            </a:r>
          </a:p>
        </p:txBody>
      </p:sp>
    </p:spTree>
    <p:extLst>
      <p:ext uri="{BB962C8B-B14F-4D97-AF65-F5344CB8AC3E}">
        <p14:creationId xmlns:p14="http://schemas.microsoft.com/office/powerpoint/2010/main" val="267992260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Key Channel metrics</a:t>
            </a:r>
          </a:p>
        </p:txBody>
      </p:sp>
      <p:sp>
        <p:nvSpPr>
          <p:cNvPr id="3" name="Content Placeholder 2"/>
          <p:cNvSpPr>
            <a:spLocks noGrp="1"/>
          </p:cNvSpPr>
          <p:nvPr>
            <p:ph idx="1"/>
          </p:nvPr>
        </p:nvSpPr>
        <p:spPr/>
        <p:txBody>
          <a:bodyPr>
            <a:normAutofit lnSpcReduction="10000"/>
          </a:bodyPr>
          <a:lstStyle/>
          <a:p>
            <a:r>
              <a:rPr lang="en-GB" dirty="0"/>
              <a:t>Average transaction value/size</a:t>
            </a:r>
          </a:p>
          <a:p>
            <a:pPr lvl="1"/>
            <a:r>
              <a:rPr lang="en-GB" dirty="0"/>
              <a:t>The average purchase by the customer from the channel. Ideally should increase over time.</a:t>
            </a:r>
          </a:p>
          <a:p>
            <a:pPr lvl="1"/>
            <a:endParaRPr lang="en-GB" dirty="0"/>
          </a:p>
          <a:p>
            <a:r>
              <a:rPr lang="en-GB" dirty="0"/>
              <a:t>Average items per transaction</a:t>
            </a:r>
          </a:p>
          <a:p>
            <a:pPr lvl="1"/>
            <a:r>
              <a:rPr lang="en-GB" dirty="0"/>
              <a:t>Gives marketers a good grasp of their customers purchasing habits </a:t>
            </a:r>
          </a:p>
        </p:txBody>
      </p:sp>
    </p:spTree>
    <p:extLst>
      <p:ext uri="{BB962C8B-B14F-4D97-AF65-F5344CB8AC3E}">
        <p14:creationId xmlns:p14="http://schemas.microsoft.com/office/powerpoint/2010/main" val="332670239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Inventory turnover</a:t>
            </a:r>
          </a:p>
          <a:p>
            <a:pPr lvl="1"/>
            <a:r>
              <a:rPr lang="en-GB" dirty="0"/>
              <a:t>How quickly total inventory is sold or replaced Generally measured over the course of a year, or average number of days an items is held in stock before being sold.</a:t>
            </a:r>
          </a:p>
          <a:p>
            <a:r>
              <a:rPr lang="en-GB" dirty="0"/>
              <a:t>Sales per unit of floor area</a:t>
            </a:r>
          </a:p>
          <a:p>
            <a:pPr lvl="1"/>
            <a:r>
              <a:rPr lang="en-GB" dirty="0"/>
              <a:t>Shows how efficiently retail space is being used.</a:t>
            </a:r>
          </a:p>
        </p:txBody>
      </p:sp>
    </p:spTree>
    <p:extLst>
      <p:ext uri="{BB962C8B-B14F-4D97-AF65-F5344CB8AC3E}">
        <p14:creationId xmlns:p14="http://schemas.microsoft.com/office/powerpoint/2010/main" val="364546262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Margin and profitability metrics</a:t>
            </a:r>
          </a:p>
        </p:txBody>
      </p:sp>
      <p:sp>
        <p:nvSpPr>
          <p:cNvPr id="3" name="Content Placeholder 2"/>
          <p:cNvSpPr>
            <a:spLocks noGrp="1"/>
          </p:cNvSpPr>
          <p:nvPr>
            <p:ph idx="1"/>
          </p:nvPr>
        </p:nvSpPr>
        <p:spPr/>
        <p:txBody>
          <a:bodyPr/>
          <a:lstStyle/>
          <a:p>
            <a:r>
              <a:rPr lang="en-GB" dirty="0"/>
              <a:t>For commercial organisations the overriding objective is likely to be profit related. </a:t>
            </a:r>
          </a:p>
        </p:txBody>
      </p:sp>
    </p:spTree>
    <p:extLst>
      <p:ext uri="{BB962C8B-B14F-4D97-AF65-F5344CB8AC3E}">
        <p14:creationId xmlns:p14="http://schemas.microsoft.com/office/powerpoint/2010/main" val="307069259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metrics for profitability</a:t>
            </a:r>
          </a:p>
        </p:txBody>
      </p:sp>
      <p:sp>
        <p:nvSpPr>
          <p:cNvPr id="3" name="Content Placeholder 2"/>
          <p:cNvSpPr>
            <a:spLocks noGrp="1"/>
          </p:cNvSpPr>
          <p:nvPr>
            <p:ph idx="1"/>
          </p:nvPr>
        </p:nvSpPr>
        <p:spPr/>
        <p:txBody>
          <a:bodyPr>
            <a:normAutofit fontScale="92500" lnSpcReduction="20000"/>
          </a:bodyPr>
          <a:lstStyle/>
          <a:p>
            <a:r>
              <a:rPr lang="en-GB" dirty="0"/>
              <a:t>Revenue (turnover)</a:t>
            </a:r>
          </a:p>
          <a:p>
            <a:pPr lvl="1"/>
            <a:r>
              <a:rPr lang="en-GB" dirty="0"/>
              <a:t>A key measurement but it may have been achieved at a high cost:</a:t>
            </a:r>
          </a:p>
          <a:p>
            <a:pPr lvl="1"/>
            <a:r>
              <a:rPr lang="en-GB" dirty="0"/>
              <a:t>‘turnover is vanity, profit is sanity’</a:t>
            </a:r>
          </a:p>
          <a:p>
            <a:r>
              <a:rPr lang="en-GB" dirty="0"/>
              <a:t>Gross profit</a:t>
            </a:r>
          </a:p>
          <a:p>
            <a:pPr lvl="1"/>
            <a:r>
              <a:rPr lang="en-GB" dirty="0"/>
              <a:t>Total revenue minus the costs of the goods sold</a:t>
            </a:r>
          </a:p>
          <a:p>
            <a:r>
              <a:rPr lang="en-GB" dirty="0"/>
              <a:t>Net profit</a:t>
            </a:r>
          </a:p>
          <a:p>
            <a:pPr lvl="1"/>
            <a:r>
              <a:rPr lang="en-GB" dirty="0"/>
              <a:t>Total revenue  minus total costs: taxes, admin costs, interest </a:t>
            </a:r>
            <a:r>
              <a:rPr lang="en-GB" dirty="0" err="1"/>
              <a:t>etc</a:t>
            </a:r>
            <a:endParaRPr lang="en-GB" dirty="0"/>
          </a:p>
        </p:txBody>
      </p:sp>
    </p:spTree>
    <p:extLst>
      <p:ext uri="{BB962C8B-B14F-4D97-AF65-F5344CB8AC3E}">
        <p14:creationId xmlns:p14="http://schemas.microsoft.com/office/powerpoint/2010/main" val="324033753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Operating profit</a:t>
            </a:r>
          </a:p>
          <a:p>
            <a:pPr lvl="1"/>
            <a:r>
              <a:rPr lang="en-GB" dirty="0"/>
              <a:t>Based on net profit but calculated before interest and tax</a:t>
            </a:r>
          </a:p>
          <a:p>
            <a:pPr lvl="1"/>
            <a:r>
              <a:rPr lang="en-GB" dirty="0"/>
              <a:t>It is effectively the profit resulting from a sale.</a:t>
            </a:r>
          </a:p>
        </p:txBody>
      </p:sp>
    </p:spTree>
    <p:extLst>
      <p:ext uri="{BB962C8B-B14F-4D97-AF65-F5344CB8AC3E}">
        <p14:creationId xmlns:p14="http://schemas.microsoft.com/office/powerpoint/2010/main" val="111752741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171575"/>
            <a:ext cx="8229600" cy="2773612"/>
          </a:xfrm>
        </p:spPr>
      </p:pic>
    </p:spTree>
    <p:extLst>
      <p:ext uri="{BB962C8B-B14F-4D97-AF65-F5344CB8AC3E}">
        <p14:creationId xmlns:p14="http://schemas.microsoft.com/office/powerpoint/2010/main" val="49726995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Financial and Operational Metrics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1850" y="2008981"/>
            <a:ext cx="7480300" cy="3098800"/>
          </a:xfrm>
        </p:spPr>
      </p:pic>
    </p:spTree>
    <p:extLst>
      <p:ext uri="{BB962C8B-B14F-4D97-AF65-F5344CB8AC3E}">
        <p14:creationId xmlns:p14="http://schemas.microsoft.com/office/powerpoint/2010/main" val="149207003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ROI</a:t>
            </a:r>
          </a:p>
        </p:txBody>
      </p:sp>
      <p:sp>
        <p:nvSpPr>
          <p:cNvPr id="3" name="Content Placeholder 2"/>
          <p:cNvSpPr>
            <a:spLocks noGrp="1"/>
          </p:cNvSpPr>
          <p:nvPr>
            <p:ph idx="1"/>
          </p:nvPr>
        </p:nvSpPr>
        <p:spPr/>
        <p:txBody>
          <a:bodyPr>
            <a:normAutofit fontScale="92500" lnSpcReduction="20000"/>
          </a:bodyPr>
          <a:lstStyle/>
          <a:p>
            <a:r>
              <a:rPr lang="en-US" dirty="0"/>
              <a:t>Compare different types of expenditure actual or proposed by looking at the cash profit return after deducting the cost of the activity i.e. Return minus investment.</a:t>
            </a:r>
          </a:p>
          <a:p>
            <a:r>
              <a:rPr lang="en-US" dirty="0"/>
              <a:t>More generally ROI measures tends to be calculated as return divided by investment expressed as a percentage.</a:t>
            </a:r>
          </a:p>
          <a:p>
            <a:r>
              <a:rPr lang="en-US" dirty="0"/>
              <a:t>Problem is actually calculating the profit and the actual expenditure. </a:t>
            </a:r>
          </a:p>
        </p:txBody>
      </p:sp>
    </p:spTree>
    <p:extLst>
      <p:ext uri="{BB962C8B-B14F-4D97-AF65-F5344CB8AC3E}">
        <p14:creationId xmlns:p14="http://schemas.microsoft.com/office/powerpoint/2010/main" val="115479261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Return on Investment (ROI)</a:t>
            </a:r>
          </a:p>
        </p:txBody>
      </p:sp>
      <p:sp>
        <p:nvSpPr>
          <p:cNvPr id="3" name="Content Placeholder 2"/>
          <p:cNvSpPr>
            <a:spLocks noGrp="1"/>
          </p:cNvSpPr>
          <p:nvPr>
            <p:ph idx="1"/>
          </p:nvPr>
        </p:nvSpPr>
        <p:spPr/>
        <p:txBody>
          <a:bodyPr>
            <a:normAutofit lnSpcReduction="10000"/>
          </a:bodyPr>
          <a:lstStyle/>
          <a:p>
            <a:r>
              <a:rPr lang="en-US" dirty="0"/>
              <a:t>Marketing ROI  measure is most useful for comparing different potential uses of the marketing budget – you can forecast the activity which is likely to yield the highest returns. Use it post implementation  for future planning. </a:t>
            </a:r>
          </a:p>
          <a:p>
            <a:r>
              <a:rPr lang="en-US" dirty="0">
                <a:hlinkClick r:id="rId2"/>
              </a:rPr>
              <a:t>http://www.cimmarketingexpert.co.uk/page/2974/return-on-investment-roi-</a:t>
            </a:r>
            <a:endParaRPr lang="en-US" dirty="0"/>
          </a:p>
          <a:p>
            <a:endParaRPr lang="en-US" dirty="0"/>
          </a:p>
        </p:txBody>
      </p:sp>
    </p:spTree>
    <p:extLst>
      <p:ext uri="{BB962C8B-B14F-4D97-AF65-F5344CB8AC3E}">
        <p14:creationId xmlns:p14="http://schemas.microsoft.com/office/powerpoint/2010/main" val="290097045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Return on Investment (ROI)</a:t>
            </a:r>
          </a:p>
        </p:txBody>
      </p:sp>
      <p:sp>
        <p:nvSpPr>
          <p:cNvPr id="3" name="Content Placeholder 2"/>
          <p:cNvSpPr>
            <a:spLocks noGrp="1"/>
          </p:cNvSpPr>
          <p:nvPr>
            <p:ph idx="1"/>
          </p:nvPr>
        </p:nvSpPr>
        <p:spPr/>
        <p:txBody>
          <a:bodyPr/>
          <a:lstStyle/>
          <a:p>
            <a:r>
              <a:rPr lang="en-GB" dirty="0"/>
              <a:t>This provides a snapshot of profitability, adjusted for the size of the investment assets tied up in the business.</a:t>
            </a:r>
          </a:p>
          <a:p>
            <a:r>
              <a:rPr lang="en-GB" dirty="0"/>
              <a:t>ROI(%) = (net profit/investment) x 100</a:t>
            </a:r>
          </a:p>
          <a:p>
            <a:r>
              <a:rPr lang="en-GB" dirty="0"/>
              <a:t>Very useful for comparing different types of  marketing activities </a:t>
            </a:r>
          </a:p>
        </p:txBody>
      </p:sp>
    </p:spTree>
    <p:extLst>
      <p:ext uri="{BB962C8B-B14F-4D97-AF65-F5344CB8AC3E}">
        <p14:creationId xmlns:p14="http://schemas.microsoft.com/office/powerpoint/2010/main" val="21596123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Sales force Metrics</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8050" y="2015331"/>
            <a:ext cx="7327900" cy="3086100"/>
          </a:xfrm>
        </p:spPr>
      </p:pic>
      <p:sp>
        <p:nvSpPr>
          <p:cNvPr id="7" name="TextBox 6"/>
          <p:cNvSpPr txBox="1"/>
          <p:nvPr/>
        </p:nvSpPr>
        <p:spPr>
          <a:xfrm>
            <a:off x="5652120" y="4725144"/>
            <a:ext cx="1800200" cy="376287"/>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13219316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Sales Funnel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2780928"/>
            <a:ext cx="8229600" cy="2508421"/>
          </a:xfrm>
        </p:spPr>
      </p:pic>
      <p:sp>
        <p:nvSpPr>
          <p:cNvPr id="5" name="TextBox 4"/>
          <p:cNvSpPr txBox="1"/>
          <p:nvPr/>
        </p:nvSpPr>
        <p:spPr>
          <a:xfrm>
            <a:off x="755576" y="1556792"/>
            <a:ext cx="7128791" cy="646331"/>
          </a:xfrm>
          <a:prstGeom prst="rect">
            <a:avLst/>
          </a:prstGeom>
          <a:noFill/>
        </p:spPr>
        <p:txBody>
          <a:bodyPr wrap="square" rtlCol="0">
            <a:spAutoFit/>
          </a:bodyPr>
          <a:lstStyle/>
          <a:p>
            <a:r>
              <a:rPr lang="en-US" dirty="0"/>
              <a:t>Sales process customer is taken through. Channel and company dependent. </a:t>
            </a:r>
          </a:p>
        </p:txBody>
      </p:sp>
      <p:sp>
        <p:nvSpPr>
          <p:cNvPr id="6" name="TextBox 5"/>
          <p:cNvSpPr txBox="1"/>
          <p:nvPr/>
        </p:nvSpPr>
        <p:spPr>
          <a:xfrm>
            <a:off x="761514" y="2107096"/>
            <a:ext cx="2802374" cy="369332"/>
          </a:xfrm>
          <a:prstGeom prst="rect">
            <a:avLst/>
          </a:prstGeom>
          <a:noFill/>
        </p:spPr>
        <p:txBody>
          <a:bodyPr wrap="square" rtlCol="0">
            <a:spAutoFit/>
          </a:bodyPr>
          <a:lstStyle/>
          <a:p>
            <a:r>
              <a:rPr lang="en-US" dirty="0"/>
              <a:t>Salesforce example:</a:t>
            </a:r>
          </a:p>
        </p:txBody>
      </p:sp>
    </p:spTree>
    <p:extLst>
      <p:ext uri="{BB962C8B-B14F-4D97-AF65-F5344CB8AC3E}">
        <p14:creationId xmlns:p14="http://schemas.microsoft.com/office/powerpoint/2010/main" val="111261913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Sales Funnel</a:t>
            </a:r>
          </a:p>
        </p:txBody>
      </p:sp>
      <p:sp>
        <p:nvSpPr>
          <p:cNvPr id="3" name="Content Placeholder 2"/>
          <p:cNvSpPr>
            <a:spLocks noGrp="1"/>
          </p:cNvSpPr>
          <p:nvPr>
            <p:ph idx="1"/>
          </p:nvPr>
        </p:nvSpPr>
        <p:spPr>
          <a:xfrm>
            <a:off x="446856" y="1628800"/>
            <a:ext cx="8229600" cy="3917032"/>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dirty="0"/>
              <a:t>Website example: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1945552"/>
            <a:ext cx="3781276" cy="3540848"/>
          </a:xfrm>
          <a:prstGeom prst="rect">
            <a:avLst/>
          </a:prstGeom>
        </p:spPr>
      </p:pic>
    </p:spTree>
    <p:extLst>
      <p:ext uri="{BB962C8B-B14F-4D97-AF65-F5344CB8AC3E}">
        <p14:creationId xmlns:p14="http://schemas.microsoft.com/office/powerpoint/2010/main" val="174961127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US" dirty="0"/>
              <a:t>Sales Funnel Metrics</a:t>
            </a:r>
          </a:p>
        </p:txBody>
      </p:sp>
      <p:sp>
        <p:nvSpPr>
          <p:cNvPr id="3" name="Content Placeholder 2"/>
          <p:cNvSpPr>
            <a:spLocks noGrp="1"/>
          </p:cNvSpPr>
          <p:nvPr>
            <p:ph idx="1"/>
          </p:nvPr>
        </p:nvSpPr>
        <p:spPr/>
        <p:txBody>
          <a:bodyPr>
            <a:normAutofit fontScale="92500" lnSpcReduction="20000"/>
          </a:bodyPr>
          <a:lstStyle/>
          <a:p>
            <a:r>
              <a:rPr lang="en-US" dirty="0"/>
              <a:t>Numbers and percentages can be shown for each stage</a:t>
            </a:r>
          </a:p>
          <a:p>
            <a:r>
              <a:rPr lang="en-US" b="1" dirty="0"/>
              <a:t>Sourcing and engagement</a:t>
            </a:r>
            <a:r>
              <a:rPr lang="en-US" dirty="0"/>
              <a:t>: where customers come from and how people are engaged (usually web analytics software). Understanding this can help increase flow to top of funnel.</a:t>
            </a:r>
          </a:p>
          <a:p>
            <a:r>
              <a:rPr lang="en-US" dirty="0">
                <a:hlinkClick r:id="rId2"/>
              </a:rPr>
              <a:t>https://support.google.com/analytics/answer/6367342?hl=en</a:t>
            </a:r>
            <a:endParaRPr lang="en-US" dirty="0"/>
          </a:p>
          <a:p>
            <a:endParaRPr lang="en-US" dirty="0"/>
          </a:p>
          <a:p>
            <a:endParaRPr lang="en-US" dirty="0"/>
          </a:p>
        </p:txBody>
      </p:sp>
    </p:spTree>
    <p:extLst>
      <p:ext uri="{BB962C8B-B14F-4D97-AF65-F5344CB8AC3E}">
        <p14:creationId xmlns:p14="http://schemas.microsoft.com/office/powerpoint/2010/main" val="285689042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Sales Funnel metrics (Digital focus)</a:t>
            </a:r>
          </a:p>
        </p:txBody>
      </p:sp>
      <p:sp>
        <p:nvSpPr>
          <p:cNvPr id="3" name="Content Placeholder 2"/>
          <p:cNvSpPr>
            <a:spLocks noGrp="1"/>
          </p:cNvSpPr>
          <p:nvPr>
            <p:ph idx="1"/>
          </p:nvPr>
        </p:nvSpPr>
        <p:spPr/>
        <p:txBody>
          <a:bodyPr>
            <a:normAutofit fontScale="70000" lnSpcReduction="20000"/>
          </a:bodyPr>
          <a:lstStyle/>
          <a:p>
            <a:r>
              <a:rPr lang="en-US" b="1" dirty="0"/>
              <a:t>Conversion rate: </a:t>
            </a:r>
            <a:r>
              <a:rPr lang="en-US" dirty="0"/>
              <a:t>ratio of deals that are closed that enter the funnel</a:t>
            </a:r>
          </a:p>
          <a:p>
            <a:r>
              <a:rPr lang="en-US" b="1" dirty="0"/>
              <a:t>Funnel value</a:t>
            </a:r>
            <a:r>
              <a:rPr lang="en-US" dirty="0"/>
              <a:t>: This represents the potential value of prospective customers in the funnel. If the ‘normal’ funnel conversion rates are understood , you can use this to estimate future income.</a:t>
            </a:r>
          </a:p>
          <a:p>
            <a:r>
              <a:rPr lang="en-US" b="1" dirty="0"/>
              <a:t>Time spent at each stage</a:t>
            </a:r>
            <a:r>
              <a:rPr lang="en-US" dirty="0"/>
              <a:t>: Important measure because it builds understanding of future potential, and allows you to speed up the process.</a:t>
            </a:r>
          </a:p>
          <a:p>
            <a:r>
              <a:rPr lang="en-US" b="1" dirty="0"/>
              <a:t>Average sales value:</a:t>
            </a:r>
            <a:r>
              <a:rPr lang="en-US" dirty="0"/>
              <a:t> the average spend of customers in that channel, particularly if related to the costs involved in attracting and converting them. </a:t>
            </a:r>
            <a:r>
              <a:rPr lang="en-US" b="1" dirty="0"/>
              <a:t>It can be a critical measure</a:t>
            </a:r>
            <a:r>
              <a:rPr lang="en-US" dirty="0"/>
              <a:t>.</a:t>
            </a:r>
          </a:p>
        </p:txBody>
      </p:sp>
    </p:spTree>
    <p:extLst>
      <p:ext uri="{BB962C8B-B14F-4D97-AF65-F5344CB8AC3E}">
        <p14:creationId xmlns:p14="http://schemas.microsoft.com/office/powerpoint/2010/main" val="7964333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Sales Funnel Metrics </a:t>
            </a:r>
            <a:br>
              <a:rPr lang="en-US" dirty="0"/>
            </a:br>
            <a:r>
              <a:rPr lang="en-US" dirty="0"/>
              <a:t>(offline emphasis)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1050" y="1881981"/>
            <a:ext cx="7581900" cy="3352800"/>
          </a:xfrm>
        </p:spPr>
      </p:pic>
    </p:spTree>
    <p:extLst>
      <p:ext uri="{BB962C8B-B14F-4D97-AF65-F5344CB8AC3E}">
        <p14:creationId xmlns:p14="http://schemas.microsoft.com/office/powerpoint/2010/main" val="385329267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CIM Sales Funnel Metrics</a:t>
            </a:r>
          </a:p>
        </p:txBody>
      </p:sp>
      <p:sp>
        <p:nvSpPr>
          <p:cNvPr id="3" name="Content Placeholder 2"/>
          <p:cNvSpPr>
            <a:spLocks noGrp="1"/>
          </p:cNvSpPr>
          <p:nvPr>
            <p:ph idx="1"/>
          </p:nvPr>
        </p:nvSpPr>
        <p:spPr/>
        <p:txBody>
          <a:bodyPr/>
          <a:lstStyle/>
          <a:p>
            <a:r>
              <a:rPr lang="en-US" dirty="0">
                <a:hlinkClick r:id="rId2"/>
              </a:rPr>
              <a:t>http://www.cimmarketingexpert.co.uk/page/9475/sales-funnel-metrics</a:t>
            </a:r>
            <a:endParaRPr lang="en-US" dirty="0"/>
          </a:p>
          <a:p>
            <a:endParaRPr lang="en-US" dirty="0"/>
          </a:p>
        </p:txBody>
      </p:sp>
    </p:spTree>
    <p:extLst>
      <p:ext uri="{BB962C8B-B14F-4D97-AF65-F5344CB8AC3E}">
        <p14:creationId xmlns:p14="http://schemas.microsoft.com/office/powerpoint/2010/main" val="163913150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Promotional Metrics</a:t>
            </a:r>
          </a:p>
        </p:txBody>
      </p:sp>
      <p:sp>
        <p:nvSpPr>
          <p:cNvPr id="3" name="Content Placeholder 2"/>
          <p:cNvSpPr>
            <a:spLocks noGrp="1"/>
          </p:cNvSpPr>
          <p:nvPr>
            <p:ph idx="1"/>
          </p:nvPr>
        </p:nvSpPr>
        <p:spPr/>
        <p:txBody>
          <a:bodyPr/>
          <a:lstStyle/>
          <a:p>
            <a:r>
              <a:rPr lang="en-GB" dirty="0"/>
              <a:t>Share of voice</a:t>
            </a:r>
          </a:p>
          <a:p>
            <a:pPr lvl="1"/>
            <a:r>
              <a:rPr lang="en-GB" dirty="0"/>
              <a:t>This measures the organisation’s media spend on a product compared with the total expenditure for the product category in the marketplace. </a:t>
            </a:r>
          </a:p>
        </p:txBody>
      </p:sp>
    </p:spTree>
    <p:extLst>
      <p:ext uri="{BB962C8B-B14F-4D97-AF65-F5344CB8AC3E}">
        <p14:creationId xmlns:p14="http://schemas.microsoft.com/office/powerpoint/2010/main" val="243667148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Recall</a:t>
            </a:r>
            <a:r>
              <a:rPr lang="en-GB" dirty="0"/>
              <a:t> – The test of overall brand awareness or advertising impact.</a:t>
            </a:r>
          </a:p>
          <a:p>
            <a:pPr lvl="1"/>
            <a:r>
              <a:rPr lang="en-GB" dirty="0"/>
              <a:t>Top of mind – first brand recalled</a:t>
            </a:r>
          </a:p>
          <a:p>
            <a:pPr lvl="1"/>
            <a:r>
              <a:rPr lang="en-GB" dirty="0"/>
              <a:t>Dominance – The only brand recalled</a:t>
            </a:r>
          </a:p>
          <a:p>
            <a:r>
              <a:rPr lang="en-GB" b="1" dirty="0"/>
              <a:t>Recognition</a:t>
            </a:r>
            <a:r>
              <a:rPr lang="en-GB" dirty="0"/>
              <a:t> – measures whether a customer remembers the organisation, advert or product.</a:t>
            </a:r>
          </a:p>
          <a:p>
            <a:pPr lvl="1"/>
            <a:endParaRPr lang="en-GB" dirty="0"/>
          </a:p>
        </p:txBody>
      </p:sp>
    </p:spTree>
    <p:extLst>
      <p:ext uri="{BB962C8B-B14F-4D97-AF65-F5344CB8AC3E}">
        <p14:creationId xmlns:p14="http://schemas.microsoft.com/office/powerpoint/2010/main" val="362083636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b="1" dirty="0"/>
              <a:t>Conversion rate </a:t>
            </a:r>
            <a:r>
              <a:rPr lang="en-GB" dirty="0"/>
              <a:t>– the conversion from enquiry to order.</a:t>
            </a:r>
          </a:p>
          <a:p>
            <a:pPr lvl="1"/>
            <a:r>
              <a:rPr lang="en-GB" dirty="0"/>
              <a:t>The % of prospective customers who purchase products from the organisation.</a:t>
            </a:r>
          </a:p>
          <a:p>
            <a:r>
              <a:rPr lang="en-GB" b="1" dirty="0"/>
              <a:t>Redemption rates </a:t>
            </a:r>
            <a:r>
              <a:rPr lang="en-GB" dirty="0"/>
              <a:t>– any promotion wit ha direct offer such as a coupon.</a:t>
            </a:r>
          </a:p>
          <a:p>
            <a:pPr lvl="1"/>
            <a:r>
              <a:rPr lang="en-GB" dirty="0"/>
              <a:t>% of coupons redeemed out of those issued.</a:t>
            </a:r>
          </a:p>
        </p:txBody>
      </p:sp>
    </p:spTree>
    <p:extLst>
      <p:ext uri="{BB962C8B-B14F-4D97-AF65-F5344CB8AC3E}">
        <p14:creationId xmlns:p14="http://schemas.microsoft.com/office/powerpoint/2010/main" val="333315450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Reach</a:t>
            </a:r>
            <a:r>
              <a:rPr lang="en-GB" dirty="0"/>
              <a:t> - % of people reached (or exposed to) an advertisement or promotional campaign over a specified period of time.</a:t>
            </a:r>
          </a:p>
          <a:p>
            <a:r>
              <a:rPr lang="en-GB" dirty="0"/>
              <a:t>Exposure is defined as opportunity to see or hear a particular advertisement. </a:t>
            </a:r>
          </a:p>
        </p:txBody>
      </p:sp>
    </p:spTree>
    <p:extLst>
      <p:ext uri="{BB962C8B-B14F-4D97-AF65-F5344CB8AC3E}">
        <p14:creationId xmlns:p14="http://schemas.microsoft.com/office/powerpoint/2010/main" val="242045823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Digital Metrics</a:t>
            </a:r>
          </a:p>
        </p:txBody>
      </p:sp>
      <p:sp>
        <p:nvSpPr>
          <p:cNvPr id="3" name="Content Placeholder 2"/>
          <p:cNvSpPr>
            <a:spLocks noGrp="1"/>
          </p:cNvSpPr>
          <p:nvPr>
            <p:ph idx="1"/>
          </p:nvPr>
        </p:nvSpPr>
        <p:spPr/>
        <p:txBody>
          <a:bodyPr/>
          <a:lstStyle/>
          <a:p>
            <a:r>
              <a:rPr lang="en-GB" dirty="0"/>
              <a:t>Unique visitors refers to the number o unique individuals that visit a website within a specific timeframe</a:t>
            </a:r>
          </a:p>
          <a:p>
            <a:r>
              <a:rPr lang="en-GB" dirty="0"/>
              <a:t>Page impressions – no. of times a page is loaded. More interesting the site the more page impressions.</a:t>
            </a:r>
          </a:p>
          <a:p>
            <a:r>
              <a:rPr lang="en-GB" dirty="0"/>
              <a:t>Total clicks</a:t>
            </a:r>
          </a:p>
        </p:txBody>
      </p:sp>
    </p:spTree>
    <p:extLst>
      <p:ext uri="{BB962C8B-B14F-4D97-AF65-F5344CB8AC3E}">
        <p14:creationId xmlns:p14="http://schemas.microsoft.com/office/powerpoint/2010/main" val="53970886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Cost per Click </a:t>
            </a:r>
            <a:r>
              <a:rPr lang="en-GB" dirty="0"/>
              <a:t>– Not all enquiries become orders, and the cost per click measures the visits to the website against the advertising costs incurred. </a:t>
            </a:r>
          </a:p>
          <a:p>
            <a:r>
              <a:rPr lang="en-GB" b="1" dirty="0"/>
              <a:t>Bounce rates </a:t>
            </a:r>
            <a:r>
              <a:rPr lang="en-GB" dirty="0"/>
              <a:t>number of visitors to a site who leave after visiting just one page.</a:t>
            </a:r>
          </a:p>
        </p:txBody>
      </p:sp>
    </p:spTree>
    <p:extLst>
      <p:ext uri="{BB962C8B-B14F-4D97-AF65-F5344CB8AC3E}">
        <p14:creationId xmlns:p14="http://schemas.microsoft.com/office/powerpoint/2010/main" val="1094362975"/>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Social media activity</a:t>
            </a:r>
          </a:p>
          <a:p>
            <a:r>
              <a:rPr lang="en-GB" dirty="0"/>
              <a:t> Top line followers/likes but are they engaging with you?</a:t>
            </a:r>
          </a:p>
          <a:p>
            <a:r>
              <a:rPr lang="en-GB" dirty="0"/>
              <a:t>Active members v total members.</a:t>
            </a:r>
          </a:p>
          <a:p>
            <a:r>
              <a:rPr lang="en-GB" dirty="0">
                <a:hlinkClick r:id="rId2"/>
              </a:rPr>
              <a:t>Sentiment analysis tools</a:t>
            </a:r>
            <a:endParaRPr lang="en-GB" dirty="0"/>
          </a:p>
        </p:txBody>
      </p:sp>
    </p:spTree>
    <p:extLst>
      <p:ext uri="{BB962C8B-B14F-4D97-AF65-F5344CB8AC3E}">
        <p14:creationId xmlns:p14="http://schemas.microsoft.com/office/powerpoint/2010/main" val="100428349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89100" y="2021681"/>
            <a:ext cx="5765800" cy="3073400"/>
          </a:xfrm>
        </p:spPr>
      </p:pic>
    </p:spTree>
    <p:extLst>
      <p:ext uri="{BB962C8B-B14F-4D97-AF65-F5344CB8AC3E}">
        <p14:creationId xmlns:p14="http://schemas.microsoft.com/office/powerpoint/2010/main" val="154522740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Activity metrics</a:t>
            </a:r>
          </a:p>
        </p:txBody>
      </p:sp>
      <p:sp>
        <p:nvSpPr>
          <p:cNvPr id="3" name="Content Placeholder 2"/>
          <p:cNvSpPr>
            <a:spLocks noGrp="1"/>
          </p:cNvSpPr>
          <p:nvPr>
            <p:ph idx="1"/>
          </p:nvPr>
        </p:nvSpPr>
        <p:spPr/>
        <p:txBody>
          <a:bodyPr/>
          <a:lstStyle/>
          <a:p>
            <a:r>
              <a:rPr lang="en-US" dirty="0"/>
              <a:t>Aggregates and reporting</a:t>
            </a:r>
          </a:p>
          <a:p>
            <a:pPr lvl="1"/>
            <a:r>
              <a:rPr lang="en-US" dirty="0"/>
              <a:t>Number of leads at a trade show</a:t>
            </a:r>
          </a:p>
          <a:p>
            <a:pPr lvl="1"/>
            <a:r>
              <a:rPr lang="en-US" dirty="0"/>
              <a:t>Number of visitors to a website</a:t>
            </a:r>
          </a:p>
          <a:p>
            <a:r>
              <a:rPr lang="en-US" dirty="0"/>
              <a:t>RARELY DEMONSTRATE THE CONTRIBUTION MARKETING MAKES TO  BUSINESS OUTCOMES</a:t>
            </a:r>
          </a:p>
          <a:p>
            <a:r>
              <a:rPr lang="en-US" dirty="0"/>
              <a:t>Think of some further examples</a:t>
            </a:r>
          </a:p>
          <a:p>
            <a:pPr lvl="1"/>
            <a:endParaRPr lang="en-US" dirty="0"/>
          </a:p>
        </p:txBody>
      </p:sp>
    </p:spTree>
    <p:extLst>
      <p:ext uri="{BB962C8B-B14F-4D97-AF65-F5344CB8AC3E}">
        <p14:creationId xmlns:p14="http://schemas.microsoft.com/office/powerpoint/2010/main" val="197851009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a:xfrm>
            <a:off x="457200" y="1700808"/>
            <a:ext cx="8229600" cy="3917032"/>
          </a:xfrm>
        </p:spPr>
        <p:txBody>
          <a:bodyPr/>
          <a:lstStyle/>
          <a:p>
            <a:r>
              <a:rPr lang="en-GB" dirty="0">
                <a:latin typeface="Arial" panose="020B0604020202020204" pitchFamily="34" charset="0"/>
                <a:cs typeface="Arial" panose="020B0604020202020204" pitchFamily="34" charset="0"/>
              </a:rPr>
              <a:t>Consider how your organisation/department  measures its marketing activity. How do they relate to  your strategic objectives?</a:t>
            </a:r>
          </a:p>
        </p:txBody>
      </p:sp>
    </p:spTree>
    <p:extLst>
      <p:ext uri="{BB962C8B-B14F-4D97-AF65-F5344CB8AC3E}">
        <p14:creationId xmlns:p14="http://schemas.microsoft.com/office/powerpoint/2010/main" val="45172512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lstStyle/>
          <a:p>
            <a:r>
              <a:rPr lang="en-US" dirty="0"/>
              <a:t>Marketing Metrics are important as they:</a:t>
            </a:r>
          </a:p>
          <a:p>
            <a:pPr lvl="1"/>
            <a:r>
              <a:rPr lang="en-US" dirty="0"/>
              <a:t> justify your job </a:t>
            </a:r>
          </a:p>
          <a:p>
            <a:pPr lvl="1"/>
            <a:r>
              <a:rPr lang="en-US" dirty="0"/>
              <a:t> justify any project you want to drive forward</a:t>
            </a:r>
          </a:p>
          <a:p>
            <a:pPr lvl="1"/>
            <a:r>
              <a:rPr lang="en-US" dirty="0"/>
              <a:t> enable better business decisions</a:t>
            </a:r>
          </a:p>
          <a:p>
            <a:pPr lvl="1"/>
            <a:r>
              <a:rPr lang="en-US" dirty="0"/>
              <a:t>Therefore ultimately increase profitability/value of company</a:t>
            </a:r>
          </a:p>
        </p:txBody>
      </p:sp>
    </p:spTree>
    <p:extLst>
      <p:ext uri="{BB962C8B-B14F-4D97-AF65-F5344CB8AC3E}">
        <p14:creationId xmlns:p14="http://schemas.microsoft.com/office/powerpoint/2010/main" val="209143544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70000" lnSpcReduction="20000"/>
          </a:bodyPr>
          <a:lstStyle/>
          <a:p>
            <a:r>
              <a:rPr lang="en-US" dirty="0"/>
              <a:t>Some metrics are better than others (to inform business decisions:</a:t>
            </a:r>
          </a:p>
          <a:p>
            <a:pPr lvl="1"/>
            <a:r>
              <a:rPr lang="en-US" dirty="0"/>
              <a:t>Some are just ‘vanity metrics’/totals: they tell of quantity not quality</a:t>
            </a:r>
          </a:p>
          <a:p>
            <a:pPr lvl="1"/>
            <a:r>
              <a:rPr lang="en-US" dirty="0"/>
              <a:t>Better metrics should give an idea of costs for comparison i.e. ROI </a:t>
            </a:r>
          </a:p>
          <a:p>
            <a:pPr lvl="1"/>
            <a:r>
              <a:rPr lang="en-US" dirty="0"/>
              <a:t>Any task undertaken should be linked to the overall business strategy so some metrics should be strategic </a:t>
            </a:r>
          </a:p>
          <a:p>
            <a:pPr lvl="1"/>
            <a:r>
              <a:rPr lang="en-US" dirty="0"/>
              <a:t>Some really useful metrics are predictive: trends, sales funnel, CLV</a:t>
            </a:r>
          </a:p>
          <a:p>
            <a:pPr lvl="1"/>
            <a:r>
              <a:rPr lang="en-US" dirty="0"/>
              <a:t>Some metrics may be strategic and/or predictive but not relevant to the task you are considering. I you cant justify it as a measure of your promotional activity for your assignment – don</a:t>
            </a:r>
            <a:r>
              <a:rPr lang="uk-UA" dirty="0"/>
              <a:t>’</a:t>
            </a:r>
            <a:r>
              <a:rPr lang="en-US" dirty="0"/>
              <a:t>t use it.</a:t>
            </a:r>
          </a:p>
          <a:p>
            <a:pPr lvl="1"/>
            <a:endParaRPr lang="en-US" dirty="0"/>
          </a:p>
          <a:p>
            <a:pPr lvl="1"/>
            <a:endParaRPr lang="en-US" dirty="0"/>
          </a:p>
        </p:txBody>
      </p:sp>
    </p:spTree>
    <p:extLst>
      <p:ext uri="{BB962C8B-B14F-4D97-AF65-F5344CB8AC3E}">
        <p14:creationId xmlns:p14="http://schemas.microsoft.com/office/powerpoint/2010/main" val="40271688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12398</TotalTime>
  <Words>2983</Words>
  <Application>Microsoft Office PowerPoint</Application>
  <PresentationFormat>On-screen Show (4:3)</PresentationFormat>
  <Paragraphs>417</Paragraphs>
  <Slides>105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105</vt:i4>
      </vt:variant>
    </vt:vector>
  </HeadingPairs>
  <TitlesOfParts>
    <vt:vector size="110" baseType="lpstr">
      <vt:lpstr>MS PGothic</vt:lpstr>
      <vt:lpstr>Arial</vt:lpstr>
      <vt:lpstr>Calibri</vt:lpstr>
      <vt:lpstr>Myriad Pro</vt:lpstr>
      <vt:lpstr>20140311PresentationUWTSDTemplate</vt:lpstr>
      <vt:lpstr>  </vt:lpstr>
      <vt:lpstr>Key Dates </vt:lpstr>
      <vt:lpstr>Assessment Deadline </vt:lpstr>
      <vt:lpstr>PowerPoint Presentation</vt:lpstr>
      <vt:lpstr>Unit 1 Learning Outcomes</vt:lpstr>
      <vt:lpstr>Accountability……</vt:lpstr>
      <vt:lpstr>PowerPoint Presentation</vt:lpstr>
      <vt:lpstr>Why have them?</vt:lpstr>
      <vt:lpstr>Importance of Metrics</vt:lpstr>
      <vt:lpstr>PowerPoint Presentation</vt:lpstr>
      <vt:lpstr>So…..</vt:lpstr>
      <vt:lpstr>Discussion</vt:lpstr>
      <vt:lpstr>5 benefits of analysing marketing</vt:lpstr>
      <vt:lpstr>When to measure?</vt:lpstr>
      <vt:lpstr>What are analytics and metrics? </vt:lpstr>
      <vt:lpstr>Information Gathering </vt:lpstr>
      <vt:lpstr>Objectives </vt:lpstr>
      <vt:lpstr>Metric Options </vt:lpstr>
      <vt:lpstr>Triple Bottom Line and Integrated Reporting </vt:lpstr>
      <vt:lpstr>PowerPoint Presentation</vt:lpstr>
      <vt:lpstr>The M&amp;S Way…</vt:lpstr>
      <vt:lpstr>PowerPoint Presentation</vt:lpstr>
      <vt:lpstr>PowerPoint Presentation</vt:lpstr>
      <vt:lpstr>Measures In The Triple Bottom Line</vt:lpstr>
      <vt:lpstr>Task</vt:lpstr>
      <vt:lpstr>Integrated Reporting &lt;IR&gt;</vt:lpstr>
      <vt:lpstr>Using Metrics Across The Organisation</vt:lpstr>
      <vt:lpstr>Task </vt:lpstr>
      <vt:lpstr>Risks of Poorly Implemented Metrics</vt:lpstr>
      <vt:lpstr>Using the wrong data</vt:lpstr>
      <vt:lpstr>Potential Issues…</vt:lpstr>
      <vt:lpstr>Task </vt:lpstr>
      <vt:lpstr>Case Insight </vt:lpstr>
      <vt:lpstr>Reading </vt:lpstr>
      <vt:lpstr>Lecture 1b</vt:lpstr>
      <vt:lpstr>Learning Outcomes</vt:lpstr>
      <vt:lpstr>What is strategy?</vt:lpstr>
      <vt:lpstr>Aligning business objectives, strategies and metrics</vt:lpstr>
      <vt:lpstr>The SMART approach to Metrics</vt:lpstr>
      <vt:lpstr>Choice of Metrics</vt:lpstr>
      <vt:lpstr>Objectives</vt:lpstr>
      <vt:lpstr>The Major Areas of Marketing Metrics</vt:lpstr>
      <vt:lpstr>Market Metrics</vt:lpstr>
      <vt:lpstr>Market Share</vt:lpstr>
      <vt:lpstr>Relative Market Share</vt:lpstr>
      <vt:lpstr>Market Growth</vt:lpstr>
      <vt:lpstr>Market Penetration</vt:lpstr>
      <vt:lpstr>Brand Metrics</vt:lpstr>
      <vt:lpstr>Metrics Brand, Sales and Business results</vt:lpstr>
      <vt:lpstr>How do we measure it?</vt:lpstr>
      <vt:lpstr>Brand Metrics</vt:lpstr>
      <vt:lpstr>Brand Objectives</vt:lpstr>
      <vt:lpstr>Brand Equity/Value</vt:lpstr>
      <vt:lpstr>Brand Image/Position</vt:lpstr>
      <vt:lpstr>Brand Metrics</vt:lpstr>
      <vt:lpstr>Customer Profiling, Satisfaction and Loyalty Metrics</vt:lpstr>
      <vt:lpstr>Customer needs</vt:lpstr>
      <vt:lpstr>PowerPoint Presentation</vt:lpstr>
      <vt:lpstr>Customer segments</vt:lpstr>
      <vt:lpstr>Metrics that define and track a segment over time</vt:lpstr>
      <vt:lpstr>Metrics relating to the performance and goals of the segment itself</vt:lpstr>
      <vt:lpstr> The most important metrics for measuring customer satisfaction, customer service and loyalty </vt:lpstr>
      <vt:lpstr>Willingness to recommend</vt:lpstr>
      <vt:lpstr>Net Promoter Score (NPS)</vt:lpstr>
      <vt:lpstr>Net Promoter Score (NPS)</vt:lpstr>
      <vt:lpstr>PowerPoint Presentation</vt:lpstr>
      <vt:lpstr>Retention Rate</vt:lpstr>
      <vt:lpstr>Churn rates</vt:lpstr>
      <vt:lpstr>Customer Lifetime Value (CLV)</vt:lpstr>
      <vt:lpstr>Service and satisfaction metrics</vt:lpstr>
      <vt:lpstr>Measurement tools to assess impact of customer activity</vt:lpstr>
      <vt:lpstr>Measurement tools to test internal responsiveness to customer queries and complaints</vt:lpstr>
      <vt:lpstr>PowerPoint Presentation</vt:lpstr>
      <vt:lpstr>PowerPoint Presentation</vt:lpstr>
      <vt:lpstr>Resources on Customer Feedback </vt:lpstr>
      <vt:lpstr>Channel Metrics</vt:lpstr>
      <vt:lpstr>Key Channel metrics</vt:lpstr>
      <vt:lpstr>PowerPoint Presentation</vt:lpstr>
      <vt:lpstr>Margin and profitability metrics</vt:lpstr>
      <vt:lpstr>Key metrics for profitability</vt:lpstr>
      <vt:lpstr>PowerPoint Presentation</vt:lpstr>
      <vt:lpstr>PowerPoint Presentation</vt:lpstr>
      <vt:lpstr>Financial and Operational Metrics</vt:lpstr>
      <vt:lpstr>Marketing ROI</vt:lpstr>
      <vt:lpstr>Return on Investment (ROI)</vt:lpstr>
      <vt:lpstr>Return on Investment (ROI)</vt:lpstr>
      <vt:lpstr>Sales force Metrics</vt:lpstr>
      <vt:lpstr>Sales Funnel</vt:lpstr>
      <vt:lpstr>Sales Funnel</vt:lpstr>
      <vt:lpstr>Sales Funnel Metrics</vt:lpstr>
      <vt:lpstr>Sales Funnel metrics (Digital focus)</vt:lpstr>
      <vt:lpstr>Sales Funnel Metrics  (offline emphasis)</vt:lpstr>
      <vt:lpstr>CIM Sales Funnel Metrics</vt:lpstr>
      <vt:lpstr>Promotional Metrics</vt:lpstr>
      <vt:lpstr>PowerPoint Presentation</vt:lpstr>
      <vt:lpstr>PowerPoint Presentation</vt:lpstr>
      <vt:lpstr>PowerPoint Presentation</vt:lpstr>
      <vt:lpstr>Key Digital Metrics</vt:lpstr>
      <vt:lpstr>PowerPoint Presentation</vt:lpstr>
      <vt:lpstr>PowerPoint Presentation</vt:lpstr>
      <vt:lpstr>PowerPoint Presentation</vt:lpstr>
      <vt:lpstr>Activity metrics</vt:lpstr>
      <vt:lpstr>Discussion</vt:lpstr>
      <vt:lpstr>Summary</vt:lpstr>
      <vt:lpstr>Summary</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Thomas, Christopher (Business)</cp:lastModifiedBy>
  <cp:revision>330</cp:revision>
  <cp:lastPrinted>2016-02-08T18:19:33Z</cp:lastPrinted>
  <dcterms:created xsi:type="dcterms:W3CDTF">2015-05-19T15:55:27Z</dcterms:created>
  <dcterms:modified xsi:type="dcterms:W3CDTF">2019-05-02T15:21:17Z</dcterms:modified>
</cp:coreProperties>
</file>