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3"/>
  </p:notesMasterIdLst>
  <p:handoutMasterIdLst>
    <p:handoutMasterId r:id="rId24"/>
  </p:handoutMasterIdLst>
  <p:sldIdLst>
    <p:sldId id="256" r:id="rId2"/>
    <p:sldId id="257" r:id="rId3"/>
    <p:sldId id="259" r:id="rId4"/>
    <p:sldId id="260" r:id="rId5"/>
    <p:sldId id="258" r:id="rId6"/>
    <p:sldId id="263" r:id="rId7"/>
    <p:sldId id="270" r:id="rId8"/>
    <p:sldId id="262" r:id="rId9"/>
    <p:sldId id="266" r:id="rId10"/>
    <p:sldId id="276" r:id="rId11"/>
    <p:sldId id="264" r:id="rId12"/>
    <p:sldId id="275" r:id="rId13"/>
    <p:sldId id="267" r:id="rId14"/>
    <p:sldId id="269" r:id="rId15"/>
    <p:sldId id="268" r:id="rId16"/>
    <p:sldId id="271" r:id="rId17"/>
    <p:sldId id="274" r:id="rId18"/>
    <p:sldId id="272" r:id="rId19"/>
    <p:sldId id="277" r:id="rId20"/>
    <p:sldId id="261" r:id="rId21"/>
    <p:sldId id="273"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4" autoAdjust="0"/>
    <p:restoredTop sz="94660"/>
  </p:normalViewPr>
  <p:slideViewPr>
    <p:cSldViewPr snapToGrid="0">
      <p:cViewPr varScale="1">
        <p:scale>
          <a:sx n="104" d="100"/>
          <a:sy n="104" d="100"/>
        </p:scale>
        <p:origin x="144" y="216"/>
      </p:cViewPr>
      <p:guideLst/>
    </p:cSldViewPr>
  </p:slideViewPr>
  <p:notesTextViewPr>
    <p:cViewPr>
      <p:scale>
        <a:sx n="1" d="1"/>
        <a:sy n="1" d="1"/>
      </p:scale>
      <p:origin x="0" y="-174"/>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C3F09C1-0851-4D5F-A579-3493B744A9DB}" type="datetimeFigureOut">
              <a:rPr lang="en-GB" smtClean="0"/>
              <a:t>09/01/2019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30FE227-90B9-4EFB-A4E4-4867D6C4DCB4}" type="slidenum">
              <a:rPr lang="en-GB" smtClean="0"/>
              <a:t>‹#›</a:t>
            </a:fld>
            <a:endParaRPr lang="en-GB"/>
          </a:p>
        </p:txBody>
      </p:sp>
    </p:spTree>
    <p:extLst>
      <p:ext uri="{BB962C8B-B14F-4D97-AF65-F5344CB8AC3E}">
        <p14:creationId xmlns:p14="http://schemas.microsoft.com/office/powerpoint/2010/main" val="19656920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A304BB-1845-4E8E-8A10-F77DF1293CF8}" type="datetimeFigureOut">
              <a:rPr lang="en-GB" smtClean="0"/>
              <a:t>09/01/2019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46C297-0B15-4BAB-9805-171EA5D1E325}" type="slidenum">
              <a:rPr lang="en-GB" smtClean="0"/>
              <a:t>‹#›</a:t>
            </a:fld>
            <a:endParaRPr lang="en-GB"/>
          </a:p>
        </p:txBody>
      </p:sp>
    </p:spTree>
    <p:extLst>
      <p:ext uri="{BB962C8B-B14F-4D97-AF65-F5344CB8AC3E}">
        <p14:creationId xmlns:p14="http://schemas.microsoft.com/office/powerpoint/2010/main" val="14739092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 introduce what I will be talking about within the presentation. Discuss that I will be looking into 2 creative approaches to enhance the health and wellbeing of children and young people. Both of these approaches are known to enhance the health and wellbeing of children and young people, and this presentation will be looking into how these enhance health and wellbeing.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A46C297-0B15-4BAB-9805-171EA5D1E325}" type="slidenum">
              <a:rPr lang="en-GB" smtClean="0"/>
              <a:t>2</a:t>
            </a:fld>
            <a:endParaRPr lang="en-GB"/>
          </a:p>
        </p:txBody>
      </p:sp>
    </p:spTree>
    <p:extLst>
      <p:ext uri="{BB962C8B-B14F-4D97-AF65-F5344CB8AC3E}">
        <p14:creationId xmlns:p14="http://schemas.microsoft.com/office/powerpoint/2010/main" val="40147135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smtClean="0">
                <a:latin typeface="Arial" panose="020B0604020202020204" pitchFamily="34" charset="0"/>
                <a:cs typeface="Arial" panose="020B0604020202020204" pitchFamily="34" charset="0"/>
              </a:rPr>
              <a:t>New Economics Foundation defines wellbeing as being ‘How people feel and how they function, both on a personal and a social level, and how they evaluate their lives as a whole’. The Department</a:t>
            </a:r>
            <a:r>
              <a:rPr lang="en-US" sz="1200" baseline="0" dirty="0" smtClean="0">
                <a:latin typeface="Arial" panose="020B0604020202020204" pitchFamily="34" charset="0"/>
                <a:cs typeface="Arial" panose="020B0604020202020204" pitchFamily="34" charset="0"/>
              </a:rPr>
              <a:t> for Health makes a link between positive wellbeing and life expectancy, and notes that </a:t>
            </a:r>
            <a:r>
              <a:rPr lang="en-US" sz="1200" dirty="0" smtClean="0">
                <a:latin typeface="Arial" panose="020B0604020202020204" pitchFamily="34" charset="0"/>
                <a:cs typeface="Arial" panose="020B0604020202020204" pitchFamily="34" charset="0"/>
              </a:rPr>
              <a:t>High levels of wellbeing directly affect good health;  It is estimated that high levels of subjective wellbeing can increase life by 4 to 10 years compared with low levels of subjective wellbeing</a:t>
            </a:r>
          </a:p>
          <a:p>
            <a:endParaRPr lang="en-GB" dirty="0"/>
          </a:p>
        </p:txBody>
      </p:sp>
      <p:sp>
        <p:nvSpPr>
          <p:cNvPr id="4" name="Slide Number Placeholder 3"/>
          <p:cNvSpPr>
            <a:spLocks noGrp="1"/>
          </p:cNvSpPr>
          <p:nvPr>
            <p:ph type="sldNum" sz="quarter" idx="10"/>
          </p:nvPr>
        </p:nvSpPr>
        <p:spPr/>
        <p:txBody>
          <a:bodyPr/>
          <a:lstStyle/>
          <a:p>
            <a:fld id="{3A46C297-0B15-4BAB-9805-171EA5D1E325}" type="slidenum">
              <a:rPr lang="en-GB" smtClean="0"/>
              <a:t>3</a:t>
            </a:fld>
            <a:endParaRPr lang="en-GB"/>
          </a:p>
        </p:txBody>
      </p:sp>
    </p:spTree>
    <p:extLst>
      <p:ext uri="{BB962C8B-B14F-4D97-AF65-F5344CB8AC3E}">
        <p14:creationId xmlns:p14="http://schemas.microsoft.com/office/powerpoint/2010/main" val="18505581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Everyone</a:t>
            </a:r>
            <a:r>
              <a:rPr lang="en-GB" baseline="0" dirty="0" smtClean="0"/>
              <a:t> suffers with mental health. </a:t>
            </a:r>
            <a:r>
              <a:rPr lang="en-US" sz="1200" dirty="0" smtClean="0">
                <a:latin typeface="Arial" panose="020B0604020202020204" pitchFamily="34" charset="0"/>
                <a:cs typeface="Arial" panose="020B0604020202020204" pitchFamily="34" charset="0"/>
              </a:rPr>
              <a:t>Many suffer with good mental health; however many suffer with poor mental health. We all have up and down days.</a:t>
            </a:r>
            <a:r>
              <a:rPr lang="en-US" sz="1200" baseline="0" dirty="0" smtClean="0">
                <a:latin typeface="Arial" panose="020B0604020202020204" pitchFamily="34" charset="0"/>
                <a:cs typeface="Arial" panose="020B0604020202020204" pitchFamily="34" charset="0"/>
              </a:rPr>
              <a:t> </a:t>
            </a:r>
            <a:endParaRPr lang="en-US" sz="12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3A46C297-0B15-4BAB-9805-171EA5D1E325}" type="slidenum">
              <a:rPr lang="en-GB" smtClean="0"/>
              <a:t>4</a:t>
            </a:fld>
            <a:endParaRPr lang="en-GB"/>
          </a:p>
        </p:txBody>
      </p:sp>
    </p:spTree>
    <p:extLst>
      <p:ext uri="{BB962C8B-B14F-4D97-AF65-F5344CB8AC3E}">
        <p14:creationId xmlns:p14="http://schemas.microsoft.com/office/powerpoint/2010/main" val="34168893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Slide focuses on fostering good relationships, and why this is important for children and young people. These positive relationships can be with numerous people, such as family, friends and school teachers. There are many benefits of having healthy relationships.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A46C297-0B15-4BAB-9805-171EA5D1E325}" type="slidenum">
              <a:rPr lang="en-GB" smtClean="0"/>
              <a:t>5</a:t>
            </a:fld>
            <a:endParaRPr lang="en-GB"/>
          </a:p>
        </p:txBody>
      </p:sp>
    </p:spTree>
    <p:extLst>
      <p:ext uri="{BB962C8B-B14F-4D97-AF65-F5344CB8AC3E}">
        <p14:creationId xmlns:p14="http://schemas.microsoft.com/office/powerpoint/2010/main" val="15594965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Youth work can help provide informal and non-formal sessions around mental health and wellbeing to support young people. Youth</a:t>
            </a:r>
            <a:r>
              <a:rPr lang="en-US" sz="1200" kern="1200" baseline="0" dirty="0" smtClean="0">
                <a:solidFill>
                  <a:schemeClr val="tx1"/>
                </a:solidFill>
                <a:effectLst/>
                <a:latin typeface="+mn-lt"/>
                <a:ea typeface="+mn-ea"/>
                <a:cs typeface="+mn-cs"/>
              </a:rPr>
              <a:t> workers are there to listen and to give advice and guidance. </a:t>
            </a:r>
            <a:endParaRPr lang="en-GB" dirty="0"/>
          </a:p>
        </p:txBody>
      </p:sp>
      <p:sp>
        <p:nvSpPr>
          <p:cNvPr id="4" name="Slide Number Placeholder 3"/>
          <p:cNvSpPr>
            <a:spLocks noGrp="1"/>
          </p:cNvSpPr>
          <p:nvPr>
            <p:ph type="sldNum" sz="quarter" idx="10"/>
          </p:nvPr>
        </p:nvSpPr>
        <p:spPr/>
        <p:txBody>
          <a:bodyPr/>
          <a:lstStyle/>
          <a:p>
            <a:fld id="{3A46C297-0B15-4BAB-9805-171EA5D1E325}" type="slidenum">
              <a:rPr lang="en-GB" smtClean="0"/>
              <a:t>6</a:t>
            </a:fld>
            <a:endParaRPr lang="en-GB"/>
          </a:p>
        </p:txBody>
      </p:sp>
    </p:spTree>
    <p:extLst>
      <p:ext uri="{BB962C8B-B14F-4D97-AF65-F5344CB8AC3E}">
        <p14:creationId xmlns:p14="http://schemas.microsoft.com/office/powerpoint/2010/main" val="15139382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jar activity is from my practice.</a:t>
            </a:r>
            <a:r>
              <a:rPr lang="en-GB" baseline="0" dirty="0" smtClean="0"/>
              <a:t> </a:t>
            </a:r>
            <a:r>
              <a:rPr lang="en-US" sz="1200" dirty="0" smtClean="0">
                <a:latin typeface="Arial" panose="020B0604020202020204" pitchFamily="34" charset="0"/>
                <a:cs typeface="Arial" panose="020B0604020202020204" pitchFamily="34" charset="0"/>
              </a:rPr>
              <a:t>The purpose of the activity is to write positive words and statements about one another. Young people can look at these positive statements whenever they are feeling down</a:t>
            </a:r>
            <a:endParaRPr lang="en-GB" dirty="0"/>
          </a:p>
        </p:txBody>
      </p:sp>
      <p:sp>
        <p:nvSpPr>
          <p:cNvPr id="4" name="Slide Number Placeholder 3"/>
          <p:cNvSpPr>
            <a:spLocks noGrp="1"/>
          </p:cNvSpPr>
          <p:nvPr>
            <p:ph type="sldNum" sz="quarter" idx="10"/>
          </p:nvPr>
        </p:nvSpPr>
        <p:spPr/>
        <p:txBody>
          <a:bodyPr/>
          <a:lstStyle/>
          <a:p>
            <a:fld id="{3A46C297-0B15-4BAB-9805-171EA5D1E325}" type="slidenum">
              <a:rPr lang="en-GB" smtClean="0"/>
              <a:t>7</a:t>
            </a:fld>
            <a:endParaRPr lang="en-GB"/>
          </a:p>
        </p:txBody>
      </p:sp>
    </p:spTree>
    <p:extLst>
      <p:ext uri="{BB962C8B-B14F-4D97-AF65-F5344CB8AC3E}">
        <p14:creationId xmlns:p14="http://schemas.microsoft.com/office/powerpoint/2010/main" val="6732366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There is a lot of evidence that suggests that play has a positive impact on the health and wellbeing of children and young people. </a:t>
            </a:r>
            <a:r>
              <a:rPr lang="en-US" sz="1200" kern="1200" dirty="0" err="1" smtClean="0">
                <a:solidFill>
                  <a:schemeClr val="tx1"/>
                </a:solidFill>
                <a:effectLst/>
                <a:latin typeface="+mn-lt"/>
                <a:ea typeface="+mn-ea"/>
                <a:cs typeface="+mn-cs"/>
              </a:rPr>
              <a:t>Tovey</a:t>
            </a:r>
            <a:r>
              <a:rPr lang="en-US" sz="1200" kern="1200" dirty="0" smtClean="0">
                <a:solidFill>
                  <a:schemeClr val="tx1"/>
                </a:solidFill>
                <a:effectLst/>
                <a:latin typeface="+mn-lt"/>
                <a:ea typeface="+mn-ea"/>
                <a:cs typeface="+mn-cs"/>
              </a:rPr>
              <a:t> discusses that the outdoors offers a lot more than the indoors. Being outside offers more freedom and to experiment, compared to being inside where it is limited</a:t>
            </a:r>
            <a:endParaRPr lang="en-GB" dirty="0"/>
          </a:p>
        </p:txBody>
      </p:sp>
      <p:sp>
        <p:nvSpPr>
          <p:cNvPr id="4" name="Slide Number Placeholder 3"/>
          <p:cNvSpPr>
            <a:spLocks noGrp="1"/>
          </p:cNvSpPr>
          <p:nvPr>
            <p:ph type="sldNum" sz="quarter" idx="10"/>
          </p:nvPr>
        </p:nvSpPr>
        <p:spPr/>
        <p:txBody>
          <a:bodyPr/>
          <a:lstStyle/>
          <a:p>
            <a:fld id="{3A46C297-0B15-4BAB-9805-171EA5D1E325}" type="slidenum">
              <a:rPr lang="en-GB" smtClean="0"/>
              <a:t>8</a:t>
            </a:fld>
            <a:endParaRPr lang="en-GB"/>
          </a:p>
        </p:txBody>
      </p:sp>
    </p:spTree>
    <p:extLst>
      <p:ext uri="{BB962C8B-B14F-4D97-AF65-F5344CB8AC3E}">
        <p14:creationId xmlns:p14="http://schemas.microsoft.com/office/powerpoint/2010/main" val="36885606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Education is a big part of play. </a:t>
            </a:r>
            <a:r>
              <a:rPr lang="en-US" sz="1200" kern="1200" dirty="0" err="1" smtClean="0">
                <a:solidFill>
                  <a:schemeClr val="tx1"/>
                </a:solidFill>
                <a:effectLst/>
                <a:latin typeface="+mn-lt"/>
                <a:ea typeface="+mn-ea"/>
                <a:cs typeface="+mn-cs"/>
              </a:rPr>
              <a:t>Manwaring</a:t>
            </a:r>
            <a:r>
              <a:rPr lang="en-US" sz="1200" kern="1200" dirty="0" smtClean="0">
                <a:solidFill>
                  <a:schemeClr val="tx1"/>
                </a:solidFill>
                <a:effectLst/>
                <a:latin typeface="+mn-lt"/>
                <a:ea typeface="+mn-ea"/>
                <a:cs typeface="+mn-cs"/>
              </a:rPr>
              <a:t> &amp; Taylor talk about play for the important contribution it makes to education and lifelong learning. Play can also contribute to positive physical levels, as </a:t>
            </a:r>
            <a:r>
              <a:rPr lang="en-US" sz="1200" kern="1200" dirty="0" err="1" smtClean="0">
                <a:solidFill>
                  <a:schemeClr val="tx1"/>
                </a:solidFill>
                <a:effectLst/>
                <a:latin typeface="+mn-lt"/>
                <a:ea typeface="+mn-ea"/>
                <a:cs typeface="+mn-cs"/>
              </a:rPr>
              <a:t>Manwaring</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et al </a:t>
            </a:r>
            <a:r>
              <a:rPr lang="en-US" sz="1200" kern="1200" dirty="0" smtClean="0">
                <a:solidFill>
                  <a:schemeClr val="tx1"/>
                </a:solidFill>
                <a:effectLst/>
                <a:latin typeface="+mn-lt"/>
                <a:ea typeface="+mn-ea"/>
                <a:cs typeface="+mn-cs"/>
              </a:rPr>
              <a:t>talks about the valuable contribution play has on increasing children’s physical activity levels.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A46C297-0B15-4BAB-9805-171EA5D1E325}" type="slidenum">
              <a:rPr lang="en-GB" smtClean="0"/>
              <a:t>9</a:t>
            </a:fld>
            <a:endParaRPr lang="en-GB"/>
          </a:p>
        </p:txBody>
      </p:sp>
    </p:spTree>
    <p:extLst>
      <p:ext uri="{BB962C8B-B14F-4D97-AF65-F5344CB8AC3E}">
        <p14:creationId xmlns:p14="http://schemas.microsoft.com/office/powerpoint/2010/main" val="19005888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Physical activity has many benefits to it. WHO notes some of these benefits as having psychological benefits in young people by improving their control over symptoms of anxiety and depression. </a:t>
            </a:r>
            <a:endParaRPr lang="en-GB" dirty="0"/>
          </a:p>
        </p:txBody>
      </p:sp>
      <p:sp>
        <p:nvSpPr>
          <p:cNvPr id="4" name="Slide Number Placeholder 3"/>
          <p:cNvSpPr>
            <a:spLocks noGrp="1"/>
          </p:cNvSpPr>
          <p:nvPr>
            <p:ph type="sldNum" sz="quarter" idx="10"/>
          </p:nvPr>
        </p:nvSpPr>
        <p:spPr/>
        <p:txBody>
          <a:bodyPr/>
          <a:lstStyle/>
          <a:p>
            <a:fld id="{3A46C297-0B15-4BAB-9805-171EA5D1E325}" type="slidenum">
              <a:rPr lang="en-GB" smtClean="0"/>
              <a:t>10</a:t>
            </a:fld>
            <a:endParaRPr lang="en-GB"/>
          </a:p>
        </p:txBody>
      </p:sp>
    </p:spTree>
    <p:extLst>
      <p:ext uri="{BB962C8B-B14F-4D97-AF65-F5344CB8AC3E}">
        <p14:creationId xmlns:p14="http://schemas.microsoft.com/office/powerpoint/2010/main" val="38590877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While play has got many benefits to it, there is an increasing number of children and young people that are not playing outside as much. This can be down to a number of things, such as video games and TV. Young</a:t>
            </a:r>
            <a:r>
              <a:rPr lang="en-US" sz="1200" kern="1200" baseline="0" dirty="0" smtClean="0">
                <a:solidFill>
                  <a:schemeClr val="tx1"/>
                </a:solidFill>
                <a:effectLst/>
                <a:latin typeface="+mn-lt"/>
                <a:ea typeface="+mn-ea"/>
                <a:cs typeface="+mn-cs"/>
              </a:rPr>
              <a:t> people are being ‘lost’ in social media and technology, which has resulted in the decrease in going out and playing. There are also dangers from things like predators.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A46C297-0B15-4BAB-9805-171EA5D1E325}" type="slidenum">
              <a:rPr lang="en-GB" smtClean="0"/>
              <a:t>11</a:t>
            </a:fld>
            <a:endParaRPr lang="en-GB"/>
          </a:p>
        </p:txBody>
      </p:sp>
    </p:spTree>
    <p:extLst>
      <p:ext uri="{BB962C8B-B14F-4D97-AF65-F5344CB8AC3E}">
        <p14:creationId xmlns:p14="http://schemas.microsoft.com/office/powerpoint/2010/main" val="15804910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smtClean="0">
                <a:latin typeface="Arial" panose="020B0604020202020204" pitchFamily="34" charset="0"/>
                <a:cs typeface="Arial" panose="020B0604020202020204" pitchFamily="34" charset="0"/>
              </a:rPr>
              <a:t>Play allows for children and young people to connect and interact with others. Having social relationships are important because it promotes positive wellbeing. Being outside can have a positive impact on children and young people’s mental health. Play allows children and young people to take more notice of the outdoors and of things around them. Children and young people engaged in play can learn a lot. Play</a:t>
            </a:r>
            <a:r>
              <a:rPr lang="en-US" sz="1200" baseline="0" dirty="0" smtClean="0">
                <a:latin typeface="Arial" panose="020B0604020202020204" pitchFamily="34" charset="0"/>
                <a:cs typeface="Arial" panose="020B0604020202020204" pitchFamily="34" charset="0"/>
              </a:rPr>
              <a:t> can give young people a sense of freedom. </a:t>
            </a:r>
            <a:endParaRPr lang="en-US" sz="1200" b="1"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3A46C297-0B15-4BAB-9805-171EA5D1E325}" type="slidenum">
              <a:rPr lang="en-GB" smtClean="0"/>
              <a:t>12</a:t>
            </a:fld>
            <a:endParaRPr lang="en-GB"/>
          </a:p>
        </p:txBody>
      </p:sp>
    </p:spTree>
    <p:extLst>
      <p:ext uri="{BB962C8B-B14F-4D97-AF65-F5344CB8AC3E}">
        <p14:creationId xmlns:p14="http://schemas.microsoft.com/office/powerpoint/2010/main" val="10094940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smtClean="0">
                <a:latin typeface="Arial" panose="020B0604020202020204" pitchFamily="34" charset="0"/>
                <a:cs typeface="Arial" panose="020B0604020202020204" pitchFamily="34" charset="0"/>
              </a:rPr>
              <a:t>Evidence suggests that children and young people health and wellbeing can be improved by being involved in drama workshops and creative activities.</a:t>
            </a:r>
            <a:r>
              <a:rPr lang="en-US" sz="1200" baseline="0" dirty="0" smtClean="0">
                <a:latin typeface="Arial" panose="020B0604020202020204" pitchFamily="34" charset="0"/>
                <a:cs typeface="Arial" panose="020B0604020202020204" pitchFamily="34" charset="0"/>
              </a:rPr>
              <a:t> Bungay </a:t>
            </a:r>
            <a:r>
              <a:rPr lang="en-US" sz="1200" i="1" baseline="0" dirty="0" smtClean="0">
                <a:latin typeface="Arial" panose="020B0604020202020204" pitchFamily="34" charset="0"/>
                <a:cs typeface="Arial" panose="020B0604020202020204" pitchFamily="34" charset="0"/>
              </a:rPr>
              <a:t>et al </a:t>
            </a:r>
            <a:r>
              <a:rPr lang="en-US" sz="1200" i="0" baseline="0" dirty="0" smtClean="0">
                <a:latin typeface="Arial" panose="020B0604020202020204" pitchFamily="34" charset="0"/>
                <a:cs typeface="Arial" panose="020B0604020202020204" pitchFamily="34" charset="0"/>
              </a:rPr>
              <a:t>notes hat being involved in </a:t>
            </a:r>
            <a:r>
              <a:rPr lang="en-US" sz="1200" i="0" baseline="0" dirty="0" err="1" smtClean="0">
                <a:latin typeface="Arial" panose="020B0604020202020204" pitchFamily="34" charset="0"/>
                <a:cs typeface="Arial" panose="020B0604020202020204" pitchFamily="34" charset="0"/>
              </a:rPr>
              <a:t>creatiove</a:t>
            </a:r>
            <a:r>
              <a:rPr lang="en-US" sz="1200" i="0" baseline="0" dirty="0" smtClean="0">
                <a:latin typeface="Arial" panose="020B0604020202020204" pitchFamily="34" charset="0"/>
                <a:cs typeface="Arial" panose="020B0604020202020204" pitchFamily="34" charset="0"/>
              </a:rPr>
              <a:t> approaches can promote health and wellbeing </a:t>
            </a:r>
            <a:endParaRPr lang="en-US" sz="1200" i="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3A46C297-0B15-4BAB-9805-171EA5D1E325}" type="slidenum">
              <a:rPr lang="en-GB" smtClean="0"/>
              <a:t>13</a:t>
            </a:fld>
            <a:endParaRPr lang="en-GB"/>
          </a:p>
        </p:txBody>
      </p:sp>
    </p:spTree>
    <p:extLst>
      <p:ext uri="{BB962C8B-B14F-4D97-AF65-F5344CB8AC3E}">
        <p14:creationId xmlns:p14="http://schemas.microsoft.com/office/powerpoint/2010/main" val="40744724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latin typeface="Arial" panose="020B0604020202020204" pitchFamily="34" charset="0"/>
                <a:cs typeface="Arial" panose="020B0604020202020204" pitchFamily="34" charset="0"/>
              </a:rPr>
              <a:t>There are many benefits that drama has that can help children and young people. Drama can build up confidence and self esteem in children and young people. Young</a:t>
            </a:r>
            <a:r>
              <a:rPr lang="en-US" sz="1200" baseline="0" dirty="0" smtClean="0">
                <a:latin typeface="Arial" panose="020B0604020202020204" pitchFamily="34" charset="0"/>
                <a:cs typeface="Arial" panose="020B0604020202020204" pitchFamily="34" charset="0"/>
              </a:rPr>
              <a:t> people can learn about important issues, such as mental health and bullying. </a:t>
            </a:r>
            <a:endParaRPr lang="en-GB" dirty="0"/>
          </a:p>
        </p:txBody>
      </p:sp>
      <p:sp>
        <p:nvSpPr>
          <p:cNvPr id="4" name="Slide Number Placeholder 3"/>
          <p:cNvSpPr>
            <a:spLocks noGrp="1"/>
          </p:cNvSpPr>
          <p:nvPr>
            <p:ph type="sldNum" sz="quarter" idx="10"/>
          </p:nvPr>
        </p:nvSpPr>
        <p:spPr/>
        <p:txBody>
          <a:bodyPr/>
          <a:lstStyle/>
          <a:p>
            <a:fld id="{3A46C297-0B15-4BAB-9805-171EA5D1E325}" type="slidenum">
              <a:rPr lang="en-GB" smtClean="0"/>
              <a:t>14</a:t>
            </a:fld>
            <a:endParaRPr lang="en-GB"/>
          </a:p>
        </p:txBody>
      </p:sp>
    </p:spTree>
    <p:extLst>
      <p:ext uri="{BB962C8B-B14F-4D97-AF65-F5344CB8AC3E}">
        <p14:creationId xmlns:p14="http://schemas.microsoft.com/office/powerpoint/2010/main" val="20913185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latin typeface="Arial" panose="020B0604020202020204" pitchFamily="34" charset="0"/>
                <a:cs typeface="Arial" panose="020B0604020202020204" pitchFamily="34" charset="0"/>
              </a:rPr>
              <a:t>The Theatre of the Oppressed was created by Augusto </a:t>
            </a:r>
            <a:r>
              <a:rPr lang="en-US" sz="1200" dirty="0" err="1" smtClean="0">
                <a:latin typeface="Arial" panose="020B0604020202020204" pitchFamily="34" charset="0"/>
                <a:cs typeface="Arial" panose="020B0604020202020204" pitchFamily="34" charset="0"/>
              </a:rPr>
              <a:t>Boal</a:t>
            </a:r>
            <a:r>
              <a:rPr lang="en-US" sz="1200" dirty="0" smtClean="0">
                <a:latin typeface="Arial" panose="020B0604020202020204" pitchFamily="34" charset="0"/>
                <a:cs typeface="Arial" panose="020B0604020202020204" pitchFamily="34" charset="0"/>
              </a:rPr>
              <a:t> in the early 1990’s, who was a Brazilian theatre director. </a:t>
            </a:r>
            <a:r>
              <a:rPr lang="en-US" sz="1200" baseline="0" dirty="0" smtClean="0">
                <a:latin typeface="Arial" panose="020B0604020202020204" pitchFamily="34" charset="0"/>
                <a:cs typeface="Arial" panose="020B0604020202020204" pitchFamily="34" charset="0"/>
              </a:rPr>
              <a:t> </a:t>
            </a:r>
            <a:r>
              <a:rPr lang="en-US" sz="1200" dirty="0" smtClean="0">
                <a:latin typeface="Arial" panose="020B0604020202020204" pitchFamily="34" charset="0"/>
                <a:cs typeface="Arial" panose="020B0604020202020204" pitchFamily="34" charset="0"/>
              </a:rPr>
              <a:t> It is a type of theater that is designed for people who want to learn ways of fighting back against oppression in their daily lives.</a:t>
            </a:r>
          </a:p>
          <a:p>
            <a:endParaRPr lang="en-GB" dirty="0"/>
          </a:p>
        </p:txBody>
      </p:sp>
      <p:sp>
        <p:nvSpPr>
          <p:cNvPr id="4" name="Slide Number Placeholder 3"/>
          <p:cNvSpPr>
            <a:spLocks noGrp="1"/>
          </p:cNvSpPr>
          <p:nvPr>
            <p:ph type="sldNum" sz="quarter" idx="10"/>
          </p:nvPr>
        </p:nvSpPr>
        <p:spPr/>
        <p:txBody>
          <a:bodyPr/>
          <a:lstStyle/>
          <a:p>
            <a:fld id="{3A46C297-0B15-4BAB-9805-171EA5D1E325}" type="slidenum">
              <a:rPr lang="en-GB" smtClean="0"/>
              <a:t>16</a:t>
            </a:fld>
            <a:endParaRPr lang="en-GB"/>
          </a:p>
        </p:txBody>
      </p:sp>
    </p:spTree>
    <p:extLst>
      <p:ext uri="{BB962C8B-B14F-4D97-AF65-F5344CB8AC3E}">
        <p14:creationId xmlns:p14="http://schemas.microsoft.com/office/powerpoint/2010/main" val="38366356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latin typeface="Arial" panose="020B0604020202020204" pitchFamily="34" charset="0"/>
                <a:cs typeface="Arial" panose="020B0604020202020204" pitchFamily="34" charset="0"/>
              </a:rPr>
              <a:t>Forum theatre performance involves a protagonist who can be replaced by people watching in the audience. The performance is played one through first, and then repeated from the start. The audience can stop the performance at any time and offer alternatives to the actions of the protagonist and try out another solution. </a:t>
            </a:r>
          </a:p>
          <a:p>
            <a:r>
              <a:rPr lang="en-US" sz="1200" dirty="0" smtClean="0">
                <a:latin typeface="Arial" panose="020B0604020202020204" pitchFamily="34" charset="0"/>
                <a:cs typeface="Arial" panose="020B0604020202020204" pitchFamily="34" charset="0"/>
              </a:rPr>
              <a:t>Young people involved in this can learn more about society and things that are oppressing people in this day and age. It gets young people thinking about these issues in society, and ways that they can contribute to society. </a:t>
            </a:r>
          </a:p>
          <a:p>
            <a:endParaRPr lang="en-GB" dirty="0"/>
          </a:p>
        </p:txBody>
      </p:sp>
      <p:sp>
        <p:nvSpPr>
          <p:cNvPr id="4" name="Slide Number Placeholder 3"/>
          <p:cNvSpPr>
            <a:spLocks noGrp="1"/>
          </p:cNvSpPr>
          <p:nvPr>
            <p:ph type="sldNum" sz="quarter" idx="10"/>
          </p:nvPr>
        </p:nvSpPr>
        <p:spPr/>
        <p:txBody>
          <a:bodyPr/>
          <a:lstStyle/>
          <a:p>
            <a:fld id="{3A46C297-0B15-4BAB-9805-171EA5D1E325}" type="slidenum">
              <a:rPr lang="en-GB" smtClean="0"/>
              <a:t>17</a:t>
            </a:fld>
            <a:endParaRPr lang="en-GB"/>
          </a:p>
        </p:txBody>
      </p:sp>
    </p:spTree>
    <p:extLst>
      <p:ext uri="{BB962C8B-B14F-4D97-AF65-F5344CB8AC3E}">
        <p14:creationId xmlns:p14="http://schemas.microsoft.com/office/powerpoint/2010/main" val="22298121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err="1" smtClean="0">
                <a:latin typeface="Arial" panose="020B0604020202020204" pitchFamily="34" charset="0"/>
                <a:cs typeface="Arial" panose="020B0604020202020204" pitchFamily="34" charset="0"/>
              </a:rPr>
              <a:t>Muscato</a:t>
            </a:r>
            <a:r>
              <a:rPr lang="en-US" sz="1200" dirty="0" smtClean="0">
                <a:latin typeface="Arial" panose="020B0604020202020204" pitchFamily="34" charset="0"/>
                <a:cs typeface="Arial" panose="020B0604020202020204" pitchFamily="34" charset="0"/>
              </a:rPr>
              <a:t> (no date) notes that </a:t>
            </a:r>
            <a:r>
              <a:rPr lang="en-US" sz="1200" dirty="0" err="1" smtClean="0">
                <a:latin typeface="Arial" panose="020B0604020202020204" pitchFamily="34" charset="0"/>
                <a:cs typeface="Arial" panose="020B0604020202020204" pitchFamily="34" charset="0"/>
              </a:rPr>
              <a:t>Boal</a:t>
            </a:r>
            <a:r>
              <a:rPr lang="en-US" sz="1200" dirty="0" smtClean="0">
                <a:latin typeface="Arial" panose="020B0604020202020204" pitchFamily="34" charset="0"/>
                <a:cs typeface="Arial" panose="020B0604020202020204" pitchFamily="34" charset="0"/>
              </a:rPr>
              <a:t> ‘Wanted to create something educational, something which taught people to actively deal with oppression in their real lives and start a conversation’.</a:t>
            </a:r>
          </a:p>
          <a:p>
            <a:r>
              <a:rPr lang="en-US" sz="1200" dirty="0" err="1" smtClean="0">
                <a:latin typeface="Arial" panose="020B0604020202020204" pitchFamily="34" charset="0"/>
                <a:cs typeface="Arial" panose="020B0604020202020204" pitchFamily="34" charset="0"/>
              </a:rPr>
              <a:t>Muscato</a:t>
            </a:r>
            <a:r>
              <a:rPr lang="en-US" sz="1200" dirty="0" smtClean="0">
                <a:latin typeface="Arial" panose="020B0604020202020204" pitchFamily="34" charset="0"/>
                <a:cs typeface="Arial" panose="020B0604020202020204" pitchFamily="34" charset="0"/>
              </a:rPr>
              <a:t> (no date) discusses the interest that </a:t>
            </a:r>
            <a:r>
              <a:rPr lang="en-US" sz="1200" dirty="0" err="1" smtClean="0">
                <a:latin typeface="Arial" panose="020B0604020202020204" pitchFamily="34" charset="0"/>
                <a:cs typeface="Arial" panose="020B0604020202020204" pitchFamily="34" charset="0"/>
              </a:rPr>
              <a:t>Boal</a:t>
            </a:r>
            <a:r>
              <a:rPr lang="en-US" sz="1200" dirty="0" smtClean="0">
                <a:latin typeface="Arial" panose="020B0604020202020204" pitchFamily="34" charset="0"/>
                <a:cs typeface="Arial" panose="020B0604020202020204" pitchFamily="34" charset="0"/>
              </a:rPr>
              <a:t> had between the performance and the audience, and noted that he ‘Took a strong interest in the relationship between performance and audience. He observed that a passive audience member would project his or her desires to create change onto a character in the performance’. </a:t>
            </a:r>
          </a:p>
          <a:p>
            <a:endParaRPr lang="en-GB" dirty="0"/>
          </a:p>
        </p:txBody>
      </p:sp>
      <p:sp>
        <p:nvSpPr>
          <p:cNvPr id="4" name="Slide Number Placeholder 3"/>
          <p:cNvSpPr>
            <a:spLocks noGrp="1"/>
          </p:cNvSpPr>
          <p:nvPr>
            <p:ph type="sldNum" sz="quarter" idx="10"/>
          </p:nvPr>
        </p:nvSpPr>
        <p:spPr/>
        <p:txBody>
          <a:bodyPr/>
          <a:lstStyle/>
          <a:p>
            <a:fld id="{3A46C297-0B15-4BAB-9805-171EA5D1E325}" type="slidenum">
              <a:rPr lang="en-GB" smtClean="0"/>
              <a:t>18</a:t>
            </a:fld>
            <a:endParaRPr lang="en-GB"/>
          </a:p>
        </p:txBody>
      </p:sp>
    </p:spTree>
    <p:extLst>
      <p:ext uri="{BB962C8B-B14F-4D97-AF65-F5344CB8AC3E}">
        <p14:creationId xmlns:p14="http://schemas.microsoft.com/office/powerpoint/2010/main" val="24269665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smtClean="0">
                <a:latin typeface="Arial" panose="020B0604020202020204" pitchFamily="34" charset="0"/>
                <a:cs typeface="Arial" panose="020B0604020202020204" pitchFamily="34" charset="0"/>
              </a:rPr>
              <a:t>Drama allows children and young people to connect with others.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smtClean="0">
                <a:latin typeface="Arial" panose="020B0604020202020204" pitchFamily="34" charset="0"/>
                <a:cs typeface="Arial" panose="020B0604020202020204" pitchFamily="34" charset="0"/>
              </a:rPr>
              <a:t>Drama can be physically active, you can be moving about quite a bit. Drama allows young people to widen their self-awareness and can allow them to notice the world around them. Children and young people can learn more about drama as a subject as well as building on young people’s self esteem and confidence. </a:t>
            </a:r>
            <a:r>
              <a:rPr lang="en-US" sz="1200" smtClean="0">
                <a:latin typeface="Arial" panose="020B0604020202020204" pitchFamily="34" charset="0"/>
                <a:cs typeface="Arial" panose="020B0604020202020204" pitchFamily="34" charset="0"/>
              </a:rPr>
              <a:t>Drama can give young people transferable skills, such as public speaking, working within groups and empathy</a:t>
            </a:r>
            <a:endParaRPr lang="en-US" sz="1200" b="1"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3A46C297-0B15-4BAB-9805-171EA5D1E325}" type="slidenum">
              <a:rPr lang="en-GB" smtClean="0"/>
              <a:t>19</a:t>
            </a:fld>
            <a:endParaRPr lang="en-GB"/>
          </a:p>
        </p:txBody>
      </p:sp>
    </p:spTree>
    <p:extLst>
      <p:ext uri="{BB962C8B-B14F-4D97-AF65-F5344CB8AC3E}">
        <p14:creationId xmlns:p14="http://schemas.microsoft.com/office/powerpoint/2010/main" val="3423061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1/9/2019</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1/9/2019</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1/9/2019</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1/9/2019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1/9/2019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1/9/2019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artshealthresources.org.uk/c.%202018"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unicef.org.uk/wp-content/uploads/2010/05/UNCRC_summary-1.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5C666-CC9F-4E90-8D35-B8C1F5220C5F}"/>
              </a:ext>
            </a:extLst>
          </p:cNvPr>
          <p:cNvSpPr>
            <a:spLocks noGrp="1"/>
          </p:cNvSpPr>
          <p:nvPr>
            <p:ph type="ctrTitle"/>
          </p:nvPr>
        </p:nvSpPr>
        <p:spPr>
          <a:xfrm>
            <a:off x="1154955" y="970672"/>
            <a:ext cx="8825658" cy="3806710"/>
          </a:xfrm>
        </p:spPr>
        <p:txBody>
          <a:bodyPr/>
          <a:lstStyle/>
          <a:p>
            <a:r>
              <a:rPr lang="en-US" sz="4000" b="1" dirty="0"/>
              <a:t>Paper, Planes and Pebbles: Explore the evidence for investment in creative approaches intended to enhance the health and wellbeing of children and/or young people in Wales.</a:t>
            </a:r>
          </a:p>
        </p:txBody>
      </p:sp>
      <p:sp>
        <p:nvSpPr>
          <p:cNvPr id="3" name="Subtitle 2">
            <a:extLst>
              <a:ext uri="{FF2B5EF4-FFF2-40B4-BE49-F238E27FC236}">
                <a16:creationId xmlns:a16="http://schemas.microsoft.com/office/drawing/2014/main" id="{F7364E88-86E4-4475-8B22-DACE63C5A390}"/>
              </a:ext>
            </a:extLst>
          </p:cNvPr>
          <p:cNvSpPr>
            <a:spLocks noGrp="1"/>
          </p:cNvSpPr>
          <p:nvPr>
            <p:ph type="subTitle" idx="1"/>
          </p:nvPr>
        </p:nvSpPr>
        <p:spPr>
          <a:xfrm>
            <a:off x="1154955" y="5171276"/>
            <a:ext cx="8825658" cy="861420"/>
          </a:xfrm>
        </p:spPr>
        <p:txBody>
          <a:bodyPr/>
          <a:lstStyle/>
          <a:p>
            <a:r>
              <a:rPr lang="en-US" dirty="0">
                <a:solidFill>
                  <a:schemeClr val="bg1"/>
                </a:solidFill>
              </a:rPr>
              <a:t>Hywel Ainsworth</a:t>
            </a:r>
          </a:p>
          <a:p>
            <a:r>
              <a:rPr lang="en-US" dirty="0">
                <a:solidFill>
                  <a:schemeClr val="bg1"/>
                </a:solidFill>
              </a:rPr>
              <a:t>1500795</a:t>
            </a:r>
          </a:p>
        </p:txBody>
      </p:sp>
    </p:spTree>
    <p:extLst>
      <p:ext uri="{BB962C8B-B14F-4D97-AF65-F5344CB8AC3E}">
        <p14:creationId xmlns:p14="http://schemas.microsoft.com/office/powerpoint/2010/main" val="7940789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46A24-8D93-4937-9E1E-2AECF7265301}"/>
              </a:ext>
            </a:extLst>
          </p:cNvPr>
          <p:cNvSpPr>
            <a:spLocks noGrp="1"/>
          </p:cNvSpPr>
          <p:nvPr>
            <p:ph type="title"/>
          </p:nvPr>
        </p:nvSpPr>
        <p:spPr/>
        <p:txBody>
          <a:bodyPr/>
          <a:lstStyle/>
          <a:p>
            <a:r>
              <a:rPr lang="en-US" b="1" dirty="0"/>
              <a:t>Introduction </a:t>
            </a:r>
          </a:p>
        </p:txBody>
      </p:sp>
      <p:sp>
        <p:nvSpPr>
          <p:cNvPr id="3" name="Content Placeholder 2">
            <a:extLst>
              <a:ext uri="{FF2B5EF4-FFF2-40B4-BE49-F238E27FC236}">
                <a16:creationId xmlns:a16="http://schemas.microsoft.com/office/drawing/2014/main" id="{14DFFE85-A448-4DC0-8FDE-293C0EC9FDFF}"/>
              </a:ext>
            </a:extLst>
          </p:cNvPr>
          <p:cNvSpPr>
            <a:spLocks noGrp="1"/>
          </p:cNvSpPr>
          <p:nvPr>
            <p:ph idx="1"/>
          </p:nvPr>
        </p:nvSpPr>
        <p:spPr>
          <a:xfrm>
            <a:off x="646111" y="2052918"/>
            <a:ext cx="10440989" cy="4195481"/>
          </a:xfrm>
        </p:spPr>
        <p:txBody>
          <a:bodyPr/>
          <a:lstStyle/>
          <a:p>
            <a:r>
              <a:rPr lang="en-US" sz="2800" dirty="0">
                <a:latin typeface="Arial" panose="020B0604020202020204" pitchFamily="34" charset="0"/>
                <a:cs typeface="Arial" panose="020B0604020202020204" pitchFamily="34" charset="0"/>
              </a:rPr>
              <a:t>This presentation will be looking into the investment into creative approaches that enhance the health and well-being of children and young people</a:t>
            </a:r>
            <a:r>
              <a:rPr lang="en-US" dirty="0"/>
              <a:t>. </a:t>
            </a:r>
          </a:p>
          <a:p>
            <a:r>
              <a:rPr lang="en-US" sz="2800" dirty="0">
                <a:latin typeface="Arial" panose="020B0604020202020204" pitchFamily="34" charset="0"/>
                <a:cs typeface="Arial" panose="020B0604020202020204" pitchFamily="34" charset="0"/>
              </a:rPr>
              <a:t>There are many approaches that can be adopted that can enhance the health and well-being of children and young people, </a:t>
            </a:r>
            <a:r>
              <a:rPr lang="en-US" sz="2800" dirty="0" smtClean="0">
                <a:latin typeface="Arial" panose="020B0604020202020204" pitchFamily="34" charset="0"/>
                <a:cs typeface="Arial" panose="020B0604020202020204" pitchFamily="34" charset="0"/>
              </a:rPr>
              <a:t>this </a:t>
            </a:r>
            <a:r>
              <a:rPr lang="en-US" sz="2800" dirty="0">
                <a:latin typeface="Arial" panose="020B0604020202020204" pitchFamily="34" charset="0"/>
                <a:cs typeface="Arial" panose="020B0604020202020204" pitchFamily="34" charset="0"/>
              </a:rPr>
              <a:t>presentation will be looking into 2 creative approaches, which are play and drama. </a:t>
            </a:r>
          </a:p>
          <a:p>
            <a:pPr marL="0" indent="0">
              <a:buNone/>
            </a:pPr>
            <a:endParaRPr lang="en-US" dirty="0"/>
          </a:p>
        </p:txBody>
      </p:sp>
    </p:spTree>
    <p:extLst>
      <p:ext uri="{BB962C8B-B14F-4D97-AF65-F5344CB8AC3E}">
        <p14:creationId xmlns:p14="http://schemas.microsoft.com/office/powerpoint/2010/main" val="36072217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E6291-7F23-484A-B760-7C2957B2B26F}"/>
              </a:ext>
            </a:extLst>
          </p:cNvPr>
          <p:cNvSpPr>
            <a:spLocks noGrp="1"/>
          </p:cNvSpPr>
          <p:nvPr>
            <p:ph type="title"/>
          </p:nvPr>
        </p:nvSpPr>
        <p:spPr/>
        <p:txBody>
          <a:bodyPr/>
          <a:lstStyle/>
          <a:p>
            <a:r>
              <a:rPr lang="en-US" b="1" dirty="0"/>
              <a:t>What is Well-being?</a:t>
            </a:r>
          </a:p>
        </p:txBody>
      </p:sp>
      <p:sp>
        <p:nvSpPr>
          <p:cNvPr id="3" name="Content Placeholder 2">
            <a:extLst>
              <a:ext uri="{FF2B5EF4-FFF2-40B4-BE49-F238E27FC236}">
                <a16:creationId xmlns:a16="http://schemas.microsoft.com/office/drawing/2014/main" id="{738F85F5-ED67-4149-8971-066AF1D098B9}"/>
              </a:ext>
            </a:extLst>
          </p:cNvPr>
          <p:cNvSpPr>
            <a:spLocks noGrp="1"/>
          </p:cNvSpPr>
          <p:nvPr>
            <p:ph idx="1"/>
          </p:nvPr>
        </p:nvSpPr>
        <p:spPr>
          <a:xfrm>
            <a:off x="646111" y="1853248"/>
            <a:ext cx="10678381" cy="4195481"/>
          </a:xfrm>
        </p:spPr>
        <p:txBody>
          <a:bodyPr>
            <a:normAutofit/>
          </a:bodyPr>
          <a:lstStyle/>
          <a:p>
            <a:r>
              <a:rPr lang="en-US" sz="2800" dirty="0">
                <a:latin typeface="Arial" panose="020B0604020202020204" pitchFamily="34" charset="0"/>
                <a:cs typeface="Arial" panose="020B0604020202020204" pitchFamily="34" charset="0"/>
              </a:rPr>
              <a:t>New Economics Foundation (2012) defines wellbeing as being ‘How people feel and how they function, both on a personal and a social level, and how they evaluate their lives as a whole’. </a:t>
            </a:r>
          </a:p>
          <a:p>
            <a:r>
              <a:rPr lang="en-US" sz="2800" dirty="0">
                <a:latin typeface="Arial" panose="020B0604020202020204" pitchFamily="34" charset="0"/>
                <a:cs typeface="Arial" panose="020B0604020202020204" pitchFamily="34" charset="0"/>
              </a:rPr>
              <a:t>The Department of Health (2014, p. 4) discusses the link between positive wellbeing and life expectancy, and notes that ‘High levels of wellbeing directly affect good health;  It is estimated that high levels of subjective wellbeing can increase life by 4 to 10 years compared with low levels of subjective wellbeing’. </a:t>
            </a:r>
          </a:p>
        </p:txBody>
      </p:sp>
    </p:spTree>
    <p:extLst>
      <p:ext uri="{BB962C8B-B14F-4D97-AF65-F5344CB8AC3E}">
        <p14:creationId xmlns:p14="http://schemas.microsoft.com/office/powerpoint/2010/main" val="2971458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C257A-C063-47FD-A5B3-79BA090D14CD}"/>
              </a:ext>
            </a:extLst>
          </p:cNvPr>
          <p:cNvSpPr>
            <a:spLocks noGrp="1"/>
          </p:cNvSpPr>
          <p:nvPr>
            <p:ph type="title"/>
          </p:nvPr>
        </p:nvSpPr>
        <p:spPr/>
        <p:txBody>
          <a:bodyPr/>
          <a:lstStyle/>
          <a:p>
            <a:r>
              <a:rPr lang="en-US" b="1" dirty="0"/>
              <a:t>What is Health? </a:t>
            </a:r>
          </a:p>
        </p:txBody>
      </p:sp>
      <p:sp>
        <p:nvSpPr>
          <p:cNvPr id="3" name="Content Placeholder 2">
            <a:extLst>
              <a:ext uri="{FF2B5EF4-FFF2-40B4-BE49-F238E27FC236}">
                <a16:creationId xmlns:a16="http://schemas.microsoft.com/office/drawing/2014/main" id="{2AEBBF98-5918-49FE-972B-27C1FF96F38C}"/>
              </a:ext>
            </a:extLst>
          </p:cNvPr>
          <p:cNvSpPr>
            <a:spLocks noGrp="1"/>
          </p:cNvSpPr>
          <p:nvPr>
            <p:ph idx="1"/>
          </p:nvPr>
        </p:nvSpPr>
        <p:spPr>
          <a:xfrm>
            <a:off x="645130" y="2052918"/>
            <a:ext cx="10484833" cy="4195481"/>
          </a:xfrm>
        </p:spPr>
        <p:txBody>
          <a:bodyPr>
            <a:normAutofit/>
          </a:bodyPr>
          <a:lstStyle/>
          <a:p>
            <a:r>
              <a:rPr lang="en-US" sz="2800" dirty="0">
                <a:latin typeface="Arial" panose="020B0604020202020204" pitchFamily="34" charset="0"/>
                <a:cs typeface="Arial" panose="020B0604020202020204" pitchFamily="34" charset="0"/>
              </a:rPr>
              <a:t>The World Health </a:t>
            </a:r>
            <a:r>
              <a:rPr lang="en-US" sz="2800" dirty="0" err="1">
                <a:latin typeface="Arial" panose="020B0604020202020204" pitchFamily="34" charset="0"/>
                <a:cs typeface="Arial" panose="020B0604020202020204" pitchFamily="34" charset="0"/>
              </a:rPr>
              <a:t>Organisation</a:t>
            </a:r>
            <a:r>
              <a:rPr lang="en-US" sz="2800" dirty="0">
                <a:latin typeface="Arial" panose="020B0604020202020204" pitchFamily="34" charset="0"/>
                <a:cs typeface="Arial" panose="020B0604020202020204" pitchFamily="34" charset="0"/>
              </a:rPr>
              <a:t> (no date) defines health as ‘A state of complete physical, mental and social well-being and not merely the absence of disease or infirmity’.</a:t>
            </a:r>
          </a:p>
          <a:p>
            <a:r>
              <a:rPr lang="en-US" sz="2800" dirty="0">
                <a:latin typeface="Arial" panose="020B0604020202020204" pitchFamily="34" charset="0"/>
                <a:cs typeface="Arial" panose="020B0604020202020204" pitchFamily="34" charset="0"/>
              </a:rPr>
              <a:t>Everyone suffers with mental </a:t>
            </a:r>
            <a:r>
              <a:rPr lang="en-US" sz="2800" dirty="0" smtClean="0">
                <a:latin typeface="Arial" panose="020B0604020202020204" pitchFamily="34" charset="0"/>
                <a:cs typeface="Arial" panose="020B0604020202020204" pitchFamily="34" charset="0"/>
              </a:rPr>
              <a:t>health. Many suffer with good mental health; however many suffer with poor mental health. </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1575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E25FC-6601-45C3-9C5D-E59516A89475}"/>
              </a:ext>
            </a:extLst>
          </p:cNvPr>
          <p:cNvSpPr>
            <a:spLocks noGrp="1"/>
          </p:cNvSpPr>
          <p:nvPr>
            <p:ph type="title"/>
          </p:nvPr>
        </p:nvSpPr>
        <p:spPr/>
        <p:txBody>
          <a:bodyPr/>
          <a:lstStyle/>
          <a:p>
            <a:r>
              <a:rPr lang="en-US" b="1" dirty="0"/>
              <a:t>Fostering a Positive Relationship</a:t>
            </a:r>
          </a:p>
        </p:txBody>
      </p:sp>
      <p:sp>
        <p:nvSpPr>
          <p:cNvPr id="3" name="Content Placeholder 2">
            <a:extLst>
              <a:ext uri="{FF2B5EF4-FFF2-40B4-BE49-F238E27FC236}">
                <a16:creationId xmlns:a16="http://schemas.microsoft.com/office/drawing/2014/main" id="{53BF55E7-69CD-4FC3-9E62-0FDFE223ABBE}"/>
              </a:ext>
            </a:extLst>
          </p:cNvPr>
          <p:cNvSpPr>
            <a:spLocks noGrp="1"/>
          </p:cNvSpPr>
          <p:nvPr>
            <p:ph idx="1"/>
          </p:nvPr>
        </p:nvSpPr>
        <p:spPr>
          <a:xfrm>
            <a:off x="645131" y="2052918"/>
            <a:ext cx="10413393" cy="4195481"/>
          </a:xfrm>
        </p:spPr>
        <p:txBody>
          <a:bodyPr>
            <a:normAutofit/>
          </a:bodyPr>
          <a:lstStyle/>
          <a:p>
            <a:r>
              <a:rPr lang="en-US" sz="2800" dirty="0">
                <a:latin typeface="Arial" panose="020B0604020202020204" pitchFamily="34" charset="0"/>
                <a:cs typeface="Arial" panose="020B0604020202020204" pitchFamily="34" charset="0"/>
              </a:rPr>
              <a:t>Relationships are at the center of young people’s health and wellbeing. Whether this be with school teachers, friends, family, </a:t>
            </a:r>
            <a:r>
              <a:rPr lang="en-US" sz="2800" dirty="0" err="1">
                <a:latin typeface="Arial" panose="020B0604020202020204" pitchFamily="34" charset="0"/>
                <a:cs typeface="Arial" panose="020B0604020202020204" pitchFamily="34" charset="0"/>
              </a:rPr>
              <a:t>neighbours</a:t>
            </a:r>
            <a:r>
              <a:rPr lang="en-US" sz="2800" dirty="0">
                <a:latin typeface="Arial" panose="020B0604020202020204" pitchFamily="34" charset="0"/>
                <a:cs typeface="Arial" panose="020B0604020202020204" pitchFamily="34" charset="0"/>
              </a:rPr>
              <a:t> or youth workers. </a:t>
            </a:r>
          </a:p>
          <a:p>
            <a:r>
              <a:rPr lang="en-US" sz="2800" dirty="0">
                <a:latin typeface="Arial" panose="020B0604020202020204" pitchFamily="34" charset="0"/>
                <a:cs typeface="Arial" panose="020B0604020202020204" pitchFamily="34" charset="0"/>
              </a:rPr>
              <a:t>Public Health England (2015, p. 7) notes that ‘</a:t>
            </a:r>
            <a:r>
              <a:rPr lang="en-US" sz="2800" dirty="0" err="1">
                <a:latin typeface="Arial" panose="020B0604020202020204" pitchFamily="34" charset="0"/>
                <a:cs typeface="Arial" panose="020B0604020202020204" pitchFamily="34" charset="0"/>
              </a:rPr>
              <a:t>Recognising</a:t>
            </a:r>
            <a:r>
              <a:rPr lang="en-US" sz="2800" dirty="0">
                <a:latin typeface="Arial" panose="020B0604020202020204" pitchFamily="34" charset="0"/>
                <a:cs typeface="Arial" panose="020B0604020202020204" pitchFamily="34" charset="0"/>
              </a:rPr>
              <a:t> and supporting healthy relationships is central to improving young people’s physical and mental health and wellbeing’. </a:t>
            </a:r>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1731294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FAC8D-4A2A-4904-9ADD-26CE2C45FD1E}"/>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Youth Work </a:t>
            </a:r>
          </a:p>
        </p:txBody>
      </p:sp>
      <p:sp>
        <p:nvSpPr>
          <p:cNvPr id="3" name="Content Placeholder 2">
            <a:extLst>
              <a:ext uri="{FF2B5EF4-FFF2-40B4-BE49-F238E27FC236}">
                <a16:creationId xmlns:a16="http://schemas.microsoft.com/office/drawing/2014/main" id="{B5872A9F-F6E6-4799-9D9E-11159C1BD39B}"/>
              </a:ext>
            </a:extLst>
          </p:cNvPr>
          <p:cNvSpPr>
            <a:spLocks noGrp="1"/>
          </p:cNvSpPr>
          <p:nvPr>
            <p:ph idx="1"/>
          </p:nvPr>
        </p:nvSpPr>
        <p:spPr>
          <a:xfrm>
            <a:off x="646111" y="1981480"/>
            <a:ext cx="10440989" cy="4195481"/>
          </a:xfrm>
        </p:spPr>
        <p:txBody>
          <a:bodyPr>
            <a:normAutofit/>
          </a:bodyPr>
          <a:lstStyle/>
          <a:p>
            <a:r>
              <a:rPr lang="en-US" sz="2800" dirty="0">
                <a:latin typeface="Arial" panose="020B0604020202020204" pitchFamily="34" charset="0"/>
                <a:cs typeface="Arial" panose="020B0604020202020204" pitchFamily="34" charset="0"/>
              </a:rPr>
              <a:t>The key purpose of youth work is to ‘Enable young people to develop holistically, working with them to facilitate their personal, social and educational development, to enable them to develop their voice, influence and place in society and to reach their full potential’. (LSIS, 2012, P. 4) </a:t>
            </a:r>
          </a:p>
          <a:p>
            <a:r>
              <a:rPr lang="en-US" sz="2800" dirty="0">
                <a:latin typeface="Arial" panose="020B0604020202020204" pitchFamily="34" charset="0"/>
                <a:cs typeface="Arial" panose="020B0604020202020204" pitchFamily="34" charset="0"/>
              </a:rPr>
              <a:t>Youth work can play a big part in supporting the mental health and wellbeing of children and young people. This can be done through the delivery of informal and non-formal sessions. </a:t>
            </a:r>
          </a:p>
          <a:p>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8182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2CD97-275F-4BDB-9F60-B389E0AAE3AF}"/>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Youth Work – Providing informal Activities to Young People </a:t>
            </a:r>
          </a:p>
        </p:txBody>
      </p:sp>
      <p:sp>
        <p:nvSpPr>
          <p:cNvPr id="3" name="Content Placeholder 2">
            <a:extLst>
              <a:ext uri="{FF2B5EF4-FFF2-40B4-BE49-F238E27FC236}">
                <a16:creationId xmlns:a16="http://schemas.microsoft.com/office/drawing/2014/main" id="{428028A6-7B4E-4E83-BCA9-28D0EB6D9B52}"/>
              </a:ext>
            </a:extLst>
          </p:cNvPr>
          <p:cNvSpPr>
            <a:spLocks noGrp="1"/>
          </p:cNvSpPr>
          <p:nvPr>
            <p:ph idx="1"/>
          </p:nvPr>
        </p:nvSpPr>
        <p:spPr>
          <a:xfrm>
            <a:off x="645132" y="2052918"/>
            <a:ext cx="10513406" cy="4352364"/>
          </a:xfrm>
        </p:spPr>
        <p:txBody>
          <a:bodyPr>
            <a:normAutofit fontScale="92500"/>
          </a:bodyPr>
          <a:lstStyle/>
          <a:p>
            <a:r>
              <a:rPr lang="en-US" sz="3000" dirty="0">
                <a:latin typeface="Arial" panose="020B0604020202020204" pitchFamily="34" charset="0"/>
                <a:cs typeface="Arial" panose="020B0604020202020204" pitchFamily="34" charset="0"/>
              </a:rPr>
              <a:t>Youth workers can provide informal and educational activities and sessions that can enhance and improve the health and well-being of young people. </a:t>
            </a:r>
          </a:p>
          <a:p>
            <a:r>
              <a:rPr lang="en-US" sz="3000" dirty="0">
                <a:latin typeface="Arial" panose="020B0604020202020204" pitchFamily="34" charset="0"/>
                <a:cs typeface="Arial" panose="020B0604020202020204" pitchFamily="34" charset="0"/>
              </a:rPr>
              <a:t>An </a:t>
            </a:r>
            <a:r>
              <a:rPr lang="en-US" sz="3000" dirty="0" smtClean="0">
                <a:latin typeface="Arial" panose="020B0604020202020204" pitchFamily="34" charset="0"/>
                <a:cs typeface="Arial" panose="020B0604020202020204" pitchFamily="34" charset="0"/>
              </a:rPr>
              <a:t>example of </a:t>
            </a:r>
            <a:r>
              <a:rPr lang="en-US" sz="3000" dirty="0">
                <a:latin typeface="Arial" panose="020B0604020202020204" pitchFamily="34" charset="0"/>
                <a:cs typeface="Arial" panose="020B0604020202020204" pitchFamily="34" charset="0"/>
              </a:rPr>
              <a:t>an activity is the jar activity – Activity is designed to improve the health and wellbeing of young people. </a:t>
            </a:r>
          </a:p>
          <a:p>
            <a:r>
              <a:rPr lang="en-US" sz="3000" dirty="0">
                <a:latin typeface="Arial" panose="020B0604020202020204" pitchFamily="34" charset="0"/>
                <a:cs typeface="Arial" panose="020B0604020202020204" pitchFamily="34" charset="0"/>
              </a:rPr>
              <a:t>The purpose of the activity is to write positive words and statements about one another. </a:t>
            </a:r>
          </a:p>
          <a:p>
            <a:r>
              <a:rPr lang="en-US" sz="3000" dirty="0">
                <a:latin typeface="Arial" panose="020B0604020202020204" pitchFamily="34" charset="0"/>
                <a:cs typeface="Arial" panose="020B0604020202020204" pitchFamily="34" charset="0"/>
              </a:rPr>
              <a:t>Young people can look at these positive statements whenever they are feeling down. </a:t>
            </a:r>
          </a:p>
          <a:p>
            <a:endParaRPr lang="en-US" sz="2800" dirty="0">
              <a:latin typeface="Abadi" panose="020B0604020202020204" pitchFamily="34" charset="0"/>
            </a:endParaRPr>
          </a:p>
        </p:txBody>
      </p:sp>
    </p:spTree>
    <p:extLst>
      <p:ext uri="{BB962C8B-B14F-4D97-AF65-F5344CB8AC3E}">
        <p14:creationId xmlns:p14="http://schemas.microsoft.com/office/powerpoint/2010/main" val="4349637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B1EFE-298B-412E-BBA0-0ABB043BE44A}"/>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Creative Approaches of Improving Health and Wellbeing - Play </a:t>
            </a:r>
          </a:p>
        </p:txBody>
      </p:sp>
      <p:sp>
        <p:nvSpPr>
          <p:cNvPr id="3" name="Content Placeholder 2">
            <a:extLst>
              <a:ext uri="{FF2B5EF4-FFF2-40B4-BE49-F238E27FC236}">
                <a16:creationId xmlns:a16="http://schemas.microsoft.com/office/drawing/2014/main" id="{C02CCEB3-92D2-4C6B-8BE0-C25501DFBEE8}"/>
              </a:ext>
            </a:extLst>
          </p:cNvPr>
          <p:cNvSpPr>
            <a:spLocks noGrp="1"/>
          </p:cNvSpPr>
          <p:nvPr>
            <p:ph idx="1"/>
          </p:nvPr>
        </p:nvSpPr>
        <p:spPr>
          <a:xfrm>
            <a:off x="646111" y="2052918"/>
            <a:ext cx="10579907" cy="4195481"/>
          </a:xfrm>
        </p:spPr>
        <p:txBody>
          <a:bodyPr/>
          <a:lstStyle/>
          <a:p>
            <a:r>
              <a:rPr lang="en-US" sz="2800" dirty="0">
                <a:latin typeface="Arial" panose="020B0604020202020204" pitchFamily="34" charset="0"/>
                <a:cs typeface="Arial" panose="020B0604020202020204" pitchFamily="34" charset="0"/>
              </a:rPr>
              <a:t>There is a lot of evidence that suggests that play has positive benefits to children and young people’s health and wellbeing. </a:t>
            </a:r>
          </a:p>
          <a:p>
            <a:r>
              <a:rPr lang="en-US" sz="2800" dirty="0">
                <a:latin typeface="Arial" panose="020B0604020202020204" pitchFamily="34" charset="0"/>
                <a:cs typeface="Arial" panose="020B0604020202020204" pitchFamily="34" charset="0"/>
              </a:rPr>
              <a:t>Tovey (2007, p. 13) notes that the ‘Outdoors offers a unique environment, which is qualitatively different from indoors. It offers the space and a greater degree of freedom to try things out, to explore and experiment without the constraints associated with an indoor environment’. </a:t>
            </a:r>
          </a:p>
        </p:txBody>
      </p:sp>
    </p:spTree>
    <p:extLst>
      <p:ext uri="{BB962C8B-B14F-4D97-AF65-F5344CB8AC3E}">
        <p14:creationId xmlns:p14="http://schemas.microsoft.com/office/powerpoint/2010/main" val="2564517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F775B-9C19-4779-959F-E7A25A9A55D1}"/>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Creative Approaches to Health and Well-being - Play</a:t>
            </a:r>
          </a:p>
        </p:txBody>
      </p:sp>
      <p:sp>
        <p:nvSpPr>
          <p:cNvPr id="3" name="Content Placeholder 2">
            <a:extLst>
              <a:ext uri="{FF2B5EF4-FFF2-40B4-BE49-F238E27FC236}">
                <a16:creationId xmlns:a16="http://schemas.microsoft.com/office/drawing/2014/main" id="{AE550896-20B5-4564-8896-605C14598598}"/>
              </a:ext>
            </a:extLst>
          </p:cNvPr>
          <p:cNvSpPr>
            <a:spLocks noGrp="1"/>
          </p:cNvSpPr>
          <p:nvPr>
            <p:ph idx="1"/>
          </p:nvPr>
        </p:nvSpPr>
        <p:spPr>
          <a:xfrm>
            <a:off x="422031" y="2052918"/>
            <a:ext cx="11043138" cy="4516694"/>
          </a:xfrm>
        </p:spPr>
        <p:txBody>
          <a:bodyPr>
            <a:normAutofit/>
          </a:bodyPr>
          <a:lstStyle/>
          <a:p>
            <a:r>
              <a:rPr lang="en-US" sz="2800" dirty="0">
                <a:latin typeface="Arial" panose="020B0604020202020204" pitchFamily="34" charset="0"/>
                <a:cs typeface="Arial" panose="020B0604020202020204" pitchFamily="34" charset="0"/>
              </a:rPr>
              <a:t>It is also widely known that play contributes massively in the education of children and young people.  </a:t>
            </a:r>
          </a:p>
          <a:p>
            <a:r>
              <a:rPr lang="en-US" sz="2800" dirty="0">
                <a:latin typeface="Arial" panose="020B0604020202020204" pitchFamily="34" charset="0"/>
                <a:cs typeface="Arial" panose="020B0604020202020204" pitchFamily="34" charset="0"/>
              </a:rPr>
              <a:t>A report written by Manwaring &amp; Taylor (2006, p. 10) discusses that ‘Play is </a:t>
            </a:r>
            <a:r>
              <a:rPr lang="en-US" sz="2800" dirty="0" err="1">
                <a:latin typeface="Arial" panose="020B0604020202020204" pitchFamily="34" charset="0"/>
                <a:cs typeface="Arial" panose="020B0604020202020204" pitchFamily="34" charset="0"/>
              </a:rPr>
              <a:t>recognised</a:t>
            </a:r>
            <a:r>
              <a:rPr lang="en-US" sz="2800" dirty="0">
                <a:latin typeface="Arial" panose="020B0604020202020204" pitchFamily="34" charset="0"/>
                <a:cs typeface="Arial" panose="020B0604020202020204" pitchFamily="34" charset="0"/>
              </a:rPr>
              <a:t> for the important contribution it makes to education and lifelong learning’.</a:t>
            </a:r>
          </a:p>
          <a:p>
            <a:r>
              <a:rPr lang="en-US" sz="2800" dirty="0">
                <a:latin typeface="Arial" panose="020B0604020202020204" pitchFamily="34" charset="0"/>
                <a:cs typeface="Arial" panose="020B0604020202020204" pitchFamily="34" charset="0"/>
              </a:rPr>
              <a:t>Play also contributes to children and young people’s physical activity levels, as Manwaring </a:t>
            </a:r>
            <a:r>
              <a:rPr lang="en-US" sz="2800" i="1" dirty="0">
                <a:latin typeface="Arial" panose="020B0604020202020204" pitchFamily="34" charset="0"/>
                <a:cs typeface="Arial" panose="020B0604020202020204" pitchFamily="34" charset="0"/>
              </a:rPr>
              <a:t>et al</a:t>
            </a:r>
            <a:r>
              <a:rPr lang="en-US" sz="2800" dirty="0">
                <a:latin typeface="Arial" panose="020B0604020202020204" pitchFamily="34" charset="0"/>
                <a:cs typeface="Arial" panose="020B0604020202020204" pitchFamily="34" charset="0"/>
              </a:rPr>
              <a:t> (2006, p. 10) notes ‘Play is </a:t>
            </a:r>
            <a:r>
              <a:rPr lang="en-US" sz="2800" dirty="0" err="1">
                <a:latin typeface="Arial" panose="020B0604020202020204" pitchFamily="34" charset="0"/>
                <a:cs typeface="Arial" panose="020B0604020202020204" pitchFamily="34" charset="0"/>
              </a:rPr>
              <a:t>recognised</a:t>
            </a:r>
            <a:r>
              <a:rPr lang="en-US" sz="2800" dirty="0">
                <a:latin typeface="Arial" panose="020B0604020202020204" pitchFamily="34" charset="0"/>
                <a:cs typeface="Arial" panose="020B0604020202020204" pitchFamily="34" charset="0"/>
              </a:rPr>
              <a:t> for the valuable contribution it can make to increasing children’s physical activity levels’. </a:t>
            </a:r>
          </a:p>
        </p:txBody>
      </p:sp>
    </p:spTree>
    <p:extLst>
      <p:ext uri="{BB962C8B-B14F-4D97-AF65-F5344CB8AC3E}">
        <p14:creationId xmlns:p14="http://schemas.microsoft.com/office/powerpoint/2010/main" val="2791538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7E854-2E26-4686-9741-924359CE2CDB}"/>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Creative Approaches to Health and Wellbeing – Play </a:t>
            </a:r>
          </a:p>
        </p:txBody>
      </p:sp>
      <p:sp>
        <p:nvSpPr>
          <p:cNvPr id="3" name="Content Placeholder 2">
            <a:extLst>
              <a:ext uri="{FF2B5EF4-FFF2-40B4-BE49-F238E27FC236}">
                <a16:creationId xmlns:a16="http://schemas.microsoft.com/office/drawing/2014/main" id="{18D8C483-D370-4483-8844-151AAAD13D3F}"/>
              </a:ext>
            </a:extLst>
          </p:cNvPr>
          <p:cNvSpPr>
            <a:spLocks noGrp="1"/>
          </p:cNvSpPr>
          <p:nvPr>
            <p:ph idx="1"/>
          </p:nvPr>
        </p:nvSpPr>
        <p:spPr>
          <a:xfrm>
            <a:off x="645130" y="2052918"/>
            <a:ext cx="10527695" cy="4195481"/>
          </a:xfrm>
        </p:spPr>
        <p:txBody>
          <a:bodyPr>
            <a:normAutofit/>
          </a:bodyPr>
          <a:lstStyle/>
          <a:p>
            <a:r>
              <a:rPr lang="en-US" sz="2800" dirty="0">
                <a:latin typeface="Arial" panose="020B0604020202020204" pitchFamily="34" charset="0"/>
                <a:cs typeface="Arial" panose="020B0604020202020204" pitchFamily="34" charset="0"/>
              </a:rPr>
              <a:t>The World Health </a:t>
            </a:r>
            <a:r>
              <a:rPr lang="en-US" sz="2800" dirty="0" err="1">
                <a:latin typeface="Arial" panose="020B0604020202020204" pitchFamily="34" charset="0"/>
                <a:cs typeface="Arial" panose="020B0604020202020204" pitchFamily="34" charset="0"/>
              </a:rPr>
              <a:t>Organisation</a:t>
            </a:r>
            <a:r>
              <a:rPr lang="en-US" sz="2800" dirty="0">
                <a:latin typeface="Arial" panose="020B0604020202020204" pitchFamily="34" charset="0"/>
                <a:cs typeface="Arial" panose="020B0604020202020204" pitchFamily="34" charset="0"/>
              </a:rPr>
              <a:t> (No date) discusses some of benefits that physical activity have on young people, and notes that ‘Physical activity has also been associated with psychological benefits in young people by improving their control over symptoms of anxiety and depression’.</a:t>
            </a:r>
          </a:p>
          <a:p>
            <a:r>
              <a:rPr lang="en-US" sz="2800" dirty="0">
                <a:latin typeface="Arial" panose="020B0604020202020204" pitchFamily="34" charset="0"/>
                <a:cs typeface="Arial" panose="020B0604020202020204" pitchFamily="34" charset="0"/>
              </a:rPr>
              <a:t>Article 31 of the UNCRC notes that ‘Every child has the right to relax, play and take part in a wide range of cultural and artistic activities’.</a:t>
            </a:r>
            <a:endParaRPr lang="en-US" sz="36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07179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33E45-DB3C-49D8-B86D-59A14CECDA44}"/>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Why Play is Important </a:t>
            </a:r>
          </a:p>
        </p:txBody>
      </p:sp>
      <p:sp>
        <p:nvSpPr>
          <p:cNvPr id="3" name="Content Placeholder 2">
            <a:extLst>
              <a:ext uri="{FF2B5EF4-FFF2-40B4-BE49-F238E27FC236}">
                <a16:creationId xmlns:a16="http://schemas.microsoft.com/office/drawing/2014/main" id="{B03D38A3-D3C4-4793-A02C-4074D01AB870}"/>
              </a:ext>
            </a:extLst>
          </p:cNvPr>
          <p:cNvSpPr>
            <a:spLocks noGrp="1"/>
          </p:cNvSpPr>
          <p:nvPr>
            <p:ph idx="1"/>
          </p:nvPr>
        </p:nvSpPr>
        <p:spPr>
          <a:xfrm>
            <a:off x="646111" y="1428750"/>
            <a:ext cx="10804991" cy="5143500"/>
          </a:xfrm>
        </p:spPr>
        <p:txBody>
          <a:bodyPr>
            <a:normAutofit/>
          </a:bodyPr>
          <a:lstStyle/>
          <a:p>
            <a:r>
              <a:rPr lang="en-US" sz="2800" dirty="0">
                <a:latin typeface="Arial" panose="020B0604020202020204" pitchFamily="34" charset="0"/>
                <a:cs typeface="Arial" panose="020B0604020202020204" pitchFamily="34" charset="0"/>
              </a:rPr>
              <a:t>Although there is a wealth of evidence that backs up the importance of play, there is, however, evidence suggesting that children and young people are not going out and playing as much as they should. </a:t>
            </a:r>
          </a:p>
          <a:p>
            <a:r>
              <a:rPr lang="en-US" sz="2800" dirty="0">
                <a:latin typeface="Arial" panose="020B0604020202020204" pitchFamily="34" charset="0"/>
                <a:cs typeface="Arial" panose="020B0604020202020204" pitchFamily="34" charset="0"/>
              </a:rPr>
              <a:t>This can be down to a number of things, such as video games, television and school work. </a:t>
            </a:r>
          </a:p>
          <a:p>
            <a:r>
              <a:rPr lang="en-US" sz="2800" dirty="0">
                <a:latin typeface="Arial" panose="020B0604020202020204" pitchFamily="34" charset="0"/>
                <a:cs typeface="Arial" panose="020B0604020202020204" pitchFamily="34" charset="0"/>
              </a:rPr>
              <a:t>Frost, Wortham &amp; </a:t>
            </a:r>
            <a:r>
              <a:rPr lang="en-US" sz="2800" dirty="0" err="1">
                <a:latin typeface="Arial" panose="020B0604020202020204" pitchFamily="34" charset="0"/>
                <a:cs typeface="Arial" panose="020B0604020202020204" pitchFamily="34" charset="0"/>
              </a:rPr>
              <a:t>Reifel</a:t>
            </a:r>
            <a:r>
              <a:rPr lang="en-US" sz="2800" dirty="0">
                <a:latin typeface="Arial" panose="020B0604020202020204" pitchFamily="34" charset="0"/>
                <a:cs typeface="Arial" panose="020B0604020202020204" pitchFamily="34" charset="0"/>
              </a:rPr>
              <a:t> (2001, p. 92) notes that ‘Presently, growing popularity  of video games and internet activities, ranging from violent games, to ‘chat rooms’, to adult style gambling, have directed more of children’s time away from spontaneous, traditional play’. </a:t>
            </a:r>
          </a:p>
        </p:txBody>
      </p:sp>
    </p:spTree>
    <p:extLst>
      <p:ext uri="{BB962C8B-B14F-4D97-AF65-F5344CB8AC3E}">
        <p14:creationId xmlns:p14="http://schemas.microsoft.com/office/powerpoint/2010/main" val="14224784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FD3DE-7F7A-42CE-BA10-F0C2842A725B}"/>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Why Play is important </a:t>
            </a:r>
          </a:p>
        </p:txBody>
      </p:sp>
      <p:sp>
        <p:nvSpPr>
          <p:cNvPr id="3" name="Content Placeholder 2">
            <a:extLst>
              <a:ext uri="{FF2B5EF4-FFF2-40B4-BE49-F238E27FC236}">
                <a16:creationId xmlns:a16="http://schemas.microsoft.com/office/drawing/2014/main" id="{BB42EFAA-B3B3-4526-9DD1-2EFA73538C91}"/>
              </a:ext>
            </a:extLst>
          </p:cNvPr>
          <p:cNvSpPr>
            <a:spLocks noGrp="1"/>
          </p:cNvSpPr>
          <p:nvPr>
            <p:ph idx="1"/>
          </p:nvPr>
        </p:nvSpPr>
        <p:spPr>
          <a:xfrm>
            <a:off x="645132" y="1400176"/>
            <a:ext cx="10513406" cy="5005106"/>
          </a:xfrm>
        </p:spPr>
        <p:txBody>
          <a:bodyPr>
            <a:normAutofit fontScale="77500" lnSpcReduction="20000"/>
          </a:bodyPr>
          <a:lstStyle/>
          <a:p>
            <a:pPr marL="0" indent="0">
              <a:buNone/>
            </a:pPr>
            <a:r>
              <a:rPr lang="en-US" sz="2800" dirty="0">
                <a:latin typeface="Arial" panose="020B0604020202020204" pitchFamily="34" charset="0"/>
                <a:cs typeface="Arial" panose="020B0604020202020204" pitchFamily="34" charset="0"/>
              </a:rPr>
              <a:t>Play can link to all of the five ways to wellbeing. </a:t>
            </a:r>
          </a:p>
          <a:p>
            <a:r>
              <a:rPr lang="en-US" sz="2800" b="1" dirty="0">
                <a:latin typeface="Arial" panose="020B0604020202020204" pitchFamily="34" charset="0"/>
                <a:cs typeface="Arial" panose="020B0604020202020204" pitchFamily="34" charset="0"/>
              </a:rPr>
              <a:t>Connect: </a:t>
            </a:r>
            <a:r>
              <a:rPr lang="en-US" sz="2800" dirty="0">
                <a:latin typeface="Arial" panose="020B0604020202020204" pitchFamily="34" charset="0"/>
                <a:cs typeface="Arial" panose="020B0604020202020204" pitchFamily="34" charset="0"/>
              </a:rPr>
              <a:t>Play allows for children and young people to connect and interact with others. Having social relationships are important because it promotes positive wellbeing. </a:t>
            </a:r>
            <a:endParaRPr lang="en-US" sz="2800" b="1"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Be Active: </a:t>
            </a:r>
            <a:r>
              <a:rPr lang="en-US" sz="2800" dirty="0">
                <a:latin typeface="Arial" panose="020B0604020202020204" pitchFamily="34" charset="0"/>
                <a:cs typeface="Arial" panose="020B0604020202020204" pitchFamily="34" charset="0"/>
              </a:rPr>
              <a:t>Being outside can have a positive impact on children and young people’s mental health. Mind (2013) notes that ‘Regular physical activity is associated with lower rates of depression and anxiety across all age groups’. </a:t>
            </a:r>
            <a:endParaRPr lang="en-US" sz="2800" b="1"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Take Notice: </a:t>
            </a:r>
            <a:r>
              <a:rPr lang="en-US" sz="2800" dirty="0">
                <a:latin typeface="Arial" panose="020B0604020202020204" pitchFamily="34" charset="0"/>
                <a:cs typeface="Arial" panose="020B0604020202020204" pitchFamily="34" charset="0"/>
              </a:rPr>
              <a:t>Play allows children and young people to take more notice of the outdoors and of things around them. </a:t>
            </a:r>
            <a:endParaRPr lang="en-US" sz="2800" b="1"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Learn:  </a:t>
            </a:r>
            <a:r>
              <a:rPr lang="en-US" sz="2800" dirty="0">
                <a:latin typeface="Arial" panose="020B0604020202020204" pitchFamily="34" charset="0"/>
                <a:cs typeface="Arial" panose="020B0604020202020204" pitchFamily="34" charset="0"/>
              </a:rPr>
              <a:t>Children and young people engaged in play can learn a lot. Mind (2013) notes that ‘Continued learning through life enhances self-esteem and encourages social interaction and a more active life’.</a:t>
            </a:r>
            <a:endParaRPr lang="en-US" sz="2800" b="1"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Give:  </a:t>
            </a:r>
            <a:r>
              <a:rPr lang="en-US" sz="2800" dirty="0">
                <a:latin typeface="Arial" panose="020B0604020202020204" pitchFamily="34" charset="0"/>
                <a:cs typeface="Arial" panose="020B0604020202020204" pitchFamily="34" charset="0"/>
              </a:rPr>
              <a:t>Mind (2013) notes that ‘Research into actions for promoting happiness has shown that committing an act of kindness once a week over a six-week period is associated with an increase in wellbeing.</a:t>
            </a:r>
            <a:endParaRPr lang="en-US"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9103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7F8F6-F3DE-4F04-AC91-4B370DFA91D3}"/>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Creative Approaches through the Arts</a:t>
            </a:r>
          </a:p>
        </p:txBody>
      </p:sp>
      <p:sp>
        <p:nvSpPr>
          <p:cNvPr id="3" name="Content Placeholder 2">
            <a:extLst>
              <a:ext uri="{FF2B5EF4-FFF2-40B4-BE49-F238E27FC236}">
                <a16:creationId xmlns:a16="http://schemas.microsoft.com/office/drawing/2014/main" id="{8A83FD6B-049E-4823-B202-14D6468C90DF}"/>
              </a:ext>
            </a:extLst>
          </p:cNvPr>
          <p:cNvSpPr>
            <a:spLocks noGrp="1"/>
          </p:cNvSpPr>
          <p:nvPr>
            <p:ph idx="1"/>
          </p:nvPr>
        </p:nvSpPr>
        <p:spPr>
          <a:xfrm>
            <a:off x="645130" y="2052918"/>
            <a:ext cx="10454279" cy="4643304"/>
          </a:xfrm>
        </p:spPr>
        <p:txBody>
          <a:bodyPr>
            <a:normAutofit/>
          </a:bodyPr>
          <a:lstStyle/>
          <a:p>
            <a:r>
              <a:rPr lang="en-US" sz="2800" dirty="0">
                <a:latin typeface="Arial" panose="020B0604020202020204" pitchFamily="34" charset="0"/>
                <a:cs typeface="Arial" panose="020B0604020202020204" pitchFamily="34" charset="0"/>
              </a:rPr>
              <a:t>Evidence suggests that children and young people health and wellbeing can be improved by being involved in drama workshops and creative activities.</a:t>
            </a:r>
          </a:p>
          <a:p>
            <a:r>
              <a:rPr lang="en-US" sz="2800" dirty="0">
                <a:latin typeface="Arial" panose="020B0604020202020204" pitchFamily="34" charset="0"/>
                <a:cs typeface="Arial" panose="020B0604020202020204" pitchFamily="34" charset="0"/>
              </a:rPr>
              <a:t>Bungay, Clift &amp; Vella-Burrows (2012, p. 4) reaffirms this by noting ‘There is a growing body of evidence that supports the notion that active involvement in creative activities can provide a wide range of benefits, including the promotion of well-being, quality of life and health’. </a:t>
            </a:r>
          </a:p>
          <a:p>
            <a:endParaRPr lang="en-US" dirty="0"/>
          </a:p>
        </p:txBody>
      </p:sp>
    </p:spTree>
    <p:extLst>
      <p:ext uri="{BB962C8B-B14F-4D97-AF65-F5344CB8AC3E}">
        <p14:creationId xmlns:p14="http://schemas.microsoft.com/office/powerpoint/2010/main" val="19873415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E0B57-9EEA-44EA-B956-A70B48338181}"/>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Benefits of Drama Workshops and Creative Approaches </a:t>
            </a:r>
          </a:p>
        </p:txBody>
      </p:sp>
      <p:sp>
        <p:nvSpPr>
          <p:cNvPr id="3" name="Content Placeholder 2">
            <a:extLst>
              <a:ext uri="{FF2B5EF4-FFF2-40B4-BE49-F238E27FC236}">
                <a16:creationId xmlns:a16="http://schemas.microsoft.com/office/drawing/2014/main" id="{45C4B8DD-A0B1-4E2D-B1C8-C354C48CA966}"/>
              </a:ext>
            </a:extLst>
          </p:cNvPr>
          <p:cNvSpPr>
            <a:spLocks noGrp="1"/>
          </p:cNvSpPr>
          <p:nvPr>
            <p:ph idx="1"/>
          </p:nvPr>
        </p:nvSpPr>
        <p:spPr>
          <a:xfrm>
            <a:off x="140677" y="2052918"/>
            <a:ext cx="11648049" cy="4474491"/>
          </a:xfrm>
        </p:spPr>
        <p:txBody>
          <a:bodyPr>
            <a:normAutofit lnSpcReduction="10000"/>
          </a:bodyPr>
          <a:lstStyle/>
          <a:p>
            <a:r>
              <a:rPr lang="en-US" sz="2800" dirty="0">
                <a:latin typeface="Arial" panose="020B0604020202020204" pitchFamily="34" charset="0"/>
                <a:cs typeface="Arial" panose="020B0604020202020204" pitchFamily="34" charset="0"/>
              </a:rPr>
              <a:t>There are many benefits that drama has that can help children and young people. </a:t>
            </a:r>
          </a:p>
          <a:p>
            <a:r>
              <a:rPr lang="en-US" sz="2800" dirty="0">
                <a:latin typeface="Arial" panose="020B0604020202020204" pitchFamily="34" charset="0"/>
                <a:cs typeface="Arial" panose="020B0604020202020204" pitchFamily="34" charset="0"/>
              </a:rPr>
              <a:t>Drama can build up confidence and self esteem in children and young people. This is backed up by Bungay </a:t>
            </a:r>
            <a:r>
              <a:rPr lang="en-US" sz="2800" i="1" dirty="0">
                <a:latin typeface="Arial" panose="020B0604020202020204" pitchFamily="34" charset="0"/>
                <a:cs typeface="Arial" panose="020B0604020202020204" pitchFamily="34" charset="0"/>
              </a:rPr>
              <a:t>et al </a:t>
            </a:r>
            <a:r>
              <a:rPr lang="en-US" sz="2800" dirty="0">
                <a:latin typeface="Arial" panose="020B0604020202020204" pitchFamily="34" charset="0"/>
                <a:cs typeface="Arial" panose="020B0604020202020204" pitchFamily="34" charset="0"/>
              </a:rPr>
              <a:t>(2012, p. 9) who notes that ‘The contribution of arts/creative projects in promoting a sense of self-worth, and life skills in young people is very clear’. </a:t>
            </a:r>
          </a:p>
          <a:p>
            <a:r>
              <a:rPr lang="en-US" sz="2800" dirty="0">
                <a:latin typeface="Arial" panose="020B0604020202020204" pitchFamily="34" charset="0"/>
                <a:cs typeface="Arial" panose="020B0604020202020204" pitchFamily="34" charset="0"/>
              </a:rPr>
              <a:t>Drama workshops can cover topics such as mental health, drugs and bullying. Not only will drama build up children and young people’s confidence, resilience and well-being, but they can also learn about topics that are relevant within today’s society. </a:t>
            </a:r>
          </a:p>
        </p:txBody>
      </p:sp>
    </p:spTree>
    <p:extLst>
      <p:ext uri="{BB962C8B-B14F-4D97-AF65-F5344CB8AC3E}">
        <p14:creationId xmlns:p14="http://schemas.microsoft.com/office/powerpoint/2010/main" val="3565850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9B347-23EC-4729-A871-284499154113}"/>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Creative Approaches through the Arts</a:t>
            </a:r>
            <a:endParaRPr lang="en-US" dirty="0"/>
          </a:p>
        </p:txBody>
      </p:sp>
      <p:sp>
        <p:nvSpPr>
          <p:cNvPr id="3" name="Content Placeholder 2">
            <a:extLst>
              <a:ext uri="{FF2B5EF4-FFF2-40B4-BE49-F238E27FC236}">
                <a16:creationId xmlns:a16="http://schemas.microsoft.com/office/drawing/2014/main" id="{1E223D80-E9D9-4EC4-AEEF-D58B86E904A7}"/>
              </a:ext>
            </a:extLst>
          </p:cNvPr>
          <p:cNvSpPr>
            <a:spLocks noGrp="1"/>
          </p:cNvSpPr>
          <p:nvPr>
            <p:ph idx="1"/>
          </p:nvPr>
        </p:nvSpPr>
        <p:spPr>
          <a:xfrm>
            <a:off x="309490" y="2052918"/>
            <a:ext cx="11633982" cy="4195481"/>
          </a:xfrm>
        </p:spPr>
        <p:txBody>
          <a:bodyPr>
            <a:normAutofit/>
          </a:bodyPr>
          <a:lstStyle/>
          <a:p>
            <a:r>
              <a:rPr lang="en-US" sz="2800" dirty="0">
                <a:latin typeface="Arial" panose="020B0604020202020204" pitchFamily="34" charset="0"/>
                <a:cs typeface="Arial" panose="020B0604020202020204" pitchFamily="34" charset="0"/>
              </a:rPr>
              <a:t>Bungay </a:t>
            </a:r>
            <a:r>
              <a:rPr lang="en-US" sz="2800" i="1" dirty="0">
                <a:latin typeface="Arial" panose="020B0604020202020204" pitchFamily="34" charset="0"/>
                <a:cs typeface="Arial" panose="020B0604020202020204" pitchFamily="34" charset="0"/>
              </a:rPr>
              <a:t>et al </a:t>
            </a:r>
            <a:r>
              <a:rPr lang="en-US" sz="2800" dirty="0">
                <a:latin typeface="Arial" panose="020B0604020202020204" pitchFamily="34" charset="0"/>
                <a:cs typeface="Arial" panose="020B0604020202020204" pitchFamily="34" charset="0"/>
              </a:rPr>
              <a:t>(2012, p. 7) conducted research with children and young people around the effect that creative activities had on their health and well-being. They noted that ‘Personal wellbeing concerns raised by children and young people during the drama workshops almost exclusively </a:t>
            </a:r>
            <a:r>
              <a:rPr lang="en-US" sz="2800" dirty="0" err="1">
                <a:latin typeface="Arial" panose="020B0604020202020204" pitchFamily="34" charset="0"/>
                <a:cs typeface="Arial" panose="020B0604020202020204" pitchFamily="34" charset="0"/>
              </a:rPr>
              <a:t>centred</a:t>
            </a:r>
            <a:r>
              <a:rPr lang="en-US" sz="2800" dirty="0">
                <a:latin typeface="Arial" panose="020B0604020202020204" pitchFamily="34" charset="0"/>
                <a:cs typeface="Arial" panose="020B0604020202020204" pitchFamily="34" charset="0"/>
              </a:rPr>
              <a:t> on social and emotional health rather than physical health’.</a:t>
            </a:r>
          </a:p>
          <a:p>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4047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CD2F8-1EE5-45A5-B1B0-94E4B8DD5F7C}"/>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Theatre of the Oppressed </a:t>
            </a:r>
          </a:p>
        </p:txBody>
      </p:sp>
      <p:sp>
        <p:nvSpPr>
          <p:cNvPr id="3" name="Content Placeholder 2">
            <a:extLst>
              <a:ext uri="{FF2B5EF4-FFF2-40B4-BE49-F238E27FC236}">
                <a16:creationId xmlns:a16="http://schemas.microsoft.com/office/drawing/2014/main" id="{96E31E26-198F-49EE-A4CC-B869E38FA557}"/>
              </a:ext>
            </a:extLst>
          </p:cNvPr>
          <p:cNvSpPr>
            <a:spLocks noGrp="1"/>
          </p:cNvSpPr>
          <p:nvPr>
            <p:ph idx="1"/>
          </p:nvPr>
        </p:nvSpPr>
        <p:spPr>
          <a:xfrm>
            <a:off x="646111" y="1957387"/>
            <a:ext cx="10541983" cy="4447893"/>
          </a:xfrm>
        </p:spPr>
        <p:txBody>
          <a:bodyPr>
            <a:normAutofit fontScale="92500"/>
          </a:bodyPr>
          <a:lstStyle/>
          <a:p>
            <a:r>
              <a:rPr lang="en-US" sz="2800" dirty="0">
                <a:latin typeface="Arial" panose="020B0604020202020204" pitchFamily="34" charset="0"/>
                <a:cs typeface="Arial" panose="020B0604020202020204" pitchFamily="34" charset="0"/>
              </a:rPr>
              <a:t>The Theatre of the Oppressed was created by Augusto Boal in the early 1990’s, who was a Brazilian theatre director. </a:t>
            </a:r>
          </a:p>
          <a:p>
            <a:r>
              <a:rPr lang="en-US" sz="2800" dirty="0">
                <a:latin typeface="Arial" panose="020B0604020202020204" pitchFamily="34" charset="0"/>
                <a:cs typeface="Arial" panose="020B0604020202020204" pitchFamily="34" charset="0"/>
              </a:rPr>
              <a:t> It is a type of theater that is designed for people who want to learn ways of fighting back against oppression in their daily lives.</a:t>
            </a:r>
          </a:p>
          <a:p>
            <a:r>
              <a:rPr lang="en-US" sz="2800" dirty="0">
                <a:latin typeface="Arial" panose="020B0604020202020204" pitchFamily="34" charset="0"/>
                <a:cs typeface="Arial" panose="020B0604020202020204" pitchFamily="34" charset="0"/>
              </a:rPr>
              <a:t>Boal created a type of theatre called forum theatre. MacDonald &amp; Rachel (2000, p. 2) discusses how forum theatre was created, and notes that ‘Forum theatre was developed in Latin America as a means of working popularly means of working popularly in theatre to tackle the overriding problems of the lives of ordinary people’. </a:t>
            </a:r>
          </a:p>
        </p:txBody>
      </p:sp>
    </p:spTree>
    <p:extLst>
      <p:ext uri="{BB962C8B-B14F-4D97-AF65-F5344CB8AC3E}">
        <p14:creationId xmlns:p14="http://schemas.microsoft.com/office/powerpoint/2010/main" val="24117650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7F267-BAAC-422B-A785-D82BE4737DA7}"/>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Theatre of the Oppressed </a:t>
            </a:r>
          </a:p>
        </p:txBody>
      </p:sp>
      <p:sp>
        <p:nvSpPr>
          <p:cNvPr id="3" name="Content Placeholder 2">
            <a:extLst>
              <a:ext uri="{FF2B5EF4-FFF2-40B4-BE49-F238E27FC236}">
                <a16:creationId xmlns:a16="http://schemas.microsoft.com/office/drawing/2014/main" id="{B1D17F08-C9C8-440E-BEDE-F0B7F2803264}"/>
              </a:ext>
            </a:extLst>
          </p:cNvPr>
          <p:cNvSpPr>
            <a:spLocks noGrp="1"/>
          </p:cNvSpPr>
          <p:nvPr>
            <p:ph idx="1"/>
          </p:nvPr>
        </p:nvSpPr>
        <p:spPr>
          <a:xfrm>
            <a:off x="646111" y="1528763"/>
            <a:ext cx="10470545" cy="4876519"/>
          </a:xfrm>
        </p:spPr>
        <p:txBody>
          <a:bodyPr>
            <a:normAutofit/>
          </a:bodyPr>
          <a:lstStyle/>
          <a:p>
            <a:r>
              <a:rPr lang="en-US" sz="2800" dirty="0">
                <a:latin typeface="Arial" panose="020B0604020202020204" pitchFamily="34" charset="0"/>
                <a:cs typeface="Arial" panose="020B0604020202020204" pitchFamily="34" charset="0"/>
              </a:rPr>
              <a:t>Forum theatre performance involves a protagonist who can be replaced by people watching in the audience. The performance is played one through first, and then repeated from the start. The audience can stop the performance at any time and offer alternatives to the actions of the protagonist and try out another solution. </a:t>
            </a:r>
          </a:p>
          <a:p>
            <a:r>
              <a:rPr lang="en-US" sz="2800" dirty="0">
                <a:latin typeface="Arial" panose="020B0604020202020204" pitchFamily="34" charset="0"/>
                <a:cs typeface="Arial" panose="020B0604020202020204" pitchFamily="34" charset="0"/>
              </a:rPr>
              <a:t>Young people involved in this can learn more about society and things that are oppressing people in this day and age. It gets young people thinking about these issues in society, and ways that they can contribute to society. </a:t>
            </a:r>
          </a:p>
        </p:txBody>
      </p:sp>
    </p:spTree>
    <p:extLst>
      <p:ext uri="{BB962C8B-B14F-4D97-AF65-F5344CB8AC3E}">
        <p14:creationId xmlns:p14="http://schemas.microsoft.com/office/powerpoint/2010/main" val="38978208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39341-30A9-46DD-A18F-D0EE34F3310E}"/>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Theatre of the Oppressed </a:t>
            </a:r>
          </a:p>
        </p:txBody>
      </p:sp>
      <p:sp>
        <p:nvSpPr>
          <p:cNvPr id="3" name="Content Placeholder 2">
            <a:extLst>
              <a:ext uri="{FF2B5EF4-FFF2-40B4-BE49-F238E27FC236}">
                <a16:creationId xmlns:a16="http://schemas.microsoft.com/office/drawing/2014/main" id="{922D9995-B7B8-47F8-97C7-199304E42314}"/>
              </a:ext>
            </a:extLst>
          </p:cNvPr>
          <p:cNvSpPr>
            <a:spLocks noGrp="1"/>
          </p:cNvSpPr>
          <p:nvPr>
            <p:ph idx="1"/>
          </p:nvPr>
        </p:nvSpPr>
        <p:spPr>
          <a:xfrm>
            <a:off x="645130" y="2052918"/>
            <a:ext cx="10513408" cy="4195481"/>
          </a:xfrm>
        </p:spPr>
        <p:txBody>
          <a:bodyPr>
            <a:normAutofit/>
          </a:bodyPr>
          <a:lstStyle/>
          <a:p>
            <a:r>
              <a:rPr lang="en-US" sz="2800" dirty="0" err="1">
                <a:latin typeface="Arial" panose="020B0604020202020204" pitchFamily="34" charset="0"/>
                <a:cs typeface="Arial" panose="020B0604020202020204" pitchFamily="34" charset="0"/>
              </a:rPr>
              <a:t>Muscato</a:t>
            </a:r>
            <a:r>
              <a:rPr lang="en-US" sz="2800" dirty="0">
                <a:latin typeface="Arial" panose="020B0604020202020204" pitchFamily="34" charset="0"/>
                <a:cs typeface="Arial" panose="020B0604020202020204" pitchFamily="34" charset="0"/>
              </a:rPr>
              <a:t> (no date) notes that Boal ‘Wanted to create something educational, something which taught people to actively deal with oppression in their real lives and start a conversation’.</a:t>
            </a:r>
          </a:p>
          <a:p>
            <a:r>
              <a:rPr lang="en-US" sz="2800" dirty="0" err="1">
                <a:latin typeface="Arial" panose="020B0604020202020204" pitchFamily="34" charset="0"/>
                <a:cs typeface="Arial" panose="020B0604020202020204" pitchFamily="34" charset="0"/>
              </a:rPr>
              <a:t>Muscato</a:t>
            </a:r>
            <a:r>
              <a:rPr lang="en-US" sz="2800" dirty="0">
                <a:latin typeface="Arial" panose="020B0604020202020204" pitchFamily="34" charset="0"/>
                <a:cs typeface="Arial" panose="020B0604020202020204" pitchFamily="34" charset="0"/>
              </a:rPr>
              <a:t> (no date) discusses the interest that Boal had between the performance and the audience, and noted that he ‘Took a strong interest in the relationship between performance and audience. He observed that a passive audience member would project his or her desires to create change onto a character in the performance’. </a:t>
            </a:r>
          </a:p>
          <a:p>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38867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E42C3-EA12-4AD0-B89F-037DA12371A6}"/>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Links Between Drama and the 5 Ways to Well-being </a:t>
            </a:r>
          </a:p>
        </p:txBody>
      </p:sp>
      <p:sp>
        <p:nvSpPr>
          <p:cNvPr id="3" name="Content Placeholder 2">
            <a:extLst>
              <a:ext uri="{FF2B5EF4-FFF2-40B4-BE49-F238E27FC236}">
                <a16:creationId xmlns:a16="http://schemas.microsoft.com/office/drawing/2014/main" id="{3B58CAEB-952A-4328-9948-593A4ADE577B}"/>
              </a:ext>
            </a:extLst>
          </p:cNvPr>
          <p:cNvSpPr>
            <a:spLocks noGrp="1"/>
          </p:cNvSpPr>
          <p:nvPr>
            <p:ph idx="1"/>
          </p:nvPr>
        </p:nvSpPr>
        <p:spPr>
          <a:xfrm>
            <a:off x="645130" y="2052918"/>
            <a:ext cx="10456258" cy="4462182"/>
          </a:xfrm>
        </p:spPr>
        <p:txBody>
          <a:bodyPr>
            <a:normAutofit fontScale="25000" lnSpcReduction="20000"/>
          </a:bodyPr>
          <a:lstStyle/>
          <a:p>
            <a:r>
              <a:rPr lang="en-US" sz="9600" b="1" dirty="0">
                <a:latin typeface="Arial" panose="020B0604020202020204" pitchFamily="34" charset="0"/>
                <a:cs typeface="Arial" panose="020B0604020202020204" pitchFamily="34" charset="0"/>
              </a:rPr>
              <a:t>Connect</a:t>
            </a:r>
            <a:r>
              <a:rPr lang="en-US" sz="9600" dirty="0">
                <a:latin typeface="Arial" panose="020B0604020202020204" pitchFamily="34" charset="0"/>
                <a:cs typeface="Arial" panose="020B0604020202020204" pitchFamily="34" charset="0"/>
              </a:rPr>
              <a:t> – Drama allows children and young people to connect with others. </a:t>
            </a:r>
          </a:p>
          <a:p>
            <a:r>
              <a:rPr lang="en-US" sz="9600" b="1" dirty="0">
                <a:latin typeface="Arial" panose="020B0604020202020204" pitchFamily="34" charset="0"/>
                <a:cs typeface="Arial" panose="020B0604020202020204" pitchFamily="34" charset="0"/>
              </a:rPr>
              <a:t>Be Active </a:t>
            </a:r>
            <a:r>
              <a:rPr lang="en-US" sz="9600" dirty="0">
                <a:latin typeface="Arial" panose="020B0604020202020204" pitchFamily="34" charset="0"/>
                <a:cs typeface="Arial" panose="020B0604020202020204" pitchFamily="34" charset="0"/>
              </a:rPr>
              <a:t>– Drama can be physically active, you can be moving about quite a bit. Mind (no date) notes that ‘Exercise is essential for slowing age-related cognitive decline and for promoting well-being’.</a:t>
            </a:r>
          </a:p>
          <a:p>
            <a:r>
              <a:rPr lang="en-US" sz="9600" b="1" dirty="0">
                <a:latin typeface="Arial" panose="020B0604020202020204" pitchFamily="34" charset="0"/>
                <a:cs typeface="Arial" panose="020B0604020202020204" pitchFamily="34" charset="0"/>
              </a:rPr>
              <a:t>Take Notice: </a:t>
            </a:r>
            <a:r>
              <a:rPr lang="en-US" sz="9600" dirty="0" smtClean="0">
                <a:latin typeface="Arial" panose="020B0604020202020204" pitchFamily="34" charset="0"/>
                <a:cs typeface="Arial" panose="020B0604020202020204" pitchFamily="34" charset="0"/>
              </a:rPr>
              <a:t>Drama allows young people to widen their self-awareness and can allow them to notice the world around them. Mind </a:t>
            </a:r>
            <a:r>
              <a:rPr lang="en-US" sz="9600" dirty="0">
                <a:latin typeface="Arial" panose="020B0604020202020204" pitchFamily="34" charset="0"/>
                <a:cs typeface="Arial" panose="020B0604020202020204" pitchFamily="34" charset="0"/>
              </a:rPr>
              <a:t>(no date) notes that ‘Taking Notice is a step towards strengthening and widening our self-awareness.</a:t>
            </a:r>
            <a:endParaRPr lang="en-US" sz="9600" b="1" dirty="0">
              <a:latin typeface="Arial" panose="020B0604020202020204" pitchFamily="34" charset="0"/>
              <a:cs typeface="Arial" panose="020B0604020202020204" pitchFamily="34" charset="0"/>
            </a:endParaRPr>
          </a:p>
          <a:p>
            <a:r>
              <a:rPr lang="en-US" sz="9600" b="1" dirty="0">
                <a:latin typeface="Arial" panose="020B0604020202020204" pitchFamily="34" charset="0"/>
                <a:cs typeface="Arial" panose="020B0604020202020204" pitchFamily="34" charset="0"/>
              </a:rPr>
              <a:t>Learn: </a:t>
            </a:r>
            <a:r>
              <a:rPr lang="en-US" sz="9600" dirty="0">
                <a:latin typeface="Arial" panose="020B0604020202020204" pitchFamily="34" charset="0"/>
                <a:cs typeface="Arial" panose="020B0604020202020204" pitchFamily="34" charset="0"/>
              </a:rPr>
              <a:t>Children and young people can learn more about drama as a subject as well as building on young people’s self esteem and confidence. </a:t>
            </a:r>
            <a:endParaRPr lang="en-US" sz="9600" b="1" dirty="0">
              <a:latin typeface="Arial" panose="020B0604020202020204" pitchFamily="34" charset="0"/>
              <a:cs typeface="Arial" panose="020B0604020202020204" pitchFamily="34" charset="0"/>
            </a:endParaRPr>
          </a:p>
          <a:p>
            <a:r>
              <a:rPr lang="en-US" sz="9600" b="1" dirty="0">
                <a:latin typeface="Arial" panose="020B0604020202020204" pitchFamily="34" charset="0"/>
                <a:cs typeface="Arial" panose="020B0604020202020204" pitchFamily="34" charset="0"/>
              </a:rPr>
              <a:t>Give: </a:t>
            </a:r>
            <a:r>
              <a:rPr lang="en-US" sz="9600" dirty="0">
                <a:latin typeface="Arial" panose="020B0604020202020204" pitchFamily="34" charset="0"/>
                <a:cs typeface="Arial" panose="020B0604020202020204" pitchFamily="34" charset="0"/>
              </a:rPr>
              <a:t>Drama can give young people transferable skills, such as public speaking, working within groups and empathy. </a:t>
            </a:r>
            <a:endParaRPr lang="en-US" sz="9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74446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205FF-F03C-406E-9DE4-505370B2042A}"/>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CB182988-4BEE-48AA-85B5-3BB208003B6A}"/>
              </a:ext>
            </a:extLst>
          </p:cNvPr>
          <p:cNvSpPr>
            <a:spLocks noGrp="1"/>
          </p:cNvSpPr>
          <p:nvPr>
            <p:ph idx="1"/>
          </p:nvPr>
        </p:nvSpPr>
        <p:spPr>
          <a:xfrm>
            <a:off x="0" y="1331259"/>
            <a:ext cx="11844997" cy="5526741"/>
          </a:xfrm>
        </p:spPr>
        <p:txBody>
          <a:bodyPr>
            <a:normAutofit fontScale="85000" lnSpcReduction="20000"/>
          </a:bodyPr>
          <a:lstStyle/>
          <a:p>
            <a:r>
              <a:rPr lang="en-US" sz="2300" dirty="0">
                <a:latin typeface="Arial" panose="020B0604020202020204" pitchFamily="34" charset="0"/>
                <a:cs typeface="Arial" panose="020B0604020202020204" pitchFamily="34" charset="0"/>
              </a:rPr>
              <a:t>Bungay, H., Clift, S. and Vella-Burrows, T. (2012). </a:t>
            </a:r>
            <a:r>
              <a:rPr lang="en-US" sz="2300" i="1" dirty="0">
                <a:latin typeface="Arial" panose="020B0604020202020204" pitchFamily="34" charset="0"/>
                <a:cs typeface="Arial" panose="020B0604020202020204" pitchFamily="34" charset="0"/>
              </a:rPr>
              <a:t>Enhancing the Health and Wellbeing of Children and Young People through the Arts</a:t>
            </a:r>
            <a:r>
              <a:rPr lang="en-US" sz="2300" dirty="0">
                <a:latin typeface="Arial" panose="020B0604020202020204" pitchFamily="34" charset="0"/>
                <a:cs typeface="Arial" panose="020B0604020202020204" pitchFamily="34" charset="0"/>
              </a:rPr>
              <a:t>. [wp-content/uploads/2017/02/2012-Bungay-Lambeth_Report.pdf [Accessed 7 </a:t>
            </a:r>
            <a:r>
              <a:rPr lang="en-US" sz="2300" dirty="0" err="1">
                <a:latin typeface="Arial" panose="020B0604020202020204" pitchFamily="34" charset="0"/>
                <a:cs typeface="Arial" panose="020B0604020202020204" pitchFamily="34" charset="0"/>
              </a:rPr>
              <a:t>Deonline</a:t>
            </a:r>
            <a:r>
              <a:rPr lang="en-US" sz="2300" dirty="0">
                <a:latin typeface="Arial" panose="020B0604020202020204" pitchFamily="34" charset="0"/>
                <a:cs typeface="Arial" panose="020B0604020202020204" pitchFamily="34" charset="0"/>
              </a:rPr>
              <a:t>] Sidney De </a:t>
            </a:r>
            <a:r>
              <a:rPr lang="en-US" sz="2300" dirty="0" err="1">
                <a:latin typeface="Arial" panose="020B0604020202020204" pitchFamily="34" charset="0"/>
                <a:cs typeface="Arial" panose="020B0604020202020204" pitchFamily="34" charset="0"/>
              </a:rPr>
              <a:t>Haan</a:t>
            </a:r>
            <a:r>
              <a:rPr lang="en-US" sz="2300" dirty="0">
                <a:latin typeface="Arial" panose="020B0604020202020204" pitchFamily="34" charset="0"/>
                <a:cs typeface="Arial" panose="020B0604020202020204" pitchFamily="34" charset="0"/>
              </a:rPr>
              <a:t> Research Centre for Music, Arts and Health. Available at: </a:t>
            </a:r>
            <a:r>
              <a:rPr lang="en-US" sz="2300" dirty="0">
                <a:latin typeface="Arial" panose="020B0604020202020204" pitchFamily="34" charset="0"/>
                <a:cs typeface="Arial" panose="020B0604020202020204" pitchFamily="34" charset="0"/>
                <a:hlinkClick r:id="rId2"/>
              </a:rPr>
              <a:t>http://www.artshealthresources.org.uk/c. 2018</a:t>
            </a:r>
            <a:r>
              <a:rPr lang="en-US" sz="2300" dirty="0">
                <a:latin typeface="Arial" panose="020B0604020202020204" pitchFamily="34" charset="0"/>
                <a:cs typeface="Arial" panose="020B0604020202020204" pitchFamily="34" charset="0"/>
              </a:rPr>
              <a:t>].</a:t>
            </a:r>
          </a:p>
          <a:p>
            <a:r>
              <a:rPr lang="en-US" sz="2300" dirty="0">
                <a:latin typeface="Arial" panose="020B0604020202020204" pitchFamily="34" charset="0"/>
                <a:cs typeface="Arial" panose="020B0604020202020204" pitchFamily="34" charset="0"/>
              </a:rPr>
              <a:t>Department of Health (2014). </a:t>
            </a:r>
            <a:r>
              <a:rPr lang="en-US" sz="2300" i="1" dirty="0">
                <a:latin typeface="Arial" panose="020B0604020202020204" pitchFamily="34" charset="0"/>
                <a:cs typeface="Arial" panose="020B0604020202020204" pitchFamily="34" charset="0"/>
              </a:rPr>
              <a:t>What Works to Improve Wellbeing</a:t>
            </a:r>
            <a:r>
              <a:rPr lang="en-US" sz="2300" dirty="0">
                <a:latin typeface="Arial" panose="020B0604020202020204" pitchFamily="34" charset="0"/>
                <a:cs typeface="Arial" panose="020B0604020202020204" pitchFamily="34" charset="0"/>
              </a:rPr>
              <a:t>. [PDF] Health Improvement Analytical Team. Available at: https://assets.publishing.service.gov.uk/government/uploads/system/uploads/attachment_data/file/277593/What_works_to_improve_wellbeing.pdf [Accessed 7 Dec. 2018]. </a:t>
            </a:r>
          </a:p>
          <a:p>
            <a:r>
              <a:rPr lang="en-US" sz="2300" dirty="0">
                <a:latin typeface="Arial" panose="020B0604020202020204" pitchFamily="34" charset="0"/>
                <a:cs typeface="Arial" panose="020B0604020202020204" pitchFamily="34" charset="0"/>
              </a:rPr>
              <a:t>Public Health England (2015) Improving young people’s health and wellbeing. [online] London: Available at: https://assets.publishing.service.gov.uk/government/uploads/system/uploads/attachment_data/file/399391/20150128_YP_HW_Framework_FINAL_WP__3_.pdf [Accessed 22 Nov. 2018].</a:t>
            </a:r>
          </a:p>
          <a:p>
            <a:r>
              <a:rPr lang="en-US" sz="2300" dirty="0">
                <a:latin typeface="Arial" panose="020B0604020202020204" pitchFamily="34" charset="0"/>
                <a:cs typeface="Arial" panose="020B0604020202020204" pitchFamily="34" charset="0"/>
              </a:rPr>
              <a:t>New Economics Foundation (2012) </a:t>
            </a:r>
            <a:r>
              <a:rPr lang="en-US" sz="2300" i="1" dirty="0">
                <a:latin typeface="Arial" panose="020B0604020202020204" pitchFamily="34" charset="0"/>
                <a:cs typeface="Arial" panose="020B0604020202020204" pitchFamily="34" charset="0"/>
              </a:rPr>
              <a:t>Measuring Wellbeing: A guide for practitioners</a:t>
            </a:r>
            <a:r>
              <a:rPr lang="en-US" sz="2300" dirty="0">
                <a:latin typeface="Arial" panose="020B0604020202020204" pitchFamily="34" charset="0"/>
                <a:cs typeface="Arial" panose="020B0604020202020204" pitchFamily="34" charset="0"/>
              </a:rPr>
              <a:t>, London: New Economics Foundation.</a:t>
            </a:r>
          </a:p>
          <a:p>
            <a:r>
              <a:rPr lang="en-US" sz="2300" dirty="0">
                <a:latin typeface="Arial" panose="020B0604020202020204" pitchFamily="34" charset="0"/>
                <a:cs typeface="Arial" panose="020B0604020202020204" pitchFamily="34" charset="0"/>
              </a:rPr>
              <a:t>Manwaring, B. and Taylor, C. (2006). </a:t>
            </a:r>
            <a:r>
              <a:rPr lang="en-US" sz="2300" i="1" dirty="0">
                <a:latin typeface="Arial" panose="020B0604020202020204" pitchFamily="34" charset="0"/>
                <a:cs typeface="Arial" panose="020B0604020202020204" pitchFamily="34" charset="0"/>
              </a:rPr>
              <a:t>The Benefits of Play and </a:t>
            </a:r>
            <a:r>
              <a:rPr lang="en-US" sz="2300" i="1" dirty="0" err="1">
                <a:latin typeface="Arial" panose="020B0604020202020204" pitchFamily="34" charset="0"/>
                <a:cs typeface="Arial" panose="020B0604020202020204" pitchFamily="34" charset="0"/>
              </a:rPr>
              <a:t>Playwork</a:t>
            </a:r>
            <a:r>
              <a:rPr lang="en-US" sz="2300" dirty="0">
                <a:latin typeface="Arial" panose="020B0604020202020204" pitchFamily="34" charset="0"/>
                <a:cs typeface="Arial" panose="020B0604020202020204" pitchFamily="34" charset="0"/>
              </a:rPr>
              <a:t>. [online] The Community and Youth Workers’ Union. Available at: http://www.playscotland.org/wp-content/uploads/assets/Documents/CYWUResearchComplete.pdf [Accessed 7 Dec. 2018].</a:t>
            </a:r>
          </a:p>
          <a:p>
            <a:r>
              <a:rPr lang="en-US" sz="2300" dirty="0">
                <a:latin typeface="Arial" panose="020B0604020202020204" pitchFamily="34" charset="0"/>
                <a:cs typeface="Arial" panose="020B0604020202020204" pitchFamily="34" charset="0"/>
              </a:rPr>
              <a:t>Tovey, H. (2007). </a:t>
            </a:r>
            <a:r>
              <a:rPr lang="en-US" sz="2300" i="1" dirty="0">
                <a:latin typeface="Arial" panose="020B0604020202020204" pitchFamily="34" charset="0"/>
                <a:cs typeface="Arial" panose="020B0604020202020204" pitchFamily="34" charset="0"/>
              </a:rPr>
              <a:t>Playing Outdoors</a:t>
            </a:r>
            <a:r>
              <a:rPr lang="en-US" sz="2300" dirty="0">
                <a:latin typeface="Arial" panose="020B0604020202020204" pitchFamily="34" charset="0"/>
                <a:cs typeface="Arial" panose="020B0604020202020204" pitchFamily="34" charset="0"/>
              </a:rPr>
              <a:t>. Open University Press. </a:t>
            </a:r>
          </a:p>
        </p:txBody>
      </p:sp>
    </p:spTree>
    <p:extLst>
      <p:ext uri="{BB962C8B-B14F-4D97-AF65-F5344CB8AC3E}">
        <p14:creationId xmlns:p14="http://schemas.microsoft.com/office/powerpoint/2010/main" val="7835293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0FFD4-A992-4FA2-8ED6-9D27608367F4}"/>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2F5C999D-B8EE-4ACA-B38F-CD2067B3A899}"/>
              </a:ext>
            </a:extLst>
          </p:cNvPr>
          <p:cNvSpPr>
            <a:spLocks noGrp="1"/>
          </p:cNvSpPr>
          <p:nvPr>
            <p:ph idx="1"/>
          </p:nvPr>
        </p:nvSpPr>
        <p:spPr>
          <a:xfrm>
            <a:off x="645130" y="1457326"/>
            <a:ext cx="10513408" cy="5400674"/>
          </a:xfrm>
        </p:spPr>
        <p:txBody>
          <a:bodyPr>
            <a:normAutofit fontScale="47500" lnSpcReduction="20000"/>
          </a:bodyPr>
          <a:lstStyle/>
          <a:p>
            <a:r>
              <a:rPr lang="en-US" sz="3300" dirty="0">
                <a:latin typeface="Arial" panose="020B0604020202020204" pitchFamily="34" charset="0"/>
                <a:cs typeface="Arial" panose="020B0604020202020204" pitchFamily="34" charset="0"/>
              </a:rPr>
              <a:t>MacDonald, S. and Rachel, D. (2000). </a:t>
            </a:r>
            <a:r>
              <a:rPr lang="en-US" sz="3300" i="1" dirty="0">
                <a:latin typeface="Arial" panose="020B0604020202020204" pitchFamily="34" charset="0"/>
                <a:cs typeface="Arial" panose="020B0604020202020204" pitchFamily="34" charset="0"/>
              </a:rPr>
              <a:t>Augusto Boal's </a:t>
            </a:r>
            <a:r>
              <a:rPr lang="en-US" sz="3300" i="1" dirty="0" err="1">
                <a:latin typeface="Arial" panose="020B0604020202020204" pitchFamily="34" charset="0"/>
                <a:cs typeface="Arial" panose="020B0604020202020204" pitchFamily="34" charset="0"/>
              </a:rPr>
              <a:t>Foru</a:t>
            </a:r>
            <a:r>
              <a:rPr lang="en-US" sz="3300" i="1" dirty="0">
                <a:latin typeface="Arial" panose="020B0604020202020204" pitchFamily="34" charset="0"/>
                <a:cs typeface="Arial" panose="020B0604020202020204" pitchFamily="34" charset="0"/>
              </a:rPr>
              <a:t> Theatre for Teachers</a:t>
            </a:r>
            <a:r>
              <a:rPr lang="en-US" sz="3300" dirty="0">
                <a:latin typeface="Arial" panose="020B0604020202020204" pitchFamily="34" charset="0"/>
                <a:cs typeface="Arial" panose="020B0604020202020204" pitchFamily="34" charset="0"/>
              </a:rPr>
              <a:t>. [online] Organizingforpower.files.wordpress.com. Available at: https://organizingforpower.files.wordpress.com/2009/03/games-theater-of-oppressed.pdf [Accessed 23 Dec. 2018]. </a:t>
            </a:r>
          </a:p>
          <a:p>
            <a:r>
              <a:rPr lang="en-US" sz="3300" dirty="0">
                <a:latin typeface="Arial" panose="020B0604020202020204" pitchFamily="34" charset="0"/>
                <a:cs typeface="Arial" panose="020B0604020202020204" pitchFamily="34" charset="0"/>
              </a:rPr>
              <a:t>Mind Brighton and Hove. (n.d.). </a:t>
            </a:r>
            <a:r>
              <a:rPr lang="en-US" sz="3300" i="1" dirty="0">
                <a:latin typeface="Arial" panose="020B0604020202020204" pitchFamily="34" charset="0"/>
                <a:cs typeface="Arial" panose="020B0604020202020204" pitchFamily="34" charset="0"/>
              </a:rPr>
              <a:t>Take Notice (5 Ways to Wellbeing) | Mind Brighton and Hove</a:t>
            </a:r>
            <a:r>
              <a:rPr lang="en-US" sz="3300" dirty="0">
                <a:latin typeface="Arial" panose="020B0604020202020204" pitchFamily="34" charset="0"/>
                <a:cs typeface="Arial" panose="020B0604020202020204" pitchFamily="34" charset="0"/>
              </a:rPr>
              <a:t>. [online] Available at: https://www.mindcharity.co.uk/wellbeing-article/take-notice-5-ways-wellbeing/ [Accessed 4 Jan. 2019].</a:t>
            </a:r>
          </a:p>
          <a:p>
            <a:r>
              <a:rPr lang="en-US" sz="3300" dirty="0">
                <a:latin typeface="Arial" panose="020B0604020202020204" pitchFamily="34" charset="0"/>
                <a:cs typeface="Arial" panose="020B0604020202020204" pitchFamily="34" charset="0"/>
              </a:rPr>
              <a:t>Mind the Gap. (2018). </a:t>
            </a:r>
            <a:r>
              <a:rPr lang="en-US" sz="3300" i="1" dirty="0">
                <a:latin typeface="Arial" panose="020B0604020202020204" pitchFamily="34" charset="0"/>
                <a:cs typeface="Arial" panose="020B0604020202020204" pitchFamily="34" charset="0"/>
              </a:rPr>
              <a:t>Augusto Boal - Theatre of the Oppressed Founder - Mind the Gap</a:t>
            </a:r>
            <a:r>
              <a:rPr lang="en-US" sz="3300" dirty="0">
                <a:latin typeface="Arial" panose="020B0604020202020204" pitchFamily="34" charset="0"/>
                <a:cs typeface="Arial" panose="020B0604020202020204" pitchFamily="34" charset="0"/>
              </a:rPr>
              <a:t>. [online] Available at: http://www.mind-the-gap.org.uk/stories/augusto-boal-theatre-oppressed-founder/ [Accessed 22 Dec. 2018].</a:t>
            </a:r>
          </a:p>
          <a:p>
            <a:r>
              <a:rPr lang="en-US" sz="3300" dirty="0">
                <a:latin typeface="Arial" panose="020B0604020202020204" pitchFamily="34" charset="0"/>
                <a:cs typeface="Arial" panose="020B0604020202020204" pitchFamily="34" charset="0"/>
              </a:rPr>
              <a:t>Mind.org.uk. (2013). </a:t>
            </a:r>
            <a:r>
              <a:rPr lang="en-US" sz="3300" i="1" dirty="0">
                <a:latin typeface="Arial" panose="020B0604020202020204" pitchFamily="34" charset="0"/>
                <a:cs typeface="Arial" panose="020B0604020202020204" pitchFamily="34" charset="0"/>
              </a:rPr>
              <a:t>Five ways to wellbeing | Mind, the mental health charity - help for mental health problems</a:t>
            </a:r>
            <a:r>
              <a:rPr lang="en-US" sz="3300" dirty="0">
                <a:latin typeface="Arial" panose="020B0604020202020204" pitchFamily="34" charset="0"/>
                <a:cs typeface="Arial" panose="020B0604020202020204" pitchFamily="34" charset="0"/>
              </a:rPr>
              <a:t>. [online] Available at: https://www.mind.org.uk/workplace/mental-health-at-work/taking-care-of-yourself/five-ways-to-wellbeing/ [Accessed 23 Dec. 2018]. </a:t>
            </a:r>
          </a:p>
          <a:p>
            <a:r>
              <a:rPr lang="en-US" sz="3300" dirty="0" err="1">
                <a:latin typeface="Arial" panose="020B0604020202020204" pitchFamily="34" charset="0"/>
                <a:cs typeface="Arial" panose="020B0604020202020204" pitchFamily="34" charset="0"/>
              </a:rPr>
              <a:t>Muscato</a:t>
            </a:r>
            <a:r>
              <a:rPr lang="en-US" sz="3300" dirty="0">
                <a:latin typeface="Arial" panose="020B0604020202020204" pitchFamily="34" charset="0"/>
                <a:cs typeface="Arial" panose="020B0604020202020204" pitchFamily="34" charset="0"/>
              </a:rPr>
              <a:t>, C. (n.d.). </a:t>
            </a:r>
            <a:r>
              <a:rPr lang="en-US" sz="3300" i="1" dirty="0">
                <a:latin typeface="Arial" panose="020B0604020202020204" pitchFamily="34" charset="0"/>
                <a:cs typeface="Arial" panose="020B0604020202020204" pitchFamily="34" charset="0"/>
              </a:rPr>
              <a:t>Theatre of the Oppressed: Definition, History &amp; Characteristics | Study.com</a:t>
            </a:r>
            <a:r>
              <a:rPr lang="en-US" sz="3300" dirty="0">
                <a:latin typeface="Arial" panose="020B0604020202020204" pitchFamily="34" charset="0"/>
                <a:cs typeface="Arial" panose="020B0604020202020204" pitchFamily="34" charset="0"/>
              </a:rPr>
              <a:t>. [online] Study.com. Available at: https://study.com/academy/lesson/theatre-of-the-oppressed-definition-history-characteristics.html [Accessed 23 Dec. 2018</a:t>
            </a:r>
            <a:r>
              <a:rPr lang="en-US" sz="3300" dirty="0" smtClean="0">
                <a:latin typeface="Arial" panose="020B0604020202020204" pitchFamily="34" charset="0"/>
                <a:cs typeface="Arial" panose="020B0604020202020204" pitchFamily="34" charset="0"/>
              </a:rPr>
              <a:t>].</a:t>
            </a:r>
          </a:p>
          <a:p>
            <a:r>
              <a:rPr lang="en-US" sz="3400" dirty="0">
                <a:latin typeface="Arial" panose="020B0604020202020204" pitchFamily="34" charset="0"/>
                <a:cs typeface="Arial" panose="020B0604020202020204" pitchFamily="34" charset="0"/>
              </a:rPr>
              <a:t>United Nations (1989) Convention on the Rights of the Child. [Online] Available at </a:t>
            </a:r>
            <a:r>
              <a:rPr lang="en-GB" sz="3400" u="sng" dirty="0">
                <a:latin typeface="Arial" panose="020B0604020202020204" pitchFamily="34" charset="0"/>
                <a:cs typeface="Arial" panose="020B0604020202020204" pitchFamily="34" charset="0"/>
                <a:hlinkClick r:id="rId2"/>
              </a:rPr>
              <a:t>https://www.unicef.org.uk/wp-content/uploads/2010/05/UNCRC_summary-1.pdf</a:t>
            </a:r>
            <a:r>
              <a:rPr lang="en-GB" sz="3400" dirty="0">
                <a:latin typeface="Arial" panose="020B0604020202020204" pitchFamily="34" charset="0"/>
                <a:cs typeface="Arial" panose="020B0604020202020204" pitchFamily="34" charset="0"/>
              </a:rPr>
              <a:t> [Accessed 29 Nov. 2018] </a:t>
            </a:r>
            <a:endParaRPr lang="en-US" sz="3400" dirty="0">
              <a:latin typeface="Arial" panose="020B0604020202020204" pitchFamily="34" charset="0"/>
              <a:cs typeface="Arial" panose="020B0604020202020204" pitchFamily="34" charset="0"/>
            </a:endParaRPr>
          </a:p>
          <a:p>
            <a:r>
              <a:rPr lang="en-US" sz="3300" dirty="0">
                <a:latin typeface="Arial" panose="020B0604020202020204" pitchFamily="34" charset="0"/>
                <a:cs typeface="Arial" panose="020B0604020202020204" pitchFamily="34" charset="0"/>
              </a:rPr>
              <a:t>World Health Organization(n.d.). </a:t>
            </a:r>
            <a:r>
              <a:rPr lang="en-US" sz="3300" i="1" dirty="0">
                <a:latin typeface="Arial" panose="020B0604020202020204" pitchFamily="34" charset="0"/>
                <a:cs typeface="Arial" panose="020B0604020202020204" pitchFamily="34" charset="0"/>
              </a:rPr>
              <a:t>WHO | Physical activity and young people</a:t>
            </a:r>
            <a:r>
              <a:rPr lang="en-US" sz="3300" dirty="0">
                <a:latin typeface="Arial" panose="020B0604020202020204" pitchFamily="34" charset="0"/>
                <a:cs typeface="Arial" panose="020B0604020202020204" pitchFamily="34" charset="0"/>
              </a:rPr>
              <a:t>. [online] Available at: https://www.who.int/dietphysicalactivity/factsheet_young_people/en/ [Accessed 22 Dec. 2018].</a:t>
            </a:r>
          </a:p>
          <a:p>
            <a:r>
              <a:rPr lang="en-US" sz="3300" dirty="0">
                <a:latin typeface="Arial" panose="020B0604020202020204" pitchFamily="34" charset="0"/>
                <a:cs typeface="Arial" panose="020B0604020202020204" pitchFamily="34" charset="0"/>
              </a:rPr>
              <a:t>World Health Organization. (n.d.). </a:t>
            </a:r>
            <a:r>
              <a:rPr lang="en-US" sz="3300" i="1" dirty="0">
                <a:latin typeface="Arial" panose="020B0604020202020204" pitchFamily="34" charset="0"/>
                <a:cs typeface="Arial" panose="020B0604020202020204" pitchFamily="34" charset="0"/>
              </a:rPr>
              <a:t>Constitution of WHO: principles</a:t>
            </a:r>
            <a:r>
              <a:rPr lang="en-US" sz="3300" dirty="0">
                <a:latin typeface="Arial" panose="020B0604020202020204" pitchFamily="34" charset="0"/>
                <a:cs typeface="Arial" panose="020B0604020202020204" pitchFamily="34" charset="0"/>
              </a:rPr>
              <a:t>. [online] Available at: http://www.who.int/about/mission/en/ [Accessed 18 Nov. 2018]. </a:t>
            </a:r>
          </a:p>
          <a:p>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14713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53851</TotalTime>
  <Words>3289</Words>
  <Application>Microsoft Office PowerPoint</Application>
  <PresentationFormat>Widescreen</PresentationFormat>
  <Paragraphs>123</Paragraphs>
  <Slides>21</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Abadi</vt:lpstr>
      <vt:lpstr>Arial</vt:lpstr>
      <vt:lpstr>Calibri</vt:lpstr>
      <vt:lpstr>Century Gothic</vt:lpstr>
      <vt:lpstr>Wingdings 3</vt:lpstr>
      <vt:lpstr>Ion</vt:lpstr>
      <vt:lpstr>Paper, Planes and Pebbles: Explore the evidence for investment in creative approaches intended to enhance the health and wellbeing of children and/or young people in Wales.</vt:lpstr>
      <vt:lpstr>Introduction </vt:lpstr>
      <vt:lpstr>What is Well-being?</vt:lpstr>
      <vt:lpstr>What is Health? </vt:lpstr>
      <vt:lpstr>Fostering a Positive Relationship</vt:lpstr>
      <vt:lpstr>Youth Work </vt:lpstr>
      <vt:lpstr>Youth Work – Providing informal Activities to Young People </vt:lpstr>
      <vt:lpstr>Creative Approaches of Improving Health and Wellbeing - Play </vt:lpstr>
      <vt:lpstr>Creative Approaches to Health and Well-being - Play</vt:lpstr>
      <vt:lpstr>Creative Approaches to Health and Wellbeing – Play </vt:lpstr>
      <vt:lpstr>Why Play is Important </vt:lpstr>
      <vt:lpstr>Why Play is important </vt:lpstr>
      <vt:lpstr>Creative Approaches through the Arts</vt:lpstr>
      <vt:lpstr>Benefits of Drama Workshops and Creative Approaches </vt:lpstr>
      <vt:lpstr>Creative Approaches through the Arts</vt:lpstr>
      <vt:lpstr>Theatre of the Oppressed </vt:lpstr>
      <vt:lpstr>Theatre of the Oppressed </vt:lpstr>
      <vt:lpstr>Theatre of the Oppressed </vt:lpstr>
      <vt:lpstr>Links Between Drama and the 5 Ways to Well-being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Paper, Planes and Pebbles: Explore the evidence for investment in creative approaches intended to enhance the health and wellbeing of children and/or young people in Wales.</dc:title>
  <dc:creator>Hywel Ainsworth</dc:creator>
  <cp:lastModifiedBy>Hywel Ainsworth (1500795)</cp:lastModifiedBy>
  <cp:revision>130</cp:revision>
  <dcterms:created xsi:type="dcterms:W3CDTF">2018-11-18T00:17:49Z</dcterms:created>
  <dcterms:modified xsi:type="dcterms:W3CDTF">2019-01-09T12:18:02Z</dcterms:modified>
</cp:coreProperties>
</file>