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cholas Thomas" initials="NT" lastIdx="1" clrIdx="0">
    <p:extLst>
      <p:ext uri="{19B8F6BF-5375-455C-9EA6-DF929625EA0E}">
        <p15:presenceInfo xmlns:p15="http://schemas.microsoft.com/office/powerpoint/2012/main" userId="cc18c52465c0a1f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1452" y="-296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5/2/2020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 Type="http://schemas.openxmlformats.org/officeDocument/2006/relationships/image" Target="../media/image1.jpg"/><Relationship Id="rId16" Type="http://schemas.openxmlformats.org/officeDocument/2006/relationships/image" Target="../media/image15.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19" Type="http://schemas.openxmlformats.org/officeDocument/2006/relationships/image" Target="../media/image18.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Aerodynamics Design of the Underbody of an MCR Racecar for the British Hillclimb &amp; Sprint </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Championship</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Nicholas David Thomas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Tim Tudor</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76276" y="5374703"/>
            <a:ext cx="6492137" cy="7736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lgn="just">
              <a:spcBef>
                <a:spcPct val="50000"/>
              </a:spcBef>
            </a:pPr>
            <a:r>
              <a:rPr lang="en-AU" altLang="en-US" sz="2700" dirty="0"/>
              <a:t>This project centred around the design of the underbody for an MCR Racecar for the British Hillclimb and Sprint Championship. Using Ansys CFD and Solidworks CAD several designs were produced to balance frontal downforce of a newly designed splitter by John Iley (1).</a:t>
            </a:r>
          </a:p>
          <a:p>
            <a:pPr>
              <a:spcBef>
                <a:spcPct val="50000"/>
              </a:spcBef>
            </a:pPr>
            <a:r>
              <a:rPr lang="en-AU" altLang="en-US" sz="3600" b="1" dirty="0"/>
              <a:t>Project Aims</a:t>
            </a:r>
          </a:p>
          <a:p>
            <a:pPr marL="457200" indent="-457200" algn="just">
              <a:spcBef>
                <a:spcPct val="50000"/>
              </a:spcBef>
              <a:buFont typeface="Arial" panose="020B0604020202020204" pitchFamily="34" charset="0"/>
              <a:buChar char="•"/>
            </a:pPr>
            <a:r>
              <a:rPr lang="en-AU" altLang="en-US" sz="2700" dirty="0"/>
              <a:t>Bring centre of pressure back to a value similar to the original Car</a:t>
            </a:r>
          </a:p>
          <a:p>
            <a:pPr marL="457200" indent="-457200">
              <a:spcBef>
                <a:spcPct val="50000"/>
              </a:spcBef>
              <a:buFont typeface="Arial" panose="020B0604020202020204" pitchFamily="34" charset="0"/>
              <a:buChar char="•"/>
            </a:pPr>
            <a:r>
              <a:rPr lang="en-AU" altLang="en-US" sz="2700" dirty="0"/>
              <a:t>Increase overall downforce</a:t>
            </a:r>
          </a:p>
          <a:p>
            <a:pPr marL="457200" indent="-457200">
              <a:spcBef>
                <a:spcPct val="50000"/>
              </a:spcBef>
              <a:buFont typeface="Arial" panose="020B0604020202020204" pitchFamily="34" charset="0"/>
              <a:buChar char="•"/>
            </a:pPr>
            <a:r>
              <a:rPr lang="en-AU" altLang="en-US" sz="2700" dirty="0"/>
              <a:t>Keep the drag coefficient below 0.5</a:t>
            </a:r>
          </a:p>
        </p:txBody>
      </p:sp>
      <p:sp>
        <p:nvSpPr>
          <p:cNvPr id="12" name="Text Box 8"/>
          <p:cNvSpPr txBox="1">
            <a:spLocks noChangeArrowheads="1"/>
          </p:cNvSpPr>
          <p:nvPr/>
        </p:nvSpPr>
        <p:spPr bwMode="auto">
          <a:xfrm>
            <a:off x="-181520" y="12686597"/>
            <a:ext cx="6634372" cy="3249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Validation</a:t>
            </a:r>
          </a:p>
          <a:p>
            <a:pPr algn="just">
              <a:spcBef>
                <a:spcPct val="20000"/>
              </a:spcBef>
            </a:pPr>
            <a:r>
              <a:rPr lang="en-AU" altLang="en-US" sz="2700" dirty="0"/>
              <a:t>First using the Ahmed Body as a case study, two versions were validated against it to gain an accurate CFD methodology compared to results from (2) at 40m/s. </a:t>
            </a:r>
          </a:p>
        </p:txBody>
      </p:sp>
      <p:sp>
        <p:nvSpPr>
          <p:cNvPr id="23" name="Text Box 11"/>
          <p:cNvSpPr txBox="1">
            <a:spLocks noChangeArrowheads="1"/>
          </p:cNvSpPr>
          <p:nvPr/>
        </p:nvSpPr>
        <p:spPr bwMode="auto">
          <a:xfrm>
            <a:off x="13865016" y="26063667"/>
            <a:ext cx="7518609" cy="4289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GB" sz="1600" dirty="0">
                <a:effectLst/>
                <a:latin typeface="Arial" panose="020B0604020202020204" pitchFamily="34" charset="0"/>
                <a:ea typeface="Calibri" panose="020F0502020204030204" pitchFamily="34" charset="0"/>
                <a:cs typeface="Times New Roman" panose="02020603050405020304" pitchFamily="18" charset="0"/>
              </a:rPr>
              <a:t>(1) Iley, J., 2019. </a:t>
            </a:r>
            <a:r>
              <a:rPr lang="en-GB" sz="1600" i="1" dirty="0">
                <a:effectLst/>
                <a:latin typeface="Arial" panose="020B0604020202020204" pitchFamily="34" charset="0"/>
                <a:ea typeface="Calibri" panose="020F0502020204030204" pitchFamily="34" charset="0"/>
                <a:cs typeface="Times New Roman" panose="02020603050405020304" pitchFamily="18" charset="0"/>
              </a:rPr>
              <a:t>John </a:t>
            </a:r>
            <a:r>
              <a:rPr lang="en-GB" sz="1600" i="1" dirty="0" err="1">
                <a:effectLst/>
                <a:latin typeface="Arial" panose="020B0604020202020204" pitchFamily="34" charset="0"/>
                <a:ea typeface="Calibri" panose="020F0502020204030204" pitchFamily="34" charset="0"/>
                <a:cs typeface="Times New Roman" panose="02020603050405020304" pitchFamily="18" charset="0"/>
              </a:rPr>
              <a:t>Illey</a:t>
            </a:r>
            <a:r>
              <a:rPr lang="en-GB" sz="1600" i="1" dirty="0">
                <a:effectLst/>
                <a:latin typeface="Arial" panose="020B0604020202020204" pitchFamily="34" charset="0"/>
                <a:ea typeface="Calibri" panose="020F0502020204030204" pitchFamily="34" charset="0"/>
                <a:cs typeface="Times New Roman" panose="02020603050405020304" pitchFamily="18" charset="0"/>
              </a:rPr>
              <a:t> Design splitter. </a:t>
            </a:r>
            <a:r>
              <a:rPr lang="en-GB" sz="1600" dirty="0">
                <a:effectLst/>
                <a:latin typeface="Arial" panose="020B0604020202020204" pitchFamily="34" charset="0"/>
                <a:ea typeface="Calibri" panose="020F0502020204030204" pitchFamily="34" charset="0"/>
                <a:cs typeface="Times New Roman" panose="02020603050405020304" pitchFamily="18" charset="0"/>
              </a:rPr>
              <a:t>s.l.:</a:t>
            </a:r>
            <a:r>
              <a:rPr lang="en-GB" sz="1600" dirty="0" err="1">
                <a:effectLst/>
                <a:latin typeface="Arial" panose="020B0604020202020204" pitchFamily="34" charset="0"/>
                <a:ea typeface="Calibri" panose="020F0502020204030204" pitchFamily="34" charset="0"/>
                <a:cs typeface="Times New Roman" panose="02020603050405020304" pitchFamily="18" charset="0"/>
              </a:rPr>
              <a:t>s.n</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marL="0" indent="0">
              <a:spcBef>
                <a:spcPct val="50000"/>
              </a:spcBef>
            </a:pPr>
            <a:r>
              <a:rPr lang="en-GB" sz="1600" dirty="0">
                <a:effectLst/>
                <a:latin typeface="Arial" panose="020B0604020202020204" pitchFamily="34" charset="0"/>
                <a:ea typeface="Calibri" panose="020F0502020204030204" pitchFamily="34" charset="0"/>
                <a:cs typeface="Times New Roman" panose="02020603050405020304" pitchFamily="18" charset="0"/>
              </a:rPr>
              <a:t>(2) </a:t>
            </a:r>
            <a:r>
              <a:rPr lang="en-GB" sz="1600" dirty="0" err="1">
                <a:effectLst/>
                <a:latin typeface="Arial" panose="020B0604020202020204" pitchFamily="34" charset="0"/>
                <a:ea typeface="Calibri" panose="020F0502020204030204" pitchFamily="34" charset="0"/>
                <a:cs typeface="Times New Roman" panose="02020603050405020304" pitchFamily="18" charset="0"/>
              </a:rPr>
              <a:t>Meile</a:t>
            </a:r>
            <a:r>
              <a:rPr lang="en-GB" sz="1600" dirty="0">
                <a:effectLst/>
                <a:latin typeface="Arial" panose="020B0604020202020204" pitchFamily="34" charset="0"/>
                <a:ea typeface="Calibri" panose="020F0502020204030204" pitchFamily="34" charset="0"/>
                <a:cs typeface="Times New Roman" panose="02020603050405020304" pitchFamily="18" charset="0"/>
              </a:rPr>
              <a:t>, W. et al., 2010. </a:t>
            </a:r>
            <a:r>
              <a:rPr lang="en-GB" sz="1600" i="1" dirty="0">
                <a:effectLst/>
                <a:latin typeface="Arial" panose="020B0604020202020204" pitchFamily="34" charset="0"/>
                <a:ea typeface="Calibri" panose="020F0502020204030204" pitchFamily="34" charset="0"/>
                <a:cs typeface="Times New Roman" panose="02020603050405020304" pitchFamily="18" charset="0"/>
              </a:rPr>
              <a:t>Experiments and numerical simulations on the aerodynamics of the Ahmed body, </a:t>
            </a:r>
            <a:r>
              <a:rPr lang="en-GB" sz="1600" dirty="0">
                <a:effectLst/>
                <a:latin typeface="Arial" panose="020B0604020202020204" pitchFamily="34" charset="0"/>
                <a:ea typeface="Calibri" panose="020F0502020204030204" pitchFamily="34" charset="0"/>
                <a:cs typeface="Times New Roman" panose="02020603050405020304" pitchFamily="18" charset="0"/>
              </a:rPr>
              <a:t>Graz: </a:t>
            </a:r>
            <a:r>
              <a:rPr lang="en-GB" sz="1600" dirty="0" err="1">
                <a:effectLst/>
                <a:latin typeface="Arial" panose="020B0604020202020204" pitchFamily="34" charset="0"/>
                <a:ea typeface="Calibri" panose="020F0502020204030204" pitchFamily="34" charset="0"/>
                <a:cs typeface="Times New Roman" panose="02020603050405020304" pitchFamily="18" charset="0"/>
              </a:rPr>
              <a:t>s.n</a:t>
            </a:r>
            <a:r>
              <a:rPr lang="en-GB" sz="1600" dirty="0">
                <a:effectLst/>
                <a:latin typeface="Arial" panose="020B0604020202020204" pitchFamily="34" charset="0"/>
                <a:ea typeface="Calibri" panose="020F0502020204030204" pitchFamily="34" charset="0"/>
                <a:cs typeface="Times New Roman" panose="02020603050405020304" pitchFamily="18" charset="0"/>
              </a:rPr>
              <a:t>.</a:t>
            </a:r>
          </a:p>
          <a:p>
            <a:pPr marL="0" indent="0">
              <a:spcBef>
                <a:spcPct val="50000"/>
              </a:spcBef>
            </a:pPr>
            <a:r>
              <a:rPr lang="en-GB" sz="1600" dirty="0">
                <a:effectLst/>
                <a:latin typeface="Arial" panose="020B0604020202020204" pitchFamily="34" charset="0"/>
                <a:ea typeface="Calibri" panose="020F0502020204030204" pitchFamily="34" charset="0"/>
                <a:cs typeface="Times New Roman" panose="02020603050405020304" pitchFamily="18" charset="0"/>
              </a:rPr>
              <a:t>(3) </a:t>
            </a:r>
            <a:r>
              <a:rPr lang="en-GB" sz="1600" dirty="0" err="1">
                <a:effectLst/>
                <a:latin typeface="Arial" panose="020B0604020202020204" pitchFamily="34" charset="0"/>
                <a:ea typeface="Calibri" panose="020F0502020204030204" pitchFamily="34" charset="0"/>
                <a:cs typeface="Times New Roman" panose="02020603050405020304" pitchFamily="18" charset="0"/>
              </a:rPr>
              <a:t>Toet</a:t>
            </a:r>
            <a:r>
              <a:rPr lang="en-GB" sz="1600" dirty="0">
                <a:effectLst/>
                <a:latin typeface="Arial" panose="020B0604020202020204" pitchFamily="34" charset="0"/>
                <a:ea typeface="Calibri" panose="020F0502020204030204" pitchFamily="34" charset="0"/>
                <a:cs typeface="Times New Roman" panose="02020603050405020304" pitchFamily="18" charset="0"/>
              </a:rPr>
              <a:t>, W., 2017. </a:t>
            </a:r>
            <a:r>
              <a:rPr lang="en-GB" sz="1600" i="1" dirty="0">
                <a:effectLst/>
                <a:latin typeface="Arial" panose="020B0604020202020204" pitchFamily="34" charset="0"/>
                <a:ea typeface="Calibri" panose="020F0502020204030204" pitchFamily="34" charset="0"/>
                <a:cs typeface="Times New Roman" panose="02020603050405020304" pitchFamily="18" charset="0"/>
              </a:rPr>
              <a:t>Race Tech Motorsport Engineering. </a:t>
            </a:r>
            <a:r>
              <a:rPr lang="en-GB" sz="1600" dirty="0">
                <a:effectLst/>
                <a:latin typeface="Arial" panose="020B0604020202020204" pitchFamily="34" charset="0"/>
                <a:ea typeface="Calibri" panose="020F0502020204030204" pitchFamily="34" charset="0"/>
                <a:cs typeface="Times New Roman" panose="02020603050405020304" pitchFamily="18" charset="0"/>
              </a:rPr>
              <a:t>[Online]  Available at: </a:t>
            </a:r>
            <a:r>
              <a:rPr lang="en-GB" sz="1600" u="sng" dirty="0">
                <a:effectLst/>
                <a:latin typeface="Arial" panose="020B0604020202020204" pitchFamily="34" charset="0"/>
                <a:ea typeface="Calibri" panose="020F0502020204030204" pitchFamily="34" charset="0"/>
                <a:cs typeface="Times New Roman" panose="02020603050405020304" pitchFamily="18" charset="0"/>
              </a:rPr>
              <a:t>https://www.racetechmag.com/2017/08/willem-toet-explains-motorsport-diffusers/</a:t>
            </a:r>
            <a:br>
              <a:rPr lang="en-GB" sz="1600" dirty="0">
                <a:effectLst/>
                <a:latin typeface="Arial" panose="020B0604020202020204" pitchFamily="34" charset="0"/>
                <a:ea typeface="Calibri" panose="020F0502020204030204" pitchFamily="34" charset="0"/>
                <a:cs typeface="Times New Roman" panose="02020603050405020304" pitchFamily="18" charset="0"/>
              </a:rPr>
            </a:br>
            <a:r>
              <a:rPr lang="en-GB" sz="1600" dirty="0">
                <a:effectLst/>
                <a:latin typeface="Arial" panose="020B0604020202020204" pitchFamily="34" charset="0"/>
                <a:ea typeface="Calibri" panose="020F0502020204030204" pitchFamily="34" charset="0"/>
                <a:cs typeface="Times New Roman" panose="02020603050405020304" pitchFamily="18" charset="0"/>
              </a:rPr>
              <a:t>[Accessed 03 December 2019].</a:t>
            </a:r>
          </a:p>
          <a:p>
            <a:pPr marL="0" indent="0">
              <a:spcBef>
                <a:spcPct val="50000"/>
              </a:spcBef>
            </a:pPr>
            <a:r>
              <a:rPr lang="en-GB" sz="1600" dirty="0">
                <a:effectLst/>
                <a:latin typeface="Arial" panose="020B0604020202020204" pitchFamily="34" charset="0"/>
                <a:ea typeface="Calibri" panose="020F0502020204030204" pitchFamily="34" charset="0"/>
                <a:cs typeface="Times New Roman" panose="02020603050405020304" pitchFamily="18" charset="0"/>
              </a:rPr>
              <a:t>(4) </a:t>
            </a:r>
            <a:r>
              <a:rPr lang="en-GB" sz="1600" dirty="0" err="1">
                <a:effectLst/>
                <a:latin typeface="Arial" panose="020B0604020202020204" pitchFamily="34" charset="0"/>
                <a:ea typeface="Calibri" panose="020F0502020204030204" pitchFamily="34" charset="0"/>
                <a:cs typeface="Times New Roman" panose="02020603050405020304" pitchFamily="18" charset="0"/>
              </a:rPr>
              <a:t>Huminic</a:t>
            </a:r>
            <a:r>
              <a:rPr lang="en-GB" sz="1600" dirty="0">
                <a:effectLst/>
                <a:latin typeface="Arial" panose="020B0604020202020204" pitchFamily="34" charset="0"/>
                <a:ea typeface="Calibri" panose="020F0502020204030204" pitchFamily="34" charset="0"/>
                <a:cs typeface="Times New Roman" panose="02020603050405020304" pitchFamily="18" charset="0"/>
              </a:rPr>
              <a:t>, A. &amp; </a:t>
            </a:r>
            <a:r>
              <a:rPr lang="en-GB" sz="1600" dirty="0" err="1">
                <a:effectLst/>
                <a:latin typeface="Arial" panose="020B0604020202020204" pitchFamily="34" charset="0"/>
                <a:ea typeface="Calibri" panose="020F0502020204030204" pitchFamily="34" charset="0"/>
                <a:cs typeface="Times New Roman" panose="02020603050405020304" pitchFamily="18" charset="0"/>
              </a:rPr>
              <a:t>Huminic</a:t>
            </a:r>
            <a:r>
              <a:rPr lang="en-GB" sz="1600" dirty="0">
                <a:effectLst/>
                <a:latin typeface="Arial" panose="020B0604020202020204" pitchFamily="34" charset="0"/>
                <a:ea typeface="Calibri" panose="020F0502020204030204" pitchFamily="34" charset="0"/>
                <a:cs typeface="Times New Roman" panose="02020603050405020304" pitchFamily="18" charset="0"/>
              </a:rPr>
              <a:t>, G., 2019. Computational Study of Curved Underbody Diffusers. </a:t>
            </a:r>
            <a:r>
              <a:rPr lang="en-GB" sz="1600" i="1" dirty="0">
                <a:effectLst/>
                <a:latin typeface="Arial" panose="020B0604020202020204" pitchFamily="34" charset="0"/>
                <a:ea typeface="Calibri" panose="020F0502020204030204" pitchFamily="34" charset="0"/>
                <a:cs typeface="Times New Roman" panose="02020603050405020304" pitchFamily="18" charset="0"/>
              </a:rPr>
              <a:t>XII International Conference on Computational Heat, Mass and Momentum Transfer (ICCHMT 2019)</a:t>
            </a:r>
            <a:r>
              <a:rPr lang="en-GB" sz="1600" dirty="0">
                <a:effectLst/>
                <a:latin typeface="Arial" panose="020B0604020202020204" pitchFamily="34" charset="0"/>
                <a:ea typeface="Calibri" panose="020F0502020204030204" pitchFamily="34" charset="0"/>
                <a:cs typeface="Times New Roman" panose="02020603050405020304" pitchFamily="18" charset="0"/>
              </a:rPr>
              <a:t>, 08 November, 128(E3S Web Conferences)</a:t>
            </a:r>
          </a:p>
        </p:txBody>
      </p:sp>
      <p:sp>
        <p:nvSpPr>
          <p:cNvPr id="25" name="Text Box 25"/>
          <p:cNvSpPr txBox="1">
            <a:spLocks noChangeArrowheads="1"/>
          </p:cNvSpPr>
          <p:nvPr/>
        </p:nvSpPr>
        <p:spPr bwMode="auto">
          <a:xfrm>
            <a:off x="6959863" y="10944282"/>
            <a:ext cx="6683310" cy="811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800" i="1" dirty="0">
                <a:latin typeface="Times New Roman" charset="0"/>
              </a:rPr>
              <a:t>Graph-3 MCR Validation Study Results of the 2</a:t>
            </a:r>
            <a:r>
              <a:rPr lang="en-AU" altLang="en-US" sz="1800" i="1" baseline="30000" dirty="0">
                <a:latin typeface="Times New Roman" charset="0"/>
              </a:rPr>
              <a:t>nd</a:t>
            </a:r>
            <a:r>
              <a:rPr lang="en-AU" altLang="en-US" sz="1800" i="1" dirty="0">
                <a:latin typeface="Times New Roman" charset="0"/>
              </a:rPr>
              <a:t> Method used</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a:cxnSpLocks/>
          </p:cNvCxnSpPr>
          <p:nvPr/>
        </p:nvCxnSpPr>
        <p:spPr>
          <a:xfrm>
            <a:off x="179999" y="28927191"/>
            <a:ext cx="13850967"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3257528" y="295391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38" name="Rectangle 37"/>
          <p:cNvSpPr/>
          <p:nvPr/>
        </p:nvSpPr>
        <p:spPr>
          <a:xfrm>
            <a:off x="13791740" y="5224622"/>
            <a:ext cx="6415088" cy="646331"/>
          </a:xfrm>
          <a:prstGeom prst="rect">
            <a:avLst/>
          </a:prstGeom>
        </p:spPr>
        <p:txBody>
          <a:bodyPr wrap="square">
            <a:spAutoFit/>
          </a:bodyPr>
          <a:lstStyle/>
          <a:p>
            <a:pPr>
              <a:spcBef>
                <a:spcPct val="50000"/>
              </a:spcBef>
            </a:pPr>
            <a:r>
              <a:rPr lang="en-AU" altLang="en-US" sz="3600" b="1" dirty="0">
                <a:latin typeface="Arial" panose="020B0604020202020204" pitchFamily="34" charset="0"/>
                <a:cs typeface="Arial" panose="020B0604020202020204" pitchFamily="34" charset="0"/>
              </a:rPr>
              <a:t>Results</a:t>
            </a:r>
          </a:p>
        </p:txBody>
      </p:sp>
      <p:pic>
        <p:nvPicPr>
          <p:cNvPr id="29" name="Picture 28">
            <a:extLst>
              <a:ext uri="{FF2B5EF4-FFF2-40B4-BE49-F238E27FC236}">
                <a16:creationId xmlns:a16="http://schemas.microsoft.com/office/drawing/2014/main" id="{D80A15E4-64DD-4D21-A744-2F4BA7D822D7}"/>
              </a:ext>
            </a:extLst>
          </p:cNvPr>
          <p:cNvPicPr>
            <a:picLocks noChangeAspect="1"/>
          </p:cNvPicPr>
          <p:nvPr/>
        </p:nvPicPr>
        <p:blipFill>
          <a:blip r:embed="rId4"/>
          <a:stretch>
            <a:fillRect/>
          </a:stretch>
        </p:blipFill>
        <p:spPr>
          <a:xfrm>
            <a:off x="440292" y="29394161"/>
            <a:ext cx="1572904" cy="530398"/>
          </a:xfrm>
          <a:prstGeom prst="rect">
            <a:avLst/>
          </a:prstGeom>
        </p:spPr>
      </p:pic>
      <p:pic>
        <p:nvPicPr>
          <p:cNvPr id="33" name="Picture 32">
            <a:extLst>
              <a:ext uri="{FF2B5EF4-FFF2-40B4-BE49-F238E27FC236}">
                <a16:creationId xmlns:a16="http://schemas.microsoft.com/office/drawing/2014/main" id="{3ACB63CF-C8D8-46F9-BF7A-55868A2CFBE2}"/>
              </a:ext>
            </a:extLst>
          </p:cNvPr>
          <p:cNvPicPr>
            <a:picLocks noChangeAspect="1"/>
          </p:cNvPicPr>
          <p:nvPr/>
        </p:nvPicPr>
        <p:blipFill>
          <a:blip r:embed="rId5"/>
          <a:stretch>
            <a:fillRect/>
          </a:stretch>
        </p:blipFill>
        <p:spPr>
          <a:xfrm>
            <a:off x="2307979" y="29197995"/>
            <a:ext cx="1005927" cy="841321"/>
          </a:xfrm>
          <a:prstGeom prst="rect">
            <a:avLst/>
          </a:prstGeom>
        </p:spPr>
      </p:pic>
      <p:pic>
        <p:nvPicPr>
          <p:cNvPr id="34" name="Picture 33">
            <a:extLst>
              <a:ext uri="{FF2B5EF4-FFF2-40B4-BE49-F238E27FC236}">
                <a16:creationId xmlns:a16="http://schemas.microsoft.com/office/drawing/2014/main" id="{A185BD80-7897-45BA-B74F-290AB17239DB}"/>
              </a:ext>
            </a:extLst>
          </p:cNvPr>
          <p:cNvPicPr>
            <a:picLocks noChangeAspect="1"/>
          </p:cNvPicPr>
          <p:nvPr/>
        </p:nvPicPr>
        <p:blipFill>
          <a:blip r:embed="rId6"/>
          <a:stretch>
            <a:fillRect/>
          </a:stretch>
        </p:blipFill>
        <p:spPr>
          <a:xfrm>
            <a:off x="3671466" y="29527235"/>
            <a:ext cx="2432515" cy="518205"/>
          </a:xfrm>
          <a:prstGeom prst="rect">
            <a:avLst/>
          </a:prstGeom>
        </p:spPr>
      </p:pic>
      <p:pic>
        <p:nvPicPr>
          <p:cNvPr id="35" name="Picture 34">
            <a:extLst>
              <a:ext uri="{FF2B5EF4-FFF2-40B4-BE49-F238E27FC236}">
                <a16:creationId xmlns:a16="http://schemas.microsoft.com/office/drawing/2014/main" id="{D88FDC2B-EFB9-43C3-839E-E53249CCDD39}"/>
              </a:ext>
            </a:extLst>
          </p:cNvPr>
          <p:cNvPicPr>
            <a:picLocks noChangeAspect="1"/>
          </p:cNvPicPr>
          <p:nvPr/>
        </p:nvPicPr>
        <p:blipFill>
          <a:blip r:embed="rId7"/>
          <a:stretch>
            <a:fillRect/>
          </a:stretch>
        </p:blipFill>
        <p:spPr>
          <a:xfrm>
            <a:off x="6452852" y="29603498"/>
            <a:ext cx="1828959" cy="560881"/>
          </a:xfrm>
          <a:prstGeom prst="rect">
            <a:avLst/>
          </a:prstGeom>
        </p:spPr>
      </p:pic>
      <p:pic>
        <p:nvPicPr>
          <p:cNvPr id="3" name="Picture 2">
            <a:extLst>
              <a:ext uri="{FF2B5EF4-FFF2-40B4-BE49-F238E27FC236}">
                <a16:creationId xmlns:a16="http://schemas.microsoft.com/office/drawing/2014/main" id="{ACF8381B-32CA-4A0E-8346-1182BBA94886}"/>
              </a:ext>
            </a:extLst>
          </p:cNvPr>
          <p:cNvPicPr>
            <a:picLocks noChangeAspect="1"/>
          </p:cNvPicPr>
          <p:nvPr/>
        </p:nvPicPr>
        <p:blipFill>
          <a:blip r:embed="rId8"/>
          <a:stretch>
            <a:fillRect/>
          </a:stretch>
        </p:blipFill>
        <p:spPr>
          <a:xfrm>
            <a:off x="103999" y="18344561"/>
            <a:ext cx="6492137" cy="3011685"/>
          </a:xfrm>
          <a:prstGeom prst="rect">
            <a:avLst/>
          </a:prstGeom>
        </p:spPr>
      </p:pic>
      <p:sp>
        <p:nvSpPr>
          <p:cNvPr id="5" name="Text Box 16">
            <a:extLst>
              <a:ext uri="{FF2B5EF4-FFF2-40B4-BE49-F238E27FC236}">
                <a16:creationId xmlns:a16="http://schemas.microsoft.com/office/drawing/2014/main" id="{AAE72FBF-DCFE-4D02-8178-F395B9A1BEAC}"/>
              </a:ext>
            </a:extLst>
          </p:cNvPr>
          <p:cNvSpPr txBox="1">
            <a:spLocks noChangeArrowheads="1"/>
          </p:cNvSpPr>
          <p:nvPr/>
        </p:nvSpPr>
        <p:spPr bwMode="auto">
          <a:xfrm>
            <a:off x="572212" y="21356246"/>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Graph-1 25 °Ahmed Study</a:t>
            </a:r>
          </a:p>
        </p:txBody>
      </p:sp>
      <p:pic>
        <p:nvPicPr>
          <p:cNvPr id="11" name="Picture 10">
            <a:extLst>
              <a:ext uri="{FF2B5EF4-FFF2-40B4-BE49-F238E27FC236}">
                <a16:creationId xmlns:a16="http://schemas.microsoft.com/office/drawing/2014/main" id="{8F5C91F2-BFE8-409D-9665-5E110E3B6326}"/>
              </a:ext>
            </a:extLst>
          </p:cNvPr>
          <p:cNvPicPr>
            <a:picLocks noChangeAspect="1"/>
          </p:cNvPicPr>
          <p:nvPr/>
        </p:nvPicPr>
        <p:blipFill>
          <a:blip r:embed="rId9"/>
          <a:stretch>
            <a:fillRect/>
          </a:stretch>
        </p:blipFill>
        <p:spPr>
          <a:xfrm>
            <a:off x="-53354" y="21889785"/>
            <a:ext cx="6806844" cy="2767824"/>
          </a:xfrm>
          <a:prstGeom prst="rect">
            <a:avLst/>
          </a:prstGeom>
        </p:spPr>
      </p:pic>
      <p:sp>
        <p:nvSpPr>
          <p:cNvPr id="13" name="Text Box 16">
            <a:extLst>
              <a:ext uri="{FF2B5EF4-FFF2-40B4-BE49-F238E27FC236}">
                <a16:creationId xmlns:a16="http://schemas.microsoft.com/office/drawing/2014/main" id="{88487E29-0164-4ACA-971D-D0099EFE1E2D}"/>
              </a:ext>
            </a:extLst>
          </p:cNvPr>
          <p:cNvSpPr txBox="1">
            <a:spLocks noChangeArrowheads="1"/>
          </p:cNvSpPr>
          <p:nvPr/>
        </p:nvSpPr>
        <p:spPr bwMode="auto">
          <a:xfrm>
            <a:off x="805692" y="24482033"/>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Graph-2 35°Ahmed Study</a:t>
            </a:r>
          </a:p>
        </p:txBody>
      </p:sp>
      <p:sp>
        <p:nvSpPr>
          <p:cNvPr id="43" name="TextBox 42">
            <a:extLst>
              <a:ext uri="{FF2B5EF4-FFF2-40B4-BE49-F238E27FC236}">
                <a16:creationId xmlns:a16="http://schemas.microsoft.com/office/drawing/2014/main" id="{EA2439CB-7E02-4DD9-B8CA-74FEFCC365A5}"/>
              </a:ext>
            </a:extLst>
          </p:cNvPr>
          <p:cNvSpPr txBox="1"/>
          <p:nvPr/>
        </p:nvSpPr>
        <p:spPr>
          <a:xfrm>
            <a:off x="6703744" y="5988037"/>
            <a:ext cx="6939429" cy="2246769"/>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initial mesh was used which gave poor performance and was hard to run. So, the geometry was simplified, and the mesh strategy changed. </a:t>
            </a:r>
          </a:p>
          <a:p>
            <a:pPr algn="just"/>
            <a:r>
              <a:rPr lang="en-GB" sz="2800" dirty="0">
                <a:latin typeface="Arial" panose="020B0604020202020204" pitchFamily="34" charset="0"/>
                <a:cs typeface="Arial" panose="020B0604020202020204" pitchFamily="34" charset="0"/>
              </a:rPr>
              <a:t> </a:t>
            </a:r>
          </a:p>
        </p:txBody>
      </p:sp>
      <p:sp>
        <p:nvSpPr>
          <p:cNvPr id="48" name="TextBox 47">
            <a:extLst>
              <a:ext uri="{FF2B5EF4-FFF2-40B4-BE49-F238E27FC236}">
                <a16:creationId xmlns:a16="http://schemas.microsoft.com/office/drawing/2014/main" id="{413123FE-EA52-4CF4-9337-A0C59E1B7180}"/>
              </a:ext>
            </a:extLst>
          </p:cNvPr>
          <p:cNvSpPr txBox="1"/>
          <p:nvPr/>
        </p:nvSpPr>
        <p:spPr>
          <a:xfrm>
            <a:off x="6917442" y="16915471"/>
            <a:ext cx="6859311" cy="6047809"/>
          </a:xfrm>
          <a:prstGeom prst="rect">
            <a:avLst/>
          </a:prstGeom>
          <a:noFill/>
        </p:spPr>
        <p:txBody>
          <a:bodyPr wrap="square" rtlCol="0">
            <a:spAutoFit/>
          </a:bodyPr>
          <a:lstStyle/>
          <a:p>
            <a:pPr marL="0" marR="0" lvl="0" indent="0" algn="l" defTabSz="2771345"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Design Iterations</a:t>
            </a:r>
          </a:p>
          <a:p>
            <a:pPr algn="just"/>
            <a:endParaRPr lang="en-GB" sz="2700" dirty="0">
              <a:latin typeface="Arial" panose="020B0604020202020204" pitchFamily="34" charset="0"/>
              <a:cs typeface="Arial" panose="020B0604020202020204" pitchFamily="34" charset="0"/>
            </a:endParaRPr>
          </a:p>
          <a:p>
            <a:pPr algn="just"/>
            <a:r>
              <a:rPr lang="en-GB" sz="2700" dirty="0">
                <a:latin typeface="Arial" panose="020B0604020202020204" pitchFamily="34" charset="0"/>
                <a:cs typeface="Arial" panose="020B0604020202020204" pitchFamily="34" charset="0"/>
              </a:rPr>
              <a:t>Four Designs were created with three results being obtained. First was a diffuser which had an expansion ratio of 3.2 and an angle of 7°(3). A development from that was a straight diffuser which was full width and at 7°. The final iteration was a full width curved diffuser as (4) showed promise of around 22% increase in efficiency over a straight diffuser. All designs had strakes on the edges to prevent the pressure from bleeding out and to prevent turbulence from getting into the flow from under the car.</a:t>
            </a:r>
          </a:p>
        </p:txBody>
      </p:sp>
      <p:pic>
        <p:nvPicPr>
          <p:cNvPr id="51" name="Picture 50">
            <a:extLst>
              <a:ext uri="{FF2B5EF4-FFF2-40B4-BE49-F238E27FC236}">
                <a16:creationId xmlns:a16="http://schemas.microsoft.com/office/drawing/2014/main" id="{38B8BE8A-D04E-43CA-97E1-00A90B8623C4}"/>
              </a:ext>
            </a:extLst>
          </p:cNvPr>
          <p:cNvPicPr>
            <a:picLocks noChangeAspect="1"/>
          </p:cNvPicPr>
          <p:nvPr/>
        </p:nvPicPr>
        <p:blipFill>
          <a:blip r:embed="rId10"/>
          <a:stretch>
            <a:fillRect/>
          </a:stretch>
        </p:blipFill>
        <p:spPr>
          <a:xfrm>
            <a:off x="7280603" y="26541376"/>
            <a:ext cx="5875021" cy="1998521"/>
          </a:xfrm>
          <a:prstGeom prst="rect">
            <a:avLst/>
          </a:prstGeom>
        </p:spPr>
      </p:pic>
      <p:sp>
        <p:nvSpPr>
          <p:cNvPr id="53" name="Text Box 16">
            <a:extLst>
              <a:ext uri="{FF2B5EF4-FFF2-40B4-BE49-F238E27FC236}">
                <a16:creationId xmlns:a16="http://schemas.microsoft.com/office/drawing/2014/main" id="{795DADCF-A136-4BDD-AEAF-5A6B466CD882}"/>
              </a:ext>
            </a:extLst>
          </p:cNvPr>
          <p:cNvSpPr txBox="1">
            <a:spLocks noChangeArrowheads="1"/>
          </p:cNvSpPr>
          <p:nvPr/>
        </p:nvSpPr>
        <p:spPr bwMode="auto">
          <a:xfrm>
            <a:off x="7490412" y="28411662"/>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Design Iterations</a:t>
            </a:r>
          </a:p>
        </p:txBody>
      </p:sp>
      <p:pic>
        <p:nvPicPr>
          <p:cNvPr id="54" name="Picture 53">
            <a:extLst>
              <a:ext uri="{FF2B5EF4-FFF2-40B4-BE49-F238E27FC236}">
                <a16:creationId xmlns:a16="http://schemas.microsoft.com/office/drawing/2014/main" id="{CEB78C22-0DDB-4463-8DB9-A4CB8865B736}"/>
              </a:ext>
            </a:extLst>
          </p:cNvPr>
          <p:cNvPicPr>
            <a:picLocks noChangeAspect="1"/>
          </p:cNvPicPr>
          <p:nvPr/>
        </p:nvPicPr>
        <p:blipFill rotWithShape="1">
          <a:blip r:embed="rId11"/>
          <a:srcRect l="3020" t="-20927" r="10298" b="20927"/>
          <a:stretch/>
        </p:blipFill>
        <p:spPr>
          <a:xfrm>
            <a:off x="15501203" y="1891281"/>
            <a:ext cx="4217078" cy="2877561"/>
          </a:xfrm>
          <a:prstGeom prst="rect">
            <a:avLst/>
          </a:prstGeom>
        </p:spPr>
      </p:pic>
      <p:sp>
        <p:nvSpPr>
          <p:cNvPr id="56" name="Text Box 25">
            <a:extLst>
              <a:ext uri="{FF2B5EF4-FFF2-40B4-BE49-F238E27FC236}">
                <a16:creationId xmlns:a16="http://schemas.microsoft.com/office/drawing/2014/main" id="{440E0327-705D-4C89-9778-1867CBAF151E}"/>
              </a:ext>
            </a:extLst>
          </p:cNvPr>
          <p:cNvSpPr txBox="1">
            <a:spLocks noChangeArrowheads="1"/>
          </p:cNvSpPr>
          <p:nvPr/>
        </p:nvSpPr>
        <p:spPr bwMode="auto">
          <a:xfrm>
            <a:off x="15423526" y="4570761"/>
            <a:ext cx="4417516"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800" i="1" dirty="0">
                <a:latin typeface="Times New Roman" charset="0"/>
              </a:rPr>
              <a:t>Photo Courtesy of Max Hart</a:t>
            </a:r>
          </a:p>
        </p:txBody>
      </p:sp>
      <p:pic>
        <p:nvPicPr>
          <p:cNvPr id="57" name="Picture 56">
            <a:extLst>
              <a:ext uri="{FF2B5EF4-FFF2-40B4-BE49-F238E27FC236}">
                <a16:creationId xmlns:a16="http://schemas.microsoft.com/office/drawing/2014/main" id="{5EE65D72-EDCC-4DEE-B91C-F0016D0BF878}"/>
              </a:ext>
            </a:extLst>
          </p:cNvPr>
          <p:cNvPicPr>
            <a:picLocks noChangeAspect="1"/>
          </p:cNvPicPr>
          <p:nvPr/>
        </p:nvPicPr>
        <p:blipFill>
          <a:blip r:embed="rId12"/>
          <a:stretch>
            <a:fillRect/>
          </a:stretch>
        </p:blipFill>
        <p:spPr>
          <a:xfrm>
            <a:off x="7266250" y="24657019"/>
            <a:ext cx="5738107" cy="1878393"/>
          </a:xfrm>
          <a:prstGeom prst="rect">
            <a:avLst/>
          </a:prstGeom>
        </p:spPr>
      </p:pic>
      <p:pic>
        <p:nvPicPr>
          <p:cNvPr id="58" name="Picture 57">
            <a:extLst>
              <a:ext uri="{FF2B5EF4-FFF2-40B4-BE49-F238E27FC236}">
                <a16:creationId xmlns:a16="http://schemas.microsoft.com/office/drawing/2014/main" id="{5A8A453F-8076-44E6-B81A-53D8901C49A5}"/>
              </a:ext>
            </a:extLst>
          </p:cNvPr>
          <p:cNvPicPr>
            <a:picLocks noChangeAspect="1"/>
          </p:cNvPicPr>
          <p:nvPr/>
        </p:nvPicPr>
        <p:blipFill rotWithShape="1">
          <a:blip r:embed="rId13"/>
          <a:srcRect t="19582" r="5804"/>
          <a:stretch/>
        </p:blipFill>
        <p:spPr>
          <a:xfrm>
            <a:off x="7280603" y="22874271"/>
            <a:ext cx="5757303" cy="1730117"/>
          </a:xfrm>
          <a:prstGeom prst="rect">
            <a:avLst/>
          </a:prstGeom>
        </p:spPr>
      </p:pic>
      <p:sp>
        <p:nvSpPr>
          <p:cNvPr id="60" name="TextBox 59">
            <a:extLst>
              <a:ext uri="{FF2B5EF4-FFF2-40B4-BE49-F238E27FC236}">
                <a16:creationId xmlns:a16="http://schemas.microsoft.com/office/drawing/2014/main" id="{BBEC1786-548A-4B9E-AE9E-1C14FA80AFB1}"/>
              </a:ext>
            </a:extLst>
          </p:cNvPr>
          <p:cNvSpPr txBox="1"/>
          <p:nvPr/>
        </p:nvSpPr>
        <p:spPr>
          <a:xfrm>
            <a:off x="14181389" y="9799791"/>
            <a:ext cx="7202236" cy="3831818"/>
          </a:xfrm>
          <a:prstGeom prst="rect">
            <a:avLst/>
          </a:prstGeom>
          <a:noFill/>
        </p:spPr>
        <p:txBody>
          <a:bodyPr wrap="square" rtlCol="0">
            <a:spAutoFit/>
          </a:bodyPr>
          <a:lstStyle/>
          <a:p>
            <a:pPr algn="just"/>
            <a:r>
              <a:rPr lang="en-GB" sz="2700" dirty="0">
                <a:latin typeface="Arial" panose="020B0604020202020204" pitchFamily="34" charset="0"/>
                <a:cs typeface="Arial" panose="020B0604020202020204" pitchFamily="34" charset="0"/>
              </a:rPr>
              <a:t>The curved diffuser was in fact the best design with a centre of pressure of 62.25% which is close to the required 64%. This could be brought closer by further development of the diffuser by moving the kick point. It also had the best lift and drag efficiency of 2.39 compared to the standard 1.8. Additionally it had a Cd of 0.49 which is below the threshold stated in the project aims.</a:t>
            </a:r>
          </a:p>
        </p:txBody>
      </p:sp>
      <p:pic>
        <p:nvPicPr>
          <p:cNvPr id="15" name="Picture 14">
            <a:extLst>
              <a:ext uri="{FF2B5EF4-FFF2-40B4-BE49-F238E27FC236}">
                <a16:creationId xmlns:a16="http://schemas.microsoft.com/office/drawing/2014/main" id="{DDDD92B1-E10B-4DE7-818F-6ECDC47C1214}"/>
              </a:ext>
            </a:extLst>
          </p:cNvPr>
          <p:cNvPicPr>
            <a:picLocks noChangeAspect="1"/>
          </p:cNvPicPr>
          <p:nvPr/>
        </p:nvPicPr>
        <p:blipFill rotWithShape="1">
          <a:blip r:embed="rId14"/>
          <a:srcRect t="7299" r="20466" b="3054"/>
          <a:stretch/>
        </p:blipFill>
        <p:spPr>
          <a:xfrm>
            <a:off x="15014423" y="16839304"/>
            <a:ext cx="5536167" cy="3337556"/>
          </a:xfrm>
          <a:prstGeom prst="rect">
            <a:avLst/>
          </a:prstGeom>
        </p:spPr>
      </p:pic>
      <p:sp>
        <p:nvSpPr>
          <p:cNvPr id="14" name="TextBox 13">
            <a:extLst>
              <a:ext uri="{FF2B5EF4-FFF2-40B4-BE49-F238E27FC236}">
                <a16:creationId xmlns:a16="http://schemas.microsoft.com/office/drawing/2014/main" id="{AB0FCA2A-2183-4076-AFB2-9421D5E718EC}"/>
              </a:ext>
            </a:extLst>
          </p:cNvPr>
          <p:cNvSpPr txBox="1"/>
          <p:nvPr/>
        </p:nvSpPr>
        <p:spPr>
          <a:xfrm>
            <a:off x="13981225" y="20404078"/>
            <a:ext cx="7286190" cy="6909584"/>
          </a:xfrm>
          <a:prstGeom prst="rect">
            <a:avLst/>
          </a:prstGeom>
          <a:noFill/>
        </p:spPr>
        <p:txBody>
          <a:bodyPr wrap="square" rtlCol="0">
            <a:spAutoFit/>
          </a:bodyPr>
          <a:lstStyle/>
          <a:p>
            <a:pPr marL="0" marR="0" lvl="0" indent="0" algn="l" defTabSz="2771345"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Conclusions</a:t>
            </a:r>
          </a:p>
          <a:p>
            <a:pPr algn="just"/>
            <a:endParaRPr lang="en-GB" sz="2700" dirty="0">
              <a:latin typeface="Arial" panose="020B0604020202020204" pitchFamily="34" charset="0"/>
              <a:cs typeface="Arial" panose="020B0604020202020204" pitchFamily="34" charset="0"/>
            </a:endParaRPr>
          </a:p>
          <a:p>
            <a:pPr algn="just"/>
            <a:r>
              <a:rPr lang="en-GB" sz="2700" dirty="0">
                <a:latin typeface="Arial" panose="020B0604020202020204" pitchFamily="34" charset="0"/>
                <a:cs typeface="Arial" panose="020B0604020202020204" pitchFamily="34" charset="0"/>
              </a:rPr>
              <a:t>The project found that a curved diffuser has the largest downforce producing capabilities for the least amount of extra drag. Also a full width diffuser worked better than a smaller expanding diffuser as it drops the pressure across a larger section of the floor. It also appears that the vanes on the end of the diffuser can have an assist in controlling the flow out of the diffuser. It was also found that there was very little wing interaction with the floor at the current wing position on the vehicle.</a:t>
            </a:r>
          </a:p>
          <a:p>
            <a:pPr algn="just"/>
            <a:endParaRPr lang="en-GB" sz="2800" dirty="0">
              <a:latin typeface="Arial" panose="020B0604020202020204" pitchFamily="34" charset="0"/>
              <a:cs typeface="Arial" panose="020B0604020202020204" pitchFamily="34" charset="0"/>
            </a:endParaRPr>
          </a:p>
          <a:p>
            <a:pPr algn="just"/>
            <a:endParaRPr lang="en-GB" sz="2800" dirty="0">
              <a:latin typeface="Arial" panose="020B0604020202020204" pitchFamily="34" charset="0"/>
              <a:cs typeface="Arial" panose="020B0604020202020204" pitchFamily="34" charset="0"/>
            </a:endParaRPr>
          </a:p>
        </p:txBody>
      </p:sp>
      <p:sp>
        <p:nvSpPr>
          <p:cNvPr id="17" name="Text Box 25">
            <a:extLst>
              <a:ext uri="{FF2B5EF4-FFF2-40B4-BE49-F238E27FC236}">
                <a16:creationId xmlns:a16="http://schemas.microsoft.com/office/drawing/2014/main" id="{2ED0680E-4F18-4A2E-BC8D-401674DDE81F}"/>
              </a:ext>
            </a:extLst>
          </p:cNvPr>
          <p:cNvSpPr txBox="1">
            <a:spLocks noChangeArrowheads="1"/>
          </p:cNvSpPr>
          <p:nvPr/>
        </p:nvSpPr>
        <p:spPr bwMode="auto">
          <a:xfrm>
            <a:off x="15970270" y="19929063"/>
            <a:ext cx="3638453" cy="811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800" i="1" dirty="0">
                <a:latin typeface="Times New Roman" charset="0"/>
              </a:rPr>
              <a:t>Pressure Contour of Final Design</a:t>
            </a:r>
          </a:p>
        </p:txBody>
      </p:sp>
      <p:pic>
        <p:nvPicPr>
          <p:cNvPr id="16" name="Picture 15">
            <a:extLst>
              <a:ext uri="{FF2B5EF4-FFF2-40B4-BE49-F238E27FC236}">
                <a16:creationId xmlns:a16="http://schemas.microsoft.com/office/drawing/2014/main" id="{D5FFD987-55EF-403C-88B5-6D5466C3FD3A}"/>
              </a:ext>
            </a:extLst>
          </p:cNvPr>
          <p:cNvPicPr>
            <a:picLocks noChangeAspect="1"/>
          </p:cNvPicPr>
          <p:nvPr/>
        </p:nvPicPr>
        <p:blipFill>
          <a:blip r:embed="rId15"/>
          <a:stretch>
            <a:fillRect/>
          </a:stretch>
        </p:blipFill>
        <p:spPr>
          <a:xfrm>
            <a:off x="6981549" y="7832512"/>
            <a:ext cx="6244502" cy="3236650"/>
          </a:xfrm>
          <a:prstGeom prst="rect">
            <a:avLst/>
          </a:prstGeom>
        </p:spPr>
      </p:pic>
      <p:sp>
        <p:nvSpPr>
          <p:cNvPr id="21" name="Text Box 16">
            <a:extLst>
              <a:ext uri="{FF2B5EF4-FFF2-40B4-BE49-F238E27FC236}">
                <a16:creationId xmlns:a16="http://schemas.microsoft.com/office/drawing/2014/main" id="{8F53C83E-4254-4771-9ADE-1D61DA7E8DDB}"/>
              </a:ext>
            </a:extLst>
          </p:cNvPr>
          <p:cNvSpPr txBox="1">
            <a:spLocks noChangeArrowheads="1"/>
          </p:cNvSpPr>
          <p:nvPr/>
        </p:nvSpPr>
        <p:spPr bwMode="auto">
          <a:xfrm>
            <a:off x="14004240" y="9286356"/>
            <a:ext cx="728619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Graph-4 Results from Development of Design 2</a:t>
            </a:r>
            <a:r>
              <a:rPr lang="en-AU" altLang="en-US" sz="2000" i="1" baseline="30000" dirty="0">
                <a:latin typeface="Times New Roman" charset="0"/>
              </a:rPr>
              <a:t>nd</a:t>
            </a:r>
            <a:r>
              <a:rPr lang="en-AU" altLang="en-US" sz="2000" i="1" dirty="0">
                <a:latin typeface="Times New Roman" charset="0"/>
              </a:rPr>
              <a:t> methodology</a:t>
            </a:r>
          </a:p>
        </p:txBody>
      </p:sp>
      <p:pic>
        <p:nvPicPr>
          <p:cNvPr id="46" name="Picture 45">
            <a:extLst>
              <a:ext uri="{FF2B5EF4-FFF2-40B4-BE49-F238E27FC236}">
                <a16:creationId xmlns:a16="http://schemas.microsoft.com/office/drawing/2014/main" id="{340B654B-680D-406D-B06D-F75F2DE61BAA}"/>
              </a:ext>
            </a:extLst>
          </p:cNvPr>
          <p:cNvPicPr/>
          <p:nvPr/>
        </p:nvPicPr>
        <p:blipFill>
          <a:blip r:embed="rId16">
            <a:extLst>
              <a:ext uri="{28A0092B-C50C-407E-A947-70E740481C1C}">
                <a14:useLocalDpi xmlns:a14="http://schemas.microsoft.com/office/drawing/2010/main" val="0"/>
              </a:ext>
            </a:extLst>
          </a:blip>
          <a:stretch>
            <a:fillRect/>
          </a:stretch>
        </p:blipFill>
        <p:spPr>
          <a:xfrm>
            <a:off x="276340" y="15842447"/>
            <a:ext cx="6147456" cy="2146048"/>
          </a:xfrm>
          <a:prstGeom prst="rect">
            <a:avLst/>
          </a:prstGeom>
        </p:spPr>
      </p:pic>
      <p:sp>
        <p:nvSpPr>
          <p:cNvPr id="24" name="Text Box 16">
            <a:extLst>
              <a:ext uri="{FF2B5EF4-FFF2-40B4-BE49-F238E27FC236}">
                <a16:creationId xmlns:a16="http://schemas.microsoft.com/office/drawing/2014/main" id="{48D5EC93-AF39-4A34-8938-BDF7A0809E19}"/>
              </a:ext>
            </a:extLst>
          </p:cNvPr>
          <p:cNvSpPr txBox="1">
            <a:spLocks noChangeArrowheads="1"/>
          </p:cNvSpPr>
          <p:nvPr/>
        </p:nvSpPr>
        <p:spPr bwMode="auto">
          <a:xfrm>
            <a:off x="2099851" y="17873742"/>
            <a:ext cx="2137469"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35°Ahmed Body</a:t>
            </a:r>
          </a:p>
        </p:txBody>
      </p:sp>
      <p:sp>
        <p:nvSpPr>
          <p:cNvPr id="26" name="TextBox 25">
            <a:extLst>
              <a:ext uri="{FF2B5EF4-FFF2-40B4-BE49-F238E27FC236}">
                <a16:creationId xmlns:a16="http://schemas.microsoft.com/office/drawing/2014/main" id="{D28D2C3A-D253-486E-855B-B78B320ABDBD}"/>
              </a:ext>
            </a:extLst>
          </p:cNvPr>
          <p:cNvSpPr txBox="1"/>
          <p:nvPr/>
        </p:nvSpPr>
        <p:spPr>
          <a:xfrm>
            <a:off x="0" y="24873994"/>
            <a:ext cx="6629753" cy="3831818"/>
          </a:xfrm>
          <a:prstGeom prst="rect">
            <a:avLst/>
          </a:prstGeom>
          <a:noFill/>
        </p:spPr>
        <p:txBody>
          <a:bodyPr wrap="square" rtlCol="0">
            <a:spAutoFit/>
          </a:bodyPr>
          <a:lstStyle/>
          <a:p>
            <a:r>
              <a:rPr lang="en-GB" sz="2700" dirty="0">
                <a:latin typeface="Arial" panose="020B0604020202020204" pitchFamily="34" charset="0"/>
                <a:cs typeface="Arial" panose="020B0604020202020204" pitchFamily="34" charset="0"/>
              </a:rPr>
              <a:t>An improvement was gained at each stage as the methodology progressed</a:t>
            </a:r>
            <a:r>
              <a:rPr lang="en-GB" sz="2700" dirty="0"/>
              <a:t>. </a:t>
            </a:r>
            <a:r>
              <a:rPr lang="en-GB" sz="2700" dirty="0">
                <a:latin typeface="Arial" panose="020B0604020202020204" pitchFamily="34" charset="0"/>
                <a:cs typeface="Arial" panose="020B0604020202020204" pitchFamily="34" charset="0"/>
              </a:rPr>
              <a:t>Improved correlation could be seen with the 25° (Cl-0.66%, Cd-4%) as there was less separation and therefore less complex flow.  </a:t>
            </a:r>
          </a:p>
          <a:p>
            <a:pPr algn="just"/>
            <a:endParaRPr lang="en-GB" sz="2700" dirty="0">
              <a:latin typeface="Arial" panose="020B0604020202020204" pitchFamily="34" charset="0"/>
              <a:cs typeface="Arial" panose="020B0604020202020204" pitchFamily="34" charset="0"/>
            </a:endParaRPr>
          </a:p>
          <a:p>
            <a:pPr algn="just"/>
            <a:r>
              <a:rPr lang="en-GB" sz="2700" dirty="0">
                <a:latin typeface="Arial" panose="020B0604020202020204" pitchFamily="34" charset="0"/>
                <a:cs typeface="Arial" panose="020B0604020202020204" pitchFamily="34" charset="0"/>
              </a:rPr>
              <a:t>Then a study on the MCR Car itself was made against straight line testing data. An</a:t>
            </a:r>
          </a:p>
        </p:txBody>
      </p:sp>
      <p:pic>
        <p:nvPicPr>
          <p:cNvPr id="18" name="Picture 17">
            <a:extLst>
              <a:ext uri="{FF2B5EF4-FFF2-40B4-BE49-F238E27FC236}">
                <a16:creationId xmlns:a16="http://schemas.microsoft.com/office/drawing/2014/main" id="{948C6314-039B-4D9B-A3E0-6E88E18D1FB8}"/>
              </a:ext>
            </a:extLst>
          </p:cNvPr>
          <p:cNvPicPr>
            <a:picLocks noChangeAspect="1"/>
          </p:cNvPicPr>
          <p:nvPr/>
        </p:nvPicPr>
        <p:blipFill>
          <a:blip r:embed="rId17"/>
          <a:stretch>
            <a:fillRect/>
          </a:stretch>
        </p:blipFill>
        <p:spPr>
          <a:xfrm>
            <a:off x="14375201" y="5804117"/>
            <a:ext cx="6562038" cy="3640828"/>
          </a:xfrm>
          <a:prstGeom prst="rect">
            <a:avLst/>
          </a:prstGeom>
        </p:spPr>
      </p:pic>
      <p:sp>
        <p:nvSpPr>
          <p:cNvPr id="20" name="TextBox 19">
            <a:extLst>
              <a:ext uri="{FF2B5EF4-FFF2-40B4-BE49-F238E27FC236}">
                <a16:creationId xmlns:a16="http://schemas.microsoft.com/office/drawing/2014/main" id="{858B480E-73F4-42AF-A74F-14DC0F527F67}"/>
              </a:ext>
            </a:extLst>
          </p:cNvPr>
          <p:cNvSpPr txBox="1"/>
          <p:nvPr/>
        </p:nvSpPr>
        <p:spPr>
          <a:xfrm>
            <a:off x="6934144" y="11528665"/>
            <a:ext cx="6750898" cy="5493812"/>
          </a:xfrm>
          <a:prstGeom prst="rect">
            <a:avLst/>
          </a:prstGeom>
          <a:noFill/>
        </p:spPr>
        <p:txBody>
          <a:bodyPr wrap="square" rtlCol="0">
            <a:spAutoFit/>
          </a:bodyPr>
          <a:lstStyle/>
          <a:p>
            <a:pPr algn="just"/>
            <a:r>
              <a:rPr lang="en-GB" sz="2700" dirty="0">
                <a:latin typeface="Arial" panose="020B0604020202020204" pitchFamily="34" charset="0"/>
                <a:cs typeface="Arial" panose="020B0604020202020204" pitchFamily="34" charset="0"/>
              </a:rPr>
              <a:t>K-epsilon realizable was used as the turbulence model and with a non-equilibrium wall function which has a y+ (a non dimensional viscous sublayer thickness) of between 30 and 300. The model was run at 32.5m/s with moving road and wheels so that it was comparable to the straight-line data.</a:t>
            </a:r>
          </a:p>
          <a:p>
            <a:pPr algn="just"/>
            <a:endParaRPr lang="en-GB" sz="2700" dirty="0">
              <a:latin typeface="Arial" panose="020B0604020202020204" pitchFamily="34" charset="0"/>
              <a:cs typeface="Arial" panose="020B0604020202020204" pitchFamily="34" charset="0"/>
            </a:endParaRPr>
          </a:p>
          <a:p>
            <a:pPr algn="just"/>
            <a:r>
              <a:rPr lang="en-GB" sz="2700" dirty="0">
                <a:latin typeface="Arial" panose="020B0604020202020204" pitchFamily="34" charset="0"/>
                <a:cs typeface="Arial" panose="020B0604020202020204" pitchFamily="34" charset="0"/>
              </a:rPr>
              <a:t>The second mesh performed better than the 1</a:t>
            </a:r>
            <a:r>
              <a:rPr lang="en-GB" sz="2700" baseline="30000" dirty="0">
                <a:latin typeface="Arial" panose="020B0604020202020204" pitchFamily="34" charset="0"/>
                <a:cs typeface="Arial" panose="020B0604020202020204" pitchFamily="34" charset="0"/>
              </a:rPr>
              <a:t>st</a:t>
            </a:r>
            <a:r>
              <a:rPr lang="en-GB" sz="2700" dirty="0">
                <a:latin typeface="Arial" panose="020B0604020202020204" pitchFamily="34" charset="0"/>
                <a:cs typeface="Arial" panose="020B0604020202020204" pitchFamily="34" charset="0"/>
              </a:rPr>
              <a:t> but there was still room for improvement but due to time constraints it was not able to be explored.</a:t>
            </a:r>
          </a:p>
        </p:txBody>
      </p:sp>
      <p:pic>
        <p:nvPicPr>
          <p:cNvPr id="37" name="Picture 36" descr="A picture containing yellow, sign, orange, clock&#10;&#10;Description automatically generated">
            <a:extLst>
              <a:ext uri="{FF2B5EF4-FFF2-40B4-BE49-F238E27FC236}">
                <a16:creationId xmlns:a16="http://schemas.microsoft.com/office/drawing/2014/main" id="{F633C7A3-B9A6-4DC0-BEDC-2D4D83449463}"/>
              </a:ext>
            </a:extLst>
          </p:cNvPr>
          <p:cNvPicPr>
            <a:picLocks noChangeAspect="1"/>
          </p:cNvPicPr>
          <p:nvPr/>
        </p:nvPicPr>
        <p:blipFill rotWithShape="1">
          <a:blip r:embed="rId18"/>
          <a:srcRect t="4294" r="4387"/>
          <a:stretch/>
        </p:blipFill>
        <p:spPr>
          <a:xfrm>
            <a:off x="14271886" y="13751455"/>
            <a:ext cx="6750898" cy="2534167"/>
          </a:xfrm>
          <a:prstGeom prst="rect">
            <a:avLst/>
          </a:prstGeom>
        </p:spPr>
      </p:pic>
      <p:sp>
        <p:nvSpPr>
          <p:cNvPr id="39" name="Text Box 25">
            <a:extLst>
              <a:ext uri="{FF2B5EF4-FFF2-40B4-BE49-F238E27FC236}">
                <a16:creationId xmlns:a16="http://schemas.microsoft.com/office/drawing/2014/main" id="{3773C7E1-B322-4E99-BDD4-FB0A96B083BE}"/>
              </a:ext>
            </a:extLst>
          </p:cNvPr>
          <p:cNvSpPr txBox="1">
            <a:spLocks noChangeArrowheads="1"/>
          </p:cNvSpPr>
          <p:nvPr/>
        </p:nvSpPr>
        <p:spPr bwMode="auto">
          <a:xfrm>
            <a:off x="15679402" y="16117684"/>
            <a:ext cx="4666811" cy="811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800" i="1" dirty="0">
                <a:latin typeface="Times New Roman" charset="0"/>
              </a:rPr>
              <a:t>Pressure Contour of Floor of First Design</a:t>
            </a:r>
          </a:p>
        </p:txBody>
      </p:sp>
      <p:pic>
        <p:nvPicPr>
          <p:cNvPr id="10" name="Picture 9">
            <a:extLst>
              <a:ext uri="{FF2B5EF4-FFF2-40B4-BE49-F238E27FC236}">
                <a16:creationId xmlns:a16="http://schemas.microsoft.com/office/drawing/2014/main" id="{698CC0D3-D813-4F3C-9D56-426C1883B5EA}"/>
              </a:ext>
            </a:extLst>
          </p:cNvPr>
          <p:cNvPicPr>
            <a:picLocks noChangeAspect="1"/>
          </p:cNvPicPr>
          <p:nvPr/>
        </p:nvPicPr>
        <p:blipFill rotWithShape="1">
          <a:blip r:embed="rId19"/>
          <a:srcRect l="16293" r="11008"/>
          <a:stretch/>
        </p:blipFill>
        <p:spPr>
          <a:xfrm>
            <a:off x="375382" y="2155742"/>
            <a:ext cx="2334401" cy="3211076"/>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868</TotalTime>
  <Words>767</Words>
  <Application>Microsoft Office PowerPoint</Application>
  <PresentationFormat>Custom</PresentationFormat>
  <Paragraphs>46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Nicholas Thomas</cp:lastModifiedBy>
  <cp:revision>76</cp:revision>
  <dcterms:created xsi:type="dcterms:W3CDTF">2016-02-25T08:27:32Z</dcterms:created>
  <dcterms:modified xsi:type="dcterms:W3CDTF">2020-05-02T09:03:15Z</dcterms:modified>
</cp:coreProperties>
</file>