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256" r:id="rId2"/>
    <p:sldId id="278" r:id="rId3"/>
    <p:sldId id="298" r:id="rId4"/>
    <p:sldId id="299" r:id="rId5"/>
    <p:sldId id="258" r:id="rId6"/>
    <p:sldId id="279" r:id="rId7"/>
    <p:sldId id="280" r:id="rId8"/>
    <p:sldId id="281" r:id="rId9"/>
    <p:sldId id="282" r:id="rId10"/>
    <p:sldId id="283" r:id="rId11"/>
    <p:sldId id="260" r:id="rId12"/>
    <p:sldId id="284" r:id="rId13"/>
    <p:sldId id="285" r:id="rId14"/>
    <p:sldId id="286" r:id="rId15"/>
    <p:sldId id="287" r:id="rId16"/>
    <p:sldId id="288" r:id="rId17"/>
    <p:sldId id="289" r:id="rId18"/>
    <p:sldId id="290" r:id="rId19"/>
    <p:sldId id="291" r:id="rId20"/>
    <p:sldId id="292" r:id="rId21"/>
    <p:sldId id="293" r:id="rId22"/>
    <p:sldId id="294" r:id="rId23"/>
    <p:sldId id="295" r:id="rId24"/>
    <p:sldId id="275" r:id="rId25"/>
    <p:sldId id="296" r:id="rId26"/>
    <p:sldId id="297" r:id="rId2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08A0BF-80CA-430E-A6B0-5815AB272155}" v="2" dt="2023-05-10T23:04:39.4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18" autoAdjust="0"/>
    <p:restoredTop sz="94576" autoAdjust="0"/>
  </p:normalViewPr>
  <p:slideViewPr>
    <p:cSldViewPr>
      <p:cViewPr varScale="1">
        <p:scale>
          <a:sx n="97" d="100"/>
          <a:sy n="97" d="100"/>
        </p:scale>
        <p:origin x="918"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sti Chitsazan" userId="6948b48b-ec33-407f-99c1-338c0d17402f" providerId="ADAL" clId="{7608A0BF-80CA-430E-A6B0-5815AB272155}"/>
    <pc:docChg chg="modSld">
      <pc:chgData name="Hasti Chitsazan" userId="6948b48b-ec33-407f-99c1-338c0d17402f" providerId="ADAL" clId="{7608A0BF-80CA-430E-A6B0-5815AB272155}" dt="2023-05-10T23:17:27.045" v="57" actId="20577"/>
      <pc:docMkLst>
        <pc:docMk/>
      </pc:docMkLst>
      <pc:sldChg chg="modSp mod">
        <pc:chgData name="Hasti Chitsazan" userId="6948b48b-ec33-407f-99c1-338c0d17402f" providerId="ADAL" clId="{7608A0BF-80CA-430E-A6B0-5815AB272155}" dt="2023-05-10T23:04:59.980" v="27" actId="207"/>
        <pc:sldMkLst>
          <pc:docMk/>
          <pc:sldMk cId="2331259765" sldId="256"/>
        </pc:sldMkLst>
        <pc:spChg chg="mod">
          <ac:chgData name="Hasti Chitsazan" userId="6948b48b-ec33-407f-99c1-338c0d17402f" providerId="ADAL" clId="{7608A0BF-80CA-430E-A6B0-5815AB272155}" dt="2023-05-10T23:04:59.980" v="27" actId="207"/>
          <ac:spMkLst>
            <pc:docMk/>
            <pc:sldMk cId="2331259765" sldId="256"/>
            <ac:spMk id="2049" creationId="{0B0DF6F4-BB94-2943-BBE9-6A6EF958CBE8}"/>
          </ac:spMkLst>
        </pc:spChg>
      </pc:sldChg>
      <pc:sldChg chg="modSp mod">
        <pc:chgData name="Hasti Chitsazan" userId="6948b48b-ec33-407f-99c1-338c0d17402f" providerId="ADAL" clId="{7608A0BF-80CA-430E-A6B0-5815AB272155}" dt="2023-05-10T23:16:46.288" v="51" actId="20577"/>
        <pc:sldMkLst>
          <pc:docMk/>
          <pc:sldMk cId="1264947245" sldId="292"/>
        </pc:sldMkLst>
        <pc:spChg chg="mod">
          <ac:chgData name="Hasti Chitsazan" userId="6948b48b-ec33-407f-99c1-338c0d17402f" providerId="ADAL" clId="{7608A0BF-80CA-430E-A6B0-5815AB272155}" dt="2023-05-10T23:16:46.288" v="51" actId="20577"/>
          <ac:spMkLst>
            <pc:docMk/>
            <pc:sldMk cId="1264947245" sldId="292"/>
            <ac:spMk id="19458" creationId="{B0D74AC5-8202-124D-9023-2FDCF4DCDDA6}"/>
          </ac:spMkLst>
        </pc:spChg>
      </pc:sldChg>
      <pc:sldChg chg="modSp mod">
        <pc:chgData name="Hasti Chitsazan" userId="6948b48b-ec33-407f-99c1-338c0d17402f" providerId="ADAL" clId="{7608A0BF-80CA-430E-A6B0-5815AB272155}" dt="2023-05-10T23:17:27.045" v="57" actId="20577"/>
        <pc:sldMkLst>
          <pc:docMk/>
          <pc:sldMk cId="3065209035" sldId="293"/>
        </pc:sldMkLst>
        <pc:spChg chg="mod">
          <ac:chgData name="Hasti Chitsazan" userId="6948b48b-ec33-407f-99c1-338c0d17402f" providerId="ADAL" clId="{7608A0BF-80CA-430E-A6B0-5815AB272155}" dt="2023-05-10T23:17:27.045" v="57" actId="20577"/>
          <ac:spMkLst>
            <pc:docMk/>
            <pc:sldMk cId="3065209035" sldId="293"/>
            <ac:spMk id="20481" creationId="{6E58B609-D9BC-7249-9D5B-915AF7F29CA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30830128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15/05/2023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15/05/2023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15/05/2023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15/05/2023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15/05/2023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15/05/2023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15/05/2023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15/05/2023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a:extLst>
              <a:ext uri="{FF2B5EF4-FFF2-40B4-BE49-F238E27FC236}">
                <a16:creationId xmlns:a16="http://schemas.microsoft.com/office/drawing/2014/main" id="{A5AA20EC-FE51-F44B-AF2E-8481E233A6BD}"/>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49B99405-FF91-2142-8CC8-EC2DD5CBC197}"/>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2F7FAA67-BF41-0246-BF1A-D92A79C3C93A}"/>
              </a:ext>
            </a:extLst>
          </p:cNvPr>
          <p:cNvSpPr>
            <a:spLocks noGrp="1" noChangeArrowheads="1"/>
          </p:cNvSpPr>
          <p:nvPr>
            <p:ph type="sldNum" sz="quarter" idx="12"/>
          </p:nvPr>
        </p:nvSpPr>
        <p:spPr>
          <a:ln/>
        </p:spPr>
        <p:txBody>
          <a:bodyPr/>
          <a:lstStyle>
            <a:lvl1pPr>
              <a:defRPr/>
            </a:lvl1pPr>
          </a:lstStyle>
          <a:p>
            <a:pPr>
              <a:defRPr/>
            </a:pPr>
            <a:fld id="{F18981C2-5161-8647-931A-D2DECF79B6AE}" type="slidenum">
              <a:rPr lang="en-US" altLang="en-US"/>
              <a:pPr>
                <a:defRPr/>
              </a:pPr>
              <a:t>‹#›</a:t>
            </a:fld>
            <a:endParaRPr lang="en-US" altLang="en-US"/>
          </a:p>
        </p:txBody>
      </p:sp>
    </p:spTree>
    <p:extLst>
      <p:ext uri="{BB962C8B-B14F-4D97-AF65-F5344CB8AC3E}">
        <p14:creationId xmlns:p14="http://schemas.microsoft.com/office/powerpoint/2010/main" val="30806391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4648200" y="1600200"/>
            <a:ext cx="4038600" cy="21859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4"/>
          <p:cNvSpPr>
            <a:spLocks noGrp="1"/>
          </p:cNvSpPr>
          <p:nvPr>
            <p:ph sz="quarter" idx="3"/>
          </p:nvPr>
        </p:nvSpPr>
        <p:spPr>
          <a:xfrm>
            <a:off x="4648200" y="3938588"/>
            <a:ext cx="4038600" cy="218757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a:extLst>
              <a:ext uri="{FF2B5EF4-FFF2-40B4-BE49-F238E27FC236}">
                <a16:creationId xmlns:a16="http://schemas.microsoft.com/office/drawing/2014/main" id="{63CBA8E6-7F19-2842-90EE-9496FA09D73B}"/>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7" name="Rectangle 5">
            <a:extLst>
              <a:ext uri="{FF2B5EF4-FFF2-40B4-BE49-F238E27FC236}">
                <a16:creationId xmlns:a16="http://schemas.microsoft.com/office/drawing/2014/main" id="{5DEB3AAA-2866-824E-9AA3-61DEA2BDD8B3}"/>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8" name="Rectangle 6">
            <a:extLst>
              <a:ext uri="{FF2B5EF4-FFF2-40B4-BE49-F238E27FC236}">
                <a16:creationId xmlns:a16="http://schemas.microsoft.com/office/drawing/2014/main" id="{41D58A36-AC0B-9D44-B502-1E03635152E8}"/>
              </a:ext>
            </a:extLst>
          </p:cNvPr>
          <p:cNvSpPr>
            <a:spLocks noGrp="1" noChangeArrowheads="1"/>
          </p:cNvSpPr>
          <p:nvPr>
            <p:ph type="sldNum" sz="quarter" idx="12"/>
          </p:nvPr>
        </p:nvSpPr>
        <p:spPr>
          <a:ln/>
        </p:spPr>
        <p:txBody>
          <a:bodyPr/>
          <a:lstStyle>
            <a:lvl1pPr>
              <a:defRPr/>
            </a:lvl1pPr>
          </a:lstStyle>
          <a:p>
            <a:pPr>
              <a:defRPr/>
            </a:pPr>
            <a:fld id="{F0F11606-16FC-2F4C-BDEC-9B67ADAAA6A7}" type="slidenum">
              <a:rPr lang="en-US" altLang="en-US"/>
              <a:pPr>
                <a:defRPr/>
              </a:pPr>
              <a:t>‹#›</a:t>
            </a:fld>
            <a:endParaRPr lang="en-US" altLang="en-US"/>
          </a:p>
        </p:txBody>
      </p:sp>
    </p:spTree>
    <p:extLst>
      <p:ext uri="{BB962C8B-B14F-4D97-AF65-F5344CB8AC3E}">
        <p14:creationId xmlns:p14="http://schemas.microsoft.com/office/powerpoint/2010/main" val="3802208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oracle.com/database/what-is-databas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oleObject" Target="../embeddings/oleObject1.bin"/><Relationship Id="rId1" Type="http://schemas.openxmlformats.org/officeDocument/2006/relationships/slideLayout" Target="../slideLayouts/slideLayout4.xml"/><Relationship Id="rId5" Type="http://schemas.openxmlformats.org/officeDocument/2006/relationships/image" Target="../media/image12.png"/><Relationship Id="rId4" Type="http://schemas.openxmlformats.org/officeDocument/2006/relationships/oleObject" Target="../embeddings/oleObject2.bin"/></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9" name="Rectangle 2">
            <a:extLst>
              <a:ext uri="{FF2B5EF4-FFF2-40B4-BE49-F238E27FC236}">
                <a16:creationId xmlns:a16="http://schemas.microsoft.com/office/drawing/2014/main" id="{0B0DF6F4-BB94-2943-BBE9-6A6EF958CBE8}"/>
              </a:ext>
            </a:extLst>
          </p:cNvPr>
          <p:cNvSpPr>
            <a:spLocks noGrp="1" noChangeArrowheads="1"/>
          </p:cNvSpPr>
          <p:nvPr>
            <p:ph type="ctrTitle"/>
          </p:nvPr>
        </p:nvSpPr>
        <p:spPr>
          <a:xfrm>
            <a:off x="1407470" y="764704"/>
            <a:ext cx="7772400" cy="4608512"/>
          </a:xfrm>
        </p:spPr>
        <p:txBody>
          <a:bodyPr anchor="ctr"/>
          <a:lstStyle/>
          <a:p>
            <a:pPr eaLnBrk="1" hangingPunct="1"/>
            <a:r>
              <a:rPr lang="en-US" altLang="en-US" sz="4400" dirty="0"/>
              <a:t>Software Solutions for Business</a:t>
            </a:r>
            <a:br>
              <a:rPr lang="en-US" altLang="en-US" sz="4400" dirty="0"/>
            </a:br>
            <a:br>
              <a:rPr lang="en-US" altLang="en-US" sz="4400" dirty="0"/>
            </a:br>
            <a:r>
              <a:rPr lang="en-US" altLang="en-US" sz="4400" dirty="0"/>
              <a:t>Week 6:</a:t>
            </a:r>
            <a:br>
              <a:rPr lang="en-US" altLang="en-US" sz="4400" dirty="0"/>
            </a:br>
            <a:r>
              <a:rPr lang="en-US" altLang="en-US" sz="4400" dirty="0"/>
              <a:t>                  </a:t>
            </a:r>
            <a:r>
              <a:rPr lang="en-US" altLang="en-US" sz="4400" b="1" dirty="0">
                <a:solidFill>
                  <a:srgbClr val="FFFF00"/>
                </a:solidFill>
              </a:rPr>
              <a:t>MS Access</a:t>
            </a:r>
          </a:p>
        </p:txBody>
      </p:sp>
    </p:spTree>
    <p:extLst>
      <p:ext uri="{BB962C8B-B14F-4D97-AF65-F5344CB8AC3E}">
        <p14:creationId xmlns:p14="http://schemas.microsoft.com/office/powerpoint/2010/main" val="23312597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3" name="Rectangle 2">
            <a:extLst>
              <a:ext uri="{FF2B5EF4-FFF2-40B4-BE49-F238E27FC236}">
                <a16:creationId xmlns:a16="http://schemas.microsoft.com/office/drawing/2014/main" id="{B06E4CBD-3CFF-C643-A8DC-E0DBA8DFB2B1}"/>
              </a:ext>
            </a:extLst>
          </p:cNvPr>
          <p:cNvSpPr>
            <a:spLocks noGrp="1" noChangeArrowheads="1"/>
          </p:cNvSpPr>
          <p:nvPr>
            <p:ph type="title"/>
          </p:nvPr>
        </p:nvSpPr>
        <p:spPr/>
        <p:txBody>
          <a:bodyPr/>
          <a:lstStyle/>
          <a:p>
            <a:pPr eaLnBrk="1" hangingPunct="1"/>
            <a:r>
              <a:rPr lang="en-US" altLang="en-US"/>
              <a:t>Introduction</a:t>
            </a:r>
          </a:p>
        </p:txBody>
      </p:sp>
      <p:sp>
        <p:nvSpPr>
          <p:cNvPr id="3074" name="Rectangle 3">
            <a:extLst>
              <a:ext uri="{FF2B5EF4-FFF2-40B4-BE49-F238E27FC236}">
                <a16:creationId xmlns:a16="http://schemas.microsoft.com/office/drawing/2014/main" id="{66DEE47D-EE8A-C04A-BCAB-ACE308015A9E}"/>
              </a:ext>
            </a:extLst>
          </p:cNvPr>
          <p:cNvSpPr>
            <a:spLocks noGrp="1" noChangeArrowheads="1"/>
          </p:cNvSpPr>
          <p:nvPr>
            <p:ph type="body" idx="1"/>
          </p:nvPr>
        </p:nvSpPr>
        <p:spPr>
          <a:xfrm>
            <a:off x="457200" y="1412776"/>
            <a:ext cx="8229600" cy="3917032"/>
          </a:xfrm>
        </p:spPr>
        <p:txBody>
          <a:bodyPr/>
          <a:lstStyle/>
          <a:p>
            <a:pPr eaLnBrk="1" hangingPunct="1">
              <a:lnSpc>
                <a:spcPct val="90000"/>
              </a:lnSpc>
            </a:pPr>
            <a:r>
              <a:rPr lang="en-US" altLang="en-US" sz="2800" dirty="0"/>
              <a:t>MS Access is a relational database management system (RDBMS)</a:t>
            </a:r>
          </a:p>
          <a:p>
            <a:pPr eaLnBrk="1" hangingPunct="1">
              <a:lnSpc>
                <a:spcPct val="90000"/>
              </a:lnSpc>
            </a:pPr>
            <a:r>
              <a:rPr lang="en-US" altLang="en-US" sz="2800" dirty="0"/>
              <a:t>Other PC-based RDMBS include:</a:t>
            </a:r>
          </a:p>
          <a:p>
            <a:pPr lvl="1" eaLnBrk="1" hangingPunct="1">
              <a:lnSpc>
                <a:spcPct val="90000"/>
              </a:lnSpc>
            </a:pPr>
            <a:r>
              <a:rPr lang="en-US" altLang="en-US" sz="2400" dirty="0"/>
              <a:t>MS FoxPro</a:t>
            </a:r>
          </a:p>
          <a:p>
            <a:pPr lvl="1" eaLnBrk="1" hangingPunct="1">
              <a:lnSpc>
                <a:spcPct val="90000"/>
              </a:lnSpc>
            </a:pPr>
            <a:r>
              <a:rPr lang="en-US" altLang="en-US" sz="2400" dirty="0"/>
              <a:t>Borland dBase</a:t>
            </a:r>
          </a:p>
          <a:p>
            <a:pPr eaLnBrk="1" hangingPunct="1">
              <a:lnSpc>
                <a:spcPct val="90000"/>
              </a:lnSpc>
            </a:pPr>
            <a:r>
              <a:rPr lang="en-US" altLang="en-US" sz="2800" dirty="0"/>
              <a:t>“Industrial-strength” RDBMS include</a:t>
            </a:r>
          </a:p>
          <a:p>
            <a:pPr lvl="1" eaLnBrk="1" hangingPunct="1">
              <a:lnSpc>
                <a:spcPct val="90000"/>
              </a:lnSpc>
            </a:pPr>
            <a:r>
              <a:rPr lang="en-US" altLang="en-US" sz="2400" dirty="0"/>
              <a:t>Oracle</a:t>
            </a:r>
          </a:p>
          <a:p>
            <a:pPr lvl="1" eaLnBrk="1" hangingPunct="1">
              <a:lnSpc>
                <a:spcPct val="90000"/>
              </a:lnSpc>
            </a:pPr>
            <a:r>
              <a:rPr lang="en-US" altLang="en-US" sz="2400" dirty="0"/>
              <a:t>MS SQL Server</a:t>
            </a:r>
          </a:p>
          <a:p>
            <a:pPr lvl="1" eaLnBrk="1" hangingPunct="1">
              <a:lnSpc>
                <a:spcPct val="90000"/>
              </a:lnSpc>
            </a:pPr>
            <a:r>
              <a:rPr lang="en-US" altLang="en-US" sz="2400" dirty="0"/>
              <a:t>IBM DB2</a:t>
            </a:r>
          </a:p>
          <a:p>
            <a:pPr lvl="1" eaLnBrk="1" hangingPunct="1">
              <a:lnSpc>
                <a:spcPct val="90000"/>
              </a:lnSpc>
            </a:pPr>
            <a:r>
              <a:rPr lang="en-US" altLang="en-US" sz="2400" dirty="0"/>
              <a:t>Informix</a:t>
            </a:r>
          </a:p>
        </p:txBody>
      </p:sp>
    </p:spTree>
    <p:extLst>
      <p:ext uri="{BB962C8B-B14F-4D97-AF65-F5344CB8AC3E}">
        <p14:creationId xmlns:p14="http://schemas.microsoft.com/office/powerpoint/2010/main" val="28322901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9125" y="2132856"/>
            <a:ext cx="7339013" cy="3155950"/>
          </a:xfrm>
        </p:spPr>
        <p:txBody>
          <a:bodyPr>
            <a:normAutofit/>
          </a:bodyPr>
          <a:lstStyle/>
          <a:p>
            <a:pPr>
              <a:defRPr/>
            </a:pPr>
            <a:r>
              <a:rPr lang="en-GB" sz="2400" dirty="0"/>
              <a:t>Data Storage.</a:t>
            </a:r>
          </a:p>
          <a:p>
            <a:pPr>
              <a:defRPr/>
            </a:pPr>
            <a:r>
              <a:rPr lang="en-GB" sz="2400" dirty="0"/>
              <a:t>Data Organisation.</a:t>
            </a:r>
          </a:p>
          <a:p>
            <a:pPr>
              <a:defRPr/>
            </a:pPr>
            <a:r>
              <a:rPr lang="en-GB" sz="2400" dirty="0"/>
              <a:t>GUI – Graphical User Interface.</a:t>
            </a:r>
          </a:p>
          <a:p>
            <a:pPr>
              <a:defRPr/>
            </a:pPr>
            <a:r>
              <a:rPr lang="en-GB" sz="2400" dirty="0"/>
              <a:t>Data Analysis and reporting.</a:t>
            </a:r>
          </a:p>
          <a:p>
            <a:pPr>
              <a:defRPr/>
            </a:pPr>
            <a:r>
              <a:rPr lang="en-GB" sz="2400" dirty="0"/>
              <a:t>Data Visualisation.</a:t>
            </a:r>
          </a:p>
          <a:p>
            <a:pPr>
              <a:defRPr/>
            </a:pPr>
            <a:r>
              <a:rPr lang="en-GB" sz="2400" dirty="0"/>
              <a:t>Eliminates data redundancy.</a:t>
            </a:r>
          </a:p>
          <a:p>
            <a:pPr marL="0" indent="0">
              <a:buFont typeface="Arial" panose="020B0604020202020204" pitchFamily="34" charset="0"/>
              <a:buNone/>
              <a:defRPr/>
            </a:pPr>
            <a:endParaRPr lang="en-GB" sz="2400" dirty="0"/>
          </a:p>
        </p:txBody>
      </p:sp>
      <p:pic>
        <p:nvPicPr>
          <p:cNvPr id="30723" name="Graphic 7" descr="Database outlin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81888" y="2278063"/>
            <a:ext cx="1517650" cy="151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4" name="Title 1"/>
          <p:cNvSpPr>
            <a:spLocks noGrp="1"/>
          </p:cNvSpPr>
          <p:nvPr>
            <p:ph type="title"/>
          </p:nvPr>
        </p:nvSpPr>
        <p:spPr>
          <a:xfrm>
            <a:off x="501650" y="764704"/>
            <a:ext cx="6654800" cy="1131888"/>
          </a:xfrm>
        </p:spPr>
        <p:txBody>
          <a:bodyPr/>
          <a:lstStyle/>
          <a:p>
            <a:r>
              <a:rPr lang="en-GB" altLang="en-US" sz="3600" b="1" u="sng" dirty="0"/>
              <a:t>DATABASE: Key features</a:t>
            </a:r>
            <a:endParaRPr lang="en-GB" altLang="en-US" sz="2700" b="1" u="sng" dirty="0"/>
          </a:p>
        </p:txBody>
      </p:sp>
    </p:spTree>
    <p:extLst>
      <p:ext uri="{BB962C8B-B14F-4D97-AF65-F5344CB8AC3E}">
        <p14:creationId xmlns:p14="http://schemas.microsoft.com/office/powerpoint/2010/main" val="3451337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908" y="692696"/>
            <a:ext cx="6656388" cy="1131888"/>
          </a:xfrm>
        </p:spPr>
        <p:txBody>
          <a:bodyPr>
            <a:normAutofit/>
          </a:bodyPr>
          <a:lstStyle/>
          <a:p>
            <a:pPr>
              <a:defRPr/>
            </a:pPr>
            <a:r>
              <a:rPr lang="en-GB" sz="3600" b="1" u="sng" dirty="0"/>
              <a:t>SPREADSHEET</a:t>
            </a:r>
            <a:r>
              <a:rPr lang="en-GB" dirty="0"/>
              <a:t> V </a:t>
            </a:r>
            <a:r>
              <a:rPr lang="en-GB" sz="3675" b="1" u="sng" dirty="0"/>
              <a:t>DATABASE</a:t>
            </a:r>
            <a:endParaRPr lang="en-GB" b="1" u="sng" dirty="0"/>
          </a:p>
        </p:txBody>
      </p:sp>
      <p:sp>
        <p:nvSpPr>
          <p:cNvPr id="3" name="Content Placeholder 2"/>
          <p:cNvSpPr>
            <a:spLocks noGrp="1"/>
          </p:cNvSpPr>
          <p:nvPr>
            <p:ph idx="1"/>
          </p:nvPr>
        </p:nvSpPr>
        <p:spPr>
          <a:xfrm>
            <a:off x="488950" y="2204865"/>
            <a:ext cx="7179394" cy="2664296"/>
          </a:xfrm>
        </p:spPr>
        <p:txBody>
          <a:bodyPr>
            <a:normAutofit lnSpcReduction="10000"/>
          </a:bodyPr>
          <a:lstStyle/>
          <a:p>
            <a:pPr algn="just">
              <a:defRPr/>
            </a:pPr>
            <a:r>
              <a:rPr lang="en-GB" sz="1800" dirty="0"/>
              <a:t>“Spreadsheets were originally designed for </a:t>
            </a:r>
            <a:r>
              <a:rPr lang="en-GB" sz="1800" dirty="0">
                <a:solidFill>
                  <a:srgbClr val="FF0000"/>
                </a:solidFill>
              </a:rPr>
              <a:t>one user</a:t>
            </a:r>
            <a:r>
              <a:rPr lang="en-GB" sz="1800" dirty="0"/>
              <a:t>, and their characteristics reflect that. They’re great for a single user or small number of users who </a:t>
            </a:r>
            <a:r>
              <a:rPr lang="en-GB" sz="1800" dirty="0">
                <a:solidFill>
                  <a:srgbClr val="FF0000"/>
                </a:solidFill>
              </a:rPr>
              <a:t>don’t need </a:t>
            </a:r>
            <a:r>
              <a:rPr lang="en-GB" sz="1800" dirty="0"/>
              <a:t>to do a lot of incredibly </a:t>
            </a:r>
            <a:r>
              <a:rPr lang="en-GB" sz="1800" dirty="0">
                <a:solidFill>
                  <a:srgbClr val="FF0000"/>
                </a:solidFill>
              </a:rPr>
              <a:t>complicated data manipulation</a:t>
            </a:r>
            <a:r>
              <a:rPr lang="en-GB" sz="1800" dirty="0"/>
              <a:t>. Databases, on the other hand, are designed to hold much larger collections of organized information—massive amounts, sometimes. Databases allow multiple users at the same time to quickly and securely access and query the data using highly complex logic and language.” </a:t>
            </a:r>
          </a:p>
          <a:p>
            <a:pPr algn="just">
              <a:defRPr/>
            </a:pPr>
            <a:endParaRPr lang="en-GB" sz="1800" dirty="0"/>
          </a:p>
          <a:p>
            <a:pPr algn="just">
              <a:defRPr/>
            </a:pPr>
            <a:r>
              <a:rPr lang="en-GB" sz="788" dirty="0"/>
              <a:t>(</a:t>
            </a:r>
            <a:r>
              <a:rPr lang="en-GB" sz="788" dirty="0">
                <a:hlinkClick r:id="rId2"/>
              </a:rPr>
              <a:t>ref</a:t>
            </a:r>
            <a:r>
              <a:rPr lang="en-GB" sz="788" dirty="0"/>
              <a:t>)</a:t>
            </a:r>
          </a:p>
        </p:txBody>
      </p:sp>
      <p:pic>
        <p:nvPicPr>
          <p:cNvPr id="35844" name="Graphic 3" descr="Database outlin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81888" y="2278063"/>
            <a:ext cx="1517650" cy="151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46638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Rectangle 2">
            <a:extLst>
              <a:ext uri="{FF2B5EF4-FFF2-40B4-BE49-F238E27FC236}">
                <a16:creationId xmlns:a16="http://schemas.microsoft.com/office/drawing/2014/main" id="{00CD0CFB-F441-7143-BCD4-AEF165FC1914}"/>
              </a:ext>
            </a:extLst>
          </p:cNvPr>
          <p:cNvSpPr>
            <a:spLocks noGrp="1" noChangeArrowheads="1"/>
          </p:cNvSpPr>
          <p:nvPr>
            <p:ph type="title"/>
          </p:nvPr>
        </p:nvSpPr>
        <p:spPr/>
        <p:txBody>
          <a:bodyPr/>
          <a:lstStyle/>
          <a:p>
            <a:pPr eaLnBrk="1" hangingPunct="1"/>
            <a:r>
              <a:rPr lang="en-US" altLang="en-US"/>
              <a:t>Getting Started</a:t>
            </a:r>
          </a:p>
        </p:txBody>
      </p:sp>
      <p:sp>
        <p:nvSpPr>
          <p:cNvPr id="4098" name="Rectangle 3">
            <a:extLst>
              <a:ext uri="{FF2B5EF4-FFF2-40B4-BE49-F238E27FC236}">
                <a16:creationId xmlns:a16="http://schemas.microsoft.com/office/drawing/2014/main" id="{C7328582-6FDC-1A47-A9F2-F5D5035CBCB8}"/>
              </a:ext>
            </a:extLst>
          </p:cNvPr>
          <p:cNvSpPr>
            <a:spLocks noGrp="1" noChangeArrowheads="1"/>
          </p:cNvSpPr>
          <p:nvPr>
            <p:ph type="body" sz="half" idx="1"/>
          </p:nvPr>
        </p:nvSpPr>
        <p:spPr>
          <a:xfrm>
            <a:off x="457200" y="1340768"/>
            <a:ext cx="8229600" cy="4525963"/>
          </a:xfrm>
        </p:spPr>
        <p:txBody>
          <a:bodyPr/>
          <a:lstStyle/>
          <a:p>
            <a:pPr eaLnBrk="1" hangingPunct="1"/>
            <a:r>
              <a:rPr lang="en-US" altLang="en-US" sz="2800" dirty="0"/>
              <a:t>Open MS Access (Under Microsoft Office 2003 heading)</a:t>
            </a:r>
          </a:p>
          <a:p>
            <a:pPr eaLnBrk="1" hangingPunct="1"/>
            <a:r>
              <a:rPr lang="en-US" altLang="en-US" sz="2800" dirty="0"/>
              <a:t>Open a New Database</a:t>
            </a:r>
          </a:p>
        </p:txBody>
      </p:sp>
      <p:pic>
        <p:nvPicPr>
          <p:cNvPr id="4099" name="Picture 7">
            <a:extLst>
              <a:ext uri="{FF2B5EF4-FFF2-40B4-BE49-F238E27FC236}">
                <a16:creationId xmlns:a16="http://schemas.microsoft.com/office/drawing/2014/main" id="{7DD25621-225F-3F49-B75E-D473CF2B48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8800" y="2780928"/>
            <a:ext cx="6670675"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0" name="AutoShape 8">
            <a:extLst>
              <a:ext uri="{FF2B5EF4-FFF2-40B4-BE49-F238E27FC236}">
                <a16:creationId xmlns:a16="http://schemas.microsoft.com/office/drawing/2014/main" id="{2752EAA7-8245-E947-B98C-D5E59100C65B}"/>
              </a:ext>
            </a:extLst>
          </p:cNvPr>
          <p:cNvSpPr>
            <a:spLocks noChangeArrowheads="1"/>
          </p:cNvSpPr>
          <p:nvPr/>
        </p:nvSpPr>
        <p:spPr bwMode="auto">
          <a:xfrm rot="-835258">
            <a:off x="990600" y="3352800"/>
            <a:ext cx="762000" cy="381000"/>
          </a:xfrm>
          <a:prstGeom prst="rightArrow">
            <a:avLst>
              <a:gd name="adj1" fmla="val 50000"/>
              <a:gd name="adj2" fmla="val 50000"/>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1962528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1" name="Picture 5">
            <a:extLst>
              <a:ext uri="{FF2B5EF4-FFF2-40B4-BE49-F238E27FC236}">
                <a16:creationId xmlns:a16="http://schemas.microsoft.com/office/drawing/2014/main" id="{B055570A-470C-6F43-90F8-FC211875B0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025" y="809625"/>
            <a:ext cx="7727950" cy="523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2" name="Text Box 7">
            <a:extLst>
              <a:ext uri="{FF2B5EF4-FFF2-40B4-BE49-F238E27FC236}">
                <a16:creationId xmlns:a16="http://schemas.microsoft.com/office/drawing/2014/main" id="{7B9DB7FB-1C1F-E443-9E2F-EE0B7DD0AEA8}"/>
              </a:ext>
            </a:extLst>
          </p:cNvPr>
          <p:cNvSpPr txBox="1">
            <a:spLocks noChangeArrowheads="1"/>
          </p:cNvSpPr>
          <p:nvPr/>
        </p:nvSpPr>
        <p:spPr bwMode="auto">
          <a:xfrm>
            <a:off x="669925" y="188913"/>
            <a:ext cx="26479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a:t>Select “Blank Database”</a:t>
            </a:r>
          </a:p>
        </p:txBody>
      </p:sp>
      <p:sp>
        <p:nvSpPr>
          <p:cNvPr id="5123" name="AutoShape 8">
            <a:extLst>
              <a:ext uri="{FF2B5EF4-FFF2-40B4-BE49-F238E27FC236}">
                <a16:creationId xmlns:a16="http://schemas.microsoft.com/office/drawing/2014/main" id="{EC78B404-C49B-204F-A060-5CDA1F4E3503}"/>
              </a:ext>
            </a:extLst>
          </p:cNvPr>
          <p:cNvSpPr>
            <a:spLocks noChangeArrowheads="1"/>
          </p:cNvSpPr>
          <p:nvPr/>
        </p:nvSpPr>
        <p:spPr bwMode="auto">
          <a:xfrm rot="-1313373">
            <a:off x="6324600" y="1981200"/>
            <a:ext cx="914400" cy="381000"/>
          </a:xfrm>
          <a:prstGeom prst="rightArrow">
            <a:avLst>
              <a:gd name="adj1" fmla="val 50000"/>
              <a:gd name="adj2" fmla="val 60000"/>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3712723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5" name="Picture 4">
            <a:extLst>
              <a:ext uri="{FF2B5EF4-FFF2-40B4-BE49-F238E27FC236}">
                <a16:creationId xmlns:a16="http://schemas.microsoft.com/office/drawing/2014/main" id="{FE91DA04-7CD6-B643-9C93-CB0EF57EE7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75" y="454025"/>
            <a:ext cx="9037638" cy="595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6" name="Text Box 5">
            <a:extLst>
              <a:ext uri="{FF2B5EF4-FFF2-40B4-BE49-F238E27FC236}">
                <a16:creationId xmlns:a16="http://schemas.microsoft.com/office/drawing/2014/main" id="{1A3B9F2D-03E8-834E-AE66-5FD4F18F134B}"/>
              </a:ext>
            </a:extLst>
          </p:cNvPr>
          <p:cNvSpPr txBox="1">
            <a:spLocks noChangeArrowheads="1"/>
          </p:cNvSpPr>
          <p:nvPr/>
        </p:nvSpPr>
        <p:spPr bwMode="auto">
          <a:xfrm>
            <a:off x="60325" y="36513"/>
            <a:ext cx="37147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a:t>Name your database MyShop.mdb</a:t>
            </a:r>
          </a:p>
        </p:txBody>
      </p:sp>
      <p:sp>
        <p:nvSpPr>
          <p:cNvPr id="6147" name="Text Box 6">
            <a:extLst>
              <a:ext uri="{FF2B5EF4-FFF2-40B4-BE49-F238E27FC236}">
                <a16:creationId xmlns:a16="http://schemas.microsoft.com/office/drawing/2014/main" id="{CA0FFF5A-09B8-F046-BB11-0A4546764FDD}"/>
              </a:ext>
            </a:extLst>
          </p:cNvPr>
          <p:cNvSpPr txBox="1">
            <a:spLocks noChangeArrowheads="1"/>
          </p:cNvSpPr>
          <p:nvPr/>
        </p:nvSpPr>
        <p:spPr bwMode="auto">
          <a:xfrm>
            <a:off x="0" y="6491288"/>
            <a:ext cx="92773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a:t>Now click “Create.”  Everything you create for this database will be saved as an *.mdb file.</a:t>
            </a:r>
          </a:p>
        </p:txBody>
      </p:sp>
    </p:spTree>
    <p:extLst>
      <p:ext uri="{BB962C8B-B14F-4D97-AF65-F5344CB8AC3E}">
        <p14:creationId xmlns:p14="http://schemas.microsoft.com/office/powerpoint/2010/main" val="4012896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a:extLst>
              <a:ext uri="{FF2B5EF4-FFF2-40B4-BE49-F238E27FC236}">
                <a16:creationId xmlns:a16="http://schemas.microsoft.com/office/drawing/2014/main" id="{9A5E8E8A-AB06-2645-92D0-8031D4FDFC3A}"/>
              </a:ext>
            </a:extLst>
          </p:cNvPr>
          <p:cNvSpPr>
            <a:spLocks noGrp="1" noChangeArrowheads="1"/>
          </p:cNvSpPr>
          <p:nvPr>
            <p:ph type="title"/>
          </p:nvPr>
        </p:nvSpPr>
        <p:spPr/>
        <p:txBody>
          <a:bodyPr/>
          <a:lstStyle/>
          <a:p>
            <a:pPr eaLnBrk="1" hangingPunct="1"/>
            <a:r>
              <a:rPr lang="en-US" altLang="en-US"/>
              <a:t>MS Access Functionality</a:t>
            </a:r>
          </a:p>
        </p:txBody>
      </p:sp>
      <p:sp>
        <p:nvSpPr>
          <p:cNvPr id="7170" name="Rectangle 3">
            <a:extLst>
              <a:ext uri="{FF2B5EF4-FFF2-40B4-BE49-F238E27FC236}">
                <a16:creationId xmlns:a16="http://schemas.microsoft.com/office/drawing/2014/main" id="{46F92EDC-1C42-9942-8BE8-A4A2366788C9}"/>
              </a:ext>
            </a:extLst>
          </p:cNvPr>
          <p:cNvSpPr>
            <a:spLocks noGrp="1" noChangeArrowheads="1"/>
          </p:cNvSpPr>
          <p:nvPr>
            <p:ph type="body" idx="1"/>
          </p:nvPr>
        </p:nvSpPr>
        <p:spPr>
          <a:xfrm>
            <a:off x="457200" y="1268760"/>
            <a:ext cx="8229600" cy="3917032"/>
          </a:xfrm>
        </p:spPr>
        <p:txBody>
          <a:bodyPr/>
          <a:lstStyle/>
          <a:p>
            <a:pPr eaLnBrk="1" hangingPunct="1">
              <a:lnSpc>
                <a:spcPct val="90000"/>
              </a:lnSpc>
            </a:pPr>
            <a:r>
              <a:rPr lang="en-US" altLang="en-US" dirty="0"/>
              <a:t>Tables</a:t>
            </a:r>
          </a:p>
          <a:p>
            <a:pPr lvl="1" eaLnBrk="1" hangingPunct="1">
              <a:lnSpc>
                <a:spcPct val="90000"/>
              </a:lnSpc>
            </a:pPr>
            <a:r>
              <a:rPr lang="en-US" altLang="en-US" dirty="0"/>
              <a:t>Store Data</a:t>
            </a:r>
          </a:p>
          <a:p>
            <a:pPr eaLnBrk="1" hangingPunct="1">
              <a:lnSpc>
                <a:spcPct val="90000"/>
              </a:lnSpc>
            </a:pPr>
            <a:r>
              <a:rPr lang="en-US" altLang="en-US" dirty="0"/>
              <a:t>Queries</a:t>
            </a:r>
          </a:p>
          <a:p>
            <a:pPr lvl="1" eaLnBrk="1" hangingPunct="1">
              <a:lnSpc>
                <a:spcPct val="90000"/>
              </a:lnSpc>
            </a:pPr>
            <a:r>
              <a:rPr lang="en-US" altLang="en-US" dirty="0"/>
              <a:t>Manipulate Data</a:t>
            </a:r>
          </a:p>
          <a:p>
            <a:pPr eaLnBrk="1" hangingPunct="1">
              <a:lnSpc>
                <a:spcPct val="90000"/>
              </a:lnSpc>
            </a:pPr>
            <a:r>
              <a:rPr lang="en-US" altLang="en-US" dirty="0"/>
              <a:t>Forms</a:t>
            </a:r>
          </a:p>
          <a:p>
            <a:pPr lvl="1" eaLnBrk="1" hangingPunct="1">
              <a:lnSpc>
                <a:spcPct val="90000"/>
              </a:lnSpc>
            </a:pPr>
            <a:r>
              <a:rPr lang="en-US" altLang="en-US" dirty="0"/>
              <a:t>Make data entry and display easier</a:t>
            </a:r>
          </a:p>
          <a:p>
            <a:pPr eaLnBrk="1" hangingPunct="1">
              <a:lnSpc>
                <a:spcPct val="90000"/>
              </a:lnSpc>
            </a:pPr>
            <a:r>
              <a:rPr lang="en-US" altLang="en-US" dirty="0"/>
              <a:t>Reports</a:t>
            </a:r>
          </a:p>
          <a:p>
            <a:pPr lvl="1" eaLnBrk="1" hangingPunct="1">
              <a:lnSpc>
                <a:spcPct val="90000"/>
              </a:lnSpc>
            </a:pPr>
            <a:r>
              <a:rPr lang="en-US" altLang="en-US" dirty="0"/>
              <a:t>Provides information from database to users in easy-to-understand format</a:t>
            </a:r>
          </a:p>
        </p:txBody>
      </p:sp>
    </p:spTree>
    <p:extLst>
      <p:ext uri="{BB962C8B-B14F-4D97-AF65-F5344CB8AC3E}">
        <p14:creationId xmlns:p14="http://schemas.microsoft.com/office/powerpoint/2010/main" val="38601499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2">
            <a:extLst>
              <a:ext uri="{FF2B5EF4-FFF2-40B4-BE49-F238E27FC236}">
                <a16:creationId xmlns:a16="http://schemas.microsoft.com/office/drawing/2014/main" id="{1F75D452-2AEC-9B48-9D2A-5A595C212E13}"/>
              </a:ext>
            </a:extLst>
          </p:cNvPr>
          <p:cNvSpPr>
            <a:spLocks noGrp="1" noChangeArrowheads="1"/>
          </p:cNvSpPr>
          <p:nvPr>
            <p:ph type="title"/>
          </p:nvPr>
        </p:nvSpPr>
        <p:spPr/>
        <p:txBody>
          <a:bodyPr/>
          <a:lstStyle/>
          <a:p>
            <a:pPr eaLnBrk="1" hangingPunct="1"/>
            <a:r>
              <a:rPr lang="en-US" altLang="en-US"/>
              <a:t>Business Example</a:t>
            </a:r>
          </a:p>
        </p:txBody>
      </p:sp>
      <p:sp>
        <p:nvSpPr>
          <p:cNvPr id="8194" name="Rectangle 3">
            <a:extLst>
              <a:ext uri="{FF2B5EF4-FFF2-40B4-BE49-F238E27FC236}">
                <a16:creationId xmlns:a16="http://schemas.microsoft.com/office/drawing/2014/main" id="{5CF14058-0F99-E541-9D08-A98ED41CE0DD}"/>
              </a:ext>
            </a:extLst>
          </p:cNvPr>
          <p:cNvSpPr>
            <a:spLocks noGrp="1" noChangeArrowheads="1"/>
          </p:cNvSpPr>
          <p:nvPr>
            <p:ph type="body" idx="1"/>
          </p:nvPr>
        </p:nvSpPr>
        <p:spPr/>
        <p:txBody>
          <a:bodyPr/>
          <a:lstStyle/>
          <a:p>
            <a:pPr eaLnBrk="1" hangingPunct="1">
              <a:buFontTx/>
              <a:buNone/>
            </a:pPr>
            <a:r>
              <a:rPr lang="en-US" altLang="en-US"/>
              <a:t>Your sister has started her own home-décor shop.  She sells items such as candles, pictures and knick-knacks.  She wishes to track the items in her inventory, sales and customer information.  You agree to assist her in setting up a simple MS Access database that will track the appropriate information.</a:t>
            </a:r>
          </a:p>
        </p:txBody>
      </p:sp>
    </p:spTree>
    <p:extLst>
      <p:ext uri="{BB962C8B-B14F-4D97-AF65-F5344CB8AC3E}">
        <p14:creationId xmlns:p14="http://schemas.microsoft.com/office/powerpoint/2010/main" val="10502405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2">
            <a:extLst>
              <a:ext uri="{FF2B5EF4-FFF2-40B4-BE49-F238E27FC236}">
                <a16:creationId xmlns:a16="http://schemas.microsoft.com/office/drawing/2014/main" id="{7ADD5656-CCF6-FC4E-AD37-D9375C2C6B2B}"/>
              </a:ext>
            </a:extLst>
          </p:cNvPr>
          <p:cNvSpPr>
            <a:spLocks noGrp="1" noChangeArrowheads="1"/>
          </p:cNvSpPr>
          <p:nvPr>
            <p:ph type="title"/>
          </p:nvPr>
        </p:nvSpPr>
        <p:spPr/>
        <p:txBody>
          <a:bodyPr/>
          <a:lstStyle/>
          <a:p>
            <a:pPr eaLnBrk="1" hangingPunct="1"/>
            <a:r>
              <a:rPr lang="en-US" altLang="en-US" dirty="0"/>
              <a:t>Business Example, Continued</a:t>
            </a:r>
          </a:p>
        </p:txBody>
      </p:sp>
      <p:sp>
        <p:nvSpPr>
          <p:cNvPr id="9218" name="Rectangle 3">
            <a:extLst>
              <a:ext uri="{FF2B5EF4-FFF2-40B4-BE49-F238E27FC236}">
                <a16:creationId xmlns:a16="http://schemas.microsoft.com/office/drawing/2014/main" id="{2409C080-E566-8C45-97C2-D8E4947557B3}"/>
              </a:ext>
            </a:extLst>
          </p:cNvPr>
          <p:cNvSpPr>
            <a:spLocks noGrp="1" noChangeArrowheads="1"/>
          </p:cNvSpPr>
          <p:nvPr>
            <p:ph type="body" idx="1"/>
          </p:nvPr>
        </p:nvSpPr>
        <p:spPr>
          <a:xfrm>
            <a:off x="457200" y="1528192"/>
            <a:ext cx="8229600" cy="3917032"/>
          </a:xfrm>
        </p:spPr>
        <p:txBody>
          <a:bodyPr/>
          <a:lstStyle/>
          <a:p>
            <a:pPr eaLnBrk="1" hangingPunct="1">
              <a:lnSpc>
                <a:spcPct val="80000"/>
              </a:lnSpc>
              <a:buFontTx/>
              <a:buNone/>
            </a:pPr>
            <a:r>
              <a:rPr lang="en-US" altLang="en-US" sz="2800" dirty="0"/>
              <a:t>You identify that </a:t>
            </a:r>
            <a:r>
              <a:rPr lang="en-US" altLang="en-US" sz="2800" dirty="0">
                <a:solidFill>
                  <a:srgbClr val="C00000"/>
                </a:solidFill>
              </a:rPr>
              <a:t>three tables </a:t>
            </a:r>
            <a:r>
              <a:rPr lang="en-US" altLang="en-US" sz="2800" dirty="0"/>
              <a:t>should be created:</a:t>
            </a:r>
          </a:p>
          <a:p>
            <a:pPr eaLnBrk="1" hangingPunct="1">
              <a:lnSpc>
                <a:spcPct val="80000"/>
              </a:lnSpc>
              <a:buFontTx/>
              <a:buNone/>
            </a:pPr>
            <a:r>
              <a:rPr lang="en-US" altLang="en-US" sz="2800" dirty="0"/>
              <a:t>	</a:t>
            </a:r>
            <a:r>
              <a:rPr lang="en-US" altLang="en-US" sz="2800" dirty="0">
                <a:solidFill>
                  <a:srgbClr val="00B050"/>
                </a:solidFill>
              </a:rPr>
              <a:t>Product Table </a:t>
            </a:r>
            <a:r>
              <a:rPr lang="en-US" altLang="en-US" sz="2800" dirty="0"/>
              <a:t>containing the product number, product name, product description, product price, and product on hand.</a:t>
            </a:r>
          </a:p>
          <a:p>
            <a:pPr eaLnBrk="1" hangingPunct="1">
              <a:lnSpc>
                <a:spcPct val="80000"/>
              </a:lnSpc>
              <a:buFontTx/>
              <a:buNone/>
            </a:pPr>
            <a:r>
              <a:rPr lang="en-US" altLang="en-US" sz="2800" dirty="0"/>
              <a:t>	</a:t>
            </a:r>
            <a:r>
              <a:rPr lang="en-US" altLang="en-US" sz="2800" dirty="0">
                <a:solidFill>
                  <a:srgbClr val="00B050"/>
                </a:solidFill>
              </a:rPr>
              <a:t>Sale Table </a:t>
            </a:r>
            <a:r>
              <a:rPr lang="en-US" altLang="en-US" sz="2800" dirty="0"/>
              <a:t>containing the sale number, sale date, the product sold and the customer.</a:t>
            </a:r>
          </a:p>
          <a:p>
            <a:pPr eaLnBrk="1" hangingPunct="1">
              <a:lnSpc>
                <a:spcPct val="80000"/>
              </a:lnSpc>
              <a:buFontTx/>
              <a:buNone/>
            </a:pPr>
            <a:r>
              <a:rPr lang="en-US" altLang="en-US" sz="2800" dirty="0"/>
              <a:t>	</a:t>
            </a:r>
            <a:r>
              <a:rPr lang="en-US" altLang="en-US" sz="2800" dirty="0">
                <a:solidFill>
                  <a:srgbClr val="00B050"/>
                </a:solidFill>
              </a:rPr>
              <a:t>Customer Table </a:t>
            </a:r>
            <a:r>
              <a:rPr lang="en-US" altLang="en-US" sz="2800" dirty="0"/>
              <a:t>containing the customer number, customer last name, customer first name, phone number, address and notes about customer preferences (notify if a Yankee Candle Company candle comes in, etc.)</a:t>
            </a:r>
          </a:p>
          <a:p>
            <a:pPr eaLnBrk="1" hangingPunct="1">
              <a:lnSpc>
                <a:spcPct val="80000"/>
              </a:lnSpc>
              <a:buFontTx/>
              <a:buNone/>
            </a:pPr>
            <a:endParaRPr lang="en-US" altLang="en-US" sz="2800" dirty="0"/>
          </a:p>
        </p:txBody>
      </p:sp>
    </p:spTree>
    <p:extLst>
      <p:ext uri="{BB962C8B-B14F-4D97-AF65-F5344CB8AC3E}">
        <p14:creationId xmlns:p14="http://schemas.microsoft.com/office/powerpoint/2010/main" val="8826009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Text Box 5">
            <a:extLst>
              <a:ext uri="{FF2B5EF4-FFF2-40B4-BE49-F238E27FC236}">
                <a16:creationId xmlns:a16="http://schemas.microsoft.com/office/drawing/2014/main" id="{3926D4D4-E06C-AE4A-95BE-2EB45208C148}"/>
              </a:ext>
            </a:extLst>
          </p:cNvPr>
          <p:cNvSpPr txBox="1">
            <a:spLocks noChangeArrowheads="1"/>
          </p:cNvSpPr>
          <p:nvPr/>
        </p:nvSpPr>
        <p:spPr bwMode="auto">
          <a:xfrm>
            <a:off x="365125" y="271463"/>
            <a:ext cx="34099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3600"/>
              <a:t>Creating Tables</a:t>
            </a:r>
          </a:p>
        </p:txBody>
      </p:sp>
      <p:sp>
        <p:nvSpPr>
          <p:cNvPr id="10242" name="Text Box 6">
            <a:extLst>
              <a:ext uri="{FF2B5EF4-FFF2-40B4-BE49-F238E27FC236}">
                <a16:creationId xmlns:a16="http://schemas.microsoft.com/office/drawing/2014/main" id="{29C31AED-0B9B-FA44-A283-24AF5EB99B50}"/>
              </a:ext>
            </a:extLst>
          </p:cNvPr>
          <p:cNvSpPr txBox="1">
            <a:spLocks noChangeArrowheads="1"/>
          </p:cNvSpPr>
          <p:nvPr/>
        </p:nvSpPr>
        <p:spPr bwMode="auto">
          <a:xfrm>
            <a:off x="1217662" y="4941168"/>
            <a:ext cx="43624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dirty="0"/>
              <a:t>Double click ‘Create table in Design view’</a:t>
            </a:r>
          </a:p>
        </p:txBody>
      </p:sp>
      <p:pic>
        <p:nvPicPr>
          <p:cNvPr id="10243" name="Picture 7">
            <a:extLst>
              <a:ext uri="{FF2B5EF4-FFF2-40B4-BE49-F238E27FC236}">
                <a16:creationId xmlns:a16="http://schemas.microsoft.com/office/drawing/2014/main" id="{5A36E3B9-F772-2B44-9AE2-EA8B837A6B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1143001"/>
            <a:ext cx="6414864" cy="38356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42319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Text Box 5">
            <a:extLst>
              <a:ext uri="{FF2B5EF4-FFF2-40B4-BE49-F238E27FC236}">
                <a16:creationId xmlns:a16="http://schemas.microsoft.com/office/drawing/2014/main" id="{BE6C9CA2-EA59-7644-A79D-E835D84B043D}"/>
              </a:ext>
            </a:extLst>
          </p:cNvPr>
          <p:cNvSpPr txBox="1">
            <a:spLocks noChangeArrowheads="1"/>
          </p:cNvSpPr>
          <p:nvPr/>
        </p:nvSpPr>
        <p:spPr bwMode="auto">
          <a:xfrm>
            <a:off x="746125" y="500063"/>
            <a:ext cx="56451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3600"/>
              <a:t>Creating the Product Table</a:t>
            </a:r>
          </a:p>
        </p:txBody>
      </p:sp>
      <p:pic>
        <p:nvPicPr>
          <p:cNvPr id="11266" name="Picture 6">
            <a:extLst>
              <a:ext uri="{FF2B5EF4-FFF2-40B4-BE49-F238E27FC236}">
                <a16:creationId xmlns:a16="http://schemas.microsoft.com/office/drawing/2014/main" id="{145F753A-8F23-F040-97FC-354640CCAF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6456" y="1268760"/>
            <a:ext cx="7227912" cy="4251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9188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Text Box 5">
            <a:extLst>
              <a:ext uri="{FF2B5EF4-FFF2-40B4-BE49-F238E27FC236}">
                <a16:creationId xmlns:a16="http://schemas.microsoft.com/office/drawing/2014/main" id="{4A759C2F-7807-474C-9015-801FF4BD2EC3}"/>
              </a:ext>
            </a:extLst>
          </p:cNvPr>
          <p:cNvSpPr txBox="1">
            <a:spLocks noChangeArrowheads="1"/>
          </p:cNvSpPr>
          <p:nvPr/>
        </p:nvSpPr>
        <p:spPr bwMode="auto">
          <a:xfrm>
            <a:off x="288925" y="188640"/>
            <a:ext cx="55435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3600" dirty="0"/>
              <a:t>Enter the table information</a:t>
            </a:r>
          </a:p>
        </p:txBody>
      </p:sp>
      <p:sp>
        <p:nvSpPr>
          <p:cNvPr id="12290" name="Text Box 6">
            <a:extLst>
              <a:ext uri="{FF2B5EF4-FFF2-40B4-BE49-F238E27FC236}">
                <a16:creationId xmlns:a16="http://schemas.microsoft.com/office/drawing/2014/main" id="{767D8D1A-B739-044A-B0E0-B243FD9C5E43}"/>
              </a:ext>
            </a:extLst>
          </p:cNvPr>
          <p:cNvSpPr txBox="1">
            <a:spLocks noChangeArrowheads="1"/>
          </p:cNvSpPr>
          <p:nvPr/>
        </p:nvSpPr>
        <p:spPr bwMode="auto">
          <a:xfrm>
            <a:off x="1006326" y="5373216"/>
            <a:ext cx="51498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dirty="0"/>
              <a:t>Next: Create the primary key and save your table</a:t>
            </a:r>
          </a:p>
        </p:txBody>
      </p:sp>
      <p:pic>
        <p:nvPicPr>
          <p:cNvPr id="12291" name="Picture 7">
            <a:extLst>
              <a:ext uri="{FF2B5EF4-FFF2-40B4-BE49-F238E27FC236}">
                <a16:creationId xmlns:a16="http://schemas.microsoft.com/office/drawing/2014/main" id="{3E3A4F7C-5661-3845-8C12-4510BB5911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764704"/>
            <a:ext cx="6696744" cy="4581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511960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2">
            <a:extLst>
              <a:ext uri="{FF2B5EF4-FFF2-40B4-BE49-F238E27FC236}">
                <a16:creationId xmlns:a16="http://schemas.microsoft.com/office/drawing/2014/main" id="{452A54D9-C0FC-B24B-82DF-F81B39E01AB2}"/>
              </a:ext>
            </a:extLst>
          </p:cNvPr>
          <p:cNvSpPr>
            <a:spLocks noGrp="1" noChangeArrowheads="1"/>
          </p:cNvSpPr>
          <p:nvPr>
            <p:ph type="title"/>
          </p:nvPr>
        </p:nvSpPr>
        <p:spPr/>
        <p:txBody>
          <a:bodyPr/>
          <a:lstStyle/>
          <a:p>
            <a:pPr eaLnBrk="1" hangingPunct="1"/>
            <a:r>
              <a:rPr lang="en-US" altLang="en-US"/>
              <a:t>Creating Tables</a:t>
            </a:r>
          </a:p>
        </p:txBody>
      </p:sp>
      <p:sp>
        <p:nvSpPr>
          <p:cNvPr id="13314" name="Rectangle 3">
            <a:extLst>
              <a:ext uri="{FF2B5EF4-FFF2-40B4-BE49-F238E27FC236}">
                <a16:creationId xmlns:a16="http://schemas.microsoft.com/office/drawing/2014/main" id="{92237303-F96C-8C42-96F9-0FAE9CFA249D}"/>
              </a:ext>
            </a:extLst>
          </p:cNvPr>
          <p:cNvSpPr>
            <a:spLocks noGrp="1" noChangeArrowheads="1"/>
          </p:cNvSpPr>
          <p:nvPr>
            <p:ph type="body" idx="1"/>
          </p:nvPr>
        </p:nvSpPr>
        <p:spPr/>
        <p:txBody>
          <a:bodyPr/>
          <a:lstStyle/>
          <a:p>
            <a:pPr eaLnBrk="1" hangingPunct="1"/>
            <a:r>
              <a:rPr lang="en-US" altLang="en-US"/>
              <a:t>Create the Sales and Customer Tables</a:t>
            </a:r>
          </a:p>
          <a:p>
            <a:pPr eaLnBrk="1" hangingPunct="1"/>
            <a:r>
              <a:rPr lang="en-US" altLang="en-US"/>
              <a:t>Use AutoNumber for the Sales Number and Customer Number</a:t>
            </a:r>
          </a:p>
          <a:p>
            <a:pPr eaLnBrk="1" hangingPunct="1"/>
            <a:r>
              <a:rPr lang="en-US" altLang="en-US"/>
              <a:t>Remember to set the primary key and save your tables</a:t>
            </a:r>
          </a:p>
          <a:p>
            <a:pPr eaLnBrk="1" hangingPunct="1">
              <a:buFontTx/>
              <a:buNone/>
            </a:pPr>
            <a:endParaRPr lang="en-US" altLang="en-US"/>
          </a:p>
        </p:txBody>
      </p:sp>
    </p:spTree>
    <p:extLst>
      <p:ext uri="{BB962C8B-B14F-4D97-AF65-F5344CB8AC3E}">
        <p14:creationId xmlns:p14="http://schemas.microsoft.com/office/powerpoint/2010/main" val="34846105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a:extLst>
              <a:ext uri="{FF2B5EF4-FFF2-40B4-BE49-F238E27FC236}">
                <a16:creationId xmlns:a16="http://schemas.microsoft.com/office/drawing/2014/main" id="{EB7C9AE3-208A-3144-A6B2-03038EDE4245}"/>
              </a:ext>
            </a:extLst>
          </p:cNvPr>
          <p:cNvSpPr>
            <a:spLocks noGrp="1" noChangeArrowheads="1"/>
          </p:cNvSpPr>
          <p:nvPr>
            <p:ph type="title"/>
          </p:nvPr>
        </p:nvSpPr>
        <p:spPr/>
        <p:txBody>
          <a:bodyPr/>
          <a:lstStyle/>
          <a:p>
            <a:pPr eaLnBrk="1" hangingPunct="1"/>
            <a:r>
              <a:rPr lang="en-US" altLang="en-US"/>
              <a:t>Entering Data</a:t>
            </a:r>
          </a:p>
        </p:txBody>
      </p:sp>
      <p:sp>
        <p:nvSpPr>
          <p:cNvPr id="14338" name="Rectangle 3">
            <a:extLst>
              <a:ext uri="{FF2B5EF4-FFF2-40B4-BE49-F238E27FC236}">
                <a16:creationId xmlns:a16="http://schemas.microsoft.com/office/drawing/2014/main" id="{B2A8967C-7669-3745-A814-90C50BA5D69D}"/>
              </a:ext>
            </a:extLst>
          </p:cNvPr>
          <p:cNvSpPr>
            <a:spLocks noGrp="1" noChangeArrowheads="1"/>
          </p:cNvSpPr>
          <p:nvPr>
            <p:ph type="body" sz="half" idx="1"/>
          </p:nvPr>
        </p:nvSpPr>
        <p:spPr>
          <a:xfrm>
            <a:off x="457200" y="1351309"/>
            <a:ext cx="8382000" cy="4525963"/>
          </a:xfrm>
        </p:spPr>
        <p:txBody>
          <a:bodyPr/>
          <a:lstStyle/>
          <a:p>
            <a:pPr eaLnBrk="1" hangingPunct="1">
              <a:buFontTx/>
              <a:buNone/>
            </a:pPr>
            <a:r>
              <a:rPr lang="en-US" altLang="en-US" sz="2800" dirty="0"/>
              <a:t>Enter the following data into each of your tables:</a:t>
            </a:r>
          </a:p>
        </p:txBody>
      </p:sp>
      <p:pic>
        <p:nvPicPr>
          <p:cNvPr id="14339" name="Picture 10">
            <a:extLst>
              <a:ext uri="{FF2B5EF4-FFF2-40B4-BE49-F238E27FC236}">
                <a16:creationId xmlns:a16="http://schemas.microsoft.com/office/drawing/2014/main" id="{0CB8E300-0F6F-BC4A-9DF6-575D80C93A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1916832"/>
            <a:ext cx="7175500" cy="378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573939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a:extLst>
              <a:ext uri="{FF2B5EF4-FFF2-40B4-BE49-F238E27FC236}">
                <a16:creationId xmlns:a16="http://schemas.microsoft.com/office/drawing/2014/main" id="{5B151C2E-ABA7-D14E-B0F6-62ABB2784868}"/>
              </a:ext>
            </a:extLst>
          </p:cNvPr>
          <p:cNvSpPr>
            <a:spLocks noGrp="1" noChangeArrowheads="1"/>
          </p:cNvSpPr>
          <p:nvPr>
            <p:ph type="title"/>
          </p:nvPr>
        </p:nvSpPr>
        <p:spPr/>
        <p:txBody>
          <a:bodyPr/>
          <a:lstStyle/>
          <a:p>
            <a:pPr eaLnBrk="1" hangingPunct="1"/>
            <a:r>
              <a:rPr lang="en-US" altLang="en-US"/>
              <a:t>Entering Data, Continued</a:t>
            </a:r>
          </a:p>
        </p:txBody>
      </p:sp>
      <p:graphicFrame>
        <p:nvGraphicFramePr>
          <p:cNvPr id="15362" name="Object 4">
            <a:extLst>
              <a:ext uri="{FF2B5EF4-FFF2-40B4-BE49-F238E27FC236}">
                <a16:creationId xmlns:a16="http://schemas.microsoft.com/office/drawing/2014/main" id="{5312CD6E-C820-8D44-B048-D14FFBCA5FE1}"/>
              </a:ext>
            </a:extLst>
          </p:cNvPr>
          <p:cNvGraphicFramePr>
            <a:graphicFrameLocks noGrp="1" noChangeAspect="1"/>
          </p:cNvGraphicFramePr>
          <p:nvPr>
            <p:ph sz="half" idx="1"/>
          </p:nvPr>
        </p:nvGraphicFramePr>
        <p:xfrm>
          <a:off x="914400" y="3886200"/>
          <a:ext cx="7848600" cy="2209800"/>
        </p:xfrm>
        <a:graphic>
          <a:graphicData uri="http://schemas.openxmlformats.org/presentationml/2006/ole">
            <mc:AlternateContent xmlns:mc="http://schemas.openxmlformats.org/markup-compatibility/2006">
              <mc:Choice xmlns:v="urn:schemas-microsoft-com:vml" Requires="v">
                <p:oleObj name="Bitmap Image" r:id="rId2" imgW="5232400" imgH="1473200" progId="Paint.Picture">
                  <p:embed/>
                </p:oleObj>
              </mc:Choice>
              <mc:Fallback>
                <p:oleObj name="Bitmap Image" r:id="rId2" imgW="5232400" imgH="1473200" progId="Paint.Picture">
                  <p:embed/>
                  <p:pic>
                    <p:nvPicPr>
                      <p:cNvPr id="15362" name="Object 4">
                        <a:extLst>
                          <a:ext uri="{FF2B5EF4-FFF2-40B4-BE49-F238E27FC236}">
                            <a16:creationId xmlns:a16="http://schemas.microsoft.com/office/drawing/2014/main" id="{5312CD6E-C820-8D44-B048-D14FFBCA5F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400" y="3886200"/>
                        <a:ext cx="7848600" cy="2209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5363" name="Object 6">
            <a:extLst>
              <a:ext uri="{FF2B5EF4-FFF2-40B4-BE49-F238E27FC236}">
                <a16:creationId xmlns:a16="http://schemas.microsoft.com/office/drawing/2014/main" id="{0B403E81-AA67-0345-BADA-A7AA6D70EB27}"/>
              </a:ext>
            </a:extLst>
          </p:cNvPr>
          <p:cNvGraphicFramePr>
            <a:graphicFrameLocks noGrp="1" noChangeAspect="1"/>
          </p:cNvGraphicFramePr>
          <p:nvPr>
            <p:ph sz="half" idx="2"/>
          </p:nvPr>
        </p:nvGraphicFramePr>
        <p:xfrm>
          <a:off x="914400" y="1447800"/>
          <a:ext cx="7848600" cy="2209800"/>
        </p:xfrm>
        <a:graphic>
          <a:graphicData uri="http://schemas.openxmlformats.org/presentationml/2006/ole">
            <mc:AlternateContent xmlns:mc="http://schemas.openxmlformats.org/markup-compatibility/2006">
              <mc:Choice xmlns:v="urn:schemas-microsoft-com:vml" Requires="v">
                <p:oleObj name="Bitmap Image" r:id="rId4" imgW="11023600" imgH="1536700" progId="Paint.Picture">
                  <p:embed/>
                </p:oleObj>
              </mc:Choice>
              <mc:Fallback>
                <p:oleObj name="Bitmap Image" r:id="rId4" imgW="11023600" imgH="1536700" progId="Paint.Picture">
                  <p:embed/>
                  <p:pic>
                    <p:nvPicPr>
                      <p:cNvPr id="15363" name="Object 6">
                        <a:extLst>
                          <a:ext uri="{FF2B5EF4-FFF2-40B4-BE49-F238E27FC236}">
                            <a16:creationId xmlns:a16="http://schemas.microsoft.com/office/drawing/2014/main" id="{0B403E81-AA67-0345-BADA-A7AA6D70EB2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1447800"/>
                        <a:ext cx="7848600" cy="2209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38804775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a:extLst>
              <a:ext uri="{FF2B5EF4-FFF2-40B4-BE49-F238E27FC236}">
                <a16:creationId xmlns:a16="http://schemas.microsoft.com/office/drawing/2014/main" id="{66C66C5C-C1D4-F546-9B6F-A9BDAA0FCDD8}"/>
              </a:ext>
            </a:extLst>
          </p:cNvPr>
          <p:cNvSpPr>
            <a:spLocks noGrp="1" noChangeArrowheads="1"/>
          </p:cNvSpPr>
          <p:nvPr>
            <p:ph type="title"/>
          </p:nvPr>
        </p:nvSpPr>
        <p:spPr/>
        <p:txBody>
          <a:bodyPr/>
          <a:lstStyle/>
          <a:p>
            <a:pPr eaLnBrk="1" hangingPunct="1"/>
            <a:r>
              <a:rPr lang="en-US" altLang="en-US"/>
              <a:t>Relationships</a:t>
            </a:r>
          </a:p>
        </p:txBody>
      </p:sp>
      <p:pic>
        <p:nvPicPr>
          <p:cNvPr id="16386" name="Picture 7">
            <a:extLst>
              <a:ext uri="{FF2B5EF4-FFF2-40B4-BE49-F238E27FC236}">
                <a16:creationId xmlns:a16="http://schemas.microsoft.com/office/drawing/2014/main" id="{197DC4E6-6059-FD4B-9040-0D6EB137431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235200" y="1268760"/>
            <a:ext cx="4672013" cy="4525963"/>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65059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4">
            <a:extLst>
              <a:ext uri="{FF2B5EF4-FFF2-40B4-BE49-F238E27FC236}">
                <a16:creationId xmlns:a16="http://schemas.microsoft.com/office/drawing/2014/main" id="{FA426766-1CEB-6742-AEBD-20D9A2E2BB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116632"/>
            <a:ext cx="7467600" cy="496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0" name="Text Box 5">
            <a:extLst>
              <a:ext uri="{FF2B5EF4-FFF2-40B4-BE49-F238E27FC236}">
                <a16:creationId xmlns:a16="http://schemas.microsoft.com/office/drawing/2014/main" id="{38FA77F2-E1DF-1A42-8E27-1412306A7A22}"/>
              </a:ext>
            </a:extLst>
          </p:cNvPr>
          <p:cNvSpPr txBox="1">
            <a:spLocks noChangeArrowheads="1"/>
          </p:cNvSpPr>
          <p:nvPr/>
        </p:nvSpPr>
        <p:spPr bwMode="auto">
          <a:xfrm>
            <a:off x="683568" y="5105549"/>
            <a:ext cx="2876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dirty="0"/>
              <a:t>Select Tables to be Linked</a:t>
            </a:r>
          </a:p>
        </p:txBody>
      </p:sp>
    </p:spTree>
    <p:extLst>
      <p:ext uri="{BB962C8B-B14F-4D97-AF65-F5344CB8AC3E}">
        <p14:creationId xmlns:p14="http://schemas.microsoft.com/office/powerpoint/2010/main" val="21048290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ext Box 6">
            <a:extLst>
              <a:ext uri="{FF2B5EF4-FFF2-40B4-BE49-F238E27FC236}">
                <a16:creationId xmlns:a16="http://schemas.microsoft.com/office/drawing/2014/main" id="{E6D38969-059B-E241-B9FC-A64F6DB02C9D}"/>
              </a:ext>
            </a:extLst>
          </p:cNvPr>
          <p:cNvSpPr txBox="1">
            <a:spLocks noChangeArrowheads="1"/>
          </p:cNvSpPr>
          <p:nvPr/>
        </p:nvSpPr>
        <p:spPr bwMode="auto">
          <a:xfrm>
            <a:off x="365125" y="5141913"/>
            <a:ext cx="31432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a:t>Link the three tables together</a:t>
            </a:r>
          </a:p>
        </p:txBody>
      </p:sp>
      <p:pic>
        <p:nvPicPr>
          <p:cNvPr id="18434" name="Picture 7">
            <a:extLst>
              <a:ext uri="{FF2B5EF4-FFF2-40B4-BE49-F238E27FC236}">
                <a16:creationId xmlns:a16="http://schemas.microsoft.com/office/drawing/2014/main" id="{A1009675-D903-EF46-9C02-948CDCF027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 y="766763"/>
            <a:ext cx="7391400" cy="4033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839384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a:extLst>
              <a:ext uri="{FF2B5EF4-FFF2-40B4-BE49-F238E27FC236}">
                <a16:creationId xmlns:a16="http://schemas.microsoft.com/office/drawing/2014/main" id="{4BB4D031-751C-1C4A-9076-299BBED26646}"/>
              </a:ext>
            </a:extLst>
          </p:cNvPr>
          <p:cNvSpPr>
            <a:spLocks noGrp="1" noChangeArrowheads="1"/>
          </p:cNvSpPr>
          <p:nvPr>
            <p:ph type="title"/>
          </p:nvPr>
        </p:nvSpPr>
        <p:spPr/>
        <p:txBody>
          <a:bodyPr/>
          <a:lstStyle/>
          <a:p>
            <a:pPr eaLnBrk="1" hangingPunct="1"/>
            <a:r>
              <a:rPr lang="en-US" altLang="en-US" dirty="0"/>
              <a:t>Queries</a:t>
            </a:r>
          </a:p>
        </p:txBody>
      </p:sp>
      <p:sp>
        <p:nvSpPr>
          <p:cNvPr id="19458" name="Rectangle 3">
            <a:extLst>
              <a:ext uri="{FF2B5EF4-FFF2-40B4-BE49-F238E27FC236}">
                <a16:creationId xmlns:a16="http://schemas.microsoft.com/office/drawing/2014/main" id="{B0D74AC5-8202-124D-9023-2FDCF4DCDDA6}"/>
              </a:ext>
            </a:extLst>
          </p:cNvPr>
          <p:cNvSpPr>
            <a:spLocks noGrp="1" noChangeArrowheads="1"/>
          </p:cNvSpPr>
          <p:nvPr>
            <p:ph type="body" sz="half" idx="1"/>
          </p:nvPr>
        </p:nvSpPr>
        <p:spPr/>
        <p:txBody>
          <a:bodyPr/>
          <a:lstStyle/>
          <a:p>
            <a:pPr eaLnBrk="1" hangingPunct="1"/>
            <a:r>
              <a:rPr lang="en-US" altLang="en-US" sz="2800" dirty="0"/>
              <a:t>Queries allow data to be manipulated</a:t>
            </a:r>
          </a:p>
          <a:p>
            <a:pPr marL="0" indent="0" eaLnBrk="1" hangingPunct="1">
              <a:buNone/>
            </a:pPr>
            <a:r>
              <a:rPr lang="en-US" altLang="en-US" sz="2800" dirty="0"/>
              <a:t>    For example:</a:t>
            </a:r>
          </a:p>
          <a:p>
            <a:pPr lvl="1" eaLnBrk="1" hangingPunct="1"/>
            <a:r>
              <a:rPr lang="en-US" altLang="en-US" sz="2400" dirty="0"/>
              <a:t>What were the total sales today?</a:t>
            </a:r>
          </a:p>
          <a:p>
            <a:pPr lvl="1" eaLnBrk="1" hangingPunct="1"/>
            <a:r>
              <a:rPr lang="en-US" altLang="en-US" sz="2400" dirty="0"/>
              <a:t>How many of my customers come from out of town?</a:t>
            </a:r>
          </a:p>
        </p:txBody>
      </p:sp>
      <p:pic>
        <p:nvPicPr>
          <p:cNvPr id="19459" name="Picture 7">
            <a:extLst>
              <a:ext uri="{FF2B5EF4-FFF2-40B4-BE49-F238E27FC236}">
                <a16:creationId xmlns:a16="http://schemas.microsoft.com/office/drawing/2014/main" id="{D33105ED-59A7-2A49-9980-C1874FF5D22B}"/>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648200" y="2308225"/>
            <a:ext cx="4038600" cy="3108325"/>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49472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ext Box 6">
            <a:extLst>
              <a:ext uri="{FF2B5EF4-FFF2-40B4-BE49-F238E27FC236}">
                <a16:creationId xmlns:a16="http://schemas.microsoft.com/office/drawing/2014/main" id="{6E58B609-D9BC-7249-9D5B-915AF7F29CAC}"/>
              </a:ext>
            </a:extLst>
          </p:cNvPr>
          <p:cNvSpPr txBox="1">
            <a:spLocks noChangeArrowheads="1"/>
          </p:cNvSpPr>
          <p:nvPr/>
        </p:nvSpPr>
        <p:spPr bwMode="auto">
          <a:xfrm>
            <a:off x="457200" y="4869160"/>
            <a:ext cx="704551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buFontTx/>
              <a:buChar char="•"/>
            </a:pPr>
            <a:r>
              <a:rPr lang="en-US" altLang="en-US" dirty="0"/>
              <a:t> Run this query</a:t>
            </a:r>
          </a:p>
          <a:p>
            <a:pPr eaLnBrk="1" hangingPunct="1"/>
            <a:r>
              <a:rPr lang="en-US" altLang="en-US"/>
              <a:t>  Create </a:t>
            </a:r>
            <a:r>
              <a:rPr lang="en-US" altLang="en-US" dirty="0"/>
              <a:t>query to determine customers who do not live in Lafayette</a:t>
            </a:r>
          </a:p>
        </p:txBody>
      </p:sp>
      <p:pic>
        <p:nvPicPr>
          <p:cNvPr id="20482" name="Picture 7">
            <a:extLst>
              <a:ext uri="{FF2B5EF4-FFF2-40B4-BE49-F238E27FC236}">
                <a16:creationId xmlns:a16="http://schemas.microsoft.com/office/drawing/2014/main" id="{5673251A-72AD-9F40-8CEA-73C7849765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228600"/>
            <a:ext cx="6721475"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652090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a:extLst>
              <a:ext uri="{FF2B5EF4-FFF2-40B4-BE49-F238E27FC236}">
                <a16:creationId xmlns:a16="http://schemas.microsoft.com/office/drawing/2014/main" id="{C2B85027-E3CC-E040-99B6-F8E1F95A5A12}"/>
              </a:ext>
            </a:extLst>
          </p:cNvPr>
          <p:cNvSpPr>
            <a:spLocks noGrp="1" noChangeArrowheads="1"/>
          </p:cNvSpPr>
          <p:nvPr>
            <p:ph type="title"/>
          </p:nvPr>
        </p:nvSpPr>
        <p:spPr/>
        <p:txBody>
          <a:bodyPr/>
          <a:lstStyle/>
          <a:p>
            <a:pPr eaLnBrk="1" hangingPunct="1"/>
            <a:r>
              <a:rPr lang="en-US" altLang="en-US"/>
              <a:t>Forms</a:t>
            </a:r>
          </a:p>
        </p:txBody>
      </p:sp>
      <p:sp>
        <p:nvSpPr>
          <p:cNvPr id="21506" name="Rectangle 3">
            <a:extLst>
              <a:ext uri="{FF2B5EF4-FFF2-40B4-BE49-F238E27FC236}">
                <a16:creationId xmlns:a16="http://schemas.microsoft.com/office/drawing/2014/main" id="{D4F35AB8-A2EF-5B4C-90DE-B2CFEFF91DE5}"/>
              </a:ext>
            </a:extLst>
          </p:cNvPr>
          <p:cNvSpPr>
            <a:spLocks noGrp="1" noChangeArrowheads="1"/>
          </p:cNvSpPr>
          <p:nvPr>
            <p:ph type="body" idx="1"/>
          </p:nvPr>
        </p:nvSpPr>
        <p:spPr/>
        <p:txBody>
          <a:bodyPr/>
          <a:lstStyle/>
          <a:p>
            <a:pPr eaLnBrk="1" hangingPunct="1"/>
            <a:r>
              <a:rPr lang="en-US" altLang="en-US"/>
              <a:t>Provide a user-friendly interface to the data.</a:t>
            </a:r>
          </a:p>
          <a:p>
            <a:pPr eaLnBrk="1" hangingPunct="1"/>
            <a:r>
              <a:rPr lang="en-US" altLang="en-US"/>
              <a:t>Control over user’s additions and modifications to the data.</a:t>
            </a:r>
          </a:p>
          <a:p>
            <a:pPr eaLnBrk="1" hangingPunct="1"/>
            <a:r>
              <a:rPr lang="en-US" altLang="en-US"/>
              <a:t>Forms (like queries &amp; reports) do not contain data.  Data is always saved in tables.</a:t>
            </a:r>
          </a:p>
        </p:txBody>
      </p:sp>
    </p:spTree>
    <p:extLst>
      <p:ext uri="{BB962C8B-B14F-4D97-AF65-F5344CB8AC3E}">
        <p14:creationId xmlns:p14="http://schemas.microsoft.com/office/powerpoint/2010/main" val="6284456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ext Box 5">
            <a:extLst>
              <a:ext uri="{FF2B5EF4-FFF2-40B4-BE49-F238E27FC236}">
                <a16:creationId xmlns:a16="http://schemas.microsoft.com/office/drawing/2014/main" id="{2ACA5063-D518-BF45-A0B3-A6B3BADBD312}"/>
              </a:ext>
            </a:extLst>
          </p:cNvPr>
          <p:cNvSpPr txBox="1">
            <a:spLocks noChangeArrowheads="1"/>
          </p:cNvSpPr>
          <p:nvPr/>
        </p:nvSpPr>
        <p:spPr bwMode="auto">
          <a:xfrm>
            <a:off x="304800" y="457200"/>
            <a:ext cx="66103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3600"/>
              <a:t>Create a new form using wizard</a:t>
            </a:r>
          </a:p>
        </p:txBody>
      </p:sp>
      <p:pic>
        <p:nvPicPr>
          <p:cNvPr id="22530" name="Picture 6">
            <a:extLst>
              <a:ext uri="{FF2B5EF4-FFF2-40B4-BE49-F238E27FC236}">
                <a16:creationId xmlns:a16="http://schemas.microsoft.com/office/drawing/2014/main" id="{23F8CD91-0AEA-6044-9518-55E0296811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65388" y="1711325"/>
            <a:ext cx="4214812" cy="3436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93456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ext Box 5">
            <a:extLst>
              <a:ext uri="{FF2B5EF4-FFF2-40B4-BE49-F238E27FC236}">
                <a16:creationId xmlns:a16="http://schemas.microsoft.com/office/drawing/2014/main" id="{0F63D088-6A63-F540-BEE1-F4844886913B}"/>
              </a:ext>
            </a:extLst>
          </p:cNvPr>
          <p:cNvSpPr txBox="1">
            <a:spLocks noChangeArrowheads="1"/>
          </p:cNvSpPr>
          <p:nvPr/>
        </p:nvSpPr>
        <p:spPr bwMode="auto">
          <a:xfrm>
            <a:off x="212725" y="271463"/>
            <a:ext cx="52133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3600"/>
              <a:t>Create the Product Form</a:t>
            </a:r>
          </a:p>
        </p:txBody>
      </p:sp>
      <p:pic>
        <p:nvPicPr>
          <p:cNvPr id="23554" name="Picture 6">
            <a:extLst>
              <a:ext uri="{FF2B5EF4-FFF2-40B4-BE49-F238E27FC236}">
                <a16:creationId xmlns:a16="http://schemas.microsoft.com/office/drawing/2014/main" id="{8B0D5397-BFB5-5C4C-B386-8FF90140DE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2775" y="1371600"/>
            <a:ext cx="791845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226707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7" name="Picture 4">
            <a:extLst>
              <a:ext uri="{FF2B5EF4-FFF2-40B4-BE49-F238E27FC236}">
                <a16:creationId xmlns:a16="http://schemas.microsoft.com/office/drawing/2014/main" id="{E2E7083E-36E4-ED47-AF41-31BBFEAEA0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43100" y="1360488"/>
            <a:ext cx="5257800" cy="4138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8" name="Text Box 5">
            <a:extLst>
              <a:ext uri="{FF2B5EF4-FFF2-40B4-BE49-F238E27FC236}">
                <a16:creationId xmlns:a16="http://schemas.microsoft.com/office/drawing/2014/main" id="{2D6E23E3-9A00-1D46-8117-D3BA6D3EA6F8}"/>
              </a:ext>
            </a:extLst>
          </p:cNvPr>
          <p:cNvSpPr txBox="1">
            <a:spLocks noChangeArrowheads="1"/>
          </p:cNvSpPr>
          <p:nvPr/>
        </p:nvSpPr>
        <p:spPr bwMode="auto">
          <a:xfrm>
            <a:off x="517525" y="569913"/>
            <a:ext cx="37909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a:t>Select fields to appear on your form</a:t>
            </a:r>
          </a:p>
        </p:txBody>
      </p:sp>
    </p:spTree>
    <p:extLst>
      <p:ext uri="{BB962C8B-B14F-4D97-AF65-F5344CB8AC3E}">
        <p14:creationId xmlns:p14="http://schemas.microsoft.com/office/powerpoint/2010/main" val="42168692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a:extLst>
              <a:ext uri="{FF2B5EF4-FFF2-40B4-BE49-F238E27FC236}">
                <a16:creationId xmlns:a16="http://schemas.microsoft.com/office/drawing/2014/main" id="{834FE373-DBCF-0640-BC5F-78D565FA4E95}"/>
              </a:ext>
            </a:extLst>
          </p:cNvPr>
          <p:cNvSpPr>
            <a:spLocks noGrp="1" noChangeArrowheads="1"/>
          </p:cNvSpPr>
          <p:nvPr>
            <p:ph type="title"/>
          </p:nvPr>
        </p:nvSpPr>
        <p:spPr/>
        <p:txBody>
          <a:bodyPr/>
          <a:lstStyle/>
          <a:p>
            <a:pPr eaLnBrk="1" hangingPunct="1"/>
            <a:r>
              <a:rPr lang="en-US" altLang="en-US"/>
              <a:t>Reports</a:t>
            </a:r>
          </a:p>
        </p:txBody>
      </p:sp>
      <p:sp>
        <p:nvSpPr>
          <p:cNvPr id="25602" name="Rectangle 3">
            <a:extLst>
              <a:ext uri="{FF2B5EF4-FFF2-40B4-BE49-F238E27FC236}">
                <a16:creationId xmlns:a16="http://schemas.microsoft.com/office/drawing/2014/main" id="{938DE6FC-E8D8-0D4E-98BB-FC91913A4116}"/>
              </a:ext>
            </a:extLst>
          </p:cNvPr>
          <p:cNvSpPr>
            <a:spLocks noGrp="1" noChangeArrowheads="1"/>
          </p:cNvSpPr>
          <p:nvPr>
            <p:ph type="body" idx="1"/>
          </p:nvPr>
        </p:nvSpPr>
        <p:spPr/>
        <p:txBody>
          <a:bodyPr/>
          <a:lstStyle/>
          <a:p>
            <a:pPr eaLnBrk="1" hangingPunct="1"/>
            <a:r>
              <a:rPr lang="en-US" altLang="en-US"/>
              <a:t>Reports display the output of tables, forms, and/or queries in a formatted manner.</a:t>
            </a:r>
          </a:p>
          <a:p>
            <a:pPr eaLnBrk="1" hangingPunct="1"/>
            <a:r>
              <a:rPr lang="en-US" altLang="en-US"/>
              <a:t>Create reports for each query using the Report Wizard</a:t>
            </a:r>
          </a:p>
        </p:txBody>
      </p:sp>
    </p:spTree>
    <p:extLst>
      <p:ext uri="{BB962C8B-B14F-4D97-AF65-F5344CB8AC3E}">
        <p14:creationId xmlns:p14="http://schemas.microsoft.com/office/powerpoint/2010/main" val="20081405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598</Words>
  <Application>Microsoft Office PowerPoint</Application>
  <PresentationFormat>On-screen Show (4:3)</PresentationFormat>
  <Paragraphs>76</Paragraphs>
  <Slides>26</Slides>
  <Notes>0</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26</vt:i4>
      </vt:variant>
    </vt:vector>
  </HeadingPairs>
  <TitlesOfParts>
    <vt:vector size="31" baseType="lpstr">
      <vt:lpstr>Myriad Pro</vt:lpstr>
      <vt:lpstr>Arial</vt:lpstr>
      <vt:lpstr>Verdana</vt:lpstr>
      <vt:lpstr>20140311PresentationUWTSDTemplate</vt:lpstr>
      <vt:lpstr>Bitmap Image</vt:lpstr>
      <vt:lpstr>Software Solutions for Business  Week 6:                   MS Access</vt:lpstr>
      <vt:lpstr>Introduction</vt:lpstr>
      <vt:lpstr>DATABASE: Key features</vt:lpstr>
      <vt:lpstr>SPREADSHEET V DATABASE</vt:lpstr>
      <vt:lpstr>Getting Started</vt:lpstr>
      <vt:lpstr>PowerPoint Presentation</vt:lpstr>
      <vt:lpstr>PowerPoint Presentation</vt:lpstr>
      <vt:lpstr>MS Access Functionality</vt:lpstr>
      <vt:lpstr>Business Example</vt:lpstr>
      <vt:lpstr>Business Example, Continued</vt:lpstr>
      <vt:lpstr>PowerPoint Presentation</vt:lpstr>
      <vt:lpstr>PowerPoint Presentation</vt:lpstr>
      <vt:lpstr>PowerPoint Presentation</vt:lpstr>
      <vt:lpstr>Creating Tables</vt:lpstr>
      <vt:lpstr>Entering Data</vt:lpstr>
      <vt:lpstr>Entering Data, Continued</vt:lpstr>
      <vt:lpstr>Relationships</vt:lpstr>
      <vt:lpstr>PowerPoint Presentation</vt:lpstr>
      <vt:lpstr>PowerPoint Presentation</vt:lpstr>
      <vt:lpstr>Queries</vt:lpstr>
      <vt:lpstr>PowerPoint Presentation</vt:lpstr>
      <vt:lpstr>Forms</vt:lpstr>
      <vt:lpstr>PowerPoint Presentation</vt:lpstr>
      <vt:lpstr>PowerPoint Presentation</vt:lpstr>
      <vt:lpstr>PowerPoint Presentation</vt:lpstr>
      <vt:lpstr>Reports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Hasti Chitsazan</cp:lastModifiedBy>
  <cp:revision>54</cp:revision>
  <cp:lastPrinted>2018-07-09T15:27:01Z</cp:lastPrinted>
  <dcterms:created xsi:type="dcterms:W3CDTF">2002-10-07T19:43:58Z</dcterms:created>
  <dcterms:modified xsi:type="dcterms:W3CDTF">2023-05-15T10:51:08Z</dcterms:modified>
</cp:coreProperties>
</file>