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tiff" ContentType="image/tiff"/>
  <Default Extension="jpg" ContentType="image/jpeg"/>
  <Default Extension="rels" ContentType="application/vnd.openxmlformats-package.relationships+xml"/>
  <Default Extension="png" ContentType="image/png"/>
  <Default Extension="wmf" ContentType="image/x-wm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4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72" r:id="rId5"/>
    <p:sldMasterId id="2147483708" r:id="rId6"/>
    <p:sldMasterId id="2147483733" r:id="rId7"/>
    <p:sldMasterId id="2147483750" r:id="rId8"/>
  </p:sldMasterIdLst>
  <p:notesMasterIdLst>
    <p:notesMasterId r:id="rId46"/>
  </p:notesMasterIdLst>
  <p:handoutMasterIdLst>
    <p:handoutMasterId r:id="rId47"/>
  </p:handoutMasterIdLst>
  <p:sldIdLst>
    <p:sldId id="259" r:id="rId9"/>
    <p:sldId id="305" r:id="rId10"/>
    <p:sldId id="301" r:id="rId11"/>
    <p:sldId id="284" r:id="rId12"/>
    <p:sldId id="302" r:id="rId13"/>
    <p:sldId id="306" r:id="rId14"/>
    <p:sldId id="303" r:id="rId15"/>
    <p:sldId id="304" r:id="rId16"/>
    <p:sldId id="307" r:id="rId17"/>
    <p:sldId id="308" r:id="rId18"/>
    <p:sldId id="309" r:id="rId19"/>
    <p:sldId id="310" r:id="rId20"/>
    <p:sldId id="311" r:id="rId21"/>
    <p:sldId id="313" r:id="rId22"/>
    <p:sldId id="312" r:id="rId23"/>
    <p:sldId id="314" r:id="rId24"/>
    <p:sldId id="288" r:id="rId25"/>
    <p:sldId id="289" r:id="rId26"/>
    <p:sldId id="290" r:id="rId27"/>
    <p:sldId id="291" r:id="rId28"/>
    <p:sldId id="321" r:id="rId29"/>
    <p:sldId id="322" r:id="rId30"/>
    <p:sldId id="315" r:id="rId31"/>
    <p:sldId id="316" r:id="rId32"/>
    <p:sldId id="317" r:id="rId33"/>
    <p:sldId id="318" r:id="rId34"/>
    <p:sldId id="319" r:id="rId35"/>
    <p:sldId id="292" r:id="rId36"/>
    <p:sldId id="281" r:id="rId37"/>
    <p:sldId id="258" r:id="rId38"/>
    <p:sldId id="323" r:id="rId39"/>
    <p:sldId id="263" r:id="rId40"/>
    <p:sldId id="324" r:id="rId41"/>
    <p:sldId id="325" r:id="rId42"/>
    <p:sldId id="326" r:id="rId43"/>
    <p:sldId id="327" r:id="rId44"/>
    <p:sldId id="320" r:id="rId4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33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7"/>
    <p:restoredTop sz="93350"/>
  </p:normalViewPr>
  <p:slideViewPr>
    <p:cSldViewPr>
      <p:cViewPr varScale="1">
        <p:scale>
          <a:sx n="62" d="100"/>
          <a:sy n="62" d="100"/>
        </p:scale>
        <p:origin x="920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notesMaster" Target="notesMasters/notesMaster1.xml"/><Relationship Id="rId47" Type="http://schemas.openxmlformats.org/officeDocument/2006/relationships/handoutMaster" Target="handoutMasters/handoutMaster1.xml"/><Relationship Id="rId48" Type="http://schemas.openxmlformats.org/officeDocument/2006/relationships/presProps" Target="presProps.xml"/><Relationship Id="rId49" Type="http://schemas.openxmlformats.org/officeDocument/2006/relationships/viewProps" Target="viewProps.xml"/><Relationship Id="rId20" Type="http://schemas.openxmlformats.org/officeDocument/2006/relationships/slide" Target="slides/slide12.xml"/><Relationship Id="rId21" Type="http://schemas.openxmlformats.org/officeDocument/2006/relationships/slide" Target="slides/slide13.xml"/><Relationship Id="rId22" Type="http://schemas.openxmlformats.org/officeDocument/2006/relationships/slide" Target="slides/slide14.xml"/><Relationship Id="rId23" Type="http://schemas.openxmlformats.org/officeDocument/2006/relationships/slide" Target="slides/slide15.xml"/><Relationship Id="rId24" Type="http://schemas.openxmlformats.org/officeDocument/2006/relationships/slide" Target="slides/slide16.xml"/><Relationship Id="rId25" Type="http://schemas.openxmlformats.org/officeDocument/2006/relationships/slide" Target="slides/slide17.xml"/><Relationship Id="rId26" Type="http://schemas.openxmlformats.org/officeDocument/2006/relationships/slide" Target="slides/slide18.xml"/><Relationship Id="rId27" Type="http://schemas.openxmlformats.org/officeDocument/2006/relationships/slide" Target="slides/slide19.xml"/><Relationship Id="rId28" Type="http://schemas.openxmlformats.org/officeDocument/2006/relationships/slide" Target="slides/slide20.xml"/><Relationship Id="rId29" Type="http://schemas.openxmlformats.org/officeDocument/2006/relationships/slide" Target="slides/slide21.xml"/><Relationship Id="rId50" Type="http://schemas.openxmlformats.org/officeDocument/2006/relationships/theme" Target="theme/theme1.xml"/><Relationship Id="rId51" Type="http://schemas.openxmlformats.org/officeDocument/2006/relationships/tableStyles" Target="tableStyles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customXml" Target="../customXml/item3.xml"/><Relationship Id="rId4" Type="http://schemas.openxmlformats.org/officeDocument/2006/relationships/slideMaster" Target="slideMasters/slideMaster1.xml"/><Relationship Id="rId5" Type="http://schemas.openxmlformats.org/officeDocument/2006/relationships/slideMaster" Target="slideMasters/slideMaster2.xml"/><Relationship Id="rId30" Type="http://schemas.openxmlformats.org/officeDocument/2006/relationships/slide" Target="slides/slide22.xml"/><Relationship Id="rId31" Type="http://schemas.openxmlformats.org/officeDocument/2006/relationships/slide" Target="slides/slide23.xml"/><Relationship Id="rId32" Type="http://schemas.openxmlformats.org/officeDocument/2006/relationships/slide" Target="slides/slide24.xml"/><Relationship Id="rId9" Type="http://schemas.openxmlformats.org/officeDocument/2006/relationships/slide" Target="slides/slide1.xml"/><Relationship Id="rId6" Type="http://schemas.openxmlformats.org/officeDocument/2006/relationships/slideMaster" Target="slideMasters/slideMaster3.xml"/><Relationship Id="rId7" Type="http://schemas.openxmlformats.org/officeDocument/2006/relationships/slideMaster" Target="slideMasters/slideMaster4.xml"/><Relationship Id="rId8" Type="http://schemas.openxmlformats.org/officeDocument/2006/relationships/slideMaster" Target="slideMasters/slideMaster5.xml"/><Relationship Id="rId33" Type="http://schemas.openxmlformats.org/officeDocument/2006/relationships/slide" Target="slides/slide25.xml"/><Relationship Id="rId34" Type="http://schemas.openxmlformats.org/officeDocument/2006/relationships/slide" Target="slides/slide26.xml"/><Relationship Id="rId35" Type="http://schemas.openxmlformats.org/officeDocument/2006/relationships/slide" Target="slides/slide27.xml"/><Relationship Id="rId36" Type="http://schemas.openxmlformats.org/officeDocument/2006/relationships/slide" Target="slides/slide28.xml"/><Relationship Id="rId10" Type="http://schemas.openxmlformats.org/officeDocument/2006/relationships/slide" Target="slides/slide2.xml"/><Relationship Id="rId11" Type="http://schemas.openxmlformats.org/officeDocument/2006/relationships/slide" Target="slides/slide3.xml"/><Relationship Id="rId12" Type="http://schemas.openxmlformats.org/officeDocument/2006/relationships/slide" Target="slides/slide4.xml"/><Relationship Id="rId13" Type="http://schemas.openxmlformats.org/officeDocument/2006/relationships/slide" Target="slides/slide5.xml"/><Relationship Id="rId14" Type="http://schemas.openxmlformats.org/officeDocument/2006/relationships/slide" Target="slides/slide6.xml"/><Relationship Id="rId15" Type="http://schemas.openxmlformats.org/officeDocument/2006/relationships/slide" Target="slides/slide7.xml"/><Relationship Id="rId16" Type="http://schemas.openxmlformats.org/officeDocument/2006/relationships/slide" Target="slides/slide8.xml"/><Relationship Id="rId17" Type="http://schemas.openxmlformats.org/officeDocument/2006/relationships/slide" Target="slides/slide9.xml"/><Relationship Id="rId18" Type="http://schemas.openxmlformats.org/officeDocument/2006/relationships/slide" Target="slides/slide10.xml"/><Relationship Id="rId19" Type="http://schemas.openxmlformats.org/officeDocument/2006/relationships/slide" Target="slides/slide11.xml"/><Relationship Id="rId37" Type="http://schemas.openxmlformats.org/officeDocument/2006/relationships/slide" Target="slides/slide29.xml"/><Relationship Id="rId38" Type="http://schemas.openxmlformats.org/officeDocument/2006/relationships/slide" Target="slides/slide30.xml"/><Relationship Id="rId39" Type="http://schemas.openxmlformats.org/officeDocument/2006/relationships/slide" Target="slides/slide31.xml"/><Relationship Id="rId40" Type="http://schemas.openxmlformats.org/officeDocument/2006/relationships/slide" Target="slides/slide32.xml"/><Relationship Id="rId41" Type="http://schemas.openxmlformats.org/officeDocument/2006/relationships/slide" Target="slides/slide33.xml"/><Relationship Id="rId42" Type="http://schemas.openxmlformats.org/officeDocument/2006/relationships/slide" Target="slides/slide34.xml"/><Relationship Id="rId43" Type="http://schemas.openxmlformats.org/officeDocument/2006/relationships/slide" Target="slides/slide35.xml"/><Relationship Id="rId44" Type="http://schemas.openxmlformats.org/officeDocument/2006/relationships/slide" Target="slides/slide36.xml"/><Relationship Id="rId45" Type="http://schemas.openxmlformats.org/officeDocument/2006/relationships/slide" Target="slides/slide3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_tradnl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623064-1145-494E-B55D-A29BEF050E17}" type="datetimeFigureOut">
              <a:rPr lang="es-ES_tradnl" smtClean="0"/>
              <a:t>12/9/18</a:t>
            </a:fld>
            <a:endParaRPr lang="es-ES_tradnl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_tradnl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_tradn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_tradn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64FF79-8679-4534-B636-93146F914378}" type="slidenum">
              <a:rPr lang="es-ES_tradnl" smtClean="0"/>
              <a:t>‹#›</a:t>
            </a:fld>
            <a:endParaRPr lang="es-ES_tradnl"/>
          </a:p>
        </p:txBody>
      </p:sp>
    </p:spTree>
    <p:extLst>
      <p:ext uri="{BB962C8B-B14F-4D97-AF65-F5344CB8AC3E}">
        <p14:creationId xmlns:p14="http://schemas.microsoft.com/office/powerpoint/2010/main" val="571819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62170-5C78-BD4A-B00B-1D2D9D25BE4F}" type="slidenum">
              <a:rPr lang="en-US" smtClean="0">
                <a:solidFill>
                  <a:prstClr val="black"/>
                </a:solidFill>
              </a:rPr>
              <a:pPr/>
              <a:t>4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09896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62170-5C78-BD4A-B00B-1D2D9D25BE4F}" type="slidenum">
              <a:rPr lang="en-US" smtClean="0">
                <a:solidFill>
                  <a:prstClr val="black"/>
                </a:solidFill>
              </a:rPr>
              <a:pPr/>
              <a:t>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21857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62170-5C78-BD4A-B00B-1D2D9D25BE4F}" type="slidenum">
              <a:rPr lang="en-US" smtClean="0">
                <a:solidFill>
                  <a:prstClr val="black"/>
                </a:solidFill>
              </a:rPr>
              <a:pPr/>
              <a:t>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69152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62170-5C78-BD4A-B00B-1D2D9D25BE4F}" type="slidenum">
              <a:rPr lang="en-US" smtClean="0">
                <a:solidFill>
                  <a:prstClr val="black"/>
                </a:solidFill>
              </a:rPr>
              <a:pPr/>
              <a:t>7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9443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62170-5C78-BD4A-B00B-1D2D9D25BE4F}" type="slidenum">
              <a:rPr lang="en-US" smtClean="0">
                <a:solidFill>
                  <a:prstClr val="black"/>
                </a:solidFill>
              </a:rPr>
              <a:pPr/>
              <a:t>8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65119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62170-5C78-BD4A-B00B-1D2D9D25BE4F}" type="slidenum">
              <a:rPr lang="en-US" smtClean="0">
                <a:solidFill>
                  <a:prstClr val="black"/>
                </a:solidFill>
              </a:rPr>
              <a:pPr/>
              <a:t>9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38829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62170-5C78-BD4A-B00B-1D2D9D25BE4F}" type="slidenum">
              <a:rPr lang="en-US" smtClean="0">
                <a:solidFill>
                  <a:prstClr val="black"/>
                </a:solidFill>
              </a:rPr>
              <a:pPr/>
              <a:t>10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5463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62170-5C78-BD4A-B00B-1D2D9D25BE4F}" type="slidenum">
              <a:rPr lang="en-US" smtClean="0">
                <a:solidFill>
                  <a:prstClr val="black"/>
                </a:solidFill>
              </a:rPr>
              <a:pPr/>
              <a:t>11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01612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62170-5C78-BD4A-B00B-1D2D9D25BE4F}" type="slidenum">
              <a:rPr lang="en-US" smtClean="0">
                <a:solidFill>
                  <a:prstClr val="black"/>
                </a:solidFill>
              </a:rPr>
              <a:pPr/>
              <a:t>12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68241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62170-5C78-BD4A-B00B-1D2D9D25BE4F}" type="slidenum">
              <a:rPr lang="en-US" smtClean="0">
                <a:solidFill>
                  <a:prstClr val="black"/>
                </a:solidFill>
              </a:rPr>
              <a:pPr/>
              <a:t>13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67418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062170-5C78-BD4A-B00B-1D2D9D25BE4F}" type="slidenum">
              <a:rPr lang="en-US" smtClean="0">
                <a:solidFill>
                  <a:prstClr val="black"/>
                </a:solidFill>
              </a:rPr>
              <a:pPr/>
              <a:t>15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4874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07C703A-7545-47AF-BDC9-D6DD5725FD5C}" type="slidenum">
              <a:rPr lang="en-US" altLang="en-US" smtClean="0"/>
              <a:pPr>
                <a:defRPr/>
              </a:pPr>
              <a:t>26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440067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Image"/>
          <p:cNvSpPr>
            <a:spLocks noGrp="1"/>
          </p:cNvSpPr>
          <p:nvPr>
            <p:ph type="pic" sz="half" idx="13"/>
          </p:nvPr>
        </p:nvSpPr>
        <p:spPr>
          <a:xfrm>
            <a:off x="391725" y="428625"/>
            <a:ext cx="3929063" cy="5902524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>
            <a:noAutofit/>
          </a:bodyPr>
          <a:lstStyle/>
          <a:p>
            <a:pPr lvl="0"/>
            <a:endParaRPr noProof="0"/>
          </a:p>
        </p:txBody>
      </p:sp>
      <p:sp>
        <p:nvSpPr>
          <p:cNvPr id="98" name="Image"/>
          <p:cNvSpPr>
            <a:spLocks noGrp="1"/>
          </p:cNvSpPr>
          <p:nvPr>
            <p:ph type="pic" sz="quarter" idx="14"/>
          </p:nvPr>
        </p:nvSpPr>
        <p:spPr>
          <a:xfrm>
            <a:off x="4820850" y="3355874"/>
            <a:ext cx="3866555" cy="2973587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>
            <a:noAutofit/>
          </a:bodyPr>
          <a:lstStyle/>
          <a:p>
            <a:pPr lvl="0"/>
            <a:endParaRPr noProof="0"/>
          </a:p>
        </p:txBody>
      </p:sp>
      <p:sp>
        <p:nvSpPr>
          <p:cNvPr id="99" name="Image"/>
          <p:cNvSpPr>
            <a:spLocks noGrp="1"/>
          </p:cNvSpPr>
          <p:nvPr>
            <p:ph type="pic" sz="quarter" idx="15"/>
          </p:nvPr>
        </p:nvSpPr>
        <p:spPr>
          <a:xfrm>
            <a:off x="4823833" y="428625"/>
            <a:ext cx="3866555" cy="2482453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>
            <a:noAutofit/>
          </a:bodyPr>
          <a:lstStyle/>
          <a:p>
            <a:pPr lvl="0"/>
            <a:endParaRPr noProof="0"/>
          </a:p>
        </p:txBody>
      </p:sp>
      <p:sp>
        <p:nvSpPr>
          <p:cNvPr id="5" name="Slide Number"/>
          <p:cNvSpPr txBox="1"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F6C91-B7A3-4C69-9530-F13E447CD36C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34362512"/>
      </p:ext>
    </p:extLst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–Johnny Appleseed"/>
          <p:cNvSpPr>
            <a:spLocks noGrp="1"/>
          </p:cNvSpPr>
          <p:nvPr>
            <p:ph type="body" sz="quarter" idx="13"/>
          </p:nvPr>
        </p:nvSpPr>
        <p:spPr>
          <a:xfrm>
            <a:off x="375047" y="4196953"/>
            <a:ext cx="8393906" cy="428625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844"/>
              </a:spcBef>
              <a:buClrTx/>
              <a:buSzTx/>
              <a:buFontTx/>
              <a:buNone/>
              <a:defRPr sz="2109" i="1"/>
            </a:lvl1pPr>
          </a:lstStyle>
          <a:p>
            <a:r>
              <a:t>–Johnny Appleseed</a:t>
            </a:r>
          </a:p>
        </p:txBody>
      </p:sp>
      <p:sp>
        <p:nvSpPr>
          <p:cNvPr id="108" name="“Type a quote here.”"/>
          <p:cNvSpPr>
            <a:spLocks noGrp="1"/>
          </p:cNvSpPr>
          <p:nvPr>
            <p:ph type="body" sz="quarter" idx="14"/>
          </p:nvPr>
        </p:nvSpPr>
        <p:spPr>
          <a:xfrm>
            <a:off x="892969" y="2991445"/>
            <a:ext cx="7358063" cy="584775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ClrTx/>
              <a:buSzTx/>
              <a:buFontTx/>
              <a:buNone/>
            </a:lvl1pPr>
          </a:lstStyle>
          <a:p>
            <a:r>
              <a:t>“Type a quote here.” </a:t>
            </a:r>
          </a:p>
        </p:txBody>
      </p:sp>
      <p:sp>
        <p:nvSpPr>
          <p:cNvPr id="10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13579634"/>
      </p:ext>
    </p:extLst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s-ES_tradnl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s-ES_tradnl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61852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s-ES_tradnl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_tradnl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02482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s-ES_tradnl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01382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s-ES_tradnl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_tradnl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_tradnl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36798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s-ES_tradnl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_tradnl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_tradnl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22713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s-ES_tradnl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81416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4138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s-ES_tradnl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_tradnl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496788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s-ES_tradnl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_tradnl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98857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s-ES_tradnl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_tradnl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7557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s-ES_tradnl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_tradnl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649212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s-ES_tradnl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s-ES_tradnl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114949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s-ES_tradnl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_tradnl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64274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s-ES_tradnl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13790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s-ES_tradnl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_tradnl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_tradnl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131111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s-ES_tradnl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_tradnl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_tradnl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72187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s-ES_tradnl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850256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17274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s-ES_tradnl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_tradnl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047712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s-ES_tradnl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_tradnl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517535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s-ES_tradnl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_tradnl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730122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s-ES_tradnl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_tradnl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40941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C1B803-FC3A-4B8E-A62B-74851F7E6180}" type="datetime1">
              <a:rPr lang="en-US"/>
              <a:pPr>
                <a:defRPr/>
              </a:pPr>
              <a:t>9/12/18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515549-2863-4BB0-8160-6DFC0497705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1511130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2A8455-D5E2-4A9B-97A1-30D60E163552}" type="datetime1">
              <a:rPr lang="en-US"/>
              <a:pPr>
                <a:defRPr/>
              </a:pPr>
              <a:t>9/12/18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E432C1-AA1F-46CB-B9F9-59E863649C2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618172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7DC8CE-8BA8-4AD0-A9F9-7C40C9A84682}" type="datetime1">
              <a:rPr lang="en-US"/>
              <a:pPr>
                <a:defRPr/>
              </a:pPr>
              <a:t>9/12/18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703F0-BC5B-4B2E-9D46-1026C7DAF50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651178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996228-1E87-4AD6-933C-3F015C6E7B56}" type="datetime1">
              <a:rPr lang="en-US"/>
              <a:pPr>
                <a:defRPr/>
              </a:pPr>
              <a:t>9/12/18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56812-BF40-40D5-BBB4-C2264232964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246750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6598E4-5BE7-49BE-B475-BAC4B003343A}" type="datetime1">
              <a:rPr lang="en-US"/>
              <a:pPr>
                <a:defRPr/>
              </a:pPr>
              <a:t>9/12/18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287E71-C1E0-44D3-9DDE-CE50BDECA52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4464679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E4484B-5A7B-4A4C-9536-287B7366FD71}" type="datetime1">
              <a:rPr lang="en-US"/>
              <a:pPr>
                <a:defRPr/>
              </a:pPr>
              <a:t>9/12/18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F6BCD-E141-456F-89DB-C46BD46FA1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5334004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5BF9AF-B2E9-41CA-9D5E-2CFD1C84C4CE}" type="datetime1">
              <a:rPr lang="en-US"/>
              <a:pPr>
                <a:defRPr/>
              </a:pPr>
              <a:t>9/12/18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02D6F6-8105-46CA-B45B-0368BC3F54F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519453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93B063-780A-4E0D-9AD7-3B6F5D881479}" type="datetime1">
              <a:rPr lang="en-US"/>
              <a:pPr>
                <a:defRPr/>
              </a:pPr>
              <a:t>9/12/18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FA7D84-F3B8-40C2-B7BD-52B54644A36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655002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FD86F3-B869-4274-B103-65EE987EFC12}" type="datetime1">
              <a:rPr lang="en-US"/>
              <a:pPr>
                <a:defRPr/>
              </a:pPr>
              <a:t>9/12/18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32F7D1-3B82-4032-8C30-0B2E2F9C0D8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9982143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A678E1-1FC6-4DFF-BEC7-BB7BD79BB8D7}" type="datetime1">
              <a:rPr lang="en-US"/>
              <a:pPr>
                <a:defRPr/>
              </a:pPr>
              <a:t>9/12/18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C61F3-DF42-42BD-A856-B2D0516C7C3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613217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8EF41-E0A6-446D-8489-BA72E2D48421}" type="datetime1">
              <a:rPr lang="en-US"/>
              <a:pPr>
                <a:defRPr/>
              </a:pPr>
              <a:t>9/12/18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4419A1-5B87-4CD5-9BBE-78FA1B7BDCB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2316722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riangle"/>
          <p:cNvSpPr/>
          <p:nvPr/>
        </p:nvSpPr>
        <p:spPr>
          <a:xfrm>
            <a:off x="357188" y="4633913"/>
            <a:ext cx="8437562" cy="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35719" tIns="35719" rIns="35719" bIns="35719" anchor="ctr"/>
          <a:lstStyle/>
          <a:p>
            <a:pPr defTabSz="321457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 sz="844">
              <a:solidFill>
                <a:srgbClr val="000000"/>
              </a:solidFill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6" name="Triangle"/>
          <p:cNvSpPr/>
          <p:nvPr/>
        </p:nvSpPr>
        <p:spPr>
          <a:xfrm>
            <a:off x="357188" y="2874963"/>
            <a:ext cx="8437562" cy="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35719" tIns="35719" rIns="35719" bIns="35719" anchor="ctr"/>
          <a:lstStyle/>
          <a:p>
            <a:pPr defTabSz="321457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 sz="844">
              <a:solidFill>
                <a:srgbClr val="000000"/>
              </a:solidFill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7" name="Triangle"/>
          <p:cNvSpPr/>
          <p:nvPr/>
        </p:nvSpPr>
        <p:spPr>
          <a:xfrm rot="16200000">
            <a:off x="5044282" y="3759994"/>
            <a:ext cx="1154112" cy="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35719" tIns="35719" rIns="35719" bIns="35719" anchor="ctr"/>
          <a:lstStyle/>
          <a:p>
            <a:pPr defTabSz="321457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 sz="844">
              <a:solidFill>
                <a:srgbClr val="000000"/>
              </a:solidFill>
              <a:latin typeface="Helvetica"/>
              <a:ea typeface="Helvetica"/>
              <a:cs typeface="Helvetica"/>
              <a:sym typeface="Helvetica"/>
            </a:endParaRPr>
          </a:p>
        </p:txBody>
      </p:sp>
      <p:sp>
        <p:nvSpPr>
          <p:cNvPr id="16" name="Lorem Ipsum Dolor"/>
          <p:cNvSpPr>
            <a:spLocks noGrp="1"/>
          </p:cNvSpPr>
          <p:nvPr>
            <p:ph type="body" sz="quarter" idx="13"/>
          </p:nvPr>
        </p:nvSpPr>
        <p:spPr>
          <a:xfrm>
            <a:off x="357187" y="2464594"/>
            <a:ext cx="5063133" cy="377924"/>
          </a:xfrm>
          <a:prstGeom prst="rect">
            <a:avLst/>
          </a:prstGeom>
        </p:spPr>
        <p:txBody>
          <a:bodyPr>
            <a:sp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ClrTx/>
              <a:buSzTx/>
              <a:buFontTx/>
              <a:buNone/>
              <a:defRPr sz="1687" i="1"/>
            </a:lvl1pPr>
          </a:lstStyle>
          <a:p>
            <a:r>
              <a:t>Lorem Ipsum Dolor</a:t>
            </a:r>
          </a:p>
        </p:txBody>
      </p:sp>
      <p:sp>
        <p:nvSpPr>
          <p:cNvPr id="17" name="Title Text"/>
          <p:cNvSpPr txBox="1">
            <a:spLocks noGrp="1"/>
          </p:cNvSpPr>
          <p:nvPr>
            <p:ph type="title"/>
          </p:nvPr>
        </p:nvSpPr>
        <p:spPr>
          <a:xfrm>
            <a:off x="357187" y="2911078"/>
            <a:ext cx="5063133" cy="1696641"/>
          </a:xfrm>
          <a:prstGeom prst="rect">
            <a:avLst/>
          </a:prstGeom>
        </p:spPr>
        <p:txBody>
          <a:bodyPr/>
          <a:lstStyle>
            <a:lvl1pPr algn="l"/>
          </a:lstStyle>
          <a:p>
            <a:r>
              <a:t>Title Text</a:t>
            </a:r>
          </a:p>
        </p:txBody>
      </p:sp>
      <p:sp>
        <p:nvSpPr>
          <p:cNvPr id="1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5822156" y="2911078"/>
            <a:ext cx="2982516" cy="1696641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ClrTx/>
              <a:buSzTx/>
              <a:buFontTx/>
              <a:buNone/>
              <a:defRPr sz="1687"/>
            </a:lvl1pPr>
            <a:lvl2pPr marL="0" indent="160729">
              <a:spcBef>
                <a:spcPts val="0"/>
              </a:spcBef>
              <a:buClrTx/>
              <a:buSzTx/>
              <a:buFontTx/>
              <a:buNone/>
              <a:defRPr sz="1687"/>
            </a:lvl2pPr>
            <a:lvl3pPr marL="0" indent="321457">
              <a:spcBef>
                <a:spcPts val="0"/>
              </a:spcBef>
              <a:buClrTx/>
              <a:buSzTx/>
              <a:buFontTx/>
              <a:buNone/>
              <a:defRPr sz="1687"/>
            </a:lvl3pPr>
            <a:lvl4pPr marL="0" indent="482186">
              <a:spcBef>
                <a:spcPts val="0"/>
              </a:spcBef>
              <a:buClrTx/>
              <a:buSzTx/>
              <a:buFontTx/>
              <a:buNone/>
              <a:defRPr sz="1687"/>
            </a:lvl4pPr>
            <a:lvl5pPr marL="0" indent="642915">
              <a:spcBef>
                <a:spcPts val="0"/>
              </a:spcBef>
              <a:buClrTx/>
              <a:buSzTx/>
              <a:buFontTx/>
              <a:buNone/>
              <a:defRPr sz="1687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" name="Slide Number"/>
          <p:cNvSpPr txBox="1"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695EC1-4E66-4201-9044-CEAE1DD1EB31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28755340"/>
      </p:ext>
    </p:extLst>
  </p:cSld>
  <p:clrMapOvr>
    <a:masterClrMapping/>
  </p:clrMapOvr>
  <p:transition spd="med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itle Text"/>
          <p:cNvSpPr txBox="1">
            <a:spLocks noGrp="1"/>
          </p:cNvSpPr>
          <p:nvPr>
            <p:ph type="title"/>
          </p:nvPr>
        </p:nvSpPr>
        <p:spPr>
          <a:xfrm>
            <a:off x="357188" y="2580680"/>
            <a:ext cx="8429625" cy="1696641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" name="Slide Number"/>
          <p:cNvSpPr txBox="1"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E83E13-0924-4AA8-BF2C-2EBDDDC6A3C2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9442489"/>
      </p:ext>
    </p:extLst>
  </p:cSld>
  <p:clrMapOvr>
    <a:masterClrMapping/>
  </p:clrMapOvr>
  <p:transition spd="med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Image"/>
          <p:cNvSpPr>
            <a:spLocks noGrp="1"/>
          </p:cNvSpPr>
          <p:nvPr>
            <p:ph type="pic" sz="half" idx="13"/>
          </p:nvPr>
        </p:nvSpPr>
        <p:spPr>
          <a:xfrm>
            <a:off x="391725" y="428625"/>
            <a:ext cx="3929063" cy="5902524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>
            <a:noAutofit/>
          </a:bodyPr>
          <a:lstStyle/>
          <a:p>
            <a:pPr lvl="0"/>
            <a:endParaRPr noProof="0"/>
          </a:p>
        </p:txBody>
      </p:sp>
      <p:sp>
        <p:nvSpPr>
          <p:cNvPr id="98" name="Image"/>
          <p:cNvSpPr>
            <a:spLocks noGrp="1"/>
          </p:cNvSpPr>
          <p:nvPr>
            <p:ph type="pic" sz="quarter" idx="14"/>
          </p:nvPr>
        </p:nvSpPr>
        <p:spPr>
          <a:xfrm>
            <a:off x="4820850" y="3355874"/>
            <a:ext cx="3866555" cy="2973587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>
            <a:noAutofit/>
          </a:bodyPr>
          <a:lstStyle/>
          <a:p>
            <a:pPr lvl="0"/>
            <a:endParaRPr noProof="0"/>
          </a:p>
        </p:txBody>
      </p:sp>
      <p:sp>
        <p:nvSpPr>
          <p:cNvPr id="99" name="Image"/>
          <p:cNvSpPr>
            <a:spLocks noGrp="1"/>
          </p:cNvSpPr>
          <p:nvPr>
            <p:ph type="pic" sz="quarter" idx="15"/>
          </p:nvPr>
        </p:nvSpPr>
        <p:spPr>
          <a:xfrm>
            <a:off x="4823833" y="428625"/>
            <a:ext cx="3866555" cy="2482453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>
            <a:noAutofit/>
          </a:bodyPr>
          <a:lstStyle/>
          <a:p>
            <a:pPr lvl="0"/>
            <a:endParaRPr noProof="0"/>
          </a:p>
        </p:txBody>
      </p:sp>
      <p:sp>
        <p:nvSpPr>
          <p:cNvPr id="5" name="Slide Number"/>
          <p:cNvSpPr txBox="1"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F6C91-B7A3-4C69-9530-F13E447CD36C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03364505"/>
      </p:ext>
    </p:extLst>
  </p:cSld>
  <p:clrMapOvr>
    <a:masterClrMapping/>
  </p:clrMapOvr>
  <p:transition spd="med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Body Level One…"/>
          <p:cNvSpPr txBox="1">
            <a:spLocks noGrp="1"/>
          </p:cNvSpPr>
          <p:nvPr>
            <p:ph type="body" idx="1"/>
          </p:nvPr>
        </p:nvSpPr>
        <p:spPr>
          <a:xfrm>
            <a:off x="357188" y="892969"/>
            <a:ext cx="8429625" cy="507206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" name="Slide Number"/>
          <p:cNvSpPr txBox="1"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C5F2E4-9EA1-4057-9AE9-0DCDA3C2BA6A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35449592"/>
      </p:ext>
    </p:extLst>
  </p:cSld>
  <p:clrMapOvr>
    <a:masterClrMapping/>
  </p:clrMapOvr>
  <p:transition spd="med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–Johnny Appleseed"/>
          <p:cNvSpPr>
            <a:spLocks noGrp="1"/>
          </p:cNvSpPr>
          <p:nvPr>
            <p:ph type="body" sz="quarter" idx="13"/>
          </p:nvPr>
        </p:nvSpPr>
        <p:spPr>
          <a:xfrm>
            <a:off x="375047" y="4196953"/>
            <a:ext cx="8393906" cy="428625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844"/>
              </a:spcBef>
              <a:buClrTx/>
              <a:buSzTx/>
              <a:buFontTx/>
              <a:buNone/>
              <a:defRPr sz="2109" i="1"/>
            </a:lvl1pPr>
          </a:lstStyle>
          <a:p>
            <a:r>
              <a:t>–Johnny Appleseed</a:t>
            </a:r>
          </a:p>
        </p:txBody>
      </p:sp>
      <p:sp>
        <p:nvSpPr>
          <p:cNvPr id="108" name="“Type a quote here.”"/>
          <p:cNvSpPr>
            <a:spLocks noGrp="1"/>
          </p:cNvSpPr>
          <p:nvPr>
            <p:ph type="body" sz="quarter" idx="14"/>
          </p:nvPr>
        </p:nvSpPr>
        <p:spPr>
          <a:xfrm>
            <a:off x="892969" y="2991445"/>
            <a:ext cx="7358063" cy="584775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ClrTx/>
              <a:buSzTx/>
              <a:buFontTx/>
              <a:buNone/>
            </a:lvl1pPr>
          </a:lstStyle>
          <a:p>
            <a:r>
              <a:t>“Type a quote here.” 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6CCD3-C487-4BFB-8E37-6FBEDF34390F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9090966"/>
      </p:ext>
    </p:extLst>
  </p:cSld>
  <p:clrMapOvr>
    <a:masterClrMapping/>
  </p:clrMapOvr>
  <p:transition spd="med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9C866-BEE0-441E-A835-B80C549F4FE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18446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9C866-BEE0-441E-A835-B80C549F4FE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938135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364502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5576" y="198884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A332483-DD37-4769-BBB9-FA4B0CA9E20A}" type="datetimeFigureOut">
              <a:rPr lang="en-GB" smtClean="0">
                <a:solidFill>
                  <a:prstClr val="black"/>
                </a:solidFill>
              </a:rPr>
              <a:pPr/>
              <a:t>12/09/2018</a:t>
            </a:fld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9C866-BEE0-441E-A835-B80C549F4FE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257923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341784"/>
            <a:ext cx="7344816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844824"/>
            <a:ext cx="4038600" cy="428133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27984" y="1844825"/>
            <a:ext cx="4038600" cy="43204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9C866-BEE0-441E-A835-B80C549F4FE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60761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504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7504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5597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5597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9C866-BEE0-441E-A835-B80C549F4FE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330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9C866-BEE0-441E-A835-B80C549F4FE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031929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9C866-BEE0-441E-A835-B80C549F4FE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406711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9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59832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5496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9C866-BEE0-441E-A835-B80C549F4FE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7188612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4" y="47251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47664" y="404664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47664" y="530120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9C866-BEE0-441E-A835-B80C549F4FE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26050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A332483-DD37-4769-BBB9-FA4B0CA9E20A}" type="datetimeFigureOut">
              <a:rPr lang="en-GB" smtClean="0">
                <a:solidFill>
                  <a:prstClr val="black"/>
                </a:solidFill>
              </a:rPr>
              <a:pPr/>
              <a:t>12/09/2018</a:t>
            </a:fld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9C866-BEE0-441E-A835-B80C549F4FE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523581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9C866-BEE0-441E-A835-B80C549F4FE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7383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5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1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0.xml"/><Relationship Id="rId8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3.xml"/></Relationships>
</file>

<file path=ppt/slideMasters/_rels/slideMaster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1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1.xml"/><Relationship Id="rId8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4.xml"/></Relationships>
</file>

<file path=ppt/slideMasters/_rels/slideMaster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46.xml"/><Relationship Id="rId12" Type="http://schemas.openxmlformats.org/officeDocument/2006/relationships/slideLayout" Target="../slideLayouts/slideLayout47.xml"/><Relationship Id="rId13" Type="http://schemas.openxmlformats.org/officeDocument/2006/relationships/slideLayout" Target="../slideLayouts/slideLayout48.xml"/><Relationship Id="rId14" Type="http://schemas.openxmlformats.org/officeDocument/2006/relationships/slideLayout" Target="../slideLayouts/slideLayout49.xml"/><Relationship Id="rId15" Type="http://schemas.openxmlformats.org/officeDocument/2006/relationships/slideLayout" Target="../slideLayouts/slideLayout50.xml"/><Relationship Id="rId16" Type="http://schemas.openxmlformats.org/officeDocument/2006/relationships/slideLayout" Target="../slideLayouts/slideLayout51.xml"/><Relationship Id="rId17" Type="http://schemas.openxmlformats.org/officeDocument/2006/relationships/theme" Target="../theme/theme4.xml"/><Relationship Id="rId1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9.xml"/><Relationship Id="rId5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2.xml"/><Relationship Id="rId8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5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62.xml"/><Relationship Id="rId12" Type="http://schemas.openxmlformats.org/officeDocument/2006/relationships/theme" Target="../theme/theme5.xml"/><Relationship Id="rId13" Type="http://schemas.openxmlformats.org/officeDocument/2006/relationships/image" Target="../media/image3.png"/><Relationship Id="rId14" Type="http://schemas.openxmlformats.org/officeDocument/2006/relationships/image" Target="../media/image4.png"/><Relationship Id="rId1" Type="http://schemas.openxmlformats.org/officeDocument/2006/relationships/slideLayout" Target="../slideLayouts/slideLayout52.xml"/><Relationship Id="rId2" Type="http://schemas.openxmlformats.org/officeDocument/2006/relationships/slideLayout" Target="../slideLayouts/slideLayout53.xml"/><Relationship Id="rId3" Type="http://schemas.openxmlformats.org/officeDocument/2006/relationships/slideLayout" Target="../slideLayouts/slideLayout54.xml"/><Relationship Id="rId4" Type="http://schemas.openxmlformats.org/officeDocument/2006/relationships/slideLayout" Target="../slideLayouts/slideLayout55.xml"/><Relationship Id="rId5" Type="http://schemas.openxmlformats.org/officeDocument/2006/relationships/slideLayout" Target="../slideLayouts/slideLayout56.xml"/><Relationship Id="rId6" Type="http://schemas.openxmlformats.org/officeDocument/2006/relationships/slideLayout" Target="../slideLayouts/slideLayout57.xml"/><Relationship Id="rId7" Type="http://schemas.openxmlformats.org/officeDocument/2006/relationships/slideLayout" Target="../slideLayouts/slideLayout58.xml"/><Relationship Id="rId8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12/09/2018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732" r:id="rId12"/>
    <p:sldLayoutId id="2147483762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s-ES_tradnl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_tradnl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9496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_tradn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s-ES_tradnl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s-ES_tradnl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6C1D31-472B-4DE5-88FF-A8981E152CFF}" type="datetimeFigureOut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12/9/18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A36F84-7679-4FF8-A708-7E2472D25C76}" type="slidenum">
              <a:rPr lang="es-ES_tradnl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s-ES_tradnl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2455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_tradn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  <a:latin typeface="Calibri" charset="0"/>
                <a:ea typeface="ＭＳ Ｐゴシック" charset="-128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E9195FC-CCD6-4C47-8143-476D1F3FB528}" type="datetime1">
              <a:rPr 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Calibri" charset="0"/>
                <a:ea typeface="ＭＳ Ｐゴシック" charset="-128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846541D-20B7-4C89-87B2-66CA3FD0FA01}" type="slidenum">
              <a:rPr lang="en-US" alt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03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745" r:id="rId12"/>
    <p:sldLayoutId id="2147483746" r:id="rId13"/>
    <p:sldLayoutId id="2147483747" r:id="rId14"/>
    <p:sldLayoutId id="2147483748" r:id="rId15"/>
    <p:sldLayoutId id="2147483749" r:id="rId16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-128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ＭＳ Ｐゴシック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ＭＳ Ｐゴシック" charset="-128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ＭＳ Ｐゴシック" charset="-128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ＭＳ Ｐゴシック" charset="-128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ＭＳ Ｐゴシック" charset="-128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78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7504" y="324815"/>
            <a:ext cx="734481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504" y="1792630"/>
            <a:ext cx="8229600" cy="43726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48264" y="616530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D9C866-BEE0-441E-A835-B80C549F4FE5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938" y="6321425"/>
            <a:ext cx="9151938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8591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4" Type="http://schemas.openxmlformats.org/officeDocument/2006/relationships/image" Target="../media/image10.png"/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4" Type="http://schemas.openxmlformats.org/officeDocument/2006/relationships/image" Target="../media/image10.png"/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4" Type="http://schemas.openxmlformats.org/officeDocument/2006/relationships/hyperlink" Target="http://www.pctools.com/guides/password/" TargetMode="External"/><Relationship Id="rId5" Type="http://schemas.openxmlformats.org/officeDocument/2006/relationships/hyperlink" Target="https://www.facebook.com/help/459934584025324/" TargetMode="External"/><Relationship Id="rId6" Type="http://schemas.openxmlformats.org/officeDocument/2006/relationships/hyperlink" Target="https://www.facebook.com/help/168229546579373" TargetMode="External"/><Relationship Id="rId7" Type="http://schemas.openxmlformats.org/officeDocument/2006/relationships/hyperlink" Target="https://www.facebook.com/help/288066747875915/" TargetMode="External"/><Relationship Id="rId8" Type="http://schemas.openxmlformats.org/officeDocument/2006/relationships/hyperlink" Target="http://www.reclaimprivacy.org/" TargetMode="External"/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4" Type="http://schemas.openxmlformats.org/officeDocument/2006/relationships/image" Target="../media/image11.png"/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4" Type="http://schemas.openxmlformats.org/officeDocument/2006/relationships/image" Target="../media/image12.png"/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4" Type="http://schemas.openxmlformats.org/officeDocument/2006/relationships/image" Target="../media/image13.png"/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1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Relationship Id="rId2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4" Type="http://schemas.openxmlformats.org/officeDocument/2006/relationships/image" Target="../media/image15.png"/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6.png"/><Relationship Id="rId3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4" Type="http://schemas.openxmlformats.org/officeDocument/2006/relationships/image" Target="../media/image20.png"/><Relationship Id="rId5" Type="http://schemas.openxmlformats.org/officeDocument/2006/relationships/image" Target="../media/image21.png"/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18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4" Type="http://schemas.openxmlformats.org/officeDocument/2006/relationships/image" Target="../media/image23.png"/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18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image" Target="../media/image18.jp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18.jpg"/><Relationship Id="rId3" Type="http://schemas.openxmlformats.org/officeDocument/2006/relationships/image" Target="../media/image24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22.xml.rels><?xml version="1.0" encoding="UTF-8" standalone="yes"?>
<Relationships xmlns="http://schemas.openxmlformats.org/package/2006/relationships"><Relationship Id="rId9" Type="http://schemas.openxmlformats.org/officeDocument/2006/relationships/image" Target="../media/image32.wmf"/><Relationship Id="rId20" Type="http://schemas.openxmlformats.org/officeDocument/2006/relationships/image" Target="../media/image43.png"/><Relationship Id="rId21" Type="http://schemas.openxmlformats.org/officeDocument/2006/relationships/image" Target="../media/image44.png"/><Relationship Id="rId22" Type="http://schemas.openxmlformats.org/officeDocument/2006/relationships/image" Target="../media/image45.png"/><Relationship Id="rId23" Type="http://schemas.openxmlformats.org/officeDocument/2006/relationships/image" Target="../media/image46.jpeg"/><Relationship Id="rId10" Type="http://schemas.openxmlformats.org/officeDocument/2006/relationships/image" Target="../media/image33.wmf"/><Relationship Id="rId11" Type="http://schemas.openxmlformats.org/officeDocument/2006/relationships/image" Target="../media/image34.wmf"/><Relationship Id="rId12" Type="http://schemas.openxmlformats.org/officeDocument/2006/relationships/image" Target="../media/image35.jpeg"/><Relationship Id="rId13" Type="http://schemas.openxmlformats.org/officeDocument/2006/relationships/image" Target="../media/image36.png"/><Relationship Id="rId14" Type="http://schemas.openxmlformats.org/officeDocument/2006/relationships/image" Target="../media/image37.png"/><Relationship Id="rId15" Type="http://schemas.openxmlformats.org/officeDocument/2006/relationships/image" Target="../media/image38.png"/><Relationship Id="rId16" Type="http://schemas.openxmlformats.org/officeDocument/2006/relationships/image" Target="../media/image39.png"/><Relationship Id="rId17" Type="http://schemas.openxmlformats.org/officeDocument/2006/relationships/image" Target="../media/image40.png"/><Relationship Id="rId18" Type="http://schemas.openxmlformats.org/officeDocument/2006/relationships/image" Target="../media/image41.png"/><Relationship Id="rId19" Type="http://schemas.openxmlformats.org/officeDocument/2006/relationships/image" Target="../media/image42.png"/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25.png"/><Relationship Id="rId3" Type="http://schemas.openxmlformats.org/officeDocument/2006/relationships/image" Target="../media/image26.png"/><Relationship Id="rId4" Type="http://schemas.openxmlformats.org/officeDocument/2006/relationships/image" Target="../media/image27.wmf"/><Relationship Id="rId5" Type="http://schemas.openxmlformats.org/officeDocument/2006/relationships/image" Target="../media/image28.wmf"/><Relationship Id="rId6" Type="http://schemas.openxmlformats.org/officeDocument/2006/relationships/image" Target="../media/image29.wmf"/><Relationship Id="rId7" Type="http://schemas.openxmlformats.org/officeDocument/2006/relationships/image" Target="../media/image30.wmf"/><Relationship Id="rId8" Type="http://schemas.openxmlformats.org/officeDocument/2006/relationships/image" Target="../media/image31.wm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hyperlink" Target="http://archive.org/web/web.php" TargetMode="External"/><Relationship Id="rId3" Type="http://schemas.openxmlformats.org/officeDocument/2006/relationships/image" Target="../media/image4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192.com/" TargetMode="External"/><Relationship Id="rId4" Type="http://schemas.openxmlformats.org/officeDocument/2006/relationships/hyperlink" Target="https://pipl.com/" TargetMode="External"/><Relationship Id="rId1" Type="http://schemas.openxmlformats.org/officeDocument/2006/relationships/slideLayout" Target="../slideLayouts/slideLayout26.xml"/><Relationship Id="rId2" Type="http://schemas.openxmlformats.org/officeDocument/2006/relationships/image" Target="../media/image48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image" Target="../media/image49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4" Type="http://schemas.openxmlformats.org/officeDocument/2006/relationships/image" Target="../media/image51.png"/><Relationship Id="rId5" Type="http://schemas.openxmlformats.org/officeDocument/2006/relationships/image" Target="../media/image52.png"/><Relationship Id="rId6" Type="http://schemas.openxmlformats.org/officeDocument/2006/relationships/image" Target="../media/image53.png"/><Relationship Id="rId7" Type="http://schemas.openxmlformats.org/officeDocument/2006/relationships/image" Target="../media/image54.jpeg"/><Relationship Id="rId8" Type="http://schemas.openxmlformats.org/officeDocument/2006/relationships/image" Target="../media/image55.png"/><Relationship Id="rId1" Type="http://schemas.openxmlformats.org/officeDocument/2006/relationships/slideLayout" Target="../slideLayouts/slideLayout26.xml"/><Relationship Id="rId2" Type="http://schemas.openxmlformats.org/officeDocument/2006/relationships/notesSlide" Target="../notesSlides/notesSlide1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image" Target="../media/image56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18.jpg"/><Relationship Id="rId3" Type="http://schemas.openxmlformats.org/officeDocument/2006/relationships/image" Target="../media/image57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mason.gmu.edu/~montecin/web-eval-sites.htm" TargetMode="External"/></Relationships>
</file>

<file path=ppt/slides/_rels/slide30.xml.rels><?xml version="1.0" encoding="UTF-8" standalone="yes"?>
<Relationships xmlns="http://schemas.openxmlformats.org/package/2006/relationships"><Relationship Id="rId11" Type="http://schemas.openxmlformats.org/officeDocument/2006/relationships/hyperlink" Target="http://www.gwerddon.cymru/cy/hafan/" TargetMode="External"/><Relationship Id="rId12" Type="http://schemas.openxmlformats.org/officeDocument/2006/relationships/image" Target="../media/image58.png"/><Relationship Id="rId13" Type="http://schemas.openxmlformats.org/officeDocument/2006/relationships/image" Target="../media/image59.png"/><Relationship Id="rId14" Type="http://schemas.openxmlformats.org/officeDocument/2006/relationships/image" Target="../media/image60.png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eric.ed.gov/" TargetMode="External"/><Relationship Id="rId3" Type="http://schemas.openxmlformats.org/officeDocument/2006/relationships/hyperlink" Target="http://www.actionresearch.net/" TargetMode="External"/><Relationship Id="rId4" Type="http://schemas.openxmlformats.org/officeDocument/2006/relationships/hyperlink" Target="http://www.tlrp.org/" TargetMode="External"/><Relationship Id="rId5" Type="http://schemas.openxmlformats.org/officeDocument/2006/relationships/hyperlink" Target="http://arrts.gtcni.org.uk/gtcni/" TargetMode="External"/><Relationship Id="rId6" Type="http://schemas.openxmlformats.org/officeDocument/2006/relationships/hyperlink" Target="http://journalseek.net/" TargetMode="External"/><Relationship Id="rId7" Type="http://schemas.openxmlformats.org/officeDocument/2006/relationships/hyperlink" Target="http://www.nfer.ac.uk/" TargetMode="External"/><Relationship Id="rId8" Type="http://schemas.openxmlformats.org/officeDocument/2006/relationships/hyperlink" Target="http://www.bera.ac.uk/" TargetMode="External"/><Relationship Id="rId9" Type="http://schemas.openxmlformats.org/officeDocument/2006/relationships/hyperlink" Target="http://www.sera.ac.uk/" TargetMode="External"/><Relationship Id="rId10" Type="http://schemas.openxmlformats.org/officeDocument/2006/relationships/hyperlink" Target="http://www.curee-paccts.com/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tiff"/><Relationship Id="rId4" Type="http://schemas.openxmlformats.org/officeDocument/2006/relationships/hyperlink" Target="https://www.teachertoolkit.co.uk/resources/" TargetMode="External"/><Relationship Id="rId5" Type="http://schemas.openxmlformats.org/officeDocument/2006/relationships/image" Target="../media/image62.png"/><Relationship Id="rId1" Type="http://schemas.openxmlformats.org/officeDocument/2006/relationships/slideLayout" Target="../slideLayouts/slideLayout13.xml"/><Relationship Id="rId2" Type="http://schemas.openxmlformats.org/officeDocument/2006/relationships/hyperlink" Target="https://www.tes.com/" TargetMode="Externa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63.png"/><Relationship Id="rId3" Type="http://schemas.openxmlformats.org/officeDocument/2006/relationships/image" Target="../media/image64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65.jp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66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67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twitter.com/StudyUWTSD" TargetMode="External"/><Relationship Id="rId4" Type="http://schemas.openxmlformats.org/officeDocument/2006/relationships/hyperlink" Target="https://twitter.com/TsdTeachers" TargetMode="External"/><Relationship Id="rId5" Type="http://schemas.openxmlformats.org/officeDocument/2006/relationships/image" Target="../media/image68.jpeg"/><Relationship Id="rId6" Type="http://schemas.openxmlformats.org/officeDocument/2006/relationships/image" Target="../media/image69.png"/><Relationship Id="rId7" Type="http://schemas.openxmlformats.org/officeDocument/2006/relationships/image" Target="../media/image70.png"/><Relationship Id="rId8" Type="http://schemas.openxmlformats.org/officeDocument/2006/relationships/image" Target="../media/image71.png"/><Relationship Id="rId9" Type="http://schemas.openxmlformats.org/officeDocument/2006/relationships/image" Target="../media/image72.png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twitter.com/AstudioYDDS" TargetMode="Externa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prstClr val="black"/>
                </a:solidFill>
              </a:rPr>
              <a:t/>
            </a:r>
            <a:br>
              <a:rPr lang="en-GB" b="1" dirty="0" smtClean="0">
                <a:solidFill>
                  <a:prstClr val="black"/>
                </a:solidFill>
              </a:rPr>
            </a:br>
            <a:r>
              <a:rPr lang="en-GB" b="1" dirty="0">
                <a:solidFill>
                  <a:prstClr val="black"/>
                </a:solidFill>
              </a:rPr>
              <a:t/>
            </a:r>
            <a:br>
              <a:rPr lang="en-GB" b="1" dirty="0">
                <a:solidFill>
                  <a:prstClr val="black"/>
                </a:solidFill>
              </a:rPr>
            </a:br>
            <a:r>
              <a:rPr lang="en-GB" b="1" dirty="0" smtClean="0">
                <a:solidFill>
                  <a:prstClr val="black"/>
                </a:solidFill>
              </a:rPr>
              <a:t/>
            </a:r>
            <a:br>
              <a:rPr lang="en-GB" b="1" dirty="0" smtClean="0">
                <a:solidFill>
                  <a:prstClr val="black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endParaRPr lang="en-GB" i="1" dirty="0" smtClean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681" y="1714260"/>
            <a:ext cx="4572638" cy="3429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1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sz="2800" b="1" dirty="0"/>
              <a:t>S1: </a:t>
            </a:r>
            <a:r>
              <a:rPr lang="en-GB" sz="2800" b="1" dirty="0" err="1"/>
              <a:t>Gwerthoedd</a:t>
            </a:r>
            <a:r>
              <a:rPr lang="en-GB" sz="2800" b="1" dirty="0"/>
              <a:t> ac </a:t>
            </a:r>
            <a:r>
              <a:rPr lang="en-GB" sz="2800" b="1" dirty="0" err="1"/>
              <a:t>arferion</a:t>
            </a:r>
            <a:r>
              <a:rPr lang="en-GB" sz="2800" b="1" dirty="0"/>
              <a:t> </a:t>
            </a:r>
            <a:r>
              <a:rPr lang="en-GB" sz="2800" b="1" dirty="0" err="1"/>
              <a:t>proffesiynol</a:t>
            </a:r>
            <a:r>
              <a:rPr lang="en-GB" sz="2800" b="1" dirty="0"/>
              <a:t> </a:t>
            </a:r>
            <a:br>
              <a:rPr lang="en-GB" sz="2800" b="1" dirty="0"/>
            </a:br>
            <a:r>
              <a:rPr lang="en-GB" sz="2800" b="1" dirty="0"/>
              <a:t>S1: Professional values and practice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6594585"/>
              </p:ext>
            </p:extLst>
          </p:nvPr>
        </p:nvGraphicFramePr>
        <p:xfrm>
          <a:off x="179512" y="1196752"/>
          <a:ext cx="8856984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28492"/>
                <a:gridCol w="4428492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S1.2 </a:t>
                      </a:r>
                      <a:r>
                        <a:rPr lang="en-GB" dirty="0" err="1" smtClean="0"/>
                        <a:t>Eu</a:t>
                      </a:r>
                      <a:r>
                        <a:rPr lang="en-GB" dirty="0" smtClean="0"/>
                        <a:t> bod </a:t>
                      </a:r>
                      <a:r>
                        <a:rPr lang="en-GB" dirty="0" err="1" smtClean="0"/>
                        <a:t>yn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dangos</a:t>
                      </a:r>
                      <a:r>
                        <a:rPr lang="en-GB" dirty="0" smtClean="0"/>
                        <a:t> y </a:t>
                      </a:r>
                      <a:r>
                        <a:rPr lang="en-GB" dirty="0" err="1" smtClean="0"/>
                        <a:t>proffesiynoldeb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sy’n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sicrhau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mai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ar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ymddiriedaeth</a:t>
                      </a:r>
                      <a:r>
                        <a:rPr lang="en-GB" dirty="0" smtClean="0"/>
                        <a:t> a </a:t>
                      </a:r>
                      <a:r>
                        <a:rPr lang="en-GB" dirty="0" err="1" smtClean="0"/>
                        <a:t>pharch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o'r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ddeutu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yr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adeiledir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perthynas</a:t>
                      </a:r>
                      <a:r>
                        <a:rPr lang="en-GB" dirty="0" smtClean="0"/>
                        <a:t> â </a:t>
                      </a:r>
                      <a:r>
                        <a:rPr lang="en-GB" dirty="0" err="1" smtClean="0"/>
                        <a:t>dysgwyr</a:t>
                      </a:r>
                      <a:r>
                        <a:rPr lang="en-GB" dirty="0" smtClean="0"/>
                        <a:t> ac </a:t>
                      </a:r>
                      <a:r>
                        <a:rPr lang="en-GB" dirty="0" err="1" smtClean="0"/>
                        <a:t>yn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cydnabod</a:t>
                      </a:r>
                      <a:r>
                        <a:rPr lang="en-GB" dirty="0" smtClean="0"/>
                        <a:t> y </a:t>
                      </a:r>
                      <a:r>
                        <a:rPr lang="en-GB" dirty="0" err="1" smtClean="0"/>
                        <a:t>bydd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hyn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yn</a:t>
                      </a:r>
                      <a:r>
                        <a:rPr lang="en-GB" dirty="0" smtClean="0"/>
                        <a:t> help </a:t>
                      </a:r>
                      <a:r>
                        <a:rPr lang="en-GB" dirty="0" err="1" smtClean="0"/>
                        <a:t>i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wneud</a:t>
                      </a:r>
                      <a:r>
                        <a:rPr lang="en-GB" dirty="0" smtClean="0"/>
                        <a:t> y </a:t>
                      </a:r>
                      <a:r>
                        <a:rPr lang="en-GB" dirty="0" err="1" smtClean="0"/>
                        <a:t>gorau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o'u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potensial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i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ddysgu</a:t>
                      </a:r>
                      <a:r>
                        <a:rPr lang="en-GB" dirty="0" smtClean="0"/>
                        <a:t>. 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S1.3 </a:t>
                      </a:r>
                      <a:r>
                        <a:rPr lang="en-GB" dirty="0" err="1" smtClean="0"/>
                        <a:t>Eu</a:t>
                      </a:r>
                      <a:r>
                        <a:rPr lang="en-GB" dirty="0" smtClean="0"/>
                        <a:t> bod </a:t>
                      </a:r>
                      <a:r>
                        <a:rPr lang="en-GB" dirty="0" err="1" smtClean="0"/>
                        <a:t>yn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dangos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cyfuniadau</a:t>
                      </a:r>
                      <a:r>
                        <a:rPr lang="en-GB" dirty="0" smtClean="0"/>
                        <a:t> o </a:t>
                      </a:r>
                      <a:r>
                        <a:rPr lang="en-GB" dirty="0" err="1" smtClean="0"/>
                        <a:t>nodweddion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proffesiynol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sy'n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anelu</a:t>
                      </a:r>
                      <a:r>
                        <a:rPr lang="en-GB" dirty="0" smtClean="0"/>
                        <a:t> at </a:t>
                      </a:r>
                      <a:r>
                        <a:rPr lang="en-GB" dirty="0" err="1" smtClean="0"/>
                        <a:t>annog</a:t>
                      </a:r>
                      <a:r>
                        <a:rPr lang="en-GB" dirty="0" smtClean="0"/>
                        <a:t> ac </a:t>
                      </a:r>
                      <a:r>
                        <a:rPr lang="en-GB" dirty="0" err="1" smtClean="0"/>
                        <a:t>ysbrydoli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dysgwyr</a:t>
                      </a:r>
                      <a:r>
                        <a:rPr lang="en-GB" dirty="0" smtClean="0"/>
                        <a:t> ac </a:t>
                      </a:r>
                      <a:r>
                        <a:rPr lang="en-GB" dirty="0" err="1" smtClean="0"/>
                        <a:t>yn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sicrhau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eu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datblygiad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deallusol</a:t>
                      </a:r>
                      <a:r>
                        <a:rPr lang="en-GB" dirty="0" smtClean="0"/>
                        <a:t> a </a:t>
                      </a:r>
                      <a:r>
                        <a:rPr lang="en-GB" dirty="0" err="1" smtClean="0"/>
                        <a:t>phersonol</a:t>
                      </a:r>
                      <a:r>
                        <a:rPr lang="en-GB" dirty="0" smtClean="0"/>
                        <a:t>.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S1.5 </a:t>
                      </a:r>
                      <a:r>
                        <a:rPr lang="en-GB" dirty="0" err="1" smtClean="0"/>
                        <a:t>Eu</a:t>
                      </a:r>
                      <a:r>
                        <a:rPr lang="en-GB" dirty="0" smtClean="0"/>
                        <a:t> bod </a:t>
                      </a:r>
                      <a:r>
                        <a:rPr lang="en-GB" dirty="0" err="1" smtClean="0"/>
                        <a:t>yn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ymdrechu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i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hyrwyddo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lle'r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ysgol</a:t>
                      </a:r>
                      <a:r>
                        <a:rPr lang="en-GB" dirty="0" smtClean="0"/>
                        <a:t> o </a:t>
                      </a:r>
                      <a:r>
                        <a:rPr lang="en-GB" dirty="0" err="1" smtClean="0"/>
                        <a:t>fewn</a:t>
                      </a:r>
                      <a:r>
                        <a:rPr lang="en-GB" dirty="0" smtClean="0"/>
                        <a:t> y </a:t>
                      </a:r>
                      <a:r>
                        <a:rPr lang="en-GB" dirty="0" err="1" smtClean="0"/>
                        <a:t>gymuned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ehangach</a:t>
                      </a:r>
                      <a:r>
                        <a:rPr lang="en-GB" dirty="0" smtClean="0"/>
                        <a:t>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S1.2 They demonstrate the professionalism to ensure that relationships with learners are built on mutual trust and respect and to recognise that this will help maximise their learning potential. 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S1.3 They demonstrate combinations of professional characteristics which aim to motivate and inspire learners and secure their intellectual and personal development.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S1.5 They endeavour to promote the place of the school within the wider community.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21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Image" descr="Image"/>
          <p:cNvPicPr>
            <a:picLocks noGrp="1"/>
          </p:cNvPicPr>
          <p:nvPr>
            <p:ph type="pic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528" y="188640"/>
            <a:ext cx="4106862" cy="5582567"/>
          </a:xfr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22530" name="Image" descr="Image"/>
          <p:cNvPicPr>
            <a:picLocks noGrp="1"/>
          </p:cNvPicPr>
          <p:nvPr>
            <p:ph type="pic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21907" y="3007379"/>
            <a:ext cx="4044950" cy="2763828"/>
          </a:xfr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22531" name="Image" descr="Image"/>
          <p:cNvPicPr>
            <a:picLocks noGrp="1"/>
          </p:cNvPicPr>
          <p:nvPr>
            <p:ph type="pic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21907" y="188640"/>
            <a:ext cx="4046538" cy="2714625"/>
          </a:xfr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865533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57187" y="1628800"/>
            <a:ext cx="8429625" cy="4497363"/>
          </a:xfrm>
          <a:solidFill>
            <a:schemeClr val="bg1"/>
          </a:solidFill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6" name="Taken from two published Microsoft studies that coincided with Data Privacy Day in 2010. Extracts from the studies concluded that:…"/>
          <p:cNvSpPr txBox="1">
            <a:spLocks/>
          </p:cNvSpPr>
          <p:nvPr/>
        </p:nvSpPr>
        <p:spPr bwMode="auto">
          <a:xfrm>
            <a:off x="357187" y="276496"/>
            <a:ext cx="8429625" cy="5691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 defTabSz="320675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en-US" sz="2000" b="1" dirty="0" smtClean="0">
                <a:solidFill>
                  <a:srgbClr val="C43EF3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Taken from two published Microsoft studies that coincided with Data Privacy Day in 2010. Extracts from the studies concluded that:</a:t>
            </a:r>
          </a:p>
          <a:p>
            <a:pPr marL="0" indent="0" algn="just" defTabSz="320675">
              <a:spcBef>
                <a:spcPct val="0"/>
              </a:spcBef>
              <a:buFont typeface="Arial" panose="020B0604020202020204" pitchFamily="34" charset="0"/>
              <a:buNone/>
            </a:pPr>
            <a:endParaRPr lang="en-US" altLang="en-US" sz="2500" b="1" dirty="0" smtClean="0">
              <a:solidFill>
                <a:srgbClr val="C43EF3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defTabSz="320675">
              <a:spcBef>
                <a:spcPct val="0"/>
              </a:spcBef>
              <a:buFont typeface="Symbol" panose="05050102010706020507" pitchFamily="18" charset="2"/>
              <a:buChar char="·"/>
            </a:pPr>
            <a:r>
              <a:rPr lang="en-US" altLang="en-US" sz="1800" dirty="0" smtClean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3% of consumers polled said they believe they have some control over their online reputation, but less than half consider their reputation every time they post information. Only 32% consider the reputations of others.</a:t>
            </a:r>
          </a:p>
          <a:p>
            <a:pPr marL="0" indent="0" defTabSz="320675">
              <a:spcBef>
                <a:spcPct val="0"/>
              </a:spcBef>
              <a:buNone/>
            </a:pPr>
            <a:endParaRPr lang="en-US" altLang="en-US" sz="1800" dirty="0" smtClean="0">
              <a:solidFill>
                <a:srgbClr val="000000"/>
              </a:solidFill>
              <a:latin typeface="Cambria" panose="02040503050406030204" pitchFamily="18" charset="0"/>
              <a:ea typeface="ＭＳ Ｐゴシック" panose="020B0600070205080204" pitchFamily="34" charset="-128"/>
              <a:sym typeface="Cambria" panose="02040503050406030204" pitchFamily="18" charset="0"/>
            </a:endParaRPr>
          </a:p>
          <a:p>
            <a:pPr defTabSz="320675">
              <a:spcBef>
                <a:spcPct val="0"/>
              </a:spcBef>
              <a:buFont typeface="Symbol" panose="05050102010706020507" pitchFamily="18" charset="2"/>
              <a:buChar char="·"/>
            </a:pPr>
            <a:r>
              <a:rPr lang="en-US" altLang="en-US" sz="1800" b="1" dirty="0" smtClean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47% of UK employers use publicly available online information</a:t>
            </a:r>
            <a:r>
              <a:rPr lang="en-US" altLang="en-US" sz="1800" dirty="0" smtClean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 when examining potential job candidates (79% in the US and 59% in Germany).</a:t>
            </a:r>
          </a:p>
          <a:p>
            <a:pPr marL="0" indent="0" defTabSz="320675">
              <a:spcBef>
                <a:spcPct val="0"/>
              </a:spcBef>
              <a:buNone/>
            </a:pPr>
            <a:endParaRPr lang="en-US" altLang="en-US" sz="1800" dirty="0" smtClean="0">
              <a:solidFill>
                <a:srgbClr val="000000"/>
              </a:solidFill>
              <a:latin typeface="Cambria" panose="02040503050406030204" pitchFamily="18" charset="0"/>
              <a:ea typeface="ＭＳ Ｐゴシック" panose="020B0600070205080204" pitchFamily="34" charset="-128"/>
              <a:sym typeface="Cambria" panose="02040503050406030204" pitchFamily="18" charset="0"/>
            </a:endParaRPr>
          </a:p>
          <a:p>
            <a:pPr defTabSz="320675">
              <a:spcBef>
                <a:spcPct val="0"/>
              </a:spcBef>
              <a:buFont typeface="Symbol" panose="05050102010706020507" pitchFamily="18" charset="2"/>
              <a:buChar char="·"/>
            </a:pPr>
            <a:r>
              <a:rPr lang="en-US" altLang="en-US" sz="1800" b="1" dirty="0" smtClean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41% of employers have rejected candidates based on their online reputation</a:t>
            </a:r>
            <a:r>
              <a:rPr lang="en-US" altLang="en-US" sz="1800" dirty="0" smtClean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 (70% in the US). Only 9% of candidates in the UK think prospective employers do this.</a:t>
            </a:r>
          </a:p>
          <a:p>
            <a:pPr marL="0" indent="0" defTabSz="320675">
              <a:spcBef>
                <a:spcPct val="0"/>
              </a:spcBef>
              <a:buNone/>
            </a:pPr>
            <a:endParaRPr lang="en-US" altLang="en-US" sz="1800" dirty="0" smtClean="0">
              <a:solidFill>
                <a:srgbClr val="000000"/>
              </a:solidFill>
              <a:latin typeface="Cambria" panose="02040503050406030204" pitchFamily="18" charset="0"/>
              <a:ea typeface="ＭＳ Ｐゴシック" panose="020B0600070205080204" pitchFamily="34" charset="-128"/>
              <a:sym typeface="Cambria" panose="02040503050406030204" pitchFamily="18" charset="0"/>
            </a:endParaRPr>
          </a:p>
          <a:p>
            <a:pPr defTabSz="320675">
              <a:spcBef>
                <a:spcPct val="0"/>
              </a:spcBef>
              <a:buFont typeface="Symbol" panose="05050102010706020507" pitchFamily="18" charset="2"/>
              <a:buChar char="·"/>
            </a:pPr>
            <a:r>
              <a:rPr lang="en-US" altLang="en-US" sz="1800" dirty="0" smtClean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Mostly employers use search engines (78%) or social networking sites (63%).</a:t>
            </a:r>
          </a:p>
          <a:p>
            <a:pPr defTabSz="320675">
              <a:spcBef>
                <a:spcPct val="0"/>
              </a:spcBef>
              <a:buFont typeface="Symbol" panose="05050102010706020507" pitchFamily="18" charset="2"/>
              <a:buChar char="·"/>
            </a:pPr>
            <a:endParaRPr lang="en-US" altLang="en-US" sz="1800" dirty="0">
              <a:solidFill>
                <a:srgbClr val="000000"/>
              </a:solidFill>
              <a:latin typeface="Cambria" panose="02040503050406030204" pitchFamily="18" charset="0"/>
              <a:ea typeface="ＭＳ Ｐゴシック" panose="020B0600070205080204" pitchFamily="34" charset="-128"/>
              <a:sym typeface="Cambria" panose="02040503050406030204" pitchFamily="18" charset="0"/>
            </a:endParaRPr>
          </a:p>
          <a:p>
            <a:pPr defTabSz="320675">
              <a:spcBef>
                <a:spcPct val="0"/>
              </a:spcBef>
              <a:buFont typeface="Symbol" panose="05050102010706020507" pitchFamily="18" charset="2"/>
              <a:buChar char="·"/>
            </a:pPr>
            <a:r>
              <a:rPr lang="en-US" altLang="en-US" sz="1800" dirty="0" smtClean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The most common reason (</a:t>
            </a:r>
            <a:r>
              <a:rPr lang="en-US" altLang="en-US" sz="1800" b="1" dirty="0" smtClean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57%) that a candidate was rejected in the UK was through 'inappropriate comments or text written by the candidate'</a:t>
            </a:r>
            <a:r>
              <a:rPr lang="en-US" altLang="en-US" sz="1800" dirty="0" smtClean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. In the US the highest (58%) was concerns about the candidate’s lifestyle.</a:t>
            </a:r>
          </a:p>
          <a:p>
            <a:pPr marL="0" indent="0" defTabSz="320675">
              <a:spcBef>
                <a:spcPct val="0"/>
              </a:spcBef>
              <a:buFont typeface="Arial" panose="020B0604020202020204" pitchFamily="34" charset="0"/>
              <a:buNone/>
            </a:pPr>
            <a:endParaRPr lang="en-US" altLang="en-US" sz="1900" dirty="0" smtClean="0">
              <a:solidFill>
                <a:srgbClr val="000000"/>
              </a:solidFill>
              <a:latin typeface="Cambria" panose="02040503050406030204" pitchFamily="18" charset="0"/>
              <a:ea typeface="ＭＳ Ｐゴシック" panose="020B0600070205080204" pitchFamily="34" charset="-128"/>
              <a:sym typeface="Cambria" panose="020405030504060302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6919" y="5886182"/>
            <a:ext cx="2450804" cy="902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251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74638"/>
            <a:ext cx="8445624" cy="5890666"/>
          </a:xfrm>
          <a:solidFill>
            <a:schemeClr val="bg1"/>
          </a:solidFill>
        </p:spPr>
        <p:txBody>
          <a:bodyPr>
            <a:noAutofit/>
          </a:bodyPr>
          <a:lstStyle/>
          <a:p>
            <a:pPr marL="0" lvl="0" indent="0" defTabSz="320675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500" b="1" dirty="0">
                <a:solidFill>
                  <a:srgbClr val="C43EF3"/>
                </a:solidFill>
                <a:latin typeface="Helvetica Neue"/>
                <a:ea typeface="Helvetica Neue"/>
                <a:cs typeface="Helvetica Neue"/>
                <a:sym typeface="Cambria" panose="02040503050406030204" pitchFamily="18" charset="0"/>
              </a:rPr>
              <a:t>Other examples of reasons for rejection in the UK</a:t>
            </a:r>
          </a:p>
          <a:p>
            <a:pPr marL="0" lvl="0" indent="0" defTabSz="320675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500" b="1" dirty="0">
              <a:solidFill>
                <a:srgbClr val="C43EF3"/>
              </a:solidFill>
              <a:latin typeface="Helvetica Neue"/>
              <a:ea typeface="Helvetica Neue"/>
              <a:cs typeface="Helvetica Neue"/>
              <a:sym typeface="Cambria" panose="02040503050406030204" pitchFamily="18" charset="0"/>
            </a:endParaRPr>
          </a:p>
          <a:p>
            <a:pPr lvl="0" defTabSz="320675" eaLnBrk="0" fontAlgn="base" hangingPunct="0"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·"/>
            </a:pPr>
            <a:r>
              <a:rPr lang="en-US" altLang="en-US" sz="2400" dirty="0" smtClean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51</a:t>
            </a:r>
            <a:r>
              <a:rPr lang="en-US" altLang="en-US" sz="2400" dirty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% unsuitable photos or </a:t>
            </a:r>
            <a:r>
              <a:rPr lang="en-US" altLang="en-US" sz="2400" dirty="0" smtClean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video</a:t>
            </a:r>
          </a:p>
          <a:p>
            <a:pPr marL="0" lvl="0" indent="0" defTabSz="320675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400" dirty="0">
              <a:solidFill>
                <a:srgbClr val="000000"/>
              </a:solidFill>
              <a:latin typeface="Cambria" panose="02040503050406030204" pitchFamily="18" charset="0"/>
              <a:ea typeface="ＭＳ Ｐゴシック" panose="020B0600070205080204" pitchFamily="34" charset="-128"/>
              <a:sym typeface="Cambria" panose="02040503050406030204" pitchFamily="18" charset="0"/>
            </a:endParaRPr>
          </a:p>
          <a:p>
            <a:pPr lvl="0" defTabSz="320675" eaLnBrk="0" fontAlgn="base" hangingPunct="0"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·"/>
            </a:pPr>
            <a:r>
              <a:rPr lang="en-US" altLang="en-US" sz="2400" dirty="0" smtClean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40</a:t>
            </a:r>
            <a:r>
              <a:rPr lang="en-US" altLang="en-US" sz="2400" dirty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% comments criticising previous employers, co-workers or </a:t>
            </a:r>
            <a:r>
              <a:rPr lang="en-US" altLang="en-US" sz="2400" dirty="0" smtClean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clients</a:t>
            </a:r>
          </a:p>
          <a:p>
            <a:pPr marL="0" lvl="0" indent="0" defTabSz="320675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400" dirty="0">
              <a:solidFill>
                <a:srgbClr val="000000"/>
              </a:solidFill>
              <a:latin typeface="Cambria" panose="02040503050406030204" pitchFamily="18" charset="0"/>
              <a:ea typeface="ＭＳ Ｐゴシック" panose="020B0600070205080204" pitchFamily="34" charset="-128"/>
              <a:sym typeface="Cambria" panose="02040503050406030204" pitchFamily="18" charset="0"/>
            </a:endParaRPr>
          </a:p>
          <a:p>
            <a:pPr lvl="0" defTabSz="320675" eaLnBrk="0" fontAlgn="base" hangingPunct="0"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·"/>
            </a:pPr>
            <a:r>
              <a:rPr lang="en-US" altLang="en-US" sz="2400" dirty="0" smtClean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37</a:t>
            </a:r>
            <a:r>
              <a:rPr lang="en-US" altLang="en-US" sz="2400" dirty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% inappropriate comments posted by colleagues or work </a:t>
            </a:r>
            <a:r>
              <a:rPr lang="en-US" altLang="en-US" sz="2400" dirty="0" smtClean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acquaintances</a:t>
            </a:r>
          </a:p>
          <a:p>
            <a:pPr marL="0" lvl="0" indent="0" defTabSz="320675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400" dirty="0">
              <a:solidFill>
                <a:srgbClr val="000000"/>
              </a:solidFill>
              <a:latin typeface="Cambria" panose="02040503050406030204" pitchFamily="18" charset="0"/>
              <a:ea typeface="ＭＳ Ｐゴシック" panose="020B0600070205080204" pitchFamily="34" charset="-128"/>
              <a:sym typeface="Cambria" panose="02040503050406030204" pitchFamily="18" charset="0"/>
            </a:endParaRPr>
          </a:p>
          <a:p>
            <a:pPr lvl="0" defTabSz="320675" eaLnBrk="0" fontAlgn="base" hangingPunct="0"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·"/>
            </a:pPr>
            <a:r>
              <a:rPr lang="en-US" altLang="en-US" sz="2400" dirty="0" smtClean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35</a:t>
            </a:r>
            <a:r>
              <a:rPr lang="en-US" altLang="en-US" sz="2400" dirty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% inappropriate comments posted by friends or </a:t>
            </a:r>
            <a:r>
              <a:rPr lang="en-US" altLang="en-US" sz="2400" dirty="0" smtClean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relatives</a:t>
            </a:r>
          </a:p>
          <a:p>
            <a:pPr marL="0" lvl="0" indent="0" defTabSz="320675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400" dirty="0">
              <a:solidFill>
                <a:srgbClr val="000000"/>
              </a:solidFill>
              <a:latin typeface="Cambria" panose="02040503050406030204" pitchFamily="18" charset="0"/>
              <a:ea typeface="ＭＳ Ｐゴシック" panose="020B0600070205080204" pitchFamily="34" charset="-128"/>
              <a:sym typeface="Cambria" panose="02040503050406030204" pitchFamily="18" charset="0"/>
            </a:endParaRPr>
          </a:p>
          <a:p>
            <a:pPr lvl="0" defTabSz="320675" eaLnBrk="0" fontAlgn="base" hangingPunct="0">
              <a:spcBef>
                <a:spcPct val="0"/>
              </a:spcBef>
              <a:spcAft>
                <a:spcPct val="0"/>
              </a:spcAft>
              <a:buFont typeface="Symbol" panose="05050102010706020507" pitchFamily="18" charset="2"/>
              <a:buChar char="·"/>
            </a:pPr>
            <a:r>
              <a:rPr lang="en-US" altLang="en-US" sz="2400" dirty="0" smtClean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33</a:t>
            </a:r>
            <a:r>
              <a:rPr lang="en-US" altLang="en-US" sz="2400" dirty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% membership of certain </a:t>
            </a:r>
            <a:r>
              <a:rPr lang="en-US" altLang="en-US" sz="2400" dirty="0" smtClean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groups</a:t>
            </a:r>
          </a:p>
          <a:p>
            <a:pPr marL="0" lvl="0" indent="0" defTabSz="320675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400" dirty="0">
              <a:solidFill>
                <a:srgbClr val="000000"/>
              </a:solidFill>
              <a:latin typeface="Cambria" panose="02040503050406030204" pitchFamily="18" charset="0"/>
              <a:ea typeface="ＭＳ Ｐゴシック" panose="020B0600070205080204" pitchFamily="34" charset="-128"/>
              <a:sym typeface="Cambria" panose="02040503050406030204" pitchFamily="18" charset="0"/>
            </a:endParaRPr>
          </a:p>
          <a:p>
            <a:pPr marL="0" lvl="0" indent="0" defTabSz="320675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dirty="0">
                <a:solidFill>
                  <a:srgbClr val="000000"/>
                </a:solidFill>
                <a:latin typeface="Symbol" panose="05050102010706020507" pitchFamily="18" charset="2"/>
                <a:ea typeface="ＭＳ Ｐゴシック" panose="020B0600070205080204" pitchFamily="34" charset="-128"/>
                <a:sym typeface="Symbol" panose="05050102010706020507" pitchFamily="18" charset="2"/>
              </a:rPr>
              <a:t>·	</a:t>
            </a:r>
            <a:r>
              <a:rPr lang="en-US" altLang="en-US" sz="2400" dirty="0">
                <a:solidFill>
                  <a:srgbClr val="000000"/>
                </a:solidFill>
                <a:latin typeface="Cambria" panose="02040503050406030204" pitchFamily="18" charset="0"/>
                <a:ea typeface="ＭＳ Ｐゴシック" panose="020B0600070205080204" pitchFamily="34" charset="-128"/>
                <a:sym typeface="Cambria" panose="02040503050406030204" pitchFamily="18" charset="0"/>
              </a:rPr>
              <a:t>18% concern about the candidate’s financial background</a:t>
            </a:r>
          </a:p>
          <a:p>
            <a:pPr marL="0" indent="0" algn="ctr">
              <a:buNone/>
            </a:pPr>
            <a:endParaRPr lang="en-GB" sz="6000" b="1" dirty="0" smtClean="0">
              <a:latin typeface="Trebuchet MS" panose="020B0603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5886" y="5877272"/>
            <a:ext cx="2450804" cy="902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065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492896"/>
            <a:ext cx="8229600" cy="1800200"/>
          </a:xfrm>
          <a:solidFill>
            <a:schemeClr val="bg1"/>
          </a:solidFill>
        </p:spPr>
        <p:txBody>
          <a:bodyPr>
            <a:noAutofit/>
          </a:bodyPr>
          <a:lstStyle/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en-GB" b="1" dirty="0" smtClean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Beth </a:t>
            </a:r>
            <a:r>
              <a:rPr lang="en-GB" b="1" dirty="0" err="1" smtClean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allai</a:t>
            </a:r>
            <a:r>
              <a:rPr lang="en-GB" b="1" dirty="0" smtClean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b="1" dirty="0" err="1" smtClean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effeithio</a:t>
            </a:r>
            <a:r>
              <a:rPr lang="en-GB" b="1" dirty="0" smtClean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b="1" dirty="0" err="1" smtClean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ar</a:t>
            </a:r>
            <a:r>
              <a:rPr lang="en-GB" b="1" dirty="0" smtClean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b="1" dirty="0" err="1" smtClean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fy</a:t>
            </a:r>
            <a:r>
              <a:rPr lang="en-GB" b="1" dirty="0" smtClean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b="1" dirty="0" err="1" smtClean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enw</a:t>
            </a:r>
            <a:r>
              <a:rPr lang="en-GB" b="1" dirty="0" smtClean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 da </a:t>
            </a:r>
            <a:r>
              <a:rPr lang="en-GB" b="1" dirty="0" err="1" smtClean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ar-lein</a:t>
            </a:r>
            <a:r>
              <a:rPr lang="en-GB" b="1" dirty="0" smtClean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?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  <a:defRPr/>
            </a:pPr>
            <a:endParaRPr lang="en-GB" b="1" dirty="0" smtClean="0">
              <a:solidFill>
                <a:prstClr val="black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en-GB" b="1" dirty="0" smtClean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What can </a:t>
            </a:r>
            <a:r>
              <a:rPr lang="en-GB" b="1" dirty="0">
                <a:solidFill>
                  <a:prstClr val="black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affect my online reputation?</a:t>
            </a:r>
          </a:p>
          <a:p>
            <a:pPr marL="0" indent="0" algn="ctr">
              <a:buNone/>
            </a:pPr>
            <a:endParaRPr lang="en-GB" sz="6000" b="1" dirty="0" smtClean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1184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7144567"/>
              </p:ext>
            </p:extLst>
          </p:nvPr>
        </p:nvGraphicFramePr>
        <p:xfrm>
          <a:off x="179512" y="116632"/>
          <a:ext cx="8784976" cy="660138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83535"/>
                <a:gridCol w="2311002"/>
                <a:gridCol w="1887681"/>
                <a:gridCol w="1739604"/>
                <a:gridCol w="1963154"/>
              </a:tblGrid>
              <a:tr h="27923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</a:pPr>
                      <a:endParaRPr lang="en-GB" sz="1200" b="1" dirty="0">
                        <a:effectLst/>
                        <a:latin typeface="+mn-lt"/>
                      </a:endParaRPr>
                    </a:p>
                  </a:txBody>
                  <a:tcPr marL="44450" marR="44450" marT="9525" marB="0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>
                          <a:effectLst/>
                        </a:rPr>
                        <a:t>Comments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9525" marB="0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>
                          <a:effectLst/>
                        </a:rPr>
                        <a:t>Photos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9525" marB="0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>
                          <a:effectLst/>
                        </a:rPr>
                        <a:t>Films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9525" marB="0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800" b="1" kern="1200" dirty="0">
                          <a:effectLst/>
                        </a:rPr>
                        <a:t>Groups/Affiliations</a:t>
                      </a:r>
                      <a:endParaRPr lang="en-GB" sz="18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9525" marB="0"/>
                </a:tc>
              </a:tr>
              <a:tr h="2670117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b="1" kern="1200">
                          <a:effectLst/>
                          <a:latin typeface="+mn-lt"/>
                        </a:rPr>
                        <a:t>Postings by you</a:t>
                      </a:r>
                      <a:endParaRPr lang="en-GB" sz="1200" b="1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9525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50" kern="1200" dirty="0">
                          <a:effectLst/>
                        </a:rPr>
                        <a:t>Inappropriate comments about other people or staff at your school. </a:t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/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>Comments that you have made about other people's reputation.</a:t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/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>Defamatory comments you have posted about others photos or films</a:t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>Inappropriate language and poor </a:t>
                      </a:r>
                      <a:r>
                        <a:rPr lang="en-US" sz="1150" kern="1200" dirty="0" smtClean="0">
                          <a:effectLst/>
                        </a:rPr>
                        <a:t>grammar.</a:t>
                      </a:r>
                      <a:r>
                        <a:rPr lang="en-US" sz="1150" kern="1200" dirty="0">
                          <a:effectLst/>
                        </a:rPr>
                        <a:t/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/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>Publishing misleading or fraudulent information about you or </a:t>
                      </a:r>
                      <a:r>
                        <a:rPr lang="en-US" sz="1150" kern="1200" dirty="0" smtClean="0">
                          <a:effectLst/>
                        </a:rPr>
                        <a:t>others.</a:t>
                      </a:r>
                      <a:endParaRPr lang="en-GB" sz="11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9525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50" kern="1200" dirty="0">
                          <a:effectLst/>
                        </a:rPr>
                        <a:t>Nights out on the town. </a:t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/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>Prank photographs of others that have been posted without their permission. </a:t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/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>Photos that compromise the security of others that could be interpreted as </a:t>
                      </a:r>
                      <a:r>
                        <a:rPr lang="en-US" sz="1150" kern="1200" dirty="0" smtClean="0">
                          <a:effectLst/>
                        </a:rPr>
                        <a:t>bullying.</a:t>
                      </a:r>
                      <a:endParaRPr lang="en-GB" sz="11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9525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50" kern="1200" dirty="0">
                          <a:effectLst/>
                        </a:rPr>
                        <a:t>My two weeks in Ibiza or </a:t>
                      </a:r>
                      <a:r>
                        <a:rPr lang="en-US" sz="1150" kern="1200" dirty="0" err="1">
                          <a:effectLst/>
                        </a:rPr>
                        <a:t>Aya</a:t>
                      </a:r>
                      <a:r>
                        <a:rPr lang="en-US" sz="1150" kern="1200" dirty="0">
                          <a:effectLst/>
                        </a:rPr>
                        <a:t> </a:t>
                      </a:r>
                      <a:r>
                        <a:rPr lang="en-US" sz="1150" kern="1200" dirty="0" err="1">
                          <a:effectLst/>
                        </a:rPr>
                        <a:t>Nappa</a:t>
                      </a:r>
                      <a:r>
                        <a:rPr lang="en-US" sz="1150" kern="1200" dirty="0">
                          <a:effectLst/>
                        </a:rPr>
                        <a:t>. </a:t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/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>Films put up of members of staff without their permission.</a:t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/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>Re distributing content on </a:t>
                      </a:r>
                      <a:r>
                        <a:rPr lang="en-US" sz="1150" kern="1200" dirty="0" smtClean="0">
                          <a:effectLst/>
                        </a:rPr>
                        <a:t>YouTube. </a:t>
                      </a:r>
                      <a:r>
                        <a:rPr lang="en-US" sz="1150" kern="1200" dirty="0">
                          <a:effectLst/>
                        </a:rPr>
                        <a:t/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/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>Posting content without copyright or license to do </a:t>
                      </a:r>
                      <a:r>
                        <a:rPr lang="en-US" sz="1150" kern="1200" dirty="0" smtClean="0">
                          <a:effectLst/>
                        </a:rPr>
                        <a:t>so.</a:t>
                      </a:r>
                      <a:endParaRPr lang="en-GB" sz="11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9525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50" kern="1200" dirty="0">
                          <a:effectLst/>
                        </a:rPr>
                        <a:t>School rugby team and other robust groups where the pressure is on to be defamatory. </a:t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/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>Gaming clans or guilds where there is online taunting and </a:t>
                      </a:r>
                      <a:r>
                        <a:rPr lang="en-US" sz="1150" kern="1200" dirty="0" smtClean="0">
                          <a:effectLst/>
                        </a:rPr>
                        <a:t>posturing.</a:t>
                      </a:r>
                      <a:r>
                        <a:rPr lang="en-US" sz="1150" kern="1200" dirty="0">
                          <a:effectLst/>
                        </a:rPr>
                        <a:t/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/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>Inappropriate friends or group, </a:t>
                      </a:r>
                      <a:r>
                        <a:rPr lang="en-US" sz="1150" kern="1200" dirty="0" smtClean="0">
                          <a:effectLst/>
                        </a:rPr>
                        <a:t>e.g.</a:t>
                      </a:r>
                      <a:r>
                        <a:rPr lang="en-US" sz="1150" kern="1200" baseline="0" dirty="0" smtClean="0">
                          <a:effectLst/>
                        </a:rPr>
                        <a:t> </a:t>
                      </a:r>
                      <a:r>
                        <a:rPr lang="en-US" sz="1150" kern="1200" dirty="0" smtClean="0">
                          <a:effectLst/>
                        </a:rPr>
                        <a:t>radicalisation </a:t>
                      </a:r>
                      <a:r>
                        <a:rPr lang="en-US" sz="1150" kern="1200" dirty="0">
                          <a:effectLst/>
                        </a:rPr>
                        <a:t>and racial hatred </a:t>
                      </a:r>
                      <a:r>
                        <a:rPr lang="en-US" sz="1150" kern="1200" dirty="0" smtClean="0">
                          <a:effectLst/>
                        </a:rPr>
                        <a:t>etc.</a:t>
                      </a:r>
                      <a:endParaRPr lang="en-GB" sz="11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9525" marB="0"/>
                </a:tc>
              </a:tr>
              <a:tr h="1728772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b="1" kern="1200">
                          <a:effectLst/>
                          <a:latin typeface="+mn-lt"/>
                        </a:rPr>
                        <a:t>Postings by others but linked to you</a:t>
                      </a:r>
                      <a:endParaRPr lang="en-GB" sz="1200" b="1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9525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50" kern="1200" dirty="0">
                          <a:effectLst/>
                        </a:rPr>
                        <a:t>Comments posted by children or their parents, commenting on your work or professionalism. </a:t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/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>Retweets of things you said in confidence</a:t>
                      </a:r>
                      <a:r>
                        <a:rPr lang="en-US" sz="1150" kern="1200" dirty="0" smtClean="0">
                          <a:effectLst/>
                        </a:rPr>
                        <a:t>.</a:t>
                      </a:r>
                    </a:p>
                    <a:p>
                      <a:pPr fontAlgn="base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50" kern="1200" dirty="0">
                          <a:effectLst/>
                        </a:rPr>
                        <a:t/>
                      </a:r>
                      <a:br>
                        <a:rPr lang="en-US" sz="1150" kern="1200" dirty="0">
                          <a:effectLst/>
                        </a:rPr>
                      </a:br>
                      <a:r>
                        <a:rPr lang="en-US" sz="1150" kern="1200" dirty="0">
                          <a:effectLst/>
                        </a:rPr>
                        <a:t>“friends” posting comments with inappropriate language on your </a:t>
                      </a:r>
                      <a:r>
                        <a:rPr lang="en-US" sz="1150" kern="1200" dirty="0" smtClean="0">
                          <a:effectLst/>
                        </a:rPr>
                        <a:t>profile.</a:t>
                      </a:r>
                    </a:p>
                    <a:p>
                      <a:pPr fontAlgn="base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1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9525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50" kern="1200" dirty="0">
                          <a:effectLst/>
                        </a:rPr>
                        <a:t>Tagging you in a photo from a staff night </a:t>
                      </a:r>
                      <a:r>
                        <a:rPr lang="en-US" sz="1150" kern="1200" dirty="0" smtClean="0">
                          <a:effectLst/>
                        </a:rPr>
                        <a:t>out.</a:t>
                      </a:r>
                      <a:endParaRPr lang="en-GB" sz="11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952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5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4450" marR="44450" marT="9525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50" kern="1200">
                          <a:effectLst/>
                        </a:rPr>
                        <a:t>Suggesting you are a member of an inappropriate group</a:t>
                      </a:r>
                      <a:endParaRPr lang="en-GB" sz="115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9525" marB="0"/>
                </a:tc>
              </a:tr>
              <a:tr h="1556047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200" b="1" kern="1200" dirty="0">
                          <a:effectLst/>
                          <a:latin typeface="+mn-lt"/>
                        </a:rPr>
                        <a:t>Postings by others pretending to be you</a:t>
                      </a:r>
                      <a:endParaRPr lang="en-GB" sz="1200" b="1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9525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50" kern="1200">
                          <a:effectLst/>
                        </a:rPr>
                        <a:t>Someone logging into your social networking account and changing or posting information apparently on your behalf (known as FRAPE)</a:t>
                      </a:r>
                      <a:br>
                        <a:rPr lang="en-US" sz="1150" kern="1200">
                          <a:effectLst/>
                        </a:rPr>
                      </a:br>
                      <a:r>
                        <a:rPr lang="en-US" sz="1150" kern="1200">
                          <a:effectLst/>
                        </a:rPr>
                        <a:t/>
                      </a:r>
                      <a:br>
                        <a:rPr lang="en-US" sz="1150" kern="1200">
                          <a:effectLst/>
                        </a:rPr>
                      </a:br>
                      <a:r>
                        <a:rPr lang="en-US" sz="1150" kern="1200">
                          <a:effectLst/>
                        </a:rPr>
                        <a:t>Comments posted apparently by you but expressing extreme of defamatory views</a:t>
                      </a:r>
                      <a:endParaRPr lang="en-GB" sz="115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9525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50" kern="1200" dirty="0">
                          <a:effectLst/>
                        </a:rPr>
                        <a:t>Mistaken identity - distributing pseudo pornographic images - images made to look like </a:t>
                      </a:r>
                      <a:r>
                        <a:rPr lang="en-US" sz="1150" kern="1200" dirty="0" smtClean="0">
                          <a:effectLst/>
                        </a:rPr>
                        <a:t>you.</a:t>
                      </a:r>
                      <a:endParaRPr lang="en-GB" sz="11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9525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50" kern="1200" dirty="0">
                          <a:effectLst/>
                        </a:rPr>
                        <a:t>Third party posting inappropriate films on </a:t>
                      </a:r>
                      <a:r>
                        <a:rPr lang="en-US" sz="1150" kern="1200" dirty="0" smtClean="0">
                          <a:effectLst/>
                        </a:rPr>
                        <a:t>YouTube </a:t>
                      </a:r>
                      <a:r>
                        <a:rPr lang="en-US" sz="1150" kern="1200" dirty="0">
                          <a:effectLst/>
                        </a:rPr>
                        <a:t>but spoofing your identity as if they were posted by you.</a:t>
                      </a:r>
                      <a:endParaRPr lang="en-GB" sz="11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9525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50" kern="1200" dirty="0">
                          <a:effectLst/>
                        </a:rPr>
                        <a:t>Suggestions that you are a member of an extremist group for example</a:t>
                      </a:r>
                      <a:endParaRPr lang="en-GB" sz="11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450" marR="44450" marT="9525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8494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274638"/>
            <a:ext cx="8856984" cy="6466730"/>
          </a:xfrm>
          <a:solidFill>
            <a:schemeClr val="bg1"/>
          </a:solidFill>
        </p:spPr>
        <p:txBody>
          <a:bodyPr>
            <a:noAutofit/>
          </a:bodyPr>
          <a:lstStyle/>
          <a:p>
            <a:pPr marL="0" indent="0" defTabSz="217488" eaLnBrk="0" fontAlgn="base" hangingPunct="0"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en-US" altLang="en-US" sz="2000" b="1" dirty="0" err="1" smtClean="0">
                <a:solidFill>
                  <a:srgbClr val="C43EF3"/>
                </a:solidFill>
                <a:latin typeface="Helvetica Neue"/>
                <a:ea typeface="Helvetica Neue"/>
                <a:cs typeface="Helvetica Neue"/>
                <a:sym typeface="Helvetica Neue Light"/>
              </a:rPr>
              <a:t>Strategaethau</a:t>
            </a:r>
            <a:r>
              <a:rPr lang="en-US" altLang="en-US" sz="2000" b="1" dirty="0" smtClean="0">
                <a:solidFill>
                  <a:srgbClr val="C43EF3"/>
                </a:solidFill>
                <a:latin typeface="Helvetica Neue"/>
                <a:ea typeface="Helvetica Neue"/>
                <a:cs typeface="Helvetica Neue"/>
                <a:sym typeface="Helvetica Neue Light"/>
              </a:rPr>
              <a:t> </a:t>
            </a:r>
            <a:r>
              <a:rPr lang="en-US" altLang="en-US" sz="2000" b="1" dirty="0" err="1" smtClean="0">
                <a:solidFill>
                  <a:srgbClr val="C43EF3"/>
                </a:solidFill>
                <a:latin typeface="Helvetica Neue"/>
                <a:ea typeface="Helvetica Neue"/>
                <a:cs typeface="Helvetica Neue"/>
                <a:sym typeface="Helvetica Neue Light"/>
              </a:rPr>
              <a:t>ar</a:t>
            </a:r>
            <a:r>
              <a:rPr lang="en-US" altLang="en-US" sz="2000" b="1" dirty="0" smtClean="0">
                <a:solidFill>
                  <a:srgbClr val="C43EF3"/>
                </a:solidFill>
                <a:latin typeface="Helvetica Neue"/>
                <a:ea typeface="Helvetica Neue"/>
                <a:cs typeface="Helvetica Neue"/>
                <a:sym typeface="Helvetica Neue Light"/>
              </a:rPr>
              <a:t> </a:t>
            </a:r>
            <a:r>
              <a:rPr lang="en-US" altLang="en-US" sz="2000" b="1" dirty="0" err="1" smtClean="0">
                <a:solidFill>
                  <a:srgbClr val="C43EF3"/>
                </a:solidFill>
                <a:latin typeface="Helvetica Neue"/>
                <a:ea typeface="Helvetica Neue"/>
                <a:cs typeface="Helvetica Neue"/>
                <a:sym typeface="Helvetica Neue Light"/>
              </a:rPr>
              <a:t>gyfer</a:t>
            </a:r>
            <a:r>
              <a:rPr lang="en-US" altLang="en-US" sz="2000" b="1" dirty="0" smtClean="0">
                <a:solidFill>
                  <a:srgbClr val="C43EF3"/>
                </a:solidFill>
                <a:latin typeface="Helvetica Neue"/>
                <a:ea typeface="Helvetica Neue"/>
                <a:cs typeface="Helvetica Neue"/>
                <a:sym typeface="Helvetica Neue Light"/>
              </a:rPr>
              <a:t> </a:t>
            </a:r>
            <a:r>
              <a:rPr lang="en-US" altLang="en-US" sz="2000" b="1" dirty="0" err="1" smtClean="0">
                <a:solidFill>
                  <a:srgbClr val="C43EF3"/>
                </a:solidFill>
                <a:latin typeface="Helvetica Neue"/>
                <a:ea typeface="Helvetica Neue"/>
                <a:cs typeface="Helvetica Neue"/>
                <a:sym typeface="Helvetica Neue Light"/>
              </a:rPr>
              <a:t>rheoli’ch</a:t>
            </a:r>
            <a:r>
              <a:rPr lang="en-US" altLang="en-US" sz="2000" b="1" dirty="0" smtClean="0">
                <a:solidFill>
                  <a:srgbClr val="C43EF3"/>
                </a:solidFill>
                <a:latin typeface="Helvetica Neue"/>
                <a:ea typeface="Helvetica Neue"/>
                <a:cs typeface="Helvetica Neue"/>
                <a:sym typeface="Helvetica Neue Light"/>
              </a:rPr>
              <a:t> </a:t>
            </a:r>
            <a:r>
              <a:rPr lang="en-US" altLang="en-US" sz="2000" b="1" dirty="0" err="1" smtClean="0">
                <a:solidFill>
                  <a:srgbClr val="C43EF3"/>
                </a:solidFill>
                <a:latin typeface="Helvetica Neue"/>
                <a:ea typeface="Helvetica Neue"/>
                <a:cs typeface="Helvetica Neue"/>
                <a:sym typeface="Helvetica Neue Light"/>
              </a:rPr>
              <a:t>enw</a:t>
            </a:r>
            <a:r>
              <a:rPr lang="en-US" altLang="en-US" sz="2000" b="1" dirty="0" smtClean="0">
                <a:solidFill>
                  <a:srgbClr val="C43EF3"/>
                </a:solidFill>
                <a:latin typeface="Helvetica Neue"/>
                <a:ea typeface="Helvetica Neue"/>
                <a:cs typeface="Helvetica Neue"/>
                <a:sym typeface="Helvetica Neue Light"/>
              </a:rPr>
              <a:t> da </a:t>
            </a:r>
            <a:r>
              <a:rPr lang="en-US" altLang="en-US" sz="2000" b="1" dirty="0" err="1" smtClean="0">
                <a:solidFill>
                  <a:srgbClr val="C43EF3"/>
                </a:solidFill>
                <a:latin typeface="Helvetica Neue"/>
                <a:ea typeface="Helvetica Neue"/>
                <a:cs typeface="Helvetica Neue"/>
                <a:sym typeface="Helvetica Neue Light"/>
              </a:rPr>
              <a:t>ar-lein</a:t>
            </a:r>
            <a:r>
              <a:rPr lang="en-US" altLang="en-US" sz="2000" b="1" dirty="0" smtClean="0">
                <a:solidFill>
                  <a:srgbClr val="C43EF3"/>
                </a:solidFill>
                <a:latin typeface="Helvetica Neue"/>
                <a:ea typeface="Helvetica Neue"/>
                <a:cs typeface="Helvetica Neue"/>
                <a:sym typeface="Helvetica Neue Light"/>
              </a:rPr>
              <a:t>:</a:t>
            </a:r>
          </a:p>
          <a:p>
            <a:pPr marL="0" indent="0" defTabSz="217488" eaLnBrk="0" fontAlgn="base" hangingPunct="0"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en-US" altLang="en-US" sz="2000" b="1" dirty="0" smtClean="0">
                <a:solidFill>
                  <a:srgbClr val="C43EF3"/>
                </a:solidFill>
                <a:latin typeface="Helvetica Neue"/>
                <a:ea typeface="Helvetica Neue"/>
                <a:cs typeface="Helvetica Neue"/>
                <a:sym typeface="Helvetica Neue Light"/>
              </a:rPr>
              <a:t>Strategies </a:t>
            </a:r>
            <a:r>
              <a:rPr lang="en-US" altLang="en-US" sz="2000" b="1" dirty="0">
                <a:solidFill>
                  <a:srgbClr val="C43EF3"/>
                </a:solidFill>
                <a:latin typeface="Helvetica Neue"/>
                <a:ea typeface="Helvetica Neue"/>
                <a:cs typeface="Helvetica Neue"/>
                <a:sym typeface="Helvetica Neue Light"/>
              </a:rPr>
              <a:t>for managing your online reputation</a:t>
            </a:r>
            <a:r>
              <a:rPr lang="en-US" altLang="en-US" sz="2000" b="1" dirty="0" smtClean="0">
                <a:solidFill>
                  <a:srgbClr val="C43EF3"/>
                </a:solidFill>
                <a:latin typeface="Helvetica Neue"/>
                <a:ea typeface="Helvetica Neue"/>
                <a:cs typeface="Helvetica Neue"/>
                <a:sym typeface="Helvetica Neue Light"/>
              </a:rPr>
              <a:t>:</a:t>
            </a:r>
          </a:p>
          <a:p>
            <a:pPr marL="0" indent="0" defTabSz="217488" eaLnBrk="0" fontAlgn="base" hangingPunct="0">
              <a:spcBef>
                <a:spcPct val="0"/>
              </a:spcBef>
              <a:spcAft>
                <a:spcPct val="0"/>
              </a:spcAft>
              <a:buNone/>
              <a:defRPr/>
            </a:pPr>
            <a:endParaRPr lang="en-US" altLang="en-US" sz="2000" b="1" dirty="0" smtClean="0">
              <a:solidFill>
                <a:srgbClr val="5C5C5C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1800" b="1" dirty="0" smtClean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Think </a:t>
            </a:r>
            <a:r>
              <a:rPr lang="en-US" altLang="en-US" sz="1800" b="1" dirty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before you post </a:t>
            </a:r>
            <a:r>
              <a:rPr lang="en-US" altLang="en-US" sz="1800" b="1" dirty="0" smtClean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anything</a:t>
            </a: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altLang="en-US" sz="1800" dirty="0">
              <a:solidFill>
                <a:srgbClr val="5C5C5C"/>
              </a:solidFill>
              <a:latin typeface="Helvetica Neue Light"/>
              <a:ea typeface="Helvetica Neue Light"/>
              <a:cs typeface="Helvetica Neue Light"/>
              <a:sym typeface="Helvetica Neue Light"/>
            </a:endParaRP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1800" dirty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	</a:t>
            </a:r>
            <a:r>
              <a:rPr lang="en-US" altLang="en-US" sz="1800" b="1" dirty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Understanding your digital footprint: </a:t>
            </a: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Search for yourself using Google or another search provider</a:t>
            </a:r>
            <a:r>
              <a:rPr lang="en-US" altLang="en-US" sz="1800" dirty="0" smtClean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.</a:t>
            </a: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buNone/>
              <a:defRPr/>
            </a:pPr>
            <a:endParaRPr lang="en-US" altLang="en-US" sz="1800" dirty="0">
              <a:solidFill>
                <a:srgbClr val="5C5C5C"/>
              </a:solidFill>
              <a:latin typeface="Helvetica Neue Light"/>
              <a:ea typeface="Helvetica Neue Light"/>
              <a:cs typeface="Helvetica Neue Light"/>
              <a:sym typeface="Helvetica Neue Light"/>
            </a:endParaRP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1800" dirty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	</a:t>
            </a:r>
            <a:r>
              <a:rPr lang="en-US" altLang="en-US" sz="1800" b="1" dirty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Appropriate language and </a:t>
            </a:r>
            <a:r>
              <a:rPr lang="en-US" altLang="en-US" sz="1800" b="1" dirty="0" err="1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behaviour</a:t>
            </a:r>
            <a:r>
              <a:rPr lang="en-US" altLang="en-US" sz="1800" b="1" dirty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: </a:t>
            </a: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Consider how others may interpret your words, especially if using abbreviations</a:t>
            </a:r>
            <a:r>
              <a:rPr lang="en-US" altLang="en-US" sz="1800" dirty="0" smtClean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.</a:t>
            </a: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buNone/>
              <a:defRPr/>
            </a:pPr>
            <a:endParaRPr lang="en-US" altLang="en-US" sz="1800" dirty="0">
              <a:solidFill>
                <a:srgbClr val="5C5C5C"/>
              </a:solidFill>
              <a:latin typeface="Helvetica Neue Light"/>
              <a:ea typeface="Helvetica Neue Light"/>
              <a:cs typeface="Helvetica Neue Light"/>
              <a:sym typeface="Helvetica Neue Light"/>
            </a:endParaRP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1800" dirty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	</a:t>
            </a:r>
            <a:r>
              <a:rPr lang="en-US" altLang="en-US" sz="1800" b="1" dirty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Protect your passwords: </a:t>
            </a: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Don’t disclose and the stronger the better! </a:t>
            </a:r>
            <a:r>
              <a:rPr lang="en-US" altLang="en-US" sz="1800" dirty="0">
                <a:solidFill>
                  <a:srgbClr val="FF6600"/>
                </a:solidFill>
                <a:latin typeface="Helvetica Neue Light"/>
                <a:ea typeface="Helvetica Neue Light"/>
                <a:cs typeface="Helvetica Neue Light"/>
                <a:sym typeface="Helvetica Neue Light"/>
                <a:hlinkClick r:id="rId4"/>
              </a:rPr>
              <a:t>www.pctools.com/guides/password</a:t>
            </a:r>
            <a:r>
              <a:rPr lang="en-US" altLang="en-US" sz="1800" dirty="0" smtClean="0">
                <a:solidFill>
                  <a:srgbClr val="FF6600"/>
                </a:solidFill>
                <a:latin typeface="Helvetica Neue Light"/>
                <a:ea typeface="Helvetica Neue Light"/>
                <a:cs typeface="Helvetica Neue Light"/>
                <a:sym typeface="Helvetica Neue Light"/>
                <a:hlinkClick r:id="rId4"/>
              </a:rPr>
              <a:t>/</a:t>
            </a: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buNone/>
              <a:defRPr/>
            </a:pPr>
            <a:endParaRPr lang="en-US" altLang="en-US" sz="1800" dirty="0">
              <a:solidFill>
                <a:srgbClr val="FF6600"/>
              </a:solidFill>
              <a:latin typeface="Helvetica Neue Light"/>
              <a:ea typeface="Helvetica Neue Light"/>
              <a:cs typeface="Helvetica Neue Light"/>
              <a:sym typeface="Helvetica Neue Light"/>
              <a:hlinkClick r:id="rId4"/>
            </a:endParaRP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1800" dirty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	</a:t>
            </a:r>
            <a:r>
              <a:rPr lang="en-US" altLang="en-US" sz="1800" b="1" dirty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Testing your privacy: </a:t>
            </a: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use privacy settings on services like </a:t>
            </a:r>
            <a:r>
              <a:rPr lang="en-US" altLang="en-US" sz="1800" dirty="0">
                <a:solidFill>
                  <a:srgbClr val="FF6600"/>
                </a:solidFill>
                <a:latin typeface="Helvetica Neue Light"/>
                <a:ea typeface="Helvetica Neue Light"/>
                <a:cs typeface="Helvetica Neue Light"/>
                <a:sym typeface="Helvetica Neue Light"/>
                <a:hlinkClick r:id="rId5"/>
              </a:rPr>
              <a:t>Facebook</a:t>
            </a: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. In particular, you might find it helpful to turn on </a:t>
            </a:r>
            <a:r>
              <a:rPr lang="en-US" altLang="en-US" sz="1800" dirty="0">
                <a:solidFill>
                  <a:srgbClr val="FF6600"/>
                </a:solidFill>
                <a:latin typeface="Helvetica Neue Light"/>
                <a:ea typeface="Helvetica Neue Light"/>
                <a:cs typeface="Helvetica Neue Light"/>
                <a:sym typeface="Helvetica Neue Light"/>
                <a:hlinkClick r:id="rId6"/>
              </a:rPr>
              <a:t>Timeline Review</a:t>
            </a: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 and </a:t>
            </a:r>
            <a:r>
              <a:rPr lang="en-US" altLang="en-US" sz="1800" dirty="0">
                <a:solidFill>
                  <a:srgbClr val="FF6600"/>
                </a:solidFill>
                <a:latin typeface="Helvetica Neue Light"/>
                <a:ea typeface="Helvetica Neue Light"/>
                <a:cs typeface="Helvetica Neue Light"/>
                <a:sym typeface="Helvetica Neue Light"/>
                <a:hlinkClick r:id="rId7"/>
              </a:rPr>
              <a:t>see how your profile looks to other people</a:t>
            </a: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. You can </a:t>
            </a:r>
            <a:r>
              <a:rPr lang="en-US" altLang="en-US" sz="1800" dirty="0" smtClean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also use </a:t>
            </a:r>
            <a:r>
              <a:rPr lang="en-US" altLang="en-US" sz="1800" dirty="0" smtClean="0">
                <a:solidFill>
                  <a:srgbClr val="FF6600"/>
                </a:solidFill>
                <a:latin typeface="Helvetica Neue Light"/>
                <a:ea typeface="Helvetica Neue Light"/>
                <a:cs typeface="Helvetica Neue Light"/>
                <a:sym typeface="Helvetica Neue Light"/>
                <a:hlinkClick r:id="rId8"/>
              </a:rPr>
              <a:t>www.reclaimprivacy.org</a:t>
            </a: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 to scan your profile privacy settings.</a:t>
            </a: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1800" dirty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	</a:t>
            </a:r>
            <a:r>
              <a:rPr lang="en-US" altLang="en-US" sz="1800" b="1" dirty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Discussing expectations with friends: </a:t>
            </a: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Are you happy to be tagged in a photo?</a:t>
            </a: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1800" dirty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	</a:t>
            </a:r>
            <a:r>
              <a:rPr lang="en-US" altLang="en-US" sz="1800" b="1" dirty="0" err="1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Familiarise</a:t>
            </a:r>
            <a:r>
              <a:rPr lang="en-US" altLang="en-US" sz="1800" b="1" dirty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yourself with your </a:t>
            </a:r>
            <a:r>
              <a:rPr lang="en-US" altLang="en-US" sz="1800" b="1" dirty="0" err="1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organisation's</a:t>
            </a:r>
            <a:r>
              <a:rPr lang="en-US" altLang="en-US" sz="1800" b="1" dirty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policies  and procedures: </a:t>
            </a: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Make sure you know how what the rules are</a:t>
            </a:r>
            <a:r>
              <a:rPr lang="en-US" altLang="en-US" sz="1800" dirty="0" smtClean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!</a:t>
            </a: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altLang="en-US" sz="1800" dirty="0">
              <a:solidFill>
                <a:srgbClr val="5C5C5C"/>
              </a:solidFill>
              <a:latin typeface="Helvetica Neue Light"/>
              <a:ea typeface="Helvetica Neue Light"/>
              <a:cs typeface="Helvetica Neue Light"/>
              <a:sym typeface="Helvetica Neue Light"/>
            </a:endParaRP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1800" b="1" dirty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Know how to report a problem</a:t>
            </a:r>
          </a:p>
          <a:p>
            <a:pPr marL="0" indent="0" algn="ctr">
              <a:buNone/>
            </a:pPr>
            <a:endParaRPr lang="en-GB" sz="6000" b="1" dirty="0" smtClean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722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274638"/>
            <a:ext cx="8640960" cy="6466730"/>
          </a:xfrm>
          <a:solidFill>
            <a:schemeClr val="bg1"/>
          </a:solidFill>
        </p:spPr>
        <p:txBody>
          <a:bodyPr>
            <a:noAutofit/>
          </a:bodyPr>
          <a:lstStyle/>
          <a:p>
            <a:pPr marL="0" lvl="0" indent="0" defTabSz="217488" eaLnBrk="0" fontAlgn="base" hangingPunct="0">
              <a:spcBef>
                <a:spcPts val="913"/>
              </a:spcBef>
              <a:spcAft>
                <a:spcPct val="0"/>
              </a:spcAft>
              <a:buNone/>
            </a:pPr>
            <a:r>
              <a:rPr lang="en-US" altLang="en-US" sz="2500" b="1" dirty="0">
                <a:solidFill>
                  <a:srgbClr val="C43EF3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More sophisticated ways to consider amending your digital footprint:</a:t>
            </a:r>
          </a:p>
          <a:p>
            <a:pPr marL="0" lvl="0" indent="0" defTabSz="217488" eaLnBrk="0" fontAlgn="base" hangingPunct="0">
              <a:spcBef>
                <a:spcPts val="913"/>
              </a:spcBef>
              <a:spcAft>
                <a:spcPct val="0"/>
              </a:spcAft>
              <a:buNone/>
            </a:pPr>
            <a:endParaRPr lang="en-US" altLang="en-US" sz="1000" b="1" dirty="0">
              <a:solidFill>
                <a:srgbClr val="C43EF3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buSzPct val="75000"/>
              <a:buFontTx/>
              <a:buChar char="•"/>
            </a:pPr>
            <a:r>
              <a:rPr lang="en-US" altLang="en-US" sz="16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	</a:t>
            </a: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Limiting your online information in Google searches</a:t>
            </a: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buSzPct val="75000"/>
              <a:buFontTx/>
              <a:buChar char="•"/>
            </a:pP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	Removing yourself from Facebook searches</a:t>
            </a: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buSzPct val="75000"/>
              <a:buFontTx/>
              <a:buChar char="•"/>
            </a:pP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	Manage your friends’ lists and redefining access you allow to your content</a:t>
            </a: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buSzPct val="75000"/>
              <a:buFontTx/>
              <a:buChar char="•"/>
            </a:pP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	Manage your online photos and albums</a:t>
            </a: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buSzPct val="75000"/>
              <a:buFontTx/>
              <a:buChar char="•"/>
            </a:pP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	Explore what other applications access your online profiles</a:t>
            </a: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buSzPct val="75000"/>
              <a:buFontTx/>
              <a:buChar char="•"/>
            </a:pP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	Does your physical location appear online?</a:t>
            </a: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buSzPct val="75000"/>
              <a:buFontTx/>
              <a:buChar char="•"/>
            </a:pP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   </a:t>
            </a:r>
            <a:r>
              <a:rPr lang="en-US" altLang="en-US" sz="1800" dirty="0" smtClean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Look </a:t>
            </a: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for photos you are 'tagged' in</a:t>
            </a: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buSzPct val="75000"/>
              <a:buFontTx/>
              <a:buChar char="•"/>
            </a:pP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   </a:t>
            </a:r>
            <a:r>
              <a:rPr lang="en-US" altLang="en-US" sz="1800" dirty="0" smtClean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Regularly </a:t>
            </a: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review your privacy settings and amend accordingly</a:t>
            </a: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500" b="1" dirty="0" smtClean="0">
              <a:solidFill>
                <a:srgbClr val="C43EF3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500" b="1" dirty="0" smtClean="0">
                <a:solidFill>
                  <a:srgbClr val="C43EF3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When </a:t>
            </a:r>
            <a:r>
              <a:rPr lang="en-US" altLang="en-US" sz="2500" b="1" dirty="0">
                <a:solidFill>
                  <a:srgbClr val="C43EF3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posting online consider: </a:t>
            </a: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600" dirty="0">
              <a:solidFill>
                <a:srgbClr val="5C5C5C"/>
              </a:solidFill>
              <a:latin typeface="Helvetica Neue Light"/>
              <a:ea typeface="Helvetica Neue Light"/>
              <a:cs typeface="Helvetica Neue Light"/>
              <a:sym typeface="Helvetica Neue Light"/>
            </a:endParaRP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	</a:t>
            </a:r>
            <a:r>
              <a:rPr lang="en-US" altLang="en-US" sz="1800" b="1" dirty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Scale</a:t>
            </a: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 - global platforms</a:t>
            </a: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0" dirty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	</a:t>
            </a:r>
            <a:r>
              <a:rPr lang="en-US" altLang="en-US" sz="1800" b="1" dirty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Permanency</a:t>
            </a: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 - once it is online it is there forever</a:t>
            </a: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0" dirty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	</a:t>
            </a:r>
            <a:r>
              <a:rPr lang="en-US" altLang="en-US" sz="1800" b="1" dirty="0">
                <a:solidFill>
                  <a:srgbClr val="5C5C5C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Audience</a:t>
            </a: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 - public or private? friends, friends of friends or everyone?</a:t>
            </a: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600" dirty="0">
              <a:solidFill>
                <a:srgbClr val="5C5C5C"/>
              </a:solidFill>
              <a:latin typeface="Helvetica Neue Light"/>
              <a:ea typeface="Helvetica Neue Light"/>
              <a:cs typeface="Helvetica Neue Light"/>
              <a:sym typeface="Helvetica Neue Light"/>
            </a:endParaRPr>
          </a:p>
          <a:p>
            <a:pPr marL="0" lvl="0" indent="0" defTabSz="217488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800" dirty="0">
                <a:solidFill>
                  <a:srgbClr val="5C5C5C"/>
                </a:solidFill>
                <a:latin typeface="Helvetica Neue Light"/>
                <a:ea typeface="Helvetica Neue Light"/>
                <a:cs typeface="Helvetica Neue Light"/>
                <a:sym typeface="Helvetica Neue Light"/>
              </a:rPr>
              <a:t>Use the technology to its full potential but just be aware of the pitfalls and </a:t>
            </a:r>
            <a:r>
              <a:rPr lang="en-US" altLang="en-US" sz="2400" b="1" dirty="0">
                <a:solidFill>
                  <a:srgbClr val="C43EF3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think before you post.</a:t>
            </a:r>
          </a:p>
          <a:p>
            <a:pPr marL="0" indent="0" algn="ctr">
              <a:buNone/>
            </a:pPr>
            <a:endParaRPr lang="en-GB" sz="6000" b="1" dirty="0" smtClean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917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188" y="404664"/>
            <a:ext cx="8445624" cy="4378498"/>
          </a:xfrm>
          <a:solidFill>
            <a:schemeClr val="bg1"/>
          </a:solidFill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altLang="en-US" sz="4400" b="1" dirty="0">
                <a:solidFill>
                  <a:srgbClr val="C00000"/>
                </a:solidFill>
                <a:latin typeface="Orator Std" panose="020D0509020203030204" pitchFamily="49" charset="0"/>
                <a:ea typeface="ＭＳ Ｐゴシック" panose="020B0600070205080204" pitchFamily="34" charset="-128"/>
              </a:rPr>
              <a:t>Pwy </a:t>
            </a:r>
            <a:r>
              <a:rPr lang="en-US" altLang="en-US" sz="4400" b="1" dirty="0" err="1">
                <a:solidFill>
                  <a:srgbClr val="C00000"/>
                </a:solidFill>
                <a:latin typeface="Orator Std" panose="020D0509020203030204" pitchFamily="49" charset="0"/>
                <a:ea typeface="ＭＳ Ｐゴシック" panose="020B0600070205080204" pitchFamily="34" charset="-128"/>
              </a:rPr>
              <a:t>ydych</a:t>
            </a:r>
            <a:r>
              <a:rPr lang="en-US" altLang="en-US" sz="4400" b="1" dirty="0">
                <a:solidFill>
                  <a:srgbClr val="C00000"/>
                </a:solidFill>
                <a:latin typeface="Orator Std" panose="020D0509020203030204" pitchFamily="49" charset="0"/>
                <a:ea typeface="ＭＳ Ｐゴシック" panose="020B0600070205080204" pitchFamily="34" charset="-128"/>
              </a:rPr>
              <a:t> </a:t>
            </a:r>
            <a:r>
              <a:rPr lang="en-US" altLang="en-US" sz="4400" b="1" dirty="0" smtClean="0">
                <a:solidFill>
                  <a:srgbClr val="C00000"/>
                </a:solidFill>
                <a:latin typeface="Orator Std" panose="020D0509020203030204" pitchFamily="49" charset="0"/>
                <a:ea typeface="ＭＳ Ｐゴシック" panose="020B0600070205080204" pitchFamily="34" charset="-128"/>
              </a:rPr>
              <a:t>chi </a:t>
            </a:r>
            <a:r>
              <a:rPr lang="en-US" altLang="en-US" sz="4400" b="1" dirty="0" err="1" smtClean="0">
                <a:solidFill>
                  <a:srgbClr val="C00000"/>
                </a:solidFill>
                <a:latin typeface="Orator Std" panose="020D0509020203030204" pitchFamily="49" charset="0"/>
                <a:ea typeface="ＭＳ Ｐゴシック" panose="020B0600070205080204" pitchFamily="34" charset="-128"/>
              </a:rPr>
              <a:t>ar-lein</a:t>
            </a:r>
            <a:r>
              <a:rPr lang="en-US" altLang="en-US" sz="4400" b="1" dirty="0">
                <a:solidFill>
                  <a:srgbClr val="C00000"/>
                </a:solidFill>
                <a:latin typeface="Orator Std" panose="020D0509020203030204" pitchFamily="49" charset="0"/>
                <a:ea typeface="ＭＳ Ｐゴシック" panose="020B0600070205080204" pitchFamily="34" charset="-128"/>
              </a:rPr>
              <a:t>?</a:t>
            </a:r>
            <a:br>
              <a:rPr lang="en-US" altLang="en-US" sz="4400" b="1" dirty="0">
                <a:solidFill>
                  <a:srgbClr val="C00000"/>
                </a:solidFill>
                <a:latin typeface="Orator Std" panose="020D0509020203030204" pitchFamily="49" charset="0"/>
                <a:ea typeface="ＭＳ Ｐゴシック" panose="020B0600070205080204" pitchFamily="34" charset="-128"/>
              </a:rPr>
            </a:br>
            <a:r>
              <a:rPr lang="en-US" altLang="en-US" sz="4400" b="1" dirty="0">
                <a:solidFill>
                  <a:srgbClr val="C00000"/>
                </a:solidFill>
                <a:latin typeface="Orator Std" panose="020D0509020203030204" pitchFamily="49" charset="0"/>
                <a:ea typeface="ＭＳ Ｐゴシック" panose="020B0600070205080204" pitchFamily="34" charset="-128"/>
              </a:rPr>
              <a:t>Who are you online?</a:t>
            </a:r>
            <a:endParaRPr lang="en-GB" sz="4400" b="1" dirty="0" smtClean="0">
              <a:latin typeface="Trebuchet MS" panose="020B0603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945871">
            <a:off x="3222230" y="1533454"/>
            <a:ext cx="2699537" cy="4376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497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74638"/>
            <a:ext cx="8568952" cy="6106690"/>
          </a:xfrm>
          <a:solidFill>
            <a:schemeClr val="bg1"/>
          </a:solidFill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600" b="1" dirty="0" err="1" smtClean="0">
                <a:latin typeface="Trebuchet MS" panose="020B0603020202020204" pitchFamily="34" charset="0"/>
              </a:rPr>
              <a:t>Ffeithiau</a:t>
            </a:r>
            <a:r>
              <a:rPr lang="en-GB" sz="3600" b="1" dirty="0" smtClean="0">
                <a:latin typeface="Trebuchet MS" panose="020B0603020202020204" pitchFamily="34" charset="0"/>
              </a:rPr>
              <a:t> </a:t>
            </a:r>
            <a:r>
              <a:rPr lang="en-GB" sz="3600" b="1" dirty="0" err="1">
                <a:latin typeface="Trebuchet MS" panose="020B0603020202020204" pitchFamily="34" charset="0"/>
              </a:rPr>
              <a:t>i</a:t>
            </a:r>
            <a:r>
              <a:rPr lang="en-GB" sz="3600" b="1" dirty="0" err="1" smtClean="0">
                <a:latin typeface="Trebuchet MS" panose="020B0603020202020204" pitchFamily="34" charset="0"/>
              </a:rPr>
              <a:t>’w</a:t>
            </a:r>
            <a:r>
              <a:rPr lang="en-GB" sz="3600" b="1" dirty="0" smtClean="0">
                <a:latin typeface="Trebuchet MS" panose="020B0603020202020204" pitchFamily="34" charset="0"/>
              </a:rPr>
              <a:t> </a:t>
            </a:r>
            <a:r>
              <a:rPr lang="en-GB" sz="3600" b="1" dirty="0" err="1" smtClean="0">
                <a:latin typeface="Trebuchet MS" panose="020B0603020202020204" pitchFamily="34" charset="0"/>
              </a:rPr>
              <a:t>hystyried</a:t>
            </a:r>
            <a:endParaRPr lang="en-GB" sz="3600" b="1" dirty="0" smtClean="0">
              <a:latin typeface="Trebuchet MS" panose="020B0603020202020204" pitchFamily="34" charset="0"/>
            </a:endParaRPr>
          </a:p>
          <a:p>
            <a:pPr marL="0" indent="0" algn="ctr">
              <a:buNone/>
            </a:pPr>
            <a:r>
              <a:rPr lang="en-GB" sz="3600" b="1" dirty="0" smtClean="0">
                <a:latin typeface="Trebuchet MS" panose="020B0603020202020204" pitchFamily="34" charset="0"/>
              </a:rPr>
              <a:t>Facts to consider</a:t>
            </a:r>
          </a:p>
          <a:p>
            <a:pPr marL="0" indent="0" algn="ctr">
              <a:buNone/>
            </a:pPr>
            <a:endParaRPr lang="en-GB" sz="6000" b="1" dirty="0" smtClean="0">
              <a:latin typeface="Trebuchet MS" panose="020B0603020202020204" pitchFamily="34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 bwMode="auto">
          <a:xfrm>
            <a:off x="323528" y="1628800"/>
            <a:ext cx="8568952" cy="5040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ü"/>
            </a:pPr>
            <a:r>
              <a:rPr lang="en-US" altLang="en-US" sz="2100" dirty="0" smtClean="0">
                <a:ea typeface="ＭＳ Ｐゴシック" panose="020B0600070205080204" pitchFamily="34" charset="-128"/>
              </a:rPr>
              <a:t>Dyfarnodd y FTC y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gallai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Facebook, a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gwefannau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cyfryngau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cymdeithasol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eraill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,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bellach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archifo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7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mlynedd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o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weithgaredd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ar-lein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person.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altLang="en-US" sz="2100" dirty="0" smtClean="0">
                <a:solidFill>
                  <a:srgbClr val="C00000"/>
                </a:solidFill>
                <a:ea typeface="ＭＳ Ｐゴシック" panose="020B0600070205080204" pitchFamily="34" charset="-128"/>
              </a:rPr>
              <a:t>The FTC ruled that Facebook, and other social media sites, may now archive 7 years of a person’s online activity. 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altLang="en-US" sz="2100" dirty="0" smtClean="0">
                <a:ea typeface="ＭＳ Ｐゴシック" panose="020B0600070205080204" pitchFamily="34" charset="-128"/>
              </a:rPr>
              <a:t>Gall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colegau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a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chyflogwyr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ddefnyddio'r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swyddi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hyn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ar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gyfer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gwiriadau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cefndir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ar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ddarpar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fyfyrwyr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a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gweithwyr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altLang="en-US" sz="2100" dirty="0" smtClean="0">
                <a:solidFill>
                  <a:srgbClr val="C00000"/>
                </a:solidFill>
                <a:ea typeface="ＭＳ Ｐゴシック" panose="020B0600070205080204" pitchFamily="34" charset="-128"/>
              </a:rPr>
              <a:t>These posts can be used by colleges and employers for background checks on prospective students and employees.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altLang="en-US" sz="2100" dirty="0" err="1" smtClean="0">
                <a:ea typeface="ＭＳ Ｐゴシック" panose="020B0600070205080204" pitchFamily="34" charset="-128"/>
              </a:rPr>
              <a:t>Dangosodd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astudiaeth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gan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Microsoft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fod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dros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70% o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gyflogwyr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wedi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sgrinio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potensial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i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gyflogeion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yn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seiliedig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ar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wybodaeth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a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ddarganfuwyd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2100" dirty="0" err="1" smtClean="0">
                <a:ea typeface="ＭＳ Ｐゴシック" panose="020B0600070205080204" pitchFamily="34" charset="-128"/>
              </a:rPr>
              <a:t>ar-lein</a:t>
            </a:r>
            <a:r>
              <a:rPr lang="en-US" altLang="en-US" sz="2100" dirty="0" smtClean="0">
                <a:ea typeface="ＭＳ Ｐゴシック" panose="020B0600070205080204" pitchFamily="34" charset="-128"/>
              </a:rPr>
              <a:t>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altLang="en-US" sz="2100" dirty="0" smtClean="0">
                <a:solidFill>
                  <a:srgbClr val="C00000"/>
                </a:solidFill>
                <a:ea typeface="ＭＳ Ｐゴシック" panose="020B0600070205080204" pitchFamily="34" charset="-128"/>
              </a:rPr>
              <a:t>A study by Microsoft showed that over 70% of employers have screened out potential employees based on information they have found online. </a:t>
            </a:r>
          </a:p>
          <a:p>
            <a:pPr marL="0" indent="0">
              <a:buNone/>
            </a:pPr>
            <a:endParaRPr lang="en-US" altLang="en-US" sz="2800" dirty="0" smtClean="0">
              <a:ea typeface="ＭＳ Ｐゴシック" panose="020B0600070205080204" pitchFamily="34" charset="-128"/>
            </a:endParaRPr>
          </a:p>
          <a:p>
            <a:pPr>
              <a:buFont typeface="Arial" panose="020B0604020202020204" pitchFamily="34" charset="0"/>
              <a:buNone/>
            </a:pPr>
            <a:endParaRPr lang="en-US" altLang="en-US" dirty="0" smtClean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27107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57201" y="2564904"/>
            <a:ext cx="8312932" cy="3925410"/>
          </a:xfrm>
          <a:prstGeom prst="rect">
            <a:avLst/>
          </a:prstGeo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61364" y="692696"/>
            <a:ext cx="8229600" cy="1143000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sz="4800" b="1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Ydych </a:t>
            </a:r>
            <a:r>
              <a:rPr lang="en-US" altLang="en-US" sz="4800" b="1" dirty="0" err="1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chi’n</a:t>
            </a:r>
            <a:r>
              <a:rPr lang="en-US" altLang="en-US" sz="4800" b="1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4800" b="1" dirty="0" err="1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gallu</a:t>
            </a:r>
            <a:r>
              <a:rPr lang="en-US" altLang="en-US" sz="4800" b="1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4800" b="1" dirty="0" err="1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enwi</a:t>
            </a:r>
            <a:r>
              <a:rPr lang="en-US" altLang="en-US" sz="4800" b="1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4800" b="1" dirty="0" err="1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rhain</a:t>
            </a:r>
            <a:r>
              <a:rPr lang="en-US" altLang="en-US" sz="4800" b="1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?</a:t>
            </a:r>
            <a:br>
              <a:rPr lang="en-US" altLang="en-US" sz="4800" b="1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</a:br>
            <a:r>
              <a:rPr lang="en-US" altLang="en-US" sz="4800" b="1" dirty="0" smtClean="0">
                <a:solidFill>
                  <a:schemeClr val="bg1"/>
                </a:solidFill>
                <a:ea typeface="ＭＳ Ｐゴシック" panose="020B0600070205080204" pitchFamily="34" charset="-128"/>
              </a:rPr>
              <a:t>Can you name these?</a:t>
            </a:r>
          </a:p>
        </p:txBody>
      </p:sp>
    </p:spTree>
    <p:extLst>
      <p:ext uri="{BB962C8B-B14F-4D97-AF65-F5344CB8AC3E}">
        <p14:creationId xmlns:p14="http://schemas.microsoft.com/office/powerpoint/2010/main" val="381366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199" y="274638"/>
            <a:ext cx="8260271" cy="1714202"/>
          </a:xfrm>
          <a:solidFill>
            <a:schemeClr val="bg1"/>
          </a:solidFill>
          <a:ln w="38100">
            <a:solidFill>
              <a:srgbClr val="333333"/>
            </a:solidFill>
          </a:ln>
        </p:spPr>
        <p:txBody>
          <a:bodyPr/>
          <a:lstStyle/>
          <a:p>
            <a:r>
              <a:rPr lang="en-GB" dirty="0" smtClean="0"/>
              <a:t>                               </a:t>
            </a:r>
            <a:r>
              <a:rPr lang="en-GB" b="1" dirty="0" err="1" smtClean="0"/>
              <a:t>Ôl-troed</a:t>
            </a:r>
            <a:r>
              <a:rPr lang="en-GB" b="1" dirty="0" smtClean="0"/>
              <a:t> </a:t>
            </a:r>
            <a:r>
              <a:rPr lang="en-GB" b="1" dirty="0" err="1" smtClean="0"/>
              <a:t>digidol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                               Digital footprint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274638"/>
            <a:ext cx="4038600" cy="6322714"/>
          </a:xfrm>
          <a:solidFill>
            <a:schemeClr val="bg1"/>
          </a:solidFill>
        </p:spPr>
        <p:txBody>
          <a:bodyPr/>
          <a:lstStyle/>
          <a:p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4801702" y="2204864"/>
            <a:ext cx="3609864" cy="4525963"/>
          </a:xfrm>
          <a:prstGeom prst="rect">
            <a:avLst/>
          </a:prstGeom>
          <a:ln w="76200">
            <a:solidFill>
              <a:srgbClr val="333333"/>
            </a:solidFill>
          </a:ln>
        </p:spPr>
      </p:pic>
      <p:sp>
        <p:nvSpPr>
          <p:cNvPr id="7" name="Content Placeholder 2"/>
          <p:cNvSpPr txBox="1">
            <a:spLocks/>
          </p:cNvSpPr>
          <p:nvPr/>
        </p:nvSpPr>
        <p:spPr bwMode="auto">
          <a:xfrm>
            <a:off x="457198" y="274637"/>
            <a:ext cx="4038601" cy="6322715"/>
          </a:xfrm>
          <a:prstGeom prst="rect">
            <a:avLst/>
          </a:prstGeom>
          <a:noFill/>
          <a:ln w="571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en-US" b="1" i="0" u="none" strike="noStrike" kern="1200" cap="none" spc="0" normalizeH="0" baseline="0" noProof="0" dirty="0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Y </a:t>
            </a:r>
            <a:r>
              <a:rPr kumimoji="0" lang="en-US" altLang="en-US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mwyaf</a:t>
            </a:r>
            <a:r>
              <a:rPr kumimoji="0" lang="en-US" altLang="en-US" b="1" i="0" u="none" strike="noStrike" kern="1200" cap="none" spc="0" normalizeH="0" baseline="0" noProof="0" dirty="0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US" altLang="en-US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yw'ch</a:t>
            </a:r>
            <a:r>
              <a:rPr kumimoji="0" lang="en-US" altLang="en-US" b="1" i="0" u="none" strike="noStrike" kern="1200" cap="none" spc="0" normalizeH="0" baseline="0" noProof="0" dirty="0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US" altLang="en-US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ôl</a:t>
            </a:r>
            <a:r>
              <a:rPr kumimoji="0" lang="en-US" altLang="en-US" b="1" i="0" u="none" strike="noStrike" kern="1200" cap="none" spc="0" normalizeH="0" baseline="0" noProof="0" dirty="0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US" altLang="en-US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troed</a:t>
            </a:r>
            <a:r>
              <a:rPr kumimoji="0" lang="en-US" altLang="en-US" b="1" i="0" u="none" strike="noStrike" kern="1200" cap="none" spc="0" normalizeH="0" baseline="0" noProof="0" dirty="0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US" altLang="en-US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digidol</a:t>
            </a:r>
            <a:r>
              <a:rPr kumimoji="0" lang="en-US" altLang="en-US" b="1" i="0" u="none" strike="noStrike" kern="1200" cap="none" spc="0" normalizeH="0" baseline="0" noProof="0" dirty="0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, y </a:t>
            </a:r>
            <a:r>
              <a:rPr kumimoji="0" lang="en-US" altLang="en-US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mwyaf</a:t>
            </a:r>
            <a:r>
              <a:rPr kumimoji="0" lang="en-US" altLang="en-US" b="1" i="0" u="none" strike="noStrike" kern="1200" cap="none" spc="0" normalizeH="0" baseline="0" noProof="0" dirty="0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 o </a:t>
            </a:r>
            <a:r>
              <a:rPr kumimoji="0" lang="en-US" altLang="en-US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wybodaeth</a:t>
            </a:r>
            <a:r>
              <a:rPr kumimoji="0" lang="en-US" altLang="en-US" b="1" i="0" u="none" strike="noStrike" kern="1200" cap="none" spc="0" normalizeH="0" baseline="0" noProof="0" dirty="0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US" altLang="en-US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sydd</a:t>
            </a:r>
            <a:r>
              <a:rPr kumimoji="0" lang="en-US" altLang="en-US" b="1" i="0" u="none" strike="noStrike" kern="1200" cap="none" spc="0" normalizeH="0" baseline="0" noProof="0" dirty="0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US" altLang="en-US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ar</a:t>
            </a:r>
            <a:r>
              <a:rPr kumimoji="0" lang="en-US" altLang="en-US" b="1" i="0" u="none" strike="noStrike" kern="1200" cap="none" spc="0" normalizeH="0" baseline="0" noProof="0" dirty="0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US" altLang="en-US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gael</a:t>
            </a:r>
            <a:r>
              <a:rPr kumimoji="0" lang="en-US" altLang="en-US" b="1" i="0" u="none" strike="noStrike" kern="1200" cap="none" spc="0" normalizeH="0" baseline="0" noProof="0" dirty="0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US" altLang="en-US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amdanoch</a:t>
            </a:r>
            <a:r>
              <a:rPr kumimoji="0" lang="en-US" altLang="en-US" b="1" i="0" u="none" strike="noStrike" kern="1200" cap="none" spc="0" normalizeH="0" baseline="0" noProof="0" dirty="0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 chi </a:t>
            </a:r>
            <a:r>
              <a:rPr kumimoji="0" lang="en-US" altLang="en-US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i</a:t>
            </a:r>
            <a:r>
              <a:rPr kumimoji="0" lang="en-US" altLang="en-US" b="1" i="0" u="none" strike="noStrike" kern="1200" cap="none" spc="0" normalizeH="0" baseline="0" noProof="0" dirty="0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 </a:t>
            </a:r>
            <a:r>
              <a:rPr kumimoji="0" lang="en-US" altLang="en-US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eraill</a:t>
            </a:r>
            <a:r>
              <a:rPr kumimoji="0" lang="en-US" altLang="en-US" b="1" i="0" u="none" strike="noStrike" kern="1200" cap="none" spc="0" normalizeH="0" baseline="0" noProof="0" dirty="0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.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altLang="en-US" b="1" i="0" u="none" strike="noStrike" kern="1200" cap="none" spc="0" normalizeH="0" baseline="0" noProof="0" dirty="0" smtClean="0">
              <a:ln>
                <a:noFill/>
              </a:ln>
              <a:solidFill>
                <a:srgbClr val="C0504D"/>
              </a:solidFill>
              <a:effectLst/>
              <a:uLnTx/>
              <a:uFillTx/>
              <a:latin typeface="OCR A Extended" panose="02010509020102010303" pitchFamily="50" charset="0"/>
              <a:ea typeface="ＭＳ Ｐゴシック" panose="020B0600070205080204" pitchFamily="34" charset="-128"/>
              <a:cs typeface="+mn-cs"/>
            </a:endParaRP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en-US" b="1" i="0" u="none" strike="noStrike" kern="1200" cap="none" spc="0" normalizeH="0" baseline="0" noProof="0" dirty="0" smtClean="0">
                <a:ln>
                  <a:noFill/>
                </a:ln>
                <a:solidFill>
                  <a:srgbClr val="C0504D"/>
                </a:solidFill>
                <a:effectLst/>
                <a:uLnTx/>
                <a:uFillTx/>
                <a:latin typeface="OCR A Extended" panose="02010509020102010303" pitchFamily="50" charset="0"/>
                <a:ea typeface="ＭＳ Ｐゴシック" panose="020B0600070205080204" pitchFamily="34" charset="-128"/>
                <a:cs typeface="+mn-cs"/>
              </a:rPr>
              <a:t>The larger your digital footprint, the more personal information is available to others.</a:t>
            </a: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altLang="en-US" b="1" i="0" u="none" strike="noStrike" kern="1200" cap="none" spc="0" normalizeH="0" baseline="0" noProof="0" dirty="0" smtClean="0">
              <a:ln>
                <a:noFill/>
              </a:ln>
              <a:solidFill>
                <a:srgbClr val="C0504D"/>
              </a:solidFill>
              <a:effectLst/>
              <a:uLnTx/>
              <a:uFillTx/>
              <a:latin typeface="OCR A Extended" panose="02010509020102010303" pitchFamily="50" charset="0"/>
              <a:ea typeface="ＭＳ Ｐゴシック" panose="020B0600070205080204" pitchFamily="34" charset="-128"/>
              <a:cs typeface="+mn-cs"/>
            </a:endParaRPr>
          </a:p>
          <a:p>
            <a:pPr marL="342900" marR="0" lvl="0" indent="-34290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altLang="en-US" sz="10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redit Valley" pitchFamily="2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9572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4901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sextortion-pic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047" y="0"/>
            <a:ext cx="9080886" cy="684340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04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sz="2400" b="1" dirty="0" err="1" smtClean="0">
                <a:solidFill>
                  <a:schemeClr val="bg1">
                    <a:lumMod val="95000"/>
                  </a:schemeClr>
                </a:solidFill>
                <a:latin typeface="Orator Std" charset="0"/>
                <a:ea typeface="ＭＳ Ｐゴシック" panose="020B0600070205080204" pitchFamily="34" charset="-128"/>
              </a:rPr>
              <a:t>Ond</a:t>
            </a:r>
            <a:r>
              <a:rPr lang="en-US" altLang="en-US" sz="2400" b="1" dirty="0" smtClean="0">
                <a:solidFill>
                  <a:schemeClr val="bg1">
                    <a:lumMod val="95000"/>
                  </a:schemeClr>
                </a:solidFill>
                <a:latin typeface="Orator Std" charset="0"/>
                <a:ea typeface="ＭＳ Ｐゴシック" panose="020B0600070205080204" pitchFamily="34" charset="-128"/>
              </a:rPr>
              <a:t> </a:t>
            </a:r>
            <a:r>
              <a:rPr lang="en-US" altLang="en-US" sz="2400" b="1" dirty="0" err="1" smtClean="0">
                <a:solidFill>
                  <a:schemeClr val="bg1">
                    <a:lumMod val="95000"/>
                  </a:schemeClr>
                </a:solidFill>
                <a:latin typeface="Orator Std" charset="0"/>
                <a:ea typeface="ＭＳ Ｐゴシック" panose="020B0600070205080204" pitchFamily="34" charset="-128"/>
              </a:rPr>
              <a:t>mae</a:t>
            </a:r>
            <a:r>
              <a:rPr lang="en-US" altLang="en-US" sz="2400" b="1" dirty="0" smtClean="0">
                <a:solidFill>
                  <a:schemeClr val="bg1">
                    <a:lumMod val="95000"/>
                  </a:schemeClr>
                </a:solidFill>
                <a:latin typeface="Orator Std" charset="0"/>
                <a:ea typeface="ＭＳ Ｐゴシック" panose="020B0600070205080204" pitchFamily="34" charset="-128"/>
              </a:rPr>
              <a:t> </a:t>
            </a:r>
            <a:r>
              <a:rPr lang="en-US" altLang="en-US" sz="2400" b="1" dirty="0" err="1" smtClean="0">
                <a:solidFill>
                  <a:schemeClr val="bg1">
                    <a:lumMod val="95000"/>
                  </a:schemeClr>
                </a:solidFill>
                <a:latin typeface="Orator Std" charset="0"/>
                <a:ea typeface="ＭＳ Ｐゴシック" panose="020B0600070205080204" pitchFamily="34" charset="-128"/>
              </a:rPr>
              <a:t>pob</a:t>
            </a:r>
            <a:r>
              <a:rPr lang="en-US" altLang="en-US" sz="2400" b="1" dirty="0" smtClean="0">
                <a:solidFill>
                  <a:schemeClr val="bg1">
                    <a:lumMod val="95000"/>
                  </a:schemeClr>
                </a:solidFill>
                <a:latin typeface="Orator Std" charset="0"/>
                <a:ea typeface="ＭＳ Ｐゴシック" panose="020B0600070205080204" pitchFamily="34" charset="-128"/>
              </a:rPr>
              <a:t> dim </a:t>
            </a:r>
            <a:r>
              <a:rPr lang="en-US" altLang="en-US" sz="2400" b="1" dirty="0" err="1" smtClean="0">
                <a:solidFill>
                  <a:schemeClr val="bg1">
                    <a:lumMod val="95000"/>
                  </a:schemeClr>
                </a:solidFill>
                <a:latin typeface="Orator Std" charset="0"/>
                <a:ea typeface="ＭＳ Ｐゴシック" panose="020B0600070205080204" pitchFamily="34" charset="-128"/>
              </a:rPr>
              <a:t>yn</a:t>
            </a:r>
            <a:r>
              <a:rPr lang="en-US" altLang="en-US" sz="2400" b="1" dirty="0" smtClean="0">
                <a:solidFill>
                  <a:schemeClr val="bg1">
                    <a:lumMod val="95000"/>
                  </a:schemeClr>
                </a:solidFill>
                <a:latin typeface="Orator Std" charset="0"/>
                <a:ea typeface="ＭＳ Ｐゴシック" panose="020B0600070205080204" pitchFamily="34" charset="-128"/>
              </a:rPr>
              <a:t> </a:t>
            </a:r>
            <a:r>
              <a:rPr lang="en-US" altLang="en-US" sz="2400" b="1" dirty="0" err="1" smtClean="0">
                <a:solidFill>
                  <a:schemeClr val="bg1">
                    <a:lumMod val="95000"/>
                  </a:schemeClr>
                </a:solidFill>
                <a:latin typeface="Orator Std" charset="0"/>
                <a:ea typeface="ＭＳ Ｐゴシック" panose="020B0600070205080204" pitchFamily="34" charset="-128"/>
              </a:rPr>
              <a:t>Breifat</a:t>
            </a:r>
            <a:r>
              <a:rPr lang="en-US" altLang="en-US" sz="2400" b="1" dirty="0" smtClean="0">
                <a:solidFill>
                  <a:schemeClr val="bg1">
                    <a:lumMod val="95000"/>
                  </a:schemeClr>
                </a:solidFill>
                <a:latin typeface="Orator Std" charset="0"/>
                <a:ea typeface="ＭＳ Ｐゴシック" panose="020B0600070205080204" pitchFamily="34" charset="-128"/>
              </a:rPr>
              <a:t>, nag </a:t>
            </a:r>
            <a:r>
              <a:rPr lang="en-US" altLang="en-US" sz="2400" b="1" dirty="0" err="1" smtClean="0">
                <a:solidFill>
                  <a:schemeClr val="bg1">
                    <a:lumMod val="95000"/>
                  </a:schemeClr>
                </a:solidFill>
                <a:latin typeface="Orator Std" charset="0"/>
                <a:ea typeface="ＭＳ Ｐゴシック" panose="020B0600070205080204" pitchFamily="34" charset="-128"/>
              </a:rPr>
              <a:t>ydyw</a:t>
            </a:r>
            <a:r>
              <a:rPr lang="en-US" altLang="en-US" sz="2400" b="1" dirty="0" smtClean="0">
                <a:solidFill>
                  <a:schemeClr val="bg1">
                    <a:lumMod val="95000"/>
                  </a:schemeClr>
                </a:solidFill>
                <a:latin typeface="Orator Std" charset="0"/>
                <a:ea typeface="ＭＳ Ｐゴシック" panose="020B0600070205080204" pitchFamily="34" charset="-128"/>
              </a:rPr>
              <a:t>?!</a:t>
            </a:r>
            <a:br>
              <a:rPr lang="en-US" altLang="en-US" sz="2400" b="1" dirty="0" smtClean="0">
                <a:solidFill>
                  <a:schemeClr val="bg1">
                    <a:lumMod val="95000"/>
                  </a:schemeClr>
                </a:solidFill>
                <a:latin typeface="Orator Std" charset="0"/>
                <a:ea typeface="ＭＳ Ｐゴシック" panose="020B0600070205080204" pitchFamily="34" charset="-128"/>
              </a:rPr>
            </a:br>
            <a:r>
              <a:rPr lang="en-US" altLang="en-US" sz="2400" b="1" dirty="0">
                <a:solidFill>
                  <a:schemeClr val="bg1">
                    <a:lumMod val="95000"/>
                  </a:schemeClr>
                </a:solidFill>
                <a:latin typeface="Orator Std" charset="0"/>
                <a:ea typeface="ＭＳ Ｐゴシック" panose="020B0600070205080204" pitchFamily="34" charset="-128"/>
              </a:rPr>
              <a:t>B</a:t>
            </a:r>
            <a:r>
              <a:rPr lang="en-US" altLang="en-US" sz="2400" b="1" dirty="0" smtClean="0">
                <a:solidFill>
                  <a:schemeClr val="bg1">
                    <a:lumMod val="95000"/>
                  </a:schemeClr>
                </a:solidFill>
                <a:latin typeface="Orator Std" charset="0"/>
                <a:ea typeface="ＭＳ Ｐゴシック" panose="020B0600070205080204" pitchFamily="34" charset="-128"/>
              </a:rPr>
              <a:t>ut everything is private, isn’t it?!</a:t>
            </a:r>
          </a:p>
        </p:txBody>
      </p:sp>
      <p:sp>
        <p:nvSpPr>
          <p:cNvPr id="20482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92275"/>
            <a:ext cx="4038600" cy="4114800"/>
          </a:xfrm>
          <a:solidFill>
            <a:schemeClr val="bg1">
              <a:alpha val="61000"/>
            </a:schemeClr>
          </a:solidFill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en-US" altLang="en-US" sz="2200" b="1" dirty="0" smtClean="0">
                <a:solidFill>
                  <a:schemeClr val="accent2"/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	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You Wish! Mae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yna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bob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amser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ffyrdd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o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fynd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o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gwmpas</a:t>
            </a:r>
            <a:r>
              <a:rPr lang="en-US" altLang="en-US" sz="2000" b="1" dirty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gosodiadau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preifatrwydd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. </a:t>
            </a:r>
          </a:p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	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Gellir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chwilio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,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copïo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, a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throsglwyddo'r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wybodaeth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rydych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chi'n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ei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phostio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neu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rywun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arall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amdanoch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fel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ei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fod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yn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chwarae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i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</a:t>
            </a:r>
            <a:r>
              <a:rPr lang="en-US" altLang="en-US" sz="20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gynulleidfa</a:t>
            </a:r>
            <a:r>
              <a:rPr lang="en-US" altLang="en-US" sz="20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</a:t>
            </a:r>
            <a:r>
              <a:rPr lang="en-US" altLang="en-US" sz="24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anweledig</a:t>
            </a:r>
            <a:r>
              <a:rPr lang="en-US" altLang="en-US" sz="24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 </a:t>
            </a:r>
            <a:r>
              <a:rPr lang="en-US" altLang="en-US" sz="2400" b="1" dirty="0" err="1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f</a:t>
            </a:r>
            <a:r>
              <a:rPr lang="en-US" altLang="en-US" sz="2400" b="1" dirty="0" err="1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awr</a:t>
            </a:r>
            <a:r>
              <a:rPr lang="en-US" altLang="en-US" sz="2400" b="1" dirty="0" smtClean="0">
                <a:solidFill>
                  <a:schemeClr val="accent1">
                    <a:lumMod val="50000"/>
                  </a:schemeClr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.</a:t>
            </a:r>
          </a:p>
          <a:p>
            <a:pPr eaLnBrk="1" hangingPunct="1">
              <a:buFont typeface="Arial" panose="020B0604020202020204" pitchFamily="34" charset="0"/>
              <a:buNone/>
              <a:defRPr/>
            </a:pPr>
            <a:endParaRPr lang="en-US" altLang="en-US" dirty="0" smtClean="0">
              <a:latin typeface="Credit Valley" pitchFamily="2" charset="0"/>
              <a:ea typeface="ＭＳ Ｐゴシック" panose="020B0600070205080204" pitchFamily="34" charset="-128"/>
            </a:endParaRPr>
          </a:p>
        </p:txBody>
      </p:sp>
      <p:sp>
        <p:nvSpPr>
          <p:cNvPr id="33797" name="Content Placeholder 1"/>
          <p:cNvSpPr>
            <a:spLocks noGrp="1"/>
          </p:cNvSpPr>
          <p:nvPr>
            <p:ph sz="half" idx="2"/>
          </p:nvPr>
        </p:nvSpPr>
        <p:spPr>
          <a:xfrm>
            <a:off x="4648200" y="1692275"/>
            <a:ext cx="4038600" cy="4114800"/>
          </a:xfrm>
          <a:solidFill>
            <a:schemeClr val="bg1">
              <a:alpha val="65097"/>
            </a:schemeClr>
          </a:solidFill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200" b="1" dirty="0" smtClean="0">
                <a:solidFill>
                  <a:schemeClr val="accent2"/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	</a:t>
            </a:r>
            <a:r>
              <a:rPr lang="en-GB" altLang="en-US" sz="2000" b="1" dirty="0" smtClean="0">
                <a:solidFill>
                  <a:srgbClr val="C00000"/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You wish! There are always ways to get around privacy settings.</a:t>
            </a:r>
          </a:p>
          <a:p>
            <a:r>
              <a:rPr lang="en-GB" altLang="en-US" sz="2000" b="1" dirty="0" smtClean="0">
                <a:solidFill>
                  <a:srgbClr val="C00000"/>
                </a:solidFill>
                <a:latin typeface="OCR A Extended" panose="02010509020102010303" pitchFamily="50" charset="0"/>
                <a:ea typeface="ＭＳ Ｐゴシック" panose="020B0600070205080204" pitchFamily="34" charset="-128"/>
              </a:rPr>
              <a:t>It’s possible to search, copy &amp; transfer information that you or someone else has posted about you online so that it plays out to a vast, invisible audience. </a:t>
            </a:r>
          </a:p>
        </p:txBody>
      </p:sp>
      <p:sp>
        <p:nvSpPr>
          <p:cNvPr id="3379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6D6FED1-6C02-486B-A1C5-CA85D7691683}" type="slidenum">
              <a:rPr lang="en-US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US" altLang="en-US" sz="1200" smtClean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5976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55576" y="476672"/>
            <a:ext cx="7632848" cy="5976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07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A3D3E2E-2888-498E-B2B5-2B1AFCD8F5E5}" type="slidenum">
              <a:rPr lang="en-US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US" altLang="en-US" sz="1200" smtClean="0">
              <a:solidFill>
                <a:srgbClr val="898989"/>
              </a:solidFill>
            </a:endParaRPr>
          </a:p>
        </p:txBody>
      </p:sp>
      <p:pic>
        <p:nvPicPr>
          <p:cNvPr id="35842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01"/>
          <a:stretch>
            <a:fillRect/>
          </a:stretch>
        </p:blipFill>
        <p:spPr bwMode="auto">
          <a:xfrm>
            <a:off x="457200" y="1327150"/>
            <a:ext cx="3806825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3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851025"/>
            <a:ext cx="4000500" cy="398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4" name="Title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229600" cy="8223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smtClean="0">
                <a:solidFill>
                  <a:srgbClr val="C00000"/>
                </a:solidFill>
                <a:latin typeface="Orator Std" panose="020D0509020203030204" pitchFamily="49" charset="0"/>
                <a:ea typeface="ＭＳ Ｐゴシック" panose="020B0600070205080204" pitchFamily="34" charset="-128"/>
              </a:rPr>
              <a:t>Interesting Stats</a:t>
            </a:r>
            <a:br>
              <a:rPr lang="en-US" altLang="en-US" b="1" smtClean="0">
                <a:solidFill>
                  <a:srgbClr val="C00000"/>
                </a:solidFill>
                <a:latin typeface="Orator Std" panose="020D0509020203030204" pitchFamily="49" charset="0"/>
                <a:ea typeface="ＭＳ Ｐゴシック" panose="020B0600070205080204" pitchFamily="34" charset="-128"/>
              </a:rPr>
            </a:br>
            <a:r>
              <a:rPr lang="en-US" altLang="en-US" b="1" smtClean="0">
                <a:solidFill>
                  <a:srgbClr val="C00000"/>
                </a:solidFill>
                <a:latin typeface="Orator Std" panose="020D0509020203030204" pitchFamily="49" charset="0"/>
                <a:ea typeface="ＭＳ Ｐゴシック" panose="020B0600070205080204" pitchFamily="34" charset="-128"/>
              </a:rPr>
              <a:t>Ystadegau diddorol</a:t>
            </a:r>
          </a:p>
        </p:txBody>
      </p:sp>
    </p:spTree>
    <p:extLst>
      <p:ext uri="{BB962C8B-B14F-4D97-AF65-F5344CB8AC3E}">
        <p14:creationId xmlns:p14="http://schemas.microsoft.com/office/powerpoint/2010/main" val="2143250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90975" y="3618119"/>
            <a:ext cx="4572638" cy="3030141"/>
          </a:xfrm>
          <a:prstGeom prst="rect">
            <a:avLst/>
          </a:prstGeom>
        </p:spPr>
      </p:pic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975" y="188640"/>
            <a:ext cx="4572638" cy="342947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2039" y="260648"/>
            <a:ext cx="3960441" cy="6387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431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/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 rot="461983">
            <a:off x="4857073" y="2891750"/>
            <a:ext cx="4041775" cy="3532153"/>
          </a:xfrm>
          <a:prstGeom prst="rect">
            <a:avLst/>
          </a:prstGeom>
        </p:spPr>
      </p:pic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 rot="20700197">
            <a:off x="848434" y="698375"/>
            <a:ext cx="5782949" cy="2926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535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683568" y="1772816"/>
            <a:ext cx="8229600" cy="1143000"/>
          </a:xfrm>
          <a:solidFill>
            <a:schemeClr val="bg1"/>
          </a:solidFill>
        </p:spPr>
        <p:txBody>
          <a:bodyPr/>
          <a:lstStyle/>
          <a:p>
            <a:endParaRPr lang="en-GB" dirty="0"/>
          </a:p>
        </p:txBody>
      </p:sp>
      <p:sp>
        <p:nvSpPr>
          <p:cNvPr id="10" name="Ymchwil academaidd"/>
          <p:cNvSpPr txBox="1"/>
          <p:nvPr/>
        </p:nvSpPr>
        <p:spPr>
          <a:xfrm>
            <a:off x="1331640" y="1772816"/>
            <a:ext cx="6552728" cy="1143000"/>
          </a:xfrm>
          <a:prstGeom prst="rect">
            <a:avLst/>
          </a:prstGeom>
          <a:ln w="12700">
            <a:miter lim="400000"/>
          </a:ln>
          <a:extLst/>
        </p:spPr>
        <p:txBody>
          <a:bodyPr lIns="0" tIns="0" rIns="0" bIns="0" anchor="ctr">
            <a:normAutofit/>
          </a:bodyPr>
          <a:lstStyle>
            <a:lvl1pPr algn="ctr" defTabSz="374904">
              <a:defRPr sz="4346" b="1">
                <a:ln w="12126">
                  <a:solidFill>
                    <a:schemeClr val="accent2"/>
                  </a:solidFill>
                </a:ln>
                <a:noFill/>
                <a:effectLst>
                  <a:outerShdw blurRad="52070" dist="14728" dir="8100000" rotWithShape="0">
                    <a:srgbClr val="A5A5A5">
                      <a:alpha val="74997"/>
                    </a:srgbClr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Arial" charset="0"/>
                <a:ea typeface="ＭＳ Ｐゴシック" charset="-128"/>
              </a:rPr>
              <a:t>Senario - Scenario  </a:t>
            </a:r>
            <a:endParaRPr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  <a:latin typeface="Arial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18454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6653" y="260648"/>
            <a:ext cx="6696744" cy="6408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290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107950" y="2039759"/>
            <a:ext cx="2735263" cy="1292662"/>
          </a:xfrm>
          <a:prstGeom prst="rect">
            <a:avLst/>
          </a:prstGeom>
          <a:solidFill>
            <a:srgbClr val="FFFF99">
              <a:alpha val="96861"/>
            </a:srgbClr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en-GB" sz="1700" b="1" u="sng" dirty="0">
                <a:solidFill>
                  <a:prstClr val="black"/>
                </a:solidFill>
                <a:latin typeface="Calibri"/>
              </a:rPr>
              <a:t>Criminal offences</a:t>
            </a:r>
            <a:r>
              <a:rPr lang="en-GB" sz="1700" dirty="0">
                <a:solidFill>
                  <a:prstClr val="black"/>
                </a:solidFill>
                <a:latin typeface="Calibri"/>
              </a:rPr>
              <a:t> (conviction, caution, reprimand, warning, bind over, fixed penalty notice</a:t>
            </a:r>
            <a:r>
              <a:rPr lang="en-GB" sz="1700" dirty="0" smtClean="0">
                <a:solidFill>
                  <a:prstClr val="black"/>
                </a:solidFill>
                <a:latin typeface="Calibri"/>
              </a:rPr>
              <a:t>)</a:t>
            </a:r>
          </a:p>
          <a:p>
            <a:pPr algn="ctr" eaLnBrk="1" hangingPunct="1"/>
            <a:endParaRPr lang="en-GB" sz="10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-630864" y="908050"/>
            <a:ext cx="7867600" cy="63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en-GB" sz="2200" b="1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	</a:t>
            </a:r>
            <a:r>
              <a:rPr lang="en-GB" sz="3500" b="1" dirty="0" smtClean="0">
                <a:solidFill>
                  <a:prstClr val="black"/>
                </a:solidFill>
                <a:latin typeface="Calibri"/>
                <a:cs typeface="Arial" charset="0"/>
              </a:rPr>
              <a:t>REFERRAL OF CASES TO THE EWC</a:t>
            </a:r>
            <a:endParaRPr lang="en-GB" sz="3500" b="1" dirty="0">
              <a:solidFill>
                <a:prstClr val="black"/>
              </a:solidFill>
              <a:latin typeface="Calibri"/>
              <a:cs typeface="Arial" charset="0"/>
            </a:endParaRPr>
          </a:p>
        </p:txBody>
      </p:sp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6976377" y="5159375"/>
            <a:ext cx="151288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sz="1200" dirty="0">
                <a:solidFill>
                  <a:prstClr val="black"/>
                </a:solidFill>
                <a:latin typeface="Calibri"/>
              </a:rPr>
              <a:t>Any cases involving harm or risk of harm to children are referred to the DBS</a:t>
            </a:r>
            <a:endParaRPr lang="en-US" sz="12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719137" y="5042886"/>
            <a:ext cx="1512887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sz="1200" dirty="0">
                <a:solidFill>
                  <a:prstClr val="black"/>
                </a:solidFill>
                <a:latin typeface="Calibri"/>
              </a:rPr>
              <a:t>Any cases involving harm or risk of harm to children are referred to the DBS</a:t>
            </a:r>
            <a:endParaRPr lang="en-US" sz="12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3276600" y="4221163"/>
            <a:ext cx="2674938" cy="1876425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en-GB" b="1" dirty="0" smtClean="0">
                <a:solidFill>
                  <a:prstClr val="black"/>
                </a:solidFill>
              </a:rPr>
              <a:t>Education Workforce</a:t>
            </a:r>
          </a:p>
          <a:p>
            <a:pPr algn="ctr">
              <a:spcBef>
                <a:spcPct val="0"/>
              </a:spcBef>
            </a:pPr>
            <a:r>
              <a:rPr lang="en-GB" b="1" dirty="0" smtClean="0">
                <a:solidFill>
                  <a:prstClr val="black"/>
                </a:solidFill>
              </a:rPr>
              <a:t> Council</a:t>
            </a:r>
            <a:endParaRPr lang="en-GB" b="1" dirty="0">
              <a:solidFill>
                <a:prstClr val="black"/>
              </a:solidFill>
            </a:endParaRPr>
          </a:p>
        </p:txBody>
      </p:sp>
      <p:sp>
        <p:nvSpPr>
          <p:cNvPr id="10247" name="Text Box 7"/>
          <p:cNvSpPr txBox="1">
            <a:spLocks noChangeArrowheads="1"/>
          </p:cNvSpPr>
          <p:nvPr/>
        </p:nvSpPr>
        <p:spPr bwMode="auto">
          <a:xfrm>
            <a:off x="3067618" y="2028616"/>
            <a:ext cx="2951162" cy="1138773"/>
          </a:xfrm>
          <a:prstGeom prst="rect">
            <a:avLst/>
          </a:prstGeom>
          <a:solidFill>
            <a:srgbClr val="FFCC99">
              <a:alpha val="96861"/>
            </a:srgbClr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1700" b="1" u="sng" dirty="0">
                <a:solidFill>
                  <a:prstClr val="black"/>
                </a:solidFill>
                <a:latin typeface="Calibri"/>
              </a:rPr>
              <a:t>Dismissal / resignation</a:t>
            </a:r>
            <a:r>
              <a:rPr lang="en-GB" sz="17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GB" altLang="en-US" sz="1700" dirty="0">
                <a:solidFill>
                  <a:prstClr val="black"/>
                </a:solidFill>
                <a:latin typeface="Calibri"/>
              </a:rPr>
              <a:t>allegations of misconduct, professional incompetence o</a:t>
            </a:r>
            <a:r>
              <a:rPr lang="en-US" altLang="en-US" sz="1700" dirty="0">
                <a:solidFill>
                  <a:prstClr val="black"/>
                </a:solidFill>
                <a:latin typeface="Calibri"/>
              </a:rPr>
              <a:t>r conviction of a relevant </a:t>
            </a:r>
            <a:r>
              <a:rPr lang="en-US" altLang="en-US" sz="1700" dirty="0" smtClean="0">
                <a:solidFill>
                  <a:prstClr val="black"/>
                </a:solidFill>
                <a:latin typeface="Calibri"/>
              </a:rPr>
              <a:t>offence</a:t>
            </a:r>
            <a:endParaRPr lang="en-US" altLang="en-US" sz="5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248" name="Text Box 8"/>
          <p:cNvSpPr txBox="1">
            <a:spLocks noChangeArrowheads="1"/>
          </p:cNvSpPr>
          <p:nvPr/>
        </p:nvSpPr>
        <p:spPr bwMode="auto">
          <a:xfrm>
            <a:off x="6175375" y="2044693"/>
            <a:ext cx="2735263" cy="1215717"/>
          </a:xfrm>
          <a:prstGeom prst="rect">
            <a:avLst/>
          </a:prstGeom>
          <a:solidFill>
            <a:srgbClr val="CCFFFF">
              <a:alpha val="96861"/>
            </a:srgbClr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en-GB" sz="1700" b="1" u="sng" dirty="0">
                <a:solidFill>
                  <a:prstClr val="black"/>
                </a:solidFill>
                <a:latin typeface="Calibri"/>
              </a:rPr>
              <a:t>Other</a:t>
            </a:r>
          </a:p>
          <a:p>
            <a:pPr algn="ctr" eaLnBrk="1" hangingPunct="1"/>
            <a:r>
              <a:rPr lang="en-GB" sz="1700" dirty="0">
                <a:solidFill>
                  <a:prstClr val="black"/>
                </a:solidFill>
                <a:latin typeface="Calibri"/>
              </a:rPr>
              <a:t>Including from the </a:t>
            </a:r>
            <a:r>
              <a:rPr lang="en-GB" sz="1700" dirty="0" smtClean="0">
                <a:solidFill>
                  <a:prstClr val="black"/>
                </a:solidFill>
                <a:latin typeface="Calibri"/>
              </a:rPr>
              <a:t>DBS </a:t>
            </a:r>
            <a:r>
              <a:rPr lang="en-GB" sz="1700" dirty="0">
                <a:solidFill>
                  <a:prstClr val="black"/>
                </a:solidFill>
                <a:latin typeface="Calibri"/>
              </a:rPr>
              <a:t>or complaints </a:t>
            </a:r>
            <a:r>
              <a:rPr lang="en-GB" sz="1700" dirty="0" smtClean="0">
                <a:solidFill>
                  <a:prstClr val="black"/>
                </a:solidFill>
                <a:latin typeface="Calibri"/>
              </a:rPr>
              <a:t>(parent, learner, colleague, public)</a:t>
            </a:r>
            <a:endParaRPr lang="en-GB" sz="1700" dirty="0">
              <a:solidFill>
                <a:prstClr val="black"/>
              </a:solidFill>
              <a:latin typeface="Calibri"/>
            </a:endParaRPr>
          </a:p>
          <a:p>
            <a:pPr algn="ctr" eaLnBrk="1" hangingPunct="1"/>
            <a:endParaRPr lang="en-US" sz="5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249" name="Line 9"/>
          <p:cNvSpPr>
            <a:spLocks noChangeShapeType="1"/>
          </p:cNvSpPr>
          <p:nvPr/>
        </p:nvSpPr>
        <p:spPr bwMode="auto">
          <a:xfrm>
            <a:off x="2232023" y="3428999"/>
            <a:ext cx="2268539" cy="792164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10250" name="Line 10"/>
          <p:cNvSpPr>
            <a:spLocks noChangeShapeType="1"/>
          </p:cNvSpPr>
          <p:nvPr/>
        </p:nvSpPr>
        <p:spPr bwMode="auto">
          <a:xfrm>
            <a:off x="4500562" y="3428999"/>
            <a:ext cx="1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10251" name="Line 11"/>
          <p:cNvSpPr>
            <a:spLocks noChangeShapeType="1"/>
          </p:cNvSpPr>
          <p:nvPr/>
        </p:nvSpPr>
        <p:spPr bwMode="auto">
          <a:xfrm flipH="1">
            <a:off x="4500562" y="3429688"/>
            <a:ext cx="2591718" cy="7851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10252" name="Text Box 12"/>
          <p:cNvSpPr txBox="1">
            <a:spLocks noChangeArrowheads="1"/>
          </p:cNvSpPr>
          <p:nvPr/>
        </p:nvSpPr>
        <p:spPr bwMode="auto">
          <a:xfrm>
            <a:off x="1008060" y="3561683"/>
            <a:ext cx="1223963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en-GB" sz="1200" dirty="0">
                <a:solidFill>
                  <a:prstClr val="black"/>
                </a:solidFill>
                <a:latin typeface="Calibri"/>
              </a:rPr>
              <a:t>Police </a:t>
            </a:r>
            <a:r>
              <a:rPr lang="en-GB" sz="1200" dirty="0" smtClean="0">
                <a:solidFill>
                  <a:prstClr val="black"/>
                </a:solidFill>
                <a:latin typeface="Calibri"/>
              </a:rPr>
              <a:t>forces may refer</a:t>
            </a:r>
            <a:endParaRPr lang="en-US" sz="12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253" name="Text Box 13"/>
          <p:cNvSpPr txBox="1">
            <a:spLocks noChangeArrowheads="1"/>
          </p:cNvSpPr>
          <p:nvPr/>
        </p:nvSpPr>
        <p:spPr bwMode="auto">
          <a:xfrm>
            <a:off x="3858192" y="3553281"/>
            <a:ext cx="2160588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en-GB" sz="1200" dirty="0">
                <a:solidFill>
                  <a:prstClr val="black"/>
                </a:solidFill>
                <a:latin typeface="Calibri"/>
              </a:rPr>
              <a:t>Employer</a:t>
            </a:r>
            <a:r>
              <a:rPr lang="en-GB" sz="1200" dirty="0">
                <a:solidFill>
                  <a:prstClr val="black"/>
                </a:solidFill>
                <a:latin typeface="Arial" charset="0"/>
              </a:rPr>
              <a:t>    </a:t>
            </a:r>
            <a:endParaRPr lang="en-US" sz="1200" dirty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10254" name="Text Box 14"/>
          <p:cNvSpPr txBox="1">
            <a:spLocks noChangeArrowheads="1"/>
          </p:cNvSpPr>
          <p:nvPr/>
        </p:nvSpPr>
        <p:spPr bwMode="auto">
          <a:xfrm>
            <a:off x="7236295" y="3590021"/>
            <a:ext cx="1223963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en-GB" sz="1200" dirty="0">
                <a:solidFill>
                  <a:prstClr val="black"/>
                </a:solidFill>
                <a:latin typeface="Calibri"/>
              </a:rPr>
              <a:t>Complainant</a:t>
            </a:r>
            <a:endParaRPr lang="en-US" sz="1200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29141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13" y="1816100"/>
            <a:ext cx="2454275" cy="1022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1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13" y="119063"/>
            <a:ext cx="24765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2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1250" y="2198688"/>
            <a:ext cx="1539875" cy="1217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3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13" y="2981325"/>
            <a:ext cx="1441450" cy="151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4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9675" y="3767138"/>
            <a:ext cx="1411288" cy="803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5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2025" y="1198563"/>
            <a:ext cx="1831975" cy="1030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6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563" y="1198563"/>
            <a:ext cx="2397125" cy="1030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7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156259">
            <a:off x="2700338" y="2505075"/>
            <a:ext cx="1973262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8" name="Picture 1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1125" y="230188"/>
            <a:ext cx="2233613" cy="782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9" name="Picture 1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2050" y="4211638"/>
            <a:ext cx="1431925" cy="1293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80" name="Picture 14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1888" y="68263"/>
            <a:ext cx="4105275" cy="1106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81" name="Picture 1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500" y="3460750"/>
            <a:ext cx="2114550" cy="836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82" name="Picture 16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525" y="3170238"/>
            <a:ext cx="2051050" cy="100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83" name="Picture 17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0488" y="2260600"/>
            <a:ext cx="2703512" cy="884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84" name="Rectangle 18"/>
          <p:cNvSpPr>
            <a:spLocks noChangeArrowheads="1"/>
          </p:cNvSpPr>
          <p:nvPr/>
        </p:nvSpPr>
        <p:spPr bwMode="auto">
          <a:xfrm>
            <a:off x="2587625" y="1819275"/>
            <a:ext cx="2333625" cy="639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200" b="1" dirty="0">
                <a:solidFill>
                  <a:srgbClr val="000000"/>
                </a:solidFill>
                <a:latin typeface="Lucida Sans" pitchFamily="34" charset="0"/>
              </a:rPr>
              <a:t>Teacher who 'spent hours' on Facebook during class guilty of misconduct </a:t>
            </a:r>
            <a:endParaRPr lang="en-GB" altLang="en-US" sz="1200" dirty="0">
              <a:solidFill>
                <a:srgbClr val="000000"/>
              </a:solidFill>
              <a:latin typeface="Lucida Sans" pitchFamily="34" charset="0"/>
            </a:endParaRPr>
          </a:p>
        </p:txBody>
      </p:sp>
      <p:pic>
        <p:nvPicPr>
          <p:cNvPr id="32785" name="Picture 19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2898775"/>
            <a:ext cx="1138238" cy="814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86" name="Picture 2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4498975"/>
            <a:ext cx="1801813" cy="1116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87" name="Picture 21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0188" y="5445125"/>
            <a:ext cx="1968500" cy="136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88" name="TextBox 1"/>
          <p:cNvSpPr txBox="1">
            <a:spLocks noChangeArrowheads="1"/>
          </p:cNvSpPr>
          <p:nvPr/>
        </p:nvSpPr>
        <p:spPr bwMode="auto">
          <a:xfrm>
            <a:off x="0" y="1174750"/>
            <a:ext cx="24193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 b="1" dirty="0">
                <a:solidFill>
                  <a:srgbClr val="000000"/>
                </a:solidFill>
                <a:latin typeface="Miriam" pitchFamily="34" charset="-79"/>
                <a:cs typeface="Miriam" pitchFamily="34" charset="-79"/>
              </a:rPr>
              <a:t>Teacher who showered with pupils is struck off </a:t>
            </a:r>
          </a:p>
        </p:txBody>
      </p:sp>
      <p:pic>
        <p:nvPicPr>
          <p:cNvPr id="32789" name="Picture 3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581525"/>
            <a:ext cx="3316287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90" name="Picture 6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9350" y="1152525"/>
            <a:ext cx="2430463" cy="66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91" name="Picture 7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2563" y="4297363"/>
            <a:ext cx="2041525" cy="1147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92" name="Picture 8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313" y="5445125"/>
            <a:ext cx="2957512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93" name="Picture 9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2388" y="3348038"/>
            <a:ext cx="2100262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94" name="TextBox 2"/>
          <p:cNvSpPr txBox="1">
            <a:spLocks noChangeArrowheads="1"/>
          </p:cNvSpPr>
          <p:nvPr/>
        </p:nvSpPr>
        <p:spPr bwMode="auto">
          <a:xfrm>
            <a:off x="7164388" y="5505450"/>
            <a:ext cx="2087562" cy="123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900" b="1" dirty="0">
                <a:solidFill>
                  <a:srgbClr val="000000"/>
                </a:solidFill>
                <a:latin typeface="Arial" charset="0"/>
              </a:rPr>
              <a:t>‘I’M SEXY AND I KNOW IT’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200" b="1" dirty="0">
                <a:solidFill>
                  <a:srgbClr val="000000"/>
                </a:solidFill>
                <a:latin typeface="Arial" charset="0"/>
              </a:rPr>
              <a:t>What banned supply teacher is alleged to have sung with pupil</a:t>
            </a:r>
          </a:p>
        </p:txBody>
      </p:sp>
      <p:sp>
        <p:nvSpPr>
          <p:cNvPr id="32795" name="Rectangle 1"/>
          <p:cNvSpPr>
            <a:spLocks noChangeArrowheads="1"/>
          </p:cNvSpPr>
          <p:nvPr/>
        </p:nvSpPr>
        <p:spPr bwMode="auto">
          <a:xfrm>
            <a:off x="0" y="5516563"/>
            <a:ext cx="2176463" cy="82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600" b="1" dirty="0">
                <a:solidFill>
                  <a:srgbClr val="000000"/>
                </a:solidFill>
                <a:latin typeface="Arial Rounded MT Bold" pitchFamily="34" charset="0"/>
              </a:rPr>
              <a:t>Teacher struck off after sex with pupil, 16</a:t>
            </a:r>
            <a:endParaRPr lang="en-GB" altLang="en-US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2150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Nid yw data yn diflannu yn llwyr o’r We. Defnyddiwch:.…"/>
          <p:cNvSpPr txBox="1">
            <a:spLocks noGrp="1"/>
          </p:cNvSpPr>
          <p:nvPr>
            <p:ph type="body" idx="1"/>
          </p:nvPr>
        </p:nvSpPr>
        <p:spPr>
          <a:xfrm>
            <a:off x="251520" y="1747838"/>
            <a:ext cx="8712967" cy="4805362"/>
          </a:xfrm>
        </p:spPr>
        <p:txBody>
          <a:bodyPr/>
          <a:lstStyle/>
          <a:p>
            <a:pPr marL="416417" indent="-380207" defTabSz="452627">
              <a:lnSpc>
                <a:spcPct val="80000"/>
              </a:lnSpc>
              <a:spcBef>
                <a:spcPts val="600"/>
              </a:spcBef>
              <a:buFontTx/>
              <a:buChar char="⦿"/>
              <a:defRPr sz="2871"/>
            </a:pPr>
            <a:r>
              <a:rPr sz="2871" dirty="0" err="1"/>
              <a:t>Nid</a:t>
            </a:r>
            <a:r>
              <a:rPr sz="2871" dirty="0"/>
              <a:t> </a:t>
            </a:r>
            <a:r>
              <a:rPr sz="2871" dirty="0" err="1"/>
              <a:t>yw</a:t>
            </a:r>
            <a:r>
              <a:rPr sz="2871" dirty="0"/>
              <a:t> data </a:t>
            </a:r>
            <a:r>
              <a:rPr sz="2871" dirty="0" err="1"/>
              <a:t>yn</a:t>
            </a:r>
            <a:r>
              <a:rPr sz="2871" dirty="0"/>
              <a:t> </a:t>
            </a:r>
            <a:r>
              <a:rPr sz="2871" dirty="0" err="1"/>
              <a:t>diflannu</a:t>
            </a:r>
            <a:r>
              <a:rPr sz="2871" dirty="0"/>
              <a:t> </a:t>
            </a:r>
            <a:r>
              <a:rPr sz="2871" dirty="0" err="1"/>
              <a:t>yn</a:t>
            </a:r>
            <a:r>
              <a:rPr sz="2871" dirty="0"/>
              <a:t> </a:t>
            </a:r>
            <a:r>
              <a:rPr sz="2871" dirty="0" err="1"/>
              <a:t>llwyr</a:t>
            </a:r>
            <a:r>
              <a:rPr sz="2871" dirty="0"/>
              <a:t> </a:t>
            </a:r>
            <a:r>
              <a:rPr sz="2871" dirty="0" err="1"/>
              <a:t>o’r</a:t>
            </a:r>
            <a:r>
              <a:rPr sz="2871" dirty="0"/>
              <a:t> We. </a:t>
            </a:r>
            <a:endParaRPr lang="en-GB" sz="2871" dirty="0" smtClean="0"/>
          </a:p>
          <a:p>
            <a:pPr marL="416417" indent="-380207" defTabSz="452627">
              <a:lnSpc>
                <a:spcPct val="80000"/>
              </a:lnSpc>
              <a:spcBef>
                <a:spcPts val="600"/>
              </a:spcBef>
              <a:buFontTx/>
              <a:buChar char="⦿"/>
              <a:defRPr sz="2871"/>
            </a:pPr>
            <a:r>
              <a:rPr lang="en-GB" sz="2871" dirty="0" smtClean="0"/>
              <a:t>Data doesn’t disappear completely from the web.</a:t>
            </a:r>
          </a:p>
          <a:p>
            <a:pPr marL="36210" indent="0" defTabSz="452627">
              <a:lnSpc>
                <a:spcPct val="80000"/>
              </a:lnSpc>
              <a:spcBef>
                <a:spcPts val="600"/>
              </a:spcBef>
              <a:buNone/>
              <a:defRPr sz="2871"/>
            </a:pPr>
            <a:endParaRPr lang="en-GB" sz="2871" dirty="0"/>
          </a:p>
          <a:p>
            <a:pPr marL="416417" indent="-380207" defTabSz="452627">
              <a:lnSpc>
                <a:spcPct val="80000"/>
              </a:lnSpc>
              <a:spcBef>
                <a:spcPts val="600"/>
              </a:spcBef>
              <a:buFontTx/>
              <a:buChar char="⦿"/>
              <a:defRPr sz="2871"/>
            </a:pPr>
            <a:r>
              <a:rPr sz="2871" dirty="0" err="1" smtClean="0"/>
              <a:t>Defnyddiwch</a:t>
            </a:r>
            <a:r>
              <a:rPr lang="en-GB" sz="2871" dirty="0" smtClean="0"/>
              <a:t>/Use</a:t>
            </a:r>
            <a:r>
              <a:rPr sz="2871" dirty="0" smtClean="0"/>
              <a:t>:</a:t>
            </a:r>
            <a:endParaRPr sz="2871" dirty="0"/>
          </a:p>
          <a:p>
            <a:pPr marL="380207" indent="-343997" defTabSz="452627">
              <a:lnSpc>
                <a:spcPct val="80000"/>
              </a:lnSpc>
              <a:spcBef>
                <a:spcPts val="600"/>
              </a:spcBef>
              <a:buFont typeface="Arial" charset="0"/>
              <a:buNone/>
              <a:defRPr sz="2871"/>
            </a:pPr>
            <a:r>
              <a:rPr sz="2871" dirty="0"/>
              <a:t>WAYBACK MACHINE</a:t>
            </a:r>
          </a:p>
          <a:p>
            <a:pPr marL="380207" indent="-343997" defTabSz="452627">
              <a:lnSpc>
                <a:spcPct val="80000"/>
              </a:lnSpc>
              <a:spcBef>
                <a:spcPts val="600"/>
              </a:spcBef>
              <a:buFont typeface="Arial" charset="0"/>
              <a:buNone/>
              <a:defRPr sz="2871"/>
            </a:pPr>
            <a:r>
              <a:rPr sz="2871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2"/>
              </a:rPr>
              <a:t>http://</a:t>
            </a:r>
            <a:r>
              <a:rPr sz="2871" u="sng" dirty="0" smtClean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2"/>
              </a:rPr>
              <a:t>archive.org/web/web.php</a:t>
            </a:r>
            <a:endParaRPr lang="en-GB" sz="2871" u="sng" dirty="0" smtClean="0">
              <a:solidFill>
                <a:srgbClr val="0000FF"/>
              </a:solidFill>
              <a:uFill>
                <a:solidFill>
                  <a:srgbClr val="0000FF"/>
                </a:solidFill>
              </a:uFill>
            </a:endParaRPr>
          </a:p>
          <a:p>
            <a:pPr marL="380207" indent="-343997" defTabSz="452627">
              <a:lnSpc>
                <a:spcPct val="80000"/>
              </a:lnSpc>
              <a:spcBef>
                <a:spcPts val="600"/>
              </a:spcBef>
              <a:buFont typeface="Arial" charset="0"/>
              <a:buNone/>
              <a:defRPr sz="2871"/>
            </a:pPr>
            <a:endParaRPr lang="en-GB" sz="2871" u="sng" dirty="0" smtClean="0">
              <a:solidFill>
                <a:srgbClr val="0000FF"/>
              </a:solidFill>
              <a:uFill>
                <a:solidFill>
                  <a:srgbClr val="0000FF"/>
                </a:solidFill>
              </a:uFill>
            </a:endParaRPr>
          </a:p>
          <a:p>
            <a:pPr marL="380207" indent="-343997" defTabSz="452627">
              <a:lnSpc>
                <a:spcPct val="80000"/>
              </a:lnSpc>
              <a:spcBef>
                <a:spcPts val="600"/>
              </a:spcBef>
              <a:buFont typeface="Arial" charset="0"/>
              <a:buNone/>
              <a:defRPr sz="2871"/>
            </a:pPr>
            <a:endParaRPr sz="1000" dirty="0"/>
          </a:p>
          <a:p>
            <a:pPr marL="416417" indent="-380207" defTabSz="452627">
              <a:lnSpc>
                <a:spcPct val="80000"/>
              </a:lnSpc>
              <a:spcBef>
                <a:spcPts val="600"/>
              </a:spcBef>
              <a:buFontTx/>
              <a:buChar char="⦿"/>
              <a:defRPr sz="2871"/>
            </a:pPr>
            <a:r>
              <a:rPr sz="2871" dirty="0" err="1"/>
              <a:t>Gallwch</a:t>
            </a:r>
            <a:r>
              <a:rPr sz="2871" dirty="0"/>
              <a:t> </a:t>
            </a:r>
            <a:r>
              <a:rPr sz="2871" dirty="0" err="1"/>
              <a:t>edrych</a:t>
            </a:r>
            <a:r>
              <a:rPr sz="2871" dirty="0"/>
              <a:t> </a:t>
            </a:r>
            <a:r>
              <a:rPr sz="2871" dirty="0" err="1"/>
              <a:t>ar</a:t>
            </a:r>
            <a:r>
              <a:rPr sz="2871" dirty="0"/>
              <a:t> hen </a:t>
            </a:r>
            <a:r>
              <a:rPr sz="2871" dirty="0" err="1"/>
              <a:t>fersiynau</a:t>
            </a:r>
            <a:r>
              <a:rPr sz="2871" dirty="0"/>
              <a:t> o </a:t>
            </a:r>
            <a:r>
              <a:rPr sz="2871" dirty="0" err="1"/>
              <a:t>wefannau</a:t>
            </a:r>
            <a:r>
              <a:rPr sz="2871" dirty="0"/>
              <a:t> </a:t>
            </a:r>
            <a:r>
              <a:rPr sz="2871" dirty="0" err="1"/>
              <a:t>neu</a:t>
            </a:r>
            <a:r>
              <a:rPr sz="2871" dirty="0"/>
              <a:t> </a:t>
            </a:r>
            <a:r>
              <a:rPr sz="2871" dirty="0" err="1"/>
              <a:t>wefannau</a:t>
            </a:r>
            <a:r>
              <a:rPr sz="2871" dirty="0"/>
              <a:t> </a:t>
            </a:r>
            <a:r>
              <a:rPr sz="2871" dirty="0" err="1"/>
              <a:t>sydd</a:t>
            </a:r>
            <a:r>
              <a:rPr sz="2871" dirty="0"/>
              <a:t> </a:t>
            </a:r>
            <a:r>
              <a:rPr sz="2871" dirty="0" err="1"/>
              <a:t>wedi</a:t>
            </a:r>
            <a:r>
              <a:rPr sz="2871" dirty="0"/>
              <a:t> </a:t>
            </a:r>
            <a:r>
              <a:rPr sz="2871" dirty="0" err="1"/>
              <a:t>cael</a:t>
            </a:r>
            <a:r>
              <a:rPr sz="2871" dirty="0"/>
              <a:t> </a:t>
            </a:r>
            <a:r>
              <a:rPr sz="2871" dirty="0" err="1"/>
              <a:t>eu</a:t>
            </a:r>
            <a:r>
              <a:rPr sz="2871" dirty="0"/>
              <a:t> </a:t>
            </a:r>
            <a:r>
              <a:rPr sz="2871" dirty="0" err="1"/>
              <a:t>tynnu</a:t>
            </a:r>
            <a:r>
              <a:rPr sz="2871" dirty="0"/>
              <a:t> </a:t>
            </a:r>
            <a:r>
              <a:rPr sz="2871" dirty="0" err="1"/>
              <a:t>o’r</a:t>
            </a:r>
            <a:r>
              <a:rPr sz="2871" dirty="0"/>
              <a:t> we</a:t>
            </a:r>
            <a:r>
              <a:rPr sz="2871" dirty="0" smtClean="0"/>
              <a:t>.</a:t>
            </a:r>
            <a:endParaRPr lang="en-GB" sz="2871" dirty="0" smtClean="0"/>
          </a:p>
          <a:p>
            <a:pPr marL="416417" indent="-380207" defTabSz="452627">
              <a:lnSpc>
                <a:spcPct val="80000"/>
              </a:lnSpc>
              <a:spcBef>
                <a:spcPts val="600"/>
              </a:spcBef>
              <a:buFontTx/>
              <a:buChar char="⦿"/>
              <a:defRPr sz="2871"/>
            </a:pPr>
            <a:r>
              <a:rPr lang="en-GB" sz="2871" dirty="0" smtClean="0"/>
              <a:t>You can look for old versions of websites or sites that have been taken down.</a:t>
            </a:r>
            <a:endParaRPr sz="2871" dirty="0"/>
          </a:p>
        </p:txBody>
      </p:sp>
      <p:pic>
        <p:nvPicPr>
          <p:cNvPr id="44034" name="image25.png" descr="image25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8640"/>
            <a:ext cx="7056784" cy="12961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913500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7" name="image40.png" descr="image40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6974" y="1916832"/>
            <a:ext cx="6673552" cy="3633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</p:pic>
      <p:sp>
        <p:nvSpPr>
          <p:cNvPr id="45058" name="Ydych chi’n teimlo’n ddewr?"/>
          <p:cNvSpPr>
            <a:spLocks noGrp="1"/>
          </p:cNvSpPr>
          <p:nvPr>
            <p:ph type="title"/>
          </p:nvPr>
        </p:nvSpPr>
        <p:spPr>
          <a:xfrm>
            <a:off x="488950" y="336550"/>
            <a:ext cx="8229600" cy="1143000"/>
          </a:xfrm>
        </p:spPr>
        <p:txBody>
          <a:bodyPr>
            <a:noAutofit/>
          </a:bodyPr>
          <a:lstStyle/>
          <a:p>
            <a:r>
              <a:rPr lang="en-US" altLang="en-US" b="1" dirty="0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Ydych </a:t>
            </a:r>
            <a:r>
              <a:rPr lang="en-US" altLang="en-US" b="1" dirty="0" err="1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chi’n</a:t>
            </a:r>
            <a:r>
              <a:rPr lang="en-US" altLang="en-US" b="1" dirty="0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b="1" dirty="0" err="1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teimlo’n</a:t>
            </a:r>
            <a:r>
              <a:rPr lang="en-US" altLang="en-US" b="1" dirty="0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b="1" dirty="0" err="1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ddewr</a:t>
            </a:r>
            <a:r>
              <a:rPr lang="en-US" altLang="en-US" b="1" dirty="0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?</a:t>
            </a:r>
            <a:br>
              <a:rPr lang="en-US" altLang="en-US" b="1" dirty="0" smtClean="0">
                <a:solidFill>
                  <a:srgbClr val="FF0000"/>
                </a:solidFill>
                <a:ea typeface="ＭＳ Ｐゴシック" panose="020B0600070205080204" pitchFamily="34" charset="-128"/>
              </a:rPr>
            </a:br>
            <a:r>
              <a:rPr lang="en-US" altLang="en-US" b="1" dirty="0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Are you feeling brave?</a:t>
            </a:r>
          </a:p>
        </p:txBody>
      </p:sp>
      <p:sp>
        <p:nvSpPr>
          <p:cNvPr id="295" name="http://www.192.com…"/>
          <p:cNvSpPr txBox="1">
            <a:spLocks noGrp="1"/>
          </p:cNvSpPr>
          <p:nvPr>
            <p:ph type="body" sz="half" idx="1"/>
          </p:nvPr>
        </p:nvSpPr>
        <p:spPr>
          <a:xfrm>
            <a:off x="395536" y="4725144"/>
            <a:ext cx="8229600" cy="2039938"/>
          </a:xfrm>
        </p:spPr>
        <p:txBody>
          <a:bodyPr/>
          <a:lstStyle/>
          <a:p>
            <a:pPr algn="ctr">
              <a:lnSpc>
                <a:spcPct val="90000"/>
              </a:lnSpc>
              <a:spcBef>
                <a:spcPts val="600"/>
              </a:spcBef>
              <a:buFont typeface="Arial" charset="0"/>
              <a:buNone/>
              <a:defRPr sz="2900"/>
            </a:pPr>
            <a:endParaRPr sz="2900" dirty="0"/>
          </a:p>
          <a:p>
            <a:pPr algn="ctr">
              <a:lnSpc>
                <a:spcPct val="90000"/>
              </a:lnSpc>
              <a:spcBef>
                <a:spcPts val="600"/>
              </a:spcBef>
              <a:buFont typeface="Arial" charset="0"/>
              <a:buChar char="•"/>
              <a:defRPr sz="2900"/>
            </a:pPr>
            <a:r>
              <a:rPr sz="29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/>
              </a:rPr>
              <a:t>http://www.192.com</a:t>
            </a:r>
          </a:p>
          <a:p>
            <a:pPr algn="ctr">
              <a:lnSpc>
                <a:spcPct val="90000"/>
              </a:lnSpc>
              <a:spcBef>
                <a:spcPts val="600"/>
              </a:spcBef>
              <a:buFont typeface="Arial" charset="0"/>
              <a:buChar char="•"/>
              <a:defRPr sz="2900"/>
            </a:pPr>
            <a:endParaRPr sz="2900" u="sng" dirty="0">
              <a:solidFill>
                <a:srgbClr val="0000FF"/>
              </a:solidFill>
              <a:uFill>
                <a:solidFill>
                  <a:srgbClr val="0000FF"/>
                </a:solidFill>
              </a:uFill>
              <a:hlinkClick r:id="rId3"/>
            </a:endParaRPr>
          </a:p>
          <a:p>
            <a:pPr algn="ctr">
              <a:lnSpc>
                <a:spcPct val="90000"/>
              </a:lnSpc>
              <a:spcBef>
                <a:spcPts val="600"/>
              </a:spcBef>
              <a:buFont typeface="Arial" charset="0"/>
              <a:buChar char="•"/>
              <a:defRPr sz="2900"/>
            </a:pPr>
            <a:r>
              <a:rPr sz="29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4"/>
              </a:rPr>
              <a:t>https://pipl.com/</a:t>
            </a:r>
          </a:p>
        </p:txBody>
      </p:sp>
      <p:sp>
        <p:nvSpPr>
          <p:cNvPr id="45060" name="Chwiliwch am eich hun ar google…"/>
          <p:cNvSpPr txBox="1">
            <a:spLocks noChangeArrowheads="1"/>
          </p:cNvSpPr>
          <p:nvPr/>
        </p:nvSpPr>
        <p:spPr bwMode="auto">
          <a:xfrm>
            <a:off x="493899" y="1671186"/>
            <a:ext cx="5791007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wrap="none" lIns="45719" rIns="45719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 err="1">
                <a:latin typeface="Arial" panose="020B0604020202020204" pitchFamily="34" charset="0"/>
              </a:rPr>
              <a:t>Chwiliwch</a:t>
            </a:r>
            <a:r>
              <a:rPr lang="en-US" altLang="en-US" sz="2800" dirty="0">
                <a:latin typeface="Arial" panose="020B0604020202020204" pitchFamily="34" charset="0"/>
              </a:rPr>
              <a:t> am </a:t>
            </a:r>
            <a:r>
              <a:rPr lang="en-US" altLang="en-US" sz="2800" dirty="0" err="1">
                <a:latin typeface="Arial" panose="020B0604020202020204" pitchFamily="34" charset="0"/>
              </a:rPr>
              <a:t>eich</a:t>
            </a:r>
            <a:r>
              <a:rPr lang="en-US" altLang="en-US" sz="2800" dirty="0">
                <a:latin typeface="Arial" panose="020B0604020202020204" pitchFamily="34" charset="0"/>
              </a:rPr>
              <a:t> </a:t>
            </a:r>
            <a:r>
              <a:rPr lang="en-US" altLang="en-US" sz="2800" dirty="0" err="1">
                <a:latin typeface="Arial" panose="020B0604020202020204" pitchFamily="34" charset="0"/>
              </a:rPr>
              <a:t>hun</a:t>
            </a:r>
            <a:r>
              <a:rPr lang="en-US" altLang="en-US" sz="2800" dirty="0">
                <a:latin typeface="Arial" panose="020B0604020202020204" pitchFamily="34" charset="0"/>
              </a:rPr>
              <a:t> </a:t>
            </a:r>
            <a:r>
              <a:rPr lang="en-US" altLang="en-US" sz="2800" dirty="0" err="1">
                <a:latin typeface="Arial" panose="020B0604020202020204" pitchFamily="34" charset="0"/>
              </a:rPr>
              <a:t>ar</a:t>
            </a:r>
            <a:r>
              <a:rPr lang="en-US" altLang="en-US" sz="2800" dirty="0">
                <a:latin typeface="Arial" panose="020B0604020202020204" pitchFamily="34" charset="0"/>
              </a:rPr>
              <a:t> </a:t>
            </a:r>
            <a:r>
              <a:rPr lang="en-US" altLang="en-US" sz="2800" dirty="0" smtClean="0">
                <a:latin typeface="Arial" panose="020B0604020202020204" pitchFamily="34" charset="0"/>
              </a:rPr>
              <a:t>Google</a:t>
            </a:r>
            <a:r>
              <a:rPr lang="en-US" altLang="en-US" sz="2800" dirty="0">
                <a:latin typeface="Arial" panose="020B0604020202020204" pitchFamily="34" charset="0"/>
              </a:rPr>
              <a:t>…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>
                <a:latin typeface="Arial" panose="020B0604020202020204" pitchFamily="34" charset="0"/>
              </a:rPr>
              <a:t>Look for yourself on </a:t>
            </a:r>
            <a:r>
              <a:rPr lang="en-US" altLang="en-US" sz="2800" dirty="0" smtClean="0">
                <a:latin typeface="Arial" panose="020B0604020202020204" pitchFamily="34" charset="0"/>
              </a:rPr>
              <a:t>Google</a:t>
            </a:r>
            <a:r>
              <a:rPr lang="en-US" altLang="en-US" sz="2800" dirty="0">
                <a:latin typeface="Arial" panose="020B0604020202020204" pitchFamily="34" charset="0"/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269279693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Felly, fel i chi’n gwybod os mae’n gywir neu yn gredadwy?"/>
          <p:cNvSpPr txBox="1">
            <a:spLocks noGrp="1"/>
          </p:cNvSpPr>
          <p:nvPr>
            <p:ph type="title"/>
          </p:nvPr>
        </p:nvSpPr>
        <p:spPr>
          <a:xfrm>
            <a:off x="381000" y="260648"/>
            <a:ext cx="8229600" cy="2304256"/>
          </a:xfrm>
        </p:spPr>
        <p:txBody>
          <a:bodyPr>
            <a:normAutofit/>
          </a:bodyPr>
          <a:lstStyle>
            <a:lvl1pPr defTabSz="397763">
              <a:defRPr sz="3393"/>
            </a:lvl1pPr>
          </a:lstStyle>
          <a:p>
            <a:pPr>
              <a:defRPr/>
            </a:pPr>
            <a:r>
              <a:rPr b="1" dirty="0"/>
              <a:t>Felly, </a:t>
            </a:r>
            <a:r>
              <a:rPr b="1" dirty="0" err="1"/>
              <a:t>fel</a:t>
            </a:r>
            <a:r>
              <a:rPr b="1" dirty="0"/>
              <a:t> </a:t>
            </a:r>
            <a:r>
              <a:rPr lang="en-GB" b="1" dirty="0" err="1" smtClean="0"/>
              <a:t>ydych</a:t>
            </a:r>
            <a:r>
              <a:rPr b="1" dirty="0" smtClean="0"/>
              <a:t> </a:t>
            </a:r>
            <a:r>
              <a:rPr b="1" dirty="0" err="1"/>
              <a:t>chi’n</a:t>
            </a:r>
            <a:r>
              <a:rPr b="1" dirty="0"/>
              <a:t> </a:t>
            </a:r>
            <a:r>
              <a:rPr b="1" dirty="0" err="1"/>
              <a:t>gwybod</a:t>
            </a:r>
            <a:r>
              <a:rPr b="1" dirty="0"/>
              <a:t> </a:t>
            </a:r>
            <a:r>
              <a:rPr b="1" dirty="0" err="1"/>
              <a:t>os</a:t>
            </a:r>
            <a:r>
              <a:rPr b="1" dirty="0"/>
              <a:t> </a:t>
            </a:r>
            <a:r>
              <a:rPr b="1" dirty="0" err="1"/>
              <a:t>mae’n</a:t>
            </a:r>
            <a:r>
              <a:rPr b="1" dirty="0"/>
              <a:t> </a:t>
            </a:r>
            <a:r>
              <a:rPr lang="en-GB" b="1" dirty="0" err="1" smtClean="0"/>
              <a:t>wir</a:t>
            </a:r>
            <a:r>
              <a:rPr b="1" dirty="0" smtClean="0"/>
              <a:t> </a:t>
            </a:r>
            <a:r>
              <a:rPr b="1" dirty="0" err="1" smtClean="0"/>
              <a:t>neu</a:t>
            </a:r>
            <a:r>
              <a:rPr lang="en-GB" b="1" dirty="0" smtClean="0"/>
              <a:t>'</a:t>
            </a:r>
            <a:r>
              <a:rPr b="1" dirty="0" smtClean="0"/>
              <a:t>n g</a:t>
            </a:r>
            <a:r>
              <a:rPr lang="en-GB" b="1" dirty="0" smtClean="0"/>
              <a:t>au</a:t>
            </a:r>
            <a:r>
              <a:rPr b="1" dirty="0" smtClean="0"/>
              <a:t>?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So, how do you know if it’s authentic or false?</a:t>
            </a:r>
            <a:endParaRPr b="1" dirty="0"/>
          </a:p>
        </p:txBody>
      </p:sp>
      <p:pic>
        <p:nvPicPr>
          <p:cNvPr id="47106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17470">
            <a:off x="2595436" y="2985853"/>
            <a:ext cx="4572000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595936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Wikipedia…"/>
          <p:cNvSpPr>
            <a:spLocks noGrp="1"/>
          </p:cNvSpPr>
          <p:nvPr>
            <p:ph type="title"/>
          </p:nvPr>
        </p:nvSpPr>
        <p:spPr>
          <a:xfrm>
            <a:off x="457200" y="80170"/>
            <a:ext cx="8229600" cy="1143000"/>
          </a:xfrm>
        </p:spPr>
        <p:txBody>
          <a:bodyPr/>
          <a:lstStyle/>
          <a:p>
            <a:r>
              <a:rPr lang="en-US" altLang="en-US" b="1" dirty="0" smtClean="0">
                <a:ea typeface="ＭＳ Ｐゴシック" panose="020B0600070205080204" pitchFamily="34" charset="-128"/>
              </a:rPr>
              <a:t>Wikipedia…</a:t>
            </a:r>
          </a:p>
        </p:txBody>
      </p:sp>
      <p:sp>
        <p:nvSpPr>
          <p:cNvPr id="48130" name="Vernon Kay…"/>
          <p:cNvSpPr>
            <a:spLocks noGrp="1"/>
          </p:cNvSpPr>
          <p:nvPr>
            <p:ph type="body" idx="1"/>
          </p:nvPr>
        </p:nvSpPr>
        <p:spPr>
          <a:xfrm>
            <a:off x="152400" y="1153458"/>
            <a:ext cx="8229600" cy="439803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None/>
            </a:pPr>
            <a:r>
              <a:rPr lang="en-US" altLang="en-US" dirty="0" smtClean="0">
                <a:ea typeface="ＭＳ Ｐゴシック" panose="020B0600070205080204" pitchFamily="34" charset="-128"/>
              </a:rPr>
              <a:t>    Vernon Kay </a:t>
            </a:r>
          </a:p>
          <a:p>
            <a:pPr>
              <a:buFont typeface="Arial" panose="020B0604020202020204" pitchFamily="34" charset="0"/>
              <a:buNone/>
            </a:pPr>
            <a:endParaRPr lang="en-US" altLang="en-US" dirty="0" smtClean="0">
              <a:ea typeface="ＭＳ Ｐゴシック" panose="020B0600070205080204" pitchFamily="34" charset="-128"/>
            </a:endParaRPr>
          </a:p>
          <a:p>
            <a:pPr>
              <a:buFont typeface="Arial" panose="020B0604020202020204" pitchFamily="34" charset="0"/>
              <a:buNone/>
            </a:pPr>
            <a:endParaRPr lang="en-US" altLang="en-US" dirty="0" smtClean="0">
              <a:ea typeface="ＭＳ Ｐゴシック" panose="020B0600070205080204" pitchFamily="34" charset="-128"/>
            </a:endParaRPr>
          </a:p>
          <a:p>
            <a:pPr>
              <a:buFont typeface="Arial" panose="020B0604020202020204" pitchFamily="34" charset="0"/>
              <a:buNone/>
            </a:pPr>
            <a:endParaRPr lang="en-US" altLang="en-US" dirty="0" smtClean="0">
              <a:ea typeface="ＭＳ Ｐゴシック" panose="020B0600070205080204" pitchFamily="34" charset="-128"/>
            </a:endParaRPr>
          </a:p>
          <a:p>
            <a:pPr>
              <a:buFont typeface="Arial" panose="020B0604020202020204" pitchFamily="34" charset="0"/>
              <a:buNone/>
            </a:pPr>
            <a:endParaRPr lang="en-US" altLang="en-US" dirty="0" smtClean="0">
              <a:ea typeface="ＭＳ Ｐゴシック" panose="020B0600070205080204" pitchFamily="34" charset="-128"/>
            </a:endParaRPr>
          </a:p>
          <a:p>
            <a:pPr>
              <a:buFont typeface="Arial" panose="020B0604020202020204" pitchFamily="34" charset="0"/>
              <a:buNone/>
            </a:pPr>
            <a:endParaRPr lang="en-US" altLang="en-US" dirty="0" smtClean="0">
              <a:ea typeface="ＭＳ Ｐゴシック" panose="020B0600070205080204" pitchFamily="34" charset="-128"/>
            </a:endParaRPr>
          </a:p>
          <a:p>
            <a:pPr>
              <a:buFont typeface="Arial" panose="020B0604020202020204" pitchFamily="34" charset="0"/>
              <a:buNone/>
            </a:pPr>
            <a:r>
              <a:rPr lang="en-US" altLang="en-US" dirty="0" smtClean="0">
                <a:ea typeface="ＭＳ Ｐゴシック" panose="020B0600070205080204" pitchFamily="34" charset="-128"/>
              </a:rPr>
              <a:t>    Miley Cyrus  </a:t>
            </a:r>
          </a:p>
        </p:txBody>
      </p:sp>
      <p:pic>
        <p:nvPicPr>
          <p:cNvPr id="48131" name="image19.png" descr="image19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877" y="1738233"/>
            <a:ext cx="2403475" cy="240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</p:pic>
      <p:pic>
        <p:nvPicPr>
          <p:cNvPr id="48132" name="image20.png" descr="image20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337" y="5237956"/>
            <a:ext cx="2489200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</p:pic>
      <p:pic>
        <p:nvPicPr>
          <p:cNvPr id="48133" name="image21.png" descr="image21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1683" y="3882955"/>
            <a:ext cx="2531876" cy="2722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</p:pic>
      <p:pic>
        <p:nvPicPr>
          <p:cNvPr id="48134" name="image22.png" descr="image22.pn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2253" y="1714499"/>
            <a:ext cx="2930736" cy="193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</p:pic>
      <p:sp>
        <p:nvSpPr>
          <p:cNvPr id="48135" name="Robbie Williams"/>
          <p:cNvSpPr txBox="1">
            <a:spLocks noChangeArrowheads="1"/>
          </p:cNvSpPr>
          <p:nvPr/>
        </p:nvSpPr>
        <p:spPr bwMode="auto">
          <a:xfrm>
            <a:off x="3337955" y="1158587"/>
            <a:ext cx="2776977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wrap="none" lIns="45719" rIns="45719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dirty="0">
                <a:latin typeface="+mn-lt"/>
              </a:rPr>
              <a:t>Robbie Williams</a:t>
            </a:r>
          </a:p>
        </p:txBody>
      </p:sp>
      <p:pic>
        <p:nvPicPr>
          <p:cNvPr id="48136" name="29256b38c5d0694cffb4a6cc3f61ac50-1.jpg" descr="29256b38c5d0694cffb4a6cc3f61ac50-1.jp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138" y="1714500"/>
            <a:ext cx="2259012" cy="1693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</p:pic>
      <p:sp>
        <p:nvSpPr>
          <p:cNvPr id="48137" name="EMINEM"/>
          <p:cNvSpPr txBox="1">
            <a:spLocks noChangeArrowheads="1"/>
          </p:cNvSpPr>
          <p:nvPr/>
        </p:nvSpPr>
        <p:spPr bwMode="auto">
          <a:xfrm>
            <a:off x="6992938" y="1153458"/>
            <a:ext cx="199866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  <p:txBody>
          <a:bodyPr wrap="square" lIns="45719" rIns="45719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dirty="0">
                <a:latin typeface="+mn-lt"/>
              </a:rPr>
              <a:t>EMINEM</a:t>
            </a:r>
          </a:p>
        </p:txBody>
      </p:sp>
      <p:pic>
        <p:nvPicPr>
          <p:cNvPr id="48138" name="Spongebob.png" descr="Spongebob.png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913" y="3899693"/>
            <a:ext cx="2303462" cy="261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622060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b="1" dirty="0">
                <a:solidFill>
                  <a:prstClr val="black"/>
                </a:solidFill>
                <a:ea typeface="ＭＳ Ｐゴシック" panose="020B0600070205080204" pitchFamily="34" charset="-128"/>
              </a:rPr>
              <a:t>Wikipedia… </a:t>
            </a:r>
            <a:r>
              <a:rPr lang="en-US" altLang="en-US" sz="3600" b="1" dirty="0" err="1">
                <a:solidFill>
                  <a:prstClr val="black"/>
                </a:solidFill>
                <a:ea typeface="ＭＳ Ｐゴシック" panose="020B0600070205080204" pitchFamily="34" charset="-128"/>
              </a:rPr>
              <a:t>yn</a:t>
            </a:r>
            <a:r>
              <a:rPr lang="en-US" altLang="en-US" sz="3600" b="1" dirty="0">
                <a:solidFill>
                  <a:prstClr val="black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3600" b="1" dirty="0" err="1">
                <a:solidFill>
                  <a:prstClr val="black"/>
                </a:solidFill>
                <a:ea typeface="ＭＳ Ｐゴシック" panose="020B0600070205080204" pitchFamily="34" charset="-128"/>
              </a:rPr>
              <a:t>wael</a:t>
            </a:r>
            <a:r>
              <a:rPr lang="en-US" altLang="en-US" sz="3600" b="1" dirty="0">
                <a:solidFill>
                  <a:prstClr val="black"/>
                </a:solidFill>
                <a:ea typeface="ＭＳ Ｐゴシック" panose="020B0600070205080204" pitchFamily="34" charset="-128"/>
              </a:rPr>
              <a:t> felly?…is it so bad?</a:t>
            </a:r>
            <a:endParaRPr lang="en-GB" sz="3600" b="1" dirty="0"/>
          </a:p>
        </p:txBody>
      </p:sp>
      <p:pic>
        <p:nvPicPr>
          <p:cNvPr id="4" name="image42.png" descr="image42.pn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17638"/>
            <a:ext cx="6480720" cy="51077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4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8382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4665" y="1084210"/>
            <a:ext cx="6480719" cy="5040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326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prstClr val="black"/>
                </a:solidFill>
              </a:rPr>
              <a:t/>
            </a:r>
            <a:br>
              <a:rPr lang="en-GB" b="1" dirty="0" smtClean="0">
                <a:solidFill>
                  <a:prstClr val="black"/>
                </a:solidFill>
              </a:rPr>
            </a:br>
            <a:r>
              <a:rPr lang="en-GB" b="1" dirty="0">
                <a:solidFill>
                  <a:prstClr val="black"/>
                </a:solidFill>
              </a:rPr>
              <a:t/>
            </a:r>
            <a:br>
              <a:rPr lang="en-GB" b="1" dirty="0">
                <a:solidFill>
                  <a:prstClr val="black"/>
                </a:solidFill>
              </a:rPr>
            </a:br>
            <a:r>
              <a:rPr lang="en-GB" b="1" dirty="0" smtClean="0">
                <a:solidFill>
                  <a:prstClr val="black"/>
                </a:solidFill>
              </a:rPr>
              <a:t/>
            </a:r>
            <a:br>
              <a:rPr lang="en-GB" b="1" dirty="0" smtClean="0">
                <a:solidFill>
                  <a:prstClr val="black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/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endParaRPr lang="en-GB" i="1" dirty="0" smtClean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Arweiniad da fan hyn - Some good guidance here:…"/>
          <p:cNvSpPr txBox="1">
            <a:spLocks/>
          </p:cNvSpPr>
          <p:nvPr/>
        </p:nvSpPr>
        <p:spPr bwMode="auto">
          <a:xfrm>
            <a:off x="483584" y="274638"/>
            <a:ext cx="8229600" cy="5242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-128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0" fontAlgn="base" latinLnBrk="0" hangingPunct="0">
              <a:lnSpc>
                <a:spcPct val="8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 sz="2900" b="1"/>
            </a:pPr>
            <a:r>
              <a:rPr kumimoji="0" lang="en-GB" sz="2900" b="1" i="0" u="none" strike="noStrike" kern="1200" cap="none" spc="0" normalizeH="0" baseline="0" noProof="0" dirty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Arweiniad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 da fan </a:t>
            </a:r>
            <a:r>
              <a:rPr kumimoji="0" lang="en-GB" sz="2900" b="1" i="0" u="none" strike="noStrike" kern="1200" cap="none" spc="0" normalizeH="0" baseline="0" noProof="0" dirty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hyn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 - Some good guidance here:</a:t>
            </a:r>
          </a:p>
          <a:p>
            <a:pPr marL="342900" marR="0" lvl="0" indent="-342900" algn="l" defTabSz="914400" rtl="0" eaLnBrk="0" fontAlgn="base" latinLnBrk="0" hangingPunct="0">
              <a:lnSpc>
                <a:spcPct val="8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 sz="2900" b="1"/>
            </a:pPr>
            <a:r>
              <a:rPr kumimoji="0" lang="en-GB" sz="29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>
                  <a:solidFill>
                    <a:srgbClr val="0000FF"/>
                  </a:solidFill>
                </a:uFill>
                <a:latin typeface="Calibri"/>
                <a:ea typeface="ＭＳ Ｐゴシック" charset="-128"/>
                <a:cs typeface="+mn-cs"/>
                <a:hlinkClick r:id="rId2"/>
              </a:rPr>
              <a:t>http://mason.gmu.edu/~montecin/web-eval-sites.htm</a:t>
            </a:r>
          </a:p>
          <a:p>
            <a:pPr marL="342900" marR="0" lvl="0" indent="-342900" algn="l" defTabSz="914400" rtl="0" eaLnBrk="0" fontAlgn="base" latinLnBrk="0" hangingPunct="0">
              <a:lnSpc>
                <a:spcPct val="8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 sz="2900" b="1"/>
            </a:pPr>
            <a:endParaRPr kumimoji="0" lang="en-GB" sz="2900" b="1" i="0" u="sng" strike="noStrike" kern="1200" cap="none" spc="0" normalizeH="0" baseline="0" noProof="0" dirty="0" smtClean="0">
              <a:ln>
                <a:noFill/>
              </a:ln>
              <a:solidFill>
                <a:srgbClr val="0000FF"/>
              </a:solidFill>
              <a:effectLst/>
              <a:uLnTx/>
              <a:uFill>
                <a:solidFill>
                  <a:srgbClr val="0000FF"/>
                </a:solidFill>
              </a:uFill>
              <a:latin typeface="Calibri"/>
              <a:ea typeface="ＭＳ Ｐゴシック" charset="-128"/>
              <a:cs typeface="+mn-cs"/>
              <a:hlinkClick r:id="rId2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8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 sz="2900" b="1"/>
            </a:pPr>
            <a:r>
              <a:rPr kumimoji="0" lang="en-GB" sz="2900" b="1" i="0" u="none" strike="noStrike" kern="1200" cap="none" spc="0" normalizeH="0" baseline="0" noProof="0" dirty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gwefannau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 </a:t>
            </a:r>
            <a:r>
              <a:rPr kumimoji="0" lang="en-GB" sz="2900" b="1" i="0" u="none" strike="noStrike" kern="1200" cap="none" spc="0" normalizeH="0" baseline="0" noProof="0" dirty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adysg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 -             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.</a:t>
            </a:r>
            <a:r>
              <a:rPr kumimoji="0" lang="en-GB" sz="29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edu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 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- education sites	</a:t>
            </a:r>
          </a:p>
          <a:p>
            <a:pPr marL="342900" marR="0" lvl="0" indent="-342900" algn="l" defTabSz="914400" rtl="0" eaLnBrk="0" fontAlgn="base" latinLnBrk="0" hangingPunct="0">
              <a:lnSpc>
                <a:spcPct val="8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 sz="2900" b="1"/>
            </a:pPr>
            <a:r>
              <a:rPr kumimoji="0" lang="en-GB" sz="2900" b="1" i="0" u="none" strike="noStrike" kern="1200" cap="none" spc="0" normalizeH="0" baseline="0" noProof="0" dirty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gwefannau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 </a:t>
            </a:r>
            <a:r>
              <a:rPr kumimoji="0" lang="en-GB" sz="2900" b="1" i="0" u="none" strike="noStrike" kern="1200" cap="none" spc="0" normalizeH="0" baseline="0" noProof="0" dirty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llywodraeth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 - 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.</a:t>
            </a:r>
            <a:r>
              <a:rPr kumimoji="0" lang="en-GB" sz="29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gov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 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- government sites</a:t>
            </a:r>
          </a:p>
          <a:p>
            <a:pPr marL="342900" marR="0" lvl="0" indent="-342900" algn="l" defTabSz="914400" rtl="0" eaLnBrk="0" fontAlgn="base" latinLnBrk="0" hangingPunct="0">
              <a:lnSpc>
                <a:spcPct val="8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 sz="2900" b="1"/>
            </a:pPr>
            <a:r>
              <a:rPr kumimoji="0" lang="en-GB" sz="2900" b="1" i="0" u="none" strike="noStrike" kern="1200" cap="none" spc="0" normalizeH="0" baseline="0" noProof="0" dirty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gwefannau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 </a:t>
            </a:r>
            <a:r>
              <a:rPr kumimoji="0" lang="en-GB" sz="2900" b="1" i="0" u="none" strike="noStrike" kern="1200" cap="none" spc="0" normalizeH="0" baseline="0" noProof="0" dirty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sefydliadau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 -  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.org 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- organization sites	</a:t>
            </a:r>
          </a:p>
          <a:p>
            <a:pPr marL="342900" marR="0" lvl="0" indent="-342900" algn="l" defTabSz="914400" rtl="0" eaLnBrk="0" fontAlgn="base" latinLnBrk="0" hangingPunct="0">
              <a:lnSpc>
                <a:spcPct val="8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 sz="2900" b="1"/>
            </a:pPr>
            <a:r>
              <a:rPr kumimoji="0" lang="en-GB" sz="2900" b="1" i="0" u="none" strike="noStrike" kern="1200" cap="none" spc="0" normalizeH="0" baseline="0" noProof="0" dirty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gwefannau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 </a:t>
            </a:r>
            <a:r>
              <a:rPr kumimoji="0" lang="en-GB" sz="2900" b="1" i="0" u="none" strike="noStrike" kern="1200" cap="none" spc="0" normalizeH="0" baseline="0" noProof="0" dirty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masnachol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 -   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.com 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- commercial sites	</a:t>
            </a:r>
          </a:p>
          <a:p>
            <a:pPr marL="342900" marR="0" lvl="0" indent="-342900" algn="l" defTabSz="914400" rtl="0" eaLnBrk="0" fontAlgn="base" latinLnBrk="0" hangingPunct="0">
              <a:lnSpc>
                <a:spcPct val="8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 sz="2900" b="1"/>
            </a:pPr>
            <a:r>
              <a:rPr kumimoji="0" lang="en-GB" sz="2900" b="1" i="0" u="none" strike="noStrike" kern="1200" cap="none" spc="0" normalizeH="0" baseline="0" noProof="0" dirty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rhwydwaith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 </a:t>
            </a:r>
            <a:r>
              <a:rPr kumimoji="0" lang="en-GB" sz="2900" b="1" i="0" u="none" strike="noStrike" kern="1200" cap="none" spc="0" normalizeH="0" baseline="0" noProof="0" dirty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isadeiledd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 -   </a:t>
            </a:r>
            <a:r>
              <a:rPr kumimoji="0" lang="en-GB" sz="29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.net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 </a:t>
            </a:r>
            <a:r>
              <a:rPr kumimoji="0" lang="en-GB" sz="29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ＭＳ Ｐゴシック" charset="-128"/>
                <a:cs typeface="+mn-cs"/>
              </a:rPr>
              <a:t>- network infrastructures	</a:t>
            </a:r>
            <a:endParaRPr kumimoji="0" lang="en-GB" sz="2900" b="1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ＭＳ Ｐゴシック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5494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u="sng" dirty="0">
                <a:solidFill>
                  <a:srgbClr val="0000FF"/>
                </a:solidFill>
                <a:latin typeface="Arial" panose="020B0604020202020204" pitchFamily="34" charset="0"/>
                <a:ea typeface="ＭＳ Ｐゴシック" panose="020B0600070205080204" pitchFamily="34" charset="-128"/>
                <a:hlinkClick r:id="rId2"/>
              </a:rPr>
              <a:t>http://www.eric.ed.gov/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u="sng" dirty="0">
                <a:solidFill>
                  <a:srgbClr val="0000FF"/>
                </a:solidFill>
                <a:latin typeface="Arial" panose="020B0604020202020204" pitchFamily="34" charset="0"/>
                <a:ea typeface="ＭＳ Ｐゴシック" panose="020B0600070205080204" pitchFamily="34" charset="-128"/>
                <a:hlinkClick r:id="rId3"/>
              </a:rPr>
              <a:t>http://www.actionresearch.net/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u="sng" dirty="0">
                <a:solidFill>
                  <a:srgbClr val="0000FF"/>
                </a:solidFill>
                <a:latin typeface="Arial" panose="020B0604020202020204" pitchFamily="34" charset="0"/>
                <a:ea typeface="ＭＳ Ｐゴシック" panose="020B0600070205080204" pitchFamily="34" charset="-128"/>
                <a:hlinkClick r:id="rId4"/>
              </a:rPr>
              <a:t>http://www.tlrp.org/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u="sng" dirty="0">
                <a:solidFill>
                  <a:srgbClr val="0000FF"/>
                </a:solidFill>
                <a:latin typeface="Arial" panose="020B0604020202020204" pitchFamily="34" charset="0"/>
                <a:ea typeface="ＭＳ Ｐゴシック" panose="020B0600070205080204" pitchFamily="34" charset="-128"/>
                <a:hlinkClick r:id="rId5"/>
              </a:rPr>
              <a:t>http://arrts.gtcni.org.uk/gtcni/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u="sng" dirty="0">
                <a:solidFill>
                  <a:srgbClr val="0000FF"/>
                </a:solidFill>
                <a:latin typeface="Arial" panose="020B0604020202020204" pitchFamily="34" charset="0"/>
                <a:ea typeface="ＭＳ Ｐゴシック" panose="020B0600070205080204" pitchFamily="34" charset="-128"/>
                <a:hlinkClick r:id="rId6"/>
              </a:rPr>
              <a:t>http://journalseek.net/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u="sng" dirty="0">
                <a:solidFill>
                  <a:srgbClr val="0000FF"/>
                </a:solidFill>
                <a:latin typeface="Arial" panose="020B0604020202020204" pitchFamily="34" charset="0"/>
                <a:ea typeface="ＭＳ Ｐゴシック" panose="020B0600070205080204" pitchFamily="34" charset="-128"/>
                <a:hlinkClick r:id="rId7"/>
              </a:rPr>
              <a:t>http://www.nfer.ac.uk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u="sng" dirty="0">
                <a:solidFill>
                  <a:srgbClr val="0000FF"/>
                </a:solidFill>
                <a:latin typeface="Arial" panose="020B0604020202020204" pitchFamily="34" charset="0"/>
                <a:ea typeface="ＭＳ Ｐゴシック" panose="020B0600070205080204" pitchFamily="34" charset="-128"/>
                <a:hlinkClick r:id="rId8"/>
              </a:rPr>
              <a:t>http://www.bera.ac.uk/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u="sng" dirty="0">
                <a:solidFill>
                  <a:srgbClr val="0000FF"/>
                </a:solidFill>
                <a:latin typeface="Arial" panose="020B0604020202020204" pitchFamily="34" charset="0"/>
                <a:ea typeface="ＭＳ Ｐゴシック" panose="020B0600070205080204" pitchFamily="34" charset="-128"/>
                <a:hlinkClick r:id="rId9"/>
              </a:rPr>
              <a:t>http://www.sera.ac.uk/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u="sng" dirty="0">
                <a:solidFill>
                  <a:srgbClr val="0000FF"/>
                </a:solidFill>
                <a:latin typeface="Arial" panose="020B0604020202020204" pitchFamily="34" charset="0"/>
                <a:ea typeface="ＭＳ Ｐゴシック" panose="020B0600070205080204" pitchFamily="34" charset="-128"/>
                <a:hlinkClick r:id="rId10"/>
              </a:rPr>
              <a:t>http://www.curee-paccts.com/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u="sng" dirty="0">
                <a:solidFill>
                  <a:srgbClr val="0000FF"/>
                </a:solidFill>
                <a:latin typeface="Arial" panose="020B0604020202020204" pitchFamily="34" charset="0"/>
                <a:ea typeface="ＭＳ Ｐゴシック" panose="020B0600070205080204" pitchFamily="34" charset="-128"/>
                <a:hlinkClick r:id="rId11"/>
              </a:rPr>
              <a:t>http://www.gwerddon.cymru/cy/hafan/</a:t>
            </a:r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Ymchwil academaidd"/>
          <p:cNvSpPr txBox="1"/>
          <p:nvPr/>
        </p:nvSpPr>
        <p:spPr>
          <a:xfrm>
            <a:off x="1524000" y="381000"/>
            <a:ext cx="6526213" cy="1036638"/>
          </a:xfrm>
          <a:prstGeom prst="rect">
            <a:avLst/>
          </a:prstGeom>
          <a:ln w="12700">
            <a:miter lim="400000"/>
          </a:ln>
          <a:extLst/>
        </p:spPr>
        <p:txBody>
          <a:bodyPr lIns="0" tIns="0" rIns="0" bIns="0" anchor="ctr">
            <a:normAutofit fontScale="92500" lnSpcReduction="20000"/>
          </a:bodyPr>
          <a:lstStyle>
            <a:lvl1pPr algn="ctr" defTabSz="374904">
              <a:defRPr sz="4346" b="1">
                <a:ln w="12126">
                  <a:solidFill>
                    <a:schemeClr val="accent2"/>
                  </a:solidFill>
                </a:ln>
                <a:noFill/>
                <a:effectLst>
                  <a:outerShdw blurRad="52070" dist="14728" dir="8100000" rotWithShape="0">
                    <a:srgbClr val="A5A5A5">
                      <a:alpha val="74997"/>
                    </a:srgbClr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dirty="0" err="1">
                <a:ln w="12126">
                  <a:solidFill>
                    <a:srgbClr val="C0504D"/>
                  </a:solidFill>
                </a:ln>
                <a:latin typeface="Arial" charset="0"/>
                <a:ea typeface="ＭＳ Ｐゴシック" charset="-128"/>
              </a:rPr>
              <a:t>Ymchwil</a:t>
            </a:r>
            <a:r>
              <a:rPr dirty="0">
                <a:ln w="12126">
                  <a:solidFill>
                    <a:srgbClr val="C0504D"/>
                  </a:solidFill>
                </a:ln>
                <a:latin typeface="Arial" charset="0"/>
                <a:ea typeface="ＭＳ Ｐゴシック" charset="-128"/>
              </a:rPr>
              <a:t> </a:t>
            </a:r>
            <a:r>
              <a:rPr dirty="0" err="1" smtClean="0">
                <a:ln w="12126">
                  <a:solidFill>
                    <a:srgbClr val="C0504D"/>
                  </a:solidFill>
                </a:ln>
                <a:latin typeface="Arial" charset="0"/>
                <a:ea typeface="ＭＳ Ｐゴシック" charset="-128"/>
              </a:rPr>
              <a:t>academaidd</a:t>
            </a:r>
            <a:endParaRPr lang="en-GB" dirty="0" smtClean="0">
              <a:ln w="12126">
                <a:solidFill>
                  <a:srgbClr val="C0504D"/>
                </a:solidFill>
              </a:ln>
              <a:latin typeface="Arial" charset="0"/>
              <a:ea typeface="ＭＳ Ｐゴシック" charset="-128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dirty="0" smtClean="0">
                <a:ln w="12126">
                  <a:solidFill>
                    <a:srgbClr val="C0504D"/>
                  </a:solidFill>
                </a:ln>
                <a:latin typeface="Arial" charset="0"/>
                <a:ea typeface="ＭＳ Ｐゴシック" charset="-128"/>
              </a:rPr>
              <a:t>Academic Research</a:t>
            </a:r>
            <a:endParaRPr dirty="0">
              <a:ln w="12126">
                <a:solidFill>
                  <a:srgbClr val="C0504D"/>
                </a:solidFill>
              </a:ln>
              <a:latin typeface="Arial" charset="0"/>
              <a:ea typeface="ＭＳ Ｐゴシック" charset="-128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0430968">
            <a:off x="5782291" y="2789848"/>
            <a:ext cx="2859599" cy="72982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766428" y="4158234"/>
            <a:ext cx="2920372" cy="71092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374601" y="1570507"/>
            <a:ext cx="1674978" cy="885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3"/>
          </p:nvPr>
        </p:nvSpPr>
        <p:spPr>
          <a:xfrm>
            <a:off x="375046" y="2834640"/>
            <a:ext cx="8393906" cy="1271245"/>
          </a:xfrm>
        </p:spPr>
        <p:txBody>
          <a:bodyPr/>
          <a:lstStyle/>
          <a:p>
            <a:r>
              <a:rPr lang="en-US" dirty="0">
                <a:hlinkClick r:id="rId2"/>
              </a:rPr>
              <a:t>https://www.tes.com</a:t>
            </a:r>
            <a:r>
              <a:rPr lang="en-US" dirty="0" smtClean="0">
                <a:hlinkClick r:id="rId2"/>
              </a:rPr>
              <a:t>/</a:t>
            </a:r>
            <a:endParaRPr lang="en-US" dirty="0" smtClean="0"/>
          </a:p>
          <a:p>
            <a:r>
              <a:rPr lang="en-US" dirty="0" smtClean="0"/>
              <a:t>JOIN TES online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Ymunwch</a:t>
            </a:r>
            <a:r>
              <a:rPr lang="en-US" dirty="0" smtClean="0"/>
              <a:t> a TES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-296" t="-10990" r="29796" b="20625"/>
          <a:stretch/>
        </p:blipFill>
        <p:spPr>
          <a:xfrm>
            <a:off x="2632462" y="255016"/>
            <a:ext cx="3879073" cy="228701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613137" y="5358569"/>
            <a:ext cx="44088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hlinkClick r:id="rId4"/>
              </a:rPr>
              <a:t>https://www.teachertoolkit.co.uk/resources</a:t>
            </a:r>
            <a:r>
              <a:rPr lang="en-US" dirty="0" smtClean="0">
                <a:hlinkClick r:id="rId4"/>
              </a:rPr>
              <a:t>/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778545"/>
            <a:ext cx="9144000" cy="1593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528189"/>
      </p:ext>
    </p:extLst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prstClr val="black"/>
                </a:solidFill>
              </a:rPr>
              <a:t/>
            </a:r>
            <a:br>
              <a:rPr lang="en-GB" b="1" dirty="0" smtClean="0">
                <a:solidFill>
                  <a:prstClr val="black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endParaRPr lang="en-GB" i="1" dirty="0" smtClean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1124744"/>
            <a:ext cx="6264695" cy="4536504"/>
          </a:xfrm>
          <a:prstGeom prst="rect">
            <a:avLst/>
          </a:prstGeom>
        </p:spPr>
      </p:pic>
      <p:pic>
        <p:nvPicPr>
          <p:cNvPr id="4" name="Picture 3" descr="Athrofa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8850" y="82943"/>
            <a:ext cx="2635150" cy="1136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7243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090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231011"/>
      </p:ext>
    </p:extLst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00" y="0"/>
            <a:ext cx="887505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549935"/>
      </p:ext>
    </p:extLst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0900"/>
            <a:ext cx="9144000" cy="5138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144490"/>
      </p:ext>
    </p:extLst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372100" y="6337300"/>
            <a:ext cx="377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hlinkClick r:id="rId2"/>
              </a:rPr>
              <a:t>@AstudioYDDS</a:t>
            </a:r>
            <a:r>
              <a:rPr lang="en-GB" dirty="0" smtClean="0"/>
              <a:t>  </a:t>
            </a:r>
            <a:r>
              <a:rPr lang="en-US" dirty="0" smtClean="0">
                <a:hlinkClick r:id="rId3"/>
              </a:rPr>
              <a:t>@StudyUWTSD 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204365" y="6338669"/>
            <a:ext cx="298521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@</a:t>
            </a:r>
            <a:r>
              <a:rPr lang="en-US" b="1" dirty="0" err="1" smtClean="0"/>
              <a:t>dilynwr</a:t>
            </a:r>
            <a:r>
              <a:rPr lang="en-US" dirty="0" smtClean="0">
                <a:hlinkClick r:id="rId4"/>
              </a:rPr>
              <a:t>@TsdTeachers </a:t>
            </a:r>
            <a:endParaRPr lang="en-US" b="1" dirty="0" smtClean="0"/>
          </a:p>
          <a:p>
            <a:endParaRPr lang="en-US" b="1" dirty="0" smtClean="0"/>
          </a:p>
        </p:txBody>
      </p:sp>
      <p:pic>
        <p:nvPicPr>
          <p:cNvPr id="8" name="Picture 7" descr="DILYNWR_400x400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201" y="6286500"/>
            <a:ext cx="485775" cy="48577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0143" y="6269651"/>
            <a:ext cx="516169" cy="516169"/>
          </a:xfrm>
          <a:prstGeom prst="rect">
            <a:avLst/>
          </a:prstGeom>
        </p:spPr>
      </p:pic>
      <p:pic>
        <p:nvPicPr>
          <p:cNvPr id="10" name="Picture 9" descr="uwtsd-logo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1173" y="6413861"/>
            <a:ext cx="833627" cy="333451"/>
          </a:xfrm>
          <a:prstGeom prst="rect">
            <a:avLst/>
          </a:prstGeom>
        </p:spPr>
      </p:pic>
      <p:pic>
        <p:nvPicPr>
          <p:cNvPr id="11" name="Picture 10" descr="fb_icon_325x325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28519" y="6240782"/>
            <a:ext cx="545038" cy="545038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457200" y="516954"/>
            <a:ext cx="8229600" cy="690562"/>
          </a:xfrm>
        </p:spPr>
        <p:txBody>
          <a:bodyPr>
            <a:normAutofit fontScale="90000"/>
          </a:bodyPr>
          <a:lstStyle/>
          <a:p>
            <a:r>
              <a:rPr lang="en-US" dirty="0" err="1" smtClean="0"/>
              <a:t>www.swwcte.ac.uk</a:t>
            </a:r>
            <a:endParaRPr lang="en-US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9231" y="1276534"/>
            <a:ext cx="7983883" cy="3588846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2437056" y="5026087"/>
            <a:ext cx="426988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/>
              <a:t>http://</a:t>
            </a:r>
            <a:r>
              <a:rPr lang="en-US" sz="3600" dirty="0" err="1"/>
              <a:t>athrofa.cymru</a:t>
            </a:r>
            <a:r>
              <a:rPr lang="en-US" sz="3600" dirty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450622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 dirty="0" err="1" smtClean="0"/>
              <a:t>Diolch</a:t>
            </a:r>
            <a:r>
              <a:rPr lang="en-GB" sz="3200" b="1" dirty="0" smtClean="0"/>
              <a:t> am </a:t>
            </a:r>
            <a:r>
              <a:rPr lang="en-GB" sz="3200" b="1" dirty="0" err="1" smtClean="0"/>
              <a:t>wrando</a:t>
            </a:r>
            <a:r>
              <a:rPr lang="en-GB" sz="3200" b="1" dirty="0" smtClean="0"/>
              <a:t> ac am </a:t>
            </a:r>
            <a:r>
              <a:rPr lang="en-GB" sz="3200" b="1" dirty="0" err="1" smtClean="0"/>
              <a:t>gyfrannu</a:t>
            </a:r>
            <a:r>
              <a:rPr lang="en-GB" sz="3200" b="1" dirty="0" smtClean="0"/>
              <a:t>.</a:t>
            </a:r>
            <a:br>
              <a:rPr lang="en-GB" sz="3200" b="1" dirty="0" smtClean="0"/>
            </a:br>
            <a:r>
              <a:rPr lang="en-GB" sz="3200" b="1" dirty="0" smtClean="0"/>
              <a:t>Thank you for listening and contributing.</a:t>
            </a:r>
            <a:endParaRPr lang="en-GB" sz="3200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11690" y="1556792"/>
            <a:ext cx="3920620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555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Education Workforce Council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11662</TotalTime>
  <Words>1158</Words>
  <Application>Microsoft Macintosh PowerPoint</Application>
  <PresentationFormat>On-screen Show (4:3)</PresentationFormat>
  <Paragraphs>203</Paragraphs>
  <Slides>37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18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37</vt:i4>
      </vt:variant>
    </vt:vector>
  </HeadingPairs>
  <TitlesOfParts>
    <vt:vector size="60" baseType="lpstr">
      <vt:lpstr>Arial Rounded MT Bold</vt:lpstr>
      <vt:lpstr>Helvetica</vt:lpstr>
      <vt:lpstr>Lucida Sans</vt:lpstr>
      <vt:lpstr>Miriam</vt:lpstr>
      <vt:lpstr>ＭＳ Ｐゴシック</vt:lpstr>
      <vt:lpstr>Myriad Pro</vt:lpstr>
      <vt:lpstr>Times New Roman</vt:lpstr>
      <vt:lpstr>Trebuchet MS</vt:lpstr>
      <vt:lpstr>Arial</vt:lpstr>
      <vt:lpstr>Calibri</vt:lpstr>
      <vt:lpstr>Cambria</vt:lpstr>
      <vt:lpstr>Credit Valley</vt:lpstr>
      <vt:lpstr>Helvetica Neue</vt:lpstr>
      <vt:lpstr>Helvetica Neue Light</vt:lpstr>
      <vt:lpstr>OCR A Extended</vt:lpstr>
      <vt:lpstr>Orator Std</vt:lpstr>
      <vt:lpstr>Symbol</vt:lpstr>
      <vt:lpstr>Wingdings</vt:lpstr>
      <vt:lpstr>20140311PresentationUWTSDTemplate</vt:lpstr>
      <vt:lpstr>1_Office Theme</vt:lpstr>
      <vt:lpstr>4_Office Theme</vt:lpstr>
      <vt:lpstr>Office Theme</vt:lpstr>
      <vt:lpstr>Education Workforce Council Template</vt:lpstr>
      <vt:lpstr>     </vt:lpstr>
      <vt:lpstr>S1: Gwerthoedd ac arferion proffesiynol  S1: Professional values and practice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Ydych chi’n gallu enwi rhain? Can you name these?</vt:lpstr>
      <vt:lpstr>                               Ôl-troed digidol                                Digital footprint</vt:lpstr>
      <vt:lpstr>Ond mae pob dim yn Breifat, nag ydyw?! But everything is private, isn’t it?!</vt:lpstr>
      <vt:lpstr>PowerPoint Presentation</vt:lpstr>
      <vt:lpstr>Interesting Stats Ystadegau diddorol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Ydych chi’n teimlo’n ddewr? Are you feeling brave?</vt:lpstr>
      <vt:lpstr>Felly, fel ydych chi’n gwybod os mae’n wir neu'n gau? So, how do you know if it’s authentic or false?</vt:lpstr>
      <vt:lpstr>Wikipedia…</vt:lpstr>
      <vt:lpstr>Wikipedia… yn wael felly?…is it so bad?</vt:lpstr>
      <vt:lpstr>PowerPoint Presentation</vt:lpstr>
      <vt:lpstr>      </vt:lpstr>
      <vt:lpstr>PowerPoint Presentation</vt:lpstr>
      <vt:lpstr>PowerPoint Presentation</vt:lpstr>
      <vt:lpstr>  </vt:lpstr>
      <vt:lpstr>PowerPoint Presentation</vt:lpstr>
      <vt:lpstr>PowerPoint Presentation</vt:lpstr>
      <vt:lpstr>PowerPoint Presentation</vt:lpstr>
      <vt:lpstr>www.swwcte.ac.uk</vt:lpstr>
      <vt:lpstr>Diolch am wrando ac am gyfrannu. Thank you for listening and contributing.</vt:lpstr>
    </vt:vector>
  </TitlesOfParts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Jones, Mathew</cp:lastModifiedBy>
  <cp:revision>33</cp:revision>
  <dcterms:created xsi:type="dcterms:W3CDTF">2015-04-14T15:21:28Z</dcterms:created>
  <dcterms:modified xsi:type="dcterms:W3CDTF">2018-09-12T05:50:10Z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