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5FED-76DB-FFD1-5654-FE0A9F8815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8B26BB4-B6CC-0002-17DD-37C5765A44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4817AC-CA9E-FFA1-4083-3110D3E25FF7}"/>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5" name="Footer Placeholder 4">
            <a:extLst>
              <a:ext uri="{FF2B5EF4-FFF2-40B4-BE49-F238E27FC236}">
                <a16:creationId xmlns:a16="http://schemas.microsoft.com/office/drawing/2014/main" id="{1307481A-8B23-E0D9-A248-51594FE39F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6B15DE-B180-1583-2D9F-DEBFD2778230}"/>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1453461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43823-A779-8D56-E1B5-48E4C70EE0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8B2D32-B6C6-F5A8-1A89-719D939E3B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A8BF77-13E7-3AE5-C241-A7273351772A}"/>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5" name="Footer Placeholder 4">
            <a:extLst>
              <a:ext uri="{FF2B5EF4-FFF2-40B4-BE49-F238E27FC236}">
                <a16:creationId xmlns:a16="http://schemas.microsoft.com/office/drawing/2014/main" id="{38118AA7-ED43-573A-FAB9-398453E2C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E20CD5-7C3D-1C7C-6727-E1F3DD6EFCAF}"/>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1664225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A0583-AC31-65A9-658A-CC017E1FC0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399544-2C52-9A1E-CE60-18A7E78FC7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F627-18B3-B22F-8173-4B06DDF26C71}"/>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5" name="Footer Placeholder 4">
            <a:extLst>
              <a:ext uri="{FF2B5EF4-FFF2-40B4-BE49-F238E27FC236}">
                <a16:creationId xmlns:a16="http://schemas.microsoft.com/office/drawing/2014/main" id="{E725AC10-C43B-9E6C-8DBE-73C8FDEFB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AD9025-C9D7-EE4B-CC70-15E9CBF7ED3E}"/>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3462837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D2DB-EDAE-E664-313A-43BF695412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EBA663-BA3F-FAB0-DCBF-2EC34AD64D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4E62A1-5BC1-4F14-5741-DD21280E6D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785D3D-E7D9-A409-0287-160C43094460}"/>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6" name="Footer Placeholder 5">
            <a:extLst>
              <a:ext uri="{FF2B5EF4-FFF2-40B4-BE49-F238E27FC236}">
                <a16:creationId xmlns:a16="http://schemas.microsoft.com/office/drawing/2014/main" id="{C52D77FF-FC7A-7711-9365-7B9C264D88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1DAFC2-C4E7-CB87-F61C-D8E2209A2E36}"/>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1852878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70F49-F0A8-CA5C-CA80-ED1DA39C1C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A77B01-78FF-4121-130D-AD14BC62FE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40E6AE-D695-CEA8-A142-C140392726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6CE9E0-FBCA-753A-1AB7-0134AA4E0A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0D0799-FAB1-7000-F845-EAB988C404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E0D3E7-D83B-22F2-B4D9-13C6E3AF30E5}"/>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8" name="Footer Placeholder 7">
            <a:extLst>
              <a:ext uri="{FF2B5EF4-FFF2-40B4-BE49-F238E27FC236}">
                <a16:creationId xmlns:a16="http://schemas.microsoft.com/office/drawing/2014/main" id="{654D830B-B71F-C816-6125-337F124D94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4EC256-37D4-80CF-376C-2D22774DA891}"/>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254551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DA4C3-DEC9-387F-49A8-E4CC690E1E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DDCC31-9A42-6AFD-2630-14E0E408F98A}"/>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4" name="Footer Placeholder 3">
            <a:extLst>
              <a:ext uri="{FF2B5EF4-FFF2-40B4-BE49-F238E27FC236}">
                <a16:creationId xmlns:a16="http://schemas.microsoft.com/office/drawing/2014/main" id="{913BA9B8-BE83-7166-5F3A-78E38AEF8B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BD5BD2-0C29-DC69-FDE3-2BB7E078615D}"/>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3527611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213055-6D9C-7C48-6730-00AB202EE8B3}"/>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3" name="Footer Placeholder 2">
            <a:extLst>
              <a:ext uri="{FF2B5EF4-FFF2-40B4-BE49-F238E27FC236}">
                <a16:creationId xmlns:a16="http://schemas.microsoft.com/office/drawing/2014/main" id="{C0C6D55F-B223-CBCE-09F1-E45FCF94B7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3DC8BE-88AF-5B89-CCEF-B14263643254}"/>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1327659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404F4-BB93-43D7-613C-08DB4EF17D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804BFF-4ADE-CEB2-52AF-181173C0FD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D12A7E-278F-C14B-98CC-D7FC24680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E9DF61-E5D8-A18B-C369-7E3FCE91CEC4}"/>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6" name="Footer Placeholder 5">
            <a:extLst>
              <a:ext uri="{FF2B5EF4-FFF2-40B4-BE49-F238E27FC236}">
                <a16:creationId xmlns:a16="http://schemas.microsoft.com/office/drawing/2014/main" id="{30C3E6DD-A572-46C9-A747-D6C907252B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FDA3D5-FB23-BFDC-04EE-7275347698C5}"/>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1530130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452D1-5C24-D75F-3184-E5CD11652D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460B68-0D25-1DF1-17B6-3991411F32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81907E-5146-EAF9-82A4-C52582F51A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69416F-4C39-A45D-E272-3F16163EE0D3}"/>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6" name="Footer Placeholder 5">
            <a:extLst>
              <a:ext uri="{FF2B5EF4-FFF2-40B4-BE49-F238E27FC236}">
                <a16:creationId xmlns:a16="http://schemas.microsoft.com/office/drawing/2014/main" id="{A64F62B4-B13D-628E-9889-913543A934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2F7D33-F166-CF67-D08C-3B2377442C27}"/>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1504882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C8184-7C5E-FCFE-88A1-1A2307D648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3C1300-E422-24E7-B679-C4ECF3C052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81BD7B-6E56-1E2E-DECF-25DD2DB707BB}"/>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5" name="Footer Placeholder 4">
            <a:extLst>
              <a:ext uri="{FF2B5EF4-FFF2-40B4-BE49-F238E27FC236}">
                <a16:creationId xmlns:a16="http://schemas.microsoft.com/office/drawing/2014/main" id="{B3961BB7-DC54-A630-D2C4-AAD1B91F74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A7F0B-A101-2D83-EDF8-EDA4B7C22BEC}"/>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2987798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66F67A-48D7-44FA-0A91-ED172F805B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40F6AB-0E5D-829B-C3F7-4B1C19597A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0E4C2-3C2A-BD61-C6C3-D047C4A5BB52}"/>
              </a:ext>
            </a:extLst>
          </p:cNvPr>
          <p:cNvSpPr>
            <a:spLocks noGrp="1"/>
          </p:cNvSpPr>
          <p:nvPr>
            <p:ph type="dt" sz="half" idx="10"/>
          </p:nvPr>
        </p:nvSpPr>
        <p:spPr/>
        <p:txBody>
          <a:bodyPr/>
          <a:lstStyle/>
          <a:p>
            <a:fld id="{05211152-4C27-4AA2-BF26-840CDE24D895}" type="datetimeFigureOut">
              <a:rPr lang="en-GB" smtClean="0"/>
              <a:t>14/11/2025</a:t>
            </a:fld>
            <a:endParaRPr lang="en-GB"/>
          </a:p>
        </p:txBody>
      </p:sp>
      <p:sp>
        <p:nvSpPr>
          <p:cNvPr id="5" name="Footer Placeholder 4">
            <a:extLst>
              <a:ext uri="{FF2B5EF4-FFF2-40B4-BE49-F238E27FC236}">
                <a16:creationId xmlns:a16="http://schemas.microsoft.com/office/drawing/2014/main" id="{341579EC-BF3D-F8BC-F9A6-8B24865B3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563FB-72B7-710C-332E-3064BB5CCEA8}"/>
              </a:ext>
            </a:extLst>
          </p:cNvPr>
          <p:cNvSpPr>
            <a:spLocks noGrp="1"/>
          </p:cNvSpPr>
          <p:nvPr>
            <p:ph type="sldNum" sz="quarter" idx="12"/>
          </p:nvPr>
        </p:nvSpPr>
        <p:spPr/>
        <p:txBody>
          <a:bodyPr/>
          <a:lstStyle/>
          <a:p>
            <a:fld id="{898B5758-3E49-406F-ADA6-4EDB5B289505}" type="slidenum">
              <a:rPr lang="en-GB" smtClean="0"/>
              <a:t>‹#›</a:t>
            </a:fld>
            <a:endParaRPr lang="en-GB"/>
          </a:p>
        </p:txBody>
      </p:sp>
    </p:spTree>
    <p:extLst>
      <p:ext uri="{BB962C8B-B14F-4D97-AF65-F5344CB8AC3E}">
        <p14:creationId xmlns:p14="http://schemas.microsoft.com/office/powerpoint/2010/main" val="936877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266419-B1D8-B062-DA75-D9BDF34ABF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144884-825D-B4EA-548D-11BB373D0E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861A3C-4E1E-6046-52E7-E830B677D9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211152-4C27-4AA2-BF26-840CDE24D895}" type="datetimeFigureOut">
              <a:rPr lang="en-GB" smtClean="0"/>
              <a:t>14/11/2025</a:t>
            </a:fld>
            <a:endParaRPr lang="en-GB"/>
          </a:p>
        </p:txBody>
      </p:sp>
      <p:sp>
        <p:nvSpPr>
          <p:cNvPr id="5" name="Footer Placeholder 4">
            <a:extLst>
              <a:ext uri="{FF2B5EF4-FFF2-40B4-BE49-F238E27FC236}">
                <a16:creationId xmlns:a16="http://schemas.microsoft.com/office/drawing/2014/main" id="{98CD26D6-592C-2DBA-0903-B9048B2F2B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F9AAA2-B8BF-3861-29E0-C808F0C7FE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98B5758-3E49-406F-ADA6-4EDB5B289505}" type="slidenum">
              <a:rPr lang="en-GB" smtClean="0"/>
              <a:t>‹#›</a:t>
            </a:fld>
            <a:endParaRPr lang="en-GB"/>
          </a:p>
        </p:txBody>
      </p:sp>
    </p:spTree>
    <p:extLst>
      <p:ext uri="{BB962C8B-B14F-4D97-AF65-F5344CB8AC3E}">
        <p14:creationId xmlns:p14="http://schemas.microsoft.com/office/powerpoint/2010/main" val="71708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as.org.uk/report/the-costs-of-alcohol-to-society/?utm_source=chatgpt.com" TargetMode="External"/><Relationship Id="rId2" Type="http://schemas.openxmlformats.org/officeDocument/2006/relationships/hyperlink" Target="https://www.gov.uk/government/publications/disclosure-application-process-for-volunteer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alcohol-consumption-advice-on-low-risk-drinking?utm_source=chatgpt.com" TargetMode="External"/><Relationship Id="rId5" Type="http://schemas.openxmlformats.org/officeDocument/2006/relationships/hyperlink" Target="https://fingertips.phe.org.uk/profile/local-alcohol-profiles?utm_source=chatgpt.com" TargetMode="External"/><Relationship Id="rId4" Type="http://schemas.openxmlformats.org/officeDocument/2006/relationships/hyperlink" Target="https://digital.nhs.uk/data-and-information/publications/statistical/health-survey-for-england/2022-part-1/adult-drinki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BA682-6D2A-3BDA-6E56-FE3807EECEB3}"/>
              </a:ext>
            </a:extLst>
          </p:cNvPr>
          <p:cNvSpPr>
            <a:spLocks noGrp="1"/>
          </p:cNvSpPr>
          <p:nvPr>
            <p:ph type="ctrTitle"/>
          </p:nvPr>
        </p:nvSpPr>
        <p:spPr>
          <a:xfrm>
            <a:off x="1524000" y="1627980"/>
            <a:ext cx="9144000" cy="3602039"/>
          </a:xfrm>
        </p:spPr>
        <p:txBody>
          <a:bodyPr>
            <a:normAutofit fontScale="90000"/>
          </a:bodyPr>
          <a:lstStyle/>
          <a:p>
            <a:r>
              <a:rPr lang="en-US" sz="3100" dirty="0"/>
              <a:t>Written Commentary</a:t>
            </a:r>
            <a:br>
              <a:rPr lang="en-GB" sz="3100" dirty="0"/>
            </a:br>
            <a:r>
              <a:rPr lang="en-US" sz="3100" dirty="0" err="1"/>
              <a:t>Programme</a:t>
            </a:r>
            <a:r>
              <a:rPr lang="en-US" sz="3100" dirty="0"/>
              <a:t>: BSc Health and Social Care</a:t>
            </a:r>
            <a:br>
              <a:rPr lang="en-GB" sz="3100" dirty="0"/>
            </a:br>
            <a:r>
              <a:rPr lang="en-US" sz="3100" dirty="0"/>
              <a:t>BMHP5014 – Changemakers: Creativity and Value Creation</a:t>
            </a:r>
            <a:br>
              <a:rPr lang="en-GB" sz="3100" dirty="0"/>
            </a:br>
            <a:r>
              <a:rPr lang="en-US" sz="3100" dirty="0" err="1"/>
              <a:t>Naveeda</a:t>
            </a:r>
            <a:r>
              <a:rPr lang="en-US" sz="3100" dirty="0"/>
              <a:t> Qayyum</a:t>
            </a:r>
            <a:br>
              <a:rPr lang="en-GB" sz="3100" dirty="0"/>
            </a:br>
            <a:r>
              <a:rPr lang="en-US" sz="3100" dirty="0"/>
              <a:t>Date of Submission: 14/11/25</a:t>
            </a:r>
            <a:br>
              <a:rPr lang="en-US" sz="3100" dirty="0"/>
            </a:br>
            <a:r>
              <a:rPr lang="en-US" sz="3100" dirty="0"/>
              <a:t>2323253</a:t>
            </a:r>
            <a:br>
              <a:rPr lang="en-GB" dirty="0"/>
            </a:br>
            <a:r>
              <a:rPr lang="en-US" b="1" dirty="0"/>
              <a:t> </a:t>
            </a:r>
            <a:br>
              <a:rPr lang="en-GB" dirty="0"/>
            </a:br>
            <a:endParaRPr lang="en-GB" dirty="0"/>
          </a:p>
        </p:txBody>
      </p:sp>
    </p:spTree>
    <p:extLst>
      <p:ext uri="{BB962C8B-B14F-4D97-AF65-F5344CB8AC3E}">
        <p14:creationId xmlns:p14="http://schemas.microsoft.com/office/powerpoint/2010/main" val="148830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F1DA-81D5-363E-E36B-944631C43B8F}"/>
              </a:ext>
            </a:extLst>
          </p:cNvPr>
          <p:cNvSpPr>
            <a:spLocks noGrp="1"/>
          </p:cNvSpPr>
          <p:nvPr>
            <p:ph type="title"/>
          </p:nvPr>
        </p:nvSpPr>
        <p:spPr/>
        <p:txBody>
          <a:bodyPr/>
          <a:lstStyle/>
          <a:p>
            <a:r>
              <a:rPr lang="en-GB" dirty="0"/>
              <a:t>Title/introduction</a:t>
            </a:r>
          </a:p>
        </p:txBody>
      </p:sp>
      <p:sp>
        <p:nvSpPr>
          <p:cNvPr id="3" name="Content Placeholder 2">
            <a:extLst>
              <a:ext uri="{FF2B5EF4-FFF2-40B4-BE49-F238E27FC236}">
                <a16:creationId xmlns:a16="http://schemas.microsoft.com/office/drawing/2014/main" id="{77A670E6-16B2-E2CD-0F5A-D2A1B830F652}"/>
              </a:ext>
            </a:extLst>
          </p:cNvPr>
          <p:cNvSpPr>
            <a:spLocks noGrp="1"/>
          </p:cNvSpPr>
          <p:nvPr>
            <p:ph idx="1"/>
          </p:nvPr>
        </p:nvSpPr>
        <p:spPr/>
        <p:txBody>
          <a:bodyPr>
            <a:normAutofit fontScale="92500" lnSpcReduction="10000"/>
          </a:bodyPr>
          <a:lstStyle/>
          <a:p>
            <a:r>
              <a:rPr lang="en-US" dirty="0"/>
              <a:t>This innovation is called Sober Spaces Alcohol-Free Social Nights. It is a community-based initiative that establishes fun events in the evenings that do not serve alcohol. Such evenings consist of mocktail cafes, open mic, film nights and board game parties and late night sports. The primary vision is to provide individuals with safe and enjoyable non-drinking ways of </a:t>
            </a:r>
            <a:r>
              <a:rPr lang="en-US" dirty="0" err="1"/>
              <a:t>socialising</a:t>
            </a:r>
            <a:r>
              <a:rPr lang="en-US" dirty="0"/>
              <a:t>. Most young adults are under social pressure to consume alcohol so as to fit in and this effort is an alternative to being healthy. It has been found that individuals who participate in alcohol-free activities, which are rewarding, favor more to be less inclined to drink more and undergo improved mood and wellbeing (Kuhlemeier et al., 2024; McKay et al., 2024). Through positive </a:t>
            </a:r>
            <a:r>
              <a:rPr lang="en-US" dirty="0" err="1"/>
              <a:t>behaviour</a:t>
            </a:r>
            <a:r>
              <a:rPr lang="en-US" dirty="0"/>
              <a:t> and community connection, Sober Spaces will establish alcohol-free confidence and social pleasure.</a:t>
            </a:r>
            <a:endParaRPr lang="en-GB" dirty="0"/>
          </a:p>
          <a:p>
            <a:endParaRPr lang="en-GB" dirty="0"/>
          </a:p>
        </p:txBody>
      </p:sp>
    </p:spTree>
    <p:extLst>
      <p:ext uri="{BB962C8B-B14F-4D97-AF65-F5344CB8AC3E}">
        <p14:creationId xmlns:p14="http://schemas.microsoft.com/office/powerpoint/2010/main" val="4197000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0307D-2315-C0AF-5A96-5E574B55B116}"/>
              </a:ext>
            </a:extLst>
          </p:cNvPr>
          <p:cNvSpPr>
            <a:spLocks noGrp="1"/>
          </p:cNvSpPr>
          <p:nvPr>
            <p:ph type="title"/>
          </p:nvPr>
        </p:nvSpPr>
        <p:spPr/>
        <p:txBody>
          <a:bodyPr>
            <a:normAutofit fontScale="90000"/>
          </a:bodyPr>
          <a:lstStyle/>
          <a:p>
            <a:r>
              <a:rPr lang="en-US" b="1" dirty="0"/>
              <a:t>The Issue and Gaps in Health and Social Care</a:t>
            </a:r>
            <a:br>
              <a:rPr lang="en-GB" dirty="0"/>
            </a:br>
            <a:endParaRPr lang="en-GB" dirty="0"/>
          </a:p>
        </p:txBody>
      </p:sp>
      <p:sp>
        <p:nvSpPr>
          <p:cNvPr id="3" name="Content Placeholder 2">
            <a:extLst>
              <a:ext uri="{FF2B5EF4-FFF2-40B4-BE49-F238E27FC236}">
                <a16:creationId xmlns:a16="http://schemas.microsoft.com/office/drawing/2014/main" id="{72D06B18-249C-C921-5760-2D74C0EAA805}"/>
              </a:ext>
            </a:extLst>
          </p:cNvPr>
          <p:cNvSpPr>
            <a:spLocks noGrp="1"/>
          </p:cNvSpPr>
          <p:nvPr>
            <p:ph idx="1"/>
          </p:nvPr>
        </p:nvSpPr>
        <p:spPr/>
        <p:txBody>
          <a:bodyPr>
            <a:normAutofit fontScale="55000" lnSpcReduction="20000"/>
          </a:bodyPr>
          <a:lstStyle/>
          <a:p>
            <a:r>
              <a:rPr lang="en-US" dirty="0"/>
              <a:t>Alcohol consumption remains to be among the healthcare issues in the UK. In 2023, the number of alcohol-related deaths was the largest in history, 10,473, and the Office for National Statistics chart indicates that the count of deaths has increased sharply since 2019 (ONS, 2025). The alcohol-related hospital admissions also tripled and surpassed more than one million (1,018,984) in England in 2023/24 (OHID, 2025). The costs of alcohol harm to the economy have been estimated to be approximately £27.44 billion annually, which covers expenses on healthcare, policing, and lost productivity (IAS, 2024). Majority of the health and social-care services are also meant to be used to treat alcohol-related illness once it has already brought harm. Nevertheless, the number of interventions aimed at preventing or developing healthy social practices is less. Sober Spaces can bridge this gap by offering healthier leisure spaces that will cause a reduction in alcohol dependence. It also promotes community wellness and early intervention before the development of harmful drinking patterns. The ONS and OHID graphs can easily explain why the new strategy like this is desperately required.</a:t>
            </a:r>
            <a:endParaRPr lang="en-GB" dirty="0"/>
          </a:p>
          <a:p>
            <a:r>
              <a:rPr lang="en-US" dirty="0"/>
              <a:t>Alcohol consumption remains to be among the healthcare issues in the UK. In 2023, the number of alcohol-related deaths was the largest in history, 10,473, and the Office for National Statistics chart indicates that the count of deaths has increased sharply since 2019 (ONS, 2025). The alcohol-related hospital admissions also tripled and surpassed more than one million (1,018,984) in England in 2023/24 (OHID, 2025). The costs of alcohol harm to the economy have been estimated to be approximately £27.44 billion annually, which covers expenses on healthcare, policing, and lost productivity (IAS, 2024). Majority of the health and social-care services are also meant to be used to treat alcohol-related illness once it has already brought harm. Nevertheless, the number of interventions aimed at preventing or developing healthy social practices is less. Sober Spaces can bridge this gap by offering healthier leisure spaces that will cause a reduction in alcohol dependence. It also promotes community wellness and early intervention before the development of harmful drinking patterns. The ONS and OHID graphs can easily explain why the new strategy like this is desperately required.</a:t>
            </a:r>
            <a:endParaRPr lang="en-GB" dirty="0"/>
          </a:p>
          <a:p>
            <a:endParaRPr lang="en-GB" dirty="0"/>
          </a:p>
        </p:txBody>
      </p:sp>
    </p:spTree>
    <p:extLst>
      <p:ext uri="{BB962C8B-B14F-4D97-AF65-F5344CB8AC3E}">
        <p14:creationId xmlns:p14="http://schemas.microsoft.com/office/powerpoint/2010/main" val="521814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5F97D-3E56-ADB0-361C-256E29CAA770}"/>
              </a:ext>
            </a:extLst>
          </p:cNvPr>
          <p:cNvSpPr>
            <a:spLocks noGrp="1"/>
          </p:cNvSpPr>
          <p:nvPr>
            <p:ph type="title"/>
          </p:nvPr>
        </p:nvSpPr>
        <p:spPr/>
        <p:txBody>
          <a:bodyPr/>
          <a:lstStyle/>
          <a:p>
            <a:r>
              <a:rPr lang="en-US" b="1" dirty="0"/>
              <a:t>Target Audience and Impact</a:t>
            </a:r>
            <a:endParaRPr lang="en-GB" dirty="0"/>
          </a:p>
        </p:txBody>
      </p:sp>
      <p:sp>
        <p:nvSpPr>
          <p:cNvPr id="3" name="Content Placeholder 2">
            <a:extLst>
              <a:ext uri="{FF2B5EF4-FFF2-40B4-BE49-F238E27FC236}">
                <a16:creationId xmlns:a16="http://schemas.microsoft.com/office/drawing/2014/main" id="{ABB53C87-4F75-80A4-7ED4-1F5CB08F2E03}"/>
              </a:ext>
            </a:extLst>
          </p:cNvPr>
          <p:cNvSpPr>
            <a:spLocks noGrp="1"/>
          </p:cNvSpPr>
          <p:nvPr>
            <p:ph idx="1"/>
          </p:nvPr>
        </p:nvSpPr>
        <p:spPr/>
        <p:txBody>
          <a:bodyPr>
            <a:normAutofit fontScale="85000" lnSpcReduction="20000"/>
          </a:bodyPr>
          <a:lstStyle/>
          <a:p>
            <a:r>
              <a:rPr lang="en-US" dirty="0"/>
              <a:t>The target audience of the project is primarily those aged between 16 and 30 years old, such as students, apprentices, and young employees. The Health Survey for England 2022 found that 46 percent of 1624-year-olds drank alcohol during the last week and 27 percent have spent more than the recommended limit of 3 on women and 4 on men per day (NHS Digital, 2024). Simultaneously, approximately 25 to 26 percent of young adults in this age category nowadays are non-drinkers, and there is a cultural shift towards sobriety and conscious drinking (Roberts, 2025). Sober Spaces is founded on this good trend as it provides the youth with an opportunity to experience night life in a secure and friendly place. It works to curb binge drinking and accidents, promotes healthy mental health and sleep, and promotes friendship and membership without drinking. The </a:t>
            </a:r>
            <a:r>
              <a:rPr lang="en-US" dirty="0" err="1"/>
              <a:t>programme</a:t>
            </a:r>
            <a:r>
              <a:rPr lang="en-US" dirty="0"/>
              <a:t> also reduces strain on the emergency departments and also helps in promoting health on the long run in the community. These trends will be </a:t>
            </a:r>
            <a:r>
              <a:rPr lang="en-US" dirty="0" err="1"/>
              <a:t>visualised</a:t>
            </a:r>
            <a:r>
              <a:rPr lang="en-US" dirty="0"/>
              <a:t> with the help of the age-group charts that will be presented in HSE 2022 and used by the audience when discussing the poster.</a:t>
            </a:r>
            <a:endParaRPr lang="en-GB" dirty="0"/>
          </a:p>
          <a:p>
            <a:endParaRPr lang="en-GB" dirty="0"/>
          </a:p>
        </p:txBody>
      </p:sp>
    </p:spTree>
    <p:extLst>
      <p:ext uri="{BB962C8B-B14F-4D97-AF65-F5344CB8AC3E}">
        <p14:creationId xmlns:p14="http://schemas.microsoft.com/office/powerpoint/2010/main" val="4047559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4F760-30A1-93D1-608A-6DC8FD74B2DC}"/>
              </a:ext>
            </a:extLst>
          </p:cNvPr>
          <p:cNvSpPr>
            <a:spLocks noGrp="1"/>
          </p:cNvSpPr>
          <p:nvPr>
            <p:ph type="title"/>
          </p:nvPr>
        </p:nvSpPr>
        <p:spPr/>
        <p:txBody>
          <a:bodyPr/>
          <a:lstStyle/>
          <a:p>
            <a:r>
              <a:rPr lang="en-US" b="1" dirty="0"/>
              <a:t>Implementation</a:t>
            </a:r>
            <a:endParaRPr lang="en-GB" dirty="0"/>
          </a:p>
        </p:txBody>
      </p:sp>
      <p:sp>
        <p:nvSpPr>
          <p:cNvPr id="3" name="Content Placeholder 2">
            <a:extLst>
              <a:ext uri="{FF2B5EF4-FFF2-40B4-BE49-F238E27FC236}">
                <a16:creationId xmlns:a16="http://schemas.microsoft.com/office/drawing/2014/main" id="{FE46C0E0-0237-C136-67BA-EA1D580EEFBC}"/>
              </a:ext>
            </a:extLst>
          </p:cNvPr>
          <p:cNvSpPr>
            <a:spLocks noGrp="1"/>
          </p:cNvSpPr>
          <p:nvPr>
            <p:ph idx="1"/>
          </p:nvPr>
        </p:nvSpPr>
        <p:spPr/>
        <p:txBody>
          <a:bodyPr>
            <a:normAutofit fontScale="92500" lnSpcReduction="20000"/>
          </a:bodyPr>
          <a:lstStyle/>
          <a:p>
            <a:r>
              <a:rPr lang="en-US" dirty="0"/>
              <a:t>Sober Spaces will reach out in daily common locations like universities, colleges, youth </a:t>
            </a:r>
            <a:r>
              <a:rPr lang="en-US" dirty="0" err="1"/>
              <a:t>centres</a:t>
            </a:r>
            <a:r>
              <a:rPr lang="en-US" dirty="0"/>
              <a:t>, leisure </a:t>
            </a:r>
            <a:r>
              <a:rPr lang="en-US" dirty="0" err="1"/>
              <a:t>centres</a:t>
            </a:r>
            <a:r>
              <a:rPr lang="en-US" dirty="0"/>
              <a:t>, libraries during off hours, and pubs which are willing to host dry nights. The events will be run by local councils, Integrated Care System, student unions, venue managers and trained volunteers. All events will be free or pay a small fee of entry thereby making it affordable to all. The free water, hot drinks, and light snacks will be offered in the venues to keep the guests at ease. There will be quiet zones where individuals can go in case they feel anxious or overstimulated and information desks will include information on the local alcohol-support services. DBS-checks will be done on all volunteers and adequate safeguarding procedures will be implemented in case of any under-18 attendee (DBS, 2024; NYA, 2024). It is a well structured </a:t>
            </a:r>
            <a:r>
              <a:rPr lang="en-US" dirty="0" err="1"/>
              <a:t>programme</a:t>
            </a:r>
            <a:r>
              <a:rPr lang="en-US" dirty="0"/>
              <a:t> which makes it inclusive, safe, and well-</a:t>
            </a:r>
            <a:r>
              <a:rPr lang="en-US" dirty="0" err="1"/>
              <a:t>organised</a:t>
            </a:r>
            <a:r>
              <a:rPr lang="en-US" dirty="0"/>
              <a:t>.</a:t>
            </a:r>
            <a:endParaRPr lang="en-GB" dirty="0"/>
          </a:p>
          <a:p>
            <a:endParaRPr lang="en-GB" dirty="0"/>
          </a:p>
        </p:txBody>
      </p:sp>
    </p:spTree>
    <p:extLst>
      <p:ext uri="{BB962C8B-B14F-4D97-AF65-F5344CB8AC3E}">
        <p14:creationId xmlns:p14="http://schemas.microsoft.com/office/powerpoint/2010/main" val="3859018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D47F-035F-A517-C8D4-C835E94AE21D}"/>
              </a:ext>
            </a:extLst>
          </p:cNvPr>
          <p:cNvSpPr>
            <a:spLocks noGrp="1"/>
          </p:cNvSpPr>
          <p:nvPr>
            <p:ph type="title"/>
          </p:nvPr>
        </p:nvSpPr>
        <p:spPr/>
        <p:txBody>
          <a:bodyPr/>
          <a:lstStyle/>
          <a:p>
            <a:r>
              <a:rPr lang="en-US" b="1" dirty="0"/>
              <a:t>Timeline</a:t>
            </a:r>
            <a:endParaRPr lang="en-GB" dirty="0"/>
          </a:p>
        </p:txBody>
      </p:sp>
      <p:sp>
        <p:nvSpPr>
          <p:cNvPr id="3" name="Content Placeholder 2">
            <a:extLst>
              <a:ext uri="{FF2B5EF4-FFF2-40B4-BE49-F238E27FC236}">
                <a16:creationId xmlns:a16="http://schemas.microsoft.com/office/drawing/2014/main" id="{E3D40442-65BB-DA48-9322-B834F68533D3}"/>
              </a:ext>
            </a:extLst>
          </p:cNvPr>
          <p:cNvSpPr>
            <a:spLocks noGrp="1"/>
          </p:cNvSpPr>
          <p:nvPr>
            <p:ph idx="1"/>
          </p:nvPr>
        </p:nvSpPr>
        <p:spPr/>
        <p:txBody>
          <a:bodyPr/>
          <a:lstStyle/>
          <a:p>
            <a:r>
              <a:rPr lang="en-US" dirty="0"/>
              <a:t>In the first month, the </a:t>
            </a:r>
            <a:r>
              <a:rPr lang="en-US" dirty="0" err="1"/>
              <a:t>organising</a:t>
            </a:r>
            <a:r>
              <a:rPr lang="en-US" dirty="0"/>
              <a:t> team will establish partnerships, choose venues, conduct risk assessment, and identify volunteers. In month two, two pilot events will be conducted to test the idea and get feedback. In the third-sixth month, the project will be extended to multiple locations, and the data collection will be conducted constantly to monitor attendance and satisfaction. Between months seven and twelve, Sober Spaces will become more common in the region and present the outcomes to councils, NHS partners, and universities. The schedule indicates that the project is feasible and can be expanded in twelve months.</a:t>
            </a:r>
            <a:endParaRPr lang="en-GB" dirty="0"/>
          </a:p>
          <a:p>
            <a:endParaRPr lang="en-GB" dirty="0"/>
          </a:p>
        </p:txBody>
      </p:sp>
    </p:spTree>
    <p:extLst>
      <p:ext uri="{BB962C8B-B14F-4D97-AF65-F5344CB8AC3E}">
        <p14:creationId xmlns:p14="http://schemas.microsoft.com/office/powerpoint/2010/main" val="4269266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26D6-266E-1BCD-9858-F0DFCF5A0EA8}"/>
              </a:ext>
            </a:extLst>
          </p:cNvPr>
          <p:cNvSpPr>
            <a:spLocks noGrp="1"/>
          </p:cNvSpPr>
          <p:nvPr>
            <p:ph type="title"/>
          </p:nvPr>
        </p:nvSpPr>
        <p:spPr/>
        <p:txBody>
          <a:bodyPr/>
          <a:lstStyle/>
          <a:p>
            <a:r>
              <a:rPr lang="en-US" b="1" dirty="0"/>
              <a:t>Development and Regulations</a:t>
            </a:r>
            <a:endParaRPr lang="en-GB" dirty="0"/>
          </a:p>
        </p:txBody>
      </p:sp>
      <p:sp>
        <p:nvSpPr>
          <p:cNvPr id="3" name="Content Placeholder 2">
            <a:extLst>
              <a:ext uri="{FF2B5EF4-FFF2-40B4-BE49-F238E27FC236}">
                <a16:creationId xmlns:a16="http://schemas.microsoft.com/office/drawing/2014/main" id="{7AB6E682-D311-E5EF-D024-DB7B52EF0835}"/>
              </a:ext>
            </a:extLst>
          </p:cNvPr>
          <p:cNvSpPr>
            <a:spLocks noGrp="1"/>
          </p:cNvSpPr>
          <p:nvPr>
            <p:ph idx="1"/>
          </p:nvPr>
        </p:nvSpPr>
        <p:spPr/>
        <p:txBody>
          <a:bodyPr>
            <a:normAutofit fontScale="92500" lnSpcReduction="20000"/>
          </a:bodyPr>
          <a:lstStyle/>
          <a:p>
            <a:r>
              <a:rPr lang="en-US" dirty="0"/>
              <a:t>All the events will be conducted according to the UK legal and ethical standards. The </a:t>
            </a:r>
            <a:r>
              <a:rPr lang="en-US" dirty="0" err="1"/>
              <a:t>programme</a:t>
            </a:r>
            <a:r>
              <a:rPr lang="en-US" dirty="0"/>
              <a:t> has to comply with the provisions of the Licensing Act 2003, which facilitates the operation of the local authorities in the establishment of the venues to operate safely (Home Office, 2024). Disclosure and Barring Service (DBS) checks will be done on staff and volunteers working with the young people to make sure that they are safe (DBS, 2024). The personal information gathered at the time of sign-up or feedback will be kept secure in accordance to the UK GDPR and the Data Protection Act (Charity Finance Group, n.d.; Fundraising Regulator, 2018). The initiative also promotes the low-risk drinking recommendations of the UK Chief Medical Officer that have no more than 14 units a week (CMO, 2016). Adherence to these regulations indicates that the project has the value of safety, equality, and responsible practice.</a:t>
            </a:r>
            <a:endParaRPr lang="en-GB" dirty="0"/>
          </a:p>
          <a:p>
            <a:endParaRPr lang="en-GB" dirty="0"/>
          </a:p>
        </p:txBody>
      </p:sp>
    </p:spTree>
    <p:extLst>
      <p:ext uri="{BB962C8B-B14F-4D97-AF65-F5344CB8AC3E}">
        <p14:creationId xmlns:p14="http://schemas.microsoft.com/office/powerpoint/2010/main" val="1922119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D35D4-1EC7-9060-621B-32152F7860BD}"/>
              </a:ext>
            </a:extLst>
          </p:cNvPr>
          <p:cNvSpPr>
            <a:spLocks noGrp="1"/>
          </p:cNvSpPr>
          <p:nvPr>
            <p:ph type="title"/>
          </p:nvPr>
        </p:nvSpPr>
        <p:spPr/>
        <p:txBody>
          <a:bodyPr/>
          <a:lstStyle/>
          <a:p>
            <a:r>
              <a:rPr lang="en-US" b="1" dirty="0"/>
              <a:t>Technology Integration</a:t>
            </a:r>
            <a:endParaRPr lang="en-GB" dirty="0"/>
          </a:p>
        </p:txBody>
      </p:sp>
      <p:sp>
        <p:nvSpPr>
          <p:cNvPr id="3" name="Content Placeholder 2">
            <a:extLst>
              <a:ext uri="{FF2B5EF4-FFF2-40B4-BE49-F238E27FC236}">
                <a16:creationId xmlns:a16="http://schemas.microsoft.com/office/drawing/2014/main" id="{D3458C2C-426C-D3D9-1510-5F14D508A64E}"/>
              </a:ext>
            </a:extLst>
          </p:cNvPr>
          <p:cNvSpPr>
            <a:spLocks noGrp="1"/>
          </p:cNvSpPr>
          <p:nvPr>
            <p:ph idx="1"/>
          </p:nvPr>
        </p:nvSpPr>
        <p:spPr/>
        <p:txBody>
          <a:bodyPr/>
          <a:lstStyle/>
          <a:p>
            <a:r>
              <a:rPr lang="en-US" dirty="0"/>
              <a:t>Sober Space is not an application but employs rudimentary technology to enhance </a:t>
            </a:r>
            <a:r>
              <a:rPr lang="en-US" dirty="0" err="1"/>
              <a:t>organisation</a:t>
            </a:r>
            <a:r>
              <a:rPr lang="en-US" dirty="0"/>
              <a:t> and interaction. Registration and feedback will be paper free and fast through QR codes. Wellbeing and attitudes towards alcohol will be measured at pre event and post event using short online surveys. The participants will be able to opt to receive emails about the NHS Live Well resources or local support services. All information will be kept in a safe place in accordance with GDPR recommendations (Charity Finance Group, n.d.; Fundraising Regulator, 2018). These online components ensure the </a:t>
            </a:r>
            <a:r>
              <a:rPr lang="en-US" dirty="0" err="1"/>
              <a:t>programme</a:t>
            </a:r>
            <a:r>
              <a:rPr lang="en-US" dirty="0"/>
              <a:t> is efficient and at the same time safeguard privacy and minimize administrative expenses.</a:t>
            </a:r>
            <a:endParaRPr lang="en-GB" dirty="0"/>
          </a:p>
          <a:p>
            <a:endParaRPr lang="en-GB" dirty="0"/>
          </a:p>
        </p:txBody>
      </p:sp>
    </p:spTree>
    <p:extLst>
      <p:ext uri="{BB962C8B-B14F-4D97-AF65-F5344CB8AC3E}">
        <p14:creationId xmlns:p14="http://schemas.microsoft.com/office/powerpoint/2010/main" val="961648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96B3F-6D4C-0E43-3E61-6E110703C2E2}"/>
              </a:ext>
            </a:extLst>
          </p:cNvPr>
          <p:cNvSpPr>
            <a:spLocks noGrp="1"/>
          </p:cNvSpPr>
          <p:nvPr>
            <p:ph type="title"/>
          </p:nvPr>
        </p:nvSpPr>
        <p:spPr/>
        <p:txBody>
          <a:bodyPr/>
          <a:lstStyle/>
          <a:p>
            <a:r>
              <a:rPr lang="en-US" b="1" dirty="0"/>
              <a:t>Dissemination – Promotion and Awareness</a:t>
            </a:r>
            <a:endParaRPr lang="en-GB" dirty="0"/>
          </a:p>
        </p:txBody>
      </p:sp>
      <p:sp>
        <p:nvSpPr>
          <p:cNvPr id="3" name="Content Placeholder 2">
            <a:extLst>
              <a:ext uri="{FF2B5EF4-FFF2-40B4-BE49-F238E27FC236}">
                <a16:creationId xmlns:a16="http://schemas.microsoft.com/office/drawing/2014/main" id="{F1167B01-1340-577F-7E6A-83A365E00C64}"/>
              </a:ext>
            </a:extLst>
          </p:cNvPr>
          <p:cNvSpPr>
            <a:spLocks noGrp="1"/>
          </p:cNvSpPr>
          <p:nvPr>
            <p:ph idx="1"/>
          </p:nvPr>
        </p:nvSpPr>
        <p:spPr/>
        <p:txBody>
          <a:bodyPr>
            <a:normAutofit fontScale="92500" lnSpcReduction="20000"/>
          </a:bodyPr>
          <a:lstStyle/>
          <a:p>
            <a:r>
              <a:rPr lang="en-US" dirty="0"/>
              <a:t>Advertisement will target locations frequented by young adults and online platforms that they are already using. The events will be advertised by universities, colleges and NHS wellbeing teams via newsletters and campus boards. The information will be communicated on the websites of local authorities and community partners. Success stories will be featured on social media campaigns through Instagram, TikTok, and X using such hashtags as #SoberSpaces and Fun </a:t>
            </a:r>
            <a:r>
              <a:rPr lang="en-US" dirty="0" err="1"/>
              <a:t>WithoutAlcohol</a:t>
            </a:r>
            <a:r>
              <a:rPr lang="en-US" dirty="0"/>
              <a:t>. Micro-influencers and student ambassadors will share the real experiences so that the idea can be relatable. Posters and flyers will be printed and put in GP surgeries, libraries, and community </a:t>
            </a:r>
            <a:r>
              <a:rPr lang="en-US" dirty="0" err="1"/>
              <a:t>centres</a:t>
            </a:r>
            <a:r>
              <a:rPr lang="en-US" dirty="0"/>
              <a:t>. Regular communication with graphs provided by ONS, OHID, and HSE will be offered to remind stakeholders about the current necessity and the difference (ONS, 2025; OHID, 2025; NHS Digital, 2024). This will provide a broad publicity and credibility.</a:t>
            </a:r>
            <a:endParaRPr lang="en-GB" dirty="0"/>
          </a:p>
          <a:p>
            <a:endParaRPr lang="en-GB" dirty="0"/>
          </a:p>
        </p:txBody>
      </p:sp>
    </p:spTree>
    <p:extLst>
      <p:ext uri="{BB962C8B-B14F-4D97-AF65-F5344CB8AC3E}">
        <p14:creationId xmlns:p14="http://schemas.microsoft.com/office/powerpoint/2010/main" val="868066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C1A8-BF72-A7E4-3225-584CD14589CD}"/>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CDED9E78-9EBF-C934-D435-12D5DF9A1209}"/>
              </a:ext>
            </a:extLst>
          </p:cNvPr>
          <p:cNvSpPr>
            <a:spLocks noGrp="1"/>
          </p:cNvSpPr>
          <p:nvPr>
            <p:ph idx="1"/>
          </p:nvPr>
        </p:nvSpPr>
        <p:spPr/>
        <p:txBody>
          <a:bodyPr/>
          <a:lstStyle/>
          <a:p>
            <a:r>
              <a:rPr lang="en-US" dirty="0"/>
              <a:t>To </a:t>
            </a:r>
            <a:r>
              <a:rPr lang="en-US" dirty="0" err="1"/>
              <a:t>summarise</a:t>
            </a:r>
            <a:r>
              <a:rPr lang="en-US" dirty="0"/>
              <a:t>, Sober Spaces provides a good and viable solution to the problem of alcohol abuse by providing individuals with an opportunity to </a:t>
            </a:r>
            <a:r>
              <a:rPr lang="en-US" dirty="0" err="1"/>
              <a:t>socialise</a:t>
            </a:r>
            <a:r>
              <a:rPr lang="en-US" dirty="0"/>
              <a:t> without the stress to drink. It aligns with national health priorities and local wellbeing strategies to prevent and engage the community. The program is both low-cost, evidence-based and easy to implement in other regions of the UK. The fact that ONS, HSE, and OHID present evidence make it clear why new preventive concepts such as this are necessary. Sober Spaces encourages healthier decisions, causes less harm, and creates a feeling of belonging to the young adults and the community at large.</a:t>
            </a:r>
            <a:endParaRPr lang="en-GB" dirty="0"/>
          </a:p>
          <a:p>
            <a:endParaRPr lang="en-GB" dirty="0"/>
          </a:p>
        </p:txBody>
      </p:sp>
    </p:spTree>
    <p:extLst>
      <p:ext uri="{BB962C8B-B14F-4D97-AF65-F5344CB8AC3E}">
        <p14:creationId xmlns:p14="http://schemas.microsoft.com/office/powerpoint/2010/main" val="165159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FFD42-6879-D0AD-49B7-DFFAFFB9AFE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9BB99C2-AE34-918E-0F83-8416713E8BED}"/>
              </a:ext>
            </a:extLst>
          </p:cNvPr>
          <p:cNvSpPr>
            <a:spLocks noGrp="1"/>
          </p:cNvSpPr>
          <p:nvPr>
            <p:ph idx="1"/>
          </p:nvPr>
        </p:nvSpPr>
        <p:spPr/>
        <p:txBody>
          <a:bodyPr>
            <a:normAutofit fontScale="40000" lnSpcReduction="20000"/>
          </a:bodyPr>
          <a:lstStyle/>
          <a:p>
            <a:r>
              <a:rPr lang="en-US" dirty="0"/>
              <a:t>Charity Finance Group. (n.d.). </a:t>
            </a:r>
            <a:r>
              <a:rPr lang="en-US" i="1" dirty="0"/>
              <a:t>GDPR for small charities.</a:t>
            </a:r>
            <a:r>
              <a:rPr lang="en-US" dirty="0"/>
              <a:t> https://cfg.org.uk/resources/gdpr_guide_for_small_charities</a:t>
            </a:r>
            <a:endParaRPr lang="en-GB" dirty="0"/>
          </a:p>
          <a:p>
            <a:r>
              <a:rPr lang="en-US" dirty="0"/>
              <a:t>Disclosure and Barring Service. (2024). </a:t>
            </a:r>
            <a:r>
              <a:rPr lang="en-US" i="1" dirty="0"/>
              <a:t>Disclosure application process for volunteers.</a:t>
            </a:r>
            <a:r>
              <a:rPr lang="en-US" dirty="0"/>
              <a:t> </a:t>
            </a:r>
            <a:r>
              <a:rPr lang="en-US" u="sng" dirty="0">
                <a:hlinkClick r:id="rId2"/>
              </a:rPr>
              <a:t>https://www.gov.uk/government/publications/disclosure-application-process-for-volunteers</a:t>
            </a:r>
            <a:endParaRPr lang="en-GB" dirty="0"/>
          </a:p>
          <a:p>
            <a:r>
              <a:rPr lang="en-US" dirty="0"/>
              <a:t>Fundraising Regulator. (2018). </a:t>
            </a:r>
            <a:r>
              <a:rPr lang="en-US" i="1" dirty="0"/>
              <a:t>GDPR and charitable fundraising: Spotlight on community fundraising.</a:t>
            </a:r>
            <a:r>
              <a:rPr lang="en-US" dirty="0"/>
              <a:t> https://www.fundraisingregulator.org.uk/sites/default/files/2018-05/GDPR-briefings-community.pdf</a:t>
            </a:r>
            <a:endParaRPr lang="en-GB" dirty="0"/>
          </a:p>
          <a:p>
            <a:r>
              <a:rPr lang="en-US" dirty="0"/>
              <a:t>Home Office. (2024). </a:t>
            </a:r>
            <a:r>
              <a:rPr lang="en-US" i="1" dirty="0"/>
              <a:t>Revised guidance issued under section 182 of the Licensing Act 2003.</a:t>
            </a:r>
            <a:r>
              <a:rPr lang="en-US" dirty="0"/>
              <a:t> https://assets.publishing.service.gov.uk/government/uploads/system/uploads/attachment_data/file/1169044/Revised_guidance_issued_under_section_182_of_the_Licensing_Act_2003_-_October_2024.pdf</a:t>
            </a:r>
            <a:endParaRPr lang="en-GB" dirty="0"/>
          </a:p>
          <a:p>
            <a:r>
              <a:rPr lang="en-US" dirty="0"/>
              <a:t>Institute of Alcohol Studies. (2024). </a:t>
            </a:r>
            <a:r>
              <a:rPr lang="en-US" i="1" dirty="0"/>
              <a:t>The costs of alcohol to society.</a:t>
            </a:r>
            <a:r>
              <a:rPr lang="en-US" dirty="0"/>
              <a:t> </a:t>
            </a:r>
            <a:r>
              <a:rPr lang="en-US" u="sng" dirty="0">
                <a:hlinkClick r:id="rId3"/>
              </a:rPr>
              <a:t>https://www.ias.org.uk/report/the-costs-of-alcohol-to-society/</a:t>
            </a:r>
            <a:endParaRPr lang="en-GB" dirty="0"/>
          </a:p>
          <a:p>
            <a:r>
              <a:rPr lang="en-US" dirty="0"/>
              <a:t>Kuhlemeier, A., Tucker, J. A., and </a:t>
            </a:r>
            <a:r>
              <a:rPr lang="en-US" dirty="0" err="1"/>
              <a:t>Witkiewitz</a:t>
            </a:r>
            <a:r>
              <a:rPr lang="en-US" dirty="0"/>
              <a:t>, K. (2024). Role of relative-reinforcement value of alcohol-free activities during recovery from alcohol use disorder in an adult clinical sample. </a:t>
            </a:r>
            <a:r>
              <a:rPr lang="en-US" i="1" dirty="0"/>
              <a:t>Experimental and Clinical Psychopharmacology, 32</a:t>
            </a:r>
            <a:r>
              <a:rPr lang="en-US" dirty="0"/>
              <a:t>(4), 410–417. https://doi.org/10.1037/pha0000713</a:t>
            </a:r>
            <a:endParaRPr lang="en-GB" dirty="0"/>
          </a:p>
          <a:p>
            <a:r>
              <a:rPr lang="en-US" dirty="0"/>
              <a:t>McKay, J. R., et al. (2024). Examining the role of reinforcing activities and time horizon in recovery. </a:t>
            </a:r>
            <a:r>
              <a:rPr lang="en-US" i="1" dirty="0"/>
              <a:t>Frontiers in Public Health.</a:t>
            </a:r>
            <a:r>
              <a:rPr lang="en-US" dirty="0"/>
              <a:t> https://doi.org/10.3389/fpubh.2024.1363586</a:t>
            </a:r>
            <a:endParaRPr lang="en-GB" dirty="0"/>
          </a:p>
          <a:p>
            <a:r>
              <a:rPr lang="en-US" dirty="0"/>
              <a:t>NHS Digital. (2024). </a:t>
            </a:r>
            <a:r>
              <a:rPr lang="en-US" i="1" dirty="0"/>
              <a:t>Health Survey for England 2022 – Adult drinking.</a:t>
            </a:r>
            <a:r>
              <a:rPr lang="en-US" dirty="0"/>
              <a:t> </a:t>
            </a:r>
            <a:r>
              <a:rPr lang="en-US" u="sng" dirty="0">
                <a:hlinkClick r:id="rId4"/>
              </a:rPr>
              <a:t>https://digital.nhs.uk/data-and-information/publications/statistical/health-survey-for-england/2022-part-1/adult-drinking</a:t>
            </a:r>
            <a:endParaRPr lang="en-GB" dirty="0"/>
          </a:p>
          <a:p>
            <a:r>
              <a:rPr lang="en-US" dirty="0"/>
              <a:t>Office for Health Improvement and Disparities. (2025). </a:t>
            </a:r>
            <a:r>
              <a:rPr lang="en-US" i="1" dirty="0"/>
              <a:t>Local Alcohol Profiles for England: Short statistical commentary (Feb 2025).</a:t>
            </a:r>
            <a:r>
              <a:rPr lang="en-US" dirty="0"/>
              <a:t> </a:t>
            </a:r>
            <a:r>
              <a:rPr lang="en-US" u="sng" dirty="0">
                <a:hlinkClick r:id="rId5"/>
              </a:rPr>
              <a:t>https://fingertips.phe.org.uk/profile/local-alcohol-profiles</a:t>
            </a:r>
            <a:endParaRPr lang="en-GB" dirty="0"/>
          </a:p>
          <a:p>
            <a:r>
              <a:rPr lang="en-US" dirty="0"/>
              <a:t>Office for National Statistics. (2025). </a:t>
            </a:r>
            <a:r>
              <a:rPr lang="en-US" i="1" dirty="0"/>
              <a:t>Alcohol-specific deaths in the UK: Registered in 2023.</a:t>
            </a:r>
            <a:r>
              <a:rPr lang="en-US" dirty="0"/>
              <a:t> https://www.ons.gov.uk/peoplepopulationandcommunity/healthandsocialcare/causesofdeath/bulletins/alcoholspecificdeathsintheuk/registeredin2023</a:t>
            </a:r>
            <a:endParaRPr lang="en-GB" dirty="0"/>
          </a:p>
          <a:p>
            <a:r>
              <a:rPr lang="en-US" dirty="0"/>
              <a:t>Roberts, N. (2025). Why are Gen Z drinking less alcohol than older generations? </a:t>
            </a:r>
            <a:r>
              <a:rPr lang="en-US" i="1" dirty="0"/>
              <a:t>BMJ, 390,</a:t>
            </a:r>
            <a:r>
              <a:rPr lang="en-US" dirty="0"/>
              <a:t> r1247. https://doi.org/10.1136/bmj.r1247</a:t>
            </a:r>
            <a:endParaRPr lang="en-GB" dirty="0"/>
          </a:p>
          <a:p>
            <a:r>
              <a:rPr lang="en-US" dirty="0"/>
              <a:t>UK Chief Medical Officers. (2016). </a:t>
            </a:r>
            <a:r>
              <a:rPr lang="en-US" i="1" dirty="0"/>
              <a:t>Low risk drinking guidelines.</a:t>
            </a:r>
            <a:r>
              <a:rPr lang="en-US" dirty="0"/>
              <a:t> </a:t>
            </a:r>
            <a:r>
              <a:rPr lang="en-US" u="sng" dirty="0">
                <a:hlinkClick r:id="rId6"/>
              </a:rPr>
              <a:t>https://www.gov.uk/government/publications/alcohol-consumption-advice-on-low-risk-drinking</a:t>
            </a:r>
            <a:endParaRPr lang="en-GB" dirty="0"/>
          </a:p>
          <a:p>
            <a:endParaRPr lang="en-GB" dirty="0"/>
          </a:p>
        </p:txBody>
      </p:sp>
    </p:spTree>
    <p:extLst>
      <p:ext uri="{BB962C8B-B14F-4D97-AF65-F5344CB8AC3E}">
        <p14:creationId xmlns:p14="http://schemas.microsoft.com/office/powerpoint/2010/main" val="2568569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2149</Words>
  <Application>Microsoft Office PowerPoint</Application>
  <PresentationFormat>Widescreen</PresentationFormat>
  <Paragraphs>33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Written Commentary Programme: BSc Health and Social Care BMHP5014 – Changemakers: Creativity and Value Creation Naveeda Qayyum Date of Submission: 14/11/25 2323253   </vt:lpstr>
      <vt:lpstr>Title/introduction</vt:lpstr>
      <vt:lpstr>The Issue and Gaps in Health and Social Care </vt:lpstr>
      <vt:lpstr>Target Audience and Impact</vt:lpstr>
      <vt:lpstr>Implementation</vt:lpstr>
      <vt:lpstr>Timeline</vt:lpstr>
      <vt:lpstr>Development and Regulations</vt:lpstr>
      <vt:lpstr>Technology Integration</vt:lpstr>
      <vt:lpstr>Dissemination – Promotion and Awareness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Aftab Hussain</dc:creator>
  <cp:lastModifiedBy>Aftab Hussain</cp:lastModifiedBy>
  <cp:revision>1</cp:revision>
  <dcterms:created xsi:type="dcterms:W3CDTF">2025-11-14T18:44:55Z</dcterms:created>
  <dcterms:modified xsi:type="dcterms:W3CDTF">2025-11-14T18:53:18Z</dcterms:modified>
</cp:coreProperties>
</file>