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9" d="100"/>
          <a:sy n="29" d="100"/>
        </p:scale>
        <p:origin x="1260" y="-1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fan Selwood (2502394)" userId="df1b7ad6-9680-47ce-8fdf-045fbb15ba6f" providerId="ADAL" clId="{C0C6FF76-F317-4DA5-B37D-425D6E86EBA5}"/>
    <pc:docChg chg="undo redo custSel modSld">
      <pc:chgData name="Steffan Selwood (2502394)" userId="df1b7ad6-9680-47ce-8fdf-045fbb15ba6f" providerId="ADAL" clId="{C0C6FF76-F317-4DA5-B37D-425D6E86EBA5}" dt="2026-04-15T22:38:47.933" v="3502" actId="20577"/>
      <pc:docMkLst>
        <pc:docMk/>
      </pc:docMkLst>
      <pc:sldChg chg="addSp delSp modSp mod">
        <pc:chgData name="Steffan Selwood (2502394)" userId="df1b7ad6-9680-47ce-8fdf-045fbb15ba6f" providerId="ADAL" clId="{C0C6FF76-F317-4DA5-B37D-425D6E86EBA5}" dt="2026-04-15T22:38:47.933" v="3502" actId="20577"/>
        <pc:sldMkLst>
          <pc:docMk/>
          <pc:sldMk cId="1032727246" sldId="256"/>
        </pc:sldMkLst>
        <pc:spChg chg="mod">
          <ac:chgData name="Steffan Selwood (2502394)" userId="df1b7ad6-9680-47ce-8fdf-045fbb15ba6f" providerId="ADAL" clId="{C0C6FF76-F317-4DA5-B37D-425D6E86EBA5}" dt="2026-04-02T23:46:13.849" v="2903" actId="1076"/>
          <ac:spMkLst>
            <pc:docMk/>
            <pc:sldMk cId="1032727246" sldId="256"/>
            <ac:spMk id="7" creationId="{00000000-0000-0000-0000-000000000000}"/>
          </ac:spMkLst>
        </pc:spChg>
        <pc:spChg chg="mod">
          <ac:chgData name="Steffan Selwood (2502394)" userId="df1b7ad6-9680-47ce-8fdf-045fbb15ba6f" providerId="ADAL" clId="{C0C6FF76-F317-4DA5-B37D-425D6E86EBA5}" dt="2026-04-03T19:50:36.176" v="3275" actId="20577"/>
          <ac:spMkLst>
            <pc:docMk/>
            <pc:sldMk cId="1032727246" sldId="256"/>
            <ac:spMk id="9" creationId="{00000000-0000-0000-0000-000000000000}"/>
          </ac:spMkLst>
        </pc:spChg>
        <pc:spChg chg="mod">
          <ac:chgData name="Steffan Selwood (2502394)" userId="df1b7ad6-9680-47ce-8fdf-045fbb15ba6f" providerId="ADAL" clId="{C0C6FF76-F317-4DA5-B37D-425D6E86EBA5}" dt="2026-04-02T23:46:11.690" v="2901" actId="1076"/>
          <ac:spMkLst>
            <pc:docMk/>
            <pc:sldMk cId="1032727246" sldId="256"/>
            <ac:spMk id="12" creationId="{00000000-0000-0000-0000-000000000000}"/>
          </ac:spMkLst>
        </pc:spChg>
        <pc:spChg chg="mod">
          <ac:chgData name="Steffan Selwood (2502394)" userId="df1b7ad6-9680-47ce-8fdf-045fbb15ba6f" providerId="ADAL" clId="{C0C6FF76-F317-4DA5-B37D-425D6E86EBA5}" dt="2026-04-03T19:52:15.610" v="3303" actId="20577"/>
          <ac:spMkLst>
            <pc:docMk/>
            <pc:sldMk cId="1032727246" sldId="256"/>
            <ac:spMk id="15" creationId="{3183CDE9-4190-2489-F25C-98524D0D0F12}"/>
          </ac:spMkLst>
        </pc:spChg>
        <pc:spChg chg="mod">
          <ac:chgData name="Steffan Selwood (2502394)" userId="df1b7ad6-9680-47ce-8fdf-045fbb15ba6f" providerId="ADAL" clId="{C0C6FF76-F317-4DA5-B37D-425D6E86EBA5}" dt="2026-04-03T19:49:41.611" v="3273" actId="20577"/>
          <ac:spMkLst>
            <pc:docMk/>
            <pc:sldMk cId="1032727246" sldId="256"/>
            <ac:spMk id="21" creationId="{690DFC1E-58B3-9C0B-7DD2-B1473B461A7B}"/>
          </ac:spMkLst>
        </pc:spChg>
        <pc:spChg chg="mod">
          <ac:chgData name="Steffan Selwood (2502394)" userId="df1b7ad6-9680-47ce-8fdf-045fbb15ba6f" providerId="ADAL" clId="{C0C6FF76-F317-4DA5-B37D-425D6E86EBA5}" dt="2026-04-03T19:44:35.429" v="3255" actId="1076"/>
          <ac:spMkLst>
            <pc:docMk/>
            <pc:sldMk cId="1032727246" sldId="256"/>
            <ac:spMk id="22" creationId="{00000000-0000-0000-0000-000000000000}"/>
          </ac:spMkLst>
        </pc:spChg>
        <pc:spChg chg="mod">
          <ac:chgData name="Steffan Selwood (2502394)" userId="df1b7ad6-9680-47ce-8fdf-045fbb15ba6f" providerId="ADAL" clId="{C0C6FF76-F317-4DA5-B37D-425D6E86EBA5}" dt="2026-04-02T23:40:01.532" v="2871" actId="20577"/>
          <ac:spMkLst>
            <pc:docMk/>
            <pc:sldMk cId="1032727246" sldId="256"/>
            <ac:spMk id="23" creationId="{00000000-0000-0000-0000-000000000000}"/>
          </ac:spMkLst>
        </pc:spChg>
        <pc:spChg chg="mod">
          <ac:chgData name="Steffan Selwood (2502394)" userId="df1b7ad6-9680-47ce-8fdf-045fbb15ba6f" providerId="ADAL" clId="{C0C6FF76-F317-4DA5-B37D-425D6E86EBA5}" dt="2026-04-03T19:51:29.921" v="3277" actId="20577"/>
          <ac:spMkLst>
            <pc:docMk/>
            <pc:sldMk cId="1032727246" sldId="256"/>
            <ac:spMk id="37" creationId="{6EF2727B-4A94-A5C6-CA92-551A659C6CF2}"/>
          </ac:spMkLst>
        </pc:spChg>
        <pc:spChg chg="mod">
          <ac:chgData name="Steffan Selwood (2502394)" userId="df1b7ad6-9680-47ce-8fdf-045fbb15ba6f" providerId="ADAL" clId="{C0C6FF76-F317-4DA5-B37D-425D6E86EBA5}" dt="2026-04-15T22:38:47.933" v="3502" actId="20577"/>
          <ac:spMkLst>
            <pc:docMk/>
            <pc:sldMk cId="1032727246" sldId="256"/>
            <ac:spMk id="38" creationId="{B3AC1098-FB6F-D140-2B89-AB808A04E506}"/>
          </ac:spMkLst>
        </pc:spChg>
        <pc:picChg chg="add del mod">
          <ac:chgData name="Steffan Selwood (2502394)" userId="df1b7ad6-9680-47ce-8fdf-045fbb15ba6f" providerId="ADAL" clId="{C0C6FF76-F317-4DA5-B37D-425D6E86EBA5}" dt="2026-04-02T23:49:17.277" v="2910" actId="1076"/>
          <ac:picMkLst>
            <pc:docMk/>
            <pc:sldMk cId="1032727246" sldId="256"/>
            <ac:picMk id="10" creationId="{09C124D7-8EEE-360D-337B-5B3794377591}"/>
          </ac:picMkLst>
        </pc:picChg>
        <pc:picChg chg="add mod">
          <ac:chgData name="Steffan Selwood (2502394)" userId="df1b7ad6-9680-47ce-8fdf-045fbb15ba6f" providerId="ADAL" clId="{C0C6FF76-F317-4DA5-B37D-425D6E86EBA5}" dt="2026-04-02T23:46:01.852" v="2899" actId="1076"/>
          <ac:picMkLst>
            <pc:docMk/>
            <pc:sldMk cId="1032727246" sldId="256"/>
            <ac:picMk id="24" creationId="{6131BD0D-0E85-668A-75DD-61C35265E504}"/>
          </ac:picMkLst>
        </pc:picChg>
        <pc:picChg chg="mod">
          <ac:chgData name="Steffan Selwood (2502394)" userId="df1b7ad6-9680-47ce-8fdf-045fbb15ba6f" providerId="ADAL" clId="{C0C6FF76-F317-4DA5-B37D-425D6E86EBA5}" dt="2026-03-19T01:01:55.796" v="541" actId="1076"/>
          <ac:picMkLst>
            <pc:docMk/>
            <pc:sldMk cId="1032727246" sldId="256"/>
            <ac:picMk id="28" creationId="{A2551FE1-1B01-7A61-C531-92DA00F38C5E}"/>
          </ac:picMkLst>
        </pc:picChg>
      </pc:sldChg>
    </pc:docChg>
  </pc:docChgLst>
  <pc:docChgLst>
    <pc:chgData name="Steffan Selwood (2502394)" userId="df1b7ad6-9680-47ce-8fdf-045fbb15ba6f" providerId="ADAL" clId="{8EA9C625-AEBD-4152-8FC6-EAA89B0C4657}"/>
    <pc:docChg chg="undo custSel modSld">
      <pc:chgData name="Steffan Selwood (2502394)" userId="df1b7ad6-9680-47ce-8fdf-045fbb15ba6f" providerId="ADAL" clId="{8EA9C625-AEBD-4152-8FC6-EAA89B0C4657}" dt="2026-04-02T23:05:19.416" v="5069" actId="313"/>
      <pc:docMkLst>
        <pc:docMk/>
      </pc:docMkLst>
      <pc:sldChg chg="addSp delSp modSp mod">
        <pc:chgData name="Steffan Selwood (2502394)" userId="df1b7ad6-9680-47ce-8fdf-045fbb15ba6f" providerId="ADAL" clId="{8EA9C625-AEBD-4152-8FC6-EAA89B0C4657}" dt="2026-04-02T23:05:19.416" v="5069" actId="313"/>
        <pc:sldMkLst>
          <pc:docMk/>
          <pc:sldMk cId="1032727246" sldId="256"/>
        </pc:sldMkLst>
        <pc:spChg chg="add mod">
          <ac:chgData name="Steffan Selwood (2502394)" userId="df1b7ad6-9680-47ce-8fdf-045fbb15ba6f" providerId="ADAL" clId="{8EA9C625-AEBD-4152-8FC6-EAA89B0C4657}" dt="2026-04-02T22:16:01.884" v="3058" actId="1076"/>
          <ac:spMkLst>
            <pc:docMk/>
            <pc:sldMk cId="1032727246" sldId="256"/>
            <ac:spMk id="11" creationId="{BAC7D525-BF13-0276-EFCF-76D89AB5D7E4}"/>
          </ac:spMkLst>
        </pc:spChg>
        <pc:spChg chg="mod">
          <ac:chgData name="Steffan Selwood (2502394)" userId="df1b7ad6-9680-47ce-8fdf-045fbb15ba6f" providerId="ADAL" clId="{8EA9C625-AEBD-4152-8FC6-EAA89B0C4657}" dt="2026-04-02T22:24:43.782" v="3246" actId="20577"/>
          <ac:spMkLst>
            <pc:docMk/>
            <pc:sldMk cId="1032727246" sldId="256"/>
            <ac:spMk id="12" creationId="{00000000-0000-0000-0000-000000000000}"/>
          </ac:spMkLst>
        </pc:spChg>
        <pc:spChg chg="add del mod">
          <ac:chgData name="Steffan Selwood (2502394)" userId="df1b7ad6-9680-47ce-8fdf-045fbb15ba6f" providerId="ADAL" clId="{8EA9C625-AEBD-4152-8FC6-EAA89B0C4657}" dt="2026-04-02T22:34:45.194" v="3975" actId="20577"/>
          <ac:spMkLst>
            <pc:docMk/>
            <pc:sldMk cId="1032727246" sldId="256"/>
            <ac:spMk id="15" creationId="{3183CDE9-4190-2489-F25C-98524D0D0F12}"/>
          </ac:spMkLst>
        </pc:spChg>
        <pc:spChg chg="add mod">
          <ac:chgData name="Steffan Selwood (2502394)" userId="df1b7ad6-9680-47ce-8fdf-045fbb15ba6f" providerId="ADAL" clId="{8EA9C625-AEBD-4152-8FC6-EAA89B0C4657}" dt="2026-04-02T22:59:05.207" v="4627" actId="20577"/>
          <ac:spMkLst>
            <pc:docMk/>
            <pc:sldMk cId="1032727246" sldId="256"/>
            <ac:spMk id="21" creationId="{690DFC1E-58B3-9C0B-7DD2-B1473B461A7B}"/>
          </ac:spMkLst>
        </pc:spChg>
        <pc:spChg chg="mod">
          <ac:chgData name="Steffan Selwood (2502394)" userId="df1b7ad6-9680-47ce-8fdf-045fbb15ba6f" providerId="ADAL" clId="{8EA9C625-AEBD-4152-8FC6-EAA89B0C4657}" dt="2026-04-02T22:48:47.186" v="4055" actId="1076"/>
          <ac:spMkLst>
            <pc:docMk/>
            <pc:sldMk cId="1032727246" sldId="256"/>
            <ac:spMk id="25" creationId="{00000000-0000-0000-0000-000000000000}"/>
          </ac:spMkLst>
        </pc:spChg>
        <pc:spChg chg="add mod">
          <ac:chgData name="Steffan Selwood (2502394)" userId="df1b7ad6-9680-47ce-8fdf-045fbb15ba6f" providerId="ADAL" clId="{8EA9C625-AEBD-4152-8FC6-EAA89B0C4657}" dt="2026-04-02T23:05:19.416" v="5069" actId="313"/>
          <ac:spMkLst>
            <pc:docMk/>
            <pc:sldMk cId="1032727246" sldId="256"/>
            <ac:spMk id="38" creationId="{B3AC1098-FB6F-D140-2B89-AB808A04E506}"/>
          </ac:spMkLst>
        </pc:spChg>
        <pc:picChg chg="add mod">
          <ac:chgData name="Steffan Selwood (2502394)" userId="df1b7ad6-9680-47ce-8fdf-045fbb15ba6f" providerId="ADAL" clId="{8EA9C625-AEBD-4152-8FC6-EAA89B0C4657}" dt="2026-04-02T22:13:00.333" v="3010" actId="14100"/>
          <ac:picMkLst>
            <pc:docMk/>
            <pc:sldMk cId="1032727246" sldId="256"/>
            <ac:picMk id="5" creationId="{65B09C59-5BBC-4B4A-42AB-5A0530A42B10}"/>
          </ac:picMkLst>
        </pc:picChg>
        <pc:picChg chg="add mod">
          <ac:chgData name="Steffan Selwood (2502394)" userId="df1b7ad6-9680-47ce-8fdf-045fbb15ba6f" providerId="ADAL" clId="{8EA9C625-AEBD-4152-8FC6-EAA89B0C4657}" dt="2026-04-02T22:46:58.182" v="3981" actId="1076"/>
          <ac:picMkLst>
            <pc:docMk/>
            <pc:sldMk cId="1032727246" sldId="256"/>
            <ac:picMk id="20" creationId="{D8FAD3BA-2FB2-657A-979A-9957394EE1E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4/15/26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4/15/26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4/15/26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4/15/26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chatgpt://generic-entity?number=4" TargetMode="External"/><Relationship Id="rId13"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hyperlink" Target="chatgpt://generic-entity?number=3" TargetMode="External"/><Relationship Id="rId12" Type="http://schemas.openxmlformats.org/officeDocument/2006/relationships/image" Target="../media/image6.png"/><Relationship Id="rId2" Type="http://schemas.openxmlformats.org/officeDocument/2006/relationships/image" Target="../media/image1.jpeg"/><Relationship Id="rId16"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hyperlink" Target="chatgpt://generic-entity?number=2" TargetMode="External"/><Relationship Id="rId11" Type="http://schemas.openxmlformats.org/officeDocument/2006/relationships/image" Target="../media/image5.jpeg"/><Relationship Id="rId5" Type="http://schemas.openxmlformats.org/officeDocument/2006/relationships/hyperlink" Target="chatgpt://generic-entity?number=1" TargetMode="External"/><Relationship Id="rId15" Type="http://schemas.openxmlformats.org/officeDocument/2006/relationships/image" Target="../media/image9.png"/><Relationship Id="rId10" Type="http://schemas.openxmlformats.org/officeDocument/2006/relationships/image" Target="../media/image4.jpeg"/><Relationship Id="rId4" Type="http://schemas.openxmlformats.org/officeDocument/2006/relationships/hyperlink" Target="chatgpt://generic-entity?number=0" TargetMode="External"/><Relationship Id="rId9" Type="http://schemas.openxmlformats.org/officeDocument/2006/relationships/image" Target="../media/image3.jpeg"/><Relationship Id="rId1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Evolution Of Aerodynamics In Single Seater Motorsport Series’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Steffan Selwood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Tim Tudor</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Beng Motorsport Engineering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475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dirty="0">
                <a:latin typeface="+mn-lt"/>
              </a:rPr>
              <a:t>Over the course of the last 70 years single seater race cars have represented the pinnacle of circuit performance achieving the highest cornering speeds and fastest lap times in motorsport. In the late 60’s teams determined the most advantageous way to go was to improve vehicle agility through aerodynamic development. This transition redefined vehicle performance philosophy, shifting focus to maximising cornering capability through this downforce orientated design philosophy. Today modern formula category cars are able to generate several times their weight in Downforce, which fundamentally altered vehicle dynamics, tyre loads, and chassis design.</a:t>
            </a:r>
            <a:endParaRPr lang="en-US" altLang="en-US" sz="2800" dirty="0">
              <a:latin typeface="+mn-lt"/>
            </a:endParaRP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40629" y="15615492"/>
            <a:ext cx="6415087" cy="12063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altLang="en-US" sz="3600" b="1" u="sng" dirty="0">
                <a:latin typeface="+mn-lt"/>
              </a:rPr>
              <a:t>Over The Years</a:t>
            </a:r>
          </a:p>
          <a:p>
            <a:pPr>
              <a:spcBef>
                <a:spcPct val="20000"/>
              </a:spcBef>
            </a:pPr>
            <a:endParaRPr lang="en-GB" altLang="en-US" dirty="0">
              <a:latin typeface="+mn-lt"/>
            </a:endParaRPr>
          </a:p>
          <a:p>
            <a:pPr>
              <a:spcBef>
                <a:spcPct val="20000"/>
              </a:spcBef>
            </a:pPr>
            <a:r>
              <a:rPr lang="en-GB" altLang="en-US" sz="2200" dirty="0">
                <a:latin typeface="+mn-lt"/>
              </a:rPr>
              <a:t>. 1950’s era, streamlining of cars no downforce, relied entirely on mechanical grip from the tyres.</a:t>
            </a:r>
          </a:p>
          <a:p>
            <a:pPr>
              <a:spcBef>
                <a:spcPct val="20000"/>
              </a:spcBef>
            </a:pPr>
            <a:endParaRPr lang="en-GB" altLang="en-US" sz="2200" dirty="0">
              <a:latin typeface="+mn-lt"/>
            </a:endParaRPr>
          </a:p>
          <a:p>
            <a:pPr>
              <a:spcBef>
                <a:spcPct val="20000"/>
              </a:spcBef>
            </a:pPr>
            <a:r>
              <a:rPr lang="en-GB" altLang="en-US" sz="2200" dirty="0">
                <a:latin typeface="+mn-lt"/>
              </a:rPr>
              <a:t>. 1960’s era, introduction of high mounted wings shift from streamlining drag reduction era to the downforce generation.</a:t>
            </a:r>
          </a:p>
          <a:p>
            <a:pPr>
              <a:spcBef>
                <a:spcPct val="20000"/>
              </a:spcBef>
            </a:pPr>
            <a:endParaRPr lang="en-GB" altLang="en-US" sz="2200" dirty="0">
              <a:latin typeface="+mn-lt"/>
            </a:endParaRPr>
          </a:p>
          <a:p>
            <a:pPr>
              <a:spcBef>
                <a:spcPct val="20000"/>
              </a:spcBef>
            </a:pPr>
            <a:r>
              <a:rPr lang="en-GB" altLang="en-US" sz="2200" dirty="0">
                <a:latin typeface="+mn-lt"/>
              </a:rPr>
              <a:t>. 1975 , ground effect introduced where air was pushed into a Venturi tunnels. </a:t>
            </a:r>
          </a:p>
          <a:p>
            <a:pPr>
              <a:spcBef>
                <a:spcPct val="20000"/>
              </a:spcBef>
            </a:pPr>
            <a:endParaRPr lang="en-GB" altLang="en-US" sz="2200" dirty="0">
              <a:latin typeface="+mn-lt"/>
            </a:endParaRPr>
          </a:p>
          <a:p>
            <a:pPr>
              <a:spcBef>
                <a:spcPct val="20000"/>
              </a:spcBef>
            </a:pPr>
            <a:r>
              <a:rPr lang="en-GB" altLang="en-US" sz="2200" dirty="0">
                <a:latin typeface="+mn-lt"/>
              </a:rPr>
              <a:t>.1983, ground effect banned flat floors mandated by the FIA reliance on wings and bargeboards to create sufficient downforce.</a:t>
            </a:r>
          </a:p>
          <a:p>
            <a:pPr>
              <a:spcBef>
                <a:spcPct val="20000"/>
              </a:spcBef>
            </a:pPr>
            <a:endParaRPr lang="en-GB" altLang="en-US" sz="2200" dirty="0">
              <a:latin typeface="+mn-lt"/>
            </a:endParaRPr>
          </a:p>
          <a:p>
            <a:pPr>
              <a:spcBef>
                <a:spcPct val="20000"/>
              </a:spcBef>
            </a:pPr>
            <a:r>
              <a:rPr lang="en-GB" altLang="en-US" sz="2200" dirty="0">
                <a:latin typeface="+mn-lt"/>
              </a:rPr>
              <a:t>1990-2000’s era, heavy use of CFD and wind tunnel testing, heavy focus on airflow rates, cars became highly sensitive to dirty air.</a:t>
            </a:r>
          </a:p>
          <a:p>
            <a:pPr>
              <a:spcBef>
                <a:spcPct val="20000"/>
              </a:spcBef>
            </a:pPr>
            <a:endParaRPr lang="en-GB" altLang="en-US" sz="2200" dirty="0">
              <a:latin typeface="+mn-lt"/>
            </a:endParaRPr>
          </a:p>
          <a:p>
            <a:pPr>
              <a:spcBef>
                <a:spcPct val="20000"/>
              </a:spcBef>
            </a:pPr>
            <a:r>
              <a:rPr lang="en-GB" altLang="en-US" sz="2200" dirty="0">
                <a:latin typeface="+mn-lt"/>
              </a:rPr>
              <a:t>. 2009, more simplified aerodynamic approach mandated by the FIA to improve overtaking, wider front wings with narrower taller rear wings, double diffusers introduced by BrawnGP (BrawnGp,2009).</a:t>
            </a:r>
          </a:p>
          <a:p>
            <a:pPr>
              <a:spcBef>
                <a:spcPct val="20000"/>
              </a:spcBef>
            </a:pPr>
            <a:endParaRPr lang="en-GB" altLang="en-US" sz="2200" dirty="0">
              <a:latin typeface="+mn-lt"/>
            </a:endParaRPr>
          </a:p>
          <a:p>
            <a:pPr>
              <a:spcBef>
                <a:spcPct val="20000"/>
              </a:spcBef>
            </a:pPr>
            <a:r>
              <a:rPr lang="en-GB" altLang="en-US" sz="2200" dirty="0">
                <a:latin typeface="+mn-lt"/>
              </a:rPr>
              <a:t>. 2022, reintroduction of Venturi underfloor tunnels, reduction on upper body aero which helped reduce dirty air to improve racing </a:t>
            </a:r>
          </a:p>
          <a:p>
            <a:pPr>
              <a:spcBef>
                <a:spcPct val="20000"/>
              </a:spcBef>
            </a:pPr>
            <a:r>
              <a:rPr lang="en-GB" altLang="en-US" sz="2200" dirty="0">
                <a:latin typeface="+mn-lt"/>
              </a:rPr>
              <a:t>(Formula 1.com, 2022).</a:t>
            </a:r>
          </a:p>
          <a:p>
            <a:pPr>
              <a:spcBef>
                <a:spcPct val="20000"/>
              </a:spcBef>
            </a:pPr>
            <a:endParaRPr lang="en-AU" altLang="en-US" dirty="0"/>
          </a:p>
        </p:txBody>
      </p:sp>
      <p:sp>
        <p:nvSpPr>
          <p:cNvPr id="14" name="Text Box 19"/>
          <p:cNvSpPr txBox="1">
            <a:spLocks noChangeArrowheads="1"/>
          </p:cNvSpPr>
          <p:nvPr/>
        </p:nvSpPr>
        <p:spPr bwMode="auto">
          <a:xfrm>
            <a:off x="8271386" y="22306063"/>
            <a:ext cx="3615813" cy="750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a:latin typeface="Times New Roman" charset="0"/>
              </a:rPr>
              <a:t>(Graph 1) (Tim Tudor 2020)</a:t>
            </a:r>
          </a:p>
        </p:txBody>
      </p:sp>
      <p:sp>
        <p:nvSpPr>
          <p:cNvPr id="16" name="Text Box 16"/>
          <p:cNvSpPr txBox="1">
            <a:spLocks noChangeArrowheads="1"/>
          </p:cNvSpPr>
          <p:nvPr/>
        </p:nvSpPr>
        <p:spPr bwMode="auto">
          <a:xfrm>
            <a:off x="7416397" y="12741394"/>
            <a:ext cx="3135152" cy="482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1400">
                <a:latin typeface="Times New Roman" charset="0"/>
              </a:rPr>
              <a:t>(figure 2) (Ferrari 2009)</a:t>
            </a:r>
          </a:p>
        </p:txBody>
      </p:sp>
      <p:sp>
        <p:nvSpPr>
          <p:cNvPr id="18" name="Text Box 27"/>
          <p:cNvSpPr txBox="1">
            <a:spLocks noChangeArrowheads="1"/>
          </p:cNvSpPr>
          <p:nvPr/>
        </p:nvSpPr>
        <p:spPr bwMode="auto">
          <a:xfrm>
            <a:off x="10865624" y="14680278"/>
            <a:ext cx="3629548" cy="3345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(figure 3) shows the 2022 Ferrari F1-75. This car was designed around the new ground effect era of f1 in 2022, the vehicle relied on venturi floor tunnels to generate the majority of it’s downforce. Which demonstrates the modern shift towards underfloor aerodynamics.</a:t>
            </a:r>
          </a:p>
        </p:txBody>
      </p:sp>
      <p:sp>
        <p:nvSpPr>
          <p:cNvPr id="22" name="Text Box 10"/>
          <p:cNvSpPr txBox="1">
            <a:spLocks noChangeArrowheads="1"/>
          </p:cNvSpPr>
          <p:nvPr/>
        </p:nvSpPr>
        <p:spPr bwMode="auto">
          <a:xfrm>
            <a:off x="14572222" y="17683503"/>
            <a:ext cx="6415088" cy="4135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Thank you to Tim Tudor for a technical insight during this project and thanks to Andrew Harrison for supervision and support .</a:t>
            </a:r>
            <a:endParaRPr lang="en-AU" altLang="en-US" sz="2800" dirty="0"/>
          </a:p>
          <a:p>
            <a:pPr>
              <a:spcBef>
                <a:spcPct val="50000"/>
              </a:spcBef>
            </a:pP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28156" y="21242694"/>
            <a:ext cx="6415087" cy="855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endParaRPr lang="en-GB" altLang="en-US" sz="3600" b="1" dirty="0">
              <a:ea typeface="Arial" charset="0"/>
              <a:cs typeface="Arial" charset="0"/>
            </a:endParaRPr>
          </a:p>
          <a:p>
            <a:pPr algn="l"/>
            <a:r>
              <a:rPr lang="en-GB" sz="1400" dirty="0">
                <a:latin typeface="+mn-lt"/>
                <a:hlinkClick r:id="rId4"/>
              </a:rPr>
              <a:t>Ferrari</a:t>
            </a:r>
            <a:r>
              <a:rPr lang="en-GB" sz="1400" dirty="0">
                <a:latin typeface="+mn-lt"/>
              </a:rPr>
              <a:t> (n.d.) Formula 1 – 1950 season. Available at: https://www.ferrari.com/en-EN/formula1/year-1950 (Accessed: 3 April 2026).</a:t>
            </a:r>
          </a:p>
          <a:p>
            <a:pPr algn="l"/>
            <a:br>
              <a:rPr lang="en-GB" sz="1400" dirty="0">
                <a:latin typeface="+mn-lt"/>
              </a:rPr>
            </a:br>
            <a:endParaRPr lang="en-GB" sz="1400" dirty="0">
              <a:latin typeface="+mn-lt"/>
            </a:endParaRPr>
          </a:p>
          <a:p>
            <a:pPr algn="l"/>
            <a:r>
              <a:rPr lang="en-GB" sz="1400" dirty="0">
                <a:latin typeface="+mn-lt"/>
                <a:hlinkClick r:id="rId5"/>
              </a:rPr>
              <a:t>Ferrari</a:t>
            </a:r>
            <a:r>
              <a:rPr lang="en-GB" sz="1400" dirty="0">
                <a:latin typeface="+mn-lt"/>
              </a:rPr>
              <a:t> (n.d.) Formula 1 – 2009 season. Available at: https://www.ferrari.com/en-EN/formula1/year-2009 (Accessed: 3 April 2026).</a:t>
            </a:r>
          </a:p>
          <a:p>
            <a:pPr algn="l"/>
            <a:br>
              <a:rPr lang="en-GB" sz="1400" dirty="0">
                <a:latin typeface="+mn-lt"/>
              </a:rPr>
            </a:br>
            <a:endParaRPr lang="en-GB" sz="1400" dirty="0">
              <a:latin typeface="+mn-lt"/>
            </a:endParaRPr>
          </a:p>
          <a:p>
            <a:pPr algn="l"/>
            <a:r>
              <a:rPr lang="en-GB" sz="1400" dirty="0">
                <a:latin typeface="+mn-lt"/>
                <a:hlinkClick r:id="rId6"/>
              </a:rPr>
              <a:t>Ferrari</a:t>
            </a:r>
            <a:r>
              <a:rPr lang="en-GB" sz="1400" dirty="0">
                <a:latin typeface="+mn-lt"/>
              </a:rPr>
              <a:t> (n.d.) Formula 1 – 2022 season. Available at: https://www.ferrari.com/en-EN/formula1/year-2022 (Accessed: 3 April 2026).</a:t>
            </a:r>
          </a:p>
          <a:p>
            <a:pPr algn="l"/>
            <a:br>
              <a:rPr lang="en-GB" sz="1400" dirty="0">
                <a:latin typeface="+mn-lt"/>
              </a:rPr>
            </a:br>
            <a:endParaRPr lang="en-GB" sz="1400" dirty="0">
              <a:latin typeface="+mn-lt"/>
            </a:endParaRPr>
          </a:p>
          <a:p>
            <a:pPr algn="l"/>
            <a:r>
              <a:rPr lang="en-GB" sz="1400" dirty="0">
                <a:latin typeface="+mn-lt"/>
                <a:hlinkClick r:id="rId7"/>
              </a:rPr>
              <a:t>Ferrari</a:t>
            </a:r>
            <a:r>
              <a:rPr lang="en-GB" sz="1400" dirty="0">
                <a:latin typeface="+mn-lt"/>
              </a:rPr>
              <a:t> (n.d.) Ferrari 126 CX. Available at: https://www.ferrari.com/en-EN/formula1/126-cx (Accessed: 3 April 2026).</a:t>
            </a:r>
          </a:p>
          <a:p>
            <a:pPr algn="l"/>
            <a:br>
              <a:rPr lang="en-GB" sz="1400" dirty="0">
                <a:latin typeface="+mn-lt"/>
              </a:rPr>
            </a:br>
            <a:r>
              <a:rPr lang="en-GB" sz="1400" dirty="0">
                <a:latin typeface="+mn-lt"/>
                <a:hlinkClick r:id="rId4"/>
              </a:rPr>
              <a:t>Formula One</a:t>
            </a:r>
            <a:r>
              <a:rPr lang="en-GB" sz="1400" dirty="0">
                <a:latin typeface="+mn-lt"/>
              </a:rPr>
              <a:t> (2022) The 2022 regulations: How they improve racing. Available at: https://www.formula1.com/en/latest/article/the-2022-regulations-how-they-improve-racing.6G8Xl1FhM0XG9H9mR3pL2C.html </a:t>
            </a:r>
          </a:p>
          <a:p>
            <a:pPr algn="l"/>
            <a:r>
              <a:rPr lang="en-GB" sz="1400" dirty="0">
                <a:latin typeface="+mn-lt"/>
              </a:rPr>
              <a:t>(Accessed: 3 April 2026).</a:t>
            </a:r>
          </a:p>
          <a:p>
            <a:pPr algn="l"/>
            <a:endParaRPr lang="en-GB" sz="1400" dirty="0">
              <a:latin typeface="+mn-lt"/>
            </a:endParaRPr>
          </a:p>
          <a:p>
            <a:pPr algn="l"/>
            <a:r>
              <a:rPr lang="en-GB" sz="1400" dirty="0" err="1">
                <a:latin typeface="+mn-lt"/>
                <a:hlinkClick r:id="rId8"/>
              </a:rPr>
              <a:t>Autosport</a:t>
            </a:r>
            <a:r>
              <a:rPr lang="en-GB" sz="1400" dirty="0">
                <a:latin typeface="+mn-lt"/>
              </a:rPr>
              <a:t> (n.d.) Banned: The double diffuser that triggered an F1 development race. Available at: https://www.autosport.com/f1/news/banned-the-double-diffuser-that-triggered-an-f1-development-race-4982556/4982556/ (Accessed: 3 April 2026)</a:t>
            </a:r>
          </a:p>
          <a:p>
            <a:pPr>
              <a:spcBef>
                <a:spcPct val="50000"/>
              </a:spcBef>
            </a:pPr>
            <a:endParaRPr lang="en-GB" altLang="en-US" sz="3600" b="1" dirty="0">
              <a:ea typeface="Arial" charset="0"/>
              <a:cs typeface="Arial" charset="0"/>
            </a:endParaRPr>
          </a:p>
          <a:p>
            <a:pPr>
              <a:spcBef>
                <a:spcPct val="50000"/>
              </a:spcBef>
            </a:pPr>
            <a:endParaRPr lang="en-AU" altLang="en-US" sz="3600" b="1" dirty="0">
              <a:ea typeface="Arial" charset="0"/>
              <a:cs typeface="Arial" charset="0"/>
            </a:endParaRPr>
          </a:p>
          <a:p>
            <a:pPr marL="0" indent="0">
              <a:spcBef>
                <a:spcPct val="50000"/>
              </a:spcBef>
            </a:pPr>
            <a:endParaRPr lang="en-US" altLang="en-US" sz="1800" dirty="0">
              <a:ea typeface="Arial" charset="0"/>
              <a:cs typeface="Arial" charset="0"/>
            </a:endParaRPr>
          </a:p>
        </p:txBody>
      </p:sp>
      <p:sp>
        <p:nvSpPr>
          <p:cNvPr id="25" name="Text Box 25"/>
          <p:cNvSpPr txBox="1">
            <a:spLocks noChangeArrowheads="1"/>
          </p:cNvSpPr>
          <p:nvPr/>
        </p:nvSpPr>
        <p:spPr bwMode="auto">
          <a:xfrm>
            <a:off x="16061091" y="8699899"/>
            <a:ext cx="3239627" cy="750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dirty="0">
                <a:latin typeface="Times New Roman" charset="0"/>
              </a:rPr>
              <a:t>(graph 2) (cornering speed v year)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1026" name="Picture 2" descr="1950 | History of Scuderia Ferrari Formula 1 - Ferrari.com">
            <a:extLst>
              <a:ext uri="{FF2B5EF4-FFF2-40B4-BE49-F238E27FC236}">
                <a16:creationId xmlns:a16="http://schemas.microsoft.com/office/drawing/2014/main" id="{D610CA0B-805B-21CD-A180-AC86D18B978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8901" y="6151159"/>
            <a:ext cx="3062648" cy="301208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ED05EC5-ADFF-1519-6A25-DE876EA54347}"/>
              </a:ext>
            </a:extLst>
          </p:cNvPr>
          <p:cNvSpPr txBox="1"/>
          <p:nvPr/>
        </p:nvSpPr>
        <p:spPr>
          <a:xfrm>
            <a:off x="7901189" y="9227713"/>
            <a:ext cx="2376152"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(figure 1) (Ferrari 1950)</a:t>
            </a:r>
            <a:endParaRPr lang="en-US" sz="1400" dirty="0">
              <a:latin typeface="Times New Roman" panose="02020603050405020304" pitchFamily="18" charset="0"/>
              <a:cs typeface="Times New Roman" panose="02020603050405020304" pitchFamily="18" charset="0"/>
            </a:endParaRPr>
          </a:p>
        </p:txBody>
      </p:sp>
      <p:pic>
        <p:nvPicPr>
          <p:cNvPr id="28" name="Picture 27" descr="Ferrari F60: 2009 F1 single-seater - Ferrari.com">
            <a:extLst>
              <a:ext uri="{FF2B5EF4-FFF2-40B4-BE49-F238E27FC236}">
                <a16:creationId xmlns:a16="http://schemas.microsoft.com/office/drawing/2014/main" id="{A2551FE1-1B01-7A61-C531-92DA00F38C5E}"/>
              </a:ext>
            </a:extLst>
          </p:cNvPr>
          <p:cNvPicPr>
            <a:picLocks noChangeAspect="1"/>
          </p:cNvPicPr>
          <p:nvPr/>
        </p:nvPicPr>
        <p:blipFill>
          <a:blip r:embed="rId10"/>
          <a:stretch>
            <a:fillRect/>
          </a:stretch>
        </p:blipFill>
        <p:spPr>
          <a:xfrm>
            <a:off x="7462818" y="9606735"/>
            <a:ext cx="4648200" cy="3095625"/>
          </a:xfrm>
          <a:prstGeom prst="rect">
            <a:avLst/>
          </a:prstGeom>
        </p:spPr>
      </p:pic>
      <p:sp>
        <p:nvSpPr>
          <p:cNvPr id="29" name="TextBox 28">
            <a:extLst>
              <a:ext uri="{FF2B5EF4-FFF2-40B4-BE49-F238E27FC236}">
                <a16:creationId xmlns:a16="http://schemas.microsoft.com/office/drawing/2014/main" id="{90F37CFF-73DD-AD09-99EE-F4D65EEDF342}"/>
              </a:ext>
            </a:extLst>
          </p:cNvPr>
          <p:cNvSpPr txBox="1"/>
          <p:nvPr/>
        </p:nvSpPr>
        <p:spPr>
          <a:xfrm>
            <a:off x="6885599" y="13278118"/>
            <a:ext cx="7373673" cy="1077218"/>
          </a:xfrm>
          <a:prstGeom prst="rect">
            <a:avLst/>
          </a:prstGeom>
          <a:noFill/>
        </p:spPr>
        <p:txBody>
          <a:bodyPr wrap="square" rtlCol="0">
            <a:spAutoFit/>
          </a:bodyPr>
          <a:lstStyle/>
          <a:p>
            <a:r>
              <a:rPr lang="en-GB" sz="1600" i="1">
                <a:latin typeface="Times New Roman" panose="02020603050405020304" pitchFamily="18" charset="0"/>
                <a:cs typeface="Times New Roman" panose="02020603050405020304" pitchFamily="18" charset="0"/>
              </a:rPr>
              <a:t>The 1950’s Ferrari 375 (figure 1) relied almost entirely on mechanical grip from the tyres and overall engine power, with minimal aerodynamic design. In contrast </a:t>
            </a:r>
          </a:p>
          <a:p>
            <a:r>
              <a:rPr lang="en-GB" sz="1600" i="1">
                <a:latin typeface="Times New Roman" panose="02020603050405020304" pitchFamily="18" charset="0"/>
                <a:cs typeface="Times New Roman" panose="02020603050405020304" pitchFamily="18" charset="0"/>
              </a:rPr>
              <a:t>(figure 2) the Ferrari F60 was designed in the aerodynamic generation, with multiple wings/winglets, bargeboards, and a diffuser to generate significant downforce.</a:t>
            </a:r>
            <a:endParaRPr lang="en-US" sz="1600" i="1">
              <a:latin typeface="Times New Roman" panose="02020603050405020304" pitchFamily="18" charset="0"/>
              <a:cs typeface="Times New Roman" panose="02020603050405020304" pitchFamily="18" charset="0"/>
            </a:endParaRPr>
          </a:p>
        </p:txBody>
      </p:sp>
      <p:pic>
        <p:nvPicPr>
          <p:cNvPr id="1030" name="Picture 6" descr="Ferrari F1-75 - Wikipedia">
            <a:extLst>
              <a:ext uri="{FF2B5EF4-FFF2-40B4-BE49-F238E27FC236}">
                <a16:creationId xmlns:a16="http://schemas.microsoft.com/office/drawing/2014/main" id="{EDA26CB1-C21F-46A4-7452-3A842FF95C1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672137" y="14667350"/>
            <a:ext cx="4116437" cy="2846632"/>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574E24FD-F37B-47DA-16FB-60B18933AF02}"/>
              </a:ext>
            </a:extLst>
          </p:cNvPr>
          <p:cNvSpPr txBox="1"/>
          <p:nvPr/>
        </p:nvSpPr>
        <p:spPr>
          <a:xfrm>
            <a:off x="7105135" y="17670162"/>
            <a:ext cx="3172206" cy="307777"/>
          </a:xfrm>
          <a:prstGeom prst="rect">
            <a:avLst/>
          </a:prstGeom>
          <a:noFill/>
        </p:spPr>
        <p:txBody>
          <a:bodyPr wrap="square" rtlCol="0">
            <a:spAutoFit/>
          </a:bodyPr>
          <a:lstStyle/>
          <a:p>
            <a:r>
              <a:rPr lang="en-GB" sz="1400">
                <a:latin typeface="Times New Roman" panose="02020603050405020304" pitchFamily="18" charset="0"/>
                <a:cs typeface="Times New Roman" panose="02020603050405020304" pitchFamily="18" charset="0"/>
              </a:rPr>
              <a:t>(figure 3) (Ferrari 2022)</a:t>
            </a:r>
            <a:endParaRPr lang="en-US" sz="1400">
              <a:latin typeface="Times New Roman" panose="02020603050405020304" pitchFamily="18" charset="0"/>
              <a:cs typeface="Times New Roman" panose="02020603050405020304" pitchFamily="18" charset="0"/>
            </a:endParaRPr>
          </a:p>
        </p:txBody>
      </p:sp>
      <p:pic>
        <p:nvPicPr>
          <p:cNvPr id="35" name="Picture 34">
            <a:extLst>
              <a:ext uri="{FF2B5EF4-FFF2-40B4-BE49-F238E27FC236}">
                <a16:creationId xmlns:a16="http://schemas.microsoft.com/office/drawing/2014/main" id="{3B9B58A7-3C3A-BD0B-32A1-FA831A0342F8}"/>
              </a:ext>
            </a:extLst>
          </p:cNvPr>
          <p:cNvPicPr>
            <a:picLocks noChangeAspect="1"/>
          </p:cNvPicPr>
          <p:nvPr/>
        </p:nvPicPr>
        <p:blipFill>
          <a:blip r:embed="rId12"/>
          <a:stretch>
            <a:fillRect/>
          </a:stretch>
        </p:blipFill>
        <p:spPr>
          <a:xfrm>
            <a:off x="6968227" y="18356493"/>
            <a:ext cx="4272563" cy="3988274"/>
          </a:xfrm>
          <a:prstGeom prst="rect">
            <a:avLst/>
          </a:prstGeom>
        </p:spPr>
      </p:pic>
      <p:sp>
        <p:nvSpPr>
          <p:cNvPr id="37" name="TextBox 36">
            <a:extLst>
              <a:ext uri="{FF2B5EF4-FFF2-40B4-BE49-F238E27FC236}">
                <a16:creationId xmlns:a16="http://schemas.microsoft.com/office/drawing/2014/main" id="{6EF2727B-4A94-A5C6-CA92-551A659C6CF2}"/>
              </a:ext>
            </a:extLst>
          </p:cNvPr>
          <p:cNvSpPr txBox="1"/>
          <p:nvPr/>
        </p:nvSpPr>
        <p:spPr>
          <a:xfrm>
            <a:off x="11405286" y="18942908"/>
            <a:ext cx="3041748" cy="3416320"/>
          </a:xfrm>
          <a:prstGeom prst="rect">
            <a:avLst/>
          </a:prstGeom>
          <a:noFill/>
        </p:spPr>
        <p:txBody>
          <a:bodyPr wrap="square" rtlCol="0">
            <a:spAutoFit/>
          </a:bodyPr>
          <a:lstStyle/>
          <a:p>
            <a:r>
              <a:rPr lang="en-GB" sz="1800" dirty="0">
                <a:latin typeface="Times New Roman" panose="02020603050405020304" pitchFamily="18" charset="0"/>
                <a:cs typeface="Times New Roman" panose="02020603050405020304" pitchFamily="18" charset="0"/>
              </a:rPr>
              <a:t>(Graph 1) shows the grip v year. While 1950’s era formula cars (figure 1) relied almost entirely on mechanical grip, modern day formula cars (figure 3) can generate several times their mass in aerodynamic downforce at high speeds, allowing modern day cars to corner significantly faster than the early formula cars.</a:t>
            </a:r>
            <a:endParaRPr lang="en-US" sz="1800" dirty="0">
              <a:latin typeface="Times New Roman" panose="02020603050405020304" pitchFamily="18" charset="0"/>
              <a:cs typeface="Times New Roman" panose="02020603050405020304" pitchFamily="18" charset="0"/>
            </a:endParaRPr>
          </a:p>
        </p:txBody>
      </p:sp>
      <p:pic>
        <p:nvPicPr>
          <p:cNvPr id="34" name="Picture 33">
            <a:extLst>
              <a:ext uri="{FF2B5EF4-FFF2-40B4-BE49-F238E27FC236}">
                <a16:creationId xmlns:a16="http://schemas.microsoft.com/office/drawing/2014/main" id="{1B9ADC95-5527-603F-C833-5299DE67A4F3}"/>
              </a:ext>
            </a:extLst>
          </p:cNvPr>
          <p:cNvPicPr>
            <a:picLocks noChangeAspect="1"/>
          </p:cNvPicPr>
          <p:nvPr/>
        </p:nvPicPr>
        <p:blipFill>
          <a:blip r:embed="rId13"/>
          <a:stretch>
            <a:fillRect/>
          </a:stretch>
        </p:blipFill>
        <p:spPr>
          <a:xfrm>
            <a:off x="341312" y="2301940"/>
            <a:ext cx="2244579" cy="3997302"/>
          </a:xfrm>
          <a:prstGeom prst="rect">
            <a:avLst/>
          </a:prstGeom>
        </p:spPr>
      </p:pic>
      <p:pic>
        <p:nvPicPr>
          <p:cNvPr id="5" name="Picture 2" descr="Ferrari 126 CX: 1981 F1 single-seater - Ferrari.com">
            <a:extLst>
              <a:ext uri="{FF2B5EF4-FFF2-40B4-BE49-F238E27FC236}">
                <a16:creationId xmlns:a16="http://schemas.microsoft.com/office/drawing/2014/main" id="{65B09C59-5BBC-4B4A-42AB-5A0530A42B1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712712" y="6151159"/>
            <a:ext cx="3629548" cy="291114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AC7D525-BF13-0276-EFCF-76D89AB5D7E4}"/>
              </a:ext>
            </a:extLst>
          </p:cNvPr>
          <p:cNvSpPr txBox="1"/>
          <p:nvPr/>
        </p:nvSpPr>
        <p:spPr>
          <a:xfrm>
            <a:off x="11305189" y="9167666"/>
            <a:ext cx="1966822"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(figure 4) (Ferrari 1981)</a:t>
            </a:r>
            <a:endParaRPr lang="en-US" sz="14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3183CDE9-4190-2489-F25C-98524D0D0F12}"/>
              </a:ext>
            </a:extLst>
          </p:cNvPr>
          <p:cNvSpPr txBox="1"/>
          <p:nvPr/>
        </p:nvSpPr>
        <p:spPr>
          <a:xfrm>
            <a:off x="7349706" y="23222309"/>
            <a:ext cx="6992554" cy="4893647"/>
          </a:xfrm>
          <a:prstGeom prst="rect">
            <a:avLst/>
          </a:prstGeom>
          <a:noFill/>
        </p:spPr>
        <p:txBody>
          <a:bodyPr wrap="square" rtlCol="0">
            <a:spAutoFit/>
          </a:bodyPr>
          <a:lstStyle/>
          <a:p>
            <a:r>
              <a:rPr lang="en-GB" sz="3600" u="sng" dirty="0"/>
              <a:t>Venturi Tunnels</a:t>
            </a:r>
          </a:p>
          <a:p>
            <a:endParaRPr lang="en-GB" sz="3600" u="sng" dirty="0"/>
          </a:p>
          <a:p>
            <a:r>
              <a:rPr lang="en-GB" sz="2200" dirty="0"/>
              <a:t>(figure 4) shows the 1981 Ferrari 126 CX which utilised venturi tunnels. These tunnels worked by accelerating airflow through narrow channels in the vehicles floor which in turn created a negative pressure under the vehicle effectively creating a vacuum under the vehicle sucking the vehicle down to the track surface which in turn created downforce. While (figure 3) shows a 2022 </a:t>
            </a:r>
            <a:r>
              <a:rPr lang="en-GB" sz="2200"/>
              <a:t>Ferrari F1-75, </a:t>
            </a:r>
            <a:r>
              <a:rPr lang="en-GB" sz="2200" dirty="0"/>
              <a:t>which used the same physics principles as the 126 CX from the 1980’s the F1-75 design utilised a modern safer design to remain within stricter regulations than the 80’s era car. </a:t>
            </a:r>
          </a:p>
          <a:p>
            <a:endParaRPr lang="en-US" sz="2000" u="sng" dirty="0"/>
          </a:p>
        </p:txBody>
      </p:sp>
      <p:pic>
        <p:nvPicPr>
          <p:cNvPr id="20" name="Picture 19">
            <a:extLst>
              <a:ext uri="{FF2B5EF4-FFF2-40B4-BE49-F238E27FC236}">
                <a16:creationId xmlns:a16="http://schemas.microsoft.com/office/drawing/2014/main" id="{D8FAD3BA-2FB2-657A-979A-9957394EE1EE}"/>
              </a:ext>
            </a:extLst>
          </p:cNvPr>
          <p:cNvPicPr>
            <a:picLocks noChangeAspect="1"/>
          </p:cNvPicPr>
          <p:nvPr/>
        </p:nvPicPr>
        <p:blipFill>
          <a:blip r:embed="rId15"/>
          <a:stretch>
            <a:fillRect/>
          </a:stretch>
        </p:blipFill>
        <p:spPr>
          <a:xfrm>
            <a:off x="14728156" y="6128466"/>
            <a:ext cx="5341607" cy="2713423"/>
          </a:xfrm>
          <a:prstGeom prst="rect">
            <a:avLst/>
          </a:prstGeom>
        </p:spPr>
      </p:pic>
      <p:sp>
        <p:nvSpPr>
          <p:cNvPr id="21" name="TextBox 20">
            <a:extLst>
              <a:ext uri="{FF2B5EF4-FFF2-40B4-BE49-F238E27FC236}">
                <a16:creationId xmlns:a16="http://schemas.microsoft.com/office/drawing/2014/main" id="{690DFC1E-58B3-9C0B-7DD2-B1473B461A7B}"/>
              </a:ext>
            </a:extLst>
          </p:cNvPr>
          <p:cNvSpPr txBox="1"/>
          <p:nvPr/>
        </p:nvSpPr>
        <p:spPr>
          <a:xfrm>
            <a:off x="14728156" y="9816860"/>
            <a:ext cx="5794086" cy="4832092"/>
          </a:xfrm>
          <a:prstGeom prst="rect">
            <a:avLst/>
          </a:prstGeom>
          <a:noFill/>
        </p:spPr>
        <p:txBody>
          <a:bodyPr wrap="square" rtlCol="0">
            <a:spAutoFit/>
          </a:bodyPr>
          <a:lstStyle/>
          <a:p>
            <a:r>
              <a:rPr lang="en-GB" sz="2200" dirty="0"/>
              <a:t>(graph 2) Shows an approximate speed vs year for single seater formula cars, as you can see on the graph over time the cornering speed has increased significantly with time, starting at 120 (kph) in the 1950’s and ending at 280 (kph) in the 2020’s. This shows that cornering speed has increased by approximately 133%, reflecting the growing influence on aerodynamic downforce. Furthermore, linking graphs 1 and 2 the influence aerodynamics has had on formula motorsports can be viewed, the two graphs are directly related as more aerodynamic grip over time (graph 1) directly leads to faster cornering speed (graph 2) and therefore faster lap times.</a:t>
            </a:r>
          </a:p>
        </p:txBody>
      </p:sp>
      <p:sp>
        <p:nvSpPr>
          <p:cNvPr id="38" name="TextBox 37">
            <a:extLst>
              <a:ext uri="{FF2B5EF4-FFF2-40B4-BE49-F238E27FC236}">
                <a16:creationId xmlns:a16="http://schemas.microsoft.com/office/drawing/2014/main" id="{B3AC1098-FB6F-D140-2B89-AB808A04E506}"/>
              </a:ext>
            </a:extLst>
          </p:cNvPr>
          <p:cNvSpPr txBox="1"/>
          <p:nvPr/>
        </p:nvSpPr>
        <p:spPr>
          <a:xfrm>
            <a:off x="14587249" y="14583595"/>
            <a:ext cx="5794086" cy="3754874"/>
          </a:xfrm>
          <a:prstGeom prst="rect">
            <a:avLst/>
          </a:prstGeom>
          <a:noFill/>
        </p:spPr>
        <p:txBody>
          <a:bodyPr wrap="square" rtlCol="0">
            <a:spAutoFit/>
          </a:bodyPr>
          <a:lstStyle/>
          <a:p>
            <a:br>
              <a:rPr lang="en-GB" sz="800" b="1" i="0" dirty="0">
                <a:effectLst/>
                <a:latin typeface="UICTFontTextStyleBody"/>
              </a:rPr>
            </a:br>
            <a:endParaRPr lang="en-GB" sz="800" b="1" i="0" dirty="0">
              <a:effectLst/>
            </a:endParaRPr>
          </a:p>
          <a:p>
            <a:r>
              <a:rPr lang="en-GB" sz="2000" b="0" i="0" dirty="0">
                <a:effectLst/>
              </a:rPr>
              <a:t>Overall the trend-line in the motorsport sector shows a continual growth in aerodynamic research and development, and it isn’t showing any signs of stopping. All though continued regulation changes by the FIA change what can and can’t be developed further, engineers continue to push these boundaries and find loopholes in the FIA strict regulations. This continued push by engineers and push by the FIA is what keeps Formula 1 at the pinnacle of motorsport technology and innovation. </a:t>
            </a:r>
            <a:r>
              <a:rPr lang="en-GB" sz="800" b="0" i="0" dirty="0">
                <a:effectLst/>
              </a:rPr>
              <a:t>  </a:t>
            </a:r>
            <a:endParaRPr lang="en-GB" sz="800" dirty="0">
              <a:effectLst/>
            </a:endParaRPr>
          </a:p>
          <a:p>
            <a:endParaRPr lang="en-US" sz="2200" dirty="0"/>
          </a:p>
        </p:txBody>
      </p:sp>
      <p:pic>
        <p:nvPicPr>
          <p:cNvPr id="10" name="Picture 9">
            <a:extLst>
              <a:ext uri="{FF2B5EF4-FFF2-40B4-BE49-F238E27FC236}">
                <a16:creationId xmlns:a16="http://schemas.microsoft.com/office/drawing/2014/main" id="{09C124D7-8EEE-360D-337B-5B3794377591}"/>
              </a:ext>
            </a:extLst>
          </p:cNvPr>
          <p:cNvPicPr>
            <a:picLocks noChangeAspect="1"/>
          </p:cNvPicPr>
          <p:nvPr/>
        </p:nvPicPr>
        <p:blipFill>
          <a:blip r:embed="rId16"/>
          <a:stretch>
            <a:fillRect/>
          </a:stretch>
        </p:blipFill>
        <p:spPr>
          <a:xfrm>
            <a:off x="3563250" y="29234350"/>
            <a:ext cx="2071810" cy="826789"/>
          </a:xfrm>
          <a:prstGeom prst="rect">
            <a:avLst/>
          </a:prstGeom>
        </p:spPr>
      </p:pic>
      <p:pic>
        <p:nvPicPr>
          <p:cNvPr id="24" name="Picture 23">
            <a:extLst>
              <a:ext uri="{FF2B5EF4-FFF2-40B4-BE49-F238E27FC236}">
                <a16:creationId xmlns:a16="http://schemas.microsoft.com/office/drawing/2014/main" id="{6131BD0D-0E85-668A-75DD-61C35265E5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388" y="29009570"/>
            <a:ext cx="2878155" cy="1024773"/>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687D36-0FC2-4295-A780-590997288791}">
  <ds:schemaRefs>
    <ds:schemaRef ds:uri="http://schemas.microsoft.com/office/2006/metadata/properties"/>
    <ds:schemaRef ds:uri="http://www.w3.org/2000/xmlns/"/>
    <ds:schemaRef ds:uri="7da2dc2f-10e7-442f-ad91-645aa4b47b8a"/>
    <ds:schemaRef ds:uri="http://www.w3.org/2001/XMLSchema-instance"/>
    <ds:schemaRef ds:uri="c9412f1f-c5de-433b-90f0-e30b35783b17"/>
    <ds:schemaRef ds:uri="http://schemas.microsoft.com/office/infopath/2007/PartnerControls"/>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B7A4C137-277C-4B9B-BB3D-D5F11ADE05E1}">
  <ds:schemaRefs>
    <ds:schemaRef ds:uri="http://schemas.microsoft.com/office/2006/metadata/contentType"/>
    <ds:schemaRef ds:uri="http://schemas.microsoft.com/office/2006/metadata/properties/metaAttributes"/>
    <ds:schemaRef ds:uri="http://www.w3.org/2000/xmlns/"/>
    <ds:schemaRef ds:uri="http://www.w3.org/2001/XMLSchema"/>
    <ds:schemaRef ds:uri="c9412f1f-c5de-433b-90f0-e30b35783b17"/>
    <ds:schemaRef ds:uri="7da2dc2f-10e7-442f-ad91-645aa4b47b8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926</Words>
  <Application>Microsoft Office PowerPoint</Application>
  <PresentationFormat>Custom</PresentationFormat>
  <Paragraphs>51</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Steffan Selwood (2502394)</cp:lastModifiedBy>
  <cp:revision>6</cp:revision>
  <dcterms:created xsi:type="dcterms:W3CDTF">2016-02-25T08:27:32Z</dcterms:created>
  <dcterms:modified xsi:type="dcterms:W3CDTF">2026-04-15T22:38:57Z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