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56" r:id="rId2"/>
    <p:sldId id="257" r:id="rId3"/>
    <p:sldId id="280" r:id="rId4"/>
    <p:sldId id="258" r:id="rId5"/>
    <p:sldId id="279" r:id="rId6"/>
    <p:sldId id="259" r:id="rId7"/>
    <p:sldId id="278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F5F5F"/>
    <a:srgbClr val="0000FF"/>
    <a:srgbClr val="FF3300"/>
    <a:srgbClr val="33CC33"/>
    <a:srgbClr val="D60093"/>
    <a:srgbClr val="99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E5F363-1CEE-4C5F-8387-D5AD515FF2FE}" v="1" dt="2018-06-25T12:06:53.9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80940" autoAdjust="0"/>
  </p:normalViewPr>
  <p:slideViewPr>
    <p:cSldViewPr snapToGrid="0">
      <p:cViewPr varScale="1">
        <p:scale>
          <a:sx n="93" d="100"/>
          <a:sy n="93" d="100"/>
        </p:scale>
        <p:origin x="216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inkler" userId="bcebf29c-73c2-433d-80d2-6bad896374bf" providerId="ADAL" clId="{D3E5F363-1CEE-4C5F-8387-D5AD515FF2FE}"/>
    <pc:docChg chg="modSld">
      <pc:chgData name="Paul Tinkler" userId="bcebf29c-73c2-433d-80d2-6bad896374bf" providerId="ADAL" clId="{D3E5F363-1CEE-4C5F-8387-D5AD515FF2FE}" dt="2018-06-25T12:06:53.972" v="0" actId="20577"/>
      <pc:docMkLst>
        <pc:docMk/>
      </pc:docMkLst>
      <pc:sldChg chg="modSp">
        <pc:chgData name="Paul Tinkler" userId="bcebf29c-73c2-433d-80d2-6bad896374bf" providerId="ADAL" clId="{D3E5F363-1CEE-4C5F-8387-D5AD515FF2FE}" dt="2018-06-25T12:06:53.972" v="0" actId="20577"/>
        <pc:sldMkLst>
          <pc:docMk/>
          <pc:sldMk cId="3619376691" sldId="256"/>
        </pc:sldMkLst>
        <pc:spChg chg="mod">
          <ac:chgData name="Paul Tinkler" userId="bcebf29c-73c2-433d-80d2-6bad896374bf" providerId="ADAL" clId="{D3E5F363-1CEE-4C5F-8387-D5AD515FF2FE}" dt="2018-06-25T12:06:53.972" v="0" actId="20577"/>
          <ac:spMkLst>
            <pc:docMk/>
            <pc:sldMk cId="3619376691" sldId="256"/>
            <ac:spMk id="3" creationId="{CBAA8FBA-3A26-4FE4-83E3-C6BC4F38EA2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117C89-D4A8-4DB6-9010-807945ECCCCB}" type="datetimeFigureOut">
              <a:rPr lang="en-GB" smtClean="0"/>
              <a:t>24/07/2019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7EB9C2-0314-4086-B9A0-09BFE8A35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8936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7EB9C2-0314-4086-B9A0-09BFE8A3585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0940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7EB9C2-0314-4086-B9A0-09BFE8A3585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0795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D64A2D60-3801-4EFD-BD71-C391F0B6682C}" type="datetimeFigureOut">
              <a:rPr lang="en-GB" smtClean="0"/>
              <a:t>24/07/2019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6E092-0404-49DC-8A1E-EC15EEB6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674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2D60-3801-4EFD-BD71-C391F0B6682C}" type="datetimeFigureOut">
              <a:rPr lang="en-GB" smtClean="0"/>
              <a:t>24/07/2019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6E092-0404-49DC-8A1E-EC15EEB6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362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2D60-3801-4EFD-BD71-C391F0B6682C}" type="datetimeFigureOut">
              <a:rPr lang="en-GB" smtClean="0"/>
              <a:t>24/07/2019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6E092-0404-49DC-8A1E-EC15EEB6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3307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2D60-3801-4EFD-BD71-C391F0B6682C}" type="datetimeFigureOut">
              <a:rPr lang="en-GB" smtClean="0"/>
              <a:t>24/07/2019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6E092-0404-49DC-8A1E-EC15EEB6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515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2D60-3801-4EFD-BD71-C391F0B6682C}" type="datetimeFigureOut">
              <a:rPr lang="en-GB" smtClean="0"/>
              <a:t>24/07/2019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6E092-0404-49DC-8A1E-EC15EEB6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032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2D60-3801-4EFD-BD71-C391F0B6682C}" type="datetimeFigureOut">
              <a:rPr lang="en-GB" smtClean="0"/>
              <a:t>24/07/2019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6E092-0404-49DC-8A1E-EC15EEB6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320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2D60-3801-4EFD-BD71-C391F0B6682C}" type="datetimeFigureOut">
              <a:rPr lang="en-GB" smtClean="0"/>
              <a:t>24/07/2019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6E092-0404-49DC-8A1E-EC15EEB6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403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2D60-3801-4EFD-BD71-C391F0B6682C}" type="datetimeFigureOut">
              <a:rPr lang="en-GB" smtClean="0"/>
              <a:t>24/07/2019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6E092-0404-49DC-8A1E-EC15EEB6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108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2D60-3801-4EFD-BD71-C391F0B6682C}" type="datetimeFigureOut">
              <a:rPr lang="en-GB" smtClean="0"/>
              <a:t>24/07/2019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6E092-0404-49DC-8A1E-EC15EEB6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637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2D60-3801-4EFD-BD71-C391F0B6682C}" type="datetimeFigureOut">
              <a:rPr lang="en-GB" smtClean="0"/>
              <a:t>24/07/2019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6E092-0404-49DC-8A1E-EC15EEB6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976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2D60-3801-4EFD-BD71-C391F0B6682C}" type="datetimeFigureOut">
              <a:rPr lang="en-GB" smtClean="0"/>
              <a:t>24/07/2019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6E092-0404-49DC-8A1E-EC15EEB6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016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4A2D60-3801-4EFD-BD71-C391F0B6682C}" type="datetimeFigureOut">
              <a:rPr lang="en-GB" smtClean="0"/>
              <a:t>24/07/2019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E6E092-0404-49DC-8A1E-EC15EEB6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782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esheninger.blogspot.com/2012_07_01_archive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://www.hrbartender.com/2013/training/high-performing-organizations-manage-change-well/" TargetMode="Externa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https://geobrava.wordpress.com/2018/01/12/why-companies-dont-respond-to-digital-disruption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jamiebillingham.com/resources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Dynamic_Structures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neurowhoa.blogspot.com/2011/04/faster-than-speed-of-light.html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rnishdruidsibbusiness.wikispaces.com/Unit+2+Human+Resources" TargetMode="External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georgecouros/8052329146/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luistorodupouy.blogspot.com/2010_11_01_archive.html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flickr.com/photos/lynetter/915328930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orro_Rock_Reflecting_in_a_Lagoon._Waterscape.jpg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D9E38-C3FB-4FF5-BF5E-78501A90A0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Leading and Implementing Workplace Change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AA8FBA-3A26-4FE4-83E3-C6BC4F38EA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Strategic role of Change in Organisations.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9376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BFC0A-19C9-4266-AEFD-B31D8CD2D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/>
              <a:t>The Strategic Role of Change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06457-C8D6-46D2-87C6-3D7BC4555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71615"/>
            <a:ext cx="7362701" cy="3156128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  <a:spcAft>
                <a:spcPts val="900"/>
              </a:spcAft>
            </a:pPr>
            <a:r>
              <a:rPr lang="en-US" dirty="0">
                <a:solidFill>
                  <a:srgbClr val="FF0000"/>
                </a:solidFill>
              </a:rPr>
              <a:t>Organisations must run fast to keep up with changes taking place all around them</a:t>
            </a:r>
          </a:p>
          <a:p>
            <a:pPr>
              <a:lnSpc>
                <a:spcPct val="90000"/>
              </a:lnSpc>
              <a:spcAft>
                <a:spcPts val="900"/>
              </a:spcAft>
            </a:pPr>
            <a:r>
              <a:rPr lang="en-US" dirty="0">
                <a:solidFill>
                  <a:srgbClr val="0070C0"/>
                </a:solidFill>
              </a:rPr>
              <a:t>Today’s Organisations must keep themselves open to continuous innovation to survive</a:t>
            </a:r>
          </a:p>
          <a:p>
            <a:pPr>
              <a:lnSpc>
                <a:spcPct val="90000"/>
              </a:lnSpc>
              <a:spcAft>
                <a:spcPts val="900"/>
              </a:spcAft>
            </a:pPr>
            <a:r>
              <a:rPr lang="en-US" b="1" i="1" dirty="0">
                <a:solidFill>
                  <a:srgbClr val="D60093"/>
                </a:solidFill>
              </a:rPr>
              <a:t>Three</a:t>
            </a:r>
            <a:r>
              <a:rPr lang="en-US" dirty="0">
                <a:solidFill>
                  <a:srgbClr val="D60093"/>
                </a:solidFill>
              </a:rPr>
              <a:t> types of change:</a:t>
            </a:r>
          </a:p>
          <a:p>
            <a:pPr lvl="1">
              <a:lnSpc>
                <a:spcPct val="90000"/>
              </a:lnSpc>
              <a:spcAft>
                <a:spcPts val="900"/>
              </a:spcAft>
            </a:pPr>
            <a:r>
              <a:rPr lang="en-US" dirty="0">
                <a:solidFill>
                  <a:srgbClr val="D60093"/>
                </a:solidFill>
              </a:rPr>
              <a:t>Episodic change</a:t>
            </a:r>
          </a:p>
          <a:p>
            <a:pPr lvl="1">
              <a:lnSpc>
                <a:spcPct val="90000"/>
              </a:lnSpc>
              <a:spcAft>
                <a:spcPts val="900"/>
              </a:spcAft>
            </a:pPr>
            <a:r>
              <a:rPr lang="en-US" dirty="0">
                <a:solidFill>
                  <a:srgbClr val="D60093"/>
                </a:solidFill>
              </a:rPr>
              <a:t>Continuous change</a:t>
            </a:r>
          </a:p>
          <a:p>
            <a:pPr lvl="1">
              <a:lnSpc>
                <a:spcPct val="90000"/>
              </a:lnSpc>
              <a:spcAft>
                <a:spcPts val="900"/>
              </a:spcAft>
            </a:pPr>
            <a:r>
              <a:rPr lang="en-US" dirty="0">
                <a:solidFill>
                  <a:srgbClr val="D60093"/>
                </a:solidFill>
              </a:rPr>
              <a:t>Disruptive change</a:t>
            </a:r>
          </a:p>
          <a:p>
            <a:pPr>
              <a:lnSpc>
                <a:spcPct val="90000"/>
              </a:lnSpc>
              <a:spcAft>
                <a:spcPts val="900"/>
              </a:spcAft>
            </a:pPr>
            <a:r>
              <a:rPr lang="en-US" b="1" i="1" dirty="0">
                <a:solidFill>
                  <a:srgbClr val="0000FF"/>
                </a:solidFill>
              </a:rPr>
              <a:t>Change has become the norm today</a:t>
            </a:r>
          </a:p>
          <a:p>
            <a:endParaRPr lang="en-GB" dirty="0"/>
          </a:p>
        </p:txBody>
      </p:sp>
      <p:pic>
        <p:nvPicPr>
          <p:cNvPr id="5" name="Picture 4" descr="A close up of a clock&#10;&#10;Description generated with high confidence">
            <a:extLst>
              <a:ext uri="{FF2B5EF4-FFF2-40B4-BE49-F238E27FC236}">
                <a16:creationId xmlns:a16="http://schemas.microsoft.com/office/drawing/2014/main" id="{BA00941F-9242-41BD-9ED3-78968B340E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6105154" y="2026777"/>
            <a:ext cx="2706336" cy="228154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A38B2D2-5498-402A-9EC4-95F7F57FDA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5"/>
              </a:ext>
            </a:extLst>
          </a:blip>
          <a:stretch>
            <a:fillRect/>
          </a:stretch>
        </p:blipFill>
        <p:spPr>
          <a:xfrm>
            <a:off x="1601117" y="3690451"/>
            <a:ext cx="4645305" cy="269777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E962944-640C-4D34-86B4-21B0C19BF278}"/>
              </a:ext>
            </a:extLst>
          </p:cNvPr>
          <p:cNvSpPr txBox="1"/>
          <p:nvPr/>
        </p:nvSpPr>
        <p:spPr>
          <a:xfrm>
            <a:off x="4498695" y="6026081"/>
            <a:ext cx="464530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://www.hrbartender.com/2013/training/high-performing-organizations-manage-change-well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368808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B7948-CEC1-40EE-910F-A4079918FE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130" y="189284"/>
            <a:ext cx="7618021" cy="3917032"/>
          </a:xfrm>
        </p:spPr>
        <p:txBody>
          <a:bodyPr/>
          <a:lstStyle/>
          <a:p>
            <a:pPr marL="0" indent="0">
              <a:buNone/>
            </a:pPr>
            <a:r>
              <a:rPr lang="en-US" b="1" i="1" dirty="0">
                <a:solidFill>
                  <a:srgbClr val="0000FF"/>
                </a:solidFill>
              </a:rPr>
              <a:t>Disruptive innovation </a:t>
            </a:r>
            <a:r>
              <a:rPr lang="en-US" dirty="0">
                <a:solidFill>
                  <a:srgbClr val="0000FF"/>
                </a:solidFill>
              </a:rPr>
              <a:t>is the introduction of a product or service into an established industry that performs better and, generally, at a lower cost than existing offerings, thereby </a:t>
            </a:r>
            <a:r>
              <a:rPr lang="en-US" b="1" i="1" dirty="0">
                <a:solidFill>
                  <a:srgbClr val="0000FF"/>
                </a:solidFill>
              </a:rPr>
              <a:t>displacing the market leaders </a:t>
            </a:r>
            <a:r>
              <a:rPr lang="en-US" dirty="0">
                <a:solidFill>
                  <a:srgbClr val="0000FF"/>
                </a:solidFill>
              </a:rPr>
              <a:t>in that particular market space and </a:t>
            </a:r>
            <a:r>
              <a:rPr lang="en-US" b="1" i="1" dirty="0">
                <a:solidFill>
                  <a:srgbClr val="0000FF"/>
                </a:solidFill>
              </a:rPr>
              <a:t>transforming the industry.</a:t>
            </a:r>
            <a:endParaRPr lang="en-GB" b="1" i="1" dirty="0">
              <a:solidFill>
                <a:srgbClr val="0000FF"/>
              </a:solidFill>
            </a:endParaRPr>
          </a:p>
        </p:txBody>
      </p:sp>
      <p:pic>
        <p:nvPicPr>
          <p:cNvPr id="5" name="Picture 4" descr="A picture containing sport, bowling&#10;&#10;Description generated with high confidence">
            <a:extLst>
              <a:ext uri="{FF2B5EF4-FFF2-40B4-BE49-F238E27FC236}">
                <a16:creationId xmlns:a16="http://schemas.microsoft.com/office/drawing/2014/main" id="{4D8F7C7D-22C5-40BF-B441-16C776A6AF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tretch>
            <a:fillRect/>
          </a:stretch>
        </p:blipFill>
        <p:spPr>
          <a:xfrm>
            <a:off x="420130" y="2534828"/>
            <a:ext cx="5676508" cy="3138670"/>
          </a:xfrm>
          <a:prstGeom prst="rect">
            <a:avLst/>
          </a:prstGeom>
        </p:spPr>
      </p:pic>
      <p:pic>
        <p:nvPicPr>
          <p:cNvPr id="8" name="Picture 7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BD7DE830-5F91-474B-BECF-6832517D81A7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5190" y="2534828"/>
            <a:ext cx="2108330" cy="3164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445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04D1323F-6025-4107-A3B7-B3038AE4B5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57250"/>
            <a:ext cx="5022167" cy="42203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023BF519-EA3F-431A-A861-225BD2A2C7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254284" y="2527789"/>
            <a:ext cx="3618913" cy="1304925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rgbClr val="0000FF"/>
                </a:solidFill>
              </a:rPr>
              <a:t>Forces Driving the Need for Major Organisational Change</a:t>
            </a:r>
            <a:br>
              <a:rPr lang="en-US" dirty="0">
                <a:solidFill>
                  <a:srgbClr val="0000FF"/>
                </a:solidFill>
              </a:rPr>
            </a:br>
            <a:endParaRPr lang="en-US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81095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EA430-0E6B-4B6D-9629-096E0372A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0631"/>
            <a:ext cx="8229600" cy="1143000"/>
          </a:xfrm>
        </p:spPr>
        <p:txBody>
          <a:bodyPr/>
          <a:lstStyle/>
          <a:p>
            <a:r>
              <a:rPr lang="en-US" dirty="0"/>
              <a:t>Strategic Types of Change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088E0817-7B25-406B-A8CD-1E55C0D653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1437" y="1030311"/>
            <a:ext cx="8881126" cy="45940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83126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EA430-0E6B-4B6D-9629-096E0372A8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Elements for Successful Change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B0C71-1D12-44DD-92D2-37B4120F32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i="1" dirty="0">
                <a:solidFill>
                  <a:srgbClr val="FF3300"/>
                </a:solidFill>
              </a:rPr>
              <a:t>Organisational change </a:t>
            </a:r>
            <a:r>
              <a:rPr lang="en-US" dirty="0">
                <a:solidFill>
                  <a:srgbClr val="FF3300"/>
                </a:solidFill>
              </a:rPr>
              <a:t>is the adoption of a new idea or behaviour by an Organisation</a:t>
            </a:r>
          </a:p>
          <a:p>
            <a:r>
              <a:rPr lang="en-US" b="1" i="1" dirty="0">
                <a:solidFill>
                  <a:srgbClr val="D60093"/>
                </a:solidFill>
              </a:rPr>
              <a:t>Organisational innovation </a:t>
            </a:r>
            <a:r>
              <a:rPr lang="en-US" dirty="0">
                <a:solidFill>
                  <a:srgbClr val="D60093"/>
                </a:solidFill>
              </a:rPr>
              <a:t>is the adoption of an idea or behaviour that is new to the Organisation’s industry, market, or general environment</a:t>
            </a:r>
          </a:p>
          <a:p>
            <a:r>
              <a:rPr lang="en-US" b="1" i="1" dirty="0">
                <a:solidFill>
                  <a:srgbClr val="33CC33"/>
                </a:solidFill>
              </a:rPr>
              <a:t>Change process </a:t>
            </a:r>
            <a:r>
              <a:rPr lang="en-US" dirty="0">
                <a:solidFill>
                  <a:srgbClr val="33CC33"/>
                </a:solidFill>
              </a:rPr>
              <a:t>within Organisations comes from innovation and new ideas regardless of timing</a:t>
            </a:r>
          </a:p>
          <a:p>
            <a:r>
              <a:rPr lang="en-US" b="1" i="1" dirty="0">
                <a:solidFill>
                  <a:srgbClr val="0000FF"/>
                </a:solidFill>
              </a:rPr>
              <a:t>Successful change </a:t>
            </a:r>
            <a:r>
              <a:rPr lang="en-US" dirty="0">
                <a:solidFill>
                  <a:srgbClr val="0000FF"/>
                </a:solidFill>
              </a:rPr>
              <a:t>includes ideas and creativity, need, decision to adopt, implementation, and resources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4847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EA430-0E6B-4B6D-9629-096E0372A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868" y="103665"/>
            <a:ext cx="8229600" cy="1143000"/>
          </a:xfrm>
        </p:spPr>
        <p:txBody>
          <a:bodyPr/>
          <a:lstStyle/>
          <a:p>
            <a:r>
              <a:rPr lang="en-US" dirty="0"/>
              <a:t>Successful Change Elements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A6854324-F613-47F5-9057-1CD7C9C0E0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8312" y="1017430"/>
            <a:ext cx="7810712" cy="46196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15683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90732-FCC5-4505-9861-63A7A8CBA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Technology Change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93043-189A-4225-AFA7-95BC1B319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34" y="1060375"/>
            <a:ext cx="6274106" cy="3917032"/>
          </a:xfrm>
        </p:spPr>
        <p:txBody>
          <a:bodyPr>
            <a:normAutofit/>
          </a:bodyPr>
          <a:lstStyle/>
          <a:p>
            <a:pPr>
              <a:spcAft>
                <a:spcPts val="900"/>
              </a:spcAft>
            </a:pPr>
            <a:r>
              <a:rPr lang="en-US" dirty="0">
                <a:solidFill>
                  <a:srgbClr val="5F5F5F"/>
                </a:solidFill>
              </a:rPr>
              <a:t>Technology is a key driver of Organisational change</a:t>
            </a:r>
          </a:p>
          <a:p>
            <a:pPr>
              <a:spcAft>
                <a:spcPts val="900"/>
              </a:spcAft>
            </a:pPr>
            <a:r>
              <a:rPr lang="en-US" dirty="0">
                <a:solidFill>
                  <a:srgbClr val="0000FF"/>
                </a:solidFill>
              </a:rPr>
              <a:t>Change is easily embraced by Organisations with empowered employees</a:t>
            </a:r>
          </a:p>
          <a:p>
            <a:pPr>
              <a:spcAft>
                <a:spcPts val="900"/>
              </a:spcAft>
            </a:pPr>
            <a:r>
              <a:rPr lang="en-US" dirty="0">
                <a:solidFill>
                  <a:srgbClr val="33CC33"/>
                </a:solidFill>
              </a:rPr>
              <a:t>Innovative Organisations are flexible and free-flowing without rigid work rules</a:t>
            </a:r>
          </a:p>
          <a:p>
            <a:pPr>
              <a:spcAft>
                <a:spcPts val="900"/>
              </a:spcAft>
            </a:pPr>
            <a:r>
              <a:rPr lang="en-US" dirty="0">
                <a:solidFill>
                  <a:srgbClr val="D60093"/>
                </a:solidFill>
              </a:rPr>
              <a:t>Mechanistic structures stifle innovation and focus on rules and regulations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B84469-320C-48C2-B031-F362EAAFF1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6353175" y="3503133"/>
            <a:ext cx="2790825" cy="2228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0199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26491-8381-4A83-B33B-2156FD520F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065"/>
            <a:ext cx="8229600" cy="1143000"/>
          </a:xfrm>
        </p:spPr>
        <p:txBody>
          <a:bodyPr/>
          <a:lstStyle/>
          <a:p>
            <a:r>
              <a:rPr lang="en-US" dirty="0"/>
              <a:t>Ambidextrous Organisation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4CF8A-1548-459B-8E05-CBEFC59DE2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230" y="1215065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>
                <a:solidFill>
                  <a:srgbClr val="D60093"/>
                </a:solidFill>
              </a:rPr>
              <a:t>Incorporates structures and management processes that are appropriate for innovation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54AF1F55-4427-4C44-B33E-478A462A61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916" y="2150772"/>
            <a:ext cx="8001884" cy="34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989686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6617F-946E-4B75-BCA3-A47395958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/>
              <a:t>Techniques for Encouraging Technology Change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CDEAC-B01C-450B-B615-1F9C5EEE3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66303"/>
            <a:ext cx="8229600" cy="39170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i="1">
                <a:solidFill>
                  <a:srgbClr val="D60093"/>
                </a:solidFill>
              </a:rPr>
              <a:t>Switching Structures</a:t>
            </a:r>
            <a:r>
              <a:rPr lang="en-US">
                <a:solidFill>
                  <a:srgbClr val="D60093"/>
                </a:solidFill>
              </a:rPr>
              <a:t> – create an organic structure</a:t>
            </a:r>
          </a:p>
          <a:p>
            <a:pPr>
              <a:lnSpc>
                <a:spcPct val="90000"/>
              </a:lnSpc>
            </a:pPr>
            <a:r>
              <a:rPr lang="en-US" b="1" i="1">
                <a:solidFill>
                  <a:srgbClr val="00B050"/>
                </a:solidFill>
              </a:rPr>
              <a:t>Creative Departments</a:t>
            </a:r>
            <a:r>
              <a:rPr lang="en-US">
                <a:solidFill>
                  <a:srgbClr val="00B050"/>
                </a:solidFill>
              </a:rPr>
              <a:t> – department for innovation</a:t>
            </a:r>
          </a:p>
          <a:p>
            <a:pPr>
              <a:lnSpc>
                <a:spcPct val="90000"/>
              </a:lnSpc>
            </a:pPr>
            <a:r>
              <a:rPr lang="en-US" b="1" i="1">
                <a:solidFill>
                  <a:srgbClr val="0070C0"/>
                </a:solidFill>
              </a:rPr>
              <a:t>Venture Teams</a:t>
            </a:r>
            <a:r>
              <a:rPr lang="en-US">
                <a:solidFill>
                  <a:srgbClr val="0070C0"/>
                </a:solidFill>
              </a:rPr>
              <a:t> – a small company within the Organisation</a:t>
            </a:r>
          </a:p>
          <a:p>
            <a:pPr>
              <a:lnSpc>
                <a:spcPct val="90000"/>
              </a:lnSpc>
            </a:pPr>
            <a:r>
              <a:rPr lang="en-US" b="1" i="1">
                <a:solidFill>
                  <a:srgbClr val="7030A0"/>
                </a:solidFill>
              </a:rPr>
              <a:t>Corporate Entrepreneurship</a:t>
            </a:r>
            <a:r>
              <a:rPr lang="en-US">
                <a:solidFill>
                  <a:srgbClr val="7030A0"/>
                </a:solidFill>
              </a:rPr>
              <a:t> – promote entrepreneurial spirit (‘</a:t>
            </a:r>
            <a:r>
              <a:rPr lang="en-US" i="1">
                <a:solidFill>
                  <a:srgbClr val="7030A0"/>
                </a:solidFill>
              </a:rPr>
              <a:t>Intrapreneurship</a:t>
            </a:r>
            <a:r>
              <a:rPr lang="en-US">
                <a:solidFill>
                  <a:srgbClr val="7030A0"/>
                </a:solidFill>
              </a:rPr>
              <a:t>’)</a:t>
            </a:r>
          </a:p>
          <a:p>
            <a:pPr>
              <a:lnSpc>
                <a:spcPct val="90000"/>
              </a:lnSpc>
            </a:pPr>
            <a:r>
              <a:rPr lang="en-US" b="1" i="1">
                <a:solidFill>
                  <a:srgbClr val="FF3300"/>
                </a:solidFill>
              </a:rPr>
              <a:t>Bottom-up Approach </a:t>
            </a:r>
            <a:r>
              <a:rPr lang="en-US">
                <a:solidFill>
                  <a:srgbClr val="FF3300"/>
                </a:solidFill>
              </a:rPr>
              <a:t>– useful ideas come from people and daily work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D99B75-4909-439F-AFC4-EDB6A4C166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2798285" y="4201720"/>
            <a:ext cx="4335664" cy="163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68272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75568-C340-488F-815C-BD4286323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231"/>
            <a:ext cx="8229600" cy="857250"/>
          </a:xfrm>
        </p:spPr>
        <p:txBody>
          <a:bodyPr/>
          <a:lstStyle/>
          <a:p>
            <a:r>
              <a:rPr lang="en-US" dirty="0"/>
              <a:t>New Product Success Rates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10830927-62BE-4C1F-804B-D0587B4BB0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773" y="1016481"/>
            <a:ext cx="8702453" cy="4547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649179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2C779-20D9-41FE-9FB3-55EBD35B8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dirty="0"/>
              <a:t>Achieving Competitive Advantage: </a:t>
            </a:r>
            <a:br>
              <a:rPr lang="en-US" dirty="0"/>
            </a:br>
            <a:r>
              <a:rPr lang="en-US" dirty="0"/>
              <a:t>The Need for </a:t>
            </a:r>
            <a:r>
              <a:rPr lang="en-US" i="1" dirty="0"/>
              <a:t>Speed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A3E29-204B-49E1-A6BD-8E77B131F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569027" cy="3917032"/>
          </a:xfrm>
        </p:spPr>
        <p:txBody>
          <a:bodyPr>
            <a:normAutofit lnSpcReduction="10000"/>
          </a:bodyPr>
          <a:lstStyle/>
          <a:p>
            <a:pPr>
              <a:spcAft>
                <a:spcPts val="1350"/>
              </a:spcAft>
            </a:pPr>
            <a:r>
              <a:rPr lang="en-US" dirty="0">
                <a:solidFill>
                  <a:srgbClr val="FF3300"/>
                </a:solidFill>
              </a:rPr>
              <a:t>The rapid development of new products and services can be a major strategic weapon</a:t>
            </a:r>
          </a:p>
          <a:p>
            <a:pPr>
              <a:spcAft>
                <a:spcPts val="1350"/>
              </a:spcAft>
            </a:pPr>
            <a:r>
              <a:rPr lang="en-US" b="1" i="1" dirty="0">
                <a:solidFill>
                  <a:srgbClr val="D60093"/>
                </a:solidFill>
              </a:rPr>
              <a:t>Time-based competition</a:t>
            </a:r>
            <a:r>
              <a:rPr lang="en-US" dirty="0">
                <a:solidFill>
                  <a:srgbClr val="D60093"/>
                </a:solidFill>
              </a:rPr>
              <a:t> means delivering products and services faster than competitors</a:t>
            </a:r>
          </a:p>
          <a:p>
            <a:pPr>
              <a:spcAft>
                <a:spcPts val="1350"/>
              </a:spcAft>
            </a:pPr>
            <a:r>
              <a:rPr lang="en-US" dirty="0">
                <a:solidFill>
                  <a:srgbClr val="33CC33"/>
                </a:solidFill>
              </a:rPr>
              <a:t>Many companies use </a:t>
            </a:r>
            <a:r>
              <a:rPr lang="en-US" b="1" i="1" dirty="0">
                <a:solidFill>
                  <a:srgbClr val="33CC33"/>
                </a:solidFill>
              </a:rPr>
              <a:t>fast cycle teams </a:t>
            </a:r>
            <a:r>
              <a:rPr lang="en-US" dirty="0">
                <a:solidFill>
                  <a:srgbClr val="33CC33"/>
                </a:solidFill>
              </a:rPr>
              <a:t>to support highly important projects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1765EA3-D558-4D68-812E-6799DB6835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tretch>
            <a:fillRect/>
          </a:stretch>
        </p:blipFill>
        <p:spPr>
          <a:xfrm>
            <a:off x="5916074" y="2291508"/>
            <a:ext cx="3227926" cy="2159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313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orange, table&#10;&#10;Description generated with very high confidence">
            <a:extLst>
              <a:ext uri="{FF2B5EF4-FFF2-40B4-BE49-F238E27FC236}">
                <a16:creationId xmlns:a16="http://schemas.microsoft.com/office/drawing/2014/main" id="{07F1D609-725B-451B-B8CC-725DB36A7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3933825" y="3227187"/>
            <a:ext cx="5210175" cy="2457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A0BFC52-C622-4957-8092-B9C72C391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9361"/>
            <a:ext cx="8229600" cy="857250"/>
          </a:xfrm>
        </p:spPr>
        <p:txBody>
          <a:bodyPr/>
          <a:lstStyle/>
          <a:p>
            <a:r>
              <a:rPr lang="en-US" dirty="0"/>
              <a:t>Strategy and Structure Change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8D54D-400F-4C3C-B755-613B386108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604" y="1135399"/>
            <a:ext cx="8788791" cy="418357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33CC33"/>
                </a:solidFill>
              </a:rPr>
              <a:t>Organisations need to change strategies, structures, processes, and procedures more often to adapt</a:t>
            </a:r>
          </a:p>
          <a:p>
            <a:r>
              <a:rPr lang="en-US" dirty="0">
                <a:solidFill>
                  <a:srgbClr val="0000FF"/>
                </a:solidFill>
              </a:rPr>
              <a:t>Many Organisations are preparing for more change by:</a:t>
            </a:r>
          </a:p>
          <a:p>
            <a:pPr lvl="1"/>
            <a:r>
              <a:rPr lang="en-US" dirty="0">
                <a:solidFill>
                  <a:srgbClr val="D60093"/>
                </a:solidFill>
              </a:rPr>
              <a:t>Cutting out layers</a:t>
            </a:r>
          </a:p>
          <a:p>
            <a:pPr lvl="1"/>
            <a:r>
              <a:rPr lang="en-US" dirty="0">
                <a:solidFill>
                  <a:srgbClr val="FF3300"/>
                </a:solidFill>
              </a:rPr>
              <a:t>Decentralizing decision making</a:t>
            </a:r>
          </a:p>
          <a:p>
            <a:pPr lvl="1"/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Shift toward horizontal structures</a:t>
            </a:r>
          </a:p>
          <a:p>
            <a:pPr lvl="1"/>
            <a:r>
              <a:rPr lang="en-US" dirty="0">
                <a:solidFill>
                  <a:srgbClr val="D60093"/>
                </a:solidFill>
              </a:rPr>
              <a:t>Empowered teams and workers</a:t>
            </a:r>
          </a:p>
          <a:p>
            <a:pPr lvl="1"/>
            <a:r>
              <a:rPr lang="en-US" dirty="0">
                <a:solidFill>
                  <a:srgbClr val="5F5F5F"/>
                </a:solidFill>
              </a:rPr>
              <a:t>Virtual network strategies</a:t>
            </a:r>
          </a:p>
          <a:p>
            <a:pPr lvl="1"/>
            <a:r>
              <a:rPr lang="en-US" dirty="0">
                <a:solidFill>
                  <a:srgbClr val="9900CC"/>
                </a:solidFill>
              </a:rPr>
              <a:t>Incorporating eBusiness</a:t>
            </a:r>
            <a:endParaRPr lang="en-GB" dirty="0">
              <a:solidFill>
                <a:srgbClr val="99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3917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9121C-D452-4E5C-9711-746A3A4C3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155" y="251860"/>
            <a:ext cx="8767689" cy="448169"/>
          </a:xfrm>
        </p:spPr>
        <p:txBody>
          <a:bodyPr>
            <a:normAutofit fontScale="90000"/>
          </a:bodyPr>
          <a:lstStyle/>
          <a:p>
            <a:r>
              <a:rPr lang="en-US" dirty="0"/>
              <a:t>Dual-Core Approach to Organisation Change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2D670F2C-800F-4AC5-B832-9077CCB8DE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8913" y="965916"/>
            <a:ext cx="8446173" cy="43530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950457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B917F-B75E-407F-B9DA-EDAAE694B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Organisation Design for Implementing Management Change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E4C23-0AE2-42EA-85DB-C32B2555BD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57401"/>
            <a:ext cx="5480892" cy="2937774"/>
          </a:xfrm>
        </p:spPr>
        <p:txBody>
          <a:bodyPr>
            <a:normAutofit fontScale="92500"/>
          </a:bodyPr>
          <a:lstStyle/>
          <a:p>
            <a:pPr>
              <a:spcAft>
                <a:spcPts val="900"/>
              </a:spcAft>
            </a:pPr>
            <a:r>
              <a:rPr lang="en-US" dirty="0">
                <a:solidFill>
                  <a:srgbClr val="FF3300"/>
                </a:solidFill>
              </a:rPr>
              <a:t>Change related to restructuring and downsizing can be painful for employees</a:t>
            </a:r>
          </a:p>
          <a:p>
            <a:pPr>
              <a:spcAft>
                <a:spcPts val="900"/>
              </a:spcAft>
            </a:pPr>
            <a:r>
              <a:rPr lang="en-US" dirty="0">
                <a:solidFill>
                  <a:srgbClr val="D60093"/>
                </a:solidFill>
              </a:rPr>
              <a:t>Managers should be quick, authoritative, and humane</a:t>
            </a:r>
          </a:p>
          <a:p>
            <a:pPr>
              <a:spcAft>
                <a:spcPts val="900"/>
              </a:spcAft>
            </a:pPr>
            <a:r>
              <a:rPr lang="en-US" dirty="0">
                <a:solidFill>
                  <a:srgbClr val="0000FF"/>
                </a:solidFill>
              </a:rPr>
              <a:t>Successful change managers are fast and focused to implement change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00765C-F75A-41A5-82D7-7C94180D76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9434" y="2057401"/>
            <a:ext cx="2328515" cy="258007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17C8A3B-2952-4AC1-BE1E-EC2195B0F3E2}"/>
              </a:ext>
            </a:extLst>
          </p:cNvPr>
          <p:cNvSpPr txBox="1"/>
          <p:nvPr/>
        </p:nvSpPr>
        <p:spPr>
          <a:xfrm>
            <a:off x="2666082" y="5015625"/>
            <a:ext cx="52770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33CC33"/>
                </a:solidFill>
              </a:rPr>
              <a:t>DON’T KILL THE PATIENT</a:t>
            </a:r>
          </a:p>
        </p:txBody>
      </p:sp>
    </p:spTree>
    <p:extLst>
      <p:ext uri="{BB962C8B-B14F-4D97-AF65-F5344CB8AC3E}">
        <p14:creationId xmlns:p14="http://schemas.microsoft.com/office/powerpoint/2010/main" val="1423473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C29D8-C377-4439-A4D0-48A52EC8A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392"/>
            <a:ext cx="8229600" cy="1143000"/>
          </a:xfrm>
        </p:spPr>
        <p:txBody>
          <a:bodyPr/>
          <a:lstStyle/>
          <a:p>
            <a:r>
              <a:rPr lang="en-US" dirty="0"/>
              <a:t>Forces for Culture Change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10B02CB-E2CC-4ADF-B6B8-BDE7CDB0264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33341" y="1236373"/>
            <a:ext cx="7231488" cy="3940130"/>
          </a:xfrm>
          <a:solidFill>
            <a:schemeClr val="tx2"/>
          </a:solidFill>
          <a:ln>
            <a:solidFill>
              <a:schemeClr val="tx2"/>
            </a:solidFill>
          </a:ln>
        </p:spPr>
        <p:txBody>
          <a:bodyPr/>
          <a:lstStyle/>
          <a:p>
            <a:pPr>
              <a:spcAft>
                <a:spcPct val="50000"/>
              </a:spcAft>
            </a:pPr>
            <a:endParaRPr lang="en-US" dirty="0"/>
          </a:p>
          <a:p>
            <a:pPr>
              <a:spcAft>
                <a:spcPct val="50000"/>
              </a:spcAft>
              <a:buFont typeface="Wingdings" pitchFamily="2" charset="2"/>
              <a:buChar char="Ø"/>
            </a:pPr>
            <a:r>
              <a:rPr lang="en-US" dirty="0">
                <a:solidFill>
                  <a:schemeClr val="bg1"/>
                </a:solidFill>
              </a:rPr>
              <a:t>Reengineering and Horizontal Organization</a:t>
            </a:r>
          </a:p>
          <a:p>
            <a:pPr>
              <a:spcAft>
                <a:spcPct val="50000"/>
              </a:spcAft>
              <a:buFont typeface="Wingdings" pitchFamily="2" charset="2"/>
              <a:buChar char="Ø"/>
            </a:pPr>
            <a:endParaRPr lang="en-US" dirty="0">
              <a:solidFill>
                <a:schemeClr val="bg1"/>
              </a:solidFill>
            </a:endParaRPr>
          </a:p>
          <a:p>
            <a:pPr>
              <a:spcAft>
                <a:spcPct val="50000"/>
              </a:spcAft>
              <a:buFont typeface="Wingdings" pitchFamily="2" charset="2"/>
              <a:buChar char="Ø"/>
            </a:pPr>
            <a:r>
              <a:rPr lang="en-US" dirty="0">
                <a:solidFill>
                  <a:schemeClr val="bg1"/>
                </a:solidFill>
              </a:rPr>
              <a:t>Diversity</a:t>
            </a:r>
          </a:p>
          <a:p>
            <a:pPr>
              <a:spcAft>
                <a:spcPct val="50000"/>
              </a:spcAft>
              <a:buFont typeface="Wingdings" pitchFamily="2" charset="2"/>
              <a:buChar char="Ø"/>
            </a:pPr>
            <a:endParaRPr lang="en-US" dirty="0">
              <a:solidFill>
                <a:schemeClr val="bg1"/>
              </a:solidFill>
            </a:endParaRPr>
          </a:p>
          <a:p>
            <a:pPr>
              <a:spcAft>
                <a:spcPct val="50000"/>
              </a:spcAft>
              <a:buFont typeface="Wingdings" pitchFamily="2" charset="2"/>
              <a:buChar char="Ø"/>
            </a:pPr>
            <a:r>
              <a:rPr lang="en-US" dirty="0">
                <a:solidFill>
                  <a:schemeClr val="bg1"/>
                </a:solidFill>
              </a:rPr>
              <a:t>The Learning Organization</a:t>
            </a:r>
          </a:p>
          <a:p>
            <a:pPr>
              <a:spcAft>
                <a:spcPct val="50000"/>
              </a:spcAft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72781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BB3F6-75C6-4E9E-92FE-FEC07119C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OD Culture Change Interventions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941E465-DAF2-4CB7-9F14-9E9BAB15C03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88076" y="1599766"/>
            <a:ext cx="6767848" cy="3658467"/>
          </a:xfrm>
          <a:solidFill>
            <a:schemeClr val="accent6"/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en-US" sz="3600" dirty="0"/>
              <a:t>Large Group Intervention</a:t>
            </a:r>
          </a:p>
          <a:p>
            <a:pPr marL="342900" indent="-342900">
              <a:buFont typeface="Wingdings" pitchFamily="2" charset="2"/>
              <a:buChar char="ü"/>
            </a:pPr>
            <a:endParaRPr lang="en-US" sz="3600" dirty="0"/>
          </a:p>
          <a:p>
            <a:pPr marL="342900" indent="-342900">
              <a:buFont typeface="Wingdings" pitchFamily="2" charset="2"/>
              <a:buChar char="ü"/>
            </a:pPr>
            <a:r>
              <a:rPr lang="en-US" sz="3600" dirty="0"/>
              <a:t>Team Building</a:t>
            </a:r>
          </a:p>
          <a:p>
            <a:pPr marL="342900" indent="-342900">
              <a:buFont typeface="Wingdings" pitchFamily="2" charset="2"/>
              <a:buChar char="ü"/>
            </a:pPr>
            <a:endParaRPr lang="en-US" sz="3600" dirty="0"/>
          </a:p>
          <a:p>
            <a:pPr marL="342900" indent="-342900">
              <a:buFont typeface="Wingdings" pitchFamily="2" charset="2"/>
              <a:buChar char="ü"/>
            </a:pPr>
            <a:r>
              <a:rPr lang="en-US" sz="3600" dirty="0"/>
              <a:t>Interdepartmental Activities</a:t>
            </a:r>
          </a:p>
        </p:txBody>
      </p:sp>
    </p:spTree>
    <p:extLst>
      <p:ext uri="{BB962C8B-B14F-4D97-AF65-F5344CB8AC3E}">
        <p14:creationId xmlns:p14="http://schemas.microsoft.com/office/powerpoint/2010/main" val="14780240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D20F0-EA97-4B86-99F3-33A5C94E9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7396"/>
            <a:ext cx="8229600" cy="857250"/>
          </a:xfrm>
        </p:spPr>
        <p:txBody>
          <a:bodyPr/>
          <a:lstStyle/>
          <a:p>
            <a:r>
              <a:rPr lang="en-US" dirty="0"/>
              <a:t>The Change Curve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E969E5D9-DA34-4E44-AB9A-E3088886AC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9441" y="954646"/>
            <a:ext cx="7656306" cy="4531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252877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ign on the side of a road&#10;&#10;Description generated with very high confidence">
            <a:extLst>
              <a:ext uri="{FF2B5EF4-FFF2-40B4-BE49-F238E27FC236}">
                <a16:creationId xmlns:a16="http://schemas.microsoft.com/office/drawing/2014/main" id="{712FDF3A-6C07-470C-A276-8E1475AB08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5312369" y="1296790"/>
            <a:ext cx="3831631" cy="287372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8C8A334-9E87-4EDA-87C0-F2A150E4D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/>
              <a:t>Barriers to Change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E7B26-7EAE-440F-938C-3C46BB118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917" y="1143000"/>
            <a:ext cx="7498080" cy="2081138"/>
          </a:xfrm>
        </p:spPr>
        <p:txBody>
          <a:bodyPr>
            <a:noAutofit/>
          </a:bodyPr>
          <a:lstStyle/>
          <a:p>
            <a:pPr>
              <a:spcAft>
                <a:spcPct val="30000"/>
              </a:spcAft>
            </a:pPr>
            <a:r>
              <a:rPr lang="en-US" sz="2800" b="1" dirty="0">
                <a:solidFill>
                  <a:srgbClr val="33CC33"/>
                </a:solidFill>
              </a:rPr>
              <a:t>Excessive focus on costs</a:t>
            </a:r>
          </a:p>
          <a:p>
            <a:pPr>
              <a:spcAft>
                <a:spcPct val="30000"/>
              </a:spcAft>
            </a:pPr>
            <a:r>
              <a:rPr lang="en-US" sz="2800" b="1" dirty="0">
                <a:solidFill>
                  <a:srgbClr val="9900CC"/>
                </a:solidFill>
              </a:rPr>
              <a:t>Failure to perceive benefits</a:t>
            </a:r>
          </a:p>
          <a:p>
            <a:pPr>
              <a:spcAft>
                <a:spcPct val="30000"/>
              </a:spcAft>
            </a:pPr>
            <a:r>
              <a:rPr lang="en-US" sz="2800" b="1" dirty="0">
                <a:solidFill>
                  <a:srgbClr val="0000FF"/>
                </a:solidFill>
              </a:rPr>
              <a:t>Lack of coordination and cooperation</a:t>
            </a:r>
          </a:p>
          <a:p>
            <a:pPr>
              <a:spcAft>
                <a:spcPct val="30000"/>
              </a:spcAft>
            </a:pPr>
            <a:r>
              <a:rPr lang="en-US" sz="2800" b="1" dirty="0">
                <a:solidFill>
                  <a:srgbClr val="FF3300"/>
                </a:solidFill>
              </a:rPr>
              <a:t>Uncertainty avoidance</a:t>
            </a:r>
          </a:p>
          <a:p>
            <a:pPr>
              <a:spcAft>
                <a:spcPct val="30000"/>
              </a:spcAft>
            </a:pPr>
            <a:r>
              <a:rPr lang="en-US" sz="2800" b="1" dirty="0">
                <a:solidFill>
                  <a:srgbClr val="D60093"/>
                </a:solidFill>
              </a:rPr>
              <a:t>Fear of loss</a:t>
            </a:r>
            <a:endParaRPr lang="en-GB" sz="2800" b="1" dirty="0">
              <a:solidFill>
                <a:srgbClr val="D60093"/>
              </a:solidFill>
            </a:endParaRPr>
          </a:p>
        </p:txBody>
      </p:sp>
      <p:sp>
        <p:nvSpPr>
          <p:cNvPr id="4" name="Text Box 4">
            <a:extLst>
              <a:ext uri="{FF2B5EF4-FFF2-40B4-BE49-F238E27FC236}">
                <a16:creationId xmlns:a16="http://schemas.microsoft.com/office/drawing/2014/main" id="{60FEBE1F-139E-40E8-9C09-9848197B31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40544" y="4355492"/>
            <a:ext cx="6343650" cy="1200329"/>
          </a:xfrm>
          <a:prstGeom prst="rect">
            <a:avLst/>
          </a:prstGeom>
          <a:solidFill>
            <a:schemeClr val="bg1">
              <a:lumMod val="5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b="1" i="1" dirty="0">
                <a:solidFill>
                  <a:schemeClr val="bg1"/>
                </a:solidFill>
              </a:rPr>
              <a:t>Leadership for Change:</a:t>
            </a:r>
            <a:r>
              <a:rPr lang="en-US" dirty="0">
                <a:solidFill>
                  <a:schemeClr val="bg1"/>
                </a:solidFill>
              </a:rPr>
              <a:t> 80% of successful innovative companies have top leaders who reinforce the value and importance of innovation.  Transformational leadership is well-suited for leading change.</a:t>
            </a:r>
          </a:p>
        </p:txBody>
      </p:sp>
    </p:spTree>
    <p:extLst>
      <p:ext uri="{BB962C8B-B14F-4D97-AF65-F5344CB8AC3E}">
        <p14:creationId xmlns:p14="http://schemas.microsoft.com/office/powerpoint/2010/main" val="10739401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852A6-9F5F-4CD9-A16A-2413EF578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/>
              <a:t>Techniques for Change Implementation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DC294-5D50-4169-AC10-4EAB21D492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661" y="1280712"/>
            <a:ext cx="8229600" cy="3917032"/>
          </a:xfrm>
        </p:spPr>
        <p:txBody>
          <a:bodyPr>
            <a:normAutofit/>
          </a:bodyPr>
          <a:lstStyle/>
          <a:p>
            <a:pPr marL="457200" indent="-457200">
              <a:spcAft>
                <a:spcPct val="30000"/>
              </a:spcAft>
              <a:buFontTx/>
              <a:buAutoNum type="arabicPeriod"/>
            </a:pPr>
            <a:r>
              <a:rPr lang="en-US" dirty="0">
                <a:solidFill>
                  <a:srgbClr val="D60093"/>
                </a:solidFill>
              </a:rPr>
              <a:t>Establish a sense of urgency for change</a:t>
            </a:r>
          </a:p>
          <a:p>
            <a:pPr marL="457200" indent="-457200">
              <a:spcAft>
                <a:spcPct val="30000"/>
              </a:spcAft>
              <a:buFontTx/>
              <a:buAutoNum type="arabicPeriod"/>
            </a:pPr>
            <a:r>
              <a:rPr lang="en-US" dirty="0">
                <a:solidFill>
                  <a:srgbClr val="33CC33"/>
                </a:solidFill>
              </a:rPr>
              <a:t>Establish a coalition to guide the change</a:t>
            </a:r>
          </a:p>
          <a:p>
            <a:pPr marL="457200" indent="-457200">
              <a:spcAft>
                <a:spcPct val="30000"/>
              </a:spcAft>
              <a:buFontTx/>
              <a:buAutoNum type="arabicPeriod"/>
            </a:pPr>
            <a:r>
              <a:rPr lang="en-US" dirty="0">
                <a:solidFill>
                  <a:srgbClr val="FF3300"/>
                </a:solidFill>
              </a:rPr>
              <a:t>Create a vision and strategy for change</a:t>
            </a:r>
          </a:p>
          <a:p>
            <a:pPr marL="457200" indent="-457200">
              <a:spcAft>
                <a:spcPct val="30000"/>
              </a:spcAft>
              <a:buFontTx/>
              <a:buAutoNum type="arabicPeriod"/>
            </a:pPr>
            <a:r>
              <a:rPr lang="en-US" dirty="0">
                <a:solidFill>
                  <a:srgbClr val="5F5F5F"/>
                </a:solidFill>
              </a:rPr>
              <a:t>Find an idea that fits the need</a:t>
            </a:r>
          </a:p>
          <a:p>
            <a:pPr marL="457200" indent="-457200">
              <a:spcAft>
                <a:spcPct val="30000"/>
              </a:spcAft>
              <a:buFontTx/>
              <a:buAutoNum type="arabicPeriod"/>
            </a:pPr>
            <a:r>
              <a:rPr lang="en-US" dirty="0">
                <a:solidFill>
                  <a:srgbClr val="9900CC"/>
                </a:solidFill>
              </a:rPr>
              <a:t>Develop plans to overcome resistance</a:t>
            </a:r>
          </a:p>
          <a:p>
            <a:pPr marL="457200" indent="-457200">
              <a:spcAft>
                <a:spcPct val="30000"/>
              </a:spcAft>
              <a:buFontTx/>
              <a:buAutoNum type="arabicPeriod"/>
            </a:pPr>
            <a:r>
              <a:rPr lang="en-US" dirty="0">
                <a:solidFill>
                  <a:srgbClr val="0000FF"/>
                </a:solidFill>
              </a:rPr>
              <a:t>Create change teams</a:t>
            </a:r>
          </a:p>
          <a:p>
            <a:pPr marL="457200" indent="-457200">
              <a:spcAft>
                <a:spcPct val="30000"/>
              </a:spcAft>
              <a:buFontTx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</a:rPr>
              <a:t>Foster idea champions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" name="Picture 4" descr="A yellow sign on a pole&#10;&#10;Description generated with very high confidence">
            <a:extLst>
              <a:ext uri="{FF2B5EF4-FFF2-40B4-BE49-F238E27FC236}">
                <a16:creationId xmlns:a16="http://schemas.microsoft.com/office/drawing/2014/main" id="{280B85C4-D2BB-4708-A575-2B1F47698C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6022848" y="3292095"/>
            <a:ext cx="3121152" cy="2340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645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person, wall, indoor&#10;&#10;Description generated with very high confidence">
            <a:extLst>
              <a:ext uri="{FF2B5EF4-FFF2-40B4-BE49-F238E27FC236}">
                <a16:creationId xmlns:a16="http://schemas.microsoft.com/office/drawing/2014/main" id="{E153879E-09B4-46C7-9C8F-2F23583CA7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4872" y="3826567"/>
            <a:ext cx="3349128" cy="18847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8C81F1-4907-4690-B8F7-1B7097521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169" y="0"/>
            <a:ext cx="8229600" cy="1143000"/>
          </a:xfrm>
        </p:spPr>
        <p:txBody>
          <a:bodyPr/>
          <a:lstStyle/>
          <a:p>
            <a:r>
              <a:rPr lang="en-US" dirty="0"/>
              <a:t>Techniques for Overcoming Resistance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C61C7-1812-45C1-B84E-F0CD9B9CDC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85763" indent="-385763">
              <a:buFont typeface="+mj-lt"/>
              <a:buAutoNum type="arabicPeriod"/>
            </a:pPr>
            <a:r>
              <a:rPr lang="en-US" sz="3200" dirty="0">
                <a:solidFill>
                  <a:srgbClr val="33CC33"/>
                </a:solidFill>
              </a:rPr>
              <a:t>Alignment with needs and goals of users</a:t>
            </a:r>
          </a:p>
          <a:p>
            <a:pPr marL="385763" indent="-385763">
              <a:buFont typeface="+mj-lt"/>
              <a:buAutoNum type="arabicPeriod"/>
            </a:pPr>
            <a:r>
              <a:rPr lang="en-US" sz="3200" dirty="0">
                <a:solidFill>
                  <a:srgbClr val="D60093"/>
                </a:solidFill>
              </a:rPr>
              <a:t>Communication and training</a:t>
            </a:r>
          </a:p>
          <a:p>
            <a:pPr marL="385763" indent="-385763">
              <a:buFont typeface="+mj-lt"/>
              <a:buAutoNum type="arabicPeriod"/>
            </a:pPr>
            <a:r>
              <a:rPr lang="en-US" sz="3200" dirty="0">
                <a:solidFill>
                  <a:srgbClr val="0000FF"/>
                </a:solidFill>
              </a:rPr>
              <a:t>An environment with psychological safety</a:t>
            </a:r>
          </a:p>
          <a:p>
            <a:pPr marL="385763" indent="-385763">
              <a:buFont typeface="+mj-lt"/>
              <a:buAutoNum type="arabicPeriod"/>
            </a:pPr>
            <a:r>
              <a:rPr lang="en-US" sz="3200" dirty="0">
                <a:solidFill>
                  <a:srgbClr val="FF3300"/>
                </a:solidFill>
              </a:rPr>
              <a:t>Participation and involvement</a:t>
            </a:r>
          </a:p>
          <a:p>
            <a:pPr marL="385763" indent="-385763">
              <a:buFont typeface="+mj-lt"/>
              <a:buAutoNum type="arabicPeriod"/>
            </a:pPr>
            <a:r>
              <a:rPr lang="en-US" sz="3200" dirty="0">
                <a:solidFill>
                  <a:srgbClr val="9900CC"/>
                </a:solidFill>
              </a:rPr>
              <a:t>Forcing and coercion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22889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653B5-F9BE-42DE-A2A1-88AC0F8CB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385"/>
            <a:ext cx="8229600" cy="1143000"/>
          </a:xfrm>
        </p:spPr>
        <p:txBody>
          <a:bodyPr/>
          <a:lstStyle/>
          <a:p>
            <a:r>
              <a:rPr lang="en-US" dirty="0"/>
              <a:t>Design Essentials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6D0C4-B1E8-4496-89EB-6405BB63B8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4285" y="1252385"/>
            <a:ext cx="5792003" cy="3917032"/>
          </a:xfrm>
        </p:spPr>
        <p:txBody>
          <a:bodyPr>
            <a:normAutofit fontScale="92500" lnSpcReduction="10000"/>
          </a:bodyPr>
          <a:lstStyle/>
          <a:p>
            <a:pPr>
              <a:spcAft>
                <a:spcPct val="30000"/>
              </a:spcAft>
              <a:buFont typeface="Wingdings" pitchFamily="2" charset="2"/>
              <a:buChar char="ü"/>
            </a:pPr>
            <a:r>
              <a:rPr lang="en-US" dirty="0">
                <a:solidFill>
                  <a:srgbClr val="9900CC"/>
                </a:solidFill>
              </a:rPr>
              <a:t>Change, not stability, is the challenge for managers</a:t>
            </a:r>
          </a:p>
          <a:p>
            <a:pPr>
              <a:spcAft>
                <a:spcPct val="30000"/>
              </a:spcAft>
              <a:buFont typeface="Wingdings" pitchFamily="2" charset="2"/>
              <a:buChar char="ü"/>
            </a:pPr>
            <a:r>
              <a:rPr lang="en-US" dirty="0">
                <a:solidFill>
                  <a:srgbClr val="D60093"/>
                </a:solidFill>
              </a:rPr>
              <a:t>There are three types of change</a:t>
            </a:r>
          </a:p>
          <a:p>
            <a:pPr>
              <a:spcAft>
                <a:spcPct val="30000"/>
              </a:spcAft>
              <a:buFont typeface="Wingdings" pitchFamily="2" charset="2"/>
              <a:buChar char="ü"/>
            </a:pPr>
            <a:r>
              <a:rPr lang="en-US" dirty="0">
                <a:solidFill>
                  <a:srgbClr val="33CC33"/>
                </a:solidFill>
              </a:rPr>
              <a:t>Organic structures foster innovation</a:t>
            </a:r>
          </a:p>
          <a:p>
            <a:pPr>
              <a:spcAft>
                <a:spcPct val="30000"/>
              </a:spcAft>
              <a:buFont typeface="Wingdings" pitchFamily="2" charset="2"/>
              <a:buChar char="ü"/>
            </a:pPr>
            <a:r>
              <a:rPr lang="en-US" dirty="0">
                <a:solidFill>
                  <a:srgbClr val="FF3300"/>
                </a:solidFill>
              </a:rPr>
              <a:t>A top-down approach is best for change and strategy</a:t>
            </a:r>
          </a:p>
          <a:p>
            <a:pPr>
              <a:spcAft>
                <a:spcPct val="30000"/>
              </a:spcAft>
              <a:buFont typeface="Wingdings" pitchFamily="2" charset="2"/>
              <a:buChar char="ü"/>
            </a:pPr>
            <a:r>
              <a:rPr lang="en-US" dirty="0">
                <a:solidFill>
                  <a:srgbClr val="0000FF"/>
                </a:solidFill>
              </a:rPr>
              <a:t>Top managers must foster culture change</a:t>
            </a:r>
          </a:p>
          <a:p>
            <a:pPr>
              <a:spcAft>
                <a:spcPct val="30000"/>
              </a:spcAft>
              <a:buFont typeface="Wingdings" pitchFamily="2" charset="2"/>
              <a:buChar char="ü"/>
            </a:pPr>
            <a:r>
              <a:rPr lang="en-US" dirty="0">
                <a:solidFill>
                  <a:srgbClr val="5F5F5F"/>
                </a:solidFill>
              </a:rPr>
              <a:t>The implementation of change can be difficult</a:t>
            </a:r>
          </a:p>
          <a:p>
            <a:endParaRPr lang="en-GB" dirty="0"/>
          </a:p>
        </p:txBody>
      </p:sp>
      <p:pic>
        <p:nvPicPr>
          <p:cNvPr id="5" name="Picture 4" descr="A person standing in front of a brick building&#10;&#10;Description generated with very high confidence">
            <a:extLst>
              <a:ext uri="{FF2B5EF4-FFF2-40B4-BE49-F238E27FC236}">
                <a16:creationId xmlns:a16="http://schemas.microsoft.com/office/drawing/2014/main" id="{549D1DEA-36E8-4271-A4EA-2D33C4E1AE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0" y="1908672"/>
            <a:ext cx="3214286" cy="241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816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011F7-3C01-473A-9377-87B138E43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75371"/>
            <a:ext cx="8229600" cy="857250"/>
          </a:xfrm>
        </p:spPr>
        <p:txBody>
          <a:bodyPr/>
          <a:lstStyle/>
          <a:p>
            <a:r>
              <a:rPr lang="en-GB" b="1" dirty="0"/>
              <a:t>Summary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7B38148-DE89-469B-9DB3-0B40493BD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1240633"/>
            <a:ext cx="8081494" cy="2937774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rgbClr val="0070C0"/>
                </a:solidFill>
              </a:rPr>
              <a:t>Spend 5 minutes </a:t>
            </a:r>
            <a:r>
              <a:rPr lang="en-GB" sz="2800" i="1" dirty="0">
                <a:solidFill>
                  <a:srgbClr val="0070C0"/>
                </a:solidFill>
              </a:rPr>
              <a:t>‘reflecting’ </a:t>
            </a:r>
            <a:r>
              <a:rPr lang="en-GB" sz="2800" dirty="0">
                <a:solidFill>
                  <a:srgbClr val="0070C0"/>
                </a:solidFill>
              </a:rPr>
              <a:t>on the session</a:t>
            </a:r>
          </a:p>
          <a:p>
            <a:pPr algn="ctr"/>
            <a:r>
              <a:rPr lang="en-GB" sz="2800" dirty="0">
                <a:solidFill>
                  <a:srgbClr val="7030A0"/>
                </a:solidFill>
              </a:rPr>
              <a:t>Complete Learning Log </a:t>
            </a:r>
            <a:r>
              <a:rPr lang="en-GB" sz="2800" i="1" dirty="0">
                <a:solidFill>
                  <a:srgbClr val="7030A0"/>
                </a:solidFill>
              </a:rPr>
              <a:t>or preferred journal</a:t>
            </a:r>
          </a:p>
          <a:p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327DB3-F88F-4EA5-91F7-0FAAA5DDE61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 flipV="1">
            <a:off x="1286306" y="2318196"/>
            <a:ext cx="6643867" cy="27432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9BEB2F4-7533-4BB9-812C-2748D6434762}"/>
              </a:ext>
            </a:extLst>
          </p:cNvPr>
          <p:cNvSpPr/>
          <p:nvPr/>
        </p:nvSpPr>
        <p:spPr>
          <a:xfrm>
            <a:off x="2729699" y="5201869"/>
            <a:ext cx="3684599" cy="4154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100" b="1" dirty="0">
                <a:solidFill>
                  <a:srgbClr val="0000FF"/>
                </a:solidFill>
              </a:rPr>
              <a:t>See you at the next session!</a:t>
            </a:r>
          </a:p>
        </p:txBody>
      </p:sp>
    </p:spTree>
    <p:extLst>
      <p:ext uri="{BB962C8B-B14F-4D97-AF65-F5344CB8AC3E}">
        <p14:creationId xmlns:p14="http://schemas.microsoft.com/office/powerpoint/2010/main" val="1885298418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4EDD5D2F-0DA9-45A0-9D74-260097302066}" vid="{328693C3-4DA8-45CE-A288-7D0FF9D8548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1502</TotalTime>
  <Words>648</Words>
  <Application>Microsoft Office PowerPoint</Application>
  <PresentationFormat>On-screen Show (4:3)</PresentationFormat>
  <Paragraphs>101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Myriad Pro</vt:lpstr>
      <vt:lpstr>Wingdings</vt:lpstr>
      <vt:lpstr>Default Theme</vt:lpstr>
      <vt:lpstr>Leading and Implementing Workplace Change</vt:lpstr>
      <vt:lpstr>The Strategic Role of Change</vt:lpstr>
      <vt:lpstr>PowerPoint Presentation</vt:lpstr>
      <vt:lpstr>Forces Driving the Need for Major Organisational Change </vt:lpstr>
      <vt:lpstr>Strategic Types of Change</vt:lpstr>
      <vt:lpstr>Elements for Successful Change</vt:lpstr>
      <vt:lpstr>Successful Change Elements</vt:lpstr>
      <vt:lpstr>Technology Change</vt:lpstr>
      <vt:lpstr>Ambidextrous Organisation</vt:lpstr>
      <vt:lpstr>Techniques for Encouraging Technology Change</vt:lpstr>
      <vt:lpstr>New Product Success Rates</vt:lpstr>
      <vt:lpstr>Achieving Competitive Advantage:  The Need for Speed</vt:lpstr>
      <vt:lpstr>Strategy and Structure Change</vt:lpstr>
      <vt:lpstr>Dual-Core Approach to Organisation Change</vt:lpstr>
      <vt:lpstr>Organisation Design for Implementing Management Change</vt:lpstr>
      <vt:lpstr>Forces for Culture Change</vt:lpstr>
      <vt:lpstr>OD Culture Change Interventions</vt:lpstr>
      <vt:lpstr>The Change Curve</vt:lpstr>
      <vt:lpstr>Barriers to Change</vt:lpstr>
      <vt:lpstr>Techniques for Change Implementation</vt:lpstr>
      <vt:lpstr>Techniques for Overcoming Resistance</vt:lpstr>
      <vt:lpstr>Design Essentials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and Implementing Workplace Change</dc:title>
  <dc:creator>Paul</dc:creator>
  <cp:lastModifiedBy>Rexon Nting</cp:lastModifiedBy>
  <cp:revision>2</cp:revision>
  <dcterms:created xsi:type="dcterms:W3CDTF">2018-06-19T13:17:10Z</dcterms:created>
  <dcterms:modified xsi:type="dcterms:W3CDTF">2019-07-24T09:49:19Z</dcterms:modified>
</cp:coreProperties>
</file>