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8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hyperlink" Target="https://www.grammarly.com/"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www.grammarly.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FE6D8-5779-4391-A1C8-42E32567918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A542DEE-E59E-4028-8CA6-2FB5EABEEF96}">
      <dgm:prSet/>
      <dgm:spPr/>
      <dgm:t>
        <a:bodyPr/>
        <a:lstStyle/>
        <a:p>
          <a:r>
            <a:rPr lang="en-US" dirty="0"/>
            <a:t>I acknowledge the use of </a:t>
          </a:r>
          <a:r>
            <a:rPr lang="en-US" b="1" dirty="0"/>
            <a:t>Grammarly</a:t>
          </a:r>
          <a:r>
            <a:rPr lang="en-US" dirty="0"/>
            <a:t> (</a:t>
          </a:r>
          <a:r>
            <a:rPr lang="en-US" dirty="0">
              <a:hlinkClick xmlns:r="http://schemas.openxmlformats.org/officeDocument/2006/relationships" r:id="rId1"/>
            </a:rPr>
            <a:t>https://www.grammarly.com/</a:t>
          </a:r>
          <a:r>
            <a:rPr lang="en-US" dirty="0"/>
            <a:t>) on </a:t>
          </a:r>
          <a:r>
            <a:rPr lang="en-US" b="1" dirty="0"/>
            <a:t>17th November 2025</a:t>
          </a:r>
          <a:r>
            <a:rPr lang="en-US" dirty="0"/>
            <a:t> to support checking my work using the prompt(s)</a:t>
          </a:r>
        </a:p>
      </dgm:t>
    </dgm:pt>
    <dgm:pt modelId="{46748230-9E80-4B78-800F-F6F54D038201}" type="parTrans" cxnId="{3AF0634C-2699-4B73-B2DC-D5A992499DCC}">
      <dgm:prSet/>
      <dgm:spPr/>
      <dgm:t>
        <a:bodyPr/>
        <a:lstStyle/>
        <a:p>
          <a:endParaRPr lang="en-US"/>
        </a:p>
      </dgm:t>
    </dgm:pt>
    <dgm:pt modelId="{0C07A2B3-E388-4EA9-9575-64A474C946E4}" type="sibTrans" cxnId="{3AF0634C-2699-4B73-B2DC-D5A992499DCC}">
      <dgm:prSet/>
      <dgm:spPr/>
      <dgm:t>
        <a:bodyPr/>
        <a:lstStyle/>
        <a:p>
          <a:endParaRPr lang="en-US"/>
        </a:p>
      </dgm:t>
    </dgm:pt>
    <dgm:pt modelId="{3FF449A4-415D-4A30-A429-FE4D104B1780}">
      <dgm:prSet/>
      <dgm:spPr/>
      <dgm:t>
        <a:bodyPr/>
        <a:lstStyle/>
        <a:p>
          <a:r>
            <a:rPr lang="en-US"/>
            <a:t>I confirm that I have not presented any AI-generated text as my own work.</a:t>
          </a:r>
          <a:br>
            <a:rPr lang="en-US"/>
          </a:br>
          <a:r>
            <a:rPr lang="en-US"/>
            <a:t>I confirm I have copies of my drafts, notes, and other resources I used before and after the use of AI tools, which I may be asked to provide in evidence.</a:t>
          </a:r>
        </a:p>
      </dgm:t>
    </dgm:pt>
    <dgm:pt modelId="{EC07A014-A76A-4E6C-9648-257B06313565}" type="parTrans" cxnId="{BEF14B2C-C8A6-4C5B-82F8-70D734D65320}">
      <dgm:prSet/>
      <dgm:spPr/>
      <dgm:t>
        <a:bodyPr/>
        <a:lstStyle/>
        <a:p>
          <a:endParaRPr lang="en-US"/>
        </a:p>
      </dgm:t>
    </dgm:pt>
    <dgm:pt modelId="{AC5ABA50-DD9D-4CE5-9FA4-E8D6881EA5B1}" type="sibTrans" cxnId="{BEF14B2C-C8A6-4C5B-82F8-70D734D65320}">
      <dgm:prSet/>
      <dgm:spPr/>
      <dgm:t>
        <a:bodyPr/>
        <a:lstStyle/>
        <a:p>
          <a:endParaRPr lang="en-US"/>
        </a:p>
      </dgm:t>
    </dgm:pt>
    <dgm:pt modelId="{A9396EA7-2FFA-4751-8031-4E5A9D2819D1}" type="pres">
      <dgm:prSet presAssocID="{B3FFE6D8-5779-4391-A1C8-42E325679180}" presName="hierChild1" presStyleCnt="0">
        <dgm:presLayoutVars>
          <dgm:chPref val="1"/>
          <dgm:dir/>
          <dgm:animOne val="branch"/>
          <dgm:animLvl val="lvl"/>
          <dgm:resizeHandles/>
        </dgm:presLayoutVars>
      </dgm:prSet>
      <dgm:spPr/>
    </dgm:pt>
    <dgm:pt modelId="{B90B938A-A498-4CEC-A680-CC3B28B62E3A}" type="pres">
      <dgm:prSet presAssocID="{CA542DEE-E59E-4028-8CA6-2FB5EABEEF96}" presName="hierRoot1" presStyleCnt="0"/>
      <dgm:spPr/>
    </dgm:pt>
    <dgm:pt modelId="{B9B4C810-957D-49A7-ACFF-9ACF1C5CE443}" type="pres">
      <dgm:prSet presAssocID="{CA542DEE-E59E-4028-8CA6-2FB5EABEEF96}" presName="composite" presStyleCnt="0"/>
      <dgm:spPr/>
    </dgm:pt>
    <dgm:pt modelId="{FEE61A7D-1B13-4E43-99E5-143C5D6A46F4}" type="pres">
      <dgm:prSet presAssocID="{CA542DEE-E59E-4028-8CA6-2FB5EABEEF96}" presName="background" presStyleLbl="node0" presStyleIdx="0" presStyleCnt="2"/>
      <dgm:spPr/>
    </dgm:pt>
    <dgm:pt modelId="{DF6B5EE4-FEC8-46FC-92B4-F484BA5C5873}" type="pres">
      <dgm:prSet presAssocID="{CA542DEE-E59E-4028-8CA6-2FB5EABEEF96}" presName="text" presStyleLbl="fgAcc0" presStyleIdx="0" presStyleCnt="2">
        <dgm:presLayoutVars>
          <dgm:chPref val="3"/>
        </dgm:presLayoutVars>
      </dgm:prSet>
      <dgm:spPr/>
    </dgm:pt>
    <dgm:pt modelId="{B6669161-0D0F-401B-A3E2-FA036EC3B8EF}" type="pres">
      <dgm:prSet presAssocID="{CA542DEE-E59E-4028-8CA6-2FB5EABEEF96}" presName="hierChild2" presStyleCnt="0"/>
      <dgm:spPr/>
    </dgm:pt>
    <dgm:pt modelId="{5EA01EF2-9167-41C1-84B2-B1BEB4B19946}" type="pres">
      <dgm:prSet presAssocID="{3FF449A4-415D-4A30-A429-FE4D104B1780}" presName="hierRoot1" presStyleCnt="0"/>
      <dgm:spPr/>
    </dgm:pt>
    <dgm:pt modelId="{14703FC7-398A-4D2B-BE94-3FC85622979D}" type="pres">
      <dgm:prSet presAssocID="{3FF449A4-415D-4A30-A429-FE4D104B1780}" presName="composite" presStyleCnt="0"/>
      <dgm:spPr/>
    </dgm:pt>
    <dgm:pt modelId="{1213B30D-BB8F-424A-B975-2D8E9BC24F1D}" type="pres">
      <dgm:prSet presAssocID="{3FF449A4-415D-4A30-A429-FE4D104B1780}" presName="background" presStyleLbl="node0" presStyleIdx="1" presStyleCnt="2"/>
      <dgm:spPr/>
    </dgm:pt>
    <dgm:pt modelId="{0DBAEA45-0A23-41AA-85F5-48442897AAD1}" type="pres">
      <dgm:prSet presAssocID="{3FF449A4-415D-4A30-A429-FE4D104B1780}" presName="text" presStyleLbl="fgAcc0" presStyleIdx="1" presStyleCnt="2">
        <dgm:presLayoutVars>
          <dgm:chPref val="3"/>
        </dgm:presLayoutVars>
      </dgm:prSet>
      <dgm:spPr/>
    </dgm:pt>
    <dgm:pt modelId="{B5B20207-7AE2-4116-83A0-5F38A25847F0}" type="pres">
      <dgm:prSet presAssocID="{3FF449A4-415D-4A30-A429-FE4D104B1780}" presName="hierChild2" presStyleCnt="0"/>
      <dgm:spPr/>
    </dgm:pt>
  </dgm:ptLst>
  <dgm:cxnLst>
    <dgm:cxn modelId="{BEF14B2C-C8A6-4C5B-82F8-70D734D65320}" srcId="{B3FFE6D8-5779-4391-A1C8-42E325679180}" destId="{3FF449A4-415D-4A30-A429-FE4D104B1780}" srcOrd="1" destOrd="0" parTransId="{EC07A014-A76A-4E6C-9648-257B06313565}" sibTransId="{AC5ABA50-DD9D-4CE5-9FA4-E8D6881EA5B1}"/>
    <dgm:cxn modelId="{3AF0634C-2699-4B73-B2DC-D5A992499DCC}" srcId="{B3FFE6D8-5779-4391-A1C8-42E325679180}" destId="{CA542DEE-E59E-4028-8CA6-2FB5EABEEF96}" srcOrd="0" destOrd="0" parTransId="{46748230-9E80-4B78-800F-F6F54D038201}" sibTransId="{0C07A2B3-E388-4EA9-9575-64A474C946E4}"/>
    <dgm:cxn modelId="{FB65B7B9-33C9-44EC-A7FC-B6D115687F4E}" type="presOf" srcId="{CA542DEE-E59E-4028-8CA6-2FB5EABEEF96}" destId="{DF6B5EE4-FEC8-46FC-92B4-F484BA5C5873}" srcOrd="0" destOrd="0" presId="urn:microsoft.com/office/officeart/2005/8/layout/hierarchy1"/>
    <dgm:cxn modelId="{957C7ED2-41AD-4915-97E2-7BF66636EA94}" type="presOf" srcId="{B3FFE6D8-5779-4391-A1C8-42E325679180}" destId="{A9396EA7-2FFA-4751-8031-4E5A9D2819D1}" srcOrd="0" destOrd="0" presId="urn:microsoft.com/office/officeart/2005/8/layout/hierarchy1"/>
    <dgm:cxn modelId="{F42EC2D3-6874-4843-940C-9B6633467743}" type="presOf" srcId="{3FF449A4-415D-4A30-A429-FE4D104B1780}" destId="{0DBAEA45-0A23-41AA-85F5-48442897AAD1}" srcOrd="0" destOrd="0" presId="urn:microsoft.com/office/officeart/2005/8/layout/hierarchy1"/>
    <dgm:cxn modelId="{896D8540-DE4E-4794-BDC5-D12CBE01841C}" type="presParOf" srcId="{A9396EA7-2FFA-4751-8031-4E5A9D2819D1}" destId="{B90B938A-A498-4CEC-A680-CC3B28B62E3A}" srcOrd="0" destOrd="0" presId="urn:microsoft.com/office/officeart/2005/8/layout/hierarchy1"/>
    <dgm:cxn modelId="{AF2C0DB9-723A-4484-99F8-8A1B44D9B21F}" type="presParOf" srcId="{B90B938A-A498-4CEC-A680-CC3B28B62E3A}" destId="{B9B4C810-957D-49A7-ACFF-9ACF1C5CE443}" srcOrd="0" destOrd="0" presId="urn:microsoft.com/office/officeart/2005/8/layout/hierarchy1"/>
    <dgm:cxn modelId="{59E750B9-07C0-4365-A1F1-46FAD8100C81}" type="presParOf" srcId="{B9B4C810-957D-49A7-ACFF-9ACF1C5CE443}" destId="{FEE61A7D-1B13-4E43-99E5-143C5D6A46F4}" srcOrd="0" destOrd="0" presId="urn:microsoft.com/office/officeart/2005/8/layout/hierarchy1"/>
    <dgm:cxn modelId="{4A5D5E40-3104-417C-8949-F9BB37D5A185}" type="presParOf" srcId="{B9B4C810-957D-49A7-ACFF-9ACF1C5CE443}" destId="{DF6B5EE4-FEC8-46FC-92B4-F484BA5C5873}" srcOrd="1" destOrd="0" presId="urn:microsoft.com/office/officeart/2005/8/layout/hierarchy1"/>
    <dgm:cxn modelId="{FFD32C89-9FA7-4045-A331-A6B9EE563795}" type="presParOf" srcId="{B90B938A-A498-4CEC-A680-CC3B28B62E3A}" destId="{B6669161-0D0F-401B-A3E2-FA036EC3B8EF}" srcOrd="1" destOrd="0" presId="urn:microsoft.com/office/officeart/2005/8/layout/hierarchy1"/>
    <dgm:cxn modelId="{5DDB9865-6F7B-47FC-9DB3-3332C2B148AF}" type="presParOf" srcId="{A9396EA7-2FFA-4751-8031-4E5A9D2819D1}" destId="{5EA01EF2-9167-41C1-84B2-B1BEB4B19946}" srcOrd="1" destOrd="0" presId="urn:microsoft.com/office/officeart/2005/8/layout/hierarchy1"/>
    <dgm:cxn modelId="{6AAEBAFD-D42D-47DE-BA4C-790EBAEE5AB4}" type="presParOf" srcId="{5EA01EF2-9167-41C1-84B2-B1BEB4B19946}" destId="{14703FC7-398A-4D2B-BE94-3FC85622979D}" srcOrd="0" destOrd="0" presId="urn:microsoft.com/office/officeart/2005/8/layout/hierarchy1"/>
    <dgm:cxn modelId="{C8F2C3DD-18CC-46EA-A86A-C8B0E7099523}" type="presParOf" srcId="{14703FC7-398A-4D2B-BE94-3FC85622979D}" destId="{1213B30D-BB8F-424A-B975-2D8E9BC24F1D}" srcOrd="0" destOrd="0" presId="urn:microsoft.com/office/officeart/2005/8/layout/hierarchy1"/>
    <dgm:cxn modelId="{713EBEE7-5574-4E12-B3A5-757E7269E7A8}" type="presParOf" srcId="{14703FC7-398A-4D2B-BE94-3FC85622979D}" destId="{0DBAEA45-0A23-41AA-85F5-48442897AAD1}" srcOrd="1" destOrd="0" presId="urn:microsoft.com/office/officeart/2005/8/layout/hierarchy1"/>
    <dgm:cxn modelId="{AC9A1CEC-5FA7-4347-B5D8-C6DE1DB23EFA}" type="presParOf" srcId="{5EA01EF2-9167-41C1-84B2-B1BEB4B19946}" destId="{B5B20207-7AE2-4116-83A0-5F38A25847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61A7D-1B13-4E43-99E5-143C5D6A46F4}">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6B5EE4-FEC8-46FC-92B4-F484BA5C587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I acknowledge the use of </a:t>
          </a:r>
          <a:r>
            <a:rPr lang="en-US" sz="2200" b="1" kern="1200" dirty="0"/>
            <a:t>Grammarly</a:t>
          </a:r>
          <a:r>
            <a:rPr lang="en-US" sz="2200" kern="1200" dirty="0"/>
            <a:t> (</a:t>
          </a:r>
          <a:r>
            <a:rPr lang="en-US" sz="2200" kern="1200" dirty="0">
              <a:hlinkClick xmlns:r="http://schemas.openxmlformats.org/officeDocument/2006/relationships" r:id="rId1"/>
            </a:rPr>
            <a:t>https://www.grammarly.com/</a:t>
          </a:r>
          <a:r>
            <a:rPr lang="en-US" sz="2200" kern="1200" dirty="0"/>
            <a:t>) on </a:t>
          </a:r>
          <a:r>
            <a:rPr lang="en-US" sz="2200" b="1" kern="1200" dirty="0"/>
            <a:t>17th November 2025</a:t>
          </a:r>
          <a:r>
            <a:rPr lang="en-US" sz="2200" kern="1200" dirty="0"/>
            <a:t> to support checking my work using the prompt(s)</a:t>
          </a:r>
        </a:p>
      </dsp:txBody>
      <dsp:txXfrm>
        <a:off x="585701" y="1066737"/>
        <a:ext cx="4337991" cy="2693452"/>
      </dsp:txXfrm>
    </dsp:sp>
    <dsp:sp modelId="{1213B30D-BB8F-424A-B975-2D8E9BC24F1D}">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AEA45-0A23-41AA-85F5-48442897AAD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 confirm that I have not presented any AI-generated text as my own work.</a:t>
          </a:r>
          <a:br>
            <a:rPr lang="en-US" sz="2200" kern="1200"/>
          </a:br>
          <a:r>
            <a:rPr lang="en-US" sz="2200" kern="1200"/>
            <a:t>I confirm I have copies of my drafts, notes, and other resources I used before and after the use of AI tools, which I may be asked to provide in evidence.</a:t>
          </a:r>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D823A-35F2-FAC3-C5EF-7C8736A984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4E0095-B72C-4BD5-E4D0-2EAB76EF63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2AD4F4-426A-233E-4CBB-AA4996B2F584}"/>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614F1B42-27EF-08B4-E7A3-1D282CB38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66472D-8243-86DB-24E7-8AEB1955F69F}"/>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235526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CE79-46AC-240F-B4AF-63139566FC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E13F9C-5C18-9383-AA38-5E3A0F29BD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E066C0-4529-A154-6886-6C41B262B088}"/>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EBBCB192-DA38-EC10-0759-665C675A45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9A4A3-E4C6-9227-1CDA-1C067A136B69}"/>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945582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BC08-562A-22B8-E436-332816F75A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D5B536-9299-B231-1EEA-CFCCA51E82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AD68CD-67B5-9042-1F2F-6EAB0B6FA8D6}"/>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C2CB0026-E8AA-EBA3-75D0-77B60B658F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D0CB8C-4882-9514-4C94-2097DF658BCE}"/>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1007299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B4F1-BC66-E1A9-6003-4192A9AFF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055257-3909-34D3-BEC5-06FB19580D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D5D75C-2A43-4853-DEF0-83B3DC5508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032858-F853-CB45-F70D-0CD4800ECAC9}"/>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6" name="Footer Placeholder 5">
            <a:extLst>
              <a:ext uri="{FF2B5EF4-FFF2-40B4-BE49-F238E27FC236}">
                <a16:creationId xmlns:a16="http://schemas.microsoft.com/office/drawing/2014/main" id="{64742481-7873-AA18-63A6-A23186B9AB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C97A4F-4E6C-D505-9544-C1B11C6A5CDF}"/>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3713115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8B9D1-FF1F-1040-CAA6-635BA07303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F1A60-234B-B39A-E3C6-7073A8B02D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F6158A-27E4-630A-8B00-96A24D3E72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992DC9-E84B-F4C8-0A11-76B7BBD10D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054670-7ED7-6516-FC05-0BB81FF066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7706E0-0E57-386C-05A5-FF391E81539D}"/>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8" name="Footer Placeholder 7">
            <a:extLst>
              <a:ext uri="{FF2B5EF4-FFF2-40B4-BE49-F238E27FC236}">
                <a16:creationId xmlns:a16="http://schemas.microsoft.com/office/drawing/2014/main" id="{F6804C48-AF64-5E25-9E69-9B19E2B636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29FD84-CD60-9625-5423-ED2070FAD486}"/>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3388933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47E4-BA98-6C9E-CF35-205FFA6A6F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0213FE-5499-054D-7213-DA1C7F4CC137}"/>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4" name="Footer Placeholder 3">
            <a:extLst>
              <a:ext uri="{FF2B5EF4-FFF2-40B4-BE49-F238E27FC236}">
                <a16:creationId xmlns:a16="http://schemas.microsoft.com/office/drawing/2014/main" id="{16B6EF38-D21F-B493-2906-A9682C5AA9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83D541-D73D-6D68-6D0C-F1516A7CD8EA}"/>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1045380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E35E25-8EE1-2852-8423-DB734D14534A}"/>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3" name="Footer Placeholder 2">
            <a:extLst>
              <a:ext uri="{FF2B5EF4-FFF2-40B4-BE49-F238E27FC236}">
                <a16:creationId xmlns:a16="http://schemas.microsoft.com/office/drawing/2014/main" id="{242B3C70-E5E2-29D0-862D-FA79060C88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E2107B-8F55-EEE7-AF6D-3F3C7076D579}"/>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124471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B7EA-297B-ADBA-2F44-D6E702C224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6C221E-3781-8FB4-8767-E1A5BA8A06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36F8E-162D-9E13-AF0B-6160928D96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97CCC9-E81E-DC4B-1B99-E6FCBD9F7335}"/>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6" name="Footer Placeholder 5">
            <a:extLst>
              <a:ext uri="{FF2B5EF4-FFF2-40B4-BE49-F238E27FC236}">
                <a16:creationId xmlns:a16="http://schemas.microsoft.com/office/drawing/2014/main" id="{8DFD1344-2F54-C8BB-0135-A2C3928B75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43F9A-F376-DC3F-7A0E-7993B44C0247}"/>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1314839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E99C-53F8-41FE-CCF0-EC90B67009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554360-BEFF-B711-2365-D16204D3BD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4167C8-1B0D-3853-8B9C-DD62D2612F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E7D617-3CD8-321C-EDDF-4710E6EBA6DE}"/>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6" name="Footer Placeholder 5">
            <a:extLst>
              <a:ext uri="{FF2B5EF4-FFF2-40B4-BE49-F238E27FC236}">
                <a16:creationId xmlns:a16="http://schemas.microsoft.com/office/drawing/2014/main" id="{3576209A-EC3A-C6FE-9ED6-7C544C7F6A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607091-4E55-1AF6-552C-47D868EF3A50}"/>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469012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84C4C-F693-984C-3B62-048E26F7E3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BE9C41-5BE6-E210-39AE-3154633F4D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FE59CD-6174-4354-05E9-BD595C4C8375}"/>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602983D3-73F8-5BB0-49FD-3033E7F1E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29799-E053-8ED8-2075-A9857ED50227}"/>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100010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D9BC4B-6226-B9F9-CF6F-C188189F3A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587681-301F-3199-00B6-0F39284B3F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905492-C4F0-E95A-391B-E4246EE4BA8B}"/>
              </a:ext>
            </a:extLst>
          </p:cNvPr>
          <p:cNvSpPr>
            <a:spLocks noGrp="1"/>
          </p:cNvSpPr>
          <p:nvPr>
            <p:ph type="dt" sz="half" idx="10"/>
          </p:nvPr>
        </p:nvSpPr>
        <p:spPr/>
        <p:txBody>
          <a:body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76BC59F5-8489-999E-1081-15912A7340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352C4D-B4EC-ADDF-43CF-C8D8F637C9F9}"/>
              </a:ext>
            </a:extLst>
          </p:cNvPr>
          <p:cNvSpPr>
            <a:spLocks noGrp="1"/>
          </p:cNvSpPr>
          <p:nvPr>
            <p:ph type="sldNum" sz="quarter" idx="12"/>
          </p:nvPr>
        </p:nvSpPr>
        <p:spPr/>
        <p:txBody>
          <a:bodyPr/>
          <a:lstStyle/>
          <a:p>
            <a:fld id="{7F641C8F-C25C-4B56-9A01-8DF0F5966022}" type="slidenum">
              <a:rPr lang="en-GB" smtClean="0"/>
              <a:t>‹#›</a:t>
            </a:fld>
            <a:endParaRPr lang="en-GB"/>
          </a:p>
        </p:txBody>
      </p:sp>
    </p:spTree>
    <p:extLst>
      <p:ext uri="{BB962C8B-B14F-4D97-AF65-F5344CB8AC3E}">
        <p14:creationId xmlns:p14="http://schemas.microsoft.com/office/powerpoint/2010/main" val="3143703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90CD1F-EBD6-326E-480C-CA7C02E8D1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F13FC5-2397-5DB9-2F86-8DF329D315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D948D1-DEAF-C81F-BC66-DBFA009C2A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B824C57-E946-4057-B670-0DC62B298A8E}" type="datetimeFigureOut">
              <a:rPr lang="en-GB" smtClean="0"/>
              <a:t>06/11/2025</a:t>
            </a:fld>
            <a:endParaRPr lang="en-GB"/>
          </a:p>
        </p:txBody>
      </p:sp>
      <p:sp>
        <p:nvSpPr>
          <p:cNvPr id="5" name="Footer Placeholder 4">
            <a:extLst>
              <a:ext uri="{FF2B5EF4-FFF2-40B4-BE49-F238E27FC236}">
                <a16:creationId xmlns:a16="http://schemas.microsoft.com/office/drawing/2014/main" id="{6E393777-3A7F-28C2-EC23-3364019C9D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07FBBEF-615F-5E69-5E95-C0DD8DE2CD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F641C8F-C25C-4B56-9A01-8DF0F5966022}" type="slidenum">
              <a:rPr lang="en-GB" smtClean="0"/>
              <a:t>‹#›</a:t>
            </a:fld>
            <a:endParaRPr lang="en-GB"/>
          </a:p>
        </p:txBody>
      </p:sp>
    </p:spTree>
    <p:extLst>
      <p:ext uri="{BB962C8B-B14F-4D97-AF65-F5344CB8AC3E}">
        <p14:creationId xmlns:p14="http://schemas.microsoft.com/office/powerpoint/2010/main" val="1516521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6D87F-67E8-F8D3-990A-17D8A0BAAD46}"/>
              </a:ext>
            </a:extLst>
          </p:cNvPr>
          <p:cNvSpPr>
            <a:spLocks noGrp="1"/>
          </p:cNvSpPr>
          <p:nvPr>
            <p:ph type="title"/>
          </p:nvPr>
        </p:nvSpPr>
        <p:spPr>
          <a:xfrm>
            <a:off x="1285240" y="1050595"/>
            <a:ext cx="8074815" cy="1618489"/>
          </a:xfrm>
        </p:spPr>
        <p:txBody>
          <a:bodyPr anchor="ctr">
            <a:normAutofit/>
          </a:bodyPr>
          <a:lstStyle/>
          <a:p>
            <a:r>
              <a:rPr lang="en-US" sz="5000" b="1"/>
              <a:t>Psychology in Health and Social Care</a:t>
            </a:r>
            <a:endParaRPr lang="en-GB" sz="5000"/>
          </a:p>
        </p:txBody>
      </p:sp>
      <p:sp>
        <p:nvSpPr>
          <p:cNvPr id="3" name="Content Placeholder 2">
            <a:extLst>
              <a:ext uri="{FF2B5EF4-FFF2-40B4-BE49-F238E27FC236}">
                <a16:creationId xmlns:a16="http://schemas.microsoft.com/office/drawing/2014/main" id="{459BBA80-D60C-2A56-0A40-16D3CBBF3A83}"/>
              </a:ext>
            </a:extLst>
          </p:cNvPr>
          <p:cNvSpPr>
            <a:spLocks noGrp="1"/>
          </p:cNvSpPr>
          <p:nvPr>
            <p:ph idx="1"/>
          </p:nvPr>
        </p:nvSpPr>
        <p:spPr>
          <a:xfrm>
            <a:off x="1285240" y="2969469"/>
            <a:ext cx="8074815" cy="2800395"/>
          </a:xfrm>
        </p:spPr>
        <p:txBody>
          <a:bodyPr anchor="t">
            <a:normAutofit/>
          </a:bodyPr>
          <a:lstStyle/>
          <a:p>
            <a:pPr marL="0" indent="0">
              <a:buNone/>
            </a:pPr>
            <a:r>
              <a:rPr lang="en-US" sz="2400" b="1"/>
              <a:t>Assessment 1: Individual Presentation</a:t>
            </a:r>
            <a:br>
              <a:rPr lang="en-US" sz="2400"/>
            </a:br>
            <a:r>
              <a:rPr lang="en-US" sz="2400" b="1"/>
              <a:t>Student name:</a:t>
            </a:r>
            <a:r>
              <a:rPr lang="en-US" sz="2400"/>
              <a:t> Silvia Alina Dragomir</a:t>
            </a:r>
            <a:br>
              <a:rPr lang="en-US" sz="2400"/>
            </a:br>
            <a:r>
              <a:rPr lang="en-US" sz="2400" b="1"/>
              <a:t>Student ID:</a:t>
            </a:r>
            <a:r>
              <a:rPr lang="en-US" sz="2400"/>
              <a:t> 2315544</a:t>
            </a:r>
            <a:br>
              <a:rPr lang="en-US" sz="2400"/>
            </a:br>
            <a:r>
              <a:rPr lang="en-US" sz="2400" b="1"/>
              <a:t>Programme:</a:t>
            </a:r>
            <a:r>
              <a:rPr lang="en-US" sz="2400"/>
              <a:t> Certificate of Higher Education in Health and Social Care</a:t>
            </a:r>
            <a:endParaRPr lang="en-GB" sz="2400"/>
          </a:p>
        </p:txBody>
      </p:sp>
    </p:spTree>
    <p:extLst>
      <p:ext uri="{BB962C8B-B14F-4D97-AF65-F5344CB8AC3E}">
        <p14:creationId xmlns:p14="http://schemas.microsoft.com/office/powerpoint/2010/main" val="2344025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146D2-BDC7-DC32-F807-12EEE556CDFA}"/>
              </a:ext>
            </a:extLst>
          </p:cNvPr>
          <p:cNvSpPr>
            <a:spLocks noGrp="1"/>
          </p:cNvSpPr>
          <p:nvPr>
            <p:ph type="title"/>
          </p:nvPr>
        </p:nvSpPr>
        <p:spPr/>
        <p:txBody>
          <a:bodyPr/>
          <a:lstStyle/>
          <a:p>
            <a:r>
              <a:rPr lang="en-US" dirty="0"/>
              <a:t>Acknowledgement of the use of AI</a:t>
            </a:r>
            <a:endParaRPr lang="en-GB" dirty="0"/>
          </a:p>
        </p:txBody>
      </p:sp>
      <p:graphicFrame>
        <p:nvGraphicFramePr>
          <p:cNvPr id="5" name="Content Placeholder 2">
            <a:extLst>
              <a:ext uri="{FF2B5EF4-FFF2-40B4-BE49-F238E27FC236}">
                <a16:creationId xmlns:a16="http://schemas.microsoft.com/office/drawing/2014/main" id="{A8E0E566-2B5C-272D-84E8-ECAF8CF6B263}"/>
              </a:ext>
            </a:extLst>
          </p:cNvPr>
          <p:cNvGraphicFramePr>
            <a:graphicFrameLocks noGrp="1"/>
          </p:cNvGraphicFramePr>
          <p:nvPr>
            <p:ph idx="1"/>
            <p:extLst>
              <p:ext uri="{D42A27DB-BD31-4B8C-83A1-F6EECF244321}">
                <p14:modId xmlns:p14="http://schemas.microsoft.com/office/powerpoint/2010/main" val="21144731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3076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C5BE6F-F054-ED4C-712B-0E0E7BF232F3}"/>
              </a:ext>
            </a:extLst>
          </p:cNvPr>
          <p:cNvSpPr>
            <a:spLocks noGrp="1"/>
          </p:cNvSpPr>
          <p:nvPr>
            <p:ph type="title"/>
          </p:nvPr>
        </p:nvSpPr>
        <p:spPr>
          <a:xfrm>
            <a:off x="1285240" y="1050595"/>
            <a:ext cx="8074815" cy="1618489"/>
          </a:xfrm>
        </p:spPr>
        <p:txBody>
          <a:bodyPr anchor="ctr">
            <a:normAutofit/>
          </a:bodyPr>
          <a:lstStyle/>
          <a:p>
            <a:r>
              <a:rPr lang="en-GB" sz="5000"/>
              <a:t>Psychology and Developmental Psychology</a:t>
            </a:r>
          </a:p>
        </p:txBody>
      </p:sp>
      <p:sp>
        <p:nvSpPr>
          <p:cNvPr id="3" name="Content Placeholder 2">
            <a:extLst>
              <a:ext uri="{FF2B5EF4-FFF2-40B4-BE49-F238E27FC236}">
                <a16:creationId xmlns:a16="http://schemas.microsoft.com/office/drawing/2014/main" id="{88B5BE99-F9C8-1701-44E7-62102C51BFEC}"/>
              </a:ext>
            </a:extLst>
          </p:cNvPr>
          <p:cNvSpPr>
            <a:spLocks noGrp="1"/>
          </p:cNvSpPr>
          <p:nvPr>
            <p:ph idx="1"/>
          </p:nvPr>
        </p:nvSpPr>
        <p:spPr>
          <a:xfrm>
            <a:off x="1285240" y="2969469"/>
            <a:ext cx="8074815" cy="2800395"/>
          </a:xfrm>
        </p:spPr>
        <p:txBody>
          <a:bodyPr anchor="t">
            <a:normAutofit/>
          </a:bodyPr>
          <a:lstStyle/>
          <a:p>
            <a:r>
              <a:rPr lang="en-US" sz="1900" b="1" dirty="0"/>
              <a:t>Psychology</a:t>
            </a:r>
            <a:r>
              <a:rPr lang="en-US" sz="1900" dirty="0"/>
              <a:t> is the study of the human mind and </a:t>
            </a:r>
            <a:r>
              <a:rPr lang="en-US" sz="1900" dirty="0" err="1"/>
              <a:t>behaviour</a:t>
            </a:r>
            <a:r>
              <a:rPr lang="en-US" sz="1900" dirty="0"/>
              <a:t>, exploring how people think, feel, and act in different situations (Todorov et al., 2011).</a:t>
            </a:r>
          </a:p>
          <a:p>
            <a:r>
              <a:rPr lang="en-US" sz="1900" b="1" dirty="0"/>
              <a:t>Developmental psychology</a:t>
            </a:r>
            <a:r>
              <a:rPr lang="en-US" sz="1900" dirty="0"/>
              <a:t> focuses on how people grow and change throughout life, from infancy to adulthood.</a:t>
            </a:r>
          </a:p>
          <a:p>
            <a:r>
              <a:rPr lang="en-US" sz="1900" dirty="0"/>
              <a:t>Understanding these processes helps practitioners support healthy development in areas such as language, emotion, and relationships.</a:t>
            </a:r>
            <a:br>
              <a:rPr lang="en-US" sz="1900" dirty="0"/>
            </a:br>
            <a:r>
              <a:rPr lang="en-US" sz="1900" dirty="0"/>
              <a:t>In early childhood care, developmental psychology is essential to identify children’s needs, delays, and ways to promote wellbeing and resilience.</a:t>
            </a:r>
          </a:p>
          <a:p>
            <a:endParaRPr lang="en-GB" sz="1900" dirty="0"/>
          </a:p>
        </p:txBody>
      </p:sp>
    </p:spTree>
    <p:extLst>
      <p:ext uri="{BB962C8B-B14F-4D97-AF65-F5344CB8AC3E}">
        <p14:creationId xmlns:p14="http://schemas.microsoft.com/office/powerpoint/2010/main" val="22498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2C915-0BF4-F228-2EFC-FE550E06D2AE}"/>
              </a:ext>
            </a:extLst>
          </p:cNvPr>
          <p:cNvSpPr>
            <a:spLocks noGrp="1"/>
          </p:cNvSpPr>
          <p:nvPr>
            <p:ph type="title"/>
          </p:nvPr>
        </p:nvSpPr>
        <p:spPr>
          <a:xfrm>
            <a:off x="1285240" y="1050595"/>
            <a:ext cx="8074815" cy="1618489"/>
          </a:xfrm>
        </p:spPr>
        <p:txBody>
          <a:bodyPr anchor="ctr">
            <a:normAutofit/>
          </a:bodyPr>
          <a:lstStyle/>
          <a:p>
            <a:r>
              <a:rPr lang="en-US" sz="4000" b="1"/>
              <a:t>Early Childhood (Ages 3–5): Amira</a:t>
            </a:r>
            <a:br>
              <a:rPr lang="en-US" sz="4000" b="1"/>
            </a:br>
            <a:endParaRPr lang="en-GB" sz="4000"/>
          </a:p>
        </p:txBody>
      </p:sp>
      <p:sp>
        <p:nvSpPr>
          <p:cNvPr id="3" name="Content Placeholder 2">
            <a:extLst>
              <a:ext uri="{FF2B5EF4-FFF2-40B4-BE49-F238E27FC236}">
                <a16:creationId xmlns:a16="http://schemas.microsoft.com/office/drawing/2014/main" id="{D178325F-2D10-1FF9-6DC1-FEA3B94AE941}"/>
              </a:ext>
            </a:extLst>
          </p:cNvPr>
          <p:cNvSpPr>
            <a:spLocks noGrp="1"/>
          </p:cNvSpPr>
          <p:nvPr>
            <p:ph idx="1"/>
          </p:nvPr>
        </p:nvSpPr>
        <p:spPr>
          <a:xfrm>
            <a:off x="1285240" y="2969469"/>
            <a:ext cx="8074815" cy="2800395"/>
          </a:xfrm>
        </p:spPr>
        <p:txBody>
          <a:bodyPr anchor="t">
            <a:normAutofit/>
          </a:bodyPr>
          <a:lstStyle/>
          <a:p>
            <a:r>
              <a:rPr lang="en-US" sz="1900"/>
              <a:t>Amira is a 3-year-old girl who gets upset when she is not with her parents. </a:t>
            </a:r>
          </a:p>
          <a:p>
            <a:r>
              <a:rPr lang="en-US" sz="1900"/>
              <a:t>She doesn't say much and would rather play by herself than with other kids. When kids are young, they often act this way because they are learning words, imagination, and how to control their emotions quickly (Berk, 2021). </a:t>
            </a:r>
          </a:p>
          <a:p>
            <a:r>
              <a:rPr lang="en-US" sz="1900"/>
              <a:t>The NHS (2023) says that kids ages 3 to 5 start making friends, showing they are independent, and using play to learn about the world. Separation anxiety may still show up, but a secure attachment and positive events can help ease the pain and boost social confidence.</a:t>
            </a:r>
            <a:endParaRPr lang="en-GB" sz="1900"/>
          </a:p>
        </p:txBody>
      </p:sp>
    </p:spTree>
    <p:extLst>
      <p:ext uri="{BB962C8B-B14F-4D97-AF65-F5344CB8AC3E}">
        <p14:creationId xmlns:p14="http://schemas.microsoft.com/office/powerpoint/2010/main" val="3235181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57" name="Rectangle 205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6DA30-4083-AC12-A9F4-B5BCA08BA361}"/>
              </a:ext>
            </a:extLst>
          </p:cNvPr>
          <p:cNvSpPr>
            <a:spLocks noGrp="1"/>
          </p:cNvSpPr>
          <p:nvPr>
            <p:ph type="title"/>
          </p:nvPr>
        </p:nvSpPr>
        <p:spPr>
          <a:xfrm>
            <a:off x="761803" y="350196"/>
            <a:ext cx="4646904" cy="1624520"/>
          </a:xfrm>
        </p:spPr>
        <p:txBody>
          <a:bodyPr anchor="ctr">
            <a:normAutofit/>
          </a:bodyPr>
          <a:lstStyle/>
          <a:p>
            <a:r>
              <a:rPr lang="en-GB" sz="3700" b="1"/>
              <a:t>John Bowlby (1907–1990)</a:t>
            </a:r>
            <a:br>
              <a:rPr lang="en-GB" sz="3700" b="1"/>
            </a:br>
            <a:endParaRPr lang="en-GB" sz="3700"/>
          </a:p>
        </p:txBody>
      </p:sp>
      <p:sp>
        <p:nvSpPr>
          <p:cNvPr id="3" name="Content Placeholder 2">
            <a:extLst>
              <a:ext uri="{FF2B5EF4-FFF2-40B4-BE49-F238E27FC236}">
                <a16:creationId xmlns:a16="http://schemas.microsoft.com/office/drawing/2014/main" id="{296AA47B-DBB0-0900-FF48-737E593F2BD0}"/>
              </a:ext>
            </a:extLst>
          </p:cNvPr>
          <p:cNvSpPr>
            <a:spLocks noGrp="1"/>
          </p:cNvSpPr>
          <p:nvPr>
            <p:ph idx="1"/>
          </p:nvPr>
        </p:nvSpPr>
        <p:spPr>
          <a:xfrm>
            <a:off x="761802" y="2743200"/>
            <a:ext cx="4646905" cy="3613149"/>
          </a:xfrm>
        </p:spPr>
        <p:txBody>
          <a:bodyPr anchor="ctr">
            <a:normAutofit/>
          </a:bodyPr>
          <a:lstStyle/>
          <a:p>
            <a:r>
              <a:rPr lang="en-US" sz="1400"/>
              <a:t>  John Bowlby was a British doctor and psychologist who came up with the Attachment Theory.</a:t>
            </a:r>
            <a:br>
              <a:rPr lang="en-US" sz="1400"/>
            </a:br>
            <a:r>
              <a:rPr lang="en-US" sz="1400"/>
              <a:t>He thought that kids are biologically wired to make emotional bonds with adults who care for them so they can stay safe and alive.</a:t>
            </a:r>
            <a:br>
              <a:rPr lang="en-US" sz="1400"/>
            </a:br>
            <a:r>
              <a:rPr lang="en-US" sz="1400"/>
              <a:t>Bowlby said that relationships in childhood have long-lasting effects on mental health and behavior.</a:t>
            </a:r>
          </a:p>
          <a:p>
            <a:r>
              <a:rPr lang="en-US" sz="1400"/>
              <a:t>His research with war orphans and children who had been taken from their mothers showed that not having a mother in your life can cause anxiety, bad relationships, and emotional problems later on.</a:t>
            </a:r>
            <a:br>
              <a:rPr lang="en-US" sz="1400"/>
            </a:br>
            <a:r>
              <a:rPr lang="en-US" sz="1400"/>
              <a:t>Bowlby's views changed the way child care, social work, and early education were done all over the world (Bretherton, 1992).  </a:t>
            </a:r>
            <a:endParaRPr lang="en-GB" sz="1400"/>
          </a:p>
        </p:txBody>
      </p:sp>
      <p:pic>
        <p:nvPicPr>
          <p:cNvPr id="2050" name="Picture 2">
            <a:extLst>
              <a:ext uri="{FF2B5EF4-FFF2-40B4-BE49-F238E27FC236}">
                <a16:creationId xmlns:a16="http://schemas.microsoft.com/office/drawing/2014/main" id="{185B745C-0C96-15C5-8415-3B1FF7D2C4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25" b="7424"/>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736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4F12A-B5E4-CCB0-CC41-321047C896E3}"/>
              </a:ext>
            </a:extLst>
          </p:cNvPr>
          <p:cNvSpPr>
            <a:spLocks noGrp="1"/>
          </p:cNvSpPr>
          <p:nvPr>
            <p:ph type="title"/>
          </p:nvPr>
        </p:nvSpPr>
        <p:spPr>
          <a:xfrm>
            <a:off x="761803" y="350196"/>
            <a:ext cx="4646904" cy="1624520"/>
          </a:xfrm>
        </p:spPr>
        <p:txBody>
          <a:bodyPr anchor="ctr">
            <a:normAutofit/>
          </a:bodyPr>
          <a:lstStyle/>
          <a:p>
            <a:r>
              <a:rPr lang="en-GB" sz="4000"/>
              <a:t>Bowlby’s Attachment Theory</a:t>
            </a:r>
          </a:p>
        </p:txBody>
      </p:sp>
      <p:sp>
        <p:nvSpPr>
          <p:cNvPr id="3" name="Content Placeholder 2">
            <a:extLst>
              <a:ext uri="{FF2B5EF4-FFF2-40B4-BE49-F238E27FC236}">
                <a16:creationId xmlns:a16="http://schemas.microsoft.com/office/drawing/2014/main" id="{E5617755-9AF9-66A8-74DF-7BEECD0BF65D}"/>
              </a:ext>
            </a:extLst>
          </p:cNvPr>
          <p:cNvSpPr>
            <a:spLocks noGrp="1"/>
          </p:cNvSpPr>
          <p:nvPr>
            <p:ph idx="1"/>
          </p:nvPr>
        </p:nvSpPr>
        <p:spPr>
          <a:xfrm>
            <a:off x="761802" y="2743200"/>
            <a:ext cx="4646905" cy="3613149"/>
          </a:xfrm>
        </p:spPr>
        <p:txBody>
          <a:bodyPr anchor="ctr">
            <a:normAutofit/>
          </a:bodyPr>
          <a:lstStyle/>
          <a:p>
            <a:pPr marL="0" indent="0">
              <a:buNone/>
            </a:pPr>
            <a:r>
              <a:rPr lang="en-US" sz="1300"/>
              <a:t>Attachment Theory talks about how the bond between a child and a caretaker shapes their social and mental growth.</a:t>
            </a:r>
            <a:br>
              <a:rPr lang="en-US" sz="1300"/>
            </a:br>
            <a:br>
              <a:rPr lang="en-US" sz="1300"/>
            </a:br>
            <a:r>
              <a:rPr lang="en-US" sz="1300"/>
              <a:t>Babies have a natural urge to be close to and feel safe with adults.</a:t>
            </a:r>
            <a:br>
              <a:rPr lang="en-US" sz="1300"/>
            </a:br>
            <a:br>
              <a:rPr lang="en-US" sz="1300"/>
            </a:br>
            <a:r>
              <a:rPr lang="en-US" sz="1300"/>
              <a:t>If care is constant, loving, and responsive, it leads to a secure attachment.</a:t>
            </a:r>
            <a:br>
              <a:rPr lang="en-US" sz="1300"/>
            </a:br>
            <a:br>
              <a:rPr lang="en-US" sz="1300"/>
            </a:br>
            <a:r>
              <a:rPr lang="en-US" sz="1300"/>
              <a:t>When care is uneven or ignored, it can lead to insecure attachment.</a:t>
            </a:r>
            <a:br>
              <a:rPr lang="en-US" sz="1300"/>
            </a:br>
            <a:br>
              <a:rPr lang="en-US" sz="1300"/>
            </a:br>
            <a:r>
              <a:rPr lang="en-US" sz="1300"/>
              <a:t>Bowlby (1969) says that the first five years of life are very important for building trust and mental safety.</a:t>
            </a:r>
            <a:br>
              <a:rPr lang="en-US" sz="1300"/>
            </a:br>
            <a:br>
              <a:rPr lang="en-US" sz="1300"/>
            </a:br>
            <a:r>
              <a:rPr lang="en-US" sz="1300"/>
              <a:t>Later studies by Ainsworth in 1978 backed up Bowlby's work by showing that children who are firmly attached are more confident, friendly, and emotionally stable.  </a:t>
            </a:r>
            <a:endParaRPr lang="en-GB" sz="1300"/>
          </a:p>
        </p:txBody>
      </p:sp>
      <p:pic>
        <p:nvPicPr>
          <p:cNvPr id="5" name="Picture 4">
            <a:extLst>
              <a:ext uri="{FF2B5EF4-FFF2-40B4-BE49-F238E27FC236}">
                <a16:creationId xmlns:a16="http://schemas.microsoft.com/office/drawing/2014/main" id="{418DDEF3-1A2E-79E6-313D-F9DECA805309}"/>
              </a:ext>
            </a:extLst>
          </p:cNvPr>
          <p:cNvPicPr>
            <a:picLocks noChangeAspect="1"/>
          </p:cNvPicPr>
          <p:nvPr/>
        </p:nvPicPr>
        <p:blipFill>
          <a:blip r:embed="rId2"/>
          <a:srcRect l="27607" r="22337"/>
          <a:stretch>
            <a:fillRect/>
          </a:stretch>
        </p:blipFill>
        <p:spPr>
          <a:xfrm>
            <a:off x="6096000" y="1"/>
            <a:ext cx="6102825" cy="6858000"/>
          </a:xfrm>
          <a:prstGeom prst="rect">
            <a:avLst/>
          </a:prstGeom>
        </p:spPr>
      </p:pic>
    </p:spTree>
    <p:extLst>
      <p:ext uri="{BB962C8B-B14F-4D97-AF65-F5344CB8AC3E}">
        <p14:creationId xmlns:p14="http://schemas.microsoft.com/office/powerpoint/2010/main" val="160611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A160C-B745-3789-C5C3-C7597890B6F5}"/>
              </a:ext>
            </a:extLst>
          </p:cNvPr>
          <p:cNvSpPr>
            <a:spLocks noGrp="1"/>
          </p:cNvSpPr>
          <p:nvPr>
            <p:ph type="title"/>
          </p:nvPr>
        </p:nvSpPr>
        <p:spPr>
          <a:xfrm>
            <a:off x="1285240" y="1050595"/>
            <a:ext cx="8074815" cy="1618489"/>
          </a:xfrm>
        </p:spPr>
        <p:txBody>
          <a:bodyPr anchor="ctr">
            <a:normAutofit/>
          </a:bodyPr>
          <a:lstStyle/>
          <a:p>
            <a:r>
              <a:rPr lang="en-US" sz="5000"/>
              <a:t>Applying Attachment Theory to Amira</a:t>
            </a:r>
            <a:endParaRPr lang="en-GB" sz="5000"/>
          </a:p>
        </p:txBody>
      </p:sp>
      <p:sp>
        <p:nvSpPr>
          <p:cNvPr id="3" name="Content Placeholder 2">
            <a:extLst>
              <a:ext uri="{FF2B5EF4-FFF2-40B4-BE49-F238E27FC236}">
                <a16:creationId xmlns:a16="http://schemas.microsoft.com/office/drawing/2014/main" id="{3E97EC78-B5F7-971D-801B-8F58B1870A78}"/>
              </a:ext>
            </a:extLst>
          </p:cNvPr>
          <p:cNvSpPr>
            <a:spLocks noGrp="1"/>
          </p:cNvSpPr>
          <p:nvPr>
            <p:ph idx="1"/>
          </p:nvPr>
        </p:nvSpPr>
        <p:spPr>
          <a:xfrm>
            <a:off x="1285240" y="2969469"/>
            <a:ext cx="8074815" cy="2800395"/>
          </a:xfrm>
        </p:spPr>
        <p:txBody>
          <a:bodyPr anchor="t">
            <a:normAutofit/>
          </a:bodyPr>
          <a:lstStyle/>
          <a:p>
            <a:r>
              <a:rPr lang="en-US" sz="1700"/>
              <a:t>   Bowlby's hypothesis can help us understand why Amira acts the way she does.</a:t>
            </a:r>
            <a:br>
              <a:rPr lang="en-US" sz="1700"/>
            </a:br>
            <a:r>
              <a:rPr lang="en-US" sz="1700"/>
              <a:t>Her uneasiness when away from her parents and her limited vocabulary suggest that she may feel insecure or unsure when adults she knows aren't around.</a:t>
            </a:r>
            <a:br>
              <a:rPr lang="en-US" sz="1700"/>
            </a:br>
            <a:r>
              <a:rPr lang="en-US" sz="1700"/>
              <a:t>She might use sobbing and feelings more than words to say what she needs.</a:t>
            </a:r>
          </a:p>
          <a:p>
            <a:r>
              <a:rPr lang="en-US" sz="1700"/>
              <a:t>Bowlby says that kids who don't feel safe yet may have trouble with group activities because they are afraid of losing their caregiver's attention.</a:t>
            </a:r>
            <a:br>
              <a:rPr lang="en-US" sz="1700"/>
            </a:br>
            <a:r>
              <a:rPr lang="en-US" sz="1700"/>
              <a:t>Practitioners ought to prioritize the cultivation of trust, consistency, and emotional reassurance, so facilitating her confidence and communication skills (Berk, 2021; Bowlby, 1969).  </a:t>
            </a:r>
            <a:endParaRPr lang="en-GB" sz="1700"/>
          </a:p>
        </p:txBody>
      </p:sp>
    </p:spTree>
    <p:extLst>
      <p:ext uri="{BB962C8B-B14F-4D97-AF65-F5344CB8AC3E}">
        <p14:creationId xmlns:p14="http://schemas.microsoft.com/office/powerpoint/2010/main" val="189907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120859-7113-3C5D-95C3-8E14D6A4462F}"/>
              </a:ext>
            </a:extLst>
          </p:cNvPr>
          <p:cNvSpPr>
            <a:spLocks noGrp="1"/>
          </p:cNvSpPr>
          <p:nvPr>
            <p:ph type="title"/>
          </p:nvPr>
        </p:nvSpPr>
        <p:spPr>
          <a:xfrm>
            <a:off x="1285240" y="1050595"/>
            <a:ext cx="8074815" cy="1618489"/>
          </a:xfrm>
        </p:spPr>
        <p:txBody>
          <a:bodyPr anchor="ctr">
            <a:normAutofit/>
          </a:bodyPr>
          <a:lstStyle/>
          <a:p>
            <a:r>
              <a:rPr lang="en-US" sz="5000"/>
              <a:t>Practical Strategies to Support Amira</a:t>
            </a:r>
            <a:endParaRPr lang="en-GB" sz="5000"/>
          </a:p>
        </p:txBody>
      </p:sp>
      <p:sp>
        <p:nvSpPr>
          <p:cNvPr id="3" name="Content Placeholder 2">
            <a:extLst>
              <a:ext uri="{FF2B5EF4-FFF2-40B4-BE49-F238E27FC236}">
                <a16:creationId xmlns:a16="http://schemas.microsoft.com/office/drawing/2014/main" id="{DE5BDF88-564F-E87F-76E0-36D305CD419D}"/>
              </a:ext>
            </a:extLst>
          </p:cNvPr>
          <p:cNvSpPr>
            <a:spLocks noGrp="1"/>
          </p:cNvSpPr>
          <p:nvPr>
            <p:ph idx="1"/>
          </p:nvPr>
        </p:nvSpPr>
        <p:spPr>
          <a:xfrm>
            <a:off x="1285240" y="2969469"/>
            <a:ext cx="8074815" cy="2800395"/>
          </a:xfrm>
        </p:spPr>
        <p:txBody>
          <a:bodyPr anchor="t">
            <a:normAutofit/>
          </a:bodyPr>
          <a:lstStyle/>
          <a:p>
            <a:r>
              <a:rPr lang="en-US" sz="1500"/>
              <a:t>Maintain </a:t>
            </a:r>
            <a:r>
              <a:rPr lang="en-US" sz="1500" b="1"/>
              <a:t>consistent carers</a:t>
            </a:r>
            <a:r>
              <a:rPr lang="en-US" sz="1500"/>
              <a:t> and predictable daily routines to reduce anxiety.</a:t>
            </a:r>
          </a:p>
          <a:p>
            <a:r>
              <a:rPr lang="en-US" sz="1500"/>
              <a:t>Offer </a:t>
            </a:r>
            <a:r>
              <a:rPr lang="en-US" sz="1500" b="1"/>
              <a:t>emotional reassurance</a:t>
            </a:r>
            <a:r>
              <a:rPr lang="en-US" sz="1500"/>
              <a:t> through calm tone, gentle touch, and praise.</a:t>
            </a:r>
          </a:p>
          <a:p>
            <a:r>
              <a:rPr lang="en-US" sz="1500"/>
              <a:t>Use </a:t>
            </a:r>
            <a:r>
              <a:rPr lang="en-US" sz="1500" b="1"/>
              <a:t>play-based activities</a:t>
            </a:r>
            <a:r>
              <a:rPr lang="en-US" sz="1500"/>
              <a:t> like storytelling, puppets, or drawing to build trust and language.</a:t>
            </a:r>
          </a:p>
          <a:p>
            <a:r>
              <a:rPr lang="en-US" sz="1500"/>
              <a:t>Gradually introduce </a:t>
            </a:r>
            <a:r>
              <a:rPr lang="en-US" sz="1500" b="1"/>
              <a:t>small group play</a:t>
            </a:r>
            <a:r>
              <a:rPr lang="en-US" sz="1500"/>
              <a:t> with familiar peers to improve social interaction.</a:t>
            </a:r>
          </a:p>
          <a:p>
            <a:r>
              <a:rPr lang="en-US" sz="1500"/>
              <a:t>Collaborate with </a:t>
            </a:r>
            <a:r>
              <a:rPr lang="en-US" sz="1500" b="1"/>
              <a:t>parents and caregivers</a:t>
            </a:r>
            <a:r>
              <a:rPr lang="en-US" sz="1500"/>
              <a:t> to create continuity between home and nursery.</a:t>
            </a:r>
          </a:p>
          <a:p>
            <a:r>
              <a:rPr lang="en-US" sz="1500"/>
              <a:t>These approaches, supported by </a:t>
            </a:r>
            <a:r>
              <a:rPr lang="en-US" sz="1500" b="1"/>
              <a:t>Papalia et al. (2021)</a:t>
            </a:r>
            <a:r>
              <a:rPr lang="en-US" sz="1500"/>
              <a:t> and </a:t>
            </a:r>
            <a:r>
              <a:rPr lang="en-US" sz="1500" b="1"/>
              <a:t>Barnett et al. (2022)</a:t>
            </a:r>
            <a:r>
              <a:rPr lang="en-US" sz="1500"/>
              <a:t>, promote secure attachment and emotional resilience.</a:t>
            </a:r>
          </a:p>
        </p:txBody>
      </p:sp>
    </p:spTree>
    <p:extLst>
      <p:ext uri="{BB962C8B-B14F-4D97-AF65-F5344CB8AC3E}">
        <p14:creationId xmlns:p14="http://schemas.microsoft.com/office/powerpoint/2010/main" val="238006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3244E-2C88-E5FB-D7EB-1A39EBA3A6FE}"/>
              </a:ext>
            </a:extLst>
          </p:cNvPr>
          <p:cNvSpPr>
            <a:spLocks noGrp="1"/>
          </p:cNvSpPr>
          <p:nvPr>
            <p:ph type="title"/>
          </p:nvPr>
        </p:nvSpPr>
        <p:spPr>
          <a:xfrm>
            <a:off x="1285240" y="1050595"/>
            <a:ext cx="8074815" cy="1618489"/>
          </a:xfrm>
        </p:spPr>
        <p:txBody>
          <a:bodyPr anchor="ctr">
            <a:normAutofit/>
          </a:bodyPr>
          <a:lstStyle/>
          <a:p>
            <a:r>
              <a:rPr lang="en-GB" sz="7200"/>
              <a:t>Nature and Nurture</a:t>
            </a:r>
          </a:p>
        </p:txBody>
      </p:sp>
      <p:sp>
        <p:nvSpPr>
          <p:cNvPr id="3" name="Content Placeholder 2">
            <a:extLst>
              <a:ext uri="{FF2B5EF4-FFF2-40B4-BE49-F238E27FC236}">
                <a16:creationId xmlns:a16="http://schemas.microsoft.com/office/drawing/2014/main" id="{51C89527-05AD-C436-EC9F-8030E72AB8E6}"/>
              </a:ext>
            </a:extLst>
          </p:cNvPr>
          <p:cNvSpPr>
            <a:spLocks noGrp="1"/>
          </p:cNvSpPr>
          <p:nvPr>
            <p:ph idx="1"/>
          </p:nvPr>
        </p:nvSpPr>
        <p:spPr>
          <a:xfrm>
            <a:off x="1285240" y="2969469"/>
            <a:ext cx="8074815" cy="2800395"/>
          </a:xfrm>
        </p:spPr>
        <p:txBody>
          <a:bodyPr anchor="t">
            <a:normAutofit/>
          </a:bodyPr>
          <a:lstStyle/>
          <a:p>
            <a:pPr marL="0" indent="0">
              <a:buNone/>
            </a:pPr>
            <a:r>
              <a:rPr lang="en-US" sz="1500"/>
              <a:t>Bowlby acknowledged that both genetics (nature) and environment (nurture) impact development.</a:t>
            </a:r>
            <a:br>
              <a:rPr lang="en-US" sz="1500"/>
            </a:br>
            <a:br>
              <a:rPr lang="en-US" sz="1500"/>
            </a:br>
            <a:r>
              <a:rPr lang="en-US" sz="1500"/>
              <a:t>Nature encompasses inherited characteristics, including temperament, emotional sensitivity, and cognitive aptitude (Bornstein, 2018).</a:t>
            </a:r>
            <a:br>
              <a:rPr lang="en-US" sz="1500"/>
            </a:br>
            <a:br>
              <a:rPr lang="en-US" sz="1500"/>
            </a:br>
            <a:r>
              <a:rPr lang="en-US" sz="1500"/>
              <a:t>Nurture encompasses the environment, familial interactions, and cultural context (UNICEF, 2022).</a:t>
            </a:r>
            <a:br>
              <a:rPr lang="en-US" sz="1500"/>
            </a:br>
            <a:br>
              <a:rPr lang="en-US" sz="1500"/>
            </a:br>
            <a:r>
              <a:rPr lang="en-US" sz="1500"/>
              <a:t>Amira's personality may make her more sensitive to being apart from people, but a caring environment—one that is constant and loving—can help her become more confident and independent.  </a:t>
            </a:r>
            <a:endParaRPr lang="en-GB" sz="1500"/>
          </a:p>
        </p:txBody>
      </p:sp>
    </p:spTree>
    <p:extLst>
      <p:ext uri="{BB962C8B-B14F-4D97-AF65-F5344CB8AC3E}">
        <p14:creationId xmlns:p14="http://schemas.microsoft.com/office/powerpoint/2010/main" val="76432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8C0A4-D280-6FCD-A7B3-564663F6624F}"/>
              </a:ext>
            </a:extLst>
          </p:cNvPr>
          <p:cNvSpPr>
            <a:spLocks noGrp="1"/>
          </p:cNvSpPr>
          <p:nvPr>
            <p:ph type="title"/>
          </p:nvPr>
        </p:nvSpPr>
        <p:spPr>
          <a:xfrm>
            <a:off x="1285240" y="1050595"/>
            <a:ext cx="8074815" cy="1618489"/>
          </a:xfrm>
        </p:spPr>
        <p:txBody>
          <a:bodyPr anchor="ctr">
            <a:normAutofit/>
          </a:bodyPr>
          <a:lstStyle/>
          <a:p>
            <a:r>
              <a:rPr lang="en-GB" sz="5600"/>
              <a:t>Evaluation and Conclusion</a:t>
            </a:r>
          </a:p>
        </p:txBody>
      </p:sp>
      <p:sp>
        <p:nvSpPr>
          <p:cNvPr id="16" name="Content Placeholder 2">
            <a:extLst>
              <a:ext uri="{FF2B5EF4-FFF2-40B4-BE49-F238E27FC236}">
                <a16:creationId xmlns:a16="http://schemas.microsoft.com/office/drawing/2014/main" id="{44E42E53-1FC8-0750-4479-CCCC96C7BD3F}"/>
              </a:ext>
            </a:extLst>
          </p:cNvPr>
          <p:cNvSpPr>
            <a:spLocks noGrp="1"/>
          </p:cNvSpPr>
          <p:nvPr>
            <p:ph idx="1"/>
          </p:nvPr>
        </p:nvSpPr>
        <p:spPr>
          <a:xfrm>
            <a:off x="1285240" y="2969469"/>
            <a:ext cx="8074815" cy="2800395"/>
          </a:xfrm>
        </p:spPr>
        <p:txBody>
          <a:bodyPr anchor="t">
            <a:normAutofit/>
          </a:bodyPr>
          <a:lstStyle/>
          <a:p>
            <a:pPr marL="0" indent="0">
              <a:buNone/>
            </a:pPr>
            <a:r>
              <a:rPr lang="en-US" sz="1100" b="1"/>
              <a:t>Strengths of Bowlby’s Theory:</a:t>
            </a:r>
            <a:endParaRPr lang="en-US" sz="1100"/>
          </a:p>
          <a:p>
            <a:r>
              <a:rPr lang="en-US" sz="1100"/>
              <a:t>Highlights the importance of emotional bonds in early childhood.</a:t>
            </a:r>
          </a:p>
          <a:p>
            <a:r>
              <a:rPr lang="en-US" sz="1100"/>
              <a:t>Supported by Ainsworth’s (1978) empirical research.</a:t>
            </a:r>
          </a:p>
          <a:p>
            <a:r>
              <a:rPr lang="en-US" sz="1100"/>
              <a:t>Influenced modern child care, fostering attachment-based practices.</a:t>
            </a:r>
          </a:p>
          <a:p>
            <a:pPr marL="0" indent="0">
              <a:buNone/>
            </a:pPr>
            <a:r>
              <a:rPr lang="en-US" sz="1100" b="1"/>
              <a:t>Limitations:</a:t>
            </a:r>
            <a:endParaRPr lang="en-US" sz="1100"/>
          </a:p>
          <a:p>
            <a:r>
              <a:rPr lang="en-US" sz="1100"/>
              <a:t>Overemphasises the mother–child bond, neglecting other relationships.</a:t>
            </a:r>
          </a:p>
          <a:p>
            <a:r>
              <a:rPr lang="en-US" sz="1100"/>
              <a:t>Cultural variations in attachment are not fully explained (Crossland, 2015).</a:t>
            </a:r>
          </a:p>
          <a:p>
            <a:pPr marL="0" indent="0">
              <a:buNone/>
            </a:pPr>
            <a:r>
              <a:rPr lang="en-US" sz="1100" b="1"/>
              <a:t>Conclusion:</a:t>
            </a:r>
            <a:br>
              <a:rPr lang="en-US" sz="1100"/>
            </a:br>
            <a:r>
              <a:rPr lang="en-US" sz="1100"/>
              <a:t>Amira’s case reflects Bowlby’s principles: secure attachment supports emotional security, confidence, and language development.</a:t>
            </a:r>
            <a:br>
              <a:rPr lang="en-US" sz="1100"/>
            </a:br>
            <a:r>
              <a:rPr lang="en-US" sz="1100"/>
              <a:t>By building consistent, nurturing relationships, practitioners can help her achieve healthy social and emotional growth.</a:t>
            </a:r>
          </a:p>
          <a:p>
            <a:endParaRPr lang="en-GB" sz="1100"/>
          </a:p>
        </p:txBody>
      </p:sp>
    </p:spTree>
    <p:extLst>
      <p:ext uri="{BB962C8B-B14F-4D97-AF65-F5344CB8AC3E}">
        <p14:creationId xmlns:p14="http://schemas.microsoft.com/office/powerpoint/2010/main" val="3297445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F9435-3BE2-5CFA-45F6-379568A130EC}"/>
              </a:ext>
            </a:extLst>
          </p:cNvPr>
          <p:cNvSpPr>
            <a:spLocks noGrp="1"/>
          </p:cNvSpPr>
          <p:nvPr>
            <p:ph type="title"/>
          </p:nvPr>
        </p:nvSpPr>
        <p:spPr>
          <a:xfrm>
            <a:off x="1285240" y="1050595"/>
            <a:ext cx="8074815" cy="1618489"/>
          </a:xfrm>
        </p:spPr>
        <p:txBody>
          <a:bodyPr anchor="ctr">
            <a:normAutofit/>
          </a:bodyPr>
          <a:lstStyle/>
          <a:p>
            <a:r>
              <a:rPr lang="en-GB" sz="7200"/>
              <a:t>References</a:t>
            </a:r>
          </a:p>
        </p:txBody>
      </p:sp>
      <p:sp>
        <p:nvSpPr>
          <p:cNvPr id="3" name="Content Placeholder 2">
            <a:extLst>
              <a:ext uri="{FF2B5EF4-FFF2-40B4-BE49-F238E27FC236}">
                <a16:creationId xmlns:a16="http://schemas.microsoft.com/office/drawing/2014/main" id="{475CF418-0622-3568-3672-F9335EB68C7F}"/>
              </a:ext>
            </a:extLst>
          </p:cNvPr>
          <p:cNvSpPr>
            <a:spLocks noGrp="1"/>
          </p:cNvSpPr>
          <p:nvPr>
            <p:ph idx="1"/>
          </p:nvPr>
        </p:nvSpPr>
        <p:spPr>
          <a:xfrm>
            <a:off x="1285240" y="2969469"/>
            <a:ext cx="8074815" cy="2800395"/>
          </a:xfrm>
        </p:spPr>
        <p:txBody>
          <a:bodyPr anchor="t">
            <a:normAutofit/>
          </a:bodyPr>
          <a:lstStyle/>
          <a:p>
            <a:r>
              <a:rPr lang="en-US" sz="1300"/>
              <a:t>Ainsworth, M. (1978) </a:t>
            </a:r>
            <a:r>
              <a:rPr lang="en-US" sz="1300" i="1"/>
              <a:t>Patterns of Attachment: A Psychological Study of the Strange Situation.</a:t>
            </a:r>
            <a:r>
              <a:rPr lang="en-US" sz="1300"/>
              <a:t> New Jersey: Lawrence Erlbaum.</a:t>
            </a:r>
            <a:br>
              <a:rPr lang="en-US" sz="1300"/>
            </a:br>
            <a:r>
              <a:rPr lang="en-US" sz="1300"/>
              <a:t>Barnett, W.S., Jung, K. and Yarosz, D. (2022) </a:t>
            </a:r>
            <a:r>
              <a:rPr lang="en-US" sz="1300" i="1"/>
              <a:t>Early Childhood Education and Care.</a:t>
            </a:r>
            <a:r>
              <a:rPr lang="en-US" sz="1300"/>
              <a:t> London: Routledge.</a:t>
            </a:r>
            <a:br>
              <a:rPr lang="en-US" sz="1300"/>
            </a:br>
            <a:r>
              <a:rPr lang="en-US" sz="1300"/>
              <a:t>Berk, L. (2021) </a:t>
            </a:r>
            <a:r>
              <a:rPr lang="en-US" sz="1300" i="1"/>
              <a:t>Development Through the Lifespan.</a:t>
            </a:r>
            <a:r>
              <a:rPr lang="en-US" sz="1300"/>
              <a:t> 8th ed. Boston: Pearson.</a:t>
            </a:r>
            <a:br>
              <a:rPr lang="en-US" sz="1300"/>
            </a:br>
            <a:r>
              <a:rPr lang="en-US" sz="1300"/>
              <a:t>Bornstein, M.H. (2018) </a:t>
            </a:r>
            <a:r>
              <a:rPr lang="en-US" sz="1300" i="1"/>
              <a:t>Developmental Science: An Advanced Textbook.</a:t>
            </a:r>
            <a:r>
              <a:rPr lang="en-US" sz="1300"/>
              <a:t> New York: Psychology Press.</a:t>
            </a:r>
            <a:br>
              <a:rPr lang="en-US" sz="1300"/>
            </a:br>
            <a:r>
              <a:rPr lang="en-US" sz="1300"/>
              <a:t>Bowlby, J. (1969) </a:t>
            </a:r>
            <a:r>
              <a:rPr lang="en-US" sz="1300" i="1"/>
              <a:t>Attachment and Loss: Volume 1 – Attachment.</a:t>
            </a:r>
            <a:r>
              <a:rPr lang="en-US" sz="1300"/>
              <a:t> New York: Basic Books.</a:t>
            </a:r>
            <a:br>
              <a:rPr lang="en-US" sz="1300"/>
            </a:br>
            <a:r>
              <a:rPr lang="en-US" sz="1300"/>
              <a:t>Bretherton, I. (1992) ‘The Origins of Attachment Theory: John Bowlby and Mary Ainsworth’, </a:t>
            </a:r>
            <a:r>
              <a:rPr lang="en-US" sz="1300" i="1"/>
              <a:t>Developmental Psychology</a:t>
            </a:r>
            <a:r>
              <a:rPr lang="en-US" sz="1300"/>
              <a:t>, 28(5), pp. 759–775.</a:t>
            </a:r>
            <a:br>
              <a:rPr lang="en-US" sz="1300"/>
            </a:br>
            <a:r>
              <a:rPr lang="en-US" sz="1300"/>
              <a:t>Crossland, J. (2015) </a:t>
            </a:r>
            <a:r>
              <a:rPr lang="en-US" sz="1300" i="1"/>
              <a:t>Child Development: Understanding Attachment.</a:t>
            </a:r>
            <a:r>
              <a:rPr lang="en-US" sz="1300"/>
              <a:t> London: Sage.</a:t>
            </a:r>
            <a:br>
              <a:rPr lang="en-US" sz="1300"/>
            </a:br>
            <a:r>
              <a:rPr lang="en-US" sz="1300"/>
              <a:t>NHS (2023) </a:t>
            </a:r>
            <a:r>
              <a:rPr lang="en-US" sz="1300" i="1"/>
              <a:t>Child Development (Ages 3 to 5 Years).</a:t>
            </a:r>
            <a:r>
              <a:rPr lang="en-US" sz="1300"/>
              <a:t> Available at: </a:t>
            </a:r>
            <a:r>
              <a:rPr lang="en-US" sz="1300">
                <a:hlinkClick r:id="rId2"/>
              </a:rPr>
              <a:t>https://www.nhs.uk</a:t>
            </a:r>
            <a:br>
              <a:rPr lang="en-US" sz="1300"/>
            </a:br>
            <a:r>
              <a:rPr lang="en-US" sz="1300"/>
              <a:t>Papalia, D., Feldman, R. and Martorell, G. (2021) </a:t>
            </a:r>
            <a:r>
              <a:rPr lang="en-US" sz="1300" i="1"/>
              <a:t>Experience Human Development.</a:t>
            </a:r>
            <a:r>
              <a:rPr lang="en-US" sz="1300"/>
              <a:t> 14th ed. New York: McGraw Hill.</a:t>
            </a:r>
            <a:br>
              <a:rPr lang="en-US" sz="1300"/>
            </a:br>
            <a:r>
              <a:rPr lang="en-US" sz="1300"/>
              <a:t>UNICEF (2022) </a:t>
            </a:r>
            <a:r>
              <a:rPr lang="en-US" sz="1300" i="1"/>
              <a:t>Early Childhood Development: A Secure Start for Every Child.</a:t>
            </a:r>
            <a:r>
              <a:rPr lang="en-US" sz="1300"/>
              <a:t> New York: UNICEF.</a:t>
            </a:r>
            <a:endParaRPr lang="en-GB" sz="1300"/>
          </a:p>
        </p:txBody>
      </p:sp>
    </p:spTree>
    <p:extLst>
      <p:ext uri="{BB962C8B-B14F-4D97-AF65-F5344CB8AC3E}">
        <p14:creationId xmlns:p14="http://schemas.microsoft.com/office/powerpoint/2010/main" val="3111440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1254</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Psychology in Health and Social Care</vt:lpstr>
      <vt:lpstr>Acknowledgement of the use of AI</vt:lpstr>
      <vt:lpstr>Psychology and Developmental Psychology</vt:lpstr>
      <vt:lpstr>Early Childhood (Ages 3–5): Amira </vt:lpstr>
      <vt:lpstr>John Bowlby (1907–1990) </vt:lpstr>
      <vt:lpstr>Bowlby’s Attachment Theory</vt:lpstr>
      <vt:lpstr>Applying Attachment Theory to Amira</vt:lpstr>
      <vt:lpstr>Practical Strategies to Support Amira</vt:lpstr>
      <vt:lpstr>Nature and Nurture</vt:lpstr>
      <vt:lpstr>Evaluation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balan bianca</dc:creator>
  <cp:lastModifiedBy>balan bianca</cp:lastModifiedBy>
  <cp:revision>1</cp:revision>
  <dcterms:created xsi:type="dcterms:W3CDTF">2025-11-06T13:28:41Z</dcterms:created>
  <dcterms:modified xsi:type="dcterms:W3CDTF">2025-11-06T13:45:18Z</dcterms:modified>
</cp:coreProperties>
</file>