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6"/>
  </p:notesMasterIdLst>
  <p:sldIdLst>
    <p:sldId id="259" r:id="rId5"/>
    <p:sldId id="266" r:id="rId6"/>
    <p:sldId id="281" r:id="rId7"/>
    <p:sldId id="280" r:id="rId8"/>
    <p:sldId id="279" r:id="rId9"/>
    <p:sldId id="284" r:id="rId10"/>
    <p:sldId id="277" r:id="rId11"/>
    <p:sldId id="287" r:id="rId12"/>
    <p:sldId id="288" r:id="rId13"/>
    <p:sldId id="289" r:id="rId14"/>
    <p:sldId id="290" r:id="rId15"/>
    <p:sldId id="285" r:id="rId16"/>
    <p:sldId id="292" r:id="rId17"/>
    <p:sldId id="293" r:id="rId18"/>
    <p:sldId id="282" r:id="rId19"/>
    <p:sldId id="295" r:id="rId20"/>
    <p:sldId id="294" r:id="rId21"/>
    <p:sldId id="297" r:id="rId22"/>
    <p:sldId id="283" r:id="rId23"/>
    <p:sldId id="286" r:id="rId24"/>
    <p:sldId id="29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32" autoAdjust="0"/>
    <p:restoredTop sz="73804" autoAdjust="0"/>
  </p:normalViewPr>
  <p:slideViewPr>
    <p:cSldViewPr snapToGrid="0">
      <p:cViewPr varScale="1">
        <p:scale>
          <a:sx n="47" d="100"/>
          <a:sy n="47" d="100"/>
        </p:scale>
        <p:origin x="53" y="39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5" d="100"/>
          <a:sy n="65" d="100"/>
        </p:scale>
        <p:origin x="315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EF3E83-ED3D-4CA1-BCD0-82A7DCCC7817}" type="datetimeFigureOut">
              <a:rPr lang="en-GB" smtClean="0"/>
              <a:t>24/05/2023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D1A8AE-B9F3-4DE2-91F5-1329D68114BE}" type="slidenum">
              <a:rPr lang="en-GB" smtClean="0"/>
              <a:t>‹#›</a:t>
            </a:fld>
            <a:endParaRPr lang="en-GB"/>
          </a:p>
        </p:txBody>
      </p:sp>
    </p:spTree>
    <p:extLst>
      <p:ext uri="{BB962C8B-B14F-4D97-AF65-F5344CB8AC3E}">
        <p14:creationId xmlns:p14="http://schemas.microsoft.com/office/powerpoint/2010/main" val="3507253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2</a:t>
            </a:fld>
            <a:endParaRPr lang="en-GB"/>
          </a:p>
        </p:txBody>
      </p:sp>
    </p:spTree>
    <p:extLst>
      <p:ext uri="{BB962C8B-B14F-4D97-AF65-F5344CB8AC3E}">
        <p14:creationId xmlns:p14="http://schemas.microsoft.com/office/powerpoint/2010/main" val="126361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3</a:t>
            </a:fld>
            <a:endParaRPr lang="en-GB"/>
          </a:p>
        </p:txBody>
      </p:sp>
    </p:spTree>
    <p:extLst>
      <p:ext uri="{BB962C8B-B14F-4D97-AF65-F5344CB8AC3E}">
        <p14:creationId xmlns:p14="http://schemas.microsoft.com/office/powerpoint/2010/main" val="747630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4</a:t>
            </a:fld>
            <a:endParaRPr lang="en-GB"/>
          </a:p>
        </p:txBody>
      </p:sp>
    </p:spTree>
    <p:extLst>
      <p:ext uri="{BB962C8B-B14F-4D97-AF65-F5344CB8AC3E}">
        <p14:creationId xmlns:p14="http://schemas.microsoft.com/office/powerpoint/2010/main" val="1536463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5</a:t>
            </a:fld>
            <a:endParaRPr lang="en-GB"/>
          </a:p>
        </p:txBody>
      </p:sp>
    </p:spTree>
    <p:extLst>
      <p:ext uri="{BB962C8B-B14F-4D97-AF65-F5344CB8AC3E}">
        <p14:creationId xmlns:p14="http://schemas.microsoft.com/office/powerpoint/2010/main" val="890999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6</a:t>
            </a:fld>
            <a:endParaRPr lang="en-GB"/>
          </a:p>
        </p:txBody>
      </p:sp>
    </p:spTree>
    <p:extLst>
      <p:ext uri="{BB962C8B-B14F-4D97-AF65-F5344CB8AC3E}">
        <p14:creationId xmlns:p14="http://schemas.microsoft.com/office/powerpoint/2010/main" val="4106147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7</a:t>
            </a:fld>
            <a:endParaRPr lang="en-GB" dirty="0"/>
          </a:p>
        </p:txBody>
      </p:sp>
    </p:spTree>
    <p:extLst>
      <p:ext uri="{BB962C8B-B14F-4D97-AF65-F5344CB8AC3E}">
        <p14:creationId xmlns:p14="http://schemas.microsoft.com/office/powerpoint/2010/main" val="2742067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8</a:t>
            </a:fld>
            <a:endParaRPr lang="en-GB" dirty="0"/>
          </a:p>
        </p:txBody>
      </p:sp>
    </p:spTree>
    <p:extLst>
      <p:ext uri="{BB962C8B-B14F-4D97-AF65-F5344CB8AC3E}">
        <p14:creationId xmlns:p14="http://schemas.microsoft.com/office/powerpoint/2010/main" val="11493298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9</a:t>
            </a:fld>
            <a:endParaRPr lang="en-GB" dirty="0"/>
          </a:p>
        </p:txBody>
      </p:sp>
    </p:spTree>
    <p:extLst>
      <p:ext uri="{BB962C8B-B14F-4D97-AF65-F5344CB8AC3E}">
        <p14:creationId xmlns:p14="http://schemas.microsoft.com/office/powerpoint/2010/main" val="848302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10</a:t>
            </a:fld>
            <a:endParaRPr lang="en-GB" dirty="0"/>
          </a:p>
        </p:txBody>
      </p:sp>
    </p:spTree>
    <p:extLst>
      <p:ext uri="{BB962C8B-B14F-4D97-AF65-F5344CB8AC3E}">
        <p14:creationId xmlns:p14="http://schemas.microsoft.com/office/powerpoint/2010/main" val="848898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11</a:t>
            </a:fld>
            <a:endParaRPr lang="en-GB" dirty="0"/>
          </a:p>
        </p:txBody>
      </p:sp>
    </p:spTree>
    <p:extLst>
      <p:ext uri="{BB962C8B-B14F-4D97-AF65-F5344CB8AC3E}">
        <p14:creationId xmlns:p14="http://schemas.microsoft.com/office/powerpoint/2010/main" val="14017601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12</a:t>
            </a:fld>
            <a:endParaRPr lang="en-GB" dirty="0"/>
          </a:p>
        </p:txBody>
      </p:sp>
    </p:spTree>
    <p:extLst>
      <p:ext uri="{BB962C8B-B14F-4D97-AF65-F5344CB8AC3E}">
        <p14:creationId xmlns:p14="http://schemas.microsoft.com/office/powerpoint/2010/main" val="19527800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13</a:t>
            </a:fld>
            <a:endParaRPr lang="en-GB" dirty="0"/>
          </a:p>
        </p:txBody>
      </p:sp>
    </p:spTree>
    <p:extLst>
      <p:ext uri="{BB962C8B-B14F-4D97-AF65-F5344CB8AC3E}">
        <p14:creationId xmlns:p14="http://schemas.microsoft.com/office/powerpoint/2010/main" val="8301530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14</a:t>
            </a:fld>
            <a:endParaRPr lang="en-GB" dirty="0"/>
          </a:p>
        </p:txBody>
      </p:sp>
    </p:spTree>
    <p:extLst>
      <p:ext uri="{BB962C8B-B14F-4D97-AF65-F5344CB8AC3E}">
        <p14:creationId xmlns:p14="http://schemas.microsoft.com/office/powerpoint/2010/main" val="10820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15</a:t>
            </a:fld>
            <a:endParaRPr lang="en-GB"/>
          </a:p>
        </p:txBody>
      </p:sp>
    </p:spTree>
    <p:extLst>
      <p:ext uri="{BB962C8B-B14F-4D97-AF65-F5344CB8AC3E}">
        <p14:creationId xmlns:p14="http://schemas.microsoft.com/office/powerpoint/2010/main" val="33400972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16</a:t>
            </a:fld>
            <a:endParaRPr lang="en-GB"/>
          </a:p>
        </p:txBody>
      </p:sp>
    </p:spTree>
    <p:extLst>
      <p:ext uri="{BB962C8B-B14F-4D97-AF65-F5344CB8AC3E}">
        <p14:creationId xmlns:p14="http://schemas.microsoft.com/office/powerpoint/2010/main" val="15254776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17</a:t>
            </a:fld>
            <a:endParaRPr lang="en-GB"/>
          </a:p>
        </p:txBody>
      </p:sp>
    </p:spTree>
    <p:extLst>
      <p:ext uri="{BB962C8B-B14F-4D97-AF65-F5344CB8AC3E}">
        <p14:creationId xmlns:p14="http://schemas.microsoft.com/office/powerpoint/2010/main" val="11736657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18</a:t>
            </a:fld>
            <a:endParaRPr lang="en-GB"/>
          </a:p>
        </p:txBody>
      </p:sp>
    </p:spTree>
    <p:extLst>
      <p:ext uri="{BB962C8B-B14F-4D97-AF65-F5344CB8AC3E}">
        <p14:creationId xmlns:p14="http://schemas.microsoft.com/office/powerpoint/2010/main" val="14829503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19</a:t>
            </a:fld>
            <a:endParaRPr lang="en-GB"/>
          </a:p>
        </p:txBody>
      </p:sp>
    </p:spTree>
    <p:extLst>
      <p:ext uri="{BB962C8B-B14F-4D97-AF65-F5344CB8AC3E}">
        <p14:creationId xmlns:p14="http://schemas.microsoft.com/office/powerpoint/2010/main" val="27930221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20</a:t>
            </a:fld>
            <a:endParaRPr lang="en-GB"/>
          </a:p>
        </p:txBody>
      </p:sp>
    </p:spTree>
    <p:extLst>
      <p:ext uri="{BB962C8B-B14F-4D97-AF65-F5344CB8AC3E}">
        <p14:creationId xmlns:p14="http://schemas.microsoft.com/office/powerpoint/2010/main" val="18025182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D1A8AE-B9F3-4DE2-91F5-1329D68114BE}" type="slidenum">
              <a:rPr lang="en-GB" smtClean="0"/>
              <a:t>21</a:t>
            </a:fld>
            <a:endParaRPr lang="en-GB"/>
          </a:p>
        </p:txBody>
      </p:sp>
    </p:spTree>
    <p:extLst>
      <p:ext uri="{BB962C8B-B14F-4D97-AF65-F5344CB8AC3E}">
        <p14:creationId xmlns:p14="http://schemas.microsoft.com/office/powerpoint/2010/main" val="68734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24/05/2023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24/05/2023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24/05/2023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24/05/2023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24/05/2023</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24/05/2023</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24/05/2023</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24/05/2023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24/05/2023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24/05/2023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24/05/2023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24/05/2023</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24/05/2023</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24/05/2023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875903"/>
            <a:ext cx="11204996" cy="2321325"/>
          </a:xfrm>
        </p:spPr>
        <p:txBody>
          <a:bodyPr>
            <a:noAutofit/>
          </a:bodyPr>
          <a:lstStyle/>
          <a:p>
            <a:r>
              <a:rPr lang="en-US" sz="4000" dirty="0">
                <a:latin typeface="Arial" panose="020B0604020202020204" pitchFamily="34" charset="0"/>
                <a:cs typeface="Arial" panose="020B0604020202020204" pitchFamily="34" charset="0"/>
              </a:rPr>
              <a:t>Business Analysis and Planning</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36306" y="3086400"/>
            <a:ext cx="11517330" cy="1705056"/>
          </a:xfrm>
        </p:spPr>
        <p:txBody>
          <a:bodyPr>
            <a:normAutofit/>
          </a:bodyPr>
          <a:lstStyle/>
          <a:p>
            <a:pPr marL="0" indent="0" algn="ctr">
              <a:buNone/>
            </a:pPr>
            <a:endParaRPr lang="en-GB" sz="2400" dirty="0"/>
          </a:p>
          <a:p>
            <a:pPr marL="0" indent="0" algn="ctr">
              <a:buNone/>
            </a:pPr>
            <a:r>
              <a:rPr lang="en-GB" sz="2400" dirty="0">
                <a:latin typeface="Arial" panose="020B0604020202020204" pitchFamily="34" charset="0"/>
                <a:cs typeface="Arial" panose="020B0604020202020204" pitchFamily="34" charset="0"/>
              </a:rPr>
              <a:t>Jordan Randel – 1551653</a:t>
            </a:r>
          </a:p>
          <a:p>
            <a:pPr marL="0" indent="0" algn="ctr">
              <a:buNone/>
            </a:pPr>
            <a:r>
              <a:rPr lang="en-GB" sz="2400" dirty="0" err="1">
                <a:latin typeface="Arial" panose="020B0604020202020204" pitchFamily="34" charset="0"/>
                <a:cs typeface="Arial" panose="020B0604020202020204" pitchFamily="34" charset="0"/>
              </a:rPr>
              <a:t>Msc</a:t>
            </a:r>
            <a:r>
              <a:rPr lang="en-GB" sz="2400" dirty="0">
                <a:latin typeface="Arial" panose="020B0604020202020204" pitchFamily="34" charset="0"/>
                <a:cs typeface="Arial" panose="020B0604020202020204" pitchFamily="34" charset="0"/>
              </a:rPr>
              <a:t> Engineering Project Management</a:t>
            </a:r>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Introduction</a:t>
            </a:r>
            <a:endParaRPr lang="en-GB" sz="2800" b="1" dirty="0"/>
          </a:p>
        </p:txBody>
      </p:sp>
      <p:sp>
        <p:nvSpPr>
          <p:cNvPr id="4" name="TextBox 3">
            <a:extLst>
              <a:ext uri="{FF2B5EF4-FFF2-40B4-BE49-F238E27FC236}">
                <a16:creationId xmlns:a16="http://schemas.microsoft.com/office/drawing/2014/main" id="{9509B27F-E131-8735-B5FC-F85ED81F0B3E}"/>
              </a:ext>
            </a:extLst>
          </p:cNvPr>
          <p:cNvSpPr txBox="1"/>
          <p:nvPr/>
        </p:nvSpPr>
        <p:spPr>
          <a:xfrm>
            <a:off x="446313" y="1398362"/>
            <a:ext cx="11299372" cy="286232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 large logistics company operating within the UK only has encountered several challenges such as the pandemic, the uncertainty of Brexit, as well as ensuring employees are safe whilst maintaining a first class service. During the pandemic a large percentage of the companies staff were furloughed, and as a result chose to leave the company this along with other factors has led to a driver shortage of approximately 30% of the workforce. Further challenges the company has faced includes: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How to decarbonise the fleet.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How to change the way the business operates without compromising customer service.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Improve working conditions.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5797960"/>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Overview</a:t>
            </a:r>
            <a:endParaRPr lang="en-GB" sz="2800" b="1" dirty="0"/>
          </a:p>
        </p:txBody>
      </p:sp>
      <p:sp>
        <p:nvSpPr>
          <p:cNvPr id="4" name="TextBox 3">
            <a:extLst>
              <a:ext uri="{FF2B5EF4-FFF2-40B4-BE49-F238E27FC236}">
                <a16:creationId xmlns:a16="http://schemas.microsoft.com/office/drawing/2014/main" id="{9509B27F-E131-8735-B5FC-F85ED81F0B3E}"/>
              </a:ext>
            </a:extLst>
          </p:cNvPr>
          <p:cNvSpPr txBox="1"/>
          <p:nvPr/>
        </p:nvSpPr>
        <p:spPr>
          <a:xfrm>
            <a:off x="446313" y="1398362"/>
            <a:ext cx="11299372"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This presentation attempts to assemble a plan to assist a large logistics company, which operates within the UK only, on how the company can address and overcome driver shortages and improve staff retention.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presentation will also evaluate and suggest measures which the company can take at present, and in future, to decarbonise its fleet.</a:t>
            </a:r>
          </a:p>
        </p:txBody>
      </p:sp>
    </p:spTree>
    <p:extLst>
      <p:ext uri="{BB962C8B-B14F-4D97-AF65-F5344CB8AC3E}">
        <p14:creationId xmlns:p14="http://schemas.microsoft.com/office/powerpoint/2010/main" val="14848845"/>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Getting Qualified – HGV Driver</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378449" y="1258923"/>
            <a:ext cx="11435101" cy="4529445"/>
          </a:xfrm>
          <a:prstGeom prst="rect">
            <a:avLst/>
          </a:prstGeom>
          <a:noFill/>
        </p:spPr>
        <p:txBody>
          <a:bodyPr wrap="square" rtlCol="0">
            <a:spAutoFit/>
          </a:bodyPr>
          <a:lstStyle/>
          <a:p>
            <a:pPr algn="l"/>
            <a:r>
              <a:rPr lang="en-GB" dirty="0">
                <a:latin typeface="Arial" panose="020B0604020202020204" pitchFamily="34" charset="0"/>
                <a:cs typeface="Arial" panose="020B0604020202020204" pitchFamily="34" charset="0"/>
              </a:rPr>
              <a:t>A</a:t>
            </a:r>
            <a:r>
              <a:rPr lang="en-GB" b="0" i="0" dirty="0">
                <a:effectLst/>
                <a:latin typeface="Arial" panose="020B0604020202020204" pitchFamily="34" charset="0"/>
                <a:cs typeface="Arial" panose="020B0604020202020204" pitchFamily="34" charset="0"/>
              </a:rPr>
              <a:t> qualified Heavy Goods Vehicle (HGV) driver in the UK, will be required to fulfil several requirements and complete specific training </a:t>
            </a:r>
            <a:r>
              <a:rPr lang="en-GB" b="1" i="0" dirty="0">
                <a:effectLst/>
                <a:latin typeface="Arial" panose="020B0604020202020204" pitchFamily="34" charset="0"/>
                <a:cs typeface="Arial" panose="020B0604020202020204" pitchFamily="34" charset="0"/>
              </a:rPr>
              <a:t>(UK Government, n.d.)</a:t>
            </a:r>
            <a:r>
              <a:rPr lang="en-GB" i="0" dirty="0">
                <a:effectLst/>
                <a:latin typeface="Arial" panose="020B0604020202020204" pitchFamily="34" charset="0"/>
                <a:cs typeface="Arial" panose="020B0604020202020204" pitchFamily="34" charset="0"/>
              </a:rPr>
              <a:t>.</a:t>
            </a:r>
          </a:p>
          <a:p>
            <a:pPr algn="l"/>
            <a:endParaRPr lang="en-GB" b="0" i="0" dirty="0">
              <a:effectLst/>
              <a:latin typeface="Arial" panose="020B0604020202020204" pitchFamily="34" charset="0"/>
              <a:cs typeface="Arial" panose="020B0604020202020204" pitchFamily="34" charset="0"/>
            </a:endParaRPr>
          </a:p>
          <a:p>
            <a:pPr marL="342900" indent="-342900" algn="l">
              <a:spcAft>
                <a:spcPts val="120"/>
              </a:spcAft>
              <a:buAutoNum type="arabicPeriod"/>
            </a:pPr>
            <a:r>
              <a:rPr lang="en-GB" dirty="0">
                <a:latin typeface="Arial" panose="020B0604020202020204" pitchFamily="34" charset="0"/>
                <a:cs typeface="Arial" panose="020B0604020202020204" pitchFamily="34" charset="0"/>
              </a:rPr>
              <a:t>Gain</a:t>
            </a:r>
            <a:r>
              <a:rPr lang="en-GB" b="0" i="0" dirty="0">
                <a:effectLst/>
                <a:latin typeface="Arial" panose="020B0604020202020204" pitchFamily="34" charset="0"/>
                <a:cs typeface="Arial" panose="020B0604020202020204" pitchFamily="34" charset="0"/>
              </a:rPr>
              <a:t> a full UK driving license</a:t>
            </a:r>
            <a:r>
              <a:rPr lang="en-GB" dirty="0">
                <a:latin typeface="Arial" panose="020B0604020202020204" pitchFamily="34" charset="0"/>
                <a:cs typeface="Arial" panose="020B0604020202020204" pitchFamily="34" charset="0"/>
              </a:rPr>
              <a:t> (Category B).</a:t>
            </a:r>
          </a:p>
          <a:p>
            <a:pPr algn="l">
              <a:spcAft>
                <a:spcPts val="120"/>
              </a:spcAft>
            </a:pPr>
            <a:endParaRPr lang="en-GB" sz="400" b="0" i="0" dirty="0">
              <a:effectLst/>
              <a:latin typeface="Arial" panose="020B0604020202020204" pitchFamily="34" charset="0"/>
              <a:cs typeface="Arial" panose="020B0604020202020204" pitchFamily="34" charset="0"/>
            </a:endParaRPr>
          </a:p>
          <a:p>
            <a:pPr algn="l">
              <a:spcAft>
                <a:spcPts val="120"/>
              </a:spcAft>
            </a:pPr>
            <a:r>
              <a:rPr lang="en-GB" dirty="0">
                <a:latin typeface="Arial" panose="020B0604020202020204" pitchFamily="34" charset="0"/>
                <a:cs typeface="Arial" panose="020B0604020202020204" pitchFamily="34" charset="0"/>
              </a:rPr>
              <a:t>2. </a:t>
            </a:r>
            <a:r>
              <a:rPr lang="en-GB" b="0" i="0" dirty="0">
                <a:effectLst/>
                <a:latin typeface="Arial" panose="020B0604020202020204" pitchFamily="34" charset="0"/>
                <a:cs typeface="Arial" panose="020B0604020202020204" pitchFamily="34" charset="0"/>
              </a:rPr>
              <a:t>Undergo a professional medical examination by a doctor who is registered with the Driver and Vehicle Licensing Agency (DVLA).</a:t>
            </a:r>
          </a:p>
          <a:p>
            <a:pPr algn="l">
              <a:spcAft>
                <a:spcPts val="120"/>
              </a:spcAft>
            </a:pPr>
            <a:endParaRPr lang="en-GB" sz="400" dirty="0">
              <a:latin typeface="Arial" panose="020B0604020202020204" pitchFamily="34" charset="0"/>
              <a:cs typeface="Arial" panose="020B0604020202020204" pitchFamily="34" charset="0"/>
            </a:endParaRPr>
          </a:p>
          <a:p>
            <a:pPr algn="l">
              <a:spcAft>
                <a:spcPts val="120"/>
              </a:spcAft>
            </a:pPr>
            <a:r>
              <a:rPr lang="en-GB" b="0" i="0" dirty="0">
                <a:effectLst/>
                <a:latin typeface="Arial" panose="020B0604020202020204" pitchFamily="34" charset="0"/>
                <a:cs typeface="Arial" panose="020B0604020202020204" pitchFamily="34" charset="0"/>
              </a:rPr>
              <a:t>3. Pass the HGV two-part theory test. Multiple-choice questions to test the driver's knowledge of traffic laws, vehicle safety and a hazard perception test to assess the driver's ability to identify and respond to potential hazards on the road.</a:t>
            </a:r>
          </a:p>
          <a:p>
            <a:pPr algn="l">
              <a:spcAft>
                <a:spcPts val="120"/>
              </a:spcAft>
            </a:pPr>
            <a:endParaRPr lang="en-GB" sz="400" b="0" i="0" dirty="0">
              <a:effectLst/>
              <a:latin typeface="Arial" panose="020B0604020202020204" pitchFamily="34" charset="0"/>
              <a:cs typeface="Arial" panose="020B0604020202020204" pitchFamily="34" charset="0"/>
            </a:endParaRPr>
          </a:p>
          <a:p>
            <a:pPr algn="l">
              <a:spcAft>
                <a:spcPts val="120"/>
              </a:spcAft>
            </a:pPr>
            <a:r>
              <a:rPr lang="en-GB" dirty="0">
                <a:latin typeface="Arial" panose="020B0604020202020204" pitchFamily="34" charset="0"/>
                <a:cs typeface="Arial" panose="020B0604020202020204" pitchFamily="34" charset="0"/>
              </a:rPr>
              <a:t>4. Obtain the </a:t>
            </a:r>
            <a:r>
              <a:rPr lang="en-GB" b="0" i="0" dirty="0">
                <a:effectLst/>
                <a:latin typeface="Arial" panose="020B0604020202020204" pitchFamily="34" charset="0"/>
                <a:cs typeface="Arial" panose="020B0604020202020204" pitchFamily="34" charset="0"/>
              </a:rPr>
              <a:t>Driver Certificate of Professional Competence (CPC) qualification, consisting of completing a theory and a practical test. Complete 35 hours of periodic training every five years to maintain the qualification.</a:t>
            </a:r>
          </a:p>
          <a:p>
            <a:pPr algn="l">
              <a:spcAft>
                <a:spcPts val="120"/>
              </a:spcAft>
            </a:pPr>
            <a:endParaRPr lang="en-GB" sz="400" b="0" i="0" dirty="0">
              <a:effectLst/>
              <a:latin typeface="Arial" panose="020B0604020202020204" pitchFamily="34" charset="0"/>
              <a:cs typeface="Arial" panose="020B0604020202020204" pitchFamily="34" charset="0"/>
            </a:endParaRPr>
          </a:p>
          <a:p>
            <a:pPr algn="l">
              <a:spcAft>
                <a:spcPts val="120"/>
              </a:spcAft>
            </a:pPr>
            <a:r>
              <a:rPr lang="en-GB" dirty="0">
                <a:latin typeface="Arial" panose="020B0604020202020204" pitchFamily="34" charset="0"/>
                <a:cs typeface="Arial" panose="020B0604020202020204" pitchFamily="34" charset="0"/>
              </a:rPr>
              <a:t>5. </a:t>
            </a:r>
            <a:r>
              <a:rPr lang="en-GB" b="0" i="0" dirty="0">
                <a:effectLst/>
                <a:latin typeface="Arial" panose="020B0604020202020204" pitchFamily="34" charset="0"/>
                <a:cs typeface="Arial" panose="020B0604020202020204" pitchFamily="34" charset="0"/>
              </a:rPr>
              <a:t>Enrol onto a professional training program, by an approved training provider. Receive practical training to develop skills for driving an HGV. Once trained, take and pass the practical driving test.</a:t>
            </a:r>
          </a:p>
          <a:p>
            <a:pPr algn="l">
              <a:spcAft>
                <a:spcPts val="120"/>
              </a:spcAft>
            </a:pPr>
            <a:endParaRPr lang="en-GB" sz="400" b="0" i="0" dirty="0">
              <a:effectLst/>
              <a:latin typeface="Arial" panose="020B0604020202020204" pitchFamily="34" charset="0"/>
              <a:cs typeface="Arial" panose="020B0604020202020204" pitchFamily="34" charset="0"/>
            </a:endParaRPr>
          </a:p>
          <a:p>
            <a:pPr algn="l">
              <a:spcAft>
                <a:spcPts val="120"/>
              </a:spcAft>
            </a:pPr>
            <a:r>
              <a:rPr lang="en-GB" b="0" i="0" dirty="0">
                <a:effectLst/>
                <a:latin typeface="Arial" panose="020B0604020202020204" pitchFamily="34" charset="0"/>
                <a:cs typeface="Arial" panose="020B0604020202020204" pitchFamily="34" charset="0"/>
              </a:rPr>
              <a:t>6. Obtain the Category C and Category C+E on </a:t>
            </a:r>
            <a:r>
              <a:rPr lang="en-GB" dirty="0">
                <a:latin typeface="Arial" panose="020B0604020202020204" pitchFamily="34" charset="0"/>
                <a:cs typeface="Arial" panose="020B0604020202020204" pitchFamily="34" charset="0"/>
              </a:rPr>
              <a:t>d</a:t>
            </a:r>
            <a:r>
              <a:rPr lang="en-GB" b="0" i="0" dirty="0">
                <a:effectLst/>
                <a:latin typeface="Arial" panose="020B0604020202020204" pitchFamily="34" charset="0"/>
                <a:cs typeface="Arial" panose="020B0604020202020204" pitchFamily="34" charset="0"/>
              </a:rPr>
              <a:t>riving license.</a:t>
            </a:r>
          </a:p>
        </p:txBody>
      </p:sp>
    </p:spTree>
    <p:extLst>
      <p:ext uri="{BB962C8B-B14F-4D97-AF65-F5344CB8AC3E}">
        <p14:creationId xmlns:p14="http://schemas.microsoft.com/office/powerpoint/2010/main" val="1445379741"/>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HGV Driver Responsibilities</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354562" y="1324947"/>
            <a:ext cx="11313181" cy="424731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main responsibilities of a HGV driver in the UK include the following:</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Ensure the safe operation of the vehicle, following all traffic laws, regulations, and speed limits. This includes conducting pre-trip inspections of the vehicle's condition, including brakes, tires, and lights. Also to ensure cargo is secure, stable and safe during transportation.</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Plan and organise delivery routes, utilising navigation systems, considering traffic conditions, road restrictions, and delivery schedules/deadlines </a:t>
            </a:r>
            <a:r>
              <a:rPr lang="en-GB" b="1" dirty="0">
                <a:latin typeface="Arial" panose="020B0604020202020204" pitchFamily="34" charset="0"/>
                <a:cs typeface="Arial" panose="020B0604020202020204" pitchFamily="34" charset="0"/>
              </a:rPr>
              <a:t>(Lu &amp; Yang, 2019)</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Complete necessary documentation, such as delivery notes, logbooks, and vehicle defect reporting forms. Keep and maintain accurate records of working hours, rest breaks, and mileage in compliance with legal requirements.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Carry out routine vehicle checks, including oil and fluid levels, tire pressure, and general maintenance. Reporting defects promptly, following company procedure.</a:t>
            </a:r>
          </a:p>
        </p:txBody>
      </p:sp>
    </p:spTree>
    <p:extLst>
      <p:ext uri="{BB962C8B-B14F-4D97-AF65-F5344CB8AC3E}">
        <p14:creationId xmlns:p14="http://schemas.microsoft.com/office/powerpoint/2010/main" val="448170540"/>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HGV Driver Responsibilities</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354562" y="1324947"/>
            <a:ext cx="11313181" cy="3970318"/>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Liaise with customers and delivery recipients professionally. Communicate well with all team members regarding delivery schedules and any adjustments or issues.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Follow health and safety guidelines, this includes the proper use of personal protective equipment (PPE). Follow best practices for manual handling for loading and unloading the vehicle and proper securing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Grytnes</a:t>
            </a:r>
            <a:r>
              <a:rPr lang="en-GB" b="1" dirty="0">
                <a:latin typeface="Arial" panose="020B0604020202020204" pitchFamily="34" charset="0"/>
                <a:cs typeface="Arial" panose="020B0604020202020204" pitchFamily="34" charset="0"/>
              </a:rPr>
              <a:t>, et al., 2016)</a:t>
            </a:r>
            <a:r>
              <a:rPr lang="en-GB"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Comply with regulations on working hours, rest periods, and tachograph rules.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Ensure that the necessary precautions are undertaken to secure the vehicle and its contents against theft or unauthorised access such as theft alarms and recovery systems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Davidsson</a:t>
            </a:r>
            <a:r>
              <a:rPr lang="en-GB" b="1" dirty="0">
                <a:latin typeface="Arial" panose="020B0604020202020204" pitchFamily="34" charset="0"/>
                <a:cs typeface="Arial" panose="020B0604020202020204" pitchFamily="34" charset="0"/>
              </a:rPr>
              <a:t>, et al., 2012)</a:t>
            </a:r>
            <a:r>
              <a:rPr lang="en-GB"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This should be done by following company policies for vehicle security, such as parking in designated and secure areas when not in use.</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Adhere to legal requirements and regulations governing HGV operations, including tachograph rules, vehicle weight limits, and road traffic laws. Maintain licenses, certifications, and qualifications required.</a:t>
            </a:r>
            <a:endParaRPr lang="en-GB" dirty="0"/>
          </a:p>
        </p:txBody>
      </p:sp>
    </p:spTree>
    <p:extLst>
      <p:ext uri="{BB962C8B-B14F-4D97-AF65-F5344CB8AC3E}">
        <p14:creationId xmlns:p14="http://schemas.microsoft.com/office/powerpoint/2010/main" val="3269067678"/>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Possible Reasons for HGV Driver Shortages</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354563" y="1324947"/>
            <a:ext cx="11299372" cy="397031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There are many factors that could be contributing to the shortage of HGV drivers. Some of these factors are detailed in the following:</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HGV driver workforce in the UK is aging, similarly to many countries. There is a lack of younger drivers being introduced into the profession, as experienced HGV drivers retire the gap is not being filled by the younger individuals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Gnap</a:t>
            </a:r>
            <a:r>
              <a:rPr lang="en-GB" b="1" dirty="0">
                <a:latin typeface="Arial" panose="020B0604020202020204" pitchFamily="34" charset="0"/>
                <a:cs typeface="Arial" panose="020B0604020202020204" pitchFamily="34" charset="0"/>
              </a:rPr>
              <a:t>, et al., 2018)</a:t>
            </a:r>
            <a:r>
              <a:rPr lang="en-GB"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industry is struggling to attract and retain new drivers.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High staff turnover rates and difficulties in retaining drivers contribute to the shortage. HGV drivers usually endure periods of time away from home, as well as demanding schedules, with limited work-life balance which can impact job satisfaction and retention </a:t>
            </a:r>
            <a:r>
              <a:rPr lang="en-GB" b="1" dirty="0">
                <a:latin typeface="Arial" panose="020B0604020202020204" pitchFamily="34" charset="0"/>
                <a:cs typeface="Arial" panose="020B0604020202020204" pitchFamily="34" charset="0"/>
              </a:rPr>
              <a:t>(Ji-Hyland &amp; Allen, 2022)</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There is a perception of low pay with demanding working conditions that discourages individuals from pursuing or continuing in the profession.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6933395"/>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Possible Reasons for HGV Driver Shortages</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354562" y="1324947"/>
            <a:ext cx="11313181" cy="3970318"/>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Barriers for new entrants contribute to the shortage through regulatory changes, unsuitable timetables, unhealthy lifestyles and increasing requirements for driver qualifications, such as obtaining the driver CPC </a:t>
            </a:r>
            <a:r>
              <a:rPr lang="en-GB" b="1" dirty="0">
                <a:latin typeface="Arial" panose="020B0604020202020204" pitchFamily="34" charset="0"/>
                <a:cs typeface="Arial" panose="020B0604020202020204" pitchFamily="34" charset="0"/>
              </a:rPr>
              <a:t>(Ji-Hyland &amp; Allen, 2022).</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Within the UK, Brexit has had a considerable impact on the availability of European Union (EU) drivers who up to that time filled a substantial portion of HGV driver positions. This could have put more strain on drivers due to increased workload as there was a loss of flight agreements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Tielmann</a:t>
            </a:r>
            <a:r>
              <a:rPr lang="en-GB" b="1" dirty="0">
                <a:latin typeface="Arial" panose="020B0604020202020204" pitchFamily="34" charset="0"/>
                <a:cs typeface="Arial" panose="020B0604020202020204" pitchFamily="34" charset="0"/>
              </a:rPr>
              <a:t> &amp; </a:t>
            </a:r>
            <a:r>
              <a:rPr lang="en-GB" b="1" dirty="0" err="1">
                <a:latin typeface="Arial" panose="020B0604020202020204" pitchFamily="34" charset="0"/>
                <a:cs typeface="Arial" panose="020B0604020202020204" pitchFamily="34" charset="0"/>
              </a:rPr>
              <a:t>Schiereck</a:t>
            </a:r>
            <a:r>
              <a:rPr lang="en-GB" b="1" dirty="0">
                <a:latin typeface="Arial" panose="020B0604020202020204" pitchFamily="34" charset="0"/>
                <a:cs typeface="Arial" panose="020B0604020202020204" pitchFamily="34" charset="0"/>
              </a:rPr>
              <a:t>, 2017).</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Additionally, the COVID-19 pandemic considerably interrupted supply chains and logistics operations, both of which affected the demand for drivers. Many drivers who were put on furlough needed to obtain jobs in other fields, with few returning to logistics.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Some individuals may be deterred from entering the industry due to the potential future impact of automation and self-driving technologies.</a:t>
            </a:r>
            <a:endParaRPr lang="en-GB" dirty="0"/>
          </a:p>
        </p:txBody>
      </p:sp>
    </p:spTree>
    <p:extLst>
      <p:ext uri="{BB962C8B-B14F-4D97-AF65-F5344CB8AC3E}">
        <p14:creationId xmlns:p14="http://schemas.microsoft.com/office/powerpoint/2010/main" val="990016528"/>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Management of Change</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439409" y="1270677"/>
            <a:ext cx="11313181" cy="443198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To successfully implement change, organisations must balance elements such as people, culture, strategy, and critical tasks to ensure smooth transitions with minimal disruptions whilst also mitigating resistance. Many change models exist that the organisation could follow, such as Kurt Lewin’s 3-Step Change Model </a:t>
            </a:r>
            <a:r>
              <a:rPr lang="en-GB" b="1" dirty="0">
                <a:latin typeface="Arial" panose="020B0604020202020204" pitchFamily="34" charset="0"/>
                <a:cs typeface="Arial" panose="020B0604020202020204" pitchFamily="34" charset="0"/>
              </a:rPr>
              <a:t>(Burnes, 2004) </a:t>
            </a:r>
            <a:r>
              <a:rPr lang="en-GB" dirty="0">
                <a:latin typeface="Arial" panose="020B0604020202020204" pitchFamily="34" charset="0"/>
                <a:cs typeface="Arial" panose="020B0604020202020204" pitchFamily="34" charset="0"/>
              </a:rPr>
              <a:t>or John Kotter’s 8-Step Model of Change </a:t>
            </a:r>
            <a:r>
              <a:rPr lang="en-GB" b="1" dirty="0">
                <a:latin typeface="Arial" panose="020B0604020202020204" pitchFamily="34" charset="0"/>
                <a:cs typeface="Arial" panose="020B0604020202020204" pitchFamily="34" charset="0"/>
              </a:rPr>
              <a:t>(Appelbaum, et al., 2012)</a:t>
            </a:r>
            <a:r>
              <a:rPr lang="en-GB" dirty="0">
                <a:latin typeface="Arial" panose="020B0604020202020204" pitchFamily="34" charset="0"/>
                <a:cs typeface="Arial" panose="020B0604020202020204" pitchFamily="34" charset="0"/>
              </a:rPr>
              <a:t>. Organisations will need to address the following:</a:t>
            </a:r>
          </a:p>
          <a:p>
            <a:endParaRPr lang="en-GB" sz="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Why they feel the need to change.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If they should focus on individual, group or system change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If there will be resistance and how best to get employees on board.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Are they ready for the change.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What is the magnitude of the changes required.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following changes were made by the logistics company in discussion but was met with resistance.</a:t>
            </a:r>
          </a:p>
          <a:p>
            <a:endParaRPr lang="en-GB" sz="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Use of agency drivers who are paid higher than the companies drivers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Software to plan and schedule routes with systems restricting them to 56mph.</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7304066"/>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a:xfrm>
            <a:off x="609600" y="190044"/>
            <a:ext cx="10972800" cy="1143000"/>
          </a:xfrm>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Management of Change</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439409" y="1270677"/>
            <a:ext cx="11313181" cy="369331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It is assumed that the company did not follow some steps to effectively implement the changes due to the resistance shown by the drivers. The following are possible reasons for the resistance to each of the changes.</a:t>
            </a:r>
          </a:p>
          <a:p>
            <a:endParaRPr lang="en-GB" sz="600" dirty="0">
              <a:latin typeface="Arial" panose="020B0604020202020204" pitchFamily="34" charset="0"/>
              <a:cs typeface="Arial" panose="020B0604020202020204" pitchFamily="34" charset="0"/>
            </a:endParaRPr>
          </a:p>
          <a:p>
            <a:pPr marL="342900" indent="-342900">
              <a:buFont typeface="+mj-lt"/>
              <a:buAutoNum type="arabicPeriod"/>
            </a:pPr>
            <a:r>
              <a:rPr lang="en-GB" dirty="0">
                <a:latin typeface="Arial" panose="020B0604020202020204" pitchFamily="34" charset="0"/>
                <a:cs typeface="Arial" panose="020B0604020202020204" pitchFamily="34" charset="0"/>
              </a:rPr>
              <a:t>Use of agency drivers</a:t>
            </a:r>
          </a:p>
          <a:p>
            <a:pPr marL="800100" lvl="1" indent="-342900">
              <a:buFont typeface="Arial" panose="020B0604020202020204" pitchFamily="34" charset="0"/>
              <a:buChar char="•"/>
            </a:pPr>
            <a:r>
              <a:rPr lang="en-GB" dirty="0">
                <a:latin typeface="Arial" panose="020B0604020202020204" pitchFamily="34" charset="0"/>
                <a:cs typeface="Arial" panose="020B0604020202020204" pitchFamily="34" charset="0"/>
              </a:rPr>
              <a:t>Create feelings of inequality and dissatisfaction.</a:t>
            </a:r>
          </a:p>
          <a:p>
            <a:pPr marL="800100" lvl="1" indent="-342900">
              <a:buFont typeface="Arial" panose="020B0604020202020204" pitchFamily="34" charset="0"/>
              <a:buChar char="•"/>
            </a:pPr>
            <a:r>
              <a:rPr lang="en-GB" dirty="0">
                <a:latin typeface="Arial" panose="020B0604020202020204" pitchFamily="34" charset="0"/>
                <a:cs typeface="Arial" panose="020B0604020202020204" pitchFamily="34" charset="0"/>
              </a:rPr>
              <a:t>Perceived as unfair treatment, and could raise concerns regarding job security.</a:t>
            </a:r>
          </a:p>
          <a:p>
            <a:pPr lvl="1"/>
            <a:endParaRPr lang="en-GB" sz="600" dirty="0">
              <a:latin typeface="Arial" panose="020B0604020202020204" pitchFamily="34" charset="0"/>
              <a:cs typeface="Arial" panose="020B0604020202020204" pitchFamily="34" charset="0"/>
            </a:endParaRPr>
          </a:p>
          <a:p>
            <a:pPr marL="342900" indent="-342900">
              <a:buFont typeface="+mj-lt"/>
              <a:buAutoNum type="arabicPeriod"/>
            </a:pPr>
            <a:r>
              <a:rPr lang="en-GB" dirty="0">
                <a:latin typeface="Arial" panose="020B0604020202020204" pitchFamily="34" charset="0"/>
                <a:cs typeface="Arial" panose="020B0604020202020204" pitchFamily="34" charset="0"/>
              </a:rPr>
              <a:t>Planning and scheduling software</a:t>
            </a:r>
          </a:p>
          <a:p>
            <a:pPr marL="800100" lvl="1" indent="-342900">
              <a:buFont typeface="Arial" panose="020B0604020202020204" pitchFamily="34" charset="0"/>
              <a:buChar char="•"/>
            </a:pPr>
            <a:r>
              <a:rPr lang="en-GB" dirty="0">
                <a:latin typeface="Arial" panose="020B0604020202020204" pitchFamily="34" charset="0"/>
                <a:cs typeface="Arial" panose="020B0604020202020204" pitchFamily="34" charset="0"/>
              </a:rPr>
              <a:t>Create concerns regarding job security or the perception that the software replaces human decision-making.</a:t>
            </a:r>
          </a:p>
          <a:p>
            <a:pPr marL="800100" lvl="1" indent="-342900">
              <a:buFont typeface="Arial" panose="020B0604020202020204" pitchFamily="34" charset="0"/>
              <a:buChar char="•"/>
            </a:pPr>
            <a:r>
              <a:rPr lang="en-GB" dirty="0">
                <a:latin typeface="Arial" panose="020B0604020202020204" pitchFamily="34" charset="0"/>
                <a:cs typeface="Arial" panose="020B0604020202020204" pitchFamily="34" charset="0"/>
              </a:rPr>
              <a:t>Fear of being replaced or losing control over their work.</a:t>
            </a:r>
          </a:p>
          <a:p>
            <a:pPr lvl="1"/>
            <a:endParaRPr lang="en-GB" sz="600" dirty="0">
              <a:latin typeface="Arial" panose="020B0604020202020204" pitchFamily="34" charset="0"/>
              <a:cs typeface="Arial" panose="020B0604020202020204" pitchFamily="34" charset="0"/>
            </a:endParaRPr>
          </a:p>
          <a:p>
            <a:pPr marL="342900" indent="-342900">
              <a:buFont typeface="+mj-lt"/>
              <a:buAutoNum type="arabicPeriod"/>
            </a:pPr>
            <a:r>
              <a:rPr lang="en-GB" dirty="0">
                <a:latin typeface="Arial" panose="020B0604020202020204" pitchFamily="34" charset="0"/>
                <a:cs typeface="Arial" panose="020B0604020202020204" pitchFamily="34" charset="0"/>
              </a:rPr>
              <a:t>Vehicle speed restrictions</a:t>
            </a:r>
          </a:p>
          <a:p>
            <a:pPr marL="800100" lvl="1" indent="-342900">
              <a:buFont typeface="Arial" panose="020B0604020202020204" pitchFamily="34" charset="0"/>
              <a:buChar char="•"/>
            </a:pPr>
            <a:r>
              <a:rPr lang="en-GB" dirty="0">
                <a:latin typeface="Arial" panose="020B0604020202020204" pitchFamily="34" charset="0"/>
                <a:cs typeface="Arial" panose="020B0604020202020204" pitchFamily="34" charset="0"/>
              </a:rPr>
              <a:t>Perceived as a limitation on the drivers ability to complete deliveries efficiently.</a:t>
            </a:r>
          </a:p>
          <a:p>
            <a:pPr marL="800100" lvl="1" indent="-342900">
              <a:buFont typeface="Arial" panose="020B0604020202020204" pitchFamily="34" charset="0"/>
              <a:buChar char="•"/>
            </a:pPr>
            <a:r>
              <a:rPr lang="en-GB" dirty="0">
                <a:latin typeface="Arial" panose="020B0604020202020204" pitchFamily="34" charset="0"/>
                <a:cs typeface="Arial" panose="020B0604020202020204" pitchFamily="34" charset="0"/>
              </a:rPr>
              <a:t>Drivers may feel it could add unnecessary delays or hamper their productivity. </a:t>
            </a:r>
          </a:p>
        </p:txBody>
      </p:sp>
    </p:spTree>
    <p:extLst>
      <p:ext uri="{BB962C8B-B14F-4D97-AF65-F5344CB8AC3E}">
        <p14:creationId xmlns:p14="http://schemas.microsoft.com/office/powerpoint/2010/main" val="635846396"/>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a:xfrm>
            <a:off x="609600" y="190044"/>
            <a:ext cx="10972800" cy="1143000"/>
          </a:xfrm>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Management of Change</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439409" y="1270677"/>
            <a:ext cx="11382477" cy="433965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It is important to address the resistance that was encountered so it can be mitigated. This can be achieved by undertaking the following before, during, and following the change. </a:t>
            </a:r>
          </a:p>
          <a:p>
            <a:endParaRPr lang="en-GB" sz="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Clearly communicate the rationale behind the decision and how it will benefit the overall operation.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Involve drivers in the discussions and decision-making processes related to staffing strategies.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Provide training to employees on how to effectively use the new software, highlight the benefits it brings. Give ongoing support and guidance to address any challenges during the transition.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Involve employees in the selection of the software and during implementation. This will ensure it is aligned with their needs to improve efficiency and customer service.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Emphasise that the software is a tool to support, not to replace them. Communicate the benefits such as optimising routes, reducing fuel consumption, time on the road, and improving customer satisfaction.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Communicate the safety benefits of speed restrictions. Emphasise it prioritises the well-being of the drivers.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Implement a system to monitor the impact of speed restrictions on efficiency. Share the data to demonstrate the positive outcomes. This could be fuel savings, less maintenance costs, and improved road safety.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Provide training of efficient driving techniques.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Recognise and reward drivers who consistently demonstrate safe driving practices.</a:t>
            </a:r>
          </a:p>
        </p:txBody>
      </p:sp>
    </p:spTree>
    <p:extLst>
      <p:ext uri="{BB962C8B-B14F-4D97-AF65-F5344CB8AC3E}">
        <p14:creationId xmlns:p14="http://schemas.microsoft.com/office/powerpoint/2010/main" val="1604211824"/>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Addressing HGV Driver Shortages &amp; Improve Retention Rates</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354563" y="1292289"/>
            <a:ext cx="11299372" cy="433965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To address HGV driver shortages and improve retention in the logistics industry, several strategies can be implemented.</a:t>
            </a:r>
          </a:p>
          <a:p>
            <a:endParaRPr lang="en-GB" sz="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the short term, foreign HGV drivers could be allocated temporary visas and for the HGV driver profession to be added to the UK Shortage Occupation List (SOL).</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Address the industries current apprenticeship system, not enough apprentices are being employed. There is a lack of incentive for employers.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Incentives implemented for staff loyalty. This can be achieved through bonus schemes that reward staff loyalty or increased salaries which are above the national average.</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Recognise and reward drivers who demonstrate safe driving practices or meet performance metrics.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Organisations can catch the eye of new recruits by offering a joining bonus to potentially cover fees to become qualified. </a:t>
            </a:r>
          </a:p>
        </p:txBody>
      </p:sp>
    </p:spTree>
    <p:extLst>
      <p:ext uri="{BB962C8B-B14F-4D97-AF65-F5344CB8AC3E}">
        <p14:creationId xmlns:p14="http://schemas.microsoft.com/office/powerpoint/2010/main" val="4104106331"/>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Addressing HGV Driver Shortages &amp; Improve Retention Rates</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354563" y="1324947"/>
            <a:ext cx="11299372" cy="5078313"/>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Pay and conditions do not reflect the legal responsibilities of a lorry driver. Companies should accept more responsibility for the lorry drivers they manage.</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Allow 17-year olds to start professional training prior to becoming 18 so they can take the exam as soon as they are 18.</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Competitive compensation and benefits package can be offered to drivers such as higher salaries, bonuses, health insurance, retirement plans, and paid time off.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Ensure drivers are provided with comfortable amenities, such as comfortable sleeping arrangements, clean restrooms, and break areas. This can be achieved through increased </a:t>
            </a:r>
            <a:r>
              <a:rPr lang="en-GB" dirty="0" err="1">
                <a:latin typeface="Arial" panose="020B0604020202020204" pitchFamily="34" charset="0"/>
                <a:cs typeface="Arial" panose="020B0604020202020204" pitchFamily="34" charset="0"/>
              </a:rPr>
              <a:t>Truckstops</a:t>
            </a:r>
            <a:r>
              <a:rPr lang="en-GB" dirty="0">
                <a:latin typeface="Arial" panose="020B0604020202020204" pitchFamily="34" charset="0"/>
                <a:cs typeface="Arial" panose="020B0604020202020204" pitchFamily="34" charset="0"/>
              </a:rPr>
              <a:t> or service stations.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Lay emphasis on communication, during the pandemic drivers may have felt isolated and unsupported. Regular check-ins to assess well-being and provide employee feedback routes with concerns raised being addressed.</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3213645"/>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Addressing HGV Driver Shortages &amp; Improve Retention Rates</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354562" y="1324947"/>
            <a:ext cx="11467323" cy="286232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Invest in driver training for new technologies. Emphasise the benefits such as safety protocols, optimising routes, reducing fuel consumption, time on the road, and improving customer satisfaction.</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An industry employee discount could be introduced on products or services such as fuel, vehicle maintenance, or hotels. Employees would then feel valued and appreciated as well as the financial benefits.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0345924"/>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Fleet </a:t>
            </a:r>
            <a:r>
              <a:rPr lang="en-US" sz="2800" b="1" dirty="0" err="1">
                <a:latin typeface="Arial" panose="020B0604020202020204" pitchFamily="34" charset="0"/>
                <a:cs typeface="Arial" panose="020B0604020202020204" pitchFamily="34" charset="0"/>
              </a:rPr>
              <a:t>Decarbonisation</a:t>
            </a:r>
            <a:endParaRPr lang="en-GB" sz="2800" b="1" dirty="0"/>
          </a:p>
        </p:txBody>
      </p:sp>
      <p:sp>
        <p:nvSpPr>
          <p:cNvPr id="4" name="TextBox 3">
            <a:extLst>
              <a:ext uri="{FF2B5EF4-FFF2-40B4-BE49-F238E27FC236}">
                <a16:creationId xmlns:a16="http://schemas.microsoft.com/office/drawing/2014/main" id="{6E2E96E7-CD0B-2223-EAE2-B25060844655}"/>
              </a:ext>
            </a:extLst>
          </p:cNvPr>
          <p:cNvSpPr txBox="1"/>
          <p:nvPr/>
        </p:nvSpPr>
        <p:spPr>
          <a:xfrm>
            <a:off x="354563" y="1194315"/>
            <a:ext cx="11450994" cy="452431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Organisations can begin to decarbonise their fleet by building a robust roadmap to net-zero by setting clear specific, measurable, achievable, relevant, and time-bound (SMART) goals. Steps will need to be implemented now and in the future. Some of the steps that can be introduced now are as follows:</a:t>
            </a:r>
          </a:p>
          <a:p>
            <a:endParaRPr lang="en-GB" sz="105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Introduce new software technologies to optimise route planning, scheduling and load consolidation. Results shown by </a:t>
            </a:r>
            <a:r>
              <a:rPr lang="en-GB" dirty="0" err="1">
                <a:latin typeface="Arial" panose="020B0604020202020204" pitchFamily="34" charset="0"/>
                <a:cs typeface="Arial" panose="020B0604020202020204" pitchFamily="34" charset="0"/>
              </a:rPr>
              <a:t>Maden</a:t>
            </a:r>
            <a:r>
              <a:rPr lang="en-GB" dirty="0">
                <a:latin typeface="Arial" panose="020B0604020202020204" pitchFamily="34" charset="0"/>
                <a:cs typeface="Arial" panose="020B0604020202020204" pitchFamily="34" charset="0"/>
              </a:rPr>
              <a:t>, Black, and Eglese suggested a 7% decrease in CO2 emissions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Maden</a:t>
            </a:r>
            <a:r>
              <a:rPr lang="en-GB" b="1" dirty="0">
                <a:latin typeface="Arial" panose="020B0604020202020204" pitchFamily="34" charset="0"/>
                <a:cs typeface="Arial" panose="020B0604020202020204" pitchFamily="34" charset="0"/>
              </a:rPr>
              <a:t>, et al., 2010).</a:t>
            </a:r>
            <a:r>
              <a:rPr lang="en-GB" dirty="0">
                <a:latin typeface="Arial" panose="020B0604020202020204" pitchFamily="34" charset="0"/>
                <a:cs typeface="Arial" panose="020B0604020202020204" pitchFamily="34" charset="0"/>
              </a:rPr>
              <a:t>This will reduce mileage and improve vehicle utilisation by combining shipments and reducing empty backhaul.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Initiate driver training on fuel-efficient driving techniques. Reward drivers who meet the performance metrics.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Assess and optimise the fleet, consider more fuel-efficient vehicles to reduce emissions and fuel consumption. This minimises distance and time on the road, reduce idling times, and avoids congestion.</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Retrofit fleet vehicles to be driven by alternative fuels such as biofuels, hydrogen fuel cells, and compressed natural gas. The safety issues will need to be addressed when considering each of the alternative fuels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Anderhofstadt</a:t>
            </a:r>
            <a:r>
              <a:rPr lang="en-GB" b="1" dirty="0">
                <a:latin typeface="Arial" panose="020B0604020202020204" pitchFamily="34" charset="0"/>
                <a:cs typeface="Arial" panose="020B0604020202020204" pitchFamily="34" charset="0"/>
              </a:rPr>
              <a:t> &amp; </a:t>
            </a:r>
            <a:r>
              <a:rPr lang="en-GB" b="1" dirty="0" err="1">
                <a:latin typeface="Arial" panose="020B0604020202020204" pitchFamily="34" charset="0"/>
                <a:cs typeface="Arial" panose="020B0604020202020204" pitchFamily="34" charset="0"/>
              </a:rPr>
              <a:t>Spinler</a:t>
            </a:r>
            <a:r>
              <a:rPr lang="en-GB" b="1" dirty="0">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395608826"/>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Fleet </a:t>
            </a:r>
            <a:r>
              <a:rPr lang="en-US" sz="2800" b="1" dirty="0" err="1">
                <a:latin typeface="Arial" panose="020B0604020202020204" pitchFamily="34" charset="0"/>
                <a:cs typeface="Arial" panose="020B0604020202020204" pitchFamily="34" charset="0"/>
              </a:rPr>
              <a:t>Decarbonisation</a:t>
            </a:r>
            <a:endParaRPr lang="en-GB" sz="2800" b="1" dirty="0"/>
          </a:p>
        </p:txBody>
      </p:sp>
      <p:sp>
        <p:nvSpPr>
          <p:cNvPr id="4" name="TextBox 3">
            <a:extLst>
              <a:ext uri="{FF2B5EF4-FFF2-40B4-BE49-F238E27FC236}">
                <a16:creationId xmlns:a16="http://schemas.microsoft.com/office/drawing/2014/main" id="{6E2E96E7-CD0B-2223-EAE2-B25060844655}"/>
              </a:ext>
            </a:extLst>
          </p:cNvPr>
          <p:cNvSpPr txBox="1"/>
          <p:nvPr/>
        </p:nvSpPr>
        <p:spPr>
          <a:xfrm>
            <a:off x="354563" y="1324947"/>
            <a:ext cx="11450994" cy="286232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Partner with sustainable suppliers that use sustainable materials, reduce waste, and minimise emissions.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Regular maintenance to ensure vehicles are at peak efficiency, install low-rolling resistance tyres, and automatic start-stop systems.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Assemble a time to prioritise initiatives based on their impact, cost-effectiveness, feasibility, and alignment with the organisations core objectives.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Implement a monitoring and reporting system to track emissions for a reference point and also tracks reductions over time.</a:t>
            </a:r>
          </a:p>
        </p:txBody>
      </p:sp>
    </p:spTree>
    <p:extLst>
      <p:ext uri="{BB962C8B-B14F-4D97-AF65-F5344CB8AC3E}">
        <p14:creationId xmlns:p14="http://schemas.microsoft.com/office/powerpoint/2010/main" val="599801182"/>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Fleet </a:t>
            </a:r>
            <a:r>
              <a:rPr lang="en-US" sz="2800" b="1" dirty="0" err="1">
                <a:latin typeface="Arial" panose="020B0604020202020204" pitchFamily="34" charset="0"/>
                <a:cs typeface="Arial" panose="020B0604020202020204" pitchFamily="34" charset="0"/>
              </a:rPr>
              <a:t>Decarbonisation</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354562" y="1324947"/>
            <a:ext cx="11483869" cy="507831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Some of the steps that can be introduced in the future are as follows: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Invest in electric vehicles to reduce their carbon footprint as well as save on fuel costs, this will improve the companies public image. The company could push for new initiatives such as battery swapping stations where low batteries could be swapped for fully charged so less time is wasted waiting for vehicles to charge.</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organisation could begin to increase their energy efficiency to reduce their carbon footprint by upgrading lighting, or using renewable energy sources such as solar panels.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Investments can be made to participate in projects such as reforestation or renewable energy projects to offset the companies carbon footprint.</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Support research and development that explores promising technologies, latest innovations, and sustainable practices which can assist in decarbonising the fleet. Overall, promote a culture of continuous improvement and innovation within the organisation.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5388506"/>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Fleet </a:t>
            </a:r>
            <a:r>
              <a:rPr lang="en-US" sz="2800" b="1" dirty="0" err="1">
                <a:latin typeface="Arial" panose="020B0604020202020204" pitchFamily="34" charset="0"/>
                <a:cs typeface="Arial" panose="020B0604020202020204" pitchFamily="34" charset="0"/>
              </a:rPr>
              <a:t>Decarbonisation</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354562" y="1324947"/>
            <a:ext cx="11483869" cy="513986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Credibility can be enhanced which can help demonstrate commitment by seeking verification and certification from independent organisations for the companies emissions reductions.</a:t>
            </a: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organisation could begin to increase their energy efficiency to reduce their carbon footprint by upgrading lighting or using renewable energy sources such as solar panels.</a:t>
            </a: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Investments can be made to participate in projects such as reforestation or renewable energy projects to offset the companies carbon footprint.</a:t>
            </a: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Support research and development that explores promising technologies, latest innovations, and sustainable practices which can assist in decarbonising the fleet. Overall, promote a culture of continuous improvement and innovation within the organisation.</a:t>
            </a: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 huge investment would be required for an overhead electric cable highways or induction charging which has been investigated by a number of companies such as Siemens. This would drastically reduce emissions on the road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Plötz</a:t>
            </a:r>
            <a:r>
              <a:rPr lang="en-GB" b="1" dirty="0">
                <a:latin typeface="Arial" panose="020B0604020202020204" pitchFamily="34" charset="0"/>
                <a:cs typeface="Arial" panose="020B0604020202020204" pitchFamily="34" charset="0"/>
              </a:rPr>
              <a:t>, et al., 2019).</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2536083"/>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Conclusion</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354563" y="1183431"/>
            <a:ext cx="11299372" cy="449353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This presentation outlines the challenges a large logistics company operating within the UK faces. This includes driver shortages, fleet decarbonisation, operational changes, and improving working conditions.</a:t>
            </a:r>
          </a:p>
          <a:p>
            <a:r>
              <a:rPr lang="en-GB" dirty="0">
                <a:latin typeface="Arial" panose="020B0604020202020204" pitchFamily="34" charset="0"/>
                <a:cs typeface="Arial" panose="020B0604020202020204" pitchFamily="34" charset="0"/>
              </a:rPr>
              <a:t>The company must address these challenges by implementing strategies such as attracting new drivers, providing incentives for staff loyalty, and improving retention. The resistance encountered should be addressed by involving drivers in decision-making, providing training and continuous support, and re-assuring staff of the benefits the new technologies bring to assist them in their role.</a:t>
            </a:r>
          </a:p>
          <a:p>
            <a:endParaRPr lang="en-GB" sz="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company can immediately take steps to begin to decarbonise the fleet by optimising route planning and load consolidation, as well as training drivers on implementing fuel-efficient techniques, and assessing fleet efficiency. Steps can be take in the future to further decarbonise the fleet by investing in electric vehicles, improving the companies energy efficiency and support research and development for sustainable practices. The company can build a robust roadmap to net-zero, the company can set clear goals, engage stakeholders, monitor progress, and continuously improve its decarbonisation efforts.</a:t>
            </a:r>
          </a:p>
          <a:p>
            <a:endParaRPr lang="en-GB" sz="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It’s crucial the company addresses these challenges to ensure success, meet sustainability goals, and remain competitive. Implementing the recommended strategies, considering the importance of people, culture, and effective change management, the company can pave the way for a more sustainable and successful future.</a:t>
            </a:r>
          </a:p>
        </p:txBody>
      </p:sp>
    </p:spTree>
    <p:extLst>
      <p:ext uri="{BB962C8B-B14F-4D97-AF65-F5344CB8AC3E}">
        <p14:creationId xmlns:p14="http://schemas.microsoft.com/office/powerpoint/2010/main" val="781928557"/>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References</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354563" y="1275960"/>
            <a:ext cx="11299372" cy="4339650"/>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Anderhofstadt</a:t>
            </a:r>
            <a:r>
              <a:rPr lang="en-GB" dirty="0">
                <a:latin typeface="Arial" panose="020B0604020202020204" pitchFamily="34" charset="0"/>
                <a:cs typeface="Arial" panose="020B0604020202020204" pitchFamily="34" charset="0"/>
              </a:rPr>
              <a:t>, B. &amp; </a:t>
            </a:r>
            <a:r>
              <a:rPr lang="en-GB" dirty="0" err="1">
                <a:latin typeface="Arial" panose="020B0604020202020204" pitchFamily="34" charset="0"/>
                <a:cs typeface="Arial" panose="020B0604020202020204" pitchFamily="34" charset="0"/>
              </a:rPr>
              <a:t>Spinler</a:t>
            </a:r>
            <a:r>
              <a:rPr lang="en-GB" dirty="0">
                <a:latin typeface="Arial" panose="020B0604020202020204" pitchFamily="34" charset="0"/>
                <a:cs typeface="Arial" panose="020B0604020202020204" pitchFamily="34" charset="0"/>
              </a:rPr>
              <a:t>, S., 2020. Preferences for autonomous and alternative fuel-powered heavy-duty trucks in Germany. Transport and environment, Volume 79, p. 102232.</a:t>
            </a:r>
          </a:p>
          <a:p>
            <a:endParaRPr lang="en-GB" sz="12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Appelbaum, S. H., </a:t>
            </a:r>
            <a:r>
              <a:rPr lang="en-GB" dirty="0" err="1">
                <a:latin typeface="Arial" panose="020B0604020202020204" pitchFamily="34" charset="0"/>
                <a:cs typeface="Arial" panose="020B0604020202020204" pitchFamily="34" charset="0"/>
              </a:rPr>
              <a:t>Habashy</a:t>
            </a:r>
            <a:r>
              <a:rPr lang="en-GB" dirty="0">
                <a:latin typeface="Arial" panose="020B0604020202020204" pitchFamily="34" charset="0"/>
                <a:cs typeface="Arial" panose="020B0604020202020204" pitchFamily="34" charset="0"/>
              </a:rPr>
              <a:t>, S., Malo, J.-L. &amp; Shafiq, H., 2012. Back to the future: revisiting Kotter's 1996 change model. The journal of management development, 31(8), pp. 764-782.</a:t>
            </a:r>
          </a:p>
          <a:p>
            <a:endParaRPr lang="en-GB" sz="12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Burnes, B., 2004. Kurt Lewin and the Planned Approach to Change. Journal of </a:t>
            </a:r>
            <a:r>
              <a:rPr lang="en-GB" dirty="0" err="1">
                <a:latin typeface="Arial" panose="020B0604020202020204" pitchFamily="34" charset="0"/>
                <a:cs typeface="Arial" panose="020B0604020202020204" pitchFamily="34" charset="0"/>
              </a:rPr>
              <a:t>managment</a:t>
            </a:r>
            <a:r>
              <a:rPr lang="en-GB" dirty="0">
                <a:latin typeface="Arial" panose="020B0604020202020204" pitchFamily="34" charset="0"/>
                <a:cs typeface="Arial" panose="020B0604020202020204" pitchFamily="34" charset="0"/>
              </a:rPr>
              <a:t> studies, 41(6), pp. 977-1002.</a:t>
            </a:r>
          </a:p>
          <a:p>
            <a:endParaRPr lang="en-GB" sz="1200"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Davidsson</a:t>
            </a:r>
            <a:r>
              <a:rPr lang="en-GB" dirty="0">
                <a:latin typeface="Arial" panose="020B0604020202020204" pitchFamily="34" charset="0"/>
                <a:cs typeface="Arial" panose="020B0604020202020204" pitchFamily="34" charset="0"/>
              </a:rPr>
              <a:t>, P., </a:t>
            </a:r>
            <a:r>
              <a:rPr lang="en-GB" dirty="0" err="1">
                <a:latin typeface="Arial" panose="020B0604020202020204" pitchFamily="34" charset="0"/>
                <a:cs typeface="Arial" panose="020B0604020202020204" pitchFamily="34" charset="0"/>
              </a:rPr>
              <a:t>Clemedtson</a:t>
            </a:r>
            <a:r>
              <a:rPr lang="en-GB" dirty="0">
                <a:latin typeface="Arial" panose="020B0604020202020204" pitchFamily="34" charset="0"/>
                <a:cs typeface="Arial" panose="020B0604020202020204" pitchFamily="34" charset="0"/>
              </a:rPr>
              <a:t>, P., </a:t>
            </a:r>
            <a:r>
              <a:rPr lang="en-GB" dirty="0" err="1">
                <a:latin typeface="Arial" panose="020B0604020202020204" pitchFamily="34" charset="0"/>
                <a:cs typeface="Arial" panose="020B0604020202020204" pitchFamily="34" charset="0"/>
              </a:rPr>
              <a:t>Mbiydzenyuy</a:t>
            </a:r>
            <a:r>
              <a:rPr lang="en-GB" dirty="0">
                <a:latin typeface="Arial" panose="020B0604020202020204" pitchFamily="34" charset="0"/>
                <a:cs typeface="Arial" panose="020B0604020202020204" pitchFamily="34" charset="0"/>
              </a:rPr>
              <a:t>, G. &amp; Persson, J., 2012. Method for quantitative valuation of road freight. The Institution of Engineering &amp; Technology, 6(4), pp. 388-396.</a:t>
            </a:r>
          </a:p>
          <a:p>
            <a:endParaRPr lang="en-GB" sz="1200"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Gnap</a:t>
            </a:r>
            <a:r>
              <a:rPr lang="en-GB" dirty="0">
                <a:latin typeface="Arial" panose="020B0604020202020204" pitchFamily="34" charset="0"/>
                <a:cs typeface="Arial" panose="020B0604020202020204" pitchFamily="34" charset="0"/>
              </a:rPr>
              <a:t>, J., </a:t>
            </a:r>
            <a:r>
              <a:rPr lang="en-GB" dirty="0" err="1">
                <a:latin typeface="Arial" panose="020B0604020202020204" pitchFamily="34" charset="0"/>
                <a:cs typeface="Arial" panose="020B0604020202020204" pitchFamily="34" charset="0"/>
              </a:rPr>
              <a:t>Konečný</a:t>
            </a:r>
            <a:r>
              <a:rPr lang="en-GB" dirty="0">
                <a:latin typeface="Arial" panose="020B0604020202020204" pitchFamily="34" charset="0"/>
                <a:cs typeface="Arial" panose="020B0604020202020204" pitchFamily="34" charset="0"/>
              </a:rPr>
              <a:t>, V., </a:t>
            </a:r>
            <a:r>
              <a:rPr lang="en-GB" dirty="0" err="1">
                <a:latin typeface="Arial" panose="020B0604020202020204" pitchFamily="34" charset="0"/>
                <a:cs typeface="Arial" panose="020B0604020202020204" pitchFamily="34" charset="0"/>
              </a:rPr>
              <a:t>Slávik</a:t>
            </a:r>
            <a:r>
              <a:rPr lang="en-GB" dirty="0">
                <a:latin typeface="Arial" panose="020B0604020202020204" pitchFamily="34" charset="0"/>
                <a:cs typeface="Arial" panose="020B0604020202020204" pitchFamily="34" charset="0"/>
              </a:rPr>
              <a:t>, R. &amp; </a:t>
            </a:r>
            <a:r>
              <a:rPr lang="en-GB" dirty="0" err="1">
                <a:latin typeface="Arial" panose="020B0604020202020204" pitchFamily="34" charset="0"/>
                <a:cs typeface="Arial" panose="020B0604020202020204" pitchFamily="34" charset="0"/>
              </a:rPr>
              <a:t>Beňová</a:t>
            </a:r>
            <a:r>
              <a:rPr lang="en-GB" dirty="0">
                <a:latin typeface="Arial" panose="020B0604020202020204" pitchFamily="34" charset="0"/>
                <a:cs typeface="Arial" panose="020B0604020202020204" pitchFamily="34" charset="0"/>
              </a:rPr>
              <a:t>, D., 2018. Possible Impacts of Regulating the Weekly Rest of Road Freight Drivers on Logistics in EU Countries. NAŠE MORE, 65(4), pp. 259-265.</a:t>
            </a:r>
          </a:p>
          <a:p>
            <a:endParaRPr lang="en-GB" sz="1200"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Grytnes</a:t>
            </a:r>
            <a:r>
              <a:rPr lang="en-GB" dirty="0">
                <a:latin typeface="Arial" panose="020B0604020202020204" pitchFamily="34" charset="0"/>
                <a:cs typeface="Arial" panose="020B0604020202020204" pitchFamily="34" charset="0"/>
              </a:rPr>
              <a:t>, R. et al., 2016. Too individualistic for safety culture? Non-traffic related work safety among heavy goods vehicle drivers. Transportation research, Volume 40, pp. 145-155.</a:t>
            </a:r>
            <a:endParaRPr lang="en-GB" dirty="0"/>
          </a:p>
        </p:txBody>
      </p:sp>
    </p:spTree>
    <p:extLst>
      <p:ext uri="{BB962C8B-B14F-4D97-AF65-F5344CB8AC3E}">
        <p14:creationId xmlns:p14="http://schemas.microsoft.com/office/powerpoint/2010/main" val="253536022"/>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3" name="TextBox 2">
            <a:extLst>
              <a:ext uri="{FF2B5EF4-FFF2-40B4-BE49-F238E27FC236}">
                <a16:creationId xmlns:a16="http://schemas.microsoft.com/office/drawing/2014/main" id="{451376DE-0E4C-158E-BD4F-31CBEC550280}"/>
              </a:ext>
            </a:extLst>
          </p:cNvPr>
          <p:cNvSpPr txBox="1"/>
          <p:nvPr/>
        </p:nvSpPr>
        <p:spPr>
          <a:xfrm>
            <a:off x="189722" y="456494"/>
            <a:ext cx="11812555"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References</a:t>
            </a:r>
            <a:endParaRPr lang="en-GB" sz="2800" b="1" dirty="0"/>
          </a:p>
        </p:txBody>
      </p:sp>
      <p:sp>
        <p:nvSpPr>
          <p:cNvPr id="5" name="TextBox 4">
            <a:extLst>
              <a:ext uri="{FF2B5EF4-FFF2-40B4-BE49-F238E27FC236}">
                <a16:creationId xmlns:a16="http://schemas.microsoft.com/office/drawing/2014/main" id="{DD436DCD-EFA4-6CFF-FF47-5C4E3497CB15}"/>
              </a:ext>
            </a:extLst>
          </p:cNvPr>
          <p:cNvSpPr txBox="1"/>
          <p:nvPr/>
        </p:nvSpPr>
        <p:spPr>
          <a:xfrm>
            <a:off x="354562" y="1198202"/>
            <a:ext cx="11812555" cy="517064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Ji-Hyland, C. &amp; Allen, D., 2022. What do professional drivers think about their profession? An examination of factors contributing to the driver shortage. International journal of logistics, 25(3), pp. 231-246.</a:t>
            </a:r>
          </a:p>
          <a:p>
            <a:endParaRPr lang="en-GB" sz="105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Lu, E. H.-C. &amp; Yang, Y.-W., 2019. A hybrid route planning approach for logistics with pickup and delivery. Expert systems with applications,, Volume 118, pp. 482-492.</a:t>
            </a:r>
          </a:p>
          <a:p>
            <a:endParaRPr lang="en-GB" sz="1050"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Maden</a:t>
            </a:r>
            <a:r>
              <a:rPr lang="en-GB" dirty="0">
                <a:latin typeface="Arial" panose="020B0604020202020204" pitchFamily="34" charset="0"/>
                <a:cs typeface="Arial" panose="020B0604020202020204" pitchFamily="34" charset="0"/>
              </a:rPr>
              <a:t>, W., Eglese, R. &amp; Black, D., 2010. Vehicle routing and scheduling with time-varying data: A case study. The Journal of the Operational Research Society, 61(3), pp. 515-522.</a:t>
            </a:r>
          </a:p>
          <a:p>
            <a:endParaRPr lang="en-GB" sz="1050" dirty="0">
              <a:latin typeface="Arial" panose="020B0604020202020204" pitchFamily="34" charset="0"/>
              <a:cs typeface="Arial" panose="020B0604020202020204" pitchFamily="34" charset="0"/>
            </a:endParaRPr>
          </a:p>
          <a:p>
            <a:r>
              <a:rPr lang="en-US" kern="100" dirty="0" err="1">
                <a:effectLst/>
                <a:latin typeface="Arial" panose="020B0604020202020204" pitchFamily="34" charset="0"/>
                <a:ea typeface="Calibri" panose="020F0502020204030204" pitchFamily="34" charset="0"/>
                <a:cs typeface="Arial" panose="020B0604020202020204" pitchFamily="34" charset="0"/>
              </a:rPr>
              <a:t>Plötz</a:t>
            </a:r>
            <a:r>
              <a:rPr lang="en-US" kern="100" dirty="0">
                <a:effectLst/>
                <a:latin typeface="Arial" panose="020B0604020202020204" pitchFamily="34" charset="0"/>
                <a:ea typeface="Calibri" panose="020F0502020204030204" pitchFamily="34" charset="0"/>
                <a:cs typeface="Arial" panose="020B0604020202020204" pitchFamily="34" charset="0"/>
              </a:rPr>
              <a:t>, P. et al., 2019. Impact of electric trucks powered by overhead lines on the European electricity system and CO2 emissions. </a:t>
            </a:r>
            <a:r>
              <a:rPr lang="en-US" i="1" kern="100" dirty="0">
                <a:effectLst/>
                <a:latin typeface="Arial" panose="020B0604020202020204" pitchFamily="34" charset="0"/>
                <a:ea typeface="Calibri" panose="020F0502020204030204" pitchFamily="34" charset="0"/>
                <a:cs typeface="Arial" panose="020B0604020202020204" pitchFamily="34" charset="0"/>
              </a:rPr>
              <a:t>Energy policy, </a:t>
            </a:r>
            <a:r>
              <a:rPr lang="en-US" kern="100" dirty="0">
                <a:effectLst/>
                <a:latin typeface="Arial" panose="020B0604020202020204" pitchFamily="34" charset="0"/>
                <a:ea typeface="Calibri" panose="020F0502020204030204" pitchFamily="34" charset="0"/>
                <a:cs typeface="Arial" panose="020B0604020202020204" pitchFamily="34" charset="0"/>
              </a:rPr>
              <a:t>Volume 130, pp. 32-40.</a:t>
            </a:r>
            <a:endParaRPr lang="en-GB" kern="100" dirty="0">
              <a:effectLst/>
              <a:latin typeface="Arial" panose="020B0604020202020204" pitchFamily="34" charset="0"/>
              <a:ea typeface="Calibri" panose="020F050202020403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Tielmann</a:t>
            </a:r>
            <a:r>
              <a:rPr lang="en-GB" dirty="0">
                <a:latin typeface="Arial" panose="020B0604020202020204" pitchFamily="34" charset="0"/>
                <a:cs typeface="Arial" panose="020B0604020202020204" pitchFamily="34" charset="0"/>
              </a:rPr>
              <a:t>, A. &amp; </a:t>
            </a:r>
            <a:r>
              <a:rPr lang="en-GB" dirty="0" err="1">
                <a:latin typeface="Arial" panose="020B0604020202020204" pitchFamily="34" charset="0"/>
                <a:cs typeface="Arial" panose="020B0604020202020204" pitchFamily="34" charset="0"/>
              </a:rPr>
              <a:t>Schiereck</a:t>
            </a:r>
            <a:r>
              <a:rPr lang="en-GB" dirty="0">
                <a:latin typeface="Arial" panose="020B0604020202020204" pitchFamily="34" charset="0"/>
                <a:cs typeface="Arial" panose="020B0604020202020204" pitchFamily="34" charset="0"/>
              </a:rPr>
              <a:t>, D., 2017. Arising borders and the value of logistic companies: Evidence from the Brexit referendum in Great Britain. Finance research letters, Volume 20, pp. 22-28.</a:t>
            </a:r>
          </a:p>
          <a:p>
            <a:endParaRPr lang="en-GB" sz="105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UK Government, n.d. Gov.UK. [Online] Available at: https://www.gov.uk/become-lorry-bus7driver#:~ :text=Apply%20for%20a%20provisional%20HGV,5%20years%20to%20stay%20qualified.</a:t>
            </a:r>
          </a:p>
          <a:p>
            <a:r>
              <a:rPr lang="en-GB" dirty="0">
                <a:latin typeface="Arial" panose="020B0604020202020204" pitchFamily="34" charset="0"/>
                <a:cs typeface="Arial" panose="020B0604020202020204" pitchFamily="34" charset="0"/>
              </a:rPr>
              <a:t>[Accessed 23 May 2023].</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76845191"/>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8325B5DFC75DE4792537BC518A79EA4" ma:contentTypeVersion="2" ma:contentTypeDescription="Create a new document." ma:contentTypeScope="" ma:versionID="888140c97685f613241ba2434f9e1b30">
  <xsd:schema xmlns:xsd="http://www.w3.org/2001/XMLSchema" xmlns:xs="http://www.w3.org/2001/XMLSchema" xmlns:p="http://schemas.microsoft.com/office/2006/metadata/properties" xmlns:ns2="a10d8f8d-edad-497e-a32d-7628af93f474" targetNamespace="http://schemas.microsoft.com/office/2006/metadata/properties" ma:root="true" ma:fieldsID="bff75d54bb77b61fe90087eb53b67b7e" ns2:_="">
    <xsd:import namespace="a10d8f8d-edad-497e-a32d-7628af93f47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0d8f8d-edad-497e-a32d-7628af93f4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702FC0-33FA-45EE-B2EF-786A1839C4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0d8f8d-edad-497e-a32d-7628af93f4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D7A882-B4F1-4C8A-8754-F8E954F94D12}">
  <ds:schemaRefs>
    <ds:schemaRef ds:uri="http://schemas.microsoft.com/office/infopath/2007/PartnerControls"/>
    <ds:schemaRef ds:uri="http://schemas.microsoft.com/office/2006/metadata/properties"/>
    <ds:schemaRef ds:uri="http://schemas.openxmlformats.org/package/2006/metadata/core-properties"/>
    <ds:schemaRef ds:uri="ade85f0b-fc2e-4b8e-8a14-1bddac2986f3"/>
    <ds:schemaRef ds:uri="http://schemas.microsoft.com/office/2006/documentManagement/types"/>
    <ds:schemaRef ds:uri="http://purl.org/dc/elements/1.1/"/>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8F76D5BD-10F1-4BF6-A542-E8C96A40BD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4423</TotalTime>
  <Words>3315</Words>
  <Application>Microsoft Office PowerPoint</Application>
  <PresentationFormat>Widescreen</PresentationFormat>
  <Paragraphs>243</Paragraphs>
  <Slides>21</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Myriad Pro</vt:lpstr>
      <vt:lpstr>UWTSD PPT Theme</vt:lpstr>
      <vt:lpstr>Business Analysis and Planning</vt:lpstr>
      <vt:lpstr>​</vt:lpstr>
      <vt:lpstr>​</vt:lpstr>
      <vt:lpstr>​</vt:lpstr>
      <vt:lpstr>​</vt:lpstr>
      <vt:lpstr>​</vt:lpstr>
      <vt:lpstr>​</vt:lpstr>
      <vt:lpstr>​</vt:lpstr>
      <vt:lpstr>​</vt:lpstr>
      <vt:lpstr>​</vt:lpstr>
      <vt:lpstr>​</vt:lpstr>
      <vt:lpstr>​</vt:lpstr>
      <vt:lpstr>​</vt:lpstr>
      <vt:lpstr>​</vt:lpstr>
      <vt:lpstr>​</vt:lpstr>
      <vt:lpstr>​</vt:lpstr>
      <vt:lpstr>​</vt:lpstr>
      <vt:lpstr>​</vt:lpstr>
      <vt:lpstr>​</vt:lpstr>
      <vt:lpstr>​</vt:lpstr>
      <vt:lpst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Jordan Randel</cp:lastModifiedBy>
  <cp:revision>183</cp:revision>
  <dcterms:created xsi:type="dcterms:W3CDTF">2020-09-30T08:21:31Z</dcterms:created>
  <dcterms:modified xsi:type="dcterms:W3CDTF">2023-05-24T20:02:04Z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0x010100B8325B5DFC75DE4792537BC518A79EA4</vt:lpwstr>
  </property>
</Properties>
</file>