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7" r:id="rId2"/>
    <p:sldId id="285" r:id="rId3"/>
    <p:sldId id="286" r:id="rId4"/>
    <p:sldId id="284" r:id="rId5"/>
    <p:sldId id="283" r:id="rId6"/>
    <p:sldId id="290" r:id="rId7"/>
    <p:sldId id="291" r:id="rId8"/>
    <p:sldId id="294" r:id="rId9"/>
    <p:sldId id="287" r:id="rId10"/>
    <p:sldId id="288" r:id="rId11"/>
    <p:sldId id="279" r:id="rId12"/>
    <p:sldId id="281" r:id="rId13"/>
    <p:sldId id="278" r:id="rId14"/>
    <p:sldId id="289" r:id="rId15"/>
    <p:sldId id="269" r:id="rId16"/>
    <p:sldId id="276" r:id="rId17"/>
    <p:sldId id="271" r:id="rId18"/>
    <p:sldId id="272" r:id="rId19"/>
    <p:sldId id="292" r:id="rId20"/>
    <p:sldId id="266" r:id="rId21"/>
    <p:sldId id="293"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994592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1830855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594437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defTabSz="457200"/>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3882174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86833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90924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261242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95933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952300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299400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37801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2572907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2378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3756705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120549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525040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3139389609"/>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appropriateadult.org.uk/index.php/information/for-vulnerable-people/identifying-vulnerabilit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www.hafal.org/services/criminaljustice/#fvp_CriminalJustice-part-2?t=4s" TargetMode="External"/><Relationship Id="rId2" Type="http://schemas.openxmlformats.org/officeDocument/2006/relationships/hyperlink" Target="http://www.hafal.org/services/criminaljustice/#fvp_CriminalJustice-part-1?t=2m30s" TargetMode="External"/><Relationship Id="rId1" Type="http://schemas.openxmlformats.org/officeDocument/2006/relationships/slideLayout" Target="../slideLayouts/slideLayout2.xml"/><Relationship Id="rId5" Type="http://schemas.openxmlformats.org/officeDocument/2006/relationships/hyperlink" Target="https://www.youtube.com/watch?v=B1jBQS0KyJ4" TargetMode="External"/><Relationship Id="rId4" Type="http://schemas.openxmlformats.org/officeDocument/2006/relationships/hyperlink" Target="https://www.youtube.com/watch?v=x790dlJ7gZg"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f9sRgMpsmN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hse.gov.uk/enforce/enforcementguide/investigation/witness-questioning.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BFA6B-7ED8-2642-BF5B-1446F4E8DFC8}"/>
              </a:ext>
            </a:extLst>
          </p:cNvPr>
          <p:cNvSpPr>
            <a:spLocks noGrp="1"/>
          </p:cNvSpPr>
          <p:nvPr>
            <p:ph type="ctrTitle"/>
          </p:nvPr>
        </p:nvSpPr>
        <p:spPr/>
        <p:txBody>
          <a:bodyPr>
            <a:normAutofit fontScale="90000"/>
          </a:bodyPr>
          <a:lstStyle/>
          <a:p>
            <a:r>
              <a:rPr lang="en-GB" smtClean="0"/>
              <a:t>ECAY6001</a:t>
            </a:r>
            <a:br>
              <a:rPr lang="en-GB" smtClean="0"/>
            </a:br>
            <a:r>
              <a:rPr lang="en-GB" smtClean="0"/>
              <a:t>Advocacy within a Criminal Justice Context</a:t>
            </a:r>
            <a:endParaRPr lang="en-US" dirty="0"/>
          </a:p>
        </p:txBody>
      </p:sp>
      <p:sp>
        <p:nvSpPr>
          <p:cNvPr id="3" name="Subtitle 2">
            <a:extLst>
              <a:ext uri="{FF2B5EF4-FFF2-40B4-BE49-F238E27FC236}">
                <a16:creationId xmlns:a16="http://schemas.microsoft.com/office/drawing/2014/main" id="{96CB28ED-C615-124D-8476-AA0E4782ABD8}"/>
              </a:ext>
            </a:extLst>
          </p:cNvPr>
          <p:cNvSpPr>
            <a:spLocks noGrp="1"/>
          </p:cNvSpPr>
          <p:nvPr>
            <p:ph type="subTitle" idx="1"/>
          </p:nvPr>
        </p:nvSpPr>
        <p:spPr/>
        <p:txBody>
          <a:bodyPr/>
          <a:lstStyle/>
          <a:p>
            <a:r>
              <a:rPr lang="en-GB" dirty="0" smtClean="0"/>
              <a:t>Caroline Lohmann-Hancock</a:t>
            </a:r>
          </a:p>
          <a:p>
            <a:r>
              <a:rPr lang="en-GB" dirty="0" smtClean="0"/>
              <a:t>Session 5: Appropriate Adult, Personal Advisers &amp; Legal Advocate</a:t>
            </a:r>
            <a:endParaRPr lang="en-US" dirty="0"/>
          </a:p>
        </p:txBody>
      </p:sp>
    </p:spTree>
    <p:extLst>
      <p:ext uri="{BB962C8B-B14F-4D97-AF65-F5344CB8AC3E}">
        <p14:creationId xmlns:p14="http://schemas.microsoft.com/office/powerpoint/2010/main" val="3699135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Vulnerable Adult:</a:t>
            </a:r>
            <a:br>
              <a:rPr lang="en-GB" dirty="0" smtClean="0"/>
            </a:br>
            <a:r>
              <a:rPr lang="en-GB" dirty="0" smtClean="0"/>
              <a:t>Definitions in Law</a:t>
            </a:r>
            <a:endParaRPr lang="en-GB" dirty="0"/>
          </a:p>
        </p:txBody>
      </p:sp>
      <p:sp>
        <p:nvSpPr>
          <p:cNvPr id="6" name="Content Placeholder 5"/>
          <p:cNvSpPr>
            <a:spLocks noGrp="1"/>
          </p:cNvSpPr>
          <p:nvPr>
            <p:ph idx="1"/>
          </p:nvPr>
        </p:nvSpPr>
        <p:spPr/>
        <p:txBody>
          <a:bodyPr>
            <a:normAutofit/>
          </a:bodyPr>
          <a:lstStyle/>
          <a:p>
            <a:r>
              <a:rPr lang="en-GB" dirty="0" smtClean="0"/>
              <a:t>‘</a:t>
            </a:r>
            <a:r>
              <a:rPr lang="en-GB" dirty="0"/>
              <a:t>Mentally vulnerable</a:t>
            </a:r>
            <a:r>
              <a:rPr lang="en-GB" dirty="0" smtClean="0"/>
              <a:t>’:</a:t>
            </a:r>
          </a:p>
          <a:p>
            <a:pPr lvl="1"/>
            <a:r>
              <a:rPr lang="en-GB" dirty="0" smtClean="0"/>
              <a:t>any </a:t>
            </a:r>
            <a:r>
              <a:rPr lang="en-GB" dirty="0"/>
              <a:t>detainee who, because of their mental state or capacity, may not understand the significance of what is said, of questions or of their </a:t>
            </a:r>
            <a:r>
              <a:rPr lang="en-GB" dirty="0" smtClean="0"/>
              <a:t>replies</a:t>
            </a:r>
          </a:p>
          <a:p>
            <a:r>
              <a:rPr lang="en-GB" dirty="0" smtClean="0"/>
              <a:t>‘</a:t>
            </a:r>
            <a:r>
              <a:rPr lang="en-GB" dirty="0"/>
              <a:t>Mental </a:t>
            </a:r>
            <a:r>
              <a:rPr lang="en-GB" dirty="0" smtClean="0"/>
              <a:t>disorder’:</a:t>
            </a:r>
          </a:p>
          <a:p>
            <a:pPr lvl="1"/>
            <a:r>
              <a:rPr lang="en-GB" dirty="0" smtClean="0"/>
              <a:t>Defined under the Mental </a:t>
            </a:r>
            <a:r>
              <a:rPr lang="en-GB" dirty="0"/>
              <a:t>Health Act 1983, section 1(2) as </a:t>
            </a:r>
            <a:endParaRPr lang="en-GB" dirty="0" smtClean="0"/>
          </a:p>
          <a:p>
            <a:pPr lvl="1"/>
            <a:r>
              <a:rPr lang="en-GB" dirty="0" smtClean="0"/>
              <a:t>‘</a:t>
            </a:r>
            <a:r>
              <a:rPr lang="en-GB" dirty="0"/>
              <a:t>any disorder or disability of mind</a:t>
            </a:r>
            <a:r>
              <a:rPr lang="en-GB" dirty="0" smtClean="0"/>
              <a:t>’</a:t>
            </a:r>
          </a:p>
          <a:p>
            <a:r>
              <a:rPr lang="en-GB" dirty="0" smtClean="0"/>
              <a:t>When </a:t>
            </a:r>
            <a:r>
              <a:rPr lang="en-GB" dirty="0"/>
              <a:t>the custody officer has any doubt about the mental state or capacity of a detainee, that detainee should be treated as mentally vulnerable and an appropriate adult </a:t>
            </a:r>
            <a:r>
              <a:rPr lang="en-GB" dirty="0" smtClean="0"/>
              <a:t>called</a:t>
            </a:r>
          </a:p>
          <a:p>
            <a:pPr lvl="1"/>
            <a:r>
              <a:rPr lang="en-GB" dirty="0" smtClean="0">
                <a:hlinkClick r:id="rId2"/>
              </a:rPr>
              <a:t>Vulnerability Identification Card Scheme</a:t>
            </a:r>
            <a:endParaRPr lang="en-GB" dirty="0" smtClean="0"/>
          </a:p>
          <a:p>
            <a:pPr marL="0" indent="0" algn="r">
              <a:buNone/>
            </a:pPr>
            <a:endParaRPr lang="en-GB" dirty="0"/>
          </a:p>
        </p:txBody>
      </p:sp>
    </p:spTree>
    <p:extLst>
      <p:ext uri="{BB962C8B-B14F-4D97-AF65-F5344CB8AC3E}">
        <p14:creationId xmlns:p14="http://schemas.microsoft.com/office/powerpoint/2010/main" val="32317619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Juvenile:</a:t>
            </a:r>
            <a:br>
              <a:rPr lang="en-GB" dirty="0" smtClean="0"/>
            </a:br>
            <a:r>
              <a:rPr lang="en-GB" dirty="0" smtClean="0"/>
              <a:t>Definitions in Law</a:t>
            </a:r>
            <a:endParaRPr lang="en-GB" dirty="0"/>
          </a:p>
        </p:txBody>
      </p:sp>
      <p:sp>
        <p:nvSpPr>
          <p:cNvPr id="3" name="Content Placeholder 2"/>
          <p:cNvSpPr>
            <a:spLocks noGrp="1"/>
          </p:cNvSpPr>
          <p:nvPr>
            <p:ph idx="1"/>
          </p:nvPr>
        </p:nvSpPr>
        <p:spPr/>
        <p:txBody>
          <a:bodyPr>
            <a:normAutofit/>
          </a:bodyPr>
          <a:lstStyle/>
          <a:p>
            <a:r>
              <a:rPr lang="en-GB" dirty="0"/>
              <a:t>Anyone who appears to be under </a:t>
            </a:r>
            <a:r>
              <a:rPr lang="en-GB" dirty="0" smtClean="0"/>
              <a:t>18</a:t>
            </a:r>
          </a:p>
          <a:p>
            <a:pPr lvl="1"/>
            <a:r>
              <a:rPr lang="en-GB" dirty="0" smtClean="0"/>
              <a:t>shall</a:t>
            </a:r>
            <a:r>
              <a:rPr lang="en-GB" dirty="0"/>
              <a:t>, in the absence of clear evidence that they are older and subject to paragraph 1.5A, </a:t>
            </a:r>
            <a:endParaRPr lang="en-GB" dirty="0" smtClean="0"/>
          </a:p>
          <a:p>
            <a:pPr lvl="1"/>
            <a:r>
              <a:rPr lang="en-GB" dirty="0" smtClean="0"/>
              <a:t>be </a:t>
            </a:r>
            <a:r>
              <a:rPr lang="en-GB" dirty="0"/>
              <a:t>treated as a juvenile for the purposes of this Code and any other </a:t>
            </a:r>
            <a:r>
              <a:rPr lang="en-GB" dirty="0" smtClean="0"/>
              <a:t>Code</a:t>
            </a:r>
          </a:p>
          <a:p>
            <a:r>
              <a:rPr lang="en-GB" dirty="0" smtClean="0"/>
              <a:t>Paragraph </a:t>
            </a:r>
            <a:r>
              <a:rPr lang="en-GB" dirty="0"/>
              <a:t>1.5 reflects the statutory definition of ‘arrested juvenile’ in section 37(15) of </a:t>
            </a:r>
            <a:r>
              <a:rPr lang="en-GB" dirty="0" smtClean="0"/>
              <a:t>PACE</a:t>
            </a:r>
          </a:p>
          <a:p>
            <a:pPr lvl="1"/>
            <a:r>
              <a:rPr lang="en-GB" dirty="0" smtClean="0"/>
              <a:t>This </a:t>
            </a:r>
            <a:r>
              <a:rPr lang="en-GB" dirty="0"/>
              <a:t>section was amended by </a:t>
            </a:r>
            <a:r>
              <a:rPr lang="en-GB" dirty="0" smtClean="0"/>
              <a:t>Section </a:t>
            </a:r>
            <a:r>
              <a:rPr lang="en-GB" dirty="0"/>
              <a:t>42 of the Criminal Justice and Courts Act 2015 with effect from 26 October </a:t>
            </a:r>
            <a:r>
              <a:rPr lang="en-GB" dirty="0" smtClean="0"/>
              <a:t>2015</a:t>
            </a:r>
          </a:p>
          <a:p>
            <a:pPr lvl="1"/>
            <a:r>
              <a:rPr lang="en-GB" dirty="0" smtClean="0"/>
              <a:t>and </a:t>
            </a:r>
            <a:r>
              <a:rPr lang="en-GB" dirty="0"/>
              <a:t>includes anyone who </a:t>
            </a:r>
            <a:r>
              <a:rPr lang="en-GB" dirty="0">
                <a:solidFill>
                  <a:srgbClr val="FF0000"/>
                </a:solidFill>
              </a:rPr>
              <a:t>appears to be under the age of </a:t>
            </a:r>
            <a:r>
              <a:rPr lang="en-GB" dirty="0" smtClean="0">
                <a:solidFill>
                  <a:srgbClr val="FF0000"/>
                </a:solidFill>
              </a:rPr>
              <a:t>18</a:t>
            </a:r>
          </a:p>
          <a:p>
            <a:pPr lvl="1"/>
            <a:r>
              <a:rPr lang="en-GB" dirty="0" smtClean="0"/>
              <a:t>This </a:t>
            </a:r>
            <a:r>
              <a:rPr lang="en-GB" dirty="0"/>
              <a:t>definition applies for the purposes of the detention and bail provisions in sections 34 to 51 of </a:t>
            </a:r>
            <a:r>
              <a:rPr lang="en-GB" dirty="0" smtClean="0"/>
              <a:t>PACE</a:t>
            </a:r>
            <a:endParaRPr lang="en-GB" dirty="0"/>
          </a:p>
        </p:txBody>
      </p:sp>
    </p:spTree>
    <p:extLst>
      <p:ext uri="{BB962C8B-B14F-4D97-AF65-F5344CB8AC3E}">
        <p14:creationId xmlns:p14="http://schemas.microsoft.com/office/powerpoint/2010/main" val="1782913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Appropriate Adult in Law:</a:t>
            </a:r>
            <a:br>
              <a:rPr lang="en-GB" dirty="0" smtClean="0"/>
            </a:br>
            <a:r>
              <a:rPr lang="en-GB" dirty="0" smtClean="0"/>
              <a:t>PACE (1984)</a:t>
            </a:r>
            <a:endParaRPr lang="en-GB" dirty="0"/>
          </a:p>
        </p:txBody>
      </p:sp>
      <p:sp>
        <p:nvSpPr>
          <p:cNvPr id="8" name="Text Placeholder 7"/>
          <p:cNvSpPr>
            <a:spLocks noGrp="1"/>
          </p:cNvSpPr>
          <p:nvPr>
            <p:ph type="body" idx="1"/>
          </p:nvPr>
        </p:nvSpPr>
        <p:spPr/>
        <p:txBody>
          <a:bodyPr/>
          <a:lstStyle/>
          <a:p>
            <a:pPr marL="457200" indent="-457200">
              <a:buAutoNum type="alphaLcParenBoth"/>
            </a:pPr>
            <a:r>
              <a:rPr lang="en-GB" dirty="0" smtClean="0"/>
              <a:t>Juvenile</a:t>
            </a:r>
          </a:p>
        </p:txBody>
      </p:sp>
      <p:sp>
        <p:nvSpPr>
          <p:cNvPr id="6" name="Content Placeholder 5"/>
          <p:cNvSpPr>
            <a:spLocks noGrp="1"/>
          </p:cNvSpPr>
          <p:nvPr>
            <p:ph sz="half" idx="2"/>
          </p:nvPr>
        </p:nvSpPr>
        <p:spPr/>
        <p:txBody>
          <a:bodyPr>
            <a:normAutofit fontScale="62500" lnSpcReduction="20000"/>
          </a:bodyPr>
          <a:lstStyle/>
          <a:p>
            <a:r>
              <a:rPr lang="en-GB" dirty="0" smtClean="0"/>
              <a:t>the </a:t>
            </a:r>
            <a:r>
              <a:rPr lang="en-GB" dirty="0"/>
              <a:t>parent, guardian or, if the juvenile is in the care of a local authority or voluntary organisation, a person representing that authority or </a:t>
            </a:r>
            <a:r>
              <a:rPr lang="en-GB" dirty="0" smtClean="0"/>
              <a:t>organisation</a:t>
            </a:r>
          </a:p>
          <a:p>
            <a:r>
              <a:rPr lang="en-GB" dirty="0" smtClean="0"/>
              <a:t>(ii</a:t>
            </a:r>
            <a:r>
              <a:rPr lang="en-GB" dirty="0"/>
              <a:t>) a social worker of a local authority </a:t>
            </a:r>
            <a:endParaRPr lang="en-GB" dirty="0" smtClean="0"/>
          </a:p>
          <a:p>
            <a:r>
              <a:rPr lang="en-GB" dirty="0" smtClean="0"/>
              <a:t>(</a:t>
            </a:r>
            <a:r>
              <a:rPr lang="en-GB" dirty="0"/>
              <a:t>iii) failing these, some other responsible adult aged 18 or over </a:t>
            </a:r>
            <a:endParaRPr lang="en-GB" dirty="0" smtClean="0"/>
          </a:p>
          <a:p>
            <a:pPr lvl="1"/>
            <a:r>
              <a:rPr lang="en-GB" dirty="0" smtClean="0"/>
              <a:t>who </a:t>
            </a:r>
            <a:r>
              <a:rPr lang="en-GB" dirty="0"/>
              <a:t>is not: </a:t>
            </a:r>
            <a:endParaRPr lang="en-GB" dirty="0" smtClean="0"/>
          </a:p>
          <a:p>
            <a:pPr lvl="2"/>
            <a:r>
              <a:rPr lang="en-GB" dirty="0" smtClean="0"/>
              <a:t>a </a:t>
            </a:r>
            <a:r>
              <a:rPr lang="en-GB" dirty="0"/>
              <a:t>police </a:t>
            </a:r>
            <a:r>
              <a:rPr lang="en-GB" dirty="0" smtClean="0"/>
              <a:t>officer</a:t>
            </a:r>
          </a:p>
          <a:p>
            <a:pPr lvl="2"/>
            <a:r>
              <a:rPr lang="en-GB" dirty="0" smtClean="0"/>
              <a:t>employed </a:t>
            </a:r>
            <a:r>
              <a:rPr lang="en-GB" dirty="0"/>
              <a:t>by the </a:t>
            </a:r>
            <a:r>
              <a:rPr lang="en-GB" dirty="0" smtClean="0"/>
              <a:t>police</a:t>
            </a:r>
          </a:p>
          <a:p>
            <a:pPr lvl="2"/>
            <a:r>
              <a:rPr lang="en-GB" dirty="0" smtClean="0"/>
              <a:t>under </a:t>
            </a:r>
            <a:r>
              <a:rPr lang="en-GB" dirty="0"/>
              <a:t>the direction or control of the chief officer of a police </a:t>
            </a:r>
            <a:r>
              <a:rPr lang="en-GB" dirty="0" smtClean="0"/>
              <a:t>force</a:t>
            </a:r>
          </a:p>
          <a:p>
            <a:pPr lvl="2"/>
            <a:r>
              <a:rPr lang="en-GB" dirty="0" smtClean="0"/>
              <a:t>a </a:t>
            </a:r>
            <a:r>
              <a:rPr lang="en-GB" dirty="0"/>
              <a:t>person who provides services under contractual arrangements (but without being employed by the chief officer of a police force), to assist that force in relation to the discharge of its chief officer’s functions, whether or not they are on duty at the </a:t>
            </a:r>
            <a:r>
              <a:rPr lang="en-GB" dirty="0" smtClean="0"/>
              <a:t>time</a:t>
            </a:r>
          </a:p>
          <a:p>
            <a:pPr marL="914400" lvl="2" indent="0">
              <a:buNone/>
            </a:pPr>
            <a:r>
              <a:rPr lang="en-GB" dirty="0" smtClean="0"/>
              <a:t> </a:t>
            </a:r>
            <a:endParaRPr lang="en-GB" dirty="0"/>
          </a:p>
        </p:txBody>
      </p:sp>
      <p:sp>
        <p:nvSpPr>
          <p:cNvPr id="9" name="Text Placeholder 8"/>
          <p:cNvSpPr>
            <a:spLocks noGrp="1"/>
          </p:cNvSpPr>
          <p:nvPr>
            <p:ph type="body" sz="quarter" idx="3"/>
          </p:nvPr>
        </p:nvSpPr>
        <p:spPr/>
        <p:txBody>
          <a:bodyPr/>
          <a:lstStyle/>
          <a:p>
            <a:r>
              <a:rPr lang="en-GB" sz="2000" dirty="0"/>
              <a:t>(b) Person who is mentally disordered or mentally </a:t>
            </a:r>
            <a:r>
              <a:rPr lang="en-GB" sz="2000" dirty="0" smtClean="0"/>
              <a:t>vulnerable</a:t>
            </a:r>
            <a:endParaRPr lang="en-GB" sz="2000" dirty="0"/>
          </a:p>
        </p:txBody>
      </p:sp>
      <p:sp>
        <p:nvSpPr>
          <p:cNvPr id="7" name="Content Placeholder 6"/>
          <p:cNvSpPr>
            <a:spLocks noGrp="1"/>
          </p:cNvSpPr>
          <p:nvPr>
            <p:ph sz="quarter" idx="4"/>
          </p:nvPr>
        </p:nvSpPr>
        <p:spPr/>
        <p:txBody>
          <a:bodyPr>
            <a:normAutofit fontScale="62500" lnSpcReduction="20000"/>
          </a:bodyPr>
          <a:lstStyle/>
          <a:p>
            <a:r>
              <a:rPr lang="en-GB" dirty="0" smtClean="0"/>
              <a:t>(</a:t>
            </a:r>
            <a:r>
              <a:rPr lang="en-GB" dirty="0"/>
              <a:t>i) a relative, guardian or other person responsible for their care or </a:t>
            </a:r>
            <a:r>
              <a:rPr lang="en-GB" dirty="0" smtClean="0"/>
              <a:t>custody</a:t>
            </a:r>
          </a:p>
          <a:p>
            <a:r>
              <a:rPr lang="en-GB" dirty="0" smtClean="0"/>
              <a:t>(</a:t>
            </a:r>
            <a:r>
              <a:rPr lang="en-GB" dirty="0"/>
              <a:t>ii) someone experienced in dealing with mentally disordered or mentally vulnerable people </a:t>
            </a:r>
            <a:endParaRPr lang="en-GB" dirty="0" smtClean="0"/>
          </a:p>
          <a:p>
            <a:pPr lvl="1"/>
            <a:r>
              <a:rPr lang="en-GB" dirty="0" smtClean="0"/>
              <a:t>but </a:t>
            </a:r>
            <a:r>
              <a:rPr lang="en-GB" dirty="0"/>
              <a:t>who is not</a:t>
            </a:r>
            <a:r>
              <a:rPr lang="en-GB" dirty="0" smtClean="0"/>
              <a:t>:</a:t>
            </a:r>
          </a:p>
          <a:p>
            <a:pPr lvl="2"/>
            <a:r>
              <a:rPr lang="en-GB" dirty="0" smtClean="0"/>
              <a:t>a </a:t>
            </a:r>
            <a:r>
              <a:rPr lang="en-GB" dirty="0"/>
              <a:t>police </a:t>
            </a:r>
            <a:r>
              <a:rPr lang="en-GB" dirty="0" smtClean="0"/>
              <a:t>officer</a:t>
            </a:r>
          </a:p>
          <a:p>
            <a:pPr lvl="2"/>
            <a:r>
              <a:rPr lang="en-GB" dirty="0" smtClean="0"/>
              <a:t>employed </a:t>
            </a:r>
            <a:r>
              <a:rPr lang="en-GB" dirty="0"/>
              <a:t>by the </a:t>
            </a:r>
            <a:r>
              <a:rPr lang="en-GB" dirty="0" smtClean="0"/>
              <a:t>police</a:t>
            </a:r>
          </a:p>
          <a:p>
            <a:pPr lvl="2"/>
            <a:r>
              <a:rPr lang="en-GB" dirty="0" smtClean="0"/>
              <a:t>under </a:t>
            </a:r>
            <a:r>
              <a:rPr lang="en-GB" dirty="0"/>
              <a:t>the direction or control of the chief officer of a police </a:t>
            </a:r>
            <a:r>
              <a:rPr lang="en-GB" dirty="0" smtClean="0"/>
              <a:t>force</a:t>
            </a:r>
          </a:p>
          <a:p>
            <a:pPr lvl="2"/>
            <a:r>
              <a:rPr lang="en-GB" dirty="0" smtClean="0"/>
              <a:t>a </a:t>
            </a:r>
            <a:r>
              <a:rPr lang="en-GB" dirty="0"/>
              <a:t>person who provides services under contractual arrangements (but without being employed by the chief officer of a police force), to assist that force in relation to the discharge of its chief officer’s functions, whether or not they are on duty at the </a:t>
            </a:r>
            <a:r>
              <a:rPr lang="en-GB" dirty="0" smtClean="0"/>
              <a:t>time</a:t>
            </a:r>
          </a:p>
          <a:p>
            <a:pPr lvl="1"/>
            <a:r>
              <a:rPr lang="en-GB" dirty="0" smtClean="0"/>
              <a:t>(iii</a:t>
            </a:r>
            <a:r>
              <a:rPr lang="en-GB" dirty="0"/>
              <a:t>) failing these, some other responsible adult aged 18 or over other than a person described in the bullet points in sub-paragraph (b)(ii) above</a:t>
            </a:r>
          </a:p>
        </p:txBody>
      </p:sp>
    </p:spTree>
    <p:extLst>
      <p:ext uri="{BB962C8B-B14F-4D97-AF65-F5344CB8AC3E}">
        <p14:creationId xmlns:p14="http://schemas.microsoft.com/office/powerpoint/2010/main" val="40930012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Appropriate Adult:</a:t>
            </a:r>
            <a:br>
              <a:rPr lang="en-GB" smtClean="0"/>
            </a:br>
            <a:r>
              <a:rPr lang="en-GB" smtClean="0"/>
              <a:t>Police and Criminal Evidence Act 1984 (PACE) Codes of Practice</a:t>
            </a:r>
            <a:endParaRPr lang="en-GB" dirty="0"/>
          </a:p>
        </p:txBody>
      </p:sp>
      <p:sp>
        <p:nvSpPr>
          <p:cNvPr id="3" name="Content Placeholder 2"/>
          <p:cNvSpPr>
            <a:spLocks noGrp="1"/>
          </p:cNvSpPr>
          <p:nvPr>
            <p:ph idx="1"/>
          </p:nvPr>
        </p:nvSpPr>
        <p:spPr/>
        <p:txBody>
          <a:bodyPr/>
          <a:lstStyle/>
          <a:p>
            <a:r>
              <a:rPr lang="en-GB" dirty="0" smtClean="0"/>
              <a:t>Police custody sergeants must secure an Appropriate Adult (AA) to safeguard the rights and welfare of vulnerable people detained or questioned by the police</a:t>
            </a:r>
          </a:p>
          <a:p>
            <a:r>
              <a:rPr lang="en-GB" dirty="0" smtClean="0"/>
              <a:t>This is a critical safeguard in our justice system that arose in part due to vulnerable people confessing to crimes they did not commit</a:t>
            </a:r>
          </a:p>
          <a:p>
            <a:pPr lvl="1"/>
            <a:endParaRPr lang="en-GB" dirty="0" smtClean="0"/>
          </a:p>
          <a:p>
            <a:r>
              <a:rPr lang="en-GB" dirty="0" smtClean="0"/>
              <a:t>Appropriate Adults do </a:t>
            </a:r>
            <a:r>
              <a:rPr lang="en-GB" dirty="0" smtClean="0">
                <a:solidFill>
                  <a:srgbClr val="FF0000"/>
                </a:solidFill>
              </a:rPr>
              <a:t>NOT</a:t>
            </a:r>
            <a:r>
              <a:rPr lang="en-GB" dirty="0" smtClean="0"/>
              <a:t> support victims or witnesses</a:t>
            </a:r>
            <a:endParaRPr lang="en-GB" dirty="0"/>
          </a:p>
        </p:txBody>
      </p:sp>
    </p:spTree>
    <p:extLst>
      <p:ext uri="{BB962C8B-B14F-4D97-AF65-F5344CB8AC3E}">
        <p14:creationId xmlns:p14="http://schemas.microsoft.com/office/powerpoint/2010/main" val="9916981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Appropriate Adult:</a:t>
            </a:r>
            <a:br>
              <a:rPr lang="en-GB" dirty="0" smtClean="0"/>
            </a:br>
            <a:r>
              <a:rPr lang="en-GB" dirty="0" smtClean="0"/>
              <a:t>Roles and Responsibilities </a:t>
            </a:r>
            <a:endParaRPr lang="en-GB" dirty="0"/>
          </a:p>
        </p:txBody>
      </p:sp>
      <p:sp>
        <p:nvSpPr>
          <p:cNvPr id="3" name="Content Placeholder 2"/>
          <p:cNvSpPr>
            <a:spLocks noGrp="1"/>
          </p:cNvSpPr>
          <p:nvPr>
            <p:ph idx="1"/>
          </p:nvPr>
        </p:nvSpPr>
        <p:spPr/>
        <p:txBody>
          <a:bodyPr>
            <a:normAutofit/>
          </a:bodyPr>
          <a:lstStyle/>
          <a:p>
            <a:r>
              <a:rPr lang="en-GB" dirty="0" smtClean="0"/>
              <a:t>At the police </a:t>
            </a:r>
            <a:r>
              <a:rPr lang="en-GB" dirty="0"/>
              <a:t>station </a:t>
            </a:r>
            <a:endParaRPr lang="en-GB" dirty="0" smtClean="0"/>
          </a:p>
          <a:p>
            <a:pPr lvl="1"/>
            <a:r>
              <a:rPr lang="en-GB" dirty="0" smtClean="0"/>
              <a:t>to </a:t>
            </a:r>
            <a:r>
              <a:rPr lang="en-GB" dirty="0"/>
              <a:t>support of either a juvenile detainee or a detainee who may be mentally disordered or otherwise mentally </a:t>
            </a:r>
            <a:r>
              <a:rPr lang="en-GB" dirty="0" smtClean="0"/>
              <a:t>vulnerable</a:t>
            </a:r>
          </a:p>
          <a:p>
            <a:r>
              <a:rPr lang="en-GB" dirty="0" smtClean="0"/>
              <a:t>You </a:t>
            </a:r>
            <a:r>
              <a:rPr lang="en-GB" dirty="0"/>
              <a:t>should </a:t>
            </a:r>
            <a:r>
              <a:rPr lang="en-GB" dirty="0">
                <a:solidFill>
                  <a:srgbClr val="FF0000"/>
                </a:solidFill>
              </a:rPr>
              <a:t>not</a:t>
            </a:r>
            <a:r>
              <a:rPr lang="en-GB" dirty="0"/>
              <a:t> act as the appropriate adult </a:t>
            </a:r>
            <a:endParaRPr lang="en-GB" dirty="0" smtClean="0"/>
          </a:p>
          <a:p>
            <a:pPr lvl="1"/>
            <a:r>
              <a:rPr lang="en-GB" dirty="0" smtClean="0"/>
              <a:t>if </a:t>
            </a:r>
            <a:r>
              <a:rPr lang="en-GB" dirty="0"/>
              <a:t>you received admissions or denials from the detained person before you came to the police </a:t>
            </a:r>
            <a:r>
              <a:rPr lang="en-GB" dirty="0" smtClean="0"/>
              <a:t>station</a:t>
            </a:r>
          </a:p>
        </p:txBody>
      </p:sp>
    </p:spTree>
    <p:extLst>
      <p:ext uri="{BB962C8B-B14F-4D97-AF65-F5344CB8AC3E}">
        <p14:creationId xmlns:p14="http://schemas.microsoft.com/office/powerpoint/2010/main" val="14472293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Adult:</a:t>
            </a:r>
            <a:br>
              <a:rPr lang="en-GB" dirty="0"/>
            </a:br>
            <a:r>
              <a:rPr lang="en-GB" dirty="0"/>
              <a:t>Roles and Responsibilities </a:t>
            </a:r>
          </a:p>
        </p:txBody>
      </p:sp>
      <p:sp>
        <p:nvSpPr>
          <p:cNvPr id="3" name="Content Placeholder 2"/>
          <p:cNvSpPr>
            <a:spLocks noGrp="1"/>
          </p:cNvSpPr>
          <p:nvPr>
            <p:ph idx="1"/>
          </p:nvPr>
        </p:nvSpPr>
        <p:spPr/>
        <p:txBody>
          <a:bodyPr>
            <a:normAutofit/>
          </a:bodyPr>
          <a:lstStyle/>
          <a:p>
            <a:r>
              <a:rPr lang="en-GB" dirty="0" smtClean="0"/>
              <a:t>You are NOT simply </a:t>
            </a:r>
            <a:r>
              <a:rPr lang="en-GB" dirty="0"/>
              <a:t>an observer of what happens at the police </a:t>
            </a:r>
            <a:r>
              <a:rPr lang="en-GB" dirty="0" smtClean="0"/>
              <a:t>station</a:t>
            </a:r>
          </a:p>
          <a:p>
            <a:pPr lvl="1"/>
            <a:r>
              <a:rPr lang="en-GB" dirty="0" smtClean="0"/>
              <a:t>You </a:t>
            </a:r>
            <a:r>
              <a:rPr lang="en-GB" dirty="0"/>
              <a:t>are there to </a:t>
            </a:r>
            <a:r>
              <a:rPr lang="en-GB" dirty="0" smtClean="0"/>
              <a:t>ENSURE that </a:t>
            </a:r>
            <a:r>
              <a:rPr lang="en-GB" dirty="0"/>
              <a:t>the detained person for whom you are acting as appropriate adult understands what is happening to them and </a:t>
            </a:r>
            <a:r>
              <a:rPr lang="en-GB" dirty="0" smtClean="0"/>
              <a:t>why</a:t>
            </a:r>
          </a:p>
          <a:p>
            <a:endParaRPr lang="en-GB" dirty="0"/>
          </a:p>
        </p:txBody>
      </p:sp>
    </p:spTree>
    <p:extLst>
      <p:ext uri="{BB962C8B-B14F-4D97-AF65-F5344CB8AC3E}">
        <p14:creationId xmlns:p14="http://schemas.microsoft.com/office/powerpoint/2010/main" val="11204469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Adult:</a:t>
            </a:r>
            <a:br>
              <a:rPr lang="en-GB" dirty="0"/>
            </a:br>
            <a:r>
              <a:rPr lang="en-GB" dirty="0"/>
              <a:t>Roles and Responsibilities </a:t>
            </a:r>
          </a:p>
        </p:txBody>
      </p:sp>
      <p:sp>
        <p:nvSpPr>
          <p:cNvPr id="3" name="Content Placeholder 2"/>
          <p:cNvSpPr>
            <a:spLocks noGrp="1"/>
          </p:cNvSpPr>
          <p:nvPr>
            <p:ph idx="1"/>
          </p:nvPr>
        </p:nvSpPr>
        <p:spPr/>
        <p:txBody>
          <a:bodyPr>
            <a:normAutofit/>
          </a:bodyPr>
          <a:lstStyle/>
          <a:p>
            <a:r>
              <a:rPr lang="en-GB" dirty="0"/>
              <a:t>Your key roles and responsibilities are as follows: 	</a:t>
            </a:r>
          </a:p>
          <a:p>
            <a:pPr lvl="1"/>
            <a:r>
              <a:rPr lang="en-GB" dirty="0"/>
              <a:t>To support, advise and assist the detained person, particularly while they are being questioned</a:t>
            </a:r>
          </a:p>
          <a:p>
            <a:pPr lvl="1"/>
            <a:r>
              <a:rPr lang="en-GB" dirty="0"/>
              <a:t>To observe whether the police are acting properly, fairly and with respect for the rights of the detained person. And to tell them if you think they are not</a:t>
            </a:r>
          </a:p>
          <a:p>
            <a:pPr lvl="1"/>
            <a:r>
              <a:rPr lang="en-GB" dirty="0"/>
              <a:t>To assist with communication between the detained person and the police</a:t>
            </a:r>
          </a:p>
          <a:p>
            <a:pPr lvl="1"/>
            <a:r>
              <a:rPr lang="en-GB" dirty="0"/>
              <a:t>To ensure that the detained person understands their rights and that you have a role in protecting their rights.</a:t>
            </a:r>
          </a:p>
          <a:p>
            <a:pPr lvl="1"/>
            <a:r>
              <a:rPr lang="en-GB" dirty="0"/>
              <a:t>It is not your role to provide the detained person with legal advice. </a:t>
            </a:r>
          </a:p>
          <a:p>
            <a:pPr lvl="1"/>
            <a:r>
              <a:rPr lang="en-GB" dirty="0"/>
              <a:t>Your conversations with the detained person are not covered by legal privilege. </a:t>
            </a:r>
          </a:p>
          <a:p>
            <a:endParaRPr lang="en-GB" dirty="0"/>
          </a:p>
          <a:p>
            <a:endParaRPr lang="en-GB" dirty="0"/>
          </a:p>
        </p:txBody>
      </p:sp>
    </p:spTree>
    <p:extLst>
      <p:ext uri="{BB962C8B-B14F-4D97-AF65-F5344CB8AC3E}">
        <p14:creationId xmlns:p14="http://schemas.microsoft.com/office/powerpoint/2010/main" val="26830631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appropriateadult.org.uk/images/images/2017_outcom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0300" y="-11429"/>
            <a:ext cx="9879827" cy="6869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0354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Detained:</a:t>
            </a:r>
            <a:br>
              <a:rPr lang="en-GB" dirty="0" smtClean="0"/>
            </a:br>
            <a:r>
              <a:rPr lang="en-GB" dirty="0" smtClean="0"/>
              <a:t>Time Scales</a:t>
            </a: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custody officer should </a:t>
            </a:r>
            <a:endParaRPr lang="en-GB" dirty="0" smtClean="0"/>
          </a:p>
          <a:p>
            <a:pPr lvl="1"/>
            <a:r>
              <a:rPr lang="en-GB" dirty="0" smtClean="0"/>
              <a:t>ensure </a:t>
            </a:r>
            <a:r>
              <a:rPr lang="en-GB" dirty="0"/>
              <a:t>that police inquiries are conducted as quickly as possible </a:t>
            </a:r>
            <a:endParaRPr lang="en-GB" dirty="0" smtClean="0"/>
          </a:p>
          <a:p>
            <a:pPr lvl="1"/>
            <a:r>
              <a:rPr lang="en-GB" dirty="0" smtClean="0"/>
              <a:t>that </a:t>
            </a:r>
            <a:r>
              <a:rPr lang="en-GB" dirty="0"/>
              <a:t>detained persons are released as soon as the need for detention has ceased to </a:t>
            </a:r>
            <a:r>
              <a:rPr lang="en-GB" dirty="0" smtClean="0"/>
              <a:t>apply</a:t>
            </a:r>
          </a:p>
          <a:p>
            <a:pPr lvl="1"/>
            <a:r>
              <a:rPr lang="en-GB" dirty="0" smtClean="0">
                <a:solidFill>
                  <a:srgbClr val="FF0000"/>
                </a:solidFill>
              </a:rPr>
              <a:t>A </a:t>
            </a:r>
            <a:r>
              <a:rPr lang="en-GB" dirty="0">
                <a:solidFill>
                  <a:srgbClr val="FF0000"/>
                </a:solidFill>
              </a:rPr>
              <a:t>person may be detained for up to 24 hours without </a:t>
            </a:r>
            <a:r>
              <a:rPr lang="en-GB" dirty="0" smtClean="0">
                <a:solidFill>
                  <a:srgbClr val="FF0000"/>
                </a:solidFill>
              </a:rPr>
              <a:t>charge</a:t>
            </a:r>
          </a:p>
          <a:p>
            <a:pPr lvl="2"/>
            <a:r>
              <a:rPr lang="en-GB" dirty="0" smtClean="0"/>
              <a:t>having </a:t>
            </a:r>
            <a:r>
              <a:rPr lang="en-GB" dirty="0"/>
              <a:t>had their detention reviewed by the review </a:t>
            </a:r>
            <a:r>
              <a:rPr lang="en-GB" dirty="0" smtClean="0"/>
              <a:t>officer</a:t>
            </a:r>
          </a:p>
          <a:p>
            <a:pPr lvl="1"/>
            <a:r>
              <a:rPr lang="en-GB" dirty="0" smtClean="0">
                <a:solidFill>
                  <a:srgbClr val="FF0000"/>
                </a:solidFill>
              </a:rPr>
              <a:t>A </a:t>
            </a:r>
            <a:r>
              <a:rPr lang="en-GB" dirty="0">
                <a:solidFill>
                  <a:srgbClr val="FF0000"/>
                </a:solidFill>
              </a:rPr>
              <a:t>person can only be kept for longer than 24 hours in the most serious </a:t>
            </a:r>
            <a:r>
              <a:rPr lang="en-GB" dirty="0" smtClean="0">
                <a:solidFill>
                  <a:srgbClr val="FF0000"/>
                </a:solidFill>
              </a:rPr>
              <a:t>cases</a:t>
            </a:r>
          </a:p>
          <a:p>
            <a:pPr lvl="2"/>
            <a:r>
              <a:rPr lang="en-GB" dirty="0" smtClean="0"/>
              <a:t>the </a:t>
            </a:r>
            <a:r>
              <a:rPr lang="en-GB" dirty="0"/>
              <a:t>consent of a superintendent or a court is </a:t>
            </a:r>
            <a:r>
              <a:rPr lang="en-GB" dirty="0" smtClean="0"/>
              <a:t>required</a:t>
            </a:r>
          </a:p>
          <a:p>
            <a:pPr lvl="1"/>
            <a:r>
              <a:rPr lang="en-GB" dirty="0" smtClean="0"/>
              <a:t>If </a:t>
            </a:r>
            <a:r>
              <a:rPr lang="en-GB" dirty="0"/>
              <a:t>the police suggest that they wish to keep a person for </a:t>
            </a:r>
            <a:r>
              <a:rPr lang="en-GB" dirty="0">
                <a:solidFill>
                  <a:srgbClr val="FF0000"/>
                </a:solidFill>
              </a:rPr>
              <a:t>longer than 24 </a:t>
            </a:r>
            <a:r>
              <a:rPr lang="en-GB" dirty="0" smtClean="0">
                <a:solidFill>
                  <a:srgbClr val="FF0000"/>
                </a:solidFill>
              </a:rPr>
              <a:t>hours</a:t>
            </a:r>
          </a:p>
          <a:p>
            <a:pPr lvl="2"/>
            <a:r>
              <a:rPr lang="en-GB" dirty="0" smtClean="0"/>
              <a:t> </a:t>
            </a:r>
            <a:r>
              <a:rPr lang="en-GB" dirty="0"/>
              <a:t>then the detained person should take legal advice from a </a:t>
            </a:r>
            <a:r>
              <a:rPr lang="en-GB" dirty="0" smtClean="0"/>
              <a:t>solicitor</a:t>
            </a:r>
            <a:endParaRPr lang="en-GB" dirty="0"/>
          </a:p>
        </p:txBody>
      </p:sp>
    </p:spTree>
    <p:extLst>
      <p:ext uri="{BB962C8B-B14F-4D97-AF65-F5344CB8AC3E}">
        <p14:creationId xmlns:p14="http://schemas.microsoft.com/office/powerpoint/2010/main" val="35044315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Police Interviews:</a:t>
            </a:r>
            <a:br>
              <a:rPr lang="en-GB" dirty="0" smtClean="0"/>
            </a:br>
            <a:r>
              <a:rPr lang="en-GB" dirty="0" smtClean="0"/>
              <a:t>Voluntary </a:t>
            </a:r>
            <a:r>
              <a:rPr lang="en-GB" dirty="0"/>
              <a:t>Attendee</a:t>
            </a:r>
          </a:p>
        </p:txBody>
      </p:sp>
      <p:sp>
        <p:nvSpPr>
          <p:cNvPr id="6" name="Content Placeholder 5"/>
          <p:cNvSpPr>
            <a:spLocks noGrp="1"/>
          </p:cNvSpPr>
          <p:nvPr>
            <p:ph idx="1"/>
          </p:nvPr>
        </p:nvSpPr>
        <p:spPr/>
        <p:txBody>
          <a:bodyPr>
            <a:normAutofit/>
          </a:bodyPr>
          <a:lstStyle/>
          <a:p>
            <a:r>
              <a:rPr lang="en-GB" dirty="0" smtClean="0"/>
              <a:t>Are:</a:t>
            </a:r>
          </a:p>
          <a:p>
            <a:pPr lvl="1"/>
            <a:r>
              <a:rPr lang="en-GB" dirty="0" smtClean="0"/>
              <a:t>Entitled </a:t>
            </a:r>
            <a:r>
              <a:rPr lang="en-GB" dirty="0"/>
              <a:t>to legal </a:t>
            </a:r>
            <a:r>
              <a:rPr lang="en-GB" dirty="0" smtClean="0"/>
              <a:t>advice</a:t>
            </a:r>
          </a:p>
          <a:p>
            <a:pPr lvl="1"/>
            <a:r>
              <a:rPr lang="en-GB" dirty="0" smtClean="0"/>
              <a:t>No </a:t>
            </a:r>
            <a:r>
              <a:rPr lang="en-GB" dirty="0"/>
              <a:t>effort should be made to dissuade the person from seeking such </a:t>
            </a:r>
            <a:r>
              <a:rPr lang="en-GB" dirty="0" smtClean="0"/>
              <a:t>advice</a:t>
            </a:r>
          </a:p>
          <a:p>
            <a:pPr lvl="1"/>
            <a:r>
              <a:rPr lang="en-GB" dirty="0" smtClean="0"/>
              <a:t>Arrangements </a:t>
            </a:r>
            <a:r>
              <a:rPr lang="en-GB" dirty="0"/>
              <a:t>may be made prior to the interview if </a:t>
            </a:r>
            <a:r>
              <a:rPr lang="en-GB" dirty="0" smtClean="0"/>
              <a:t>practical</a:t>
            </a:r>
          </a:p>
          <a:p>
            <a:pPr lvl="1"/>
            <a:r>
              <a:rPr lang="en-GB" dirty="0" smtClean="0"/>
              <a:t>When </a:t>
            </a:r>
            <a:r>
              <a:rPr lang="en-GB" dirty="0"/>
              <a:t>legal advice has been requested, for a voluntary interview conducted at a police station or elsewhere, the </a:t>
            </a:r>
            <a:r>
              <a:rPr lang="en-GB" b="1" u="sng" dirty="0" smtClean="0">
                <a:solidFill>
                  <a:srgbClr val="FF0000"/>
                </a:solidFill>
              </a:rPr>
              <a:t>interviewer</a:t>
            </a:r>
            <a:r>
              <a:rPr lang="en-GB" b="1" u="sng" dirty="0" smtClean="0"/>
              <a:t> </a:t>
            </a:r>
            <a:r>
              <a:rPr lang="en-GB" dirty="0" smtClean="0"/>
              <a:t>is </a:t>
            </a:r>
            <a:r>
              <a:rPr lang="en-GB" dirty="0"/>
              <a:t>responsible for securing its provision without delay by contacting the Defence Solicitors Call Centre (</a:t>
            </a:r>
            <a:r>
              <a:rPr lang="en-GB" dirty="0" smtClean="0"/>
              <a:t>DSCC)</a:t>
            </a:r>
          </a:p>
          <a:p>
            <a:pPr lvl="1"/>
            <a:r>
              <a:rPr lang="en-GB" dirty="0" smtClean="0"/>
              <a:t>suspects </a:t>
            </a:r>
            <a:r>
              <a:rPr lang="en-GB" dirty="0"/>
              <a:t>are entitled to legal advice if they are interviewed at home and interviewers should comply </a:t>
            </a:r>
            <a:endParaRPr lang="en-GB" dirty="0" smtClean="0"/>
          </a:p>
        </p:txBody>
      </p:sp>
    </p:spTree>
    <p:extLst>
      <p:ext uri="{BB962C8B-B14F-4D97-AF65-F5344CB8AC3E}">
        <p14:creationId xmlns:p14="http://schemas.microsoft.com/office/powerpoint/2010/main" val="16930404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t>Police Interviews:</a:t>
            </a:r>
            <a:br>
              <a:rPr lang="en-GB" dirty="0"/>
            </a:br>
            <a:r>
              <a:rPr lang="en-GB" dirty="0" smtClean="0"/>
              <a:t>Voluntary </a:t>
            </a:r>
            <a:r>
              <a:rPr lang="en-GB" dirty="0"/>
              <a:t>Interviews Under </a:t>
            </a:r>
            <a:r>
              <a:rPr lang="en-GB" dirty="0" smtClean="0"/>
              <a:t>Caution</a:t>
            </a:r>
            <a:endParaRPr lang="en-GB" dirty="0"/>
          </a:p>
        </p:txBody>
      </p:sp>
      <p:sp>
        <p:nvSpPr>
          <p:cNvPr id="8" name="Content Placeholder 7"/>
          <p:cNvSpPr>
            <a:spLocks noGrp="1"/>
          </p:cNvSpPr>
          <p:nvPr>
            <p:ph idx="1"/>
          </p:nvPr>
        </p:nvSpPr>
        <p:spPr/>
        <p:txBody>
          <a:bodyPr>
            <a:normAutofit fontScale="85000" lnSpcReduction="20000"/>
          </a:bodyPr>
          <a:lstStyle/>
          <a:p>
            <a:r>
              <a:rPr lang="en-GB" dirty="0"/>
              <a:t>Voluntary interviews should be planned and conducted as thoroughly as they would for a suspect under arrest including:</a:t>
            </a:r>
          </a:p>
          <a:p>
            <a:pPr lvl="1"/>
            <a:r>
              <a:rPr lang="en-GB" dirty="0"/>
              <a:t>The explanation of the reason for the interview to be given to the suspect</a:t>
            </a:r>
          </a:p>
          <a:p>
            <a:pPr lvl="1"/>
            <a:r>
              <a:rPr lang="en-GB" dirty="0"/>
              <a:t>ensuring no questioning about the offence is conducted outside of the formal interview</a:t>
            </a:r>
          </a:p>
          <a:p>
            <a:pPr lvl="1"/>
            <a:r>
              <a:rPr lang="en-GB" dirty="0"/>
              <a:t>The explanation of why arrest is not considered necessary, ensuring there is no suggestion of coercion or misunderstanding that could lead to allegations of oppression or unfairness</a:t>
            </a:r>
          </a:p>
          <a:p>
            <a:pPr lvl="1"/>
            <a:r>
              <a:rPr lang="en-GB" dirty="0"/>
              <a:t>The arrangements for obtaining legal advice</a:t>
            </a:r>
          </a:p>
          <a:p>
            <a:pPr lvl="1"/>
            <a:r>
              <a:rPr lang="en-GB" dirty="0">
                <a:solidFill>
                  <a:srgbClr val="FF0000"/>
                </a:solidFill>
              </a:rPr>
              <a:t>Identifying any vulnerability and facilitating any special requirements for the interview which would be considered if the suspect was under arrest, such as the use of an appropriate adult or an interpreter</a:t>
            </a:r>
          </a:p>
          <a:p>
            <a:pPr lvl="1"/>
            <a:r>
              <a:rPr lang="en-GB" dirty="0"/>
              <a:t>Identifying the purpose of the interview with clear aims and objectives, these are an important point of reference should the suspect later withdraw their consent to be interviewed</a:t>
            </a:r>
          </a:p>
          <a:p>
            <a:pPr lvl="1"/>
            <a:r>
              <a:rPr lang="en-GB" dirty="0"/>
              <a:t>Carefully planning the interview with a comprehensive strategy and a planned release of information that will assist the process. Decisions on what evidence and/or information to give to the suspect and their legal advisor before interview are still relevant to voluntary attendance.</a:t>
            </a:r>
          </a:p>
          <a:p>
            <a:endParaRPr lang="en-GB" dirty="0"/>
          </a:p>
        </p:txBody>
      </p:sp>
    </p:spTree>
    <p:extLst>
      <p:ext uri="{BB962C8B-B14F-4D97-AF65-F5344CB8AC3E}">
        <p14:creationId xmlns:p14="http://schemas.microsoft.com/office/powerpoint/2010/main" val="32612545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Police Interview:</a:t>
            </a:r>
            <a:br>
              <a:rPr lang="en-GB" dirty="0" smtClean="0"/>
            </a:br>
            <a:r>
              <a:rPr lang="en-GB" dirty="0" smtClean="0"/>
              <a:t>Questioning</a:t>
            </a:r>
            <a:endParaRPr lang="en-GB" dirty="0"/>
          </a:p>
        </p:txBody>
      </p:sp>
      <p:sp>
        <p:nvSpPr>
          <p:cNvPr id="5" name="Text Placeholder 4"/>
          <p:cNvSpPr>
            <a:spLocks noGrp="1"/>
          </p:cNvSpPr>
          <p:nvPr>
            <p:ph type="body" idx="1"/>
          </p:nvPr>
        </p:nvSpPr>
        <p:spPr/>
        <p:txBody>
          <a:bodyPr/>
          <a:lstStyle/>
          <a:p>
            <a:r>
              <a:rPr lang="en-GB" dirty="0" smtClean="0"/>
              <a:t>The Caution</a:t>
            </a:r>
            <a:endParaRPr lang="en-GB" dirty="0"/>
          </a:p>
        </p:txBody>
      </p:sp>
      <p:sp>
        <p:nvSpPr>
          <p:cNvPr id="6" name="Content Placeholder 5"/>
          <p:cNvSpPr>
            <a:spLocks noGrp="1"/>
          </p:cNvSpPr>
          <p:nvPr>
            <p:ph sz="half" idx="2"/>
          </p:nvPr>
        </p:nvSpPr>
        <p:spPr>
          <a:xfrm>
            <a:off x="355601" y="2737245"/>
            <a:ext cx="4505768" cy="3304117"/>
          </a:xfrm>
        </p:spPr>
        <p:txBody>
          <a:bodyPr/>
          <a:lstStyle/>
          <a:p>
            <a:r>
              <a:rPr lang="en-GB" i="1" dirty="0"/>
              <a:t>“You do not have to say anything. But it may harm your defence if you do not mention when questioned something which you later rely on in court. Anything you do say may be given in evidence.” </a:t>
            </a:r>
          </a:p>
        </p:txBody>
      </p:sp>
      <p:sp>
        <p:nvSpPr>
          <p:cNvPr id="7" name="Text Placeholder 6"/>
          <p:cNvSpPr>
            <a:spLocks noGrp="1"/>
          </p:cNvSpPr>
          <p:nvPr>
            <p:ph type="body" sz="quarter" idx="3"/>
          </p:nvPr>
        </p:nvSpPr>
        <p:spPr/>
        <p:txBody>
          <a:bodyPr/>
          <a:lstStyle/>
          <a:p>
            <a:r>
              <a:rPr lang="en-GB" dirty="0" smtClean="0"/>
              <a:t>Appropriate Adult Role</a:t>
            </a:r>
            <a:endParaRPr lang="en-GB" dirty="0"/>
          </a:p>
        </p:txBody>
      </p:sp>
      <p:sp>
        <p:nvSpPr>
          <p:cNvPr id="8" name="Content Placeholder 7"/>
          <p:cNvSpPr>
            <a:spLocks noGrp="1"/>
          </p:cNvSpPr>
          <p:nvPr>
            <p:ph sz="quarter" idx="4"/>
          </p:nvPr>
        </p:nvSpPr>
        <p:spPr/>
        <p:txBody>
          <a:bodyPr/>
          <a:lstStyle/>
          <a:p>
            <a:r>
              <a:rPr lang="en-GB" dirty="0"/>
              <a:t>ensure that in any interview which follows the person detained understands the questions which are being asked </a:t>
            </a:r>
            <a:endParaRPr lang="en-GB" dirty="0" smtClean="0"/>
          </a:p>
          <a:p>
            <a:r>
              <a:rPr lang="en-GB" dirty="0" smtClean="0"/>
              <a:t>and </a:t>
            </a:r>
            <a:r>
              <a:rPr lang="en-GB" dirty="0"/>
              <a:t>that the police do not ask questions in a way which is confusing, repetitive or </a:t>
            </a:r>
            <a:r>
              <a:rPr lang="en-GB" dirty="0" smtClean="0"/>
              <a:t>oppressive </a:t>
            </a:r>
            <a:endParaRPr lang="en-GB" dirty="0"/>
          </a:p>
        </p:txBody>
      </p:sp>
    </p:spTree>
    <p:extLst>
      <p:ext uri="{BB962C8B-B14F-4D97-AF65-F5344CB8AC3E}">
        <p14:creationId xmlns:p14="http://schemas.microsoft.com/office/powerpoint/2010/main" val="37667953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Police Interview:</a:t>
            </a:r>
            <a:br>
              <a:rPr lang="en-GB" dirty="0"/>
            </a:br>
            <a:r>
              <a:rPr lang="en-GB" dirty="0"/>
              <a:t>Questioning</a:t>
            </a:r>
          </a:p>
        </p:txBody>
      </p:sp>
      <p:sp>
        <p:nvSpPr>
          <p:cNvPr id="3" name="Text Placeholder 2"/>
          <p:cNvSpPr>
            <a:spLocks noGrp="1"/>
          </p:cNvSpPr>
          <p:nvPr>
            <p:ph type="body" idx="1"/>
          </p:nvPr>
        </p:nvSpPr>
        <p:spPr/>
        <p:txBody>
          <a:bodyPr/>
          <a:lstStyle/>
          <a:p>
            <a:r>
              <a:rPr lang="en-GB" dirty="0" smtClean="0"/>
              <a:t>Recording of Interview</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Most interviews </a:t>
            </a:r>
            <a:r>
              <a:rPr lang="en-GB" dirty="0"/>
              <a:t>are audio tape </a:t>
            </a:r>
            <a:r>
              <a:rPr lang="en-GB" dirty="0" smtClean="0"/>
              <a:t>recorded or Videoed</a:t>
            </a:r>
          </a:p>
          <a:p>
            <a:pPr lvl="1"/>
            <a:r>
              <a:rPr lang="en-GB" dirty="0" smtClean="0"/>
              <a:t>In </a:t>
            </a:r>
            <a:r>
              <a:rPr lang="en-GB" dirty="0"/>
              <a:t>an interview you should not feel that you have to remain </a:t>
            </a:r>
            <a:r>
              <a:rPr lang="en-GB" dirty="0" smtClean="0"/>
              <a:t>silent</a:t>
            </a:r>
          </a:p>
          <a:p>
            <a:pPr lvl="1"/>
            <a:r>
              <a:rPr lang="en-GB" dirty="0" smtClean="0"/>
              <a:t>You </a:t>
            </a:r>
            <a:r>
              <a:rPr lang="en-GB" dirty="0"/>
              <a:t>are entitled to intervene at any </a:t>
            </a:r>
            <a:r>
              <a:rPr lang="en-GB" dirty="0" smtClean="0"/>
              <a:t>stage</a:t>
            </a:r>
            <a:endParaRPr lang="en-GB" dirty="0"/>
          </a:p>
          <a:p>
            <a:r>
              <a:rPr lang="en-GB" dirty="0"/>
              <a:t>You should always make sure that when questions are asked </a:t>
            </a:r>
            <a:endParaRPr lang="en-GB" dirty="0" smtClean="0"/>
          </a:p>
          <a:p>
            <a:pPr lvl="1"/>
            <a:r>
              <a:rPr lang="en-GB" dirty="0" smtClean="0"/>
              <a:t>the </a:t>
            </a:r>
            <a:r>
              <a:rPr lang="en-GB" dirty="0"/>
              <a:t>person detained understands them </a:t>
            </a:r>
            <a:endParaRPr lang="en-GB" dirty="0" smtClean="0"/>
          </a:p>
          <a:p>
            <a:pPr lvl="1"/>
            <a:r>
              <a:rPr lang="en-GB" dirty="0" smtClean="0"/>
              <a:t>and </a:t>
            </a:r>
            <a:r>
              <a:rPr lang="en-GB" dirty="0"/>
              <a:t>that the police understand the </a:t>
            </a:r>
            <a:r>
              <a:rPr lang="en-GB" dirty="0" smtClean="0"/>
              <a:t>reply</a:t>
            </a:r>
            <a:endParaRPr lang="en-GB" dirty="0"/>
          </a:p>
        </p:txBody>
      </p:sp>
      <p:sp>
        <p:nvSpPr>
          <p:cNvPr id="5" name="Text Placeholder 4"/>
          <p:cNvSpPr>
            <a:spLocks noGrp="1"/>
          </p:cNvSpPr>
          <p:nvPr>
            <p:ph type="body" sz="quarter" idx="3"/>
          </p:nvPr>
        </p:nvSpPr>
        <p:spPr/>
        <p:txBody>
          <a:bodyPr/>
          <a:lstStyle/>
          <a:p>
            <a:r>
              <a:rPr lang="en-GB" dirty="0" smtClean="0"/>
              <a:t>Appropriate Adult</a:t>
            </a:r>
            <a:endParaRPr lang="en-GB" dirty="0"/>
          </a:p>
        </p:txBody>
      </p:sp>
      <p:sp>
        <p:nvSpPr>
          <p:cNvPr id="6" name="Content Placeholder 5"/>
          <p:cNvSpPr>
            <a:spLocks noGrp="1"/>
          </p:cNvSpPr>
          <p:nvPr>
            <p:ph sz="quarter" idx="4"/>
          </p:nvPr>
        </p:nvSpPr>
        <p:spPr/>
        <p:txBody>
          <a:bodyPr>
            <a:normAutofit/>
          </a:bodyPr>
          <a:lstStyle/>
          <a:p>
            <a:r>
              <a:rPr lang="en-GB" dirty="0"/>
              <a:t>If you are unhappy about the way in which the interview is being conducted </a:t>
            </a:r>
            <a:endParaRPr lang="en-GB" dirty="0" smtClean="0"/>
          </a:p>
          <a:p>
            <a:pPr lvl="1"/>
            <a:r>
              <a:rPr lang="en-GB" dirty="0" smtClean="0"/>
              <a:t>you </a:t>
            </a:r>
            <a:r>
              <a:rPr lang="en-GB" dirty="0"/>
              <a:t>are entitled to ask them to stop the interview so that legal advice can be taken from a </a:t>
            </a:r>
            <a:r>
              <a:rPr lang="en-GB" dirty="0" smtClean="0"/>
              <a:t>solicitor</a:t>
            </a:r>
            <a:endParaRPr lang="en-GB" dirty="0"/>
          </a:p>
          <a:p>
            <a:pPr lvl="1"/>
            <a:r>
              <a:rPr lang="en-GB" dirty="0"/>
              <a:t>Any queries or complaints about the conduct of the interview should be made to the custody </a:t>
            </a:r>
            <a:r>
              <a:rPr lang="en-GB" dirty="0" smtClean="0"/>
              <a:t>officer</a:t>
            </a:r>
            <a:endParaRPr lang="en-GB" dirty="0"/>
          </a:p>
          <a:p>
            <a:endParaRPr lang="en-GB" dirty="0"/>
          </a:p>
        </p:txBody>
      </p:sp>
    </p:spTree>
    <p:extLst>
      <p:ext uri="{BB962C8B-B14F-4D97-AF65-F5344CB8AC3E}">
        <p14:creationId xmlns:p14="http://schemas.microsoft.com/office/powerpoint/2010/main" val="40660621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Offender’s Rights for an Advocate: </a:t>
            </a:r>
            <a:r>
              <a:rPr lang="en-GB" dirty="0"/>
              <a:t/>
            </a:r>
            <a:br>
              <a:rPr lang="en-GB" dirty="0"/>
            </a:br>
            <a:r>
              <a:rPr lang="en-GB" dirty="0"/>
              <a:t>Police </a:t>
            </a:r>
            <a:r>
              <a:rPr lang="en-GB" dirty="0" smtClean="0"/>
              <a:t>Interview</a:t>
            </a:r>
            <a:endParaRPr lang="en-GB" dirty="0"/>
          </a:p>
        </p:txBody>
      </p:sp>
      <p:sp>
        <p:nvSpPr>
          <p:cNvPr id="6" name="Text Placeholder 5"/>
          <p:cNvSpPr>
            <a:spLocks noGrp="1"/>
          </p:cNvSpPr>
          <p:nvPr>
            <p:ph type="body" idx="1"/>
          </p:nvPr>
        </p:nvSpPr>
        <p:spPr/>
        <p:txBody>
          <a:bodyPr/>
          <a:lstStyle/>
          <a:p>
            <a:r>
              <a:rPr lang="en-GB" dirty="0"/>
              <a:t>An Offender has the</a:t>
            </a:r>
            <a:r>
              <a:rPr lang="en-GB" dirty="0" smtClean="0"/>
              <a:t>:</a:t>
            </a:r>
            <a:endParaRPr lang="en-GB" dirty="0"/>
          </a:p>
        </p:txBody>
      </p:sp>
      <p:sp>
        <p:nvSpPr>
          <p:cNvPr id="3" name="Content Placeholder 2"/>
          <p:cNvSpPr>
            <a:spLocks noGrp="1"/>
          </p:cNvSpPr>
          <p:nvPr>
            <p:ph sz="half" idx="2"/>
          </p:nvPr>
        </p:nvSpPr>
        <p:spPr/>
        <p:txBody>
          <a:bodyPr>
            <a:normAutofit/>
          </a:bodyPr>
          <a:lstStyle/>
          <a:p>
            <a:pPr>
              <a:buFont typeface="+mj-lt"/>
              <a:buAutoNum type="arabicPeriod"/>
            </a:pPr>
            <a:r>
              <a:rPr lang="en-GB" dirty="0" smtClean="0"/>
              <a:t>right to free legal advice</a:t>
            </a:r>
          </a:p>
          <a:p>
            <a:pPr>
              <a:buFont typeface="+mj-lt"/>
              <a:buAutoNum type="arabicPeriod"/>
            </a:pPr>
            <a:r>
              <a:rPr lang="en-GB" dirty="0" smtClean="0"/>
              <a:t>right to ask the police to call someone for you</a:t>
            </a:r>
          </a:p>
          <a:p>
            <a:pPr lvl="1">
              <a:buFont typeface="+mj-lt"/>
              <a:buAutoNum type="arabicPeriod"/>
            </a:pPr>
            <a:r>
              <a:rPr lang="en-GB" dirty="0" smtClean="0"/>
              <a:t>This is free</a:t>
            </a:r>
          </a:p>
          <a:p>
            <a:pPr>
              <a:buFont typeface="+mj-lt"/>
              <a:buAutoNum type="arabicPeriod"/>
            </a:pPr>
            <a:r>
              <a:rPr lang="en-GB" dirty="0" smtClean="0"/>
              <a:t>right to read the Codes of Practice</a:t>
            </a:r>
          </a:p>
          <a:p>
            <a:pPr lvl="1">
              <a:buFont typeface="+mj-lt"/>
              <a:buAutoNum type="arabicPeriod"/>
            </a:pPr>
            <a:r>
              <a:rPr lang="en-GB" dirty="0" smtClean="0"/>
              <a:t>This explains what the police can and cannot do</a:t>
            </a:r>
          </a:p>
          <a:p>
            <a:pPr>
              <a:buFont typeface="+mj-lt"/>
              <a:buAutoNum type="arabicPeriod"/>
            </a:pPr>
            <a:endParaRPr lang="en-GB" dirty="0" smtClean="0"/>
          </a:p>
        </p:txBody>
      </p:sp>
      <p:sp>
        <p:nvSpPr>
          <p:cNvPr id="7" name="Text Placeholder 6"/>
          <p:cNvSpPr>
            <a:spLocks noGrp="1"/>
          </p:cNvSpPr>
          <p:nvPr>
            <p:ph type="body" sz="quarter" idx="3"/>
          </p:nvPr>
        </p:nvSpPr>
        <p:spPr/>
        <p:txBody>
          <a:bodyPr/>
          <a:lstStyle/>
          <a:p>
            <a:endParaRPr lang="en-GB" dirty="0"/>
          </a:p>
        </p:txBody>
      </p:sp>
      <p:sp>
        <p:nvSpPr>
          <p:cNvPr id="5" name="Content Placeholder 4"/>
          <p:cNvSpPr>
            <a:spLocks noGrp="1"/>
          </p:cNvSpPr>
          <p:nvPr>
            <p:ph sz="quarter" idx="4"/>
          </p:nvPr>
        </p:nvSpPr>
        <p:spPr/>
        <p:txBody>
          <a:bodyPr>
            <a:normAutofit/>
          </a:bodyPr>
          <a:lstStyle/>
          <a:p>
            <a:pPr>
              <a:buFont typeface="+mj-lt"/>
              <a:buAutoNum type="arabicPeriod" startAt="4"/>
            </a:pPr>
            <a:r>
              <a:rPr lang="en-GB" dirty="0"/>
              <a:t>tell the police if you need </a:t>
            </a:r>
          </a:p>
          <a:p>
            <a:pPr lvl="1">
              <a:buFont typeface="+mj-lt"/>
              <a:buAutoNum type="arabicPeriod"/>
            </a:pPr>
            <a:r>
              <a:rPr lang="en-GB" dirty="0"/>
              <a:t>medical help</a:t>
            </a:r>
          </a:p>
          <a:p>
            <a:pPr lvl="1">
              <a:buFont typeface="+mj-lt"/>
              <a:buAutoNum type="arabicPeriod"/>
            </a:pPr>
            <a:r>
              <a:rPr lang="en-GB" dirty="0"/>
              <a:t>Need to take medication</a:t>
            </a:r>
          </a:p>
          <a:p>
            <a:pPr lvl="1">
              <a:buFont typeface="+mj-lt"/>
              <a:buAutoNum type="arabicPeriod"/>
            </a:pPr>
            <a:r>
              <a:rPr lang="en-GB" dirty="0"/>
              <a:t>If you want to see a doctor or a nurse</a:t>
            </a:r>
          </a:p>
          <a:p>
            <a:pPr lvl="2">
              <a:buFont typeface="+mj-lt"/>
              <a:buAutoNum type="arabicPeriod"/>
            </a:pPr>
            <a:r>
              <a:rPr lang="en-GB" dirty="0"/>
              <a:t>This is also free (See handout)</a:t>
            </a:r>
          </a:p>
          <a:p>
            <a:endParaRPr lang="en-GB" dirty="0"/>
          </a:p>
        </p:txBody>
      </p:sp>
    </p:spTree>
    <p:extLst>
      <p:ext uri="{BB962C8B-B14F-4D97-AF65-F5344CB8AC3E}">
        <p14:creationId xmlns:p14="http://schemas.microsoft.com/office/powerpoint/2010/main" val="35146492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Pre-Court:</a:t>
            </a:r>
            <a:br>
              <a:rPr lang="en-GB" dirty="0" smtClean="0"/>
            </a:br>
            <a:r>
              <a:rPr lang="en-GB" dirty="0" smtClean="0"/>
              <a:t>Kept in Custody or Realised on Bail</a:t>
            </a:r>
            <a:endParaRPr lang="en-GB" dirty="0"/>
          </a:p>
        </p:txBody>
      </p:sp>
      <p:sp>
        <p:nvSpPr>
          <p:cNvPr id="10" name="Text Placeholder 9"/>
          <p:cNvSpPr>
            <a:spLocks noGrp="1"/>
          </p:cNvSpPr>
          <p:nvPr>
            <p:ph type="body" idx="1"/>
          </p:nvPr>
        </p:nvSpPr>
        <p:spPr/>
        <p:txBody>
          <a:bodyPr/>
          <a:lstStyle/>
          <a:p>
            <a:r>
              <a:rPr lang="en-GB" dirty="0"/>
              <a:t>At the end of a police </a:t>
            </a:r>
            <a:r>
              <a:rPr lang="en-GB" dirty="0" smtClean="0"/>
              <a:t>investigation</a:t>
            </a:r>
            <a:endParaRPr lang="en-GB" dirty="0"/>
          </a:p>
        </p:txBody>
      </p:sp>
      <p:sp>
        <p:nvSpPr>
          <p:cNvPr id="5" name="Content Placeholder 4"/>
          <p:cNvSpPr>
            <a:spLocks noGrp="1"/>
          </p:cNvSpPr>
          <p:nvPr>
            <p:ph sz="half" idx="2"/>
          </p:nvPr>
        </p:nvSpPr>
        <p:spPr/>
        <p:txBody>
          <a:bodyPr>
            <a:normAutofit fontScale="85000" lnSpcReduction="10000"/>
          </a:bodyPr>
          <a:lstStyle/>
          <a:p>
            <a:r>
              <a:rPr lang="en-GB" dirty="0" smtClean="0"/>
              <a:t>the </a:t>
            </a:r>
            <a:r>
              <a:rPr lang="en-GB" dirty="0"/>
              <a:t>custody officer will consult with the officer in the case before deciding whether to </a:t>
            </a:r>
            <a:endParaRPr lang="en-GB" dirty="0" smtClean="0"/>
          </a:p>
          <a:p>
            <a:pPr lvl="1"/>
            <a:r>
              <a:rPr lang="en-GB" dirty="0" smtClean="0"/>
              <a:t>release </a:t>
            </a:r>
            <a:r>
              <a:rPr lang="en-GB" dirty="0"/>
              <a:t>the detained person from custody without </a:t>
            </a:r>
            <a:r>
              <a:rPr lang="en-GB" dirty="0" smtClean="0"/>
              <a:t>charge</a:t>
            </a:r>
          </a:p>
          <a:p>
            <a:pPr lvl="1"/>
            <a:r>
              <a:rPr lang="en-GB" dirty="0" smtClean="0"/>
              <a:t>release </a:t>
            </a:r>
            <a:r>
              <a:rPr lang="en-GB" dirty="0"/>
              <a:t>them from custody to come back to the police station for a further interview on another day </a:t>
            </a:r>
            <a:endParaRPr lang="en-GB" dirty="0" smtClean="0"/>
          </a:p>
          <a:p>
            <a:pPr lvl="1"/>
            <a:r>
              <a:rPr lang="en-GB" dirty="0" smtClean="0"/>
              <a:t>charge them</a:t>
            </a:r>
          </a:p>
          <a:p>
            <a:pPr lvl="1"/>
            <a:r>
              <a:rPr lang="en-GB" dirty="0" smtClean="0"/>
              <a:t>if </a:t>
            </a:r>
            <a:r>
              <a:rPr lang="en-GB" dirty="0"/>
              <a:t>so whether to keep them in custody to appear before the next available court </a:t>
            </a:r>
            <a:endParaRPr lang="en-GB" dirty="0" smtClean="0"/>
          </a:p>
          <a:p>
            <a:pPr lvl="1"/>
            <a:r>
              <a:rPr lang="en-GB" dirty="0" smtClean="0"/>
              <a:t>or </a:t>
            </a:r>
            <a:r>
              <a:rPr lang="en-GB" dirty="0"/>
              <a:t>release them on bail to appear in court on a future date. </a:t>
            </a:r>
          </a:p>
        </p:txBody>
      </p:sp>
      <p:sp>
        <p:nvSpPr>
          <p:cNvPr id="11" name="Text Placeholder 10"/>
          <p:cNvSpPr>
            <a:spLocks noGrp="1"/>
          </p:cNvSpPr>
          <p:nvPr>
            <p:ph type="body" sz="quarter" idx="3"/>
          </p:nvPr>
        </p:nvSpPr>
        <p:spPr/>
        <p:txBody>
          <a:bodyPr/>
          <a:lstStyle/>
          <a:p>
            <a:r>
              <a:rPr lang="en-GB" dirty="0" smtClean="0"/>
              <a:t>Decisions Made</a:t>
            </a:r>
            <a:endParaRPr lang="en-GB" dirty="0"/>
          </a:p>
        </p:txBody>
      </p:sp>
      <p:sp>
        <p:nvSpPr>
          <p:cNvPr id="9" name="Content Placeholder 8"/>
          <p:cNvSpPr>
            <a:spLocks noGrp="1"/>
          </p:cNvSpPr>
          <p:nvPr>
            <p:ph sz="quarter" idx="4"/>
          </p:nvPr>
        </p:nvSpPr>
        <p:spPr/>
        <p:txBody>
          <a:bodyPr>
            <a:normAutofit fontScale="85000" lnSpcReduction="20000"/>
          </a:bodyPr>
          <a:lstStyle/>
          <a:p>
            <a:r>
              <a:rPr lang="en-GB" dirty="0" smtClean="0"/>
              <a:t>The Appropriate Adult will be</a:t>
            </a:r>
          </a:p>
          <a:p>
            <a:pPr lvl="1"/>
            <a:r>
              <a:rPr lang="en-GB" dirty="0" smtClean="0"/>
              <a:t>present </a:t>
            </a:r>
            <a:r>
              <a:rPr lang="en-GB" dirty="0"/>
              <a:t>at the time when the detained person is told of this decision </a:t>
            </a:r>
            <a:endParaRPr lang="en-GB" dirty="0" smtClean="0"/>
          </a:p>
          <a:p>
            <a:pPr lvl="1"/>
            <a:r>
              <a:rPr lang="en-GB" dirty="0" smtClean="0"/>
              <a:t>and</a:t>
            </a:r>
            <a:r>
              <a:rPr lang="en-GB" dirty="0"/>
              <a:t>, if the person is charged with an </a:t>
            </a:r>
            <a:r>
              <a:rPr lang="en-GB" dirty="0" smtClean="0"/>
              <a:t>offence when </a:t>
            </a:r>
            <a:r>
              <a:rPr lang="en-GB" dirty="0"/>
              <a:t>the charge is read to </a:t>
            </a:r>
            <a:r>
              <a:rPr lang="en-GB" dirty="0" smtClean="0"/>
              <a:t>them</a:t>
            </a:r>
          </a:p>
          <a:p>
            <a:pPr lvl="1"/>
            <a:r>
              <a:rPr lang="en-GB" dirty="0" smtClean="0"/>
              <a:t>If </a:t>
            </a:r>
            <a:r>
              <a:rPr lang="en-GB" dirty="0"/>
              <a:t>the detained person is to be charged or cautioned the police may want to </a:t>
            </a:r>
            <a:endParaRPr lang="en-GB" dirty="0" smtClean="0"/>
          </a:p>
          <a:p>
            <a:pPr lvl="2"/>
            <a:r>
              <a:rPr lang="en-GB" dirty="0" smtClean="0"/>
              <a:t>take photographs</a:t>
            </a:r>
          </a:p>
          <a:p>
            <a:pPr lvl="2"/>
            <a:r>
              <a:rPr lang="en-GB" dirty="0" smtClean="0"/>
              <a:t>fingerprints </a:t>
            </a:r>
          </a:p>
          <a:p>
            <a:pPr lvl="2"/>
            <a:r>
              <a:rPr lang="en-GB" dirty="0" smtClean="0"/>
              <a:t>and </a:t>
            </a:r>
            <a:r>
              <a:rPr lang="en-GB" dirty="0"/>
              <a:t>perhaps a DNA swab from the mouth </a:t>
            </a:r>
            <a:endParaRPr lang="en-GB" dirty="0" smtClean="0"/>
          </a:p>
          <a:p>
            <a:pPr lvl="2"/>
            <a:r>
              <a:rPr lang="en-GB" dirty="0" smtClean="0"/>
              <a:t>and/or </a:t>
            </a:r>
            <a:r>
              <a:rPr lang="en-GB" dirty="0"/>
              <a:t>a sample of body </a:t>
            </a:r>
            <a:r>
              <a:rPr lang="en-GB" dirty="0" smtClean="0"/>
              <a:t>hair</a:t>
            </a:r>
          </a:p>
          <a:p>
            <a:pPr lvl="1"/>
            <a:r>
              <a:rPr lang="en-GB" dirty="0" smtClean="0"/>
              <a:t>You </a:t>
            </a:r>
            <a:r>
              <a:rPr lang="en-GB" dirty="0"/>
              <a:t>will need to be present for all of these </a:t>
            </a:r>
            <a:r>
              <a:rPr lang="en-GB" dirty="0" smtClean="0"/>
              <a:t>procedures</a:t>
            </a:r>
            <a:endParaRPr lang="en-GB" dirty="0"/>
          </a:p>
          <a:p>
            <a:endParaRPr lang="en-GB" dirty="0"/>
          </a:p>
        </p:txBody>
      </p:sp>
    </p:spTree>
    <p:extLst>
      <p:ext uri="{BB962C8B-B14F-4D97-AF65-F5344CB8AC3E}">
        <p14:creationId xmlns:p14="http://schemas.microsoft.com/office/powerpoint/2010/main" val="35413075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mtClean="0"/>
              <a:t>Offender’s Rights for an Advocate: </a:t>
            </a:r>
            <a:br>
              <a:rPr lang="en-GB" smtClean="0"/>
            </a:br>
            <a:r>
              <a:rPr lang="en-GB" smtClean="0"/>
              <a:t>Court</a:t>
            </a:r>
            <a:endParaRPr lang="en-GB" dirty="0"/>
          </a:p>
        </p:txBody>
      </p:sp>
      <p:sp>
        <p:nvSpPr>
          <p:cNvPr id="8" name="Content Placeholder 7"/>
          <p:cNvSpPr>
            <a:spLocks noGrp="1"/>
          </p:cNvSpPr>
          <p:nvPr>
            <p:ph idx="1"/>
          </p:nvPr>
        </p:nvSpPr>
        <p:spPr/>
        <p:txBody>
          <a:bodyPr/>
          <a:lstStyle/>
          <a:p>
            <a:r>
              <a:rPr lang="en-GB" dirty="0" smtClean="0"/>
              <a:t>The Appropriate Adult has </a:t>
            </a:r>
            <a:r>
              <a:rPr lang="en-GB" dirty="0" smtClean="0">
                <a:solidFill>
                  <a:srgbClr val="FF0000"/>
                </a:solidFill>
              </a:rPr>
              <a:t>no role in court</a:t>
            </a:r>
            <a:endParaRPr lang="en-GB" dirty="0">
              <a:solidFill>
                <a:srgbClr val="FF0000"/>
              </a:solidFill>
            </a:endParaRPr>
          </a:p>
        </p:txBody>
      </p:sp>
    </p:spTree>
    <p:extLst>
      <p:ext uri="{BB962C8B-B14F-4D97-AF65-F5344CB8AC3E}">
        <p14:creationId xmlns:p14="http://schemas.microsoft.com/office/powerpoint/2010/main" val="30878855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Offender’s Rights for an Advocate: </a:t>
            </a:r>
            <a:br>
              <a:rPr lang="en-GB" dirty="0"/>
            </a:br>
            <a:r>
              <a:rPr lang="en-GB" dirty="0" smtClean="0"/>
              <a:t>Criminal Court Setting Juvenile </a:t>
            </a:r>
            <a:endParaRPr lang="en-GB" dirty="0"/>
          </a:p>
        </p:txBody>
      </p:sp>
      <p:sp>
        <p:nvSpPr>
          <p:cNvPr id="5" name="Text Placeholder 4"/>
          <p:cNvSpPr>
            <a:spLocks noGrp="1"/>
          </p:cNvSpPr>
          <p:nvPr>
            <p:ph type="body" idx="1"/>
          </p:nvPr>
        </p:nvSpPr>
        <p:spPr/>
        <p:txBody>
          <a:bodyPr/>
          <a:lstStyle/>
          <a:p>
            <a:r>
              <a:rPr lang="en-GB" dirty="0"/>
              <a:t>Acting in Loco Parentis in a criminal court </a:t>
            </a:r>
            <a:r>
              <a:rPr lang="en-GB" dirty="0" smtClean="0"/>
              <a:t>setting</a:t>
            </a:r>
            <a:endParaRPr lang="en-GB" dirty="0"/>
          </a:p>
        </p:txBody>
      </p:sp>
      <p:sp>
        <p:nvSpPr>
          <p:cNvPr id="3" name="Content Placeholder 2"/>
          <p:cNvSpPr>
            <a:spLocks noGrp="1"/>
          </p:cNvSpPr>
          <p:nvPr>
            <p:ph sz="half" idx="2"/>
          </p:nvPr>
        </p:nvSpPr>
        <p:spPr/>
        <p:txBody>
          <a:bodyPr>
            <a:normAutofit fontScale="85000" lnSpcReduction="10000"/>
          </a:bodyPr>
          <a:lstStyle/>
          <a:p>
            <a:r>
              <a:rPr lang="en-GB" dirty="0" smtClean="0"/>
              <a:t>This </a:t>
            </a:r>
            <a:r>
              <a:rPr lang="en-GB" dirty="0"/>
              <a:t>is sometimes mistakenly or colloquially referred to as acting as an appropriate adult in </a:t>
            </a:r>
            <a:r>
              <a:rPr lang="en-GB" dirty="0" smtClean="0"/>
              <a:t>court</a:t>
            </a:r>
          </a:p>
          <a:p>
            <a:r>
              <a:rPr lang="en-GB" dirty="0" smtClean="0"/>
              <a:t>An </a:t>
            </a:r>
            <a:r>
              <a:rPr lang="en-GB" dirty="0"/>
              <a:t>Appropriate Adult is a specific legal role when young people are in police </a:t>
            </a:r>
            <a:r>
              <a:rPr lang="en-GB" dirty="0" smtClean="0"/>
              <a:t>custody</a:t>
            </a:r>
          </a:p>
          <a:p>
            <a:r>
              <a:rPr lang="en-GB" dirty="0" smtClean="0"/>
              <a:t>All </a:t>
            </a:r>
            <a:r>
              <a:rPr lang="en-GB" dirty="0"/>
              <a:t>children and young people aged 10-15 inclusive appearing before a criminal court must have a parent/guardian present or alternatively someone acting on Loco </a:t>
            </a:r>
            <a:r>
              <a:rPr lang="en-GB" dirty="0" smtClean="0"/>
              <a:t>Parentis</a:t>
            </a:r>
          </a:p>
          <a:p>
            <a:r>
              <a:rPr lang="en-GB" dirty="0" smtClean="0"/>
              <a:t>The </a:t>
            </a:r>
            <a:r>
              <a:rPr lang="en-GB" dirty="0"/>
              <a:t>court cannot proceed to deal with the case if this is not the </a:t>
            </a:r>
            <a:r>
              <a:rPr lang="en-GB" dirty="0" smtClean="0"/>
              <a:t>case</a:t>
            </a:r>
          </a:p>
        </p:txBody>
      </p:sp>
      <p:sp>
        <p:nvSpPr>
          <p:cNvPr id="6" name="Text Placeholder 5"/>
          <p:cNvSpPr>
            <a:spLocks noGrp="1"/>
          </p:cNvSpPr>
          <p:nvPr>
            <p:ph type="body" sz="quarter" idx="3"/>
          </p:nvPr>
        </p:nvSpPr>
        <p:spPr/>
        <p:txBody>
          <a:bodyPr/>
          <a:lstStyle/>
          <a:p>
            <a:r>
              <a:rPr lang="en-GB" sz="1100" dirty="0"/>
              <a:t>http://</a:t>
            </a:r>
            <a:r>
              <a:rPr lang="en-GB" sz="1100" dirty="0" smtClean="0"/>
              <a:t>pmg-assets.s3-website-eu-west-1.amazonaws.com/docs/2003/appendices/030310minimumage.htm</a:t>
            </a:r>
          </a:p>
        </p:txBody>
      </p:sp>
      <p:sp>
        <p:nvSpPr>
          <p:cNvPr id="4" name="Content Placeholder 3"/>
          <p:cNvSpPr>
            <a:spLocks noGrp="1"/>
          </p:cNvSpPr>
          <p:nvPr>
            <p:ph sz="quarter" idx="4"/>
          </p:nvPr>
        </p:nvSpPr>
        <p:spPr/>
        <p:txBody>
          <a:bodyPr>
            <a:normAutofit fontScale="62500" lnSpcReduction="20000"/>
          </a:bodyPr>
          <a:lstStyle/>
          <a:p>
            <a:r>
              <a:rPr lang="en-GB" dirty="0" smtClean="0"/>
              <a:t>Where </a:t>
            </a:r>
            <a:r>
              <a:rPr lang="en-GB" dirty="0"/>
              <a:t>a child is in local authority Care, or is otherwise being looked after under the Children Act 1989 the relevant Children’s Services should arrange for either </a:t>
            </a:r>
            <a:endParaRPr lang="en-GB" dirty="0" smtClean="0"/>
          </a:p>
          <a:p>
            <a:pPr lvl="1"/>
            <a:r>
              <a:rPr lang="en-GB" dirty="0" smtClean="0"/>
              <a:t>the </a:t>
            </a:r>
            <a:r>
              <a:rPr lang="en-GB" dirty="0"/>
              <a:t>child/young person’s parent (if relevant</a:t>
            </a:r>
            <a:r>
              <a:rPr lang="en-GB" dirty="0" smtClean="0"/>
              <a:t>)</a:t>
            </a:r>
          </a:p>
          <a:p>
            <a:pPr lvl="1"/>
            <a:r>
              <a:rPr lang="en-GB" dirty="0" smtClean="0"/>
              <a:t>foster carer</a:t>
            </a:r>
          </a:p>
          <a:p>
            <a:pPr lvl="1"/>
            <a:r>
              <a:rPr lang="en-GB" dirty="0" smtClean="0"/>
              <a:t>social </a:t>
            </a:r>
            <a:r>
              <a:rPr lang="en-GB" dirty="0"/>
              <a:t>worker </a:t>
            </a:r>
            <a:endParaRPr lang="en-GB" dirty="0" smtClean="0"/>
          </a:p>
          <a:p>
            <a:pPr lvl="1"/>
            <a:r>
              <a:rPr lang="en-GB" dirty="0" smtClean="0"/>
              <a:t>or </a:t>
            </a:r>
            <a:r>
              <a:rPr lang="en-GB" dirty="0"/>
              <a:t>other representative of the authority to accompany the child/young </a:t>
            </a:r>
            <a:r>
              <a:rPr lang="en-GB" dirty="0" smtClean="0"/>
              <a:t>person</a:t>
            </a:r>
          </a:p>
          <a:p>
            <a:pPr lvl="1"/>
            <a:r>
              <a:rPr lang="en-GB" dirty="0" smtClean="0"/>
              <a:t>ensure </a:t>
            </a:r>
            <a:r>
              <a:rPr lang="en-GB" dirty="0"/>
              <a:t>the child/young person has access to and is represented in court by a defence </a:t>
            </a:r>
            <a:r>
              <a:rPr lang="en-GB" dirty="0" smtClean="0"/>
              <a:t>solicitor</a:t>
            </a:r>
          </a:p>
          <a:p>
            <a:r>
              <a:rPr lang="en-GB" dirty="0" smtClean="0"/>
              <a:t>The </a:t>
            </a:r>
            <a:r>
              <a:rPr lang="en-GB" dirty="0"/>
              <a:t>role of someone acting in Loco Parentis is to </a:t>
            </a:r>
            <a:endParaRPr lang="en-GB" dirty="0" smtClean="0"/>
          </a:p>
          <a:p>
            <a:pPr lvl="1"/>
            <a:r>
              <a:rPr lang="en-GB" dirty="0" smtClean="0"/>
              <a:t>support </a:t>
            </a:r>
            <a:r>
              <a:rPr lang="en-GB" dirty="0"/>
              <a:t>the child young </a:t>
            </a:r>
            <a:r>
              <a:rPr lang="en-GB" dirty="0" smtClean="0"/>
              <a:t>person</a:t>
            </a:r>
          </a:p>
          <a:p>
            <a:pPr lvl="1"/>
            <a:r>
              <a:rPr lang="en-GB" dirty="0" smtClean="0"/>
              <a:t>to </a:t>
            </a:r>
            <a:r>
              <a:rPr lang="en-GB" dirty="0"/>
              <a:t>inform the court of any relevant information concerning the young person’s care and </a:t>
            </a:r>
            <a:r>
              <a:rPr lang="en-GB" dirty="0" smtClean="0"/>
              <a:t>welfare</a:t>
            </a:r>
          </a:p>
          <a:p>
            <a:pPr lvl="1"/>
            <a:r>
              <a:rPr lang="en-GB" dirty="0" smtClean="0"/>
              <a:t>must </a:t>
            </a:r>
            <a:r>
              <a:rPr lang="en-GB" dirty="0"/>
              <a:t>be aged 18 years or </a:t>
            </a:r>
            <a:r>
              <a:rPr lang="en-GB" dirty="0" smtClean="0"/>
              <a:t>over</a:t>
            </a:r>
          </a:p>
        </p:txBody>
      </p:sp>
    </p:spTree>
    <p:extLst>
      <p:ext uri="{BB962C8B-B14F-4D97-AF65-F5344CB8AC3E}">
        <p14:creationId xmlns:p14="http://schemas.microsoft.com/office/powerpoint/2010/main" val="36312224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endParaRPr lang="en-GB" dirty="0"/>
          </a:p>
        </p:txBody>
      </p:sp>
      <p:sp>
        <p:nvSpPr>
          <p:cNvPr id="3" name="Text Placeholder 2"/>
          <p:cNvSpPr>
            <a:spLocks noGrp="1"/>
          </p:cNvSpPr>
          <p:nvPr>
            <p:ph type="body" idx="1"/>
          </p:nvPr>
        </p:nvSpPr>
        <p:spPr/>
        <p:txBody>
          <a:bodyPr/>
          <a:lstStyle/>
          <a:p>
            <a:r>
              <a:rPr lang="en-GB" smtClean="0"/>
              <a:t>Parent or Carer</a:t>
            </a:r>
            <a:endParaRPr lang="en-GB" dirty="0"/>
          </a:p>
        </p:txBody>
      </p:sp>
      <p:sp>
        <p:nvSpPr>
          <p:cNvPr id="4" name="Content Placeholder 3"/>
          <p:cNvSpPr>
            <a:spLocks noGrp="1"/>
          </p:cNvSpPr>
          <p:nvPr>
            <p:ph sz="half" idx="2"/>
          </p:nvPr>
        </p:nvSpPr>
        <p:spPr/>
        <p:txBody>
          <a:bodyPr>
            <a:normAutofit fontScale="70000" lnSpcReduction="20000"/>
          </a:bodyPr>
          <a:lstStyle/>
          <a:p>
            <a:r>
              <a:rPr lang="en-GB" smtClean="0"/>
              <a:t>Cannot attend court with their son or daughter if they are </a:t>
            </a:r>
          </a:p>
          <a:p>
            <a:pPr lvl="1"/>
            <a:r>
              <a:rPr lang="en-GB" smtClean="0"/>
              <a:t>a victim of the offence</a:t>
            </a:r>
          </a:p>
          <a:p>
            <a:pPr lvl="1"/>
            <a:r>
              <a:rPr lang="en-GB" smtClean="0"/>
              <a:t>a prosecution witness in the proceedings</a:t>
            </a:r>
          </a:p>
          <a:p>
            <a:pPr lvl="1"/>
            <a:r>
              <a:rPr lang="en-GB" smtClean="0"/>
              <a:t>a co-defendant in the proceedings etc</a:t>
            </a:r>
          </a:p>
          <a:p>
            <a:r>
              <a:rPr lang="en-GB" smtClean="0"/>
              <a:t>The court will require someone to act in loco parentis </a:t>
            </a:r>
          </a:p>
          <a:p>
            <a:pPr lvl="1"/>
            <a:r>
              <a:rPr lang="en-GB" smtClean="0"/>
              <a:t>Looked After Children or those not looked after by the local authority but are otherwise known on a Child Protection Plan </a:t>
            </a:r>
          </a:p>
          <a:p>
            <a:pPr lvl="1"/>
            <a:r>
              <a:rPr lang="en-GB" smtClean="0"/>
              <a:t>the court expectation will be that the local authority social worker will attend court </a:t>
            </a:r>
          </a:p>
          <a:p>
            <a:pPr lvl="1"/>
            <a:r>
              <a:rPr lang="en-GB" smtClean="0"/>
              <a:t>if required to do so to inform and update the court on current plans regarding the child/young person’s care, welfare and or accommodation issues etc</a:t>
            </a:r>
            <a:endParaRPr lang="en-GB" dirty="0" smtClean="0"/>
          </a:p>
        </p:txBody>
      </p:sp>
      <p:sp>
        <p:nvSpPr>
          <p:cNvPr id="5" name="Text Placeholder 4"/>
          <p:cNvSpPr>
            <a:spLocks noGrp="1"/>
          </p:cNvSpPr>
          <p:nvPr>
            <p:ph type="body" sz="quarter" idx="3"/>
          </p:nvPr>
        </p:nvSpPr>
        <p:spPr/>
        <p:txBody>
          <a:bodyPr/>
          <a:lstStyle/>
          <a:p>
            <a:r>
              <a:rPr lang="en-GB" sz="1600" dirty="0" smtClean="0"/>
              <a:t>Youth Offending Service</a:t>
            </a:r>
          </a:p>
          <a:p>
            <a:r>
              <a:rPr lang="en-GB" sz="1600" dirty="0" smtClean="0"/>
              <a:t>Officers of the Court NOT Loco Parentis</a:t>
            </a:r>
            <a:endParaRPr lang="en-GB" sz="1600" dirty="0"/>
          </a:p>
        </p:txBody>
      </p:sp>
      <p:sp>
        <p:nvSpPr>
          <p:cNvPr id="6" name="Content Placeholder 5"/>
          <p:cNvSpPr>
            <a:spLocks noGrp="1"/>
          </p:cNvSpPr>
          <p:nvPr>
            <p:ph sz="quarter" idx="4"/>
          </p:nvPr>
        </p:nvSpPr>
        <p:spPr/>
        <p:txBody>
          <a:bodyPr>
            <a:normAutofit fontScale="92500" lnSpcReduction="20000"/>
          </a:bodyPr>
          <a:lstStyle/>
          <a:p>
            <a:r>
              <a:rPr lang="en-GB" smtClean="0"/>
              <a:t>Assist the professionals within the court including sentencing justices</a:t>
            </a:r>
          </a:p>
          <a:p>
            <a:r>
              <a:rPr lang="en-GB" smtClean="0"/>
              <a:t>Provide bail information </a:t>
            </a:r>
          </a:p>
          <a:p>
            <a:r>
              <a:rPr lang="en-GB" smtClean="0"/>
              <a:t>Managing on behalf of the court any orders made on sentencing</a:t>
            </a:r>
          </a:p>
          <a:p>
            <a:r>
              <a:rPr lang="en-GB" smtClean="0"/>
              <a:t>Provide a court officer at each hearing to assist the court </a:t>
            </a:r>
          </a:p>
          <a:p>
            <a:r>
              <a:rPr lang="en-GB" smtClean="0"/>
              <a:t>Provide social workers with court outcome details following each and every hearing regardless of whether or not the social worker has been in court</a:t>
            </a:r>
          </a:p>
          <a:p>
            <a:endParaRPr lang="en-GB" dirty="0"/>
          </a:p>
        </p:txBody>
      </p:sp>
    </p:spTree>
    <p:extLst>
      <p:ext uri="{BB962C8B-B14F-4D97-AF65-F5344CB8AC3E}">
        <p14:creationId xmlns:p14="http://schemas.microsoft.com/office/powerpoint/2010/main" val="33392884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Appropriate Adults:</a:t>
            </a:r>
            <a:br>
              <a:rPr lang="en-GB" dirty="0" smtClean="0"/>
            </a:br>
            <a:r>
              <a:rPr lang="en-GB" dirty="0" smtClean="0"/>
              <a:t>The Reality (Videos)</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dirty="0" smtClean="0">
                <a:hlinkClick r:id="rId2"/>
              </a:rPr>
              <a:t>Criminal Justice Link Appropriate Adult 1</a:t>
            </a:r>
            <a:endParaRPr lang="en-GB" dirty="0" smtClean="0"/>
          </a:p>
          <a:p>
            <a:r>
              <a:rPr lang="en-GB" dirty="0" smtClean="0">
                <a:hlinkClick r:id="rId3"/>
              </a:rPr>
              <a:t>Criminal Justice Link Appropriate Adult 2</a:t>
            </a:r>
            <a:endParaRPr lang="en-GB" dirty="0" smtClean="0"/>
          </a:p>
          <a:p>
            <a:r>
              <a:rPr lang="en-GB" dirty="0" smtClean="0">
                <a:hlinkClick r:id="rId4"/>
              </a:rPr>
              <a:t>What is an Appropriate Adult? Hafal</a:t>
            </a:r>
            <a:endParaRPr lang="en-GB" dirty="0" smtClean="0"/>
          </a:p>
          <a:p>
            <a:r>
              <a:rPr lang="en-GB" dirty="0" smtClean="0">
                <a:hlinkClick r:id="rId5"/>
              </a:rPr>
              <a:t>Volunteering with Leeds YOS - Appropriate Adults</a:t>
            </a:r>
            <a:r>
              <a:rPr lang="en-GB" dirty="0" smtClean="0"/>
              <a:t> </a:t>
            </a:r>
          </a:p>
          <a:p>
            <a:endParaRPr lang="en-GB" dirty="0"/>
          </a:p>
        </p:txBody>
      </p:sp>
    </p:spTree>
    <p:extLst>
      <p:ext uri="{BB962C8B-B14F-4D97-AF65-F5344CB8AC3E}">
        <p14:creationId xmlns:p14="http://schemas.microsoft.com/office/powerpoint/2010/main" val="32656750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Offending Service:</a:t>
            </a:r>
            <a:br>
              <a:rPr lang="en-GB" dirty="0" smtClean="0"/>
            </a:br>
            <a:r>
              <a:rPr lang="en-GB" dirty="0" smtClean="0"/>
              <a:t>Panel Meetings</a:t>
            </a:r>
            <a:endParaRPr lang="en-GB" dirty="0"/>
          </a:p>
        </p:txBody>
      </p:sp>
      <p:sp>
        <p:nvSpPr>
          <p:cNvPr id="3" name="Content Placeholder 2"/>
          <p:cNvSpPr>
            <a:spLocks noGrp="1"/>
          </p:cNvSpPr>
          <p:nvPr>
            <p:ph idx="1"/>
          </p:nvPr>
        </p:nvSpPr>
        <p:spPr/>
        <p:txBody>
          <a:bodyPr/>
          <a:lstStyle/>
          <a:p>
            <a:r>
              <a:rPr lang="en-GB" dirty="0" smtClean="0">
                <a:hlinkClick r:id="rId2"/>
              </a:rPr>
              <a:t>Panel Meetings</a:t>
            </a:r>
            <a:endParaRPr lang="en-GB" dirty="0" smtClean="0"/>
          </a:p>
          <a:p>
            <a:endParaRPr lang="en-GB" dirty="0"/>
          </a:p>
          <a:p>
            <a:r>
              <a:rPr lang="en-GB" dirty="0" smtClean="0"/>
              <a:t>There is a need for Volunteers for YOS Panel Meetings in Wales!</a:t>
            </a:r>
          </a:p>
          <a:p>
            <a:endParaRPr lang="en-GB" dirty="0"/>
          </a:p>
        </p:txBody>
      </p:sp>
    </p:spTree>
    <p:extLst>
      <p:ext uri="{BB962C8B-B14F-4D97-AF65-F5344CB8AC3E}">
        <p14:creationId xmlns:p14="http://schemas.microsoft.com/office/powerpoint/2010/main" val="25104361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www.hse.gov.uk/enforce/enforcementguide/investigation/witness-questioning.htm</a:t>
            </a:r>
            <a:r>
              <a:rPr lang="en-GB" dirty="0" smtClean="0"/>
              <a:t> </a:t>
            </a:r>
            <a:endParaRPr lang="en-GB" dirty="0"/>
          </a:p>
        </p:txBody>
      </p:sp>
    </p:spTree>
    <p:extLst>
      <p:ext uri="{BB962C8B-B14F-4D97-AF65-F5344CB8AC3E}">
        <p14:creationId xmlns:p14="http://schemas.microsoft.com/office/powerpoint/2010/main" val="95804725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442</TotalTime>
  <Words>1899</Words>
  <Application>Microsoft Office PowerPoint</Application>
  <PresentationFormat>Widescreen</PresentationFormat>
  <Paragraphs>181</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Trebuchet MS</vt:lpstr>
      <vt:lpstr>Wingdings 3</vt:lpstr>
      <vt:lpstr>Facet</vt:lpstr>
      <vt:lpstr>ECAY6001 Advocacy within a Criminal Justice Context</vt:lpstr>
      <vt:lpstr>Vulnerable Adult: Definitions in Law</vt:lpstr>
      <vt:lpstr>Juvenile: Definitions in Law</vt:lpstr>
      <vt:lpstr>Appropriate Adult in Law: PACE (1984)</vt:lpstr>
      <vt:lpstr>Appropriate Adult: Police and Criminal Evidence Act 1984 (PACE) Codes of Practice</vt:lpstr>
      <vt:lpstr>Appropriate Adult: Roles and Responsibilities </vt:lpstr>
      <vt:lpstr>Appropriate Adult: Roles and Responsibilities </vt:lpstr>
      <vt:lpstr>Appropriate Adult: Roles and Responsibilities </vt:lpstr>
      <vt:lpstr>PowerPoint Presentation</vt:lpstr>
      <vt:lpstr>Detained: Time Scales</vt:lpstr>
      <vt:lpstr>Police Interviews: Voluntary Attendee</vt:lpstr>
      <vt:lpstr>Police Interviews: Voluntary Interviews Under Caution</vt:lpstr>
      <vt:lpstr>Police Interview: Questioning</vt:lpstr>
      <vt:lpstr>Police Interview: Questioning</vt:lpstr>
      <vt:lpstr>Offender’s Rights for an Advocate:  Police Interview</vt:lpstr>
      <vt:lpstr>Pre-Court: Kept in Custody or Realised on Bail</vt:lpstr>
      <vt:lpstr>Offender’s Rights for an Advocate:  Court</vt:lpstr>
      <vt:lpstr>Offender’s Rights for an Advocate:  Criminal Court Setting Juvenile </vt:lpstr>
      <vt:lpstr>PowerPoint Presentation</vt:lpstr>
      <vt:lpstr>Appropriate Adults: The Reality (Videos)</vt:lpstr>
      <vt:lpstr>Youth Offending Service: Panel Meetings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ECAY6001 Advocacy within a Criminal Justice Context</dc:title>
  <dc:creator>Philip Morgan</dc:creator>
  <cp:lastModifiedBy>Caroline Lohmann-Hancock</cp:lastModifiedBy>
  <cp:revision>13</cp:revision>
  <dcterms:created xsi:type="dcterms:W3CDTF">2017-09-19T08:32:56Z</dcterms:created>
  <dcterms:modified xsi:type="dcterms:W3CDTF">2017-11-17T11:53:01Z</dcterms:modified>
</cp:coreProperties>
</file>