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"/>
  </p:notesMasterIdLst>
  <p:sldIdLst>
    <p:sldId id="256" r:id="rId2"/>
  </p:sldIdLst>
  <p:sldSz cx="6858000" cy="9906000" type="A4"/>
  <p:notesSz cx="6858000" cy="9144000"/>
  <p:embeddedFontLst>
    <p:embeddedFont>
      <p:font typeface="Calibri" panose="020F0502020204030204" pitchFamily="34" charset="0"/>
      <p:regular r:id="rId4"/>
      <p:bold r:id="rId5"/>
      <p:italic r:id="rId6"/>
      <p:boldItalic r:id="rId7"/>
    </p:embeddedFont>
  </p:embeddedFontLst>
  <p:defaultTextStyle>
    <a:defPPr>
      <a:defRPr lang="en-US"/>
    </a:defPPr>
    <a:lvl1pPr marL="0" algn="l" defTabSz="839876" rtl="0" eaLnBrk="1" latinLnBrk="0" hangingPunct="1">
      <a:defRPr sz="1653" kern="1200">
        <a:solidFill>
          <a:schemeClr val="tx1"/>
        </a:solidFill>
        <a:latin typeface="+mn-lt"/>
        <a:ea typeface="+mn-ea"/>
        <a:cs typeface="+mn-cs"/>
      </a:defRPr>
    </a:lvl1pPr>
    <a:lvl2pPr marL="419938" algn="l" defTabSz="839876" rtl="0" eaLnBrk="1" latinLnBrk="0" hangingPunct="1">
      <a:defRPr sz="1653" kern="1200">
        <a:solidFill>
          <a:schemeClr val="tx1"/>
        </a:solidFill>
        <a:latin typeface="+mn-lt"/>
        <a:ea typeface="+mn-ea"/>
        <a:cs typeface="+mn-cs"/>
      </a:defRPr>
    </a:lvl2pPr>
    <a:lvl3pPr marL="839876" algn="l" defTabSz="839876" rtl="0" eaLnBrk="1" latinLnBrk="0" hangingPunct="1">
      <a:defRPr sz="1653" kern="1200">
        <a:solidFill>
          <a:schemeClr val="tx1"/>
        </a:solidFill>
        <a:latin typeface="+mn-lt"/>
        <a:ea typeface="+mn-ea"/>
        <a:cs typeface="+mn-cs"/>
      </a:defRPr>
    </a:lvl3pPr>
    <a:lvl4pPr marL="1259815" algn="l" defTabSz="839876" rtl="0" eaLnBrk="1" latinLnBrk="0" hangingPunct="1">
      <a:defRPr sz="1653" kern="1200">
        <a:solidFill>
          <a:schemeClr val="tx1"/>
        </a:solidFill>
        <a:latin typeface="+mn-lt"/>
        <a:ea typeface="+mn-ea"/>
        <a:cs typeface="+mn-cs"/>
      </a:defRPr>
    </a:lvl4pPr>
    <a:lvl5pPr marL="1679753" algn="l" defTabSz="839876" rtl="0" eaLnBrk="1" latinLnBrk="0" hangingPunct="1">
      <a:defRPr sz="1653" kern="1200">
        <a:solidFill>
          <a:schemeClr val="tx1"/>
        </a:solidFill>
        <a:latin typeface="+mn-lt"/>
        <a:ea typeface="+mn-ea"/>
        <a:cs typeface="+mn-cs"/>
      </a:defRPr>
    </a:lvl5pPr>
    <a:lvl6pPr marL="2099691" algn="l" defTabSz="839876" rtl="0" eaLnBrk="1" latinLnBrk="0" hangingPunct="1">
      <a:defRPr sz="1653" kern="1200">
        <a:solidFill>
          <a:schemeClr val="tx1"/>
        </a:solidFill>
        <a:latin typeface="+mn-lt"/>
        <a:ea typeface="+mn-ea"/>
        <a:cs typeface="+mn-cs"/>
      </a:defRPr>
    </a:lvl6pPr>
    <a:lvl7pPr marL="2519629" algn="l" defTabSz="839876" rtl="0" eaLnBrk="1" latinLnBrk="0" hangingPunct="1">
      <a:defRPr sz="1653" kern="1200">
        <a:solidFill>
          <a:schemeClr val="tx1"/>
        </a:solidFill>
        <a:latin typeface="+mn-lt"/>
        <a:ea typeface="+mn-ea"/>
        <a:cs typeface="+mn-cs"/>
      </a:defRPr>
    </a:lvl7pPr>
    <a:lvl8pPr marL="2939567" algn="l" defTabSz="839876" rtl="0" eaLnBrk="1" latinLnBrk="0" hangingPunct="1">
      <a:defRPr sz="1653" kern="1200">
        <a:solidFill>
          <a:schemeClr val="tx1"/>
        </a:solidFill>
        <a:latin typeface="+mn-lt"/>
        <a:ea typeface="+mn-ea"/>
        <a:cs typeface="+mn-cs"/>
      </a:defRPr>
    </a:lvl8pPr>
    <a:lvl9pPr marL="3359506" algn="l" defTabSz="839876" rtl="0" eaLnBrk="1" latinLnBrk="0" hangingPunct="1">
      <a:defRPr sz="1653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01" userDrawn="1">
          <p15:clr>
            <a:srgbClr val="A4A3A4"/>
          </p15:clr>
        </p15:guide>
        <p15:guide id="2" pos="261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1" d="100"/>
          <a:sy n="41" d="100"/>
        </p:scale>
        <p:origin x="2292" y="36"/>
      </p:cViewPr>
      <p:guideLst>
        <p:guide orient="horz" pos="2001"/>
        <p:guide pos="261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notesMaster" Target="notesMasters/notesMaster1.xml"/><Relationship Id="rId7" Type="http://schemas.openxmlformats.org/officeDocument/2006/relationships/font" Target="fonts/font4.fntdata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tableStyles" Target="tableStyles.xml"/><Relationship Id="rId5" Type="http://schemas.openxmlformats.org/officeDocument/2006/relationships/font" Target="fonts/font2.fntdata"/><Relationship Id="rId10" Type="http://schemas.openxmlformats.org/officeDocument/2006/relationships/theme" Target="theme/theme1.xml"/><Relationship Id="rId4" Type="http://schemas.openxmlformats.org/officeDocument/2006/relationships/font" Target="fonts/font1.fntdata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AE6F13-0D72-455B-8D5D-B1186523729D}" type="datetimeFigureOut">
              <a:rPr lang="en-US" smtClean="0"/>
              <a:t>2/2/2023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28233C-1084-4393-8D48-87D14E6AE6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281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839876" rtl="0" eaLnBrk="1" latinLnBrk="0" hangingPunct="1">
      <a:defRPr sz="1102" kern="1200">
        <a:solidFill>
          <a:schemeClr val="tx1"/>
        </a:solidFill>
        <a:latin typeface="+mn-lt"/>
        <a:ea typeface="+mn-ea"/>
        <a:cs typeface="+mn-cs"/>
      </a:defRPr>
    </a:lvl1pPr>
    <a:lvl2pPr marL="419938" algn="l" defTabSz="839876" rtl="0" eaLnBrk="1" latinLnBrk="0" hangingPunct="1">
      <a:defRPr sz="1102" kern="1200">
        <a:solidFill>
          <a:schemeClr val="tx1"/>
        </a:solidFill>
        <a:latin typeface="+mn-lt"/>
        <a:ea typeface="+mn-ea"/>
        <a:cs typeface="+mn-cs"/>
      </a:defRPr>
    </a:lvl2pPr>
    <a:lvl3pPr marL="839876" algn="l" defTabSz="839876" rtl="0" eaLnBrk="1" latinLnBrk="0" hangingPunct="1">
      <a:defRPr sz="1102" kern="1200">
        <a:solidFill>
          <a:schemeClr val="tx1"/>
        </a:solidFill>
        <a:latin typeface="+mn-lt"/>
        <a:ea typeface="+mn-ea"/>
        <a:cs typeface="+mn-cs"/>
      </a:defRPr>
    </a:lvl3pPr>
    <a:lvl4pPr marL="1259815" algn="l" defTabSz="839876" rtl="0" eaLnBrk="1" latinLnBrk="0" hangingPunct="1">
      <a:defRPr sz="1102" kern="1200">
        <a:solidFill>
          <a:schemeClr val="tx1"/>
        </a:solidFill>
        <a:latin typeface="+mn-lt"/>
        <a:ea typeface="+mn-ea"/>
        <a:cs typeface="+mn-cs"/>
      </a:defRPr>
    </a:lvl4pPr>
    <a:lvl5pPr marL="1679753" algn="l" defTabSz="839876" rtl="0" eaLnBrk="1" latinLnBrk="0" hangingPunct="1">
      <a:defRPr sz="1102" kern="1200">
        <a:solidFill>
          <a:schemeClr val="tx1"/>
        </a:solidFill>
        <a:latin typeface="+mn-lt"/>
        <a:ea typeface="+mn-ea"/>
        <a:cs typeface="+mn-cs"/>
      </a:defRPr>
    </a:lvl5pPr>
    <a:lvl6pPr marL="2099691" algn="l" defTabSz="839876" rtl="0" eaLnBrk="1" latinLnBrk="0" hangingPunct="1">
      <a:defRPr sz="1102" kern="1200">
        <a:solidFill>
          <a:schemeClr val="tx1"/>
        </a:solidFill>
        <a:latin typeface="+mn-lt"/>
        <a:ea typeface="+mn-ea"/>
        <a:cs typeface="+mn-cs"/>
      </a:defRPr>
    </a:lvl6pPr>
    <a:lvl7pPr marL="2519629" algn="l" defTabSz="839876" rtl="0" eaLnBrk="1" latinLnBrk="0" hangingPunct="1">
      <a:defRPr sz="1102" kern="1200">
        <a:solidFill>
          <a:schemeClr val="tx1"/>
        </a:solidFill>
        <a:latin typeface="+mn-lt"/>
        <a:ea typeface="+mn-ea"/>
        <a:cs typeface="+mn-cs"/>
      </a:defRPr>
    </a:lvl7pPr>
    <a:lvl8pPr marL="2939567" algn="l" defTabSz="839876" rtl="0" eaLnBrk="1" latinLnBrk="0" hangingPunct="1">
      <a:defRPr sz="1102" kern="1200">
        <a:solidFill>
          <a:schemeClr val="tx1"/>
        </a:solidFill>
        <a:latin typeface="+mn-lt"/>
        <a:ea typeface="+mn-ea"/>
        <a:cs typeface="+mn-cs"/>
      </a:defRPr>
    </a:lvl8pPr>
    <a:lvl9pPr marL="3359506" algn="l" defTabSz="839876" rtl="0" eaLnBrk="1" latinLnBrk="0" hangingPunct="1">
      <a:defRPr sz="1102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83987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Ozdemir</a:t>
            </a:r>
            <a:r>
              <a:rPr lang="en-US" dirty="0"/>
              <a:t>, B. and </a:t>
            </a:r>
            <a:r>
              <a:rPr lang="en-US" dirty="0" err="1"/>
              <a:t>Caliskan</a:t>
            </a:r>
            <a:r>
              <a:rPr lang="en-US" dirty="0"/>
              <a:t>, O., 2015. Menu design: A review of literature. </a:t>
            </a:r>
            <a:r>
              <a:rPr lang="en-US"/>
              <a:t>Journal of Foodservice Business Research, 18(3), pp.189-206.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28233C-1084-4393-8D48-87D14E6AE66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71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2407" y="1973553"/>
            <a:ext cx="7053943" cy="136178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44814" y="3600043"/>
            <a:ext cx="5809129" cy="162354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1495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829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24486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65981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0747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48972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9046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31963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544" y="4082402"/>
            <a:ext cx="7053943" cy="1261780"/>
          </a:xfrm>
        </p:spPr>
        <p:txBody>
          <a:bodyPr anchor="t"/>
          <a:lstStyle>
            <a:lvl1pPr algn="l">
              <a:defRPr sz="363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544" y="2692680"/>
            <a:ext cx="7053943" cy="1389722"/>
          </a:xfrm>
        </p:spPr>
        <p:txBody>
          <a:bodyPr anchor="b"/>
          <a:lstStyle>
            <a:lvl1pPr marL="0" indent="0">
              <a:buNone/>
              <a:defRPr sz="1815">
                <a:solidFill>
                  <a:schemeClr val="tx1">
                    <a:tint val="75000"/>
                  </a:schemeClr>
                </a:solidFill>
              </a:defRPr>
            </a:lvl1pPr>
            <a:lvl2pPr marL="414955" indent="0">
              <a:buNone/>
              <a:defRPr sz="1634">
                <a:solidFill>
                  <a:schemeClr val="tx1">
                    <a:tint val="75000"/>
                  </a:schemeClr>
                </a:solidFill>
              </a:defRPr>
            </a:lvl2pPr>
            <a:lvl3pPr marL="829909" indent="0">
              <a:buNone/>
              <a:defRPr sz="1452">
                <a:solidFill>
                  <a:schemeClr val="tx1">
                    <a:tint val="75000"/>
                  </a:schemeClr>
                </a:solidFill>
              </a:defRPr>
            </a:lvl3pPr>
            <a:lvl4pPr marL="1244864" indent="0">
              <a:buNone/>
              <a:defRPr sz="1271">
                <a:solidFill>
                  <a:schemeClr val="tx1">
                    <a:tint val="75000"/>
                  </a:schemeClr>
                </a:solidFill>
              </a:defRPr>
            </a:lvl4pPr>
            <a:lvl5pPr marL="1659819" indent="0">
              <a:buNone/>
              <a:defRPr sz="1271">
                <a:solidFill>
                  <a:schemeClr val="tx1">
                    <a:tint val="75000"/>
                  </a:schemeClr>
                </a:solidFill>
              </a:defRPr>
            </a:lvl5pPr>
            <a:lvl6pPr marL="2074774" indent="0">
              <a:buNone/>
              <a:defRPr sz="1271">
                <a:solidFill>
                  <a:schemeClr val="tx1">
                    <a:tint val="75000"/>
                  </a:schemeClr>
                </a:solidFill>
              </a:defRPr>
            </a:lvl6pPr>
            <a:lvl7pPr marL="2489728" indent="0">
              <a:buNone/>
              <a:defRPr sz="1271">
                <a:solidFill>
                  <a:schemeClr val="tx1">
                    <a:tint val="75000"/>
                  </a:schemeClr>
                </a:solidFill>
              </a:defRPr>
            </a:lvl7pPr>
            <a:lvl8pPr marL="2904683" indent="0">
              <a:buNone/>
              <a:defRPr sz="1271">
                <a:solidFill>
                  <a:schemeClr val="tx1">
                    <a:tint val="75000"/>
                  </a:schemeClr>
                </a:solidFill>
              </a:defRPr>
            </a:lvl8pPr>
            <a:lvl9pPr marL="3319638" indent="0">
              <a:buNone/>
              <a:defRPr sz="127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4938" y="1482371"/>
            <a:ext cx="3665284" cy="4192697"/>
          </a:xfrm>
        </p:spPr>
        <p:txBody>
          <a:bodyPr/>
          <a:lstStyle>
            <a:lvl1pPr>
              <a:defRPr sz="2541"/>
            </a:lvl1pPr>
            <a:lvl2pPr>
              <a:defRPr sz="2178"/>
            </a:lvl2pPr>
            <a:lvl3pPr>
              <a:defRPr sz="1815"/>
            </a:lvl3pPr>
            <a:lvl4pPr>
              <a:defRPr sz="1634"/>
            </a:lvl4pPr>
            <a:lvl5pPr>
              <a:defRPr sz="1634"/>
            </a:lvl5pPr>
            <a:lvl6pPr>
              <a:defRPr sz="1634"/>
            </a:lvl6pPr>
            <a:lvl7pPr>
              <a:defRPr sz="1634"/>
            </a:lvl7pPr>
            <a:lvl8pPr>
              <a:defRPr sz="1634"/>
            </a:lvl8pPr>
            <a:lvl9pPr>
              <a:defRPr sz="163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18534" y="1482371"/>
            <a:ext cx="3665284" cy="4192697"/>
          </a:xfrm>
        </p:spPr>
        <p:txBody>
          <a:bodyPr/>
          <a:lstStyle>
            <a:lvl1pPr>
              <a:defRPr sz="2541"/>
            </a:lvl1pPr>
            <a:lvl2pPr>
              <a:defRPr sz="2178"/>
            </a:lvl2pPr>
            <a:lvl3pPr>
              <a:defRPr sz="1815"/>
            </a:lvl3pPr>
            <a:lvl4pPr>
              <a:defRPr sz="1634"/>
            </a:lvl4pPr>
            <a:lvl5pPr>
              <a:defRPr sz="1634"/>
            </a:lvl5pPr>
            <a:lvl6pPr>
              <a:defRPr sz="1634"/>
            </a:lvl6pPr>
            <a:lvl7pPr>
              <a:defRPr sz="1634"/>
            </a:lvl7pPr>
            <a:lvl8pPr>
              <a:defRPr sz="1634"/>
            </a:lvl8pPr>
            <a:lvl9pPr>
              <a:defRPr sz="163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4938" y="1422076"/>
            <a:ext cx="3666725" cy="592654"/>
          </a:xfrm>
        </p:spPr>
        <p:txBody>
          <a:bodyPr anchor="b"/>
          <a:lstStyle>
            <a:lvl1pPr marL="0" indent="0">
              <a:buNone/>
              <a:defRPr sz="2178" b="1"/>
            </a:lvl1pPr>
            <a:lvl2pPr marL="414955" indent="0">
              <a:buNone/>
              <a:defRPr sz="1815" b="1"/>
            </a:lvl2pPr>
            <a:lvl3pPr marL="829909" indent="0">
              <a:buNone/>
              <a:defRPr sz="1634" b="1"/>
            </a:lvl3pPr>
            <a:lvl4pPr marL="1244864" indent="0">
              <a:buNone/>
              <a:defRPr sz="1452" b="1"/>
            </a:lvl4pPr>
            <a:lvl5pPr marL="1659819" indent="0">
              <a:buNone/>
              <a:defRPr sz="1452" b="1"/>
            </a:lvl5pPr>
            <a:lvl6pPr marL="2074774" indent="0">
              <a:buNone/>
              <a:defRPr sz="1452" b="1"/>
            </a:lvl6pPr>
            <a:lvl7pPr marL="2489728" indent="0">
              <a:buNone/>
              <a:defRPr sz="1452" b="1"/>
            </a:lvl7pPr>
            <a:lvl8pPr marL="2904683" indent="0">
              <a:buNone/>
              <a:defRPr sz="1452" b="1"/>
            </a:lvl8pPr>
            <a:lvl9pPr marL="3319638" indent="0">
              <a:buNone/>
              <a:defRPr sz="145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4938" y="2014730"/>
            <a:ext cx="3666725" cy="3660338"/>
          </a:xfrm>
        </p:spPr>
        <p:txBody>
          <a:bodyPr/>
          <a:lstStyle>
            <a:lvl1pPr>
              <a:defRPr sz="2178"/>
            </a:lvl1pPr>
            <a:lvl2pPr>
              <a:defRPr sz="1815"/>
            </a:lvl2pPr>
            <a:lvl3pPr>
              <a:defRPr sz="1634"/>
            </a:lvl3pPr>
            <a:lvl4pPr>
              <a:defRPr sz="1452"/>
            </a:lvl4pPr>
            <a:lvl5pPr>
              <a:defRPr sz="1452"/>
            </a:lvl5pPr>
            <a:lvl6pPr>
              <a:defRPr sz="1452"/>
            </a:lvl6pPr>
            <a:lvl7pPr>
              <a:defRPr sz="1452"/>
            </a:lvl7pPr>
            <a:lvl8pPr>
              <a:defRPr sz="1452"/>
            </a:lvl8pPr>
            <a:lvl9pPr>
              <a:defRPr sz="145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15653" y="1422076"/>
            <a:ext cx="3668166" cy="592654"/>
          </a:xfrm>
        </p:spPr>
        <p:txBody>
          <a:bodyPr anchor="b"/>
          <a:lstStyle>
            <a:lvl1pPr marL="0" indent="0">
              <a:buNone/>
              <a:defRPr sz="2178" b="1"/>
            </a:lvl1pPr>
            <a:lvl2pPr marL="414955" indent="0">
              <a:buNone/>
              <a:defRPr sz="1815" b="1"/>
            </a:lvl2pPr>
            <a:lvl3pPr marL="829909" indent="0">
              <a:buNone/>
              <a:defRPr sz="1634" b="1"/>
            </a:lvl3pPr>
            <a:lvl4pPr marL="1244864" indent="0">
              <a:buNone/>
              <a:defRPr sz="1452" b="1"/>
            </a:lvl4pPr>
            <a:lvl5pPr marL="1659819" indent="0">
              <a:buNone/>
              <a:defRPr sz="1452" b="1"/>
            </a:lvl5pPr>
            <a:lvl6pPr marL="2074774" indent="0">
              <a:buNone/>
              <a:defRPr sz="1452" b="1"/>
            </a:lvl6pPr>
            <a:lvl7pPr marL="2489728" indent="0">
              <a:buNone/>
              <a:defRPr sz="1452" b="1"/>
            </a:lvl7pPr>
            <a:lvl8pPr marL="2904683" indent="0">
              <a:buNone/>
              <a:defRPr sz="1452" b="1"/>
            </a:lvl8pPr>
            <a:lvl9pPr marL="3319638" indent="0">
              <a:buNone/>
              <a:defRPr sz="145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15653" y="2014730"/>
            <a:ext cx="3668166" cy="3660338"/>
          </a:xfrm>
        </p:spPr>
        <p:txBody>
          <a:bodyPr/>
          <a:lstStyle>
            <a:lvl1pPr>
              <a:defRPr sz="2178"/>
            </a:lvl1pPr>
            <a:lvl2pPr>
              <a:defRPr sz="1815"/>
            </a:lvl2pPr>
            <a:lvl3pPr>
              <a:defRPr sz="1634"/>
            </a:lvl3pPr>
            <a:lvl4pPr>
              <a:defRPr sz="1452"/>
            </a:lvl4pPr>
            <a:lvl5pPr>
              <a:defRPr sz="1452"/>
            </a:lvl5pPr>
            <a:lvl6pPr>
              <a:defRPr sz="1452"/>
            </a:lvl6pPr>
            <a:lvl7pPr>
              <a:defRPr sz="1452"/>
            </a:lvl7pPr>
            <a:lvl8pPr>
              <a:defRPr sz="1452"/>
            </a:lvl8pPr>
            <a:lvl9pPr>
              <a:defRPr sz="145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938" y="252944"/>
            <a:ext cx="2730234" cy="1076483"/>
          </a:xfrm>
        </p:spPr>
        <p:txBody>
          <a:bodyPr anchor="b"/>
          <a:lstStyle>
            <a:lvl1pPr algn="l">
              <a:defRPr sz="1815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44583" y="252944"/>
            <a:ext cx="4639235" cy="5422124"/>
          </a:xfrm>
        </p:spPr>
        <p:txBody>
          <a:bodyPr/>
          <a:lstStyle>
            <a:lvl1pPr>
              <a:defRPr sz="2904"/>
            </a:lvl1pPr>
            <a:lvl2pPr>
              <a:defRPr sz="2541"/>
            </a:lvl2pPr>
            <a:lvl3pPr>
              <a:defRPr sz="2178"/>
            </a:lvl3pPr>
            <a:lvl4pPr>
              <a:defRPr sz="1815"/>
            </a:lvl4pPr>
            <a:lvl5pPr>
              <a:defRPr sz="1815"/>
            </a:lvl5pPr>
            <a:lvl6pPr>
              <a:defRPr sz="1815"/>
            </a:lvl6pPr>
            <a:lvl7pPr>
              <a:defRPr sz="1815"/>
            </a:lvl7pPr>
            <a:lvl8pPr>
              <a:defRPr sz="1815"/>
            </a:lvl8pPr>
            <a:lvl9pPr>
              <a:defRPr sz="181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4938" y="1329428"/>
            <a:ext cx="2730234" cy="4345640"/>
          </a:xfrm>
        </p:spPr>
        <p:txBody>
          <a:bodyPr/>
          <a:lstStyle>
            <a:lvl1pPr marL="0" indent="0">
              <a:buNone/>
              <a:defRPr sz="1271"/>
            </a:lvl1pPr>
            <a:lvl2pPr marL="414955" indent="0">
              <a:buNone/>
              <a:defRPr sz="1089"/>
            </a:lvl2pPr>
            <a:lvl3pPr marL="829909" indent="0">
              <a:buNone/>
              <a:defRPr sz="908"/>
            </a:lvl3pPr>
            <a:lvl4pPr marL="1244864" indent="0">
              <a:buNone/>
              <a:defRPr sz="817"/>
            </a:lvl4pPr>
            <a:lvl5pPr marL="1659819" indent="0">
              <a:buNone/>
              <a:defRPr sz="817"/>
            </a:lvl5pPr>
            <a:lvl6pPr marL="2074774" indent="0">
              <a:buNone/>
              <a:defRPr sz="817"/>
            </a:lvl6pPr>
            <a:lvl7pPr marL="2489728" indent="0">
              <a:buNone/>
              <a:defRPr sz="817"/>
            </a:lvl7pPr>
            <a:lvl8pPr marL="2904683" indent="0">
              <a:buNone/>
              <a:defRPr sz="817"/>
            </a:lvl8pPr>
            <a:lvl9pPr marL="3319638" indent="0">
              <a:buNone/>
              <a:defRPr sz="8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6614" y="4447111"/>
            <a:ext cx="4979254" cy="525007"/>
          </a:xfrm>
        </p:spPr>
        <p:txBody>
          <a:bodyPr anchor="b"/>
          <a:lstStyle>
            <a:lvl1pPr algn="l">
              <a:defRPr sz="1815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626614" y="567654"/>
            <a:ext cx="4979254" cy="3811810"/>
          </a:xfrm>
        </p:spPr>
        <p:txBody>
          <a:bodyPr/>
          <a:lstStyle>
            <a:lvl1pPr marL="0" indent="0">
              <a:buNone/>
              <a:defRPr sz="2904"/>
            </a:lvl1pPr>
            <a:lvl2pPr marL="414955" indent="0">
              <a:buNone/>
              <a:defRPr sz="2541"/>
            </a:lvl2pPr>
            <a:lvl3pPr marL="829909" indent="0">
              <a:buNone/>
              <a:defRPr sz="2178"/>
            </a:lvl3pPr>
            <a:lvl4pPr marL="1244864" indent="0">
              <a:buNone/>
              <a:defRPr sz="1815"/>
            </a:lvl4pPr>
            <a:lvl5pPr marL="1659819" indent="0">
              <a:buNone/>
              <a:defRPr sz="1815"/>
            </a:lvl5pPr>
            <a:lvl6pPr marL="2074774" indent="0">
              <a:buNone/>
              <a:defRPr sz="1815"/>
            </a:lvl6pPr>
            <a:lvl7pPr marL="2489728" indent="0">
              <a:buNone/>
              <a:defRPr sz="1815"/>
            </a:lvl7pPr>
            <a:lvl8pPr marL="2904683" indent="0">
              <a:buNone/>
              <a:defRPr sz="1815"/>
            </a:lvl8pPr>
            <a:lvl9pPr marL="3319638" indent="0">
              <a:buNone/>
              <a:defRPr sz="1815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26614" y="4972118"/>
            <a:ext cx="4979254" cy="745597"/>
          </a:xfrm>
        </p:spPr>
        <p:txBody>
          <a:bodyPr/>
          <a:lstStyle>
            <a:lvl1pPr marL="0" indent="0">
              <a:buNone/>
              <a:defRPr sz="1271"/>
            </a:lvl1pPr>
            <a:lvl2pPr marL="414955" indent="0">
              <a:buNone/>
              <a:defRPr sz="1089"/>
            </a:lvl2pPr>
            <a:lvl3pPr marL="829909" indent="0">
              <a:buNone/>
              <a:defRPr sz="908"/>
            </a:lvl3pPr>
            <a:lvl4pPr marL="1244864" indent="0">
              <a:buNone/>
              <a:defRPr sz="817"/>
            </a:lvl4pPr>
            <a:lvl5pPr marL="1659819" indent="0">
              <a:buNone/>
              <a:defRPr sz="817"/>
            </a:lvl5pPr>
            <a:lvl6pPr marL="2074774" indent="0">
              <a:buNone/>
              <a:defRPr sz="817"/>
            </a:lvl6pPr>
            <a:lvl7pPr marL="2489728" indent="0">
              <a:buNone/>
              <a:defRPr sz="817"/>
            </a:lvl7pPr>
            <a:lvl8pPr marL="2904683" indent="0">
              <a:buNone/>
              <a:defRPr sz="817"/>
            </a:lvl8pPr>
            <a:lvl9pPr marL="3319638" indent="0">
              <a:buNone/>
              <a:defRPr sz="8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6598" y="254416"/>
            <a:ext cx="1867220" cy="542065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14938" y="254416"/>
            <a:ext cx="5463348" cy="542065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14938" y="254415"/>
            <a:ext cx="7468881" cy="1058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4938" y="1482371"/>
            <a:ext cx="7468881" cy="41926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14938" y="5888306"/>
            <a:ext cx="1936376" cy="33823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5409" y="5888306"/>
            <a:ext cx="2627939" cy="33823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947442" y="5888306"/>
            <a:ext cx="1936376" cy="33823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829909" rtl="0" eaLnBrk="1" latinLnBrk="0" hangingPunct="1">
        <a:spcBef>
          <a:spcPct val="0"/>
        </a:spcBef>
        <a:buNone/>
        <a:defRPr sz="399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11216" indent="-311216" algn="l" defTabSz="829909" rtl="0" eaLnBrk="1" latinLnBrk="0" hangingPunct="1">
        <a:spcBef>
          <a:spcPct val="20000"/>
        </a:spcBef>
        <a:buFont typeface="Arial" pitchFamily="34" charset="0"/>
        <a:buChar char="•"/>
        <a:defRPr sz="2904" kern="1200">
          <a:solidFill>
            <a:schemeClr val="tx1"/>
          </a:solidFill>
          <a:latin typeface="+mn-lt"/>
          <a:ea typeface="+mn-ea"/>
          <a:cs typeface="+mn-cs"/>
        </a:defRPr>
      </a:lvl1pPr>
      <a:lvl2pPr marL="674301" indent="-259347" algn="l" defTabSz="829909" rtl="0" eaLnBrk="1" latinLnBrk="0" hangingPunct="1">
        <a:spcBef>
          <a:spcPct val="20000"/>
        </a:spcBef>
        <a:buFont typeface="Arial" pitchFamily="34" charset="0"/>
        <a:buChar char="–"/>
        <a:defRPr sz="2541" kern="1200">
          <a:solidFill>
            <a:schemeClr val="tx1"/>
          </a:solidFill>
          <a:latin typeface="+mn-lt"/>
          <a:ea typeface="+mn-ea"/>
          <a:cs typeface="+mn-cs"/>
        </a:defRPr>
      </a:lvl2pPr>
      <a:lvl3pPr marL="1037387" indent="-207477" algn="l" defTabSz="829909" rtl="0" eaLnBrk="1" latinLnBrk="0" hangingPunct="1">
        <a:spcBef>
          <a:spcPct val="20000"/>
        </a:spcBef>
        <a:buFont typeface="Arial" pitchFamily="34" charset="0"/>
        <a:buChar char="•"/>
        <a:defRPr sz="2178" kern="1200">
          <a:solidFill>
            <a:schemeClr val="tx1"/>
          </a:solidFill>
          <a:latin typeface="+mn-lt"/>
          <a:ea typeface="+mn-ea"/>
          <a:cs typeface="+mn-cs"/>
        </a:defRPr>
      </a:lvl3pPr>
      <a:lvl4pPr marL="1452342" indent="-207477" algn="l" defTabSz="829909" rtl="0" eaLnBrk="1" latinLnBrk="0" hangingPunct="1">
        <a:spcBef>
          <a:spcPct val="20000"/>
        </a:spcBef>
        <a:buFont typeface="Arial" pitchFamily="34" charset="0"/>
        <a:buChar char="–"/>
        <a:defRPr sz="1815" kern="1200">
          <a:solidFill>
            <a:schemeClr val="tx1"/>
          </a:solidFill>
          <a:latin typeface="+mn-lt"/>
          <a:ea typeface="+mn-ea"/>
          <a:cs typeface="+mn-cs"/>
        </a:defRPr>
      </a:lvl4pPr>
      <a:lvl5pPr marL="1867296" indent="-207477" algn="l" defTabSz="829909" rtl="0" eaLnBrk="1" latinLnBrk="0" hangingPunct="1">
        <a:spcBef>
          <a:spcPct val="20000"/>
        </a:spcBef>
        <a:buFont typeface="Arial" pitchFamily="34" charset="0"/>
        <a:buChar char="»"/>
        <a:defRPr sz="1815" kern="1200">
          <a:solidFill>
            <a:schemeClr val="tx1"/>
          </a:solidFill>
          <a:latin typeface="+mn-lt"/>
          <a:ea typeface="+mn-ea"/>
          <a:cs typeface="+mn-cs"/>
        </a:defRPr>
      </a:lvl5pPr>
      <a:lvl6pPr marL="2282251" indent="-207477" algn="l" defTabSz="829909" rtl="0" eaLnBrk="1" latinLnBrk="0" hangingPunct="1">
        <a:spcBef>
          <a:spcPct val="20000"/>
        </a:spcBef>
        <a:buFont typeface="Arial" pitchFamily="34" charset="0"/>
        <a:buChar char="•"/>
        <a:defRPr sz="1815" kern="1200">
          <a:solidFill>
            <a:schemeClr val="tx1"/>
          </a:solidFill>
          <a:latin typeface="+mn-lt"/>
          <a:ea typeface="+mn-ea"/>
          <a:cs typeface="+mn-cs"/>
        </a:defRPr>
      </a:lvl6pPr>
      <a:lvl7pPr marL="2697206" indent="-207477" algn="l" defTabSz="829909" rtl="0" eaLnBrk="1" latinLnBrk="0" hangingPunct="1">
        <a:spcBef>
          <a:spcPct val="20000"/>
        </a:spcBef>
        <a:buFont typeface="Arial" pitchFamily="34" charset="0"/>
        <a:buChar char="•"/>
        <a:defRPr sz="1815" kern="1200">
          <a:solidFill>
            <a:schemeClr val="tx1"/>
          </a:solidFill>
          <a:latin typeface="+mn-lt"/>
          <a:ea typeface="+mn-ea"/>
          <a:cs typeface="+mn-cs"/>
        </a:defRPr>
      </a:lvl7pPr>
      <a:lvl8pPr marL="3112160" indent="-207477" algn="l" defTabSz="829909" rtl="0" eaLnBrk="1" latinLnBrk="0" hangingPunct="1">
        <a:spcBef>
          <a:spcPct val="20000"/>
        </a:spcBef>
        <a:buFont typeface="Arial" pitchFamily="34" charset="0"/>
        <a:buChar char="•"/>
        <a:defRPr sz="1815" kern="1200">
          <a:solidFill>
            <a:schemeClr val="tx1"/>
          </a:solidFill>
          <a:latin typeface="+mn-lt"/>
          <a:ea typeface="+mn-ea"/>
          <a:cs typeface="+mn-cs"/>
        </a:defRPr>
      </a:lvl8pPr>
      <a:lvl9pPr marL="3527115" indent="-207477" algn="l" defTabSz="829909" rtl="0" eaLnBrk="1" latinLnBrk="0" hangingPunct="1">
        <a:spcBef>
          <a:spcPct val="20000"/>
        </a:spcBef>
        <a:buFont typeface="Arial" pitchFamily="34" charset="0"/>
        <a:buChar char="•"/>
        <a:defRPr sz="181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29909" rtl="0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1pPr>
      <a:lvl2pPr marL="414955" algn="l" defTabSz="829909" rtl="0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2pPr>
      <a:lvl3pPr marL="829909" algn="l" defTabSz="829909" rtl="0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3pPr>
      <a:lvl4pPr marL="1244864" algn="l" defTabSz="829909" rtl="0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4pPr>
      <a:lvl5pPr marL="1659819" algn="l" defTabSz="829909" rtl="0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5pPr>
      <a:lvl6pPr marL="2074774" algn="l" defTabSz="829909" rtl="0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6pPr>
      <a:lvl7pPr marL="2489728" algn="l" defTabSz="829909" rtl="0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7pPr>
      <a:lvl8pPr marL="2904683" algn="l" defTabSz="829909" rtl="0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8pPr>
      <a:lvl9pPr marL="3319638" algn="l" defTabSz="829909" rtl="0" eaLnBrk="1" latinLnBrk="0" hangingPunct="1">
        <a:defRPr sz="163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jpe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11" Type="http://schemas.openxmlformats.org/officeDocument/2006/relationships/image" Target="../media/image9.png"/><Relationship Id="rId5" Type="http://schemas.openxmlformats.org/officeDocument/2006/relationships/image" Target="../media/image3.jpeg"/><Relationship Id="rId10" Type="http://schemas.openxmlformats.org/officeDocument/2006/relationships/image" Target="../media/image8.jpeg"/><Relationship Id="rId4" Type="http://schemas.openxmlformats.org/officeDocument/2006/relationships/image" Target="../media/image2.png"/><Relationship Id="rId9" Type="http://schemas.openxmlformats.org/officeDocument/2006/relationships/image" Target="../media/image7.jpeg"/><Relationship Id="rId1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B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BB7F7C26-9006-3EDD-73B0-730B672EA24B}"/>
              </a:ext>
            </a:extLst>
          </p:cNvPr>
          <p:cNvGrpSpPr/>
          <p:nvPr/>
        </p:nvGrpSpPr>
        <p:grpSpPr>
          <a:xfrm>
            <a:off x="6239866" y="352903"/>
            <a:ext cx="922934" cy="9220240"/>
            <a:chOff x="6087462" y="352903"/>
            <a:chExt cx="922934" cy="9220240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D63A0497-8569-76ED-16A2-15E1C7479A65}"/>
                </a:ext>
              </a:extLst>
            </p:cNvPr>
            <p:cNvGrpSpPr/>
            <p:nvPr/>
          </p:nvGrpSpPr>
          <p:grpSpPr>
            <a:xfrm>
              <a:off x="6087462" y="352903"/>
              <a:ext cx="922934" cy="9220240"/>
              <a:chOff x="6087462" y="352903"/>
              <a:chExt cx="922934" cy="9220240"/>
            </a:xfrm>
          </p:grpSpPr>
          <p:sp>
            <p:nvSpPr>
              <p:cNvPr id="3" name="AutoShape 3"/>
              <p:cNvSpPr/>
              <p:nvPr/>
            </p:nvSpPr>
            <p:spPr>
              <a:xfrm>
                <a:off x="6087462" y="352903"/>
                <a:ext cx="922934" cy="4243580"/>
              </a:xfrm>
              <a:prstGeom prst="rect">
                <a:avLst/>
              </a:prstGeom>
              <a:solidFill>
                <a:srgbClr val="7F1321"/>
              </a:solidFill>
            </p:spPr>
          </p:sp>
          <p:sp>
            <p:nvSpPr>
              <p:cNvPr id="4" name="AutoShape 4"/>
              <p:cNvSpPr/>
              <p:nvPr/>
            </p:nvSpPr>
            <p:spPr>
              <a:xfrm>
                <a:off x="6087462" y="5308247"/>
                <a:ext cx="922934" cy="4264896"/>
              </a:xfrm>
              <a:prstGeom prst="rect">
                <a:avLst/>
              </a:prstGeom>
              <a:solidFill>
                <a:srgbClr val="7F1321"/>
              </a:solidFill>
            </p:spPr>
          </p:sp>
        </p:grpSp>
        <p:grpSp>
          <p:nvGrpSpPr>
            <p:cNvPr id="5" name="Group 5"/>
            <p:cNvGrpSpPr/>
            <p:nvPr/>
          </p:nvGrpSpPr>
          <p:grpSpPr>
            <a:xfrm>
              <a:off x="6273724" y="776712"/>
              <a:ext cx="488787" cy="8351306"/>
              <a:chOff x="0" y="0"/>
              <a:chExt cx="718095" cy="12269202"/>
            </a:xfrm>
          </p:grpSpPr>
          <p:pic>
            <p:nvPicPr>
              <p:cNvPr id="6" name="Picture 6"/>
              <p:cNvPicPr>
                <a:picLocks noChangeAspect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>
              <a:xfrm>
                <a:off x="0" y="6861977"/>
                <a:ext cx="718095" cy="832574"/>
              </a:xfrm>
              <a:prstGeom prst="rect">
                <a:avLst/>
              </a:prstGeom>
            </p:spPr>
          </p:pic>
          <p:pic>
            <p:nvPicPr>
              <p:cNvPr id="7" name="Picture 7"/>
              <p:cNvPicPr>
                <a:picLocks noChangeAspect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>
              <a:xfrm>
                <a:off x="0" y="11436628"/>
                <a:ext cx="718095" cy="832574"/>
              </a:xfrm>
              <a:prstGeom prst="rect">
                <a:avLst/>
              </a:prstGeom>
            </p:spPr>
          </p:pic>
          <p:pic>
            <p:nvPicPr>
              <p:cNvPr id="8" name="Picture 8"/>
              <p:cNvPicPr>
                <a:picLocks noChangeAspect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>
              <a:xfrm>
                <a:off x="0" y="2287326"/>
                <a:ext cx="718095" cy="832574"/>
              </a:xfrm>
              <a:prstGeom prst="rect">
                <a:avLst/>
              </a:prstGeom>
            </p:spPr>
          </p:pic>
          <p:pic>
            <p:nvPicPr>
              <p:cNvPr id="9" name="Picture 9"/>
              <p:cNvPicPr>
                <a:picLocks noChangeAspect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>
              <a:xfrm>
                <a:off x="0" y="4574651"/>
                <a:ext cx="718095" cy="832574"/>
              </a:xfrm>
              <a:prstGeom prst="rect">
                <a:avLst/>
              </a:prstGeom>
            </p:spPr>
          </p:pic>
          <p:pic>
            <p:nvPicPr>
              <p:cNvPr id="10" name="Picture 10"/>
              <p:cNvPicPr>
                <a:picLocks noChangeAspect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>
              <a:xfrm>
                <a:off x="0" y="9149303"/>
                <a:ext cx="718095" cy="832574"/>
              </a:xfrm>
              <a:prstGeom prst="rect">
                <a:avLst/>
              </a:prstGeom>
            </p:spPr>
          </p:pic>
          <p:pic>
            <p:nvPicPr>
              <p:cNvPr id="11" name="Picture 11"/>
              <p:cNvPicPr>
                <a:picLocks noChangeAspect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>
              <a:xfrm>
                <a:off x="0" y="0"/>
                <a:ext cx="718095" cy="832574"/>
              </a:xfrm>
              <a:prstGeom prst="rect">
                <a:avLst/>
              </a:prstGeom>
            </p:spPr>
          </p:pic>
          <p:pic>
            <p:nvPicPr>
              <p:cNvPr id="12" name="Picture 12"/>
              <p:cNvPicPr>
                <a:picLocks noChangeAspect="1"/>
              </p:cNvPicPr>
              <p:nvPr/>
            </p:nvPicPr>
            <p:blipFill>
              <a:blip r:embed="rId4"/>
              <a:srcRect l="2573" r="2573"/>
              <a:stretch>
                <a:fillRect/>
              </a:stretch>
            </p:blipFill>
            <p:spPr>
              <a:xfrm>
                <a:off x="148877" y="5879185"/>
                <a:ext cx="420341" cy="510832"/>
              </a:xfrm>
              <a:prstGeom prst="rect">
                <a:avLst/>
              </a:prstGeom>
            </p:spPr>
          </p:pic>
          <p:pic>
            <p:nvPicPr>
              <p:cNvPr id="13" name="Picture 13"/>
              <p:cNvPicPr>
                <a:picLocks noChangeAspect="1"/>
              </p:cNvPicPr>
              <p:nvPr/>
            </p:nvPicPr>
            <p:blipFill>
              <a:blip r:embed="rId4"/>
              <a:srcRect l="2573" r="2573"/>
              <a:stretch>
                <a:fillRect/>
              </a:stretch>
            </p:blipFill>
            <p:spPr>
              <a:xfrm>
                <a:off x="148877" y="10453836"/>
                <a:ext cx="420341" cy="510832"/>
              </a:xfrm>
              <a:prstGeom prst="rect">
                <a:avLst/>
              </a:prstGeom>
            </p:spPr>
          </p:pic>
          <p:pic>
            <p:nvPicPr>
              <p:cNvPr id="14" name="Picture 14"/>
              <p:cNvPicPr>
                <a:picLocks noChangeAspect="1"/>
              </p:cNvPicPr>
              <p:nvPr/>
            </p:nvPicPr>
            <p:blipFill>
              <a:blip r:embed="rId4"/>
              <a:srcRect l="2573" r="2573"/>
              <a:stretch>
                <a:fillRect/>
              </a:stretch>
            </p:blipFill>
            <p:spPr>
              <a:xfrm>
                <a:off x="148877" y="1304534"/>
                <a:ext cx="420341" cy="510832"/>
              </a:xfrm>
              <a:prstGeom prst="rect">
                <a:avLst/>
              </a:prstGeom>
            </p:spPr>
          </p:pic>
          <p:pic>
            <p:nvPicPr>
              <p:cNvPr id="15" name="Picture 15"/>
              <p:cNvPicPr>
                <a:picLocks noChangeAspect="1"/>
              </p:cNvPicPr>
              <p:nvPr/>
            </p:nvPicPr>
            <p:blipFill>
              <a:blip r:embed="rId4"/>
              <a:srcRect l="2573" r="2573"/>
              <a:stretch>
                <a:fillRect/>
              </a:stretch>
            </p:blipFill>
            <p:spPr>
              <a:xfrm>
                <a:off x="148877" y="8166511"/>
                <a:ext cx="420341" cy="510832"/>
              </a:xfrm>
              <a:prstGeom prst="rect">
                <a:avLst/>
              </a:prstGeom>
            </p:spPr>
          </p:pic>
          <p:pic>
            <p:nvPicPr>
              <p:cNvPr id="16" name="Picture 16"/>
              <p:cNvPicPr>
                <a:picLocks noChangeAspect="1"/>
              </p:cNvPicPr>
              <p:nvPr/>
            </p:nvPicPr>
            <p:blipFill>
              <a:blip r:embed="rId4"/>
              <a:srcRect l="2573" r="2573"/>
              <a:stretch>
                <a:fillRect/>
              </a:stretch>
            </p:blipFill>
            <p:spPr>
              <a:xfrm>
                <a:off x="148877" y="3591859"/>
                <a:ext cx="420341" cy="510832"/>
              </a:xfrm>
              <a:prstGeom prst="rect">
                <a:avLst/>
              </a:prstGeom>
            </p:spPr>
          </p:pic>
        </p:grp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A73FD15-D0C1-802E-8E12-F269F12F125F}"/>
              </a:ext>
            </a:extLst>
          </p:cNvPr>
          <p:cNvGrpSpPr/>
          <p:nvPr/>
        </p:nvGrpSpPr>
        <p:grpSpPr>
          <a:xfrm>
            <a:off x="686117" y="606953"/>
            <a:ext cx="4341633" cy="737379"/>
            <a:chOff x="686117" y="1121097"/>
            <a:chExt cx="4341633" cy="737379"/>
          </a:xfrm>
        </p:grpSpPr>
        <p:sp>
          <p:nvSpPr>
            <p:cNvPr id="17" name="TextBox 17"/>
            <p:cNvSpPr txBox="1"/>
            <p:nvPr/>
          </p:nvSpPr>
          <p:spPr>
            <a:xfrm>
              <a:off x="686117" y="1121097"/>
              <a:ext cx="4341633" cy="4202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457"/>
                </a:lnSpc>
              </a:pPr>
              <a:r>
                <a:rPr lang="en-US" sz="2469" dirty="0">
                  <a:solidFill>
                    <a:srgbClr val="FFD398"/>
                  </a:solidFill>
                  <a:latin typeface="Belleza Bold"/>
                </a:rPr>
                <a:t>Christmas Eve Menu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32888" y="1545698"/>
              <a:ext cx="3101494" cy="31277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2593"/>
                </a:lnSpc>
              </a:pPr>
              <a:r>
                <a:rPr lang="en-US" sz="1852" dirty="0">
                  <a:solidFill>
                    <a:srgbClr val="FFD398"/>
                  </a:solidFill>
                  <a:latin typeface="Belleza Bold"/>
                </a:rPr>
                <a:t>Hotel Trinity</a:t>
              </a:r>
            </a:p>
          </p:txBody>
        </p:sp>
      </p:grpSp>
      <p:grpSp>
        <p:nvGrpSpPr>
          <p:cNvPr id="19" name="Group 19"/>
          <p:cNvGrpSpPr>
            <a:grpSpLocks noChangeAspect="1"/>
          </p:cNvGrpSpPr>
          <p:nvPr/>
        </p:nvGrpSpPr>
        <p:grpSpPr>
          <a:xfrm>
            <a:off x="635678" y="2026499"/>
            <a:ext cx="775833" cy="775830"/>
            <a:chOff x="0" y="0"/>
            <a:chExt cx="6350000" cy="634997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5"/>
              <a:stretch>
                <a:fillRect t="-23682" r="-102759" b="-11406"/>
              </a:stretch>
            </a:blipFill>
          </p:spPr>
        </p:sp>
      </p:grpSp>
      <p:grpSp>
        <p:nvGrpSpPr>
          <p:cNvPr id="25" name="Group 25"/>
          <p:cNvGrpSpPr>
            <a:grpSpLocks noChangeAspect="1"/>
          </p:cNvGrpSpPr>
          <p:nvPr/>
        </p:nvGrpSpPr>
        <p:grpSpPr>
          <a:xfrm>
            <a:off x="777527" y="6397381"/>
            <a:ext cx="775833" cy="775830"/>
            <a:chOff x="0" y="0"/>
            <a:chExt cx="6350000" cy="6349975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6"/>
              <a:stretch>
                <a:fillRect l="-25046" r="-25046"/>
              </a:stretch>
            </a:blipFill>
          </p:spPr>
        </p:sp>
      </p:grpSp>
      <p:grpSp>
        <p:nvGrpSpPr>
          <p:cNvPr id="27" name="Group 27"/>
          <p:cNvGrpSpPr>
            <a:grpSpLocks noChangeAspect="1"/>
          </p:cNvGrpSpPr>
          <p:nvPr/>
        </p:nvGrpSpPr>
        <p:grpSpPr>
          <a:xfrm>
            <a:off x="789343" y="7804832"/>
            <a:ext cx="778084" cy="778080"/>
            <a:chOff x="0" y="0"/>
            <a:chExt cx="6350000" cy="6349975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7"/>
              <a:stretch>
                <a:fillRect l="-38392" t="-80419" b="-14843"/>
              </a:stretch>
            </a:blipFill>
          </p:spPr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06131FBB-ED1B-C9F8-7537-48B87C3DCCE4}"/>
              </a:ext>
            </a:extLst>
          </p:cNvPr>
          <p:cNvGrpSpPr/>
          <p:nvPr/>
        </p:nvGrpSpPr>
        <p:grpSpPr>
          <a:xfrm>
            <a:off x="418171" y="4970151"/>
            <a:ext cx="1381891" cy="795609"/>
            <a:chOff x="687243" y="4605523"/>
            <a:chExt cx="1381891" cy="795609"/>
          </a:xfrm>
        </p:grpSpPr>
        <p:grpSp>
          <p:nvGrpSpPr>
            <p:cNvPr id="23" name="Group 23"/>
            <p:cNvGrpSpPr>
              <a:grpSpLocks noChangeAspect="1"/>
            </p:cNvGrpSpPr>
            <p:nvPr/>
          </p:nvGrpSpPr>
          <p:grpSpPr>
            <a:xfrm>
              <a:off x="687243" y="4612036"/>
              <a:ext cx="775833" cy="775830"/>
              <a:chOff x="0" y="0"/>
              <a:chExt cx="6350000" cy="6349975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6350000" cy="6349974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49974">
                    <a:moveTo>
                      <a:pt x="6350000" y="3175025"/>
                    </a:moveTo>
                    <a:cubicBezTo>
                      <a:pt x="6350000" y="4928451"/>
                      <a:pt x="4928476" y="6349974"/>
                      <a:pt x="3175000" y="6349974"/>
                    </a:cubicBezTo>
                    <a:cubicBezTo>
                      <a:pt x="1421498" y="6349974"/>
                      <a:pt x="0" y="4928451"/>
                      <a:pt x="0" y="3175025"/>
                    </a:cubicBezTo>
                    <a:cubicBezTo>
                      <a:pt x="0" y="1421511"/>
                      <a:pt x="1421498" y="0"/>
                      <a:pt x="3175000" y="0"/>
                    </a:cubicBezTo>
                    <a:cubicBezTo>
                      <a:pt x="4928501" y="0"/>
                      <a:pt x="6350000" y="1421511"/>
                      <a:pt x="6350000" y="3175025"/>
                    </a:cubicBezTo>
                    <a:close/>
                  </a:path>
                </a:pathLst>
              </a:custGeom>
              <a:blipFill>
                <a:blip r:embed="rId8"/>
                <a:stretch>
                  <a:fillRect l="-13307" r="-36504"/>
                </a:stretch>
              </a:blipFill>
            </p:spPr>
          </p:sp>
        </p:grpSp>
        <p:pic>
          <p:nvPicPr>
            <p:cNvPr id="1026" name="Picture 2" descr="A Cozy Holiday Season With Champagne Taittinger — WineMemoir">
              <a:extLst>
                <a:ext uri="{FF2B5EF4-FFF2-40B4-BE49-F238E27FC236}">
                  <a16:creationId xmlns:a16="http://schemas.microsoft.com/office/drawing/2014/main" id="{147617C2-49D0-1505-1AE2-BAB7F016D66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0888"/>
            <a:stretch/>
          </p:blipFill>
          <p:spPr bwMode="auto">
            <a:xfrm>
              <a:off x="1293300" y="4605523"/>
              <a:ext cx="775834" cy="795609"/>
            </a:xfrm>
            <a:prstGeom prst="flowChartConnector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B8C99A20-1E29-44FE-283A-F306767D172D}"/>
              </a:ext>
            </a:extLst>
          </p:cNvPr>
          <p:cNvGrpSpPr/>
          <p:nvPr/>
        </p:nvGrpSpPr>
        <p:grpSpPr>
          <a:xfrm>
            <a:off x="326300" y="3430666"/>
            <a:ext cx="1460373" cy="795609"/>
            <a:chOff x="687243" y="3377899"/>
            <a:chExt cx="1460373" cy="795609"/>
          </a:xfrm>
        </p:grpSpPr>
        <p:grpSp>
          <p:nvGrpSpPr>
            <p:cNvPr id="21" name="Group 21"/>
            <p:cNvGrpSpPr>
              <a:grpSpLocks noChangeAspect="1"/>
            </p:cNvGrpSpPr>
            <p:nvPr/>
          </p:nvGrpSpPr>
          <p:grpSpPr>
            <a:xfrm>
              <a:off x="687243" y="3377899"/>
              <a:ext cx="775833" cy="775830"/>
              <a:chOff x="0" y="0"/>
              <a:chExt cx="6350000" cy="6349975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6350000" cy="6349974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49974">
                    <a:moveTo>
                      <a:pt x="6350000" y="3175025"/>
                    </a:moveTo>
                    <a:cubicBezTo>
                      <a:pt x="6350000" y="4928451"/>
                      <a:pt x="4928476" y="6349974"/>
                      <a:pt x="3175000" y="6349974"/>
                    </a:cubicBezTo>
                    <a:cubicBezTo>
                      <a:pt x="1421498" y="6349974"/>
                      <a:pt x="0" y="4928451"/>
                      <a:pt x="0" y="3175025"/>
                    </a:cubicBezTo>
                    <a:cubicBezTo>
                      <a:pt x="0" y="1421511"/>
                      <a:pt x="1421498" y="0"/>
                      <a:pt x="3175000" y="0"/>
                    </a:cubicBezTo>
                    <a:cubicBezTo>
                      <a:pt x="4928501" y="0"/>
                      <a:pt x="6350000" y="1421511"/>
                      <a:pt x="6350000" y="3175025"/>
                    </a:cubicBezTo>
                    <a:close/>
                  </a:path>
                </a:pathLst>
              </a:custGeom>
              <a:blipFill>
                <a:blip r:embed="rId10"/>
                <a:stretch>
                  <a:fillRect l="-25046" r="-25046"/>
                </a:stretch>
              </a:blipFill>
            </p:spPr>
          </p:sp>
        </p:grpSp>
        <p:pic>
          <p:nvPicPr>
            <p:cNvPr id="34" name="Picture 2" descr="A Cozy Holiday Season With Champagne Taittinger — WineMemoir">
              <a:extLst>
                <a:ext uri="{FF2B5EF4-FFF2-40B4-BE49-F238E27FC236}">
                  <a16:creationId xmlns:a16="http://schemas.microsoft.com/office/drawing/2014/main" id="{04E8619C-C4A8-515F-744B-C88BFC223EC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0888"/>
            <a:stretch/>
          </p:blipFill>
          <p:spPr bwMode="auto">
            <a:xfrm>
              <a:off x="1371782" y="3377899"/>
              <a:ext cx="775834" cy="795609"/>
            </a:xfrm>
            <a:prstGeom prst="flowChartConnector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13A55C66-4A26-4EAE-F4B1-95DA67D73775}"/>
              </a:ext>
            </a:extLst>
          </p:cNvPr>
          <p:cNvGrpSpPr/>
          <p:nvPr/>
        </p:nvGrpSpPr>
        <p:grpSpPr>
          <a:xfrm>
            <a:off x="1937417" y="1767023"/>
            <a:ext cx="4509477" cy="1389739"/>
            <a:chOff x="1937417" y="1767023"/>
            <a:chExt cx="4509477" cy="1389739"/>
          </a:xfrm>
        </p:grpSpPr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130E657E-50A4-AFF0-6432-94270CD2EB25}"/>
                </a:ext>
              </a:extLst>
            </p:cNvPr>
            <p:cNvSpPr txBox="1"/>
            <p:nvPr/>
          </p:nvSpPr>
          <p:spPr>
            <a:xfrm>
              <a:off x="1937417" y="1767023"/>
              <a:ext cx="4509477" cy="13897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>
                <a:lnSpc>
                  <a:spcPts val="2178"/>
                </a:lnSpc>
                <a:defRPr/>
              </a:pPr>
              <a:r>
                <a:rPr lang="en-US" sz="1400" dirty="0">
                  <a:solidFill>
                    <a:srgbClr val="FFD398"/>
                  </a:solidFill>
                  <a:latin typeface="Belleza Bold"/>
                </a:rPr>
                <a:t>Appetizer</a:t>
              </a:r>
              <a:endParaRPr lang="en-US" sz="1400" dirty="0">
                <a:latin typeface="Belleza Bold"/>
              </a:endParaRPr>
            </a:p>
            <a:p>
              <a:pPr>
                <a:lnSpc>
                  <a:spcPts val="1634"/>
                </a:lnSpc>
              </a:pPr>
              <a:r>
                <a:rPr lang="en-US" sz="1400" dirty="0">
                  <a:solidFill>
                    <a:srgbClr val="FFD398"/>
                  </a:solidFill>
                  <a:latin typeface="Belleza Bold"/>
                </a:rPr>
                <a:t>TOMATO BURRATA SALAD WITH BALSAMIC VINAIGRETTE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Price: £10.05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Calories: 170k Cal (Fat 0.2g)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Allergens: Tomato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Availability: Whole Day</a:t>
              </a:r>
            </a:p>
          </p:txBody>
        </p:sp>
        <p:pic>
          <p:nvPicPr>
            <p:cNvPr id="1036" name="Picture 12" descr="Vegetarian Symbol PNG and Vegetarian Symbol Transparent Clipart Free  Download. - CleanPNG / KissPNG">
              <a:extLst>
                <a:ext uri="{FF2B5EF4-FFF2-40B4-BE49-F238E27FC236}">
                  <a16:creationId xmlns:a16="http://schemas.microsoft.com/office/drawing/2014/main" id="{70BBA70C-4126-0A51-8CDA-8441C587D02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24200" y="2320210"/>
              <a:ext cx="139310" cy="1393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2EA8CEC4-F146-F487-D72A-FEC38B3B9F1F}"/>
              </a:ext>
            </a:extLst>
          </p:cNvPr>
          <p:cNvGrpSpPr/>
          <p:nvPr/>
        </p:nvGrpSpPr>
        <p:grpSpPr>
          <a:xfrm>
            <a:off x="1937419" y="3291197"/>
            <a:ext cx="4240824" cy="1389739"/>
            <a:chOff x="1937419" y="3291197"/>
            <a:chExt cx="4240824" cy="1389739"/>
          </a:xfrm>
        </p:grpSpPr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A31C1C31-D532-9684-0B4B-4328244883B1}"/>
                </a:ext>
              </a:extLst>
            </p:cNvPr>
            <p:cNvSpPr txBox="1"/>
            <p:nvPr/>
          </p:nvSpPr>
          <p:spPr>
            <a:xfrm>
              <a:off x="1937419" y="3291197"/>
              <a:ext cx="4240824" cy="13897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ts val="2178"/>
                </a:lnSpc>
                <a:defRPr/>
              </a:pPr>
              <a:r>
                <a:rPr lang="en-US" sz="1400" dirty="0">
                  <a:solidFill>
                    <a:srgbClr val="FFD398"/>
                  </a:solidFill>
                  <a:latin typeface="Belleza Bold"/>
                </a:rPr>
                <a:t>Entrées</a:t>
              </a:r>
              <a:endParaRPr lang="en-US" sz="1400" dirty="0">
                <a:latin typeface="Belleza Bold"/>
              </a:endParaRPr>
            </a:p>
            <a:p>
              <a:pPr algn="just">
                <a:lnSpc>
                  <a:spcPts val="1634"/>
                </a:lnSpc>
              </a:pPr>
              <a:r>
                <a:rPr lang="en-US" sz="1400" dirty="0">
                  <a:solidFill>
                    <a:srgbClr val="FFD398"/>
                  </a:solidFill>
                  <a:latin typeface="Belleza Bold"/>
                </a:rPr>
                <a:t>ROAST TURKEY WITH CLASSIC FIXINGS WITH SHAMPAIN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Price: £20.25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Calories: 200k Cal (Fat 6.2g)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Allergens: Turkey 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Availability: Evening</a:t>
              </a:r>
            </a:p>
          </p:txBody>
        </p:sp>
        <p:pic>
          <p:nvPicPr>
            <p:cNvPr id="41" name="Picture 14" descr="Non Veg Icon - Non Veg Symbol Png - Free Transparent PNG Download - PNGkey">
              <a:extLst>
                <a:ext uri="{FF2B5EF4-FFF2-40B4-BE49-F238E27FC236}">
                  <a16:creationId xmlns:a16="http://schemas.microsoft.com/office/drawing/2014/main" id="{D768D925-84AF-DD96-4A1D-CB875F29108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8794" y="3849111"/>
              <a:ext cx="128147" cy="1345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2B2C2051-B14A-CB63-C4DB-7B44B8527B23}"/>
              </a:ext>
            </a:extLst>
          </p:cNvPr>
          <p:cNvGrpSpPr/>
          <p:nvPr/>
        </p:nvGrpSpPr>
        <p:grpSpPr>
          <a:xfrm>
            <a:off x="1926881" y="4970151"/>
            <a:ext cx="4189412" cy="1513235"/>
            <a:chOff x="1916652" y="4778510"/>
            <a:chExt cx="4189412" cy="1513235"/>
          </a:xfrm>
        </p:grpSpPr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18C744FA-3680-C461-0CB7-703959D82834}"/>
                </a:ext>
              </a:extLst>
            </p:cNvPr>
            <p:cNvSpPr txBox="1"/>
            <p:nvPr/>
          </p:nvSpPr>
          <p:spPr>
            <a:xfrm>
              <a:off x="1916652" y="4778510"/>
              <a:ext cx="4189412" cy="15132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just" defTabSz="829909" rtl="0" eaLnBrk="1" fontAlgn="auto" latinLnBrk="0" hangingPunct="1">
                <a:lnSpc>
                  <a:spcPts val="163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400" dirty="0">
                  <a:solidFill>
                    <a:srgbClr val="FFD398"/>
                  </a:solidFill>
                  <a:latin typeface="Belleza Bold"/>
                </a:rPr>
                <a:t>OVEN-ROASTED SALMON WITH ADLAI AND GREENS WITH SHAMPAIN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Price: £17.5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Calories: 180k Cal (Fat 5.2g)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Allergens: Salmon 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Availability: Evening</a:t>
              </a:r>
            </a:p>
            <a:p>
              <a:pPr>
                <a:lnSpc>
                  <a:spcPts val="1634"/>
                </a:lnSpc>
              </a:pPr>
              <a:endParaRPr lang="en-US" sz="1200" dirty="0">
                <a:solidFill>
                  <a:srgbClr val="FFD398"/>
                </a:solidFill>
                <a:latin typeface="Belleza Bold"/>
              </a:endParaRPr>
            </a:p>
          </p:txBody>
        </p:sp>
        <p:pic>
          <p:nvPicPr>
            <p:cNvPr id="46" name="Picture 14" descr="Non Veg Icon - Non Veg Symbol Png - Free Transparent PNG Download - PNGkey">
              <a:extLst>
                <a:ext uri="{FF2B5EF4-FFF2-40B4-BE49-F238E27FC236}">
                  <a16:creationId xmlns:a16="http://schemas.microsoft.com/office/drawing/2014/main" id="{D4343048-2301-7B6B-DD11-92C9E6BE1F2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17545" y="5058927"/>
              <a:ext cx="128147" cy="1345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9" name="Picture 14" descr="Non Veg Icon - Non Veg Symbol Png - Free Transparent PNG Download - PNGkey">
            <a:extLst>
              <a:ext uri="{FF2B5EF4-FFF2-40B4-BE49-F238E27FC236}">
                <a16:creationId xmlns:a16="http://schemas.microsoft.com/office/drawing/2014/main" id="{FC93ECA5-1BCC-9491-D79F-2C4175FE75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0462" y="8050323"/>
            <a:ext cx="128147" cy="13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4" name="Group 53">
            <a:extLst>
              <a:ext uri="{FF2B5EF4-FFF2-40B4-BE49-F238E27FC236}">
                <a16:creationId xmlns:a16="http://schemas.microsoft.com/office/drawing/2014/main" id="{9DEE8C41-C29B-ACDF-E413-64977B97D8A4}"/>
              </a:ext>
            </a:extLst>
          </p:cNvPr>
          <p:cNvGrpSpPr/>
          <p:nvPr/>
        </p:nvGrpSpPr>
        <p:grpSpPr>
          <a:xfrm>
            <a:off x="1937108" y="6307963"/>
            <a:ext cx="4509477" cy="1384995"/>
            <a:chOff x="1874359" y="6165742"/>
            <a:chExt cx="4509477" cy="1384995"/>
          </a:xfrm>
        </p:grpSpPr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3304CB29-BD67-5405-96A8-8C787E10B6DC}"/>
                </a:ext>
              </a:extLst>
            </p:cNvPr>
            <p:cNvSpPr txBox="1"/>
            <p:nvPr/>
          </p:nvSpPr>
          <p:spPr>
            <a:xfrm>
              <a:off x="1874359" y="6165742"/>
              <a:ext cx="4509477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ts val="2178"/>
                </a:lnSpc>
                <a:defRPr/>
              </a:pPr>
              <a:r>
                <a:rPr lang="en-US" sz="1400" dirty="0">
                  <a:solidFill>
                    <a:srgbClr val="FFD398"/>
                  </a:solidFill>
                  <a:latin typeface="Belleza Bold"/>
                </a:rPr>
                <a:t>Soup</a:t>
              </a:r>
              <a:endParaRPr lang="en-US" sz="1400" dirty="0">
                <a:latin typeface="Belleza Bold"/>
              </a:endParaRPr>
            </a:p>
            <a:p>
              <a:pPr algn="just">
                <a:lnSpc>
                  <a:spcPts val="1634"/>
                </a:lnSpc>
              </a:pPr>
              <a:r>
                <a:rPr lang="en-US" sz="1400" dirty="0">
                  <a:solidFill>
                    <a:srgbClr val="FFD398"/>
                  </a:solidFill>
                  <a:latin typeface="Belleza Bold"/>
                </a:rPr>
                <a:t>CREAMY PUMPKIN SOUP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Price: £15.6 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Calories: 150k Cal (Fat 3.1g)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Allergens: Pumpkin</a:t>
              </a:r>
            </a:p>
            <a:p>
              <a:pPr>
                <a:lnSpc>
                  <a:spcPts val="1634"/>
                </a:lnSpc>
              </a:pPr>
              <a:r>
                <a:rPr lang="en-US" sz="1200" dirty="0">
                  <a:solidFill>
                    <a:srgbClr val="FFD398"/>
                  </a:solidFill>
                  <a:latin typeface="Belleza Bold"/>
                </a:rPr>
                <a:t>Availability: Whole Day</a:t>
              </a:r>
            </a:p>
          </p:txBody>
        </p:sp>
        <p:pic>
          <p:nvPicPr>
            <p:cNvPr id="50" name="Picture 12" descr="Vegetarian Symbol PNG and Vegetarian Symbol Transparent Clipart Free  Download. - CleanPNG / KissPNG">
              <a:extLst>
                <a:ext uri="{FF2B5EF4-FFF2-40B4-BE49-F238E27FC236}">
                  <a16:creationId xmlns:a16="http://schemas.microsoft.com/office/drawing/2014/main" id="{C51A9C05-A47B-6F55-0B80-E3BE21AEFA0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8609" y="6521725"/>
              <a:ext cx="124563" cy="1245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1" name="TextBox 50">
            <a:extLst>
              <a:ext uri="{FF2B5EF4-FFF2-40B4-BE49-F238E27FC236}">
                <a16:creationId xmlns:a16="http://schemas.microsoft.com/office/drawing/2014/main" id="{16D5E6DC-7926-7129-A9F8-9579F3768BAE}"/>
              </a:ext>
            </a:extLst>
          </p:cNvPr>
          <p:cNvSpPr txBox="1"/>
          <p:nvPr/>
        </p:nvSpPr>
        <p:spPr>
          <a:xfrm>
            <a:off x="1926881" y="7692958"/>
            <a:ext cx="450947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178"/>
              </a:lnSpc>
              <a:defRPr/>
            </a:pPr>
            <a:r>
              <a:rPr lang="en-US" sz="1400" dirty="0">
                <a:solidFill>
                  <a:srgbClr val="FFD398"/>
                </a:solidFill>
                <a:latin typeface="Belleza Bold"/>
              </a:rPr>
              <a:t>Dessert</a:t>
            </a:r>
            <a:endParaRPr lang="en-US" sz="1400" dirty="0">
              <a:latin typeface="Belleza Bold"/>
            </a:endParaRPr>
          </a:p>
          <a:p>
            <a:pPr algn="just">
              <a:lnSpc>
                <a:spcPts val="1634"/>
              </a:lnSpc>
            </a:pPr>
            <a:r>
              <a:rPr lang="en-US" sz="1400" dirty="0">
                <a:solidFill>
                  <a:srgbClr val="FFD398"/>
                </a:solidFill>
                <a:latin typeface="Belleza Bold"/>
              </a:rPr>
              <a:t>EGGNOG CHEESECAKE</a:t>
            </a:r>
          </a:p>
          <a:p>
            <a:pPr>
              <a:lnSpc>
                <a:spcPts val="1634"/>
              </a:lnSpc>
            </a:pPr>
            <a:r>
              <a:rPr lang="en-US" sz="1200" dirty="0">
                <a:solidFill>
                  <a:srgbClr val="FFD398"/>
                </a:solidFill>
                <a:latin typeface="Belleza Bold"/>
              </a:rPr>
              <a:t>Price: £15.6 </a:t>
            </a:r>
          </a:p>
          <a:p>
            <a:pPr>
              <a:lnSpc>
                <a:spcPts val="1634"/>
              </a:lnSpc>
            </a:pPr>
            <a:r>
              <a:rPr lang="en-US" sz="1200" dirty="0">
                <a:solidFill>
                  <a:srgbClr val="FFD398"/>
                </a:solidFill>
                <a:latin typeface="Belleza Bold"/>
              </a:rPr>
              <a:t>Calories: 150k Cal (Fat 3.1g)</a:t>
            </a:r>
          </a:p>
          <a:p>
            <a:pPr>
              <a:lnSpc>
                <a:spcPts val="1634"/>
              </a:lnSpc>
            </a:pPr>
            <a:r>
              <a:rPr lang="en-US" sz="1200" dirty="0">
                <a:solidFill>
                  <a:srgbClr val="FFD398"/>
                </a:solidFill>
                <a:latin typeface="Belleza Bold"/>
              </a:rPr>
              <a:t>Allergens: Pumpkin </a:t>
            </a:r>
          </a:p>
          <a:p>
            <a:pPr>
              <a:lnSpc>
                <a:spcPts val="1634"/>
              </a:lnSpc>
            </a:pPr>
            <a:r>
              <a:rPr lang="en-US" sz="1200" dirty="0">
                <a:solidFill>
                  <a:srgbClr val="FFD398"/>
                </a:solidFill>
                <a:latin typeface="Belleza Bold"/>
              </a:rPr>
              <a:t>Availability: Night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EA0FD098-A260-098E-8B82-3923E0206505}"/>
              </a:ext>
            </a:extLst>
          </p:cNvPr>
          <p:cNvSpPr txBox="1"/>
          <p:nvPr/>
        </p:nvSpPr>
        <p:spPr>
          <a:xfrm>
            <a:off x="1873962" y="9231538"/>
            <a:ext cx="3383838" cy="351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178"/>
              </a:lnSpc>
              <a:defRPr/>
            </a:pPr>
            <a:r>
              <a:rPr lang="en-US" sz="1400" dirty="0">
                <a:solidFill>
                  <a:srgbClr val="FFD398"/>
                </a:solidFill>
                <a:latin typeface="Belleza Bold"/>
              </a:rPr>
              <a:t>We accept cash, card and online payment </a:t>
            </a:r>
            <a:endParaRPr lang="en-US" sz="1200" dirty="0">
              <a:solidFill>
                <a:srgbClr val="FFD398"/>
              </a:solidFill>
              <a:latin typeface="Belleza Bold"/>
            </a:endParaRP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AF2565C9-B531-C822-8F70-7300F41DEB72}"/>
              </a:ext>
            </a:extLst>
          </p:cNvPr>
          <p:cNvGrpSpPr/>
          <p:nvPr/>
        </p:nvGrpSpPr>
        <p:grpSpPr>
          <a:xfrm>
            <a:off x="4470510" y="127152"/>
            <a:ext cx="1349840" cy="1370098"/>
            <a:chOff x="4454398" y="371382"/>
            <a:chExt cx="1349840" cy="1370098"/>
          </a:xfrm>
        </p:grpSpPr>
        <p:pic>
          <p:nvPicPr>
            <p:cNvPr id="1028" name="Picture 4" descr="Hotel Trinity Grand Logo - Picture of Hotel Trinity Grand ...">
              <a:extLst>
                <a:ext uri="{FF2B5EF4-FFF2-40B4-BE49-F238E27FC236}">
                  <a16:creationId xmlns:a16="http://schemas.microsoft.com/office/drawing/2014/main" id="{6B94237E-632C-5E97-716B-F6908E78F39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53556" l="32667" r="71556">
                          <a14:foregroundMark x1="32667" y1="20444" x2="32667" y2="20444"/>
                          <a14:foregroundMark x1="48889" y1="53556" x2="48889" y2="53556"/>
                          <a14:foregroundMark x1="43333" y1="26444" x2="43333" y2="26444"/>
                          <a14:foregroundMark x1="52667" y1="24667" x2="52667" y2="24667"/>
                          <a14:foregroundMark x1="58889" y1="26667" x2="58889" y2="26667"/>
                          <a14:foregroundMark x1="71556" y1="27333" x2="71556" y2="27333"/>
                          <a14:foregroundMark x1="51778" y1="10222" x2="51778" y2="10222"/>
                          <a14:foregroundMark x1="51778" y1="35333" x2="51778" y2="35333"/>
                          <a14:backgroundMark x1="43778" y1="40667" x2="43778" y2="4066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017" t="5612" r="25794" b="44109"/>
            <a:stretch/>
          </p:blipFill>
          <p:spPr bwMode="auto">
            <a:xfrm>
              <a:off x="4621626" y="371382"/>
              <a:ext cx="935493" cy="10304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825F1852-2C35-9AA4-8AB4-0D4CBBEB0D35}"/>
                </a:ext>
              </a:extLst>
            </p:cNvPr>
            <p:cNvSpPr txBox="1"/>
            <p:nvPr/>
          </p:nvSpPr>
          <p:spPr>
            <a:xfrm>
              <a:off x="4454398" y="1372148"/>
              <a:ext cx="13498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800" dirty="0">
                  <a:solidFill>
                    <a:srgbClr val="FFD398"/>
                  </a:solidFill>
                  <a:latin typeface="Belleza Bold"/>
                </a:rPr>
                <a:t>Hotel Trinity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169</Words>
  <Application>Microsoft Office PowerPoint</Application>
  <PresentationFormat>A4 Paper (210x297 mm)</PresentationFormat>
  <Paragraphs>35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Belleza Bold</vt:lpstr>
      <vt:lpstr>Calibri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Dark Red Gold Classy and Elegant Personal Portrait Christmas Menu</dc:title>
  <dc:creator>user</dc:creator>
  <cp:lastModifiedBy>Eleas Ahammad Shadin</cp:lastModifiedBy>
  <cp:revision>6</cp:revision>
  <dcterms:created xsi:type="dcterms:W3CDTF">2006-08-16T00:00:00Z</dcterms:created>
  <dcterms:modified xsi:type="dcterms:W3CDTF">2023-02-02T14:17:10Z</dcterms:modified>
  <dc:identifier>DAFZbGzF94k</dc:identifier>
</cp:coreProperties>
</file>