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364" r:id="rId5"/>
    <p:sldId id="387" r:id="rId6"/>
    <p:sldId id="394" r:id="rId7"/>
    <p:sldId id="403" r:id="rId8"/>
    <p:sldId id="395" r:id="rId9"/>
    <p:sldId id="404" r:id="rId10"/>
    <p:sldId id="405" r:id="rId11"/>
    <p:sldId id="406" r:id="rId12"/>
    <p:sldId id="396" r:id="rId13"/>
    <p:sldId id="407" r:id="rId14"/>
    <p:sldId id="40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17/07/2026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17/07/2026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17/07/2026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17/07/2026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17/07/2026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17/07/2026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17/07/2026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17/07/2026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17/07/2026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17/07/2026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17/07/2026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17/07/2026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456089/business-teamwork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cienceforwork.com/blog/team-communication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nd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scienceforwork.com/blog/virtual-teams-trust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nd/3.0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rama_miguel/3485095631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c/conclusions.html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kingsfund.org.uk/publications/compassionate-leadership" TargetMode="External"/><Relationship Id="rId3" Type="http://schemas.openxmlformats.org/officeDocument/2006/relationships/hyperlink" Target="https://www.belbin.com/about/belbin-team-roles" TargetMode="External"/><Relationship Id="rId7" Type="http://schemas.openxmlformats.org/officeDocument/2006/relationships/hyperlink" Target="https://www.wiley.com/en-gb/Effective+Teamwork-p-9781119946038" TargetMode="External"/><Relationship Id="rId2" Type="http://schemas.openxmlformats.org/officeDocument/2006/relationships/hyperlink" Target="https://www.belbin.com/resources/books/team-roles-at-wor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" TargetMode="External"/><Relationship Id="rId5" Type="http://schemas.openxmlformats.org/officeDocument/2006/relationships/hyperlink" Target="https://www.hcpc-uk.org/standards/standards-of-conduct-performance-and-ethics/" TargetMode="External"/><Relationship Id="rId4" Type="http://schemas.openxmlformats.org/officeDocument/2006/relationships/hyperlink" Target="https://www.gov.uk/government/organisations/department-of-health-and-social-ca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17/07/2026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/>
              <a:t>Module Title: </a:t>
            </a:r>
            <a:r>
              <a:rPr lang="en-GB" altLang="en-US" b="1" i="1"/>
              <a:t>Professional Career Development within H&amp;SC</a:t>
            </a:r>
          </a:p>
          <a:p>
            <a:r>
              <a:rPr lang="en-GB" altLang="en-US" u="sng"/>
              <a:t>Module Number</a:t>
            </a:r>
            <a:r>
              <a:rPr lang="en-GB" altLang="en-US"/>
              <a:t>: </a:t>
            </a:r>
            <a:r>
              <a:rPr lang="en-GB" altLang="en-US" b="1" i="1"/>
              <a:t>LCHS 4009 (LON)</a:t>
            </a:r>
          </a:p>
          <a:p>
            <a:r>
              <a:rPr lang="en-GB" altLang="en-US" u="sng"/>
              <a:t>Assignment No</a:t>
            </a:r>
            <a:r>
              <a:rPr lang="en-GB" altLang="en-US" b="1" i="1"/>
              <a:t>:     ASSIGNMENT 1</a:t>
            </a:r>
          </a:p>
          <a:p>
            <a:r>
              <a:rPr lang="en-GB" altLang="en-US" u="sng"/>
              <a:t>Student Name</a:t>
            </a:r>
            <a:r>
              <a:rPr lang="en-GB" altLang="en-US" b="1" i="1"/>
              <a:t>: </a:t>
            </a:r>
            <a:r>
              <a:rPr lang="en-GB" altLang="en-US" b="1"/>
              <a:t>Nadia </a:t>
            </a:r>
            <a:r>
              <a:rPr lang="en-GB" altLang="en-US" b="1" err="1"/>
              <a:t>ollson</a:t>
            </a:r>
            <a:r>
              <a:rPr lang="en-GB" altLang="en-US" b="1"/>
              <a:t> </a:t>
            </a:r>
            <a:r>
              <a:rPr lang="en-GB" altLang="en-US" b="1" err="1"/>
              <a:t>kasirye</a:t>
            </a:r>
            <a:endParaRPr lang="en-GB" altLang="en-US" b="1" i="1"/>
          </a:p>
          <a:p>
            <a:r>
              <a:rPr lang="en-GB" altLang="en-US" u="sng"/>
              <a:t>Student ID: 2415798</a:t>
            </a:r>
            <a:endParaRPr lang="en-GB" altLang="en-US" b="1" i="1"/>
          </a:p>
          <a:p>
            <a:r>
              <a:rPr lang="en-GB" altLang="en-US" u="sng"/>
              <a:t>Lecturer’s Name</a:t>
            </a:r>
            <a:r>
              <a:rPr lang="en-GB" altLang="en-US" b="1" i="1"/>
              <a:t>: Dr Christopher </a:t>
            </a:r>
            <a:r>
              <a:rPr lang="en-GB" altLang="en-US" b="1" i="1" err="1"/>
              <a:t>mafuva</a:t>
            </a:r>
            <a:endParaRPr lang="en-GB" altLang="en-US" b="1" i="1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altLang="en-US" b="1"/>
              <a:t>Introduction</a:t>
            </a:r>
            <a:endParaRPr lang="en-US" altLang="en-US" b="1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r>
              <a:rPr lang="en-GB" altLang="en-US" sz="2400"/>
              <a:t>Good afternoon everyone my name is Nadia </a:t>
            </a:r>
            <a:r>
              <a:rPr lang="en-GB" altLang="en-US" sz="2400" err="1"/>
              <a:t>ollson</a:t>
            </a:r>
            <a:r>
              <a:rPr lang="en-GB" altLang="en-US" sz="2400"/>
              <a:t> Kasirye and I will be </a:t>
            </a:r>
            <a:r>
              <a:rPr lang="en-GB" altLang="en-US" sz="2400" err="1"/>
              <a:t>pesenting</a:t>
            </a:r>
            <a:r>
              <a:rPr lang="en-GB" altLang="en-US" sz="2400"/>
              <a:t> about Team work using </a:t>
            </a:r>
            <a:r>
              <a:rPr lang="en-GB" altLang="en-US" sz="2400" err="1"/>
              <a:t>Belbins</a:t>
            </a:r>
            <a:r>
              <a:rPr lang="en-GB" altLang="en-US" sz="2400"/>
              <a:t> Team Role Model (Belbin, 2010) . I will explain what this,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2400"/>
              <a:t>skill involves.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2400"/>
              <a:t>Why it is critical for </a:t>
            </a:r>
            <a:r>
              <a:rPr lang="en-GB" altLang="en-US" sz="2400" err="1"/>
              <a:t>safe,high</a:t>
            </a:r>
            <a:r>
              <a:rPr lang="en-GB" altLang="en-US" sz="2400"/>
              <a:t> quality care.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2400"/>
              <a:t>How it applies to real practice, how it will support my future career.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2400"/>
          </a:p>
          <a:p>
            <a:pPr>
              <a:lnSpc>
                <a:spcPct val="90000"/>
              </a:lnSpc>
              <a:defRPr/>
            </a:pPr>
            <a:endParaRPr lang="en-GB" sz="2400" b="1"/>
          </a:p>
        </p:txBody>
      </p:sp>
      <p:pic>
        <p:nvPicPr>
          <p:cNvPr id="5" name="Content Placeholder 4" descr="People holding hands">
            <a:extLst>
              <a:ext uri="{FF2B5EF4-FFF2-40B4-BE49-F238E27FC236}">
                <a16:creationId xmlns:a16="http://schemas.microsoft.com/office/drawing/2014/main" id="{500D9E26-7D15-8360-F430-4864EFD949A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9894" r="-2" b="-2"/>
          <a:stretch>
            <a:fillRect/>
          </a:stretch>
        </p:blipFill>
        <p:spPr>
          <a:xfrm>
            <a:off x="6197600" y="1155700"/>
            <a:ext cx="5905500" cy="4433541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C9D1F96-3DE6-40B6-9DCF-E50C656CAE8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17/07/2026</a:t>
            </a:fld>
            <a:endParaRPr lang="en-GB" altLang="en-US" sz="900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55639" y="114299"/>
            <a:ext cx="9997415" cy="623559"/>
          </a:xfrm>
        </p:spPr>
        <p:txBody>
          <a:bodyPr/>
          <a:lstStyle/>
          <a:p>
            <a:r>
              <a:rPr lang="en-GB" sz="2800" b="1"/>
              <a:t>Team Work </a:t>
            </a:r>
            <a:endParaRPr lang="en-GB" altLang="en-US" sz="2800" i="1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 smtClean="0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17/07/2026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 smtClean="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3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182033" y="868283"/>
            <a:ext cx="7869767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/>
              <a:t>Definition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Team work is the ability of professionals to work together effectively to achieve a common goal and provide </a:t>
            </a:r>
            <a:r>
              <a:rPr lang="en-GB" sz="2400" err="1"/>
              <a:t>safe,person</a:t>
            </a:r>
            <a:r>
              <a:rPr lang="en-GB" sz="2400"/>
              <a:t> centred care (Belbin, 2010)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/>
          </a:p>
          <a:p>
            <a:r>
              <a:rPr lang="en-GB" sz="2400"/>
              <a:t>In health and social care teamwork involves collaboration between: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Nurses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Doctors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Healthcare support workers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Social worker</a:t>
            </a:r>
          </a:p>
          <a:p>
            <a:pPr lvl="1"/>
            <a:endParaRPr lang="en-GB" sz="2400"/>
          </a:p>
        </p:txBody>
      </p:sp>
      <p:pic>
        <p:nvPicPr>
          <p:cNvPr id="3" name="Picture 2" descr="A group of people holding gears&#10;&#10;AI-generated content may be incorrect.">
            <a:extLst>
              <a:ext uri="{FF2B5EF4-FFF2-40B4-BE49-F238E27FC236}">
                <a16:creationId xmlns:a16="http://schemas.microsoft.com/office/drawing/2014/main" id="{7EEBBF77-F5D0-ED4A-592B-3DA43745B9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94104" y="1"/>
            <a:ext cx="4810539" cy="564542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F5184-5C05-A5C5-8564-105674C46E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433" y="136524"/>
            <a:ext cx="5384800" cy="5452704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/>
              <a:t>Effective team work requires: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200"/>
              <a:t>Communication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200"/>
              <a:t>Respect</a:t>
            </a:r>
          </a:p>
          <a:p>
            <a:pPr>
              <a:lnSpc>
                <a:spcPct val="90000"/>
              </a:lnSpc>
            </a:pPr>
            <a:r>
              <a:rPr lang="en-GB" sz="2200"/>
              <a:t>trust</a:t>
            </a:r>
          </a:p>
          <a:p>
            <a:pPr>
              <a:lnSpc>
                <a:spcPct val="90000"/>
              </a:lnSpc>
            </a:pPr>
            <a:r>
              <a:rPr lang="en-GB" sz="2200"/>
              <a:t>Shared responsibility</a:t>
            </a:r>
          </a:p>
          <a:p>
            <a:pPr>
              <a:lnSpc>
                <a:spcPct val="90000"/>
              </a:lnSpc>
            </a:pPr>
            <a:r>
              <a:rPr lang="en-GB" sz="2200"/>
              <a:t>Cooperation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/>
              <a:t>In health and social care, teamwork is essential because no single professional can meet all the service users needs. (Department of Health and Social care, 2023)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/>
          </a:p>
          <a:p>
            <a:pPr marL="0" indent="0">
              <a:lnSpc>
                <a:spcPct val="90000"/>
              </a:lnSpc>
              <a:buNone/>
            </a:pPr>
            <a:r>
              <a:rPr lang="en-GB" sz="2000"/>
              <a:t>I have developed this skill through classroom group work, presentations and practical activities where everyone contributed towards a common goal.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/>
          </a:p>
        </p:txBody>
      </p:sp>
      <p:pic>
        <p:nvPicPr>
          <p:cNvPr id="14" name="Picture 13" descr="A diagram of communication and communication&#10;&#10;AI-generated content may be incorrect.">
            <a:extLst>
              <a:ext uri="{FF2B5EF4-FFF2-40B4-BE49-F238E27FC236}">
                <a16:creationId xmlns:a16="http://schemas.microsoft.com/office/drawing/2014/main" id="{FA43D92C-B1CF-C112-AEB2-7EF740DC02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979" b="8037"/>
          <a:stretch>
            <a:fillRect/>
          </a:stretch>
        </p:blipFill>
        <p:spPr>
          <a:xfrm>
            <a:off x="6197600" y="136524"/>
            <a:ext cx="5994400" cy="5452705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553913-6C3C-8B6A-FE24-4C1AE73BE68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17/07/2026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0FD7A4-162B-B5D1-73B5-CE7C36E1A2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EE30E6-8AC4-C40F-3944-3FFB32B6C705}"/>
              </a:ext>
            </a:extLst>
          </p:cNvPr>
          <p:cNvSpPr txBox="1"/>
          <p:nvPr/>
        </p:nvSpPr>
        <p:spPr>
          <a:xfrm>
            <a:off x="8885829" y="5389174"/>
            <a:ext cx="269657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scienceforwork.com/blog/team-communicat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52984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1438"/>
            <a:ext cx="10972800" cy="591458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Importance of team work in professional practice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 bwMode="auto">
          <a:xfrm>
            <a:off x="7258" y="852716"/>
            <a:ext cx="6001656" cy="473652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/>
              <a:t>Teamwork enables health and social care professionals to work </a:t>
            </a:r>
            <a:r>
              <a:rPr lang="en-US" sz="1600" err="1"/>
              <a:t>effectively,safely</a:t>
            </a:r>
            <a:r>
              <a:rPr lang="en-US" sz="1600"/>
              <a:t> and provide person </a:t>
            </a:r>
            <a:r>
              <a:rPr lang="en-US" sz="1600" err="1"/>
              <a:t>centred</a:t>
            </a:r>
            <a:r>
              <a:rPr lang="en-US" sz="1600"/>
              <a:t> care</a:t>
            </a:r>
            <a:r>
              <a:rPr lang="en-GB" sz="1600"/>
              <a:t>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/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b="1" err="1"/>
              <a:t>Belbins</a:t>
            </a:r>
            <a:r>
              <a:rPr lang="en-US" sz="1600" b="1"/>
              <a:t> Team Role Theory, </a:t>
            </a:r>
            <a:r>
              <a:rPr lang="en-US" sz="1600"/>
              <a:t>teams perform best when members contribute to achieve a shared goal efficiently (</a:t>
            </a:r>
            <a:r>
              <a:rPr lang="en-US" sz="1600" err="1"/>
              <a:t>Belbin</a:t>
            </a:r>
            <a:r>
              <a:rPr lang="en-US" sz="1600"/>
              <a:t> , 2010)</a:t>
            </a:r>
            <a:endParaRPr lang="en-US" sz="1600" b="1"/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/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b="1"/>
              <a:t>How teamwork supports:</a:t>
            </a:r>
          </a:p>
          <a:p>
            <a:pPr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1600" b="1"/>
              <a:t>Safe and effective care: </a:t>
            </a:r>
            <a:r>
              <a:rPr lang="en-US" sz="1600" err="1"/>
              <a:t>Belbin’s</a:t>
            </a:r>
            <a:r>
              <a:rPr lang="en-US" sz="1600"/>
              <a:t> balanced roles reduce gaps. For example, a </a:t>
            </a:r>
            <a:r>
              <a:rPr lang="en-US" sz="1600" b="1"/>
              <a:t>Monitor Evaluator</a:t>
            </a:r>
            <a:r>
              <a:rPr lang="en-US" sz="1600"/>
              <a:t> identifies risks; an </a:t>
            </a:r>
            <a:r>
              <a:rPr lang="en-US" sz="1600" b="1"/>
              <a:t>Implementer</a:t>
            </a:r>
            <a:r>
              <a:rPr lang="en-US" sz="1600"/>
              <a:t> follows procedures; a </a:t>
            </a:r>
            <a:r>
              <a:rPr lang="en-US" sz="1600" b="1"/>
              <a:t>Completer Finisher</a:t>
            </a:r>
            <a:r>
              <a:rPr lang="en-US" sz="1600"/>
              <a:t> checks details — together they prevent errors (</a:t>
            </a:r>
            <a:r>
              <a:rPr lang="en-US" sz="1600" err="1"/>
              <a:t>Belbin</a:t>
            </a:r>
            <a:r>
              <a:rPr lang="en-US" sz="1600"/>
              <a:t>, 2010).</a:t>
            </a:r>
            <a:endParaRPr lang="en-GB" sz="1600"/>
          </a:p>
          <a:p>
            <a:pPr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</a:pPr>
            <a:endParaRPr lang="en-GB" sz="1600"/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b="1"/>
              <a:t>Good quality outcomes:</a:t>
            </a:r>
            <a:r>
              <a:rPr lang="en-US" sz="1600"/>
              <a:t> When all nine </a:t>
            </a:r>
            <a:r>
              <a:rPr lang="en-US" sz="1600" err="1"/>
              <a:t>Belbin</a:t>
            </a:r>
            <a:r>
              <a:rPr lang="en-US" sz="1600"/>
              <a:t> roles are covered, teams make better decisions, generate creative solutions, and deliver consistent, person-</a:t>
            </a:r>
            <a:r>
              <a:rPr lang="en-US" sz="1600" err="1"/>
              <a:t>centred</a:t>
            </a:r>
            <a:r>
              <a:rPr lang="en-US" sz="1600"/>
              <a:t> care (West and </a:t>
            </a:r>
            <a:r>
              <a:rPr lang="en-US" sz="1600" err="1"/>
              <a:t>Armit</a:t>
            </a:r>
            <a:r>
              <a:rPr lang="en-US" sz="1600"/>
              <a:t>, 2020).</a:t>
            </a:r>
          </a:p>
        </p:txBody>
      </p:sp>
      <p:pic>
        <p:nvPicPr>
          <p:cNvPr id="5" name="Picture 4" descr="A diagram of a team">
            <a:extLst>
              <a:ext uri="{FF2B5EF4-FFF2-40B4-BE49-F238E27FC236}">
                <a16:creationId xmlns:a16="http://schemas.microsoft.com/office/drawing/2014/main" id="{28E90450-E589-78E2-171B-D1EA7AD22D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94400" y="1308100"/>
            <a:ext cx="6197600" cy="4281141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F458A58-9170-4293-9FCB-97B777C99F2B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17/07/2026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  <a:defRPr/>
            </a:pPr>
            <a:fld id="{04BA63B0-57B7-4749-A8AB-75E15FE4EF80}" type="slidenum">
              <a:rPr lang="en-GB" altLang="en-US" sz="1200" kern="1200">
                <a:solidFill>
                  <a:srgbClr val="898989"/>
                </a:solidFill>
                <a:latin typeface="Myriad Pro"/>
                <a:ea typeface="+mn-ea"/>
                <a:cs typeface="+mn-cs"/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  <a:defRPr/>
              </a:pPr>
              <a:t>5</a:t>
            </a:fld>
            <a:endParaRPr lang="en-GB" altLang="en-US" sz="1200" kern="1200">
              <a:solidFill>
                <a:srgbClr val="898989"/>
              </a:solidFill>
              <a:latin typeface="Myriad Pro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4EB3CD-1403-41DC-BF17-41AF52213675}"/>
              </a:ext>
            </a:extLst>
          </p:cNvPr>
          <p:cNvSpPr txBox="1"/>
          <p:nvPr/>
        </p:nvSpPr>
        <p:spPr>
          <a:xfrm>
            <a:off x="7578823" y="5389186"/>
            <a:ext cx="4189547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scienceforwork.com/blog/virtual-teams-trus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E5A1B-1404-68B3-E1CE-D58146303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58" y="40823"/>
            <a:ext cx="2233085" cy="545193"/>
          </a:xfrm>
        </p:spPr>
        <p:txBody>
          <a:bodyPr/>
          <a:lstStyle/>
          <a:p>
            <a:r>
              <a:rPr lang="en-GB"/>
              <a:t>Team failure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3853E3-3A3C-B298-3EB4-EC2E516FF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9C29432-98FA-F986-ED07-A5778B39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6916" y="615045"/>
            <a:ext cx="4453769" cy="4849947"/>
          </a:xfrm>
        </p:spPr>
        <p:txBody>
          <a:bodyPr/>
          <a:lstStyle/>
          <a:p>
            <a:pPr marL="285750" indent="-285750">
              <a:buChar char="•"/>
            </a:pPr>
            <a:r>
              <a:rPr lang="en-US"/>
              <a:t>⚠️ </a:t>
            </a:r>
            <a:r>
              <a:rPr lang="en-US" sz="1800"/>
              <a:t>Gaps in care – important aspects are missed• </a:t>
            </a:r>
            <a:endParaRPr lang="en-GB" sz="1800"/>
          </a:p>
          <a:p>
            <a:pPr marL="285750" indent="-285750">
              <a:buChar char="•"/>
            </a:pPr>
            <a:r>
              <a:rPr lang="en-US" sz="1800"/>
              <a:t>⚠️ Some people overworked while others underused• </a:t>
            </a:r>
            <a:endParaRPr lang="en-GB" sz="1800"/>
          </a:p>
          <a:p>
            <a:pPr marL="285750" indent="-285750">
              <a:buChar char="•"/>
            </a:pPr>
            <a:r>
              <a:rPr lang="en-US" sz="1800"/>
              <a:t>⚠️ Duplication of tasks wastes time• </a:t>
            </a:r>
            <a:endParaRPr lang="en-GB" sz="1800"/>
          </a:p>
          <a:p>
            <a:pPr marL="285750" indent="-285750">
              <a:buChar char="•"/>
            </a:pPr>
            <a:r>
              <a:rPr lang="en-US" sz="1800"/>
              <a:t>⚠️ Poor coordination leads to inconsistent care• ⚠️ Low morale and higher staff turnover (West, 2012)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9F0668-AE50-C9D8-EE49-7BE53BB299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17/07/2026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CD85D8-F4CA-BDFE-94D7-E4A195A0663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E2BAF80-861B-D11E-469B-19ADCD622A92}"/>
              </a:ext>
            </a:extLst>
          </p:cNvPr>
          <p:cNvSpPr txBox="1"/>
          <p:nvPr/>
        </p:nvSpPr>
        <p:spPr>
          <a:xfrm>
            <a:off x="5184553" y="1817577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3BCB05F6-6ED0-70F6-A9C4-70D2810BAB5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08692000"/>
              </p:ext>
            </p:extLst>
          </p:nvPr>
        </p:nvGraphicFramePr>
        <p:xfrm>
          <a:off x="4766733" y="273050"/>
          <a:ext cx="6961716" cy="519194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320572">
                  <a:extLst>
                    <a:ext uri="{9D8B030D-6E8A-4147-A177-3AD203B41FA5}">
                      <a16:colId xmlns:a16="http://schemas.microsoft.com/office/drawing/2014/main" val="3503675851"/>
                    </a:ext>
                  </a:extLst>
                </a:gridCol>
                <a:gridCol w="2320572">
                  <a:extLst>
                    <a:ext uri="{9D8B030D-6E8A-4147-A177-3AD203B41FA5}">
                      <a16:colId xmlns:a16="http://schemas.microsoft.com/office/drawing/2014/main" val="998789174"/>
                    </a:ext>
                  </a:extLst>
                </a:gridCol>
                <a:gridCol w="2320572">
                  <a:extLst>
                    <a:ext uri="{9D8B030D-6E8A-4147-A177-3AD203B41FA5}">
                      <a16:colId xmlns:a16="http://schemas.microsoft.com/office/drawing/2014/main" val="2642752215"/>
                    </a:ext>
                  </a:extLst>
                </a:gridCol>
              </a:tblGrid>
              <a:tr h="14727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Service Users / Patients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Staff &amp; Colleagues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Organisation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491585046"/>
                  </a:ext>
                </a:extLst>
              </a:tr>
              <a:tr h="37192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Holistic, well-rounded care; needs fully addressed; safer outcomes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Clearer strengths; balanced workload; mutual support; higher morale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Efficient service; fewer errors; better staff retention; stronger reputation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4260980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2884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CA2A6B90-40D7-B08E-0649-21E25008F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US"/>
              <a:t> Model – </a:t>
            </a:r>
            <a:r>
              <a:rPr lang="en-US" err="1"/>
              <a:t>Belbin’s</a:t>
            </a:r>
            <a:r>
              <a:rPr lang="en-US"/>
              <a:t> Team Roles Model (1981)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F8CE3E0-F129-FDFC-39A8-B198119002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/>
              <a:t>Developed by Dr Meredith </a:t>
            </a:r>
            <a:r>
              <a:rPr lang="en-US" sz="1800" err="1"/>
              <a:t>Belbin</a:t>
            </a:r>
            <a:r>
              <a:rPr lang="en-US" sz="1800"/>
              <a:t>, this model identifies 9 distinct roles that people play in teams. It shows that a successful team needs a balance of different strengths, not just people with the same skills (</a:t>
            </a:r>
            <a:r>
              <a:rPr lang="en-US" sz="1800" err="1"/>
              <a:t>Belbin</a:t>
            </a:r>
            <a:r>
              <a:rPr lang="en-US" sz="1800"/>
              <a:t>, 1981).</a:t>
            </a:r>
            <a:endParaRPr lang="en-GB" sz="1800"/>
          </a:p>
          <a:p>
            <a:pPr>
              <a:lnSpc>
                <a:spcPct val="90000"/>
              </a:lnSpc>
            </a:pPr>
            <a:r>
              <a:rPr lang="en-GB" sz="1800" b="1"/>
              <a:t>The nine </a:t>
            </a:r>
            <a:r>
              <a:rPr lang="en-GB" sz="1800" b="1" err="1"/>
              <a:t>Belbin</a:t>
            </a:r>
            <a:r>
              <a:rPr lang="en-GB" sz="1800" b="1"/>
              <a:t> Team Roles</a:t>
            </a:r>
          </a:p>
          <a:p>
            <a:pPr lvl="0">
              <a:lnSpc>
                <a:spcPct val="90000"/>
              </a:lnSpc>
            </a:pPr>
            <a:r>
              <a:rPr lang="en-GB" sz="1800"/>
              <a:t>Plant – Creative problem solver.</a:t>
            </a:r>
          </a:p>
          <a:p>
            <a:pPr lvl="0">
              <a:lnSpc>
                <a:spcPct val="90000"/>
              </a:lnSpc>
            </a:pPr>
            <a:r>
              <a:rPr lang="en-GB" sz="1800"/>
              <a:t>Resource Investigator – Explores new opportunities ideas into action.</a:t>
            </a:r>
          </a:p>
          <a:p>
            <a:pPr lvl="0">
              <a:lnSpc>
                <a:spcPct val="90000"/>
              </a:lnSpc>
            </a:pPr>
            <a:r>
              <a:rPr lang="en-GB" sz="1800"/>
              <a:t>Coordinator – Organises the team.</a:t>
            </a:r>
          </a:p>
          <a:p>
            <a:pPr lvl="0">
              <a:lnSpc>
                <a:spcPct val="90000"/>
              </a:lnSpc>
            </a:pPr>
            <a:r>
              <a:rPr lang="en-GB" sz="1800"/>
              <a:t>Shaper – Motivates the team to achieve goals.</a:t>
            </a:r>
          </a:p>
          <a:p>
            <a:pPr lvl="0">
              <a:lnSpc>
                <a:spcPct val="90000"/>
              </a:lnSpc>
            </a:pPr>
            <a:r>
              <a:rPr lang="en-GB" sz="1800"/>
              <a:t>Monitor Evaluator – Makes logical decisions.</a:t>
            </a:r>
          </a:p>
          <a:p>
            <a:pPr>
              <a:lnSpc>
                <a:spcPct val="90000"/>
              </a:lnSpc>
            </a:pPr>
            <a:r>
              <a:rPr lang="en-GB" sz="1800" err="1"/>
              <a:t>Teamworker</a:t>
            </a:r>
            <a:r>
              <a:rPr lang="en-GB" sz="1800"/>
              <a:t> – Supports relationships and cooperation. (Belbin, 2010)</a:t>
            </a:r>
          </a:p>
          <a:p>
            <a:pPr lvl="0">
              <a:lnSpc>
                <a:spcPct val="90000"/>
              </a:lnSpc>
            </a:pPr>
            <a:endParaRPr lang="en-GB" sz="1800"/>
          </a:p>
          <a:p>
            <a:pPr lvl="0">
              <a:lnSpc>
                <a:spcPct val="90000"/>
              </a:lnSpc>
            </a:pPr>
            <a:endParaRPr lang="en-GB" sz="1800"/>
          </a:p>
          <a:p>
            <a:pPr lvl="0">
              <a:lnSpc>
                <a:spcPct val="90000"/>
              </a:lnSpc>
            </a:pPr>
            <a:endParaRPr lang="en-US" sz="1800"/>
          </a:p>
        </p:txBody>
      </p:sp>
      <p:pic>
        <p:nvPicPr>
          <p:cNvPr id="11" name="Picture 10" descr="How to Use Team Roles to Boost Performance | Smartsheet">
            <a:extLst>
              <a:ext uri="{FF2B5EF4-FFF2-40B4-BE49-F238E27FC236}">
                <a16:creationId xmlns:a16="http://schemas.microsoft.com/office/drawing/2014/main" id="{FBBEE318-BE8F-36EE-9022-65E4B06677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089" r="-2" b="9423"/>
          <a:stretch>
            <a:fillRect/>
          </a:stretch>
        </p:blipFill>
        <p:spPr>
          <a:xfrm>
            <a:off x="6139544" y="1723572"/>
            <a:ext cx="5442856" cy="3793098"/>
          </a:xfrm>
          <a:prstGeom prst="rect">
            <a:avLst/>
          </a:prstGeom>
          <a:noFill/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1C72B0-FE8F-6FB2-816C-E453C545F83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92482D0-6B59-43EB-A2E6-BEADFA88CF98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17/07/2026</a:t>
            </a:fld>
            <a:endParaRPr lang="en-GB" altLang="en-US" sz="90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EDBBA3A-270D-AD28-03B1-5561625E377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2F3B91C-6529-43C7-B4BA-62549480CC9D}" type="slidenum">
              <a:rPr lang="en-GB" altLang="en-US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6926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C18A8-7B88-F615-4D48-475CD669E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0639"/>
            <a:ext cx="6096001" cy="794657"/>
          </a:xfrm>
        </p:spPr>
        <p:txBody>
          <a:bodyPr/>
          <a:lstStyle/>
          <a:p>
            <a:r>
              <a:rPr lang="en-GB" sz="2400" b="1"/>
              <a:t>Applying Teamwork in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C88A9-2AC2-FB23-4881-16BF57E74F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852715"/>
            <a:ext cx="5471884" cy="4946982"/>
          </a:xfrm>
        </p:spPr>
        <p:txBody>
          <a:bodyPr/>
          <a:lstStyle/>
          <a:p>
            <a:r>
              <a:rPr lang="en-GB" sz="2000" b="1"/>
              <a:t>Job role:</a:t>
            </a:r>
            <a:r>
              <a:rPr lang="en-GB" sz="2000"/>
              <a:t> Healthcare Support Worker on a hospital ward. </a:t>
            </a:r>
          </a:p>
          <a:p>
            <a:r>
              <a:rPr lang="en-GB" sz="2000"/>
              <a:t>Situation:</a:t>
            </a:r>
          </a:p>
          <a:p>
            <a:r>
              <a:rPr lang="en-GB" sz="2000"/>
              <a:t>A patient has suffered a stroke and requires coordinated care.</a:t>
            </a:r>
          </a:p>
          <a:p>
            <a:r>
              <a:rPr lang="en-GB" sz="2000"/>
              <a:t>How teamwork is used:</a:t>
            </a:r>
          </a:p>
          <a:p>
            <a:pPr lvl="0"/>
            <a:r>
              <a:rPr lang="en-GB" sz="2000"/>
              <a:t>Healthcare assistant monitors daily care.</a:t>
            </a:r>
          </a:p>
          <a:p>
            <a:pPr lvl="0"/>
            <a:r>
              <a:rPr lang="en-GB" sz="2000"/>
              <a:t>Nurse administers medication.</a:t>
            </a:r>
          </a:p>
          <a:p>
            <a:pPr lvl="0"/>
            <a:r>
              <a:rPr lang="en-GB" sz="2000"/>
              <a:t>Physiotherapist supports rehabilitation.</a:t>
            </a:r>
          </a:p>
          <a:p>
            <a:pPr lvl="0"/>
            <a:r>
              <a:rPr lang="en-GB" sz="2000"/>
              <a:t>Occupational therapist assesses home safety.</a:t>
            </a:r>
          </a:p>
          <a:p>
            <a:pPr lvl="0"/>
            <a:r>
              <a:rPr lang="en-GB" sz="2000"/>
              <a:t>Doctor reviews medical progress</a:t>
            </a:r>
          </a:p>
          <a:p>
            <a:endParaRPr lang="en-GB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D7649B-B492-95A4-B180-DBF028F291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39544" y="61687"/>
            <a:ext cx="5442856" cy="5527554"/>
          </a:xfrm>
        </p:spPr>
        <p:txBody>
          <a:bodyPr/>
          <a:lstStyle/>
          <a:p>
            <a:r>
              <a:rPr lang="en-GB" sz="2400"/>
              <a:t>Using </a:t>
            </a:r>
            <a:r>
              <a:rPr lang="en-GB" sz="2400" err="1"/>
              <a:t>Belbin’s</a:t>
            </a:r>
            <a:r>
              <a:rPr lang="en-GB" sz="2400"/>
              <a:t> Team Roles allows each professional to contribute according to their strengths while working towards the shared goal of improving patient recovery.</a:t>
            </a:r>
          </a:p>
          <a:p>
            <a:r>
              <a:rPr lang="en-GB" sz="2400"/>
              <a:t>This results in:</a:t>
            </a:r>
          </a:p>
          <a:p>
            <a:pPr lvl="0"/>
            <a:r>
              <a:rPr lang="en-GB" sz="2400"/>
              <a:t>Safer care</a:t>
            </a:r>
          </a:p>
          <a:p>
            <a:pPr lvl="0"/>
            <a:r>
              <a:rPr lang="en-GB" sz="2400"/>
              <a:t>Better communication</a:t>
            </a:r>
          </a:p>
          <a:p>
            <a:pPr lvl="0"/>
            <a:r>
              <a:rPr lang="en-GB" sz="2400"/>
              <a:t>Faster recovery</a:t>
            </a:r>
          </a:p>
          <a:p>
            <a:pPr lvl="0"/>
            <a:r>
              <a:rPr lang="en-GB" sz="2400"/>
              <a:t>Improved patient satisfaction</a:t>
            </a:r>
          </a:p>
          <a:p>
            <a:r>
              <a:rPr lang="en-GB" sz="2400" b="1"/>
              <a:t>In-text citations</a:t>
            </a:r>
            <a:endParaRPr lang="en-GB" sz="2400"/>
          </a:p>
          <a:p>
            <a:r>
              <a:rPr lang="en-GB" sz="2400"/>
              <a:t>(</a:t>
            </a:r>
            <a:r>
              <a:rPr lang="en-GB" sz="2400" err="1"/>
              <a:t>Belbin</a:t>
            </a:r>
            <a:r>
              <a:rPr lang="en-GB" sz="2400"/>
              <a:t>, 2010)</a:t>
            </a:r>
          </a:p>
          <a:p>
            <a:r>
              <a:rPr lang="en-GB" sz="2400"/>
              <a:t>(NHS England, 2022)</a:t>
            </a:r>
          </a:p>
          <a:p>
            <a:endParaRPr lang="en-GB" sz="24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79D9A8-93F8-2DE8-9245-5A56FF991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17/07/2026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1060AE-11F1-B689-8EE2-7237713DC31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61079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343" y="274638"/>
            <a:ext cx="9985829" cy="859971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400" b="1"/>
              <a:t>How Working in Teams Supports My Future Career</a:t>
            </a:r>
            <a:br>
              <a:rPr lang="en-GB" sz="3400" b="1"/>
            </a:br>
            <a:endParaRPr lang="en-GB" sz="3400" b="1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C150840-C636-0C69-259E-FBADC209F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919391"/>
            <a:ext cx="5423202" cy="466985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000"/>
              <a:t>Working in teams will help me become an effective healthcare professional because it enables me to:</a:t>
            </a:r>
          </a:p>
          <a:p>
            <a:pPr lvl="0">
              <a:lnSpc>
                <a:spcPct val="90000"/>
              </a:lnSpc>
            </a:pPr>
            <a:r>
              <a:rPr lang="en-GB" sz="2000"/>
              <a:t>Communicate confidently</a:t>
            </a:r>
          </a:p>
          <a:p>
            <a:pPr lvl="0">
              <a:lnSpc>
                <a:spcPct val="90000"/>
              </a:lnSpc>
            </a:pPr>
            <a:r>
              <a:rPr lang="en-GB" sz="2000"/>
              <a:t>Respect different professional roles</a:t>
            </a:r>
          </a:p>
          <a:p>
            <a:pPr lvl="0">
              <a:lnSpc>
                <a:spcPct val="90000"/>
              </a:lnSpc>
            </a:pPr>
            <a:r>
              <a:rPr lang="en-GB" sz="2000"/>
              <a:t>Solve problems collaboratively</a:t>
            </a:r>
          </a:p>
          <a:p>
            <a:pPr lvl="0">
              <a:lnSpc>
                <a:spcPct val="90000"/>
              </a:lnSpc>
            </a:pPr>
            <a:r>
              <a:rPr lang="en-GB" sz="2000"/>
              <a:t>Deliver safe, person-centred care</a:t>
            </a:r>
          </a:p>
          <a:p>
            <a:pPr lvl="0">
              <a:lnSpc>
                <a:spcPct val="90000"/>
              </a:lnSpc>
            </a:pPr>
            <a:r>
              <a:rPr lang="en-GB" sz="2000"/>
              <a:t>Build professional relationships</a:t>
            </a:r>
          </a:p>
          <a:p>
            <a:pPr>
              <a:lnSpc>
                <a:spcPct val="90000"/>
              </a:lnSpc>
            </a:pPr>
            <a:r>
              <a:rPr lang="en-GB" sz="2000"/>
              <a:t>I believe teamwork is one of my strengths because I enjoy listening to others and supporting group members. However, I would like to improve my leadership and decision-making skills as I continue my studies and future practice.</a:t>
            </a:r>
          </a:p>
          <a:p>
            <a:pPr>
              <a:lnSpc>
                <a:spcPct val="90000"/>
              </a:lnSpc>
            </a:pPr>
            <a:r>
              <a:rPr lang="en-GB" sz="2000" b="1"/>
              <a:t>In-text citation</a:t>
            </a: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(HCPC, 2023</a:t>
            </a:r>
            <a:r>
              <a:rPr lang="en-GB" sz="1500"/>
              <a:t>)</a:t>
            </a:r>
          </a:p>
          <a:p>
            <a:pPr>
              <a:lnSpc>
                <a:spcPct val="90000"/>
              </a:lnSpc>
            </a:pPr>
            <a:endParaRPr lang="en-US" sz="15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A1A810-EF2A-9B61-00A4-AD9981B7659A}"/>
              </a:ext>
            </a:extLst>
          </p:cNvPr>
          <p:cNvSpPr txBox="1"/>
          <p:nvPr/>
        </p:nvSpPr>
        <p:spPr bwMode="auto">
          <a:xfrm>
            <a:off x="6193368" y="1535113"/>
            <a:ext cx="5389033" cy="6397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1900" b="1" kern="1200">
                <a:latin typeface="+mn-lt"/>
                <a:ea typeface="+mn-ea"/>
                <a:cs typeface="+mn-cs"/>
              </a:rPr>
              <a:t>ThePhoto by PhotoAuthor is licensed under CCYYSA.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4EE166-4BBC-5FC7-7AB6-864C4D32D7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827" r="3" b="18817"/>
          <a:stretch>
            <a:fillRect/>
          </a:stretch>
        </p:blipFill>
        <p:spPr>
          <a:xfrm>
            <a:off x="6193368" y="2174876"/>
            <a:ext cx="5389033" cy="3414365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17/07/2026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kern="1200">
                <a:latin typeface="Myriad Pro"/>
                <a:ea typeface="+mn-ea"/>
                <a:cs typeface="+mn-cs"/>
              </a:rPr>
              <a:pPr>
                <a:spcAft>
                  <a:spcPts val="600"/>
                </a:spcAft>
                <a:defRPr/>
              </a:pPr>
              <a:t>9</a:t>
            </a:fld>
            <a:endParaRPr lang="en-GB" altLang="en-US" kern="1200"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58748-9318-DB55-E30C-C2CF906FE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93058"/>
          </a:xfrm>
        </p:spPr>
        <p:txBody>
          <a:bodyPr wrap="square" anchor="ctr">
            <a:normAutofit fontScale="90000"/>
          </a:bodyPr>
          <a:lstStyle/>
          <a:p>
            <a:r>
              <a:rPr lang="en-US"/>
              <a:t>Conclusion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9731C8-CBE5-17A9-4383-FAE7F2C50E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1202419"/>
            <a:ext cx="5423202" cy="4386822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/>
              <a:t>Working in teams is fundamental to safe, effective care – no one can do it alone•</a:t>
            </a:r>
          </a:p>
          <a:p>
            <a:pPr>
              <a:lnSpc>
                <a:spcPct val="90000"/>
              </a:lnSpc>
            </a:pPr>
            <a:r>
              <a:rPr lang="en-US" sz="2000"/>
              <a:t> </a:t>
            </a:r>
            <a:r>
              <a:rPr lang="en-US" sz="2000" err="1"/>
              <a:t>Belbin’s</a:t>
            </a:r>
            <a:r>
              <a:rPr lang="en-US" sz="2000"/>
              <a:t> Team Roles Model explains that successful teams need a balance of different strengths (</a:t>
            </a:r>
            <a:r>
              <a:rPr lang="en-US" sz="2000" err="1"/>
              <a:t>Belbin</a:t>
            </a:r>
            <a:r>
              <a:rPr lang="en-US" sz="2000"/>
              <a:t>, 1981)•</a:t>
            </a:r>
          </a:p>
          <a:p>
            <a:pPr>
              <a:lnSpc>
                <a:spcPct val="90000"/>
              </a:lnSpc>
            </a:pPr>
            <a:r>
              <a:rPr lang="en-US" sz="2000"/>
              <a:t> Each role – whether action, people, or thought oriented – is equally valuable</a:t>
            </a:r>
          </a:p>
          <a:p>
            <a:pPr>
              <a:lnSpc>
                <a:spcPct val="90000"/>
              </a:lnSpc>
            </a:pPr>
            <a:r>
              <a:rPr lang="en-US" sz="2000"/>
              <a:t>• In practice, understanding these roles ensures care is complete, coordinated, and safe</a:t>
            </a:r>
          </a:p>
          <a:p>
            <a:pPr>
              <a:lnSpc>
                <a:spcPct val="90000"/>
              </a:lnSpc>
            </a:pPr>
            <a:r>
              <a:rPr lang="en-US" sz="2000"/>
              <a:t> This skill and model support my employability and will guide my professional practice throughout my career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4BEDB24-A2F7-F362-39CA-3861AE4BE8ED}"/>
              </a:ext>
            </a:extLst>
          </p:cNvPr>
          <p:cNvSpPr txBox="1"/>
          <p:nvPr/>
        </p:nvSpPr>
        <p:spPr bwMode="auto">
          <a:xfrm>
            <a:off x="6193368" y="1535113"/>
            <a:ext cx="5389033" cy="6397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1900" b="1" kern="1200"/>
              <a:t>ThePhoto by PhotoAuthor is licensed under CCYYSA.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71C269C-E683-580D-1092-0C13FE0B88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" b="3642"/>
          <a:stretch>
            <a:fillRect/>
          </a:stretch>
        </p:blipFill>
        <p:spPr>
          <a:xfrm>
            <a:off x="6193368" y="2174876"/>
            <a:ext cx="5389033" cy="3414365"/>
          </a:xfrm>
          <a:prstGeom prst="rect">
            <a:avLst/>
          </a:prstGeom>
          <a:noFill/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5539D6-664E-2DC5-2362-AC49003BA32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92482D0-6B59-43EB-A2E6-BEADFA88CF98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17/07/2026</a:t>
            </a:fld>
            <a:endParaRPr lang="en-GB" altLang="en-US" sz="90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4ED71E3-143D-21F8-1F21-614828E57F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2F3B91C-6529-43C7-B4BA-62549480CC9D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62088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69686"/>
          </a:xfrm>
        </p:spPr>
        <p:txBody>
          <a:bodyPr/>
          <a:lstStyle/>
          <a:p>
            <a:r>
              <a:rPr lang="en-GB" altLang="en-US" sz="2800" b="1">
                <a:solidFill>
                  <a:srgbClr val="000000"/>
                </a:solidFill>
              </a:rPr>
              <a:t>References List</a:t>
            </a:r>
            <a:endParaRPr lang="en-GB" altLang="en-US" sz="280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58" y="838202"/>
            <a:ext cx="12181112" cy="3376353"/>
          </a:xfrm>
        </p:spPr>
        <p:txBody>
          <a:bodyPr/>
          <a:lstStyle/>
          <a:p>
            <a:r>
              <a:rPr lang="en-GB" sz="1800" err="1"/>
              <a:t>Belbin</a:t>
            </a:r>
            <a:r>
              <a:rPr lang="en-GB" sz="1800"/>
              <a:t>, R.M. (2010) </a:t>
            </a:r>
            <a:r>
              <a:rPr lang="en-GB" sz="1800" i="1"/>
              <a:t>Team Roles at Work</a:t>
            </a:r>
            <a:r>
              <a:rPr lang="en-GB" sz="1800"/>
              <a:t>. 2nd </a:t>
            </a:r>
            <a:r>
              <a:rPr lang="en-GB" sz="1800" err="1"/>
              <a:t>edn</a:t>
            </a:r>
            <a:r>
              <a:rPr lang="en-GB" sz="1800"/>
              <a:t>. Oxford: Butterworth-Heinemann. Available at: </a:t>
            </a:r>
            <a:r>
              <a:rPr lang="en-GB" sz="1800">
                <a:hlinkClick r:id="rId2"/>
              </a:rPr>
              <a:t>https://</a:t>
            </a:r>
            <a:r>
              <a:rPr lang="en-GB" sz="1800" err="1">
                <a:hlinkClick r:id="rId2"/>
              </a:rPr>
              <a:t>www.belbin.com</a:t>
            </a:r>
            <a:r>
              <a:rPr lang="en-GB" sz="1800">
                <a:hlinkClick r:id="rId2"/>
              </a:rPr>
              <a:t>/resources/books/team-roles-at-work</a:t>
            </a:r>
            <a:r>
              <a:rPr lang="en-GB" sz="1800"/>
              <a:t> (Accessed: 17 July 2026). </a:t>
            </a:r>
          </a:p>
          <a:p>
            <a:r>
              <a:rPr lang="en-GB" sz="1800" err="1"/>
              <a:t>Belbin</a:t>
            </a:r>
            <a:r>
              <a:rPr lang="en-GB" sz="1800"/>
              <a:t>, R.M. (1981) </a:t>
            </a:r>
            <a:r>
              <a:rPr lang="en-GB" sz="1800" i="1"/>
              <a:t>Management Teams: Why They Succeed or Fail</a:t>
            </a:r>
            <a:r>
              <a:rPr lang="en-GB" sz="1800"/>
              <a:t>. London: Heinemann. Available at: </a:t>
            </a:r>
            <a:r>
              <a:rPr lang="en-GB" sz="1800">
                <a:hlinkClick r:id="rId3"/>
              </a:rPr>
              <a:t>https://</a:t>
            </a:r>
            <a:r>
              <a:rPr lang="en-GB" sz="1800" err="1">
                <a:hlinkClick r:id="rId3"/>
              </a:rPr>
              <a:t>www.belbin.com</a:t>
            </a:r>
            <a:r>
              <a:rPr lang="en-GB" sz="1800">
                <a:hlinkClick r:id="rId3"/>
              </a:rPr>
              <a:t>/about/</a:t>
            </a:r>
            <a:r>
              <a:rPr lang="en-GB" sz="1800" err="1">
                <a:hlinkClick r:id="rId3"/>
              </a:rPr>
              <a:t>belbin-team-roles</a:t>
            </a:r>
            <a:r>
              <a:rPr lang="en-GB" sz="1800"/>
              <a:t> (Accessed: 17 July 2026). </a:t>
            </a:r>
          </a:p>
          <a:p>
            <a:r>
              <a:rPr lang="en-GB" sz="1800"/>
              <a:t>Department of Health and Social Care (2023) </a:t>
            </a:r>
            <a:r>
              <a:rPr lang="en-GB" sz="1800" i="1"/>
              <a:t>Health and Social Care</a:t>
            </a:r>
            <a:r>
              <a:rPr lang="en-GB" sz="1800"/>
              <a:t>. Available at: </a:t>
            </a:r>
            <a:r>
              <a:rPr lang="en-GB" sz="1800">
                <a:hlinkClick r:id="rId4"/>
              </a:rPr>
              <a:t>https://www.gov.uk/government/organisations/department-of-health-and-social-care</a:t>
            </a:r>
            <a:r>
              <a:rPr lang="en-GB" sz="1800"/>
              <a:t> (Accessed: 17 July 2026). </a:t>
            </a:r>
          </a:p>
          <a:p>
            <a:r>
              <a:rPr lang="en-GB" sz="1800"/>
              <a:t>Health and Care Professions Council (HCPC) (2023) </a:t>
            </a:r>
            <a:r>
              <a:rPr lang="en-GB" sz="1800" i="1"/>
              <a:t>Standards of Conduct, Performance and Ethics</a:t>
            </a:r>
            <a:r>
              <a:rPr lang="en-GB" sz="1800"/>
              <a:t>. Available at: </a:t>
            </a:r>
            <a:r>
              <a:rPr lang="en-GB" sz="1800">
                <a:hlinkClick r:id="rId5"/>
              </a:rPr>
              <a:t>https://</a:t>
            </a:r>
            <a:r>
              <a:rPr lang="en-GB" sz="1800" err="1">
                <a:hlinkClick r:id="rId5"/>
              </a:rPr>
              <a:t>www.hcpc-uk.org</a:t>
            </a:r>
            <a:r>
              <a:rPr lang="en-GB" sz="1800">
                <a:hlinkClick r:id="rId5"/>
              </a:rPr>
              <a:t>/standards/standards-of-conduct-performance-and-ethics/</a:t>
            </a:r>
            <a:r>
              <a:rPr lang="en-GB" sz="1800"/>
              <a:t> (Accessed: 17 July 2026). </a:t>
            </a:r>
          </a:p>
          <a:p>
            <a:r>
              <a:rPr lang="en-GB" sz="1800"/>
              <a:t>NHS England (2022) </a:t>
            </a:r>
            <a:r>
              <a:rPr lang="en-GB" sz="1800" i="1"/>
              <a:t>Working in multidisciplinary teams</a:t>
            </a:r>
            <a:r>
              <a:rPr lang="en-GB" sz="1800"/>
              <a:t>. Available at: </a:t>
            </a:r>
            <a:r>
              <a:rPr lang="en-GB" sz="1800">
                <a:hlinkClick r:id="rId6"/>
              </a:rPr>
              <a:t>https://</a:t>
            </a:r>
            <a:r>
              <a:rPr lang="en-GB" sz="1800" err="1">
                <a:hlinkClick r:id="rId6"/>
              </a:rPr>
              <a:t>www.england.nhs.uk</a:t>
            </a:r>
            <a:r>
              <a:rPr lang="en-GB" sz="1800">
                <a:hlinkClick r:id="rId6"/>
              </a:rPr>
              <a:t>/</a:t>
            </a:r>
            <a:r>
              <a:rPr lang="en-GB" sz="1800"/>
              <a:t> (Accessed: 17 July 2026). </a:t>
            </a:r>
          </a:p>
          <a:p>
            <a:r>
              <a:rPr lang="en-GB" sz="1800"/>
              <a:t>West, M.A. (2012) </a:t>
            </a:r>
            <a:r>
              <a:rPr lang="en-GB" sz="1800" i="1"/>
              <a:t>Effective Teamwork: Practical Lessons from Organisational Research</a:t>
            </a:r>
            <a:r>
              <a:rPr lang="en-GB" sz="1800"/>
              <a:t>. 3rd </a:t>
            </a:r>
            <a:r>
              <a:rPr lang="en-GB" sz="1800" err="1"/>
              <a:t>edn</a:t>
            </a:r>
            <a:r>
              <a:rPr lang="en-GB" sz="1800"/>
              <a:t>. Oxford: Wiley-Blackwell. Available at: </a:t>
            </a:r>
            <a:r>
              <a:rPr lang="en-GB" sz="1800">
                <a:hlinkClick r:id="rId7"/>
              </a:rPr>
              <a:t>https://</a:t>
            </a:r>
            <a:r>
              <a:rPr lang="en-GB" sz="1800" err="1">
                <a:hlinkClick r:id="rId7"/>
              </a:rPr>
              <a:t>www.wiley.com</a:t>
            </a:r>
            <a:r>
              <a:rPr lang="en-GB" sz="1800">
                <a:hlinkClick r:id="rId7"/>
              </a:rPr>
              <a:t>/en-gb/Effective+Teamwork-p-9781119946038</a:t>
            </a:r>
            <a:r>
              <a:rPr lang="en-GB" sz="1800"/>
              <a:t> (Accessed: 17 July 2026). </a:t>
            </a:r>
          </a:p>
          <a:p>
            <a:r>
              <a:rPr lang="en-GB" sz="1800"/>
              <a:t>West, M.A. and </a:t>
            </a:r>
            <a:r>
              <a:rPr lang="en-GB" sz="1800" err="1"/>
              <a:t>Armit</a:t>
            </a:r>
            <a:r>
              <a:rPr lang="en-GB" sz="1800"/>
              <a:t>, K. (2020) </a:t>
            </a:r>
            <a:r>
              <a:rPr lang="en-GB" sz="1800" i="1"/>
              <a:t>Compassionate Leadership: Sustaining Wisdom, Humanity and Presence in Health and Social Care</a:t>
            </a:r>
            <a:r>
              <a:rPr lang="en-GB" sz="1800"/>
              <a:t>. London: The King’s Fund. Available at: </a:t>
            </a:r>
            <a:r>
              <a:rPr lang="en-GB" sz="1800">
                <a:hlinkClick r:id="rId8"/>
              </a:rPr>
              <a:t>https://</a:t>
            </a:r>
            <a:r>
              <a:rPr lang="en-GB" sz="1800" err="1">
                <a:hlinkClick r:id="rId8"/>
              </a:rPr>
              <a:t>www.kingsfund.org.uk</a:t>
            </a:r>
            <a:r>
              <a:rPr lang="en-GB" sz="1800">
                <a:hlinkClick r:id="rId8"/>
              </a:rPr>
              <a:t>/publications/compassionate-leadership</a:t>
            </a:r>
            <a:r>
              <a:rPr lang="en-GB" sz="1800"/>
              <a:t> (Accessed: 17 July 2026). </a:t>
            </a:r>
          </a:p>
          <a:p>
            <a:pPr marL="0" indent="0" algn="ctr"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17/07/2026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11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5BDE7C2597694E9B52267909D130AC" ma:contentTypeVersion="6" ma:contentTypeDescription="Create a new document." ma:contentTypeScope="" ma:versionID="af5870f3b7b58efc9d4e2b417a26cdd7">
  <xsd:schema xmlns:xsd="http://www.w3.org/2001/XMLSchema" xmlns:xs="http://www.w3.org/2001/XMLSchema" xmlns:p="http://schemas.microsoft.com/office/2006/metadata/properties" xmlns:ns3="bf244c3e-e0b4-4871-bb4e-fd032a14544d" targetNamespace="http://schemas.microsoft.com/office/2006/metadata/properties" ma:root="true" ma:fieldsID="f54fdf29a5734d8259fdea94832fd44d" ns3:_="">
    <xsd:import namespace="bf244c3e-e0b4-4871-bb4e-fd032a14544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244c3e-e0b4-4871-bb4e-fd032a14544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f244c3e-e0b4-4871-bb4e-fd032a14544d" xsi:nil="true"/>
  </documentManagement>
</p:properties>
</file>

<file path=customXml/itemProps1.xml><?xml version="1.0" encoding="utf-8"?>
<ds:datastoreItem xmlns:ds="http://schemas.openxmlformats.org/officeDocument/2006/customXml" ds:itemID="{F849C2AA-1965-40B0-84F4-360AD885D45F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bf244c3e-e0b4-4871-bb4e-fd032a14544d"/>
  </ds:schemaRefs>
</ds:datastoreItem>
</file>

<file path=customXml/itemProps2.xml><?xml version="1.0" encoding="utf-8"?>
<ds:datastoreItem xmlns:ds="http://schemas.openxmlformats.org/officeDocument/2006/customXml" ds:itemID="{F5F14215-D9D3-4F0D-85E7-ECCAB9D1839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B821DF7-D49F-4FBF-8F46-19C282C9AA27}">
  <ds:schemaRefs>
    <ds:schemaRef ds:uri="http://schemas.microsoft.com/office/2006/metadata/properties"/>
    <ds:schemaRef ds:uri="http://www.w3.org/2000/xmlns/"/>
    <ds:schemaRef ds:uri="bf244c3e-e0b4-4871-bb4e-fd032a14544d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20140311PresentationUWTSDTemplate</vt:lpstr>
      <vt:lpstr>PowerPoint Presentation</vt:lpstr>
      <vt:lpstr>Introduction</vt:lpstr>
      <vt:lpstr>Team Work </vt:lpstr>
      <vt:lpstr>PowerPoint Presentation</vt:lpstr>
      <vt:lpstr>Importance of team work in professional practice</vt:lpstr>
      <vt:lpstr>Team failure</vt:lpstr>
      <vt:lpstr> Model – Belbin’s Team Roles Model (1981)</vt:lpstr>
      <vt:lpstr>Applying Teamwork in Practice</vt:lpstr>
      <vt:lpstr>How Working in Teams Supports My Future Career 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Wiita</dc:creator>
  <cp:lastModifiedBy>Nadia Ollson Kasirye (2415798)</cp:lastModifiedBy>
  <cp:revision>1</cp:revision>
  <dcterms:created xsi:type="dcterms:W3CDTF">2025-02-21T18:28:54Z</dcterms:created>
  <dcterms:modified xsi:type="dcterms:W3CDTF">2026-07-17T20:51:12Z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0x010100885BDE7C2597694E9B52267909D130AC</vt:lpwstr>
  </property>
</Properties>
</file>