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61" r:id="rId3"/>
    <p:sldId id="270" r:id="rId4"/>
    <p:sldId id="259" r:id="rId5"/>
    <p:sldId id="271" r:id="rId6"/>
    <p:sldId id="258" r:id="rId7"/>
    <p:sldId id="272" r:id="rId8"/>
    <p:sldId id="262" r:id="rId9"/>
    <p:sldId id="256" r:id="rId10"/>
    <p:sldId id="273" r:id="rId11"/>
    <p:sldId id="269" r:id="rId12"/>
    <p:sldId id="274" r:id="rId13"/>
    <p:sldId id="266" r:id="rId14"/>
    <p:sldId id="267" r:id="rId15"/>
    <p:sldId id="263" r:id="rId16"/>
    <p:sldId id="275" r:id="rId17"/>
    <p:sldId id="257" r:id="rId18"/>
    <p:sldId id="276" r:id="rId19"/>
    <p:sldId id="277" r:id="rId20"/>
    <p:sldId id="264" r:id="rId21"/>
    <p:sldId id="265"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4E9822-E2BE-ED15-A298-61400AA00139}" v="150" dt="2023-11-19T09:20:04.596"/>
    <p1510:client id="{89833CAA-3FB2-3B7F-EFA7-CC9AC6FCFEE4}" v="1" dt="2023-11-16T09:34:59.051"/>
    <p1510:client id="{8A3C3392-89B4-476B-A653-DDAC734D71DD}" v="1339" dt="2023-11-12T16:32:47.190"/>
    <p1510:client id="{90B1467E-B202-832B-B243-D83395466B2E}" v="2090" dt="2023-11-16T21:59:49.441"/>
    <p1510:client id="{90E7A1CD-4DF2-2929-625E-42637872ED24}" v="861" dt="2023-11-12T19:14:13.276"/>
    <p1510:client id="{E9EE168B-7CAF-9370-2293-47A8C2937C28}" v="198" dt="2023-11-30T21:01:32.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BD948F-096D-43D8-92A9-AFC4478B496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893AA6C-8FAA-4970-809C-0594FFF3E1F7}">
      <dgm:prSet/>
      <dgm:spPr/>
      <dgm:t>
        <a:bodyPr/>
        <a:lstStyle/>
        <a:p>
          <a:r>
            <a:rPr lang="en-US" b="0" i="0"/>
            <a:t>Do you think being in nature, and using nature in this way allowed us to access, and talk about emotions in a non-confrontational way?</a:t>
          </a:r>
          <a:endParaRPr lang="en-US"/>
        </a:p>
      </dgm:t>
    </dgm:pt>
    <dgm:pt modelId="{EE08AF8A-9C83-4C69-ABAA-9DC1A5841E4D}" type="parTrans" cxnId="{DB8ACF1D-6328-4E02-BB0B-C8D1D5A92C4F}">
      <dgm:prSet/>
      <dgm:spPr/>
      <dgm:t>
        <a:bodyPr/>
        <a:lstStyle/>
        <a:p>
          <a:endParaRPr lang="en-US"/>
        </a:p>
      </dgm:t>
    </dgm:pt>
    <dgm:pt modelId="{8BCBC6E1-A877-4030-B8F7-EFBE233BB21C}" type="sibTrans" cxnId="{DB8ACF1D-6328-4E02-BB0B-C8D1D5A92C4F}">
      <dgm:prSet/>
      <dgm:spPr/>
      <dgm:t>
        <a:bodyPr/>
        <a:lstStyle/>
        <a:p>
          <a:endParaRPr lang="en-US"/>
        </a:p>
      </dgm:t>
    </dgm:pt>
    <dgm:pt modelId="{2D5818CC-DA5C-4CC8-B661-6EB62C06A645}">
      <dgm:prSet/>
      <dgm:spPr/>
      <dgm:t>
        <a:bodyPr/>
        <a:lstStyle/>
        <a:p>
          <a:r>
            <a:rPr lang="en-US" b="0" i="0"/>
            <a:t>Do you think it allowed us to engage with 'emotions' without having to talk about them, or to draw on our own personal experiences?</a:t>
          </a:r>
          <a:endParaRPr lang="en-US"/>
        </a:p>
      </dgm:t>
    </dgm:pt>
    <dgm:pt modelId="{39CD2124-FDF3-4315-A3E1-F215B92FE8B9}" type="parTrans" cxnId="{18BD1EA4-5424-4EF5-ACAB-66B84B54DE25}">
      <dgm:prSet/>
      <dgm:spPr/>
      <dgm:t>
        <a:bodyPr/>
        <a:lstStyle/>
        <a:p>
          <a:endParaRPr lang="en-US"/>
        </a:p>
      </dgm:t>
    </dgm:pt>
    <dgm:pt modelId="{051CA2B2-CA06-4279-94A3-91798CA26864}" type="sibTrans" cxnId="{18BD1EA4-5424-4EF5-ACAB-66B84B54DE25}">
      <dgm:prSet/>
      <dgm:spPr/>
      <dgm:t>
        <a:bodyPr/>
        <a:lstStyle/>
        <a:p>
          <a:endParaRPr lang="en-US"/>
        </a:p>
      </dgm:t>
    </dgm:pt>
    <dgm:pt modelId="{7F6F48DF-154F-4954-AFF2-BF3670E87FF2}">
      <dgm:prSet/>
      <dgm:spPr/>
      <dgm:t>
        <a:bodyPr/>
        <a:lstStyle/>
        <a:p>
          <a:r>
            <a:rPr lang="en-US" b="0" i="0"/>
            <a:t>Do you think there are benefits to approaching the topic of emotions in this way? I.e. without having to share any personal feelings or reflections?</a:t>
          </a:r>
          <a:endParaRPr lang="en-US"/>
        </a:p>
      </dgm:t>
    </dgm:pt>
    <dgm:pt modelId="{D1C7A6AB-669F-4BED-BADC-4DB9BF9A52F8}" type="parTrans" cxnId="{EB5933B1-0EA4-4D7B-9AE5-E90CD08C05F5}">
      <dgm:prSet/>
      <dgm:spPr/>
      <dgm:t>
        <a:bodyPr/>
        <a:lstStyle/>
        <a:p>
          <a:endParaRPr lang="en-US"/>
        </a:p>
      </dgm:t>
    </dgm:pt>
    <dgm:pt modelId="{9CF7FC55-778B-4BBA-92B2-48CD63BDFC2A}" type="sibTrans" cxnId="{EB5933B1-0EA4-4D7B-9AE5-E90CD08C05F5}">
      <dgm:prSet/>
      <dgm:spPr/>
      <dgm:t>
        <a:bodyPr/>
        <a:lstStyle/>
        <a:p>
          <a:endParaRPr lang="en-US"/>
        </a:p>
      </dgm:t>
    </dgm:pt>
    <dgm:pt modelId="{553A42E3-54D5-498C-B775-CA7E77D5C7B2}">
      <dgm:prSet/>
      <dgm:spPr/>
      <dgm:t>
        <a:bodyPr/>
        <a:lstStyle/>
        <a:p>
          <a:r>
            <a:rPr lang="en-US" b="0" i="0"/>
            <a:t>Do you think using nature allowed a way into this topic that was less emotionally demanding than if we had been in an indoor classroom setting?</a:t>
          </a:r>
          <a:endParaRPr lang="en-US"/>
        </a:p>
      </dgm:t>
    </dgm:pt>
    <dgm:pt modelId="{BEA6D32D-3889-49BF-8327-B0E1F8228CD3}" type="parTrans" cxnId="{93FB68FF-8651-4808-A080-0EBA8543DFBF}">
      <dgm:prSet/>
      <dgm:spPr/>
      <dgm:t>
        <a:bodyPr/>
        <a:lstStyle/>
        <a:p>
          <a:endParaRPr lang="en-US"/>
        </a:p>
      </dgm:t>
    </dgm:pt>
    <dgm:pt modelId="{B3BE84A3-267F-4317-B613-60FA3F9FBC09}" type="sibTrans" cxnId="{93FB68FF-8651-4808-A080-0EBA8543DFBF}">
      <dgm:prSet/>
      <dgm:spPr/>
      <dgm:t>
        <a:bodyPr/>
        <a:lstStyle/>
        <a:p>
          <a:endParaRPr lang="en-US"/>
        </a:p>
      </dgm:t>
    </dgm:pt>
    <dgm:pt modelId="{9ACCF240-D3E6-42FD-8D0E-7D598F507061}" type="pres">
      <dgm:prSet presAssocID="{85BD948F-096D-43D8-92A9-AFC4478B4967}" presName="root" presStyleCnt="0">
        <dgm:presLayoutVars>
          <dgm:dir/>
          <dgm:resizeHandles val="exact"/>
        </dgm:presLayoutVars>
      </dgm:prSet>
      <dgm:spPr/>
    </dgm:pt>
    <dgm:pt modelId="{249C4497-91EF-42B8-B79F-2DC7F06F130E}" type="pres">
      <dgm:prSet presAssocID="{C893AA6C-8FAA-4970-809C-0594FFF3E1F7}" presName="compNode" presStyleCnt="0"/>
      <dgm:spPr/>
    </dgm:pt>
    <dgm:pt modelId="{5A1E7B25-997E-4489-96B5-546EA6E8CEE1}" type="pres">
      <dgm:prSet presAssocID="{C893AA6C-8FAA-4970-809C-0594FFF3E1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EBE8699A-043A-4A8A-8D2F-1FE4D8EFBA96}" type="pres">
      <dgm:prSet presAssocID="{C893AA6C-8FAA-4970-809C-0594FFF3E1F7}" presName="spaceRect" presStyleCnt="0"/>
      <dgm:spPr/>
    </dgm:pt>
    <dgm:pt modelId="{CFC03843-5C42-481C-A6A7-D2FF2AC581B3}" type="pres">
      <dgm:prSet presAssocID="{C893AA6C-8FAA-4970-809C-0594FFF3E1F7}" presName="textRect" presStyleLbl="revTx" presStyleIdx="0" presStyleCnt="4">
        <dgm:presLayoutVars>
          <dgm:chMax val="1"/>
          <dgm:chPref val="1"/>
        </dgm:presLayoutVars>
      </dgm:prSet>
      <dgm:spPr/>
    </dgm:pt>
    <dgm:pt modelId="{E92E8349-49B3-4F59-A18B-F52B253D5A94}" type="pres">
      <dgm:prSet presAssocID="{8BCBC6E1-A877-4030-B8F7-EFBE233BB21C}" presName="sibTrans" presStyleCnt="0"/>
      <dgm:spPr/>
    </dgm:pt>
    <dgm:pt modelId="{2E3EFA5F-198A-4CB2-B027-CEF690CC183A}" type="pres">
      <dgm:prSet presAssocID="{2D5818CC-DA5C-4CC8-B661-6EB62C06A645}" presName="compNode" presStyleCnt="0"/>
      <dgm:spPr/>
    </dgm:pt>
    <dgm:pt modelId="{1BAF9431-449A-404F-9A61-AA8FB77900CC}" type="pres">
      <dgm:prSet presAssocID="{2D5818CC-DA5C-4CC8-B661-6EB62C06A6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A74E523D-4455-4206-81E4-E43C54FB8E0F}" type="pres">
      <dgm:prSet presAssocID="{2D5818CC-DA5C-4CC8-B661-6EB62C06A645}" presName="spaceRect" presStyleCnt="0"/>
      <dgm:spPr/>
    </dgm:pt>
    <dgm:pt modelId="{7F2920EA-FBC1-4AEE-9A70-FDCE7D41C342}" type="pres">
      <dgm:prSet presAssocID="{2D5818CC-DA5C-4CC8-B661-6EB62C06A645}" presName="textRect" presStyleLbl="revTx" presStyleIdx="1" presStyleCnt="4">
        <dgm:presLayoutVars>
          <dgm:chMax val="1"/>
          <dgm:chPref val="1"/>
        </dgm:presLayoutVars>
      </dgm:prSet>
      <dgm:spPr/>
    </dgm:pt>
    <dgm:pt modelId="{1973290D-B9A0-4221-8EB0-050E3747C6D5}" type="pres">
      <dgm:prSet presAssocID="{051CA2B2-CA06-4279-94A3-91798CA26864}" presName="sibTrans" presStyleCnt="0"/>
      <dgm:spPr/>
    </dgm:pt>
    <dgm:pt modelId="{CB126C11-56C8-41C3-8D1D-A4A3551F6864}" type="pres">
      <dgm:prSet presAssocID="{7F6F48DF-154F-4954-AFF2-BF3670E87FF2}" presName="compNode" presStyleCnt="0"/>
      <dgm:spPr/>
    </dgm:pt>
    <dgm:pt modelId="{C46F8792-73F5-4674-8BCA-AB407F7F8FF5}" type="pres">
      <dgm:prSet presAssocID="{7F6F48DF-154F-4954-AFF2-BF3670E87F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967A2068-7D80-4D78-B51C-F9F8C0AAAFE7}" type="pres">
      <dgm:prSet presAssocID="{7F6F48DF-154F-4954-AFF2-BF3670E87FF2}" presName="spaceRect" presStyleCnt="0"/>
      <dgm:spPr/>
    </dgm:pt>
    <dgm:pt modelId="{8509E65C-11B0-4C75-B254-57CFE64F9BEE}" type="pres">
      <dgm:prSet presAssocID="{7F6F48DF-154F-4954-AFF2-BF3670E87FF2}" presName="textRect" presStyleLbl="revTx" presStyleIdx="2" presStyleCnt="4">
        <dgm:presLayoutVars>
          <dgm:chMax val="1"/>
          <dgm:chPref val="1"/>
        </dgm:presLayoutVars>
      </dgm:prSet>
      <dgm:spPr/>
    </dgm:pt>
    <dgm:pt modelId="{81D32F86-0A5D-404D-808E-24CEE05C6E72}" type="pres">
      <dgm:prSet presAssocID="{9CF7FC55-778B-4BBA-92B2-48CD63BDFC2A}" presName="sibTrans" presStyleCnt="0"/>
      <dgm:spPr/>
    </dgm:pt>
    <dgm:pt modelId="{33CE7CC7-FC1E-4CDE-BB00-E39141676B71}" type="pres">
      <dgm:prSet presAssocID="{553A42E3-54D5-498C-B775-CA7E77D5C7B2}" presName="compNode" presStyleCnt="0"/>
      <dgm:spPr/>
    </dgm:pt>
    <dgm:pt modelId="{EFF8495D-3F7C-4B12-AE59-4ED6FB6F4729}" type="pres">
      <dgm:prSet presAssocID="{553A42E3-54D5-498C-B775-CA7E77D5C7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8A68FA6C-A81A-48A8-8F2B-8392D390D279}" type="pres">
      <dgm:prSet presAssocID="{553A42E3-54D5-498C-B775-CA7E77D5C7B2}" presName="spaceRect" presStyleCnt="0"/>
      <dgm:spPr/>
    </dgm:pt>
    <dgm:pt modelId="{FD09BE23-506A-4EA6-A9DD-17B990F4EDF0}" type="pres">
      <dgm:prSet presAssocID="{553A42E3-54D5-498C-B775-CA7E77D5C7B2}" presName="textRect" presStyleLbl="revTx" presStyleIdx="3" presStyleCnt="4">
        <dgm:presLayoutVars>
          <dgm:chMax val="1"/>
          <dgm:chPref val="1"/>
        </dgm:presLayoutVars>
      </dgm:prSet>
      <dgm:spPr/>
    </dgm:pt>
  </dgm:ptLst>
  <dgm:cxnLst>
    <dgm:cxn modelId="{DB8ACF1D-6328-4E02-BB0B-C8D1D5A92C4F}" srcId="{85BD948F-096D-43D8-92A9-AFC4478B4967}" destId="{C893AA6C-8FAA-4970-809C-0594FFF3E1F7}" srcOrd="0" destOrd="0" parTransId="{EE08AF8A-9C83-4C69-ABAA-9DC1A5841E4D}" sibTransId="{8BCBC6E1-A877-4030-B8F7-EFBE233BB21C}"/>
    <dgm:cxn modelId="{72CB0C25-85A5-4623-B765-ECDCD53F1F31}" type="presOf" srcId="{7F6F48DF-154F-4954-AFF2-BF3670E87FF2}" destId="{8509E65C-11B0-4C75-B254-57CFE64F9BEE}" srcOrd="0" destOrd="0" presId="urn:microsoft.com/office/officeart/2018/2/layout/IconLabelList"/>
    <dgm:cxn modelId="{D4756825-BB1D-4224-952B-062C30A4D98A}" type="presOf" srcId="{2D5818CC-DA5C-4CC8-B661-6EB62C06A645}" destId="{7F2920EA-FBC1-4AEE-9A70-FDCE7D41C342}" srcOrd="0" destOrd="0" presId="urn:microsoft.com/office/officeart/2018/2/layout/IconLabelList"/>
    <dgm:cxn modelId="{2F264B2F-6C17-4088-A4CE-437B8424FE3C}" type="presOf" srcId="{85BD948F-096D-43D8-92A9-AFC4478B4967}" destId="{9ACCF240-D3E6-42FD-8D0E-7D598F507061}" srcOrd="0" destOrd="0" presId="urn:microsoft.com/office/officeart/2018/2/layout/IconLabelList"/>
    <dgm:cxn modelId="{D6AC5B62-A0F0-4587-A57D-DF34E03C0548}" type="presOf" srcId="{553A42E3-54D5-498C-B775-CA7E77D5C7B2}" destId="{FD09BE23-506A-4EA6-A9DD-17B990F4EDF0}" srcOrd="0" destOrd="0" presId="urn:microsoft.com/office/officeart/2018/2/layout/IconLabelList"/>
    <dgm:cxn modelId="{40467B45-789B-4F93-AA19-696CE44C4020}" type="presOf" srcId="{C893AA6C-8FAA-4970-809C-0594FFF3E1F7}" destId="{CFC03843-5C42-481C-A6A7-D2FF2AC581B3}" srcOrd="0" destOrd="0" presId="urn:microsoft.com/office/officeart/2018/2/layout/IconLabelList"/>
    <dgm:cxn modelId="{18BD1EA4-5424-4EF5-ACAB-66B84B54DE25}" srcId="{85BD948F-096D-43D8-92A9-AFC4478B4967}" destId="{2D5818CC-DA5C-4CC8-B661-6EB62C06A645}" srcOrd="1" destOrd="0" parTransId="{39CD2124-FDF3-4315-A3E1-F215B92FE8B9}" sibTransId="{051CA2B2-CA06-4279-94A3-91798CA26864}"/>
    <dgm:cxn modelId="{EB5933B1-0EA4-4D7B-9AE5-E90CD08C05F5}" srcId="{85BD948F-096D-43D8-92A9-AFC4478B4967}" destId="{7F6F48DF-154F-4954-AFF2-BF3670E87FF2}" srcOrd="2" destOrd="0" parTransId="{D1C7A6AB-669F-4BED-BADC-4DB9BF9A52F8}" sibTransId="{9CF7FC55-778B-4BBA-92B2-48CD63BDFC2A}"/>
    <dgm:cxn modelId="{93FB68FF-8651-4808-A080-0EBA8543DFBF}" srcId="{85BD948F-096D-43D8-92A9-AFC4478B4967}" destId="{553A42E3-54D5-498C-B775-CA7E77D5C7B2}" srcOrd="3" destOrd="0" parTransId="{BEA6D32D-3889-49BF-8327-B0E1F8228CD3}" sibTransId="{B3BE84A3-267F-4317-B613-60FA3F9FBC09}"/>
    <dgm:cxn modelId="{BF53CE28-F631-4724-A486-3192AA14D0C1}" type="presParOf" srcId="{9ACCF240-D3E6-42FD-8D0E-7D598F507061}" destId="{249C4497-91EF-42B8-B79F-2DC7F06F130E}" srcOrd="0" destOrd="0" presId="urn:microsoft.com/office/officeart/2018/2/layout/IconLabelList"/>
    <dgm:cxn modelId="{E60F8251-8D36-4685-AAE3-8DDE96D382DD}" type="presParOf" srcId="{249C4497-91EF-42B8-B79F-2DC7F06F130E}" destId="{5A1E7B25-997E-4489-96B5-546EA6E8CEE1}" srcOrd="0" destOrd="0" presId="urn:microsoft.com/office/officeart/2018/2/layout/IconLabelList"/>
    <dgm:cxn modelId="{5FFCAFCF-943F-42D1-A321-8E84F5B9E803}" type="presParOf" srcId="{249C4497-91EF-42B8-B79F-2DC7F06F130E}" destId="{EBE8699A-043A-4A8A-8D2F-1FE4D8EFBA96}" srcOrd="1" destOrd="0" presId="urn:microsoft.com/office/officeart/2018/2/layout/IconLabelList"/>
    <dgm:cxn modelId="{154A2F7A-2166-422F-8F03-4C7510E3D7AE}" type="presParOf" srcId="{249C4497-91EF-42B8-B79F-2DC7F06F130E}" destId="{CFC03843-5C42-481C-A6A7-D2FF2AC581B3}" srcOrd="2" destOrd="0" presId="urn:microsoft.com/office/officeart/2018/2/layout/IconLabelList"/>
    <dgm:cxn modelId="{8043CA02-04B6-4B1E-9D21-A6318497F53F}" type="presParOf" srcId="{9ACCF240-D3E6-42FD-8D0E-7D598F507061}" destId="{E92E8349-49B3-4F59-A18B-F52B253D5A94}" srcOrd="1" destOrd="0" presId="urn:microsoft.com/office/officeart/2018/2/layout/IconLabelList"/>
    <dgm:cxn modelId="{8BCF9A6F-79D0-47F3-AD87-32DB6711E6AF}" type="presParOf" srcId="{9ACCF240-D3E6-42FD-8D0E-7D598F507061}" destId="{2E3EFA5F-198A-4CB2-B027-CEF690CC183A}" srcOrd="2" destOrd="0" presId="urn:microsoft.com/office/officeart/2018/2/layout/IconLabelList"/>
    <dgm:cxn modelId="{ACCD85CB-BBAA-4054-9713-04492D610FA5}" type="presParOf" srcId="{2E3EFA5F-198A-4CB2-B027-CEF690CC183A}" destId="{1BAF9431-449A-404F-9A61-AA8FB77900CC}" srcOrd="0" destOrd="0" presId="urn:microsoft.com/office/officeart/2018/2/layout/IconLabelList"/>
    <dgm:cxn modelId="{BF8D344F-0D10-4478-981F-5CE77D9DE711}" type="presParOf" srcId="{2E3EFA5F-198A-4CB2-B027-CEF690CC183A}" destId="{A74E523D-4455-4206-81E4-E43C54FB8E0F}" srcOrd="1" destOrd="0" presId="urn:microsoft.com/office/officeart/2018/2/layout/IconLabelList"/>
    <dgm:cxn modelId="{1E766968-6C44-4397-B731-9603FE23064E}" type="presParOf" srcId="{2E3EFA5F-198A-4CB2-B027-CEF690CC183A}" destId="{7F2920EA-FBC1-4AEE-9A70-FDCE7D41C342}" srcOrd="2" destOrd="0" presId="urn:microsoft.com/office/officeart/2018/2/layout/IconLabelList"/>
    <dgm:cxn modelId="{4D862595-4133-4DFF-8883-7D6F00258785}" type="presParOf" srcId="{9ACCF240-D3E6-42FD-8D0E-7D598F507061}" destId="{1973290D-B9A0-4221-8EB0-050E3747C6D5}" srcOrd="3" destOrd="0" presId="urn:microsoft.com/office/officeart/2018/2/layout/IconLabelList"/>
    <dgm:cxn modelId="{D33D5371-D1B5-46E6-BEAB-B228EBE9553F}" type="presParOf" srcId="{9ACCF240-D3E6-42FD-8D0E-7D598F507061}" destId="{CB126C11-56C8-41C3-8D1D-A4A3551F6864}" srcOrd="4" destOrd="0" presId="urn:microsoft.com/office/officeart/2018/2/layout/IconLabelList"/>
    <dgm:cxn modelId="{D8067650-3E4D-4D75-B449-7A9A4A34C96F}" type="presParOf" srcId="{CB126C11-56C8-41C3-8D1D-A4A3551F6864}" destId="{C46F8792-73F5-4674-8BCA-AB407F7F8FF5}" srcOrd="0" destOrd="0" presId="urn:microsoft.com/office/officeart/2018/2/layout/IconLabelList"/>
    <dgm:cxn modelId="{3C5134B9-8BDD-41E2-8A59-CFFFA677D2DB}" type="presParOf" srcId="{CB126C11-56C8-41C3-8D1D-A4A3551F6864}" destId="{967A2068-7D80-4D78-B51C-F9F8C0AAAFE7}" srcOrd="1" destOrd="0" presId="urn:microsoft.com/office/officeart/2018/2/layout/IconLabelList"/>
    <dgm:cxn modelId="{6BC6A11A-0665-4B39-82A7-5E29D5716A5C}" type="presParOf" srcId="{CB126C11-56C8-41C3-8D1D-A4A3551F6864}" destId="{8509E65C-11B0-4C75-B254-57CFE64F9BEE}" srcOrd="2" destOrd="0" presId="urn:microsoft.com/office/officeart/2018/2/layout/IconLabelList"/>
    <dgm:cxn modelId="{7029D982-DD8D-456F-AA65-736E5CE08AAB}" type="presParOf" srcId="{9ACCF240-D3E6-42FD-8D0E-7D598F507061}" destId="{81D32F86-0A5D-404D-808E-24CEE05C6E72}" srcOrd="5" destOrd="0" presId="urn:microsoft.com/office/officeart/2018/2/layout/IconLabelList"/>
    <dgm:cxn modelId="{AF2A3C8B-46B9-487C-9CA7-B0E07A82A781}" type="presParOf" srcId="{9ACCF240-D3E6-42FD-8D0E-7D598F507061}" destId="{33CE7CC7-FC1E-4CDE-BB00-E39141676B71}" srcOrd="6" destOrd="0" presId="urn:microsoft.com/office/officeart/2018/2/layout/IconLabelList"/>
    <dgm:cxn modelId="{7761E833-8C0F-4F2A-9564-D0C8EFCAD61D}" type="presParOf" srcId="{33CE7CC7-FC1E-4CDE-BB00-E39141676B71}" destId="{EFF8495D-3F7C-4B12-AE59-4ED6FB6F4729}" srcOrd="0" destOrd="0" presId="urn:microsoft.com/office/officeart/2018/2/layout/IconLabelList"/>
    <dgm:cxn modelId="{FA3E6D61-0965-4135-8FBB-CC13539CF08A}" type="presParOf" srcId="{33CE7CC7-FC1E-4CDE-BB00-E39141676B71}" destId="{8A68FA6C-A81A-48A8-8F2B-8392D390D279}" srcOrd="1" destOrd="0" presId="urn:microsoft.com/office/officeart/2018/2/layout/IconLabelList"/>
    <dgm:cxn modelId="{BFBD8BA2-9CC2-4ED6-A99F-ECC2D4C45C0A}" type="presParOf" srcId="{33CE7CC7-FC1E-4CDE-BB00-E39141676B71}" destId="{FD09BE23-506A-4EA6-A9DD-17B990F4EDF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E7B25-997E-4489-96B5-546EA6E8CEE1}">
      <dsp:nvSpPr>
        <dsp:cNvPr id="0" name=""/>
        <dsp:cNvSpPr/>
      </dsp:nvSpPr>
      <dsp:spPr>
        <a:xfrm>
          <a:off x="850012" y="1993863"/>
          <a:ext cx="1074013" cy="1074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C03843-5C42-481C-A6A7-D2FF2AC581B3}">
      <dsp:nvSpPr>
        <dsp:cNvPr id="0" name=""/>
        <dsp:cNvSpPr/>
      </dsp:nvSpPr>
      <dsp:spPr>
        <a:xfrm>
          <a:off x="193671" y="3439796"/>
          <a:ext cx="2386696"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a:t>Do you think being in nature, and using nature in this way allowed us to access, and talk about emotions in a non-confrontational way?</a:t>
          </a:r>
          <a:endParaRPr lang="en-US" sz="1100" kern="1200"/>
        </a:p>
      </dsp:txBody>
      <dsp:txXfrm>
        <a:off x="193671" y="3439796"/>
        <a:ext cx="2386696" cy="765000"/>
      </dsp:txXfrm>
    </dsp:sp>
    <dsp:sp modelId="{1BAF9431-449A-404F-9A61-AA8FB77900CC}">
      <dsp:nvSpPr>
        <dsp:cNvPr id="0" name=""/>
        <dsp:cNvSpPr/>
      </dsp:nvSpPr>
      <dsp:spPr>
        <a:xfrm>
          <a:off x="3654381" y="1993863"/>
          <a:ext cx="1074013" cy="1074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2920EA-FBC1-4AEE-9A70-FDCE7D41C342}">
      <dsp:nvSpPr>
        <dsp:cNvPr id="0" name=""/>
        <dsp:cNvSpPr/>
      </dsp:nvSpPr>
      <dsp:spPr>
        <a:xfrm>
          <a:off x="2998039" y="3439796"/>
          <a:ext cx="2386696"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a:t>Do you think it allowed us to engage with 'emotions' without having to talk about them, or to draw on our own personal experiences?</a:t>
          </a:r>
          <a:endParaRPr lang="en-US" sz="1100" kern="1200"/>
        </a:p>
      </dsp:txBody>
      <dsp:txXfrm>
        <a:off x="2998039" y="3439796"/>
        <a:ext cx="2386696" cy="765000"/>
      </dsp:txXfrm>
    </dsp:sp>
    <dsp:sp modelId="{C46F8792-73F5-4674-8BCA-AB407F7F8FF5}">
      <dsp:nvSpPr>
        <dsp:cNvPr id="0" name=""/>
        <dsp:cNvSpPr/>
      </dsp:nvSpPr>
      <dsp:spPr>
        <a:xfrm>
          <a:off x="6458749" y="1993863"/>
          <a:ext cx="1074013" cy="1074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9E65C-11B0-4C75-B254-57CFE64F9BEE}">
      <dsp:nvSpPr>
        <dsp:cNvPr id="0" name=""/>
        <dsp:cNvSpPr/>
      </dsp:nvSpPr>
      <dsp:spPr>
        <a:xfrm>
          <a:off x="5802407" y="3439796"/>
          <a:ext cx="2386696"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a:t>Do you think there are benefits to approaching the topic of emotions in this way? I.e. without having to share any personal feelings or reflections?</a:t>
          </a:r>
          <a:endParaRPr lang="en-US" sz="1100" kern="1200"/>
        </a:p>
      </dsp:txBody>
      <dsp:txXfrm>
        <a:off x="5802407" y="3439796"/>
        <a:ext cx="2386696" cy="765000"/>
      </dsp:txXfrm>
    </dsp:sp>
    <dsp:sp modelId="{EFF8495D-3F7C-4B12-AE59-4ED6FB6F4729}">
      <dsp:nvSpPr>
        <dsp:cNvPr id="0" name=""/>
        <dsp:cNvSpPr/>
      </dsp:nvSpPr>
      <dsp:spPr>
        <a:xfrm>
          <a:off x="9263117" y="1993863"/>
          <a:ext cx="1074013" cy="1074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09BE23-506A-4EA6-A9DD-17B990F4EDF0}">
      <dsp:nvSpPr>
        <dsp:cNvPr id="0" name=""/>
        <dsp:cNvSpPr/>
      </dsp:nvSpPr>
      <dsp:spPr>
        <a:xfrm>
          <a:off x="8606776" y="3439796"/>
          <a:ext cx="2386696"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0" i="0" kern="1200"/>
            <a:t>Do you think using nature allowed a way into this topic that was less emotionally demanding than if we had been in an indoor classroom setting?</a:t>
          </a:r>
          <a:endParaRPr lang="en-US" sz="1100" kern="1200"/>
        </a:p>
      </dsp:txBody>
      <dsp:txXfrm>
        <a:off x="8606776" y="3439796"/>
        <a:ext cx="2386696" cy="76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65826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0061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49465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69679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2310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0555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4356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85429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0283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37464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36777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50110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57598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40572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93661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04832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36960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11/30/2023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0687354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working-definition-of-trauma-informed-practice/working-definition-of-trauma-informed-practice"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16/J.JENVP.2021.101642" TargetMode="External"/><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doi.org/10.1016/0272-4944(95)90001-2"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3389/fpsyg.2021.648458"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en.wikipedia.org/wiki/File:Steps_in_Windy_Nook_Nature_Reserve.JPG" TargetMode="Externa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080/01490400903430772" TargetMode="External"/><Relationship Id="rId7" Type="http://schemas.openxmlformats.org/officeDocument/2006/relationships/hyperlink" Target="https://doi.org/10.5502/ijw.v11i1.1267" TargetMode="External"/><Relationship Id="rId2" Type="http://schemas.openxmlformats.org/officeDocument/2006/relationships/hyperlink" Target="https://doi.org/10.1080/17524032.2013.802704" TargetMode="External"/><Relationship Id="rId1" Type="http://schemas.openxmlformats.org/officeDocument/2006/relationships/slideLayout" Target="../slideLayouts/slideLayout4.xml"/><Relationship Id="rId6" Type="http://schemas.openxmlformats.org/officeDocument/2006/relationships/hyperlink" Target="https://doi.org/10.1080/10937404.2016.1196155" TargetMode="External"/><Relationship Id="rId5" Type="http://schemas.openxmlformats.org/officeDocument/2006/relationships/hyperlink" Target="https://doi.org/10.1016/j.landurbplan.2021.104135" TargetMode="External"/><Relationship Id="rId4" Type="http://schemas.openxmlformats.org/officeDocument/2006/relationships/hyperlink" Target="https://doi.org/10.1007/BF03400807"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5964/ejop.v9i4.633" TargetMode="External"/><Relationship Id="rId3" Type="http://schemas.openxmlformats.org/officeDocument/2006/relationships/hyperlink" Target="https://www.gov.uk/government/publications/working-definition-of-trauma-informed-practice/working-definition-of-trauma-informed-practice" TargetMode="External"/><Relationship Id="rId7" Type="http://schemas.openxmlformats.org/officeDocument/2006/relationships/hyperlink" Target="https://doi.org/10.1016/0272-4944(95)90001-2" TargetMode="External"/><Relationship Id="rId2" Type="http://schemas.openxmlformats.org/officeDocument/2006/relationships/hyperlink" Target="https://doi.org/10.3389/fpsyg.2021.648458" TargetMode="External"/><Relationship Id="rId1" Type="http://schemas.openxmlformats.org/officeDocument/2006/relationships/slideLayout" Target="../slideLayouts/slideLayout4.xml"/><Relationship Id="rId6" Type="http://schemas.openxmlformats.org/officeDocument/2006/relationships/hyperlink" Target="https://doi.org/10.1016/J.JENVP.2021.101642" TargetMode="External"/><Relationship Id="rId5" Type="http://schemas.openxmlformats.org/officeDocument/2006/relationships/hyperlink" Target="https://doi.org/10.1016/j.tree.2023.06.002" TargetMode="External"/><Relationship Id="rId10" Type="http://schemas.openxmlformats.org/officeDocument/2006/relationships/hyperlink" Target="https://doi.org/10.1007/s10902-019-00118-6" TargetMode="External"/><Relationship Id="rId4" Type="http://schemas.openxmlformats.org/officeDocument/2006/relationships/hyperlink" Target="https://doi.org/10.4159/9780674045231" TargetMode="External"/><Relationship Id="rId9" Type="http://schemas.openxmlformats.org/officeDocument/2006/relationships/hyperlink" Target="https://doi.org/10.1177/00139165083197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5" name="Picture 2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7" name="Rectangle 2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touching a small plant">
            <a:extLst>
              <a:ext uri="{FF2B5EF4-FFF2-40B4-BE49-F238E27FC236}">
                <a16:creationId xmlns:a16="http://schemas.microsoft.com/office/drawing/2014/main" id="{A9653AD1-29C9-EB89-CF7D-D8FCC9E4BD96}"/>
              </a:ext>
            </a:extLst>
          </p:cNvPr>
          <p:cNvPicPr>
            <a:picLocks noChangeAspect="1"/>
          </p:cNvPicPr>
          <p:nvPr/>
        </p:nvPicPr>
        <p:blipFill rotWithShape="1">
          <a:blip r:embed="rId6">
            <a:alphaModFix amt="40000"/>
          </a:blip>
          <a:srcRect l="9091" t="23391"/>
          <a:stretch/>
        </p:blipFill>
        <p:spPr>
          <a:xfrm>
            <a:off x="100661" y="10"/>
            <a:ext cx="12191980" cy="6857990"/>
          </a:xfrm>
          <a:prstGeom prst="rect">
            <a:avLst/>
          </a:prstGeom>
        </p:spPr>
      </p:pic>
      <p:sp>
        <p:nvSpPr>
          <p:cNvPr id="2" name="Title 1">
            <a:extLst>
              <a:ext uri="{FF2B5EF4-FFF2-40B4-BE49-F238E27FC236}">
                <a16:creationId xmlns:a16="http://schemas.microsoft.com/office/drawing/2014/main" id="{F7FD8AA0-043A-DD28-9ED2-519D4CD3820B}"/>
              </a:ext>
            </a:extLst>
          </p:cNvPr>
          <p:cNvSpPr>
            <a:spLocks noGrp="1"/>
          </p:cNvSpPr>
          <p:nvPr>
            <p:ph type="title"/>
          </p:nvPr>
        </p:nvSpPr>
        <p:spPr>
          <a:xfrm>
            <a:off x="867408" y="1232140"/>
            <a:ext cx="10967884" cy="4393505"/>
          </a:xfrm>
        </p:spPr>
        <p:txBody>
          <a:bodyPr vert="horz" lIns="91440" tIns="45720" rIns="91440" bIns="45720" rtlCol="0" anchor="ctr">
            <a:normAutofit/>
          </a:bodyPr>
          <a:lstStyle/>
          <a:p>
            <a:pPr marL="285750" indent="-285750" algn="ctr">
              <a:lnSpc>
                <a:spcPct val="90000"/>
              </a:lnSpc>
            </a:pPr>
            <a:r>
              <a:rPr lang="en-US" sz="2900" dirty="0">
                <a:solidFill>
                  <a:schemeClr val="tx1"/>
                </a:solidFill>
              </a:rPr>
              <a:t>Using Nature Connectedness alongside a </a:t>
            </a:r>
            <a:br>
              <a:rPr lang="en-US" sz="2900" dirty="0">
                <a:solidFill>
                  <a:schemeClr val="tx1"/>
                </a:solidFill>
              </a:rPr>
            </a:br>
            <a:r>
              <a:rPr lang="en-US" sz="2900" dirty="0">
                <a:solidFill>
                  <a:schemeClr val="tx1"/>
                </a:solidFill>
              </a:rPr>
              <a:t>Trauma Informed Approach to enable young people diagnosed with BESD (</a:t>
            </a:r>
            <a:r>
              <a:rPr lang="en-US" sz="2900" dirty="0" err="1">
                <a:solidFill>
                  <a:schemeClr val="tx1"/>
                </a:solidFill>
              </a:rPr>
              <a:t>Behavioural</a:t>
            </a:r>
            <a:r>
              <a:rPr lang="en-US" sz="2900" dirty="0">
                <a:solidFill>
                  <a:schemeClr val="tx1"/>
                </a:solidFill>
              </a:rPr>
              <a:t>, Emotional and Social Difficulties) to begin to understand and regulate their emotions.</a:t>
            </a:r>
            <a:endParaRPr lang="en-US">
              <a:solidFill>
                <a:schemeClr val="tx1"/>
              </a:solidFill>
            </a:endParaRPr>
          </a:p>
          <a:p>
            <a:pPr algn="ctr">
              <a:lnSpc>
                <a:spcPct val="90000"/>
              </a:lnSpc>
            </a:pPr>
            <a:endParaRPr lang="en-US" sz="2900">
              <a:solidFill>
                <a:schemeClr val="tx1"/>
              </a:solidFill>
            </a:endParaRPr>
          </a:p>
        </p:txBody>
      </p:sp>
      <p:sp>
        <p:nvSpPr>
          <p:cNvPr id="28" name="Rectangle 27">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49279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185E5-B57D-FB85-80A7-38CDB96100E0}"/>
              </a:ext>
            </a:extLst>
          </p:cNvPr>
          <p:cNvSpPr>
            <a:spLocks noGrp="1"/>
          </p:cNvSpPr>
          <p:nvPr>
            <p:ph type="title"/>
          </p:nvPr>
        </p:nvSpPr>
        <p:spPr>
          <a:xfrm>
            <a:off x="648930" y="629266"/>
            <a:ext cx="6188190" cy="1622321"/>
          </a:xfrm>
        </p:spPr>
        <p:txBody>
          <a:bodyPr vert="horz" lIns="91440" tIns="45720" rIns="91440" bIns="45720" rtlCol="0" anchor="t">
            <a:normAutofit/>
          </a:bodyPr>
          <a:lstStyle/>
          <a:p>
            <a:pPr algn="ctr"/>
            <a:r>
              <a:rPr lang="en-US" dirty="0">
                <a:solidFill>
                  <a:srgbClr val="EBEBEB"/>
                </a:solidFill>
              </a:rPr>
              <a:t>What is the issue?</a:t>
            </a:r>
            <a:endParaRPr lang="en-US" dirty="0"/>
          </a:p>
        </p:txBody>
      </p:sp>
      <p:sp>
        <p:nvSpPr>
          <p:cNvPr id="4" name="TextBox 3">
            <a:extLst>
              <a:ext uri="{FF2B5EF4-FFF2-40B4-BE49-F238E27FC236}">
                <a16:creationId xmlns:a16="http://schemas.microsoft.com/office/drawing/2014/main" id="{AB08C593-6148-4A7B-2832-147D6077289C}"/>
              </a:ext>
            </a:extLst>
          </p:cNvPr>
          <p:cNvSpPr txBox="1"/>
          <p:nvPr/>
        </p:nvSpPr>
        <p:spPr>
          <a:xfrm>
            <a:off x="562666" y="1719532"/>
            <a:ext cx="6188189" cy="43605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gn="ctr" defTabSz="457200">
              <a:lnSpc>
                <a:spcPct val="90000"/>
              </a:lnSpc>
              <a:spcBef>
                <a:spcPts val="1000"/>
              </a:spcBef>
              <a:buClr>
                <a:schemeClr val="bg2">
                  <a:lumMod val="40000"/>
                  <a:lumOff val="60000"/>
                </a:schemeClr>
              </a:buClr>
              <a:buSzPct val="80000"/>
              <a:buFont typeface="Wingdings 3" charset="2"/>
              <a:buChar char=""/>
            </a:pPr>
            <a:r>
              <a:rPr lang="en-US" sz="2400" dirty="0">
                <a:solidFill>
                  <a:srgbClr val="FFFFFF"/>
                </a:solidFill>
                <a:latin typeface="+mj-lt"/>
                <a:ea typeface="+mj-ea"/>
                <a:cs typeface="+mj-cs"/>
              </a:rPr>
              <a:t>Emotional dysregulation amongst</a:t>
            </a:r>
          </a:p>
          <a:p>
            <a:pPr algn="ctr" defTabSz="457200">
              <a:lnSpc>
                <a:spcPct val="90000"/>
              </a:lnSpc>
              <a:spcBef>
                <a:spcPts val="1000"/>
              </a:spcBef>
              <a:buClr>
                <a:srgbClr val="8AD0D6"/>
              </a:buClr>
              <a:buSzPct val="80000"/>
            </a:pPr>
            <a:r>
              <a:rPr lang="en-US" sz="2400" dirty="0">
                <a:solidFill>
                  <a:srgbClr val="FFFFFF"/>
                </a:solidFill>
                <a:latin typeface="+mj-lt"/>
                <a:ea typeface="+mj-ea"/>
                <a:cs typeface="+mj-cs"/>
              </a:rPr>
              <a:t> children diagnosed with BESD and who have suffered trauma is very common, due to a ​ sustained hyperactivity of the autonomic sympathetic branch of the autonomic nervous system</a:t>
            </a:r>
            <a:endParaRPr lang="en-US" sz="2400">
              <a:ea typeface="+mj-ea"/>
              <a:cs typeface="+mj-cs"/>
            </a:endParaRPr>
          </a:p>
          <a:p>
            <a:pPr marL="228600" indent="-228600" algn="ctr" defTabSz="457200">
              <a:lnSpc>
                <a:spcPct val="90000"/>
              </a:lnSpc>
              <a:spcBef>
                <a:spcPts val="1000"/>
              </a:spcBef>
              <a:buClr>
                <a:schemeClr val="bg2">
                  <a:lumMod val="40000"/>
                  <a:lumOff val="60000"/>
                </a:schemeClr>
              </a:buClr>
              <a:buSzPct val="80000"/>
              <a:buFont typeface="Wingdings 3" charset="2"/>
              <a:buChar char=""/>
            </a:pPr>
            <a:r>
              <a:rPr lang="en-US" sz="2400" dirty="0">
                <a:solidFill>
                  <a:srgbClr val="FFFFFF"/>
                </a:solidFill>
                <a:latin typeface="+mj-lt"/>
                <a:ea typeface="+mj-ea"/>
                <a:cs typeface="+mj-cs"/>
              </a:rPr>
              <a:t>essentially due to traumatic experiences, their sympathetic nervous system, which we know as the "flight or fight response" is activated very easily </a:t>
            </a: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Large skydiving group mid-air">
            <a:extLst>
              <a:ext uri="{FF2B5EF4-FFF2-40B4-BE49-F238E27FC236}">
                <a16:creationId xmlns:a16="http://schemas.microsoft.com/office/drawing/2014/main" id="{78A90212-6286-5EBC-446B-3099F766DD0D}"/>
              </a:ext>
            </a:extLst>
          </p:cNvPr>
          <p:cNvPicPr>
            <a:picLocks noChangeAspect="1"/>
          </p:cNvPicPr>
          <p:nvPr/>
        </p:nvPicPr>
        <p:blipFill rotWithShape="1">
          <a:blip r:embed="rId3"/>
          <a:srcRect l="26362" r="2551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262562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9DD75-7F59-DF6B-52C3-DE717B2FF449}"/>
              </a:ext>
            </a:extLst>
          </p:cNvPr>
          <p:cNvSpPr>
            <a:spLocks noGrp="1"/>
          </p:cNvSpPr>
          <p:nvPr>
            <p:ph type="title"/>
          </p:nvPr>
        </p:nvSpPr>
        <p:spPr>
          <a:xfrm>
            <a:off x="648930" y="629266"/>
            <a:ext cx="6188190" cy="1622321"/>
          </a:xfrm>
        </p:spPr>
        <p:txBody>
          <a:bodyPr>
            <a:normAutofit/>
          </a:bodyPr>
          <a:lstStyle/>
          <a:p>
            <a:pPr algn="ctr"/>
            <a:r>
              <a:rPr lang="en-US" dirty="0">
                <a:solidFill>
                  <a:srgbClr val="EBEBEB"/>
                </a:solidFill>
              </a:rPr>
              <a:t>What is the issue?</a:t>
            </a:r>
            <a:endParaRPr lang="en-US"/>
          </a:p>
          <a:p>
            <a:endParaRPr lang="en-US" dirty="0">
              <a:solidFill>
                <a:srgbClr val="EBEBEB"/>
              </a:solidFill>
            </a:endParaRPr>
          </a:p>
        </p:txBody>
      </p:sp>
      <p:sp>
        <p:nvSpPr>
          <p:cNvPr id="3" name="Content Placeholder 2">
            <a:extLst>
              <a:ext uri="{FF2B5EF4-FFF2-40B4-BE49-F238E27FC236}">
                <a16:creationId xmlns:a16="http://schemas.microsoft.com/office/drawing/2014/main" id="{911B22DC-309B-711B-2152-E126170BFCC7}"/>
              </a:ext>
            </a:extLst>
          </p:cNvPr>
          <p:cNvSpPr>
            <a:spLocks noGrp="1"/>
          </p:cNvSpPr>
          <p:nvPr>
            <p:ph idx="1"/>
          </p:nvPr>
        </p:nvSpPr>
        <p:spPr>
          <a:xfrm>
            <a:off x="648930" y="2021457"/>
            <a:ext cx="6188189" cy="4202362"/>
          </a:xfrm>
        </p:spPr>
        <p:txBody>
          <a:bodyPr vert="horz" lIns="91440" tIns="45720" rIns="91440" bIns="45720" rtlCol="0" anchor="t">
            <a:noAutofit/>
          </a:bodyPr>
          <a:lstStyle/>
          <a:p>
            <a:pPr marL="228600" indent="-228600">
              <a:buFont typeface="'Wingdings 3',Sans-Serif" charset="2"/>
            </a:pPr>
            <a:r>
              <a:rPr lang="en-US" sz="2400" dirty="0">
                <a:solidFill>
                  <a:srgbClr val="FFFFFF"/>
                </a:solidFill>
              </a:rPr>
              <a:t>In reality, this expresses it itself as extreme outbursts of a violent and aggressive nature, both verbal and physical, acts of violence, either towards  self, other people or property,</a:t>
            </a:r>
          </a:p>
          <a:p>
            <a:pPr marL="228600" indent="-228600">
              <a:buClr>
                <a:srgbClr val="8AD0D6"/>
              </a:buClr>
              <a:buFont typeface="'Wingdings 3',Sans-Serif" charset="2"/>
            </a:pPr>
            <a:r>
              <a:rPr lang="en-US" sz="2400" dirty="0">
                <a:solidFill>
                  <a:srgbClr val="FFFFFF"/>
                </a:solidFill>
              </a:rPr>
              <a:t>Or, running away from situations.</a:t>
            </a:r>
          </a:p>
          <a:p>
            <a:pPr marL="228600" indent="-228600">
              <a:buClr>
                <a:srgbClr val="8AD0D6"/>
              </a:buClr>
              <a:buFont typeface="'Wingdings 3',Sans-Serif" charset="2"/>
            </a:pPr>
            <a:r>
              <a:rPr lang="en-US" sz="2400" dirty="0">
                <a:solidFill>
                  <a:srgbClr val="FFFFFF"/>
                </a:solidFill>
              </a:rPr>
              <a:t>Essentially, it puts people in danger.</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Solo journey">
            <a:extLst>
              <a:ext uri="{FF2B5EF4-FFF2-40B4-BE49-F238E27FC236}">
                <a16:creationId xmlns:a16="http://schemas.microsoft.com/office/drawing/2014/main" id="{14062A13-82AA-1D6C-EB5F-04694171BEC9}"/>
              </a:ext>
            </a:extLst>
          </p:cNvPr>
          <p:cNvPicPr>
            <a:picLocks noChangeAspect="1"/>
          </p:cNvPicPr>
          <p:nvPr/>
        </p:nvPicPr>
        <p:blipFill rotWithShape="1">
          <a:blip r:embed="rId3"/>
          <a:srcRect l="27829" r="17894" b="3"/>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072120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3C6FD-04DC-DE43-4B42-52685FE7E4C4}"/>
              </a:ext>
            </a:extLst>
          </p:cNvPr>
          <p:cNvSpPr>
            <a:spLocks noGrp="1"/>
          </p:cNvSpPr>
          <p:nvPr>
            <p:ph type="title"/>
          </p:nvPr>
        </p:nvSpPr>
        <p:spPr>
          <a:xfrm>
            <a:off x="650668" y="629266"/>
            <a:ext cx="6249784" cy="736213"/>
          </a:xfrm>
        </p:spPr>
        <p:txBody>
          <a:bodyPr>
            <a:normAutofit/>
          </a:bodyPr>
          <a:lstStyle/>
          <a:p>
            <a:r>
              <a:rPr lang="en-US" sz="2800" dirty="0">
                <a:ea typeface="Calibri Light"/>
                <a:cs typeface="Calibri Light"/>
              </a:rPr>
              <a:t>A Trauma Informed Approach</a:t>
            </a:r>
          </a:p>
        </p:txBody>
      </p:sp>
      <p:pic>
        <p:nvPicPr>
          <p:cNvPr id="5" name="Picture 4" descr="Colourful carved figures of humans">
            <a:extLst>
              <a:ext uri="{FF2B5EF4-FFF2-40B4-BE49-F238E27FC236}">
                <a16:creationId xmlns:a16="http://schemas.microsoft.com/office/drawing/2014/main" id="{B4E1B5B9-B400-40DA-ADA8-E7BCD73B5166}"/>
              </a:ext>
            </a:extLst>
          </p:cNvPr>
          <p:cNvPicPr>
            <a:picLocks noChangeAspect="1"/>
          </p:cNvPicPr>
          <p:nvPr/>
        </p:nvPicPr>
        <p:blipFill rotWithShape="1">
          <a:blip r:embed="rId3"/>
          <a:srcRect l="26107" r="25617" b="-1"/>
          <a:stretch/>
        </p:blipFill>
        <p:spPr>
          <a:xfrm>
            <a:off x="6973058" y="10"/>
            <a:ext cx="5221752" cy="6857990"/>
          </a:xfrm>
          <a:prstGeom prst="rect">
            <a:avLst/>
          </a:prstGeom>
        </p:spPr>
      </p:pic>
      <p:sp>
        <p:nvSpPr>
          <p:cNvPr id="12" name="Rectangle 11">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163F543-8FE0-68E9-DF5A-419EE6B0B1CA}"/>
              </a:ext>
            </a:extLst>
          </p:cNvPr>
          <p:cNvSpPr>
            <a:spLocks noGrp="1"/>
          </p:cNvSpPr>
          <p:nvPr>
            <p:ph idx="1"/>
          </p:nvPr>
        </p:nvSpPr>
        <p:spPr>
          <a:xfrm>
            <a:off x="363121" y="885646"/>
            <a:ext cx="6249784" cy="5089583"/>
          </a:xfrm>
        </p:spPr>
        <p:txBody>
          <a:bodyPr vert="horz" lIns="91440" tIns="45720" rIns="91440" bIns="45720" rtlCol="0" anchor="t">
            <a:noAutofit/>
          </a:bodyPr>
          <a:lstStyle/>
          <a:p>
            <a:pPr>
              <a:lnSpc>
                <a:spcPct val="90000"/>
              </a:lnSpc>
            </a:pPr>
            <a:endParaRPr lang="en-US" sz="1800" dirty="0">
              <a:ea typeface="+mn-lt"/>
              <a:cs typeface="+mn-lt"/>
            </a:endParaRPr>
          </a:p>
          <a:p>
            <a:pPr>
              <a:lnSpc>
                <a:spcPct val="90000"/>
              </a:lnSpc>
            </a:pPr>
            <a:r>
              <a:rPr lang="en-US" sz="2400" b="1" dirty="0"/>
              <a:t>What is Trauma?</a:t>
            </a:r>
            <a:endParaRPr lang="en-US" sz="2400">
              <a:ea typeface="+mn-lt"/>
              <a:cs typeface="+mn-lt"/>
            </a:endParaRPr>
          </a:p>
          <a:p>
            <a:pPr>
              <a:lnSpc>
                <a:spcPct val="90000"/>
              </a:lnSpc>
            </a:pPr>
            <a:r>
              <a:rPr lang="en-US" sz="2400" dirty="0">
                <a:ea typeface="+mn-lt"/>
                <a:cs typeface="+mn-lt"/>
              </a:rPr>
              <a:t>Trauma results from an event, series of events, or set of circumstances that is experienced by an individual as harmful or life threatening. </a:t>
            </a:r>
            <a:endParaRPr lang="en-US" sz="2400">
              <a:ea typeface="+mn-lt"/>
              <a:cs typeface="Calibri"/>
            </a:endParaRPr>
          </a:p>
          <a:p>
            <a:pPr>
              <a:lnSpc>
                <a:spcPct val="90000"/>
              </a:lnSpc>
              <a:buClr>
                <a:srgbClr val="8AD0D6"/>
              </a:buClr>
            </a:pPr>
            <a:r>
              <a:rPr lang="en-US" sz="2400" dirty="0">
                <a:ea typeface="+mn-lt"/>
                <a:cs typeface="+mn-lt"/>
              </a:rPr>
              <a:t>While unique to the individual, generally the experience of trauma can cause lasting adverse effects, limiting the ability to function and achieve mental, physical, social, </a:t>
            </a:r>
            <a:r>
              <a:rPr lang="en-US" sz="2400" b="1" dirty="0">
                <a:ea typeface="+mn-lt"/>
                <a:cs typeface="+mn-lt"/>
              </a:rPr>
              <a:t>emotional </a:t>
            </a:r>
            <a:r>
              <a:rPr lang="en-US" sz="2400" dirty="0">
                <a:ea typeface="+mn-lt"/>
                <a:cs typeface="+mn-lt"/>
              </a:rPr>
              <a:t>or spiritual well-being.</a:t>
            </a:r>
            <a:endParaRPr lang="en-US" sz="2400">
              <a:ea typeface="Calibri"/>
              <a:cs typeface="Calibri"/>
            </a:endParaRPr>
          </a:p>
        </p:txBody>
      </p:sp>
    </p:spTree>
    <p:extLst>
      <p:ext uri="{BB962C8B-B14F-4D97-AF65-F5344CB8AC3E}">
        <p14:creationId xmlns:p14="http://schemas.microsoft.com/office/powerpoint/2010/main" val="885546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41A61-1398-C723-535F-4140C8F776EF}"/>
              </a:ext>
            </a:extLst>
          </p:cNvPr>
          <p:cNvSpPr>
            <a:spLocks noGrp="1"/>
          </p:cNvSpPr>
          <p:nvPr>
            <p:ph type="title"/>
          </p:nvPr>
        </p:nvSpPr>
        <p:spPr>
          <a:xfrm>
            <a:off x="648930" y="629266"/>
            <a:ext cx="6188190" cy="1320397"/>
          </a:xfrm>
        </p:spPr>
        <p:txBody>
          <a:bodyPr>
            <a:normAutofit/>
          </a:bodyPr>
          <a:lstStyle/>
          <a:p>
            <a:pPr marL="285750" indent="-285750">
              <a:lnSpc>
                <a:spcPct val="90000"/>
              </a:lnSpc>
              <a:spcBef>
                <a:spcPts val="1000"/>
              </a:spcBef>
              <a:buFont typeface="Arial"/>
              <a:buChar char="•"/>
            </a:pPr>
            <a:r>
              <a:rPr lang="en-US" sz="2800" b="1" dirty="0">
                <a:solidFill>
                  <a:srgbClr val="FFFFFF"/>
                </a:solidFill>
              </a:rPr>
              <a:t>What is a Trauma Informed Approach?</a:t>
            </a:r>
            <a:endParaRPr lang="en-US" sz="2800" dirty="0">
              <a:solidFill>
                <a:srgbClr val="FFFFFF"/>
              </a:solidFill>
            </a:endParaRPr>
          </a:p>
          <a:p>
            <a:endParaRPr lang="en-US" dirty="0">
              <a:solidFill>
                <a:srgbClr val="EBEBEB"/>
              </a:solidFill>
            </a:endParaRPr>
          </a:p>
        </p:txBody>
      </p:sp>
      <p:sp>
        <p:nvSpPr>
          <p:cNvPr id="3" name="Content Placeholder 2">
            <a:extLst>
              <a:ext uri="{FF2B5EF4-FFF2-40B4-BE49-F238E27FC236}">
                <a16:creationId xmlns:a16="http://schemas.microsoft.com/office/drawing/2014/main" id="{7E3F5914-6DD9-CBBF-47F9-02A62F8C66E8}"/>
              </a:ext>
            </a:extLst>
          </p:cNvPr>
          <p:cNvSpPr>
            <a:spLocks noGrp="1"/>
          </p:cNvSpPr>
          <p:nvPr>
            <p:ph idx="1"/>
          </p:nvPr>
        </p:nvSpPr>
        <p:spPr>
          <a:xfrm>
            <a:off x="648930" y="1777042"/>
            <a:ext cx="6188189" cy="4446777"/>
          </a:xfrm>
        </p:spPr>
        <p:txBody>
          <a:bodyPr vert="horz" lIns="91440" tIns="45720" rIns="91440" bIns="45720" rtlCol="0" anchor="t">
            <a:normAutofit/>
          </a:bodyPr>
          <a:lstStyle/>
          <a:p>
            <a:pPr>
              <a:lnSpc>
                <a:spcPct val="90000"/>
              </a:lnSpc>
              <a:buClr>
                <a:srgbClr val="8AD0D6"/>
              </a:buClr>
            </a:pPr>
            <a:r>
              <a:rPr lang="en-US" sz="2400" b="1" dirty="0">
                <a:solidFill>
                  <a:srgbClr val="FFFFFF"/>
                </a:solidFill>
              </a:rPr>
              <a:t>(</a:t>
            </a:r>
            <a:r>
              <a:rPr lang="en-US" sz="2400" b="1" err="1">
                <a:solidFill>
                  <a:srgbClr val="FFFFFF"/>
                </a:solidFill>
              </a:rPr>
              <a:t>defintion</a:t>
            </a:r>
            <a:r>
              <a:rPr lang="en-US" sz="2400" b="1" dirty="0">
                <a:solidFill>
                  <a:srgbClr val="FFFFFF"/>
                </a:solidFill>
              </a:rPr>
              <a:t> is hard to come by, but...)</a:t>
            </a:r>
            <a:endParaRPr lang="en-US" sz="2400" dirty="0">
              <a:solidFill>
                <a:srgbClr val="FFFFFF"/>
              </a:solidFill>
            </a:endParaRPr>
          </a:p>
          <a:p>
            <a:pPr>
              <a:lnSpc>
                <a:spcPct val="90000"/>
              </a:lnSpc>
              <a:buClr>
                <a:srgbClr val="8AD0D6"/>
              </a:buClr>
            </a:pPr>
            <a:r>
              <a:rPr lang="en-US" sz="2400" dirty="0">
                <a:solidFill>
                  <a:srgbClr val="FFFFFF"/>
                </a:solidFill>
              </a:rPr>
              <a:t>Trauma-informed practice acknowledges the need to see beyond an individual’s presenting </a:t>
            </a:r>
            <a:r>
              <a:rPr lang="en-US" sz="2400" err="1">
                <a:solidFill>
                  <a:srgbClr val="FFFFFF"/>
                </a:solidFill>
              </a:rPr>
              <a:t>behaviours</a:t>
            </a:r>
            <a:r>
              <a:rPr lang="en-US" sz="2400" dirty="0">
                <a:solidFill>
                  <a:srgbClr val="FFFFFF"/>
                </a:solidFill>
              </a:rPr>
              <a:t> and to ask, ‘What does this person need?’ rather than ‘What is wrong with this person?’</a:t>
            </a:r>
          </a:p>
          <a:p>
            <a:pPr>
              <a:lnSpc>
                <a:spcPct val="90000"/>
              </a:lnSpc>
              <a:buClr>
                <a:srgbClr val="8AD0D6"/>
              </a:buClr>
            </a:pPr>
            <a:r>
              <a:rPr lang="en-US" sz="2400" dirty="0">
                <a:solidFill>
                  <a:srgbClr val="FFFFFF"/>
                </a:solidFill>
                <a:hlinkClick r:id="rId3"/>
              </a:rPr>
              <a:t>https://www.gov.uk/government/publications/working-definition-of-trauma-informed-practice/working-definition-of-trauma-informed-practice</a:t>
            </a:r>
            <a:endParaRPr lang="en-US" sz="2400" dirty="0">
              <a:solidFill>
                <a:srgbClr val="FFFFFF"/>
              </a:solidFill>
            </a:endParaRPr>
          </a:p>
          <a:p>
            <a:pPr>
              <a:lnSpc>
                <a:spcPct val="90000"/>
              </a:lnSpc>
              <a:buClr>
                <a:srgbClr val="8AD0D6"/>
              </a:buClr>
            </a:pPr>
            <a:endParaRPr lang="en-US">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Wood human figure">
            <a:extLst>
              <a:ext uri="{FF2B5EF4-FFF2-40B4-BE49-F238E27FC236}">
                <a16:creationId xmlns:a16="http://schemas.microsoft.com/office/drawing/2014/main" id="{83B38AEB-B2E2-1EB4-A58A-037ADBD8B7DE}"/>
              </a:ext>
            </a:extLst>
          </p:cNvPr>
          <p:cNvPicPr>
            <a:picLocks noChangeAspect="1"/>
          </p:cNvPicPr>
          <p:nvPr/>
        </p:nvPicPr>
        <p:blipFill rotWithShape="1">
          <a:blip r:embed="rId4"/>
          <a:srcRect l="579" r="51183"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719654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22663BC-FEC1-20C5-F685-DECBF49110CB}"/>
              </a:ext>
            </a:extLst>
          </p:cNvPr>
          <p:cNvPicPr>
            <a:picLocks noChangeAspect="1"/>
          </p:cNvPicPr>
          <p:nvPr/>
        </p:nvPicPr>
        <p:blipFill rotWithShape="1">
          <a:blip r:embed="rId3"/>
          <a:srcRect l="7569" r="8453" b="1"/>
          <a:stretch/>
        </p:blipFill>
        <p:spPr>
          <a:xfrm>
            <a:off x="5870361" y="-129386"/>
            <a:ext cx="6324449" cy="7116782"/>
          </a:xfrm>
          <a:prstGeom prst="rect">
            <a:avLst/>
          </a:prstGeom>
        </p:spPr>
      </p:pic>
      <p:sp>
        <p:nvSpPr>
          <p:cNvPr id="50" name="Rectangle 49">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Content Placeholder 18">
            <a:extLst>
              <a:ext uri="{FF2B5EF4-FFF2-40B4-BE49-F238E27FC236}">
                <a16:creationId xmlns:a16="http://schemas.microsoft.com/office/drawing/2014/main" id="{19A103DB-2AEB-8307-4FE8-58E158B2E50D}"/>
              </a:ext>
            </a:extLst>
          </p:cNvPr>
          <p:cNvSpPr>
            <a:spLocks noGrp="1"/>
          </p:cNvSpPr>
          <p:nvPr>
            <p:ph idx="1"/>
          </p:nvPr>
        </p:nvSpPr>
        <p:spPr>
          <a:xfrm>
            <a:off x="650668" y="353684"/>
            <a:ext cx="4802031" cy="5894715"/>
          </a:xfrm>
        </p:spPr>
        <p:txBody>
          <a:bodyPr vert="horz" lIns="91440" tIns="45720" rIns="91440" bIns="45720" rtlCol="0" anchor="t">
            <a:normAutofit/>
          </a:bodyPr>
          <a:lstStyle/>
          <a:p>
            <a:pPr>
              <a:lnSpc>
                <a:spcPct val="90000"/>
              </a:lnSpc>
            </a:pPr>
            <a:endParaRPr lang="en-US" sz="1800" dirty="0">
              <a:ea typeface="Calibri"/>
              <a:cs typeface="Calibri"/>
            </a:endParaRPr>
          </a:p>
          <a:p>
            <a:pPr marL="0" indent="0">
              <a:lnSpc>
                <a:spcPct val="90000"/>
              </a:lnSpc>
              <a:buNone/>
            </a:pPr>
            <a:r>
              <a:rPr lang="en-US" sz="2400" dirty="0">
                <a:ea typeface="Calibri"/>
                <a:cs typeface="Calibri"/>
              </a:rPr>
              <a:t>Interpreting Plutchik’s Wheel of Emotions</a:t>
            </a:r>
          </a:p>
          <a:p>
            <a:pPr marL="0" indent="0">
              <a:lnSpc>
                <a:spcPct val="90000"/>
              </a:lnSpc>
              <a:buNone/>
            </a:pPr>
            <a:r>
              <a:rPr lang="en-US" sz="2400" dirty="0">
                <a:ea typeface="Calibri"/>
                <a:cs typeface="Calibri"/>
              </a:rPr>
              <a:t>Primary: The eight sectors are designed to indicate that there are eight primary emotions: anger, anticipation, joy, trust, fear, surprise, sadness and disgust.</a:t>
            </a:r>
          </a:p>
          <a:p>
            <a:pPr marL="0" indent="0">
              <a:lnSpc>
                <a:spcPct val="90000"/>
              </a:lnSpc>
              <a:buNone/>
            </a:pPr>
            <a:r>
              <a:rPr lang="en-US" sz="2400" dirty="0">
                <a:ea typeface="Calibri"/>
                <a:cs typeface="Calibri"/>
              </a:rPr>
              <a:t>Opposites: Each primary emotion has a polar opposite. These are based on the physiological reaction each emotion creates in animals (including humans)</a:t>
            </a:r>
          </a:p>
          <a:p>
            <a:pPr marL="0" indent="0">
              <a:lnSpc>
                <a:spcPct val="90000"/>
              </a:lnSpc>
              <a:buNone/>
            </a:pPr>
            <a:endParaRPr lang="en-US" sz="1800" dirty="0">
              <a:ea typeface="Calibri"/>
              <a:cs typeface="Calibri"/>
            </a:endParaRPr>
          </a:p>
          <a:p>
            <a:pPr marL="0" indent="0">
              <a:lnSpc>
                <a:spcPct val="90000"/>
              </a:lnSpc>
              <a:buNone/>
            </a:pPr>
            <a:endParaRPr lang="en-US" sz="1800" dirty="0">
              <a:ea typeface="Calibri"/>
              <a:cs typeface="Calibri"/>
            </a:endParaRPr>
          </a:p>
        </p:txBody>
      </p:sp>
    </p:spTree>
    <p:extLst>
      <p:ext uri="{BB962C8B-B14F-4D97-AF65-F5344CB8AC3E}">
        <p14:creationId xmlns:p14="http://schemas.microsoft.com/office/powerpoint/2010/main" val="1989556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22663BC-FEC1-20C5-F685-DECBF49110CB}"/>
              </a:ext>
            </a:extLst>
          </p:cNvPr>
          <p:cNvPicPr>
            <a:picLocks noChangeAspect="1"/>
          </p:cNvPicPr>
          <p:nvPr/>
        </p:nvPicPr>
        <p:blipFill rotWithShape="1">
          <a:blip r:embed="rId3"/>
          <a:srcRect l="7569" r="8453" b="1"/>
          <a:stretch/>
        </p:blipFill>
        <p:spPr>
          <a:xfrm>
            <a:off x="5870361" y="-129386"/>
            <a:ext cx="6324449" cy="7116782"/>
          </a:xfrm>
          <a:prstGeom prst="rect">
            <a:avLst/>
          </a:prstGeom>
        </p:spPr>
      </p:pic>
      <p:sp>
        <p:nvSpPr>
          <p:cNvPr id="50" name="Rectangle 49">
            <a:extLst>
              <a:ext uri="{FF2B5EF4-FFF2-40B4-BE49-F238E27FC236}">
                <a16:creationId xmlns:a16="http://schemas.microsoft.com/office/drawing/2014/main" id="{495DDCFA-D3DE-4CEB-8AFF-C6501187E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Content Placeholder 18">
            <a:extLst>
              <a:ext uri="{FF2B5EF4-FFF2-40B4-BE49-F238E27FC236}">
                <a16:creationId xmlns:a16="http://schemas.microsoft.com/office/drawing/2014/main" id="{19A103DB-2AEB-8307-4FE8-58E158B2E50D}"/>
              </a:ext>
            </a:extLst>
          </p:cNvPr>
          <p:cNvSpPr>
            <a:spLocks noGrp="1"/>
          </p:cNvSpPr>
          <p:nvPr>
            <p:ph idx="1"/>
          </p:nvPr>
        </p:nvSpPr>
        <p:spPr>
          <a:xfrm>
            <a:off x="650668" y="353684"/>
            <a:ext cx="4802031" cy="5894715"/>
          </a:xfrm>
        </p:spPr>
        <p:txBody>
          <a:bodyPr vert="horz" lIns="91440" tIns="45720" rIns="91440" bIns="45720" rtlCol="0" anchor="t">
            <a:normAutofit/>
          </a:bodyPr>
          <a:lstStyle/>
          <a:p>
            <a:pPr>
              <a:lnSpc>
                <a:spcPct val="90000"/>
              </a:lnSpc>
            </a:pPr>
            <a:endParaRPr lang="en-US" sz="2400" dirty="0">
              <a:ea typeface="Calibri"/>
              <a:cs typeface="Calibri"/>
            </a:endParaRPr>
          </a:p>
          <a:p>
            <a:pPr marL="0" indent="0">
              <a:lnSpc>
                <a:spcPct val="90000"/>
              </a:lnSpc>
              <a:buNone/>
            </a:pPr>
            <a:r>
              <a:rPr lang="en-US" sz="2400" dirty="0">
                <a:ea typeface="Calibri"/>
                <a:cs typeface="Calibri"/>
              </a:rPr>
              <a:t>Interpreting Plutchik’s Wheel of Emotions</a:t>
            </a:r>
          </a:p>
          <a:p>
            <a:pPr marL="0" indent="0">
              <a:lnSpc>
                <a:spcPct val="90000"/>
              </a:lnSpc>
              <a:buNone/>
            </a:pPr>
            <a:r>
              <a:rPr lang="en-US" sz="2400" dirty="0">
                <a:ea typeface="Calibri"/>
                <a:cs typeface="Calibri"/>
              </a:rPr>
              <a:t>Joy is the opposite of sadness. Physiology: Connect vs withdraw</a:t>
            </a:r>
          </a:p>
          <a:p>
            <a:pPr marL="0" indent="0">
              <a:lnSpc>
                <a:spcPct val="90000"/>
              </a:lnSpc>
              <a:buNone/>
            </a:pPr>
            <a:r>
              <a:rPr lang="en-US" sz="2400" dirty="0">
                <a:ea typeface="Calibri"/>
                <a:cs typeface="Calibri"/>
              </a:rPr>
              <a:t>Fear is the opposite of anger. Physiology: Get small and hide vs get big and loud</a:t>
            </a:r>
          </a:p>
          <a:p>
            <a:pPr marL="0" indent="0">
              <a:lnSpc>
                <a:spcPct val="90000"/>
              </a:lnSpc>
              <a:buNone/>
            </a:pPr>
            <a:r>
              <a:rPr lang="en-US" sz="2400" dirty="0">
                <a:ea typeface="Calibri"/>
                <a:cs typeface="Calibri"/>
              </a:rPr>
              <a:t>Anticipation is the opposite of surprise. Physiology: Examine closely vs jump back</a:t>
            </a:r>
          </a:p>
          <a:p>
            <a:pPr marL="0" indent="0">
              <a:lnSpc>
                <a:spcPct val="90000"/>
              </a:lnSpc>
              <a:buNone/>
            </a:pPr>
            <a:r>
              <a:rPr lang="en-US" sz="2400" dirty="0">
                <a:ea typeface="Calibri"/>
                <a:cs typeface="Calibri"/>
              </a:rPr>
              <a:t>Disgust is the opposite of trust. Physiology: Reject vs embrace</a:t>
            </a:r>
            <a:endParaRPr lang="en-US" sz="2400"/>
          </a:p>
          <a:p>
            <a:pPr marL="0" indent="0">
              <a:lnSpc>
                <a:spcPct val="90000"/>
              </a:lnSpc>
              <a:buNone/>
            </a:pPr>
            <a:endParaRPr lang="en-US" sz="2400" dirty="0">
              <a:ea typeface="Calibri"/>
              <a:cs typeface="Calibri"/>
            </a:endParaRPr>
          </a:p>
        </p:txBody>
      </p:sp>
    </p:spTree>
    <p:extLst>
      <p:ext uri="{BB962C8B-B14F-4D97-AF65-F5344CB8AC3E}">
        <p14:creationId xmlns:p14="http://schemas.microsoft.com/office/powerpoint/2010/main" val="2860209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43556-067B-B76D-0FBC-7093EA030064}"/>
              </a:ext>
            </a:extLst>
          </p:cNvPr>
          <p:cNvSpPr>
            <a:spLocks noGrp="1"/>
          </p:cNvSpPr>
          <p:nvPr>
            <p:ph type="title"/>
          </p:nvPr>
        </p:nvSpPr>
        <p:spPr>
          <a:xfrm>
            <a:off x="650669" y="629266"/>
            <a:ext cx="3330328" cy="1641986"/>
          </a:xfrm>
        </p:spPr>
        <p:txBody>
          <a:bodyPr>
            <a:normAutofit/>
          </a:bodyPr>
          <a:lstStyle/>
          <a:p>
            <a:r>
              <a:rPr lang="en-US" dirty="0"/>
              <a:t>What do we want?</a:t>
            </a:r>
          </a:p>
        </p:txBody>
      </p:sp>
      <p:pic>
        <p:nvPicPr>
          <p:cNvPr id="5" name="Picture 4" descr="Green and dry land">
            <a:extLst>
              <a:ext uri="{FF2B5EF4-FFF2-40B4-BE49-F238E27FC236}">
                <a16:creationId xmlns:a16="http://schemas.microsoft.com/office/drawing/2014/main" id="{586CF2F0-916A-CCBC-D41B-CF2F56391408}"/>
              </a:ext>
            </a:extLst>
          </p:cNvPr>
          <p:cNvPicPr>
            <a:picLocks noChangeAspect="1"/>
          </p:cNvPicPr>
          <p:nvPr/>
        </p:nvPicPr>
        <p:blipFill rotWithShape="1">
          <a:blip r:embed="rId3"/>
          <a:srcRect l="18913" r="27620" b="-1"/>
          <a:stretch/>
        </p:blipFill>
        <p:spPr>
          <a:xfrm>
            <a:off x="4634680" y="10"/>
            <a:ext cx="7560130" cy="6857990"/>
          </a:xfrm>
          <a:prstGeom prst="rect">
            <a:avLst/>
          </a:prstGeom>
        </p:spPr>
      </p:pic>
      <p:sp>
        <p:nvSpPr>
          <p:cNvPr id="10" name="Rectangle 9">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FAED2E5-198B-90CA-8975-0329E23D2228}"/>
              </a:ext>
            </a:extLst>
          </p:cNvPr>
          <p:cNvSpPr>
            <a:spLocks noGrp="1"/>
          </p:cNvSpPr>
          <p:nvPr>
            <p:ph idx="1"/>
          </p:nvPr>
        </p:nvSpPr>
        <p:spPr>
          <a:xfrm>
            <a:off x="233726" y="2438400"/>
            <a:ext cx="4293610" cy="3809999"/>
          </a:xfrm>
        </p:spPr>
        <p:txBody>
          <a:bodyPr vert="horz" lIns="91440" tIns="45720" rIns="91440" bIns="45720" rtlCol="0" anchor="t">
            <a:normAutofit/>
          </a:bodyPr>
          <a:lstStyle/>
          <a:p>
            <a:r>
              <a:rPr lang="en-US" sz="2400" dirty="0">
                <a:ea typeface="Calibri"/>
                <a:cs typeface="Calibri"/>
              </a:rPr>
              <a:t>We want them to have the ability to reflect on a life problem, and regulate their emotional responses, so they can live and function in the 'real world'. </a:t>
            </a:r>
          </a:p>
        </p:txBody>
      </p:sp>
    </p:spTree>
    <p:extLst>
      <p:ext uri="{BB962C8B-B14F-4D97-AF65-F5344CB8AC3E}">
        <p14:creationId xmlns:p14="http://schemas.microsoft.com/office/powerpoint/2010/main" val="3088814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 name="Picture 2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 name="Rectangle 2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D39E1009-3FF9-0CD7-F55E-7DED343400AC}"/>
              </a:ext>
            </a:extLst>
          </p:cNvPr>
          <p:cNvSpPr txBox="1"/>
          <p:nvPr/>
        </p:nvSpPr>
        <p:spPr>
          <a:xfrm>
            <a:off x="650669" y="629266"/>
            <a:ext cx="6018894" cy="10525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dirty="0">
                <a:solidFill>
                  <a:schemeClr val="tx2"/>
                </a:solidFill>
                <a:latin typeface="+mj-lt"/>
                <a:ea typeface="+mj-ea"/>
                <a:cs typeface="+mj-cs"/>
              </a:rPr>
              <a:t>Why use contact with nature / nature connectedness?</a:t>
            </a:r>
          </a:p>
        </p:txBody>
      </p:sp>
      <p:pic>
        <p:nvPicPr>
          <p:cNvPr id="29" name="Picture 28" descr="A cropped image of a person touching a plant">
            <a:extLst>
              <a:ext uri="{FF2B5EF4-FFF2-40B4-BE49-F238E27FC236}">
                <a16:creationId xmlns:a16="http://schemas.microsoft.com/office/drawing/2014/main" id="{607087BF-4436-FFFB-F4DC-8865274DA0EF}"/>
              </a:ext>
            </a:extLst>
          </p:cNvPr>
          <p:cNvPicPr>
            <a:picLocks noChangeAspect="1"/>
          </p:cNvPicPr>
          <p:nvPr/>
        </p:nvPicPr>
        <p:blipFill rotWithShape="1">
          <a:blip r:embed="rId7"/>
          <a:srcRect l="12303" r="14220" b="-3"/>
          <a:stretch/>
        </p:blipFill>
        <p:spPr>
          <a:xfrm>
            <a:off x="7323245" y="10"/>
            <a:ext cx="4770923" cy="6857990"/>
          </a:xfrm>
          <a:prstGeom prst="rect">
            <a:avLst/>
          </a:prstGeom>
        </p:spPr>
      </p:pic>
      <p:sp>
        <p:nvSpPr>
          <p:cNvPr id="32" name="Rectangle 31">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650669" y="1805797"/>
            <a:ext cx="5731346" cy="4557620"/>
          </a:xfrm>
        </p:spPr>
        <p:txBody>
          <a:bodyPr vert="horz" lIns="91440" tIns="45720" rIns="91440" bIns="45720" rtlCol="0" anchor="t">
            <a:noAutofit/>
          </a:bodyPr>
          <a:lstStyle/>
          <a:p>
            <a:pPr>
              <a:lnSpc>
                <a:spcPct val="90000"/>
              </a:lnSpc>
              <a:buFont typeface="Wingdings 3" charset="2"/>
              <a:buChar char=""/>
            </a:pPr>
            <a:r>
              <a:rPr lang="en-US" cap="none" dirty="0">
                <a:solidFill>
                  <a:schemeClr val="tx1"/>
                </a:solidFill>
              </a:rPr>
              <a:t>Taking Wilson's </a:t>
            </a:r>
            <a:r>
              <a:rPr lang="en-US" i="1" cap="none" dirty="0">
                <a:solidFill>
                  <a:schemeClr val="tx1"/>
                </a:solidFill>
              </a:rPr>
              <a:t>biophilia </a:t>
            </a:r>
            <a:r>
              <a:rPr lang="en-US" i="1" cap="none" dirty="0" err="1">
                <a:solidFill>
                  <a:schemeClr val="tx1"/>
                </a:solidFill>
              </a:rPr>
              <a:t>hypothosis</a:t>
            </a:r>
            <a:r>
              <a:rPr lang="en-US" i="1" cap="none" dirty="0">
                <a:solidFill>
                  <a:schemeClr val="tx1"/>
                </a:solidFill>
              </a:rPr>
              <a:t> </a:t>
            </a:r>
            <a:r>
              <a:rPr lang="en-US" cap="none" dirty="0">
                <a:solidFill>
                  <a:schemeClr val="tx1"/>
                </a:solidFill>
              </a:rPr>
              <a:t>as a starting point, the idea that as humans we are drawn to nature, on a genetic level .</a:t>
            </a:r>
          </a:p>
          <a:p>
            <a:pPr>
              <a:lnSpc>
                <a:spcPct val="90000"/>
              </a:lnSpc>
              <a:buClr>
                <a:srgbClr val="8AD0D6"/>
              </a:buClr>
            </a:pPr>
            <a:endParaRPr lang="en-US" cap="none" dirty="0">
              <a:solidFill>
                <a:schemeClr val="tx1"/>
              </a:solidFill>
            </a:endParaRPr>
          </a:p>
          <a:p>
            <a:pPr>
              <a:lnSpc>
                <a:spcPct val="90000"/>
              </a:lnSpc>
              <a:buClr>
                <a:srgbClr val="8AD0D6"/>
              </a:buClr>
              <a:buFont typeface="Wingdings 3" charset="2"/>
              <a:buChar char=""/>
            </a:pPr>
            <a:r>
              <a:rPr lang="en-US" cap="none" dirty="0">
                <a:solidFill>
                  <a:schemeClr val="tx1"/>
                </a:solidFill>
              </a:rPr>
              <a:t>we can use  nature in 2 ways …</a:t>
            </a:r>
          </a:p>
          <a:p>
            <a:pPr>
              <a:lnSpc>
                <a:spcPct val="90000"/>
              </a:lnSpc>
              <a:buClr>
                <a:srgbClr val="8AD0D6"/>
              </a:buClr>
            </a:pPr>
            <a:endParaRPr lang="en-US" dirty="0">
              <a:solidFill>
                <a:schemeClr val="tx1"/>
              </a:solidFill>
            </a:endParaRPr>
          </a:p>
          <a:p>
            <a:pPr>
              <a:lnSpc>
                <a:spcPct val="90000"/>
              </a:lnSpc>
              <a:buFont typeface="Wingdings 3" charset="2"/>
              <a:buChar char=""/>
            </a:pPr>
            <a:r>
              <a:rPr lang="en-US" cap="none" dirty="0">
                <a:solidFill>
                  <a:schemeClr val="tx1"/>
                </a:solidFill>
              </a:rPr>
              <a:t>We want to lower their stress levels.... Nature does this</a:t>
            </a:r>
          </a:p>
          <a:p>
            <a:pPr>
              <a:lnSpc>
                <a:spcPct val="90000"/>
              </a:lnSpc>
              <a:buClr>
                <a:srgbClr val="8AD0D6"/>
              </a:buClr>
            </a:pPr>
            <a:endParaRPr lang="en-US" cap="none" dirty="0">
              <a:solidFill>
                <a:schemeClr val="tx1"/>
              </a:solidFill>
            </a:endParaRPr>
          </a:p>
          <a:p>
            <a:pPr>
              <a:lnSpc>
                <a:spcPct val="90000"/>
              </a:lnSpc>
              <a:buFont typeface="Wingdings 3" charset="2"/>
              <a:buChar char=""/>
            </a:pPr>
            <a:r>
              <a:rPr lang="en-US" cap="none" dirty="0">
                <a:solidFill>
                  <a:schemeClr val="tx1"/>
                </a:solidFill>
              </a:rPr>
              <a:t>Firstly,  simply by encouraging a nature connection we are helping to lower stress levels</a:t>
            </a:r>
          </a:p>
          <a:p>
            <a:pPr>
              <a:lnSpc>
                <a:spcPct val="90000"/>
              </a:lnSpc>
              <a:buFont typeface="Wingdings 3" charset="2"/>
              <a:buChar char=""/>
            </a:pPr>
            <a:endParaRPr lang="en-US" sz="1400" dirty="0">
              <a:solidFill>
                <a:schemeClr val="tx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4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4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 name="Picture 2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 name="Rectangle 2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D39E1009-3FF9-0CD7-F55E-7DED343400AC}"/>
              </a:ext>
            </a:extLst>
          </p:cNvPr>
          <p:cNvSpPr txBox="1"/>
          <p:nvPr/>
        </p:nvSpPr>
        <p:spPr>
          <a:xfrm>
            <a:off x="650669" y="629266"/>
            <a:ext cx="6018894" cy="10525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dirty="0">
                <a:solidFill>
                  <a:schemeClr val="tx2"/>
                </a:solidFill>
                <a:latin typeface="+mj-lt"/>
                <a:ea typeface="+mj-ea"/>
                <a:cs typeface="+mj-cs"/>
              </a:rPr>
              <a:t>Why use contact with nature / nature connectedness?</a:t>
            </a:r>
          </a:p>
        </p:txBody>
      </p:sp>
      <p:pic>
        <p:nvPicPr>
          <p:cNvPr id="29" name="Picture 28" descr="A cropped image of a person touching a plant">
            <a:extLst>
              <a:ext uri="{FF2B5EF4-FFF2-40B4-BE49-F238E27FC236}">
                <a16:creationId xmlns:a16="http://schemas.microsoft.com/office/drawing/2014/main" id="{607087BF-4436-FFFB-F4DC-8865274DA0EF}"/>
              </a:ext>
            </a:extLst>
          </p:cNvPr>
          <p:cNvPicPr>
            <a:picLocks noChangeAspect="1"/>
          </p:cNvPicPr>
          <p:nvPr/>
        </p:nvPicPr>
        <p:blipFill rotWithShape="1">
          <a:blip r:embed="rId7"/>
          <a:srcRect l="12303" r="14220" b="-3"/>
          <a:stretch/>
        </p:blipFill>
        <p:spPr>
          <a:xfrm>
            <a:off x="7323245" y="10"/>
            <a:ext cx="4770923" cy="6857990"/>
          </a:xfrm>
          <a:prstGeom prst="rect">
            <a:avLst/>
          </a:prstGeom>
        </p:spPr>
      </p:pic>
      <p:sp>
        <p:nvSpPr>
          <p:cNvPr id="32" name="Rectangle 31">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650669" y="1590137"/>
            <a:ext cx="5731346" cy="5175846"/>
          </a:xfrm>
        </p:spPr>
        <p:txBody>
          <a:bodyPr vert="horz" lIns="91440" tIns="45720" rIns="91440" bIns="45720" rtlCol="0" anchor="t">
            <a:noAutofit/>
          </a:bodyPr>
          <a:lstStyle/>
          <a:p>
            <a:pPr marL="285750" indent="-285750">
              <a:lnSpc>
                <a:spcPct val="90000"/>
              </a:lnSpc>
              <a:buFont typeface="'Wingdings 3',Sans-Serif" charset="2"/>
              <a:buChar char=""/>
            </a:pPr>
            <a:r>
              <a:rPr lang="en-US" sz="1800" cap="none" dirty="0">
                <a:solidFill>
                  <a:schemeClr val="tx1"/>
                </a:solidFill>
              </a:rPr>
              <a:t>A study looking into the impact of nature connectedness and stress levels found that;</a:t>
            </a:r>
          </a:p>
          <a:p>
            <a:pPr marL="285750" indent="-285750">
              <a:lnSpc>
                <a:spcPct val="90000"/>
              </a:lnSpc>
              <a:buClr>
                <a:srgbClr val="8AD0D6"/>
              </a:buClr>
              <a:buFont typeface="'Wingdings 3',Sans-Serif" charset="2"/>
              <a:buChar char=""/>
            </a:pPr>
            <a:r>
              <a:rPr lang="en-US" sz="1800" cap="none" dirty="0">
                <a:solidFill>
                  <a:schemeClr val="tx1"/>
                </a:solidFill>
              </a:rPr>
              <a:t>Even though nature connectedness was not directly associated with perceived stress, a strong sense of nature connectedness predicted lower levels of perceived stress through adaptive regulation strategies</a:t>
            </a:r>
          </a:p>
          <a:p>
            <a:pPr marL="285750" indent="-285750">
              <a:lnSpc>
                <a:spcPct val="90000"/>
              </a:lnSpc>
              <a:buClr>
                <a:srgbClr val="8AD0D6"/>
              </a:buClr>
              <a:buFont typeface="'Wingdings 3',Sans-Serif" charset="2"/>
              <a:buChar char=""/>
            </a:pPr>
            <a:r>
              <a:rPr lang="en-US" sz="1800" cap="none" dirty="0">
                <a:solidFill>
                  <a:schemeClr val="tx1"/>
                </a:solidFill>
              </a:rPr>
              <a:t>i.e. nature connectedness can help with </a:t>
            </a:r>
            <a:r>
              <a:rPr lang="en-US" sz="1800" cap="none" dirty="0">
                <a:solidFill>
                  <a:schemeClr val="tx1"/>
                </a:solidFill>
                <a:ea typeface="+mj-lt"/>
                <a:cs typeface="+mj-lt"/>
              </a:rPr>
              <a:t>acceptance, positive reappraisal, putting into perspective, refocus on planning, Positive refocusing</a:t>
            </a:r>
            <a:endParaRPr lang="en-US" sz="1800" cap="none" dirty="0">
              <a:solidFill>
                <a:schemeClr val="tx1"/>
              </a:solidFill>
            </a:endParaRPr>
          </a:p>
          <a:p>
            <a:pPr marL="285750" indent="-285750">
              <a:lnSpc>
                <a:spcPct val="90000"/>
              </a:lnSpc>
              <a:buClr>
                <a:srgbClr val="8AD0D6"/>
              </a:buClr>
              <a:buFont typeface="'Wingdings 3',Sans-Serif" charset="2"/>
              <a:buChar char=""/>
            </a:pPr>
            <a:r>
              <a:rPr lang="en-US" sz="1800" cap="none" dirty="0">
                <a:solidFill>
                  <a:schemeClr val="tx1"/>
                </a:solidFill>
              </a:rPr>
              <a:t>(Bakir-demir, t., Berument, s. K., &amp; Akkaya, s. (2021). Nature connectedness boosts the bright side of emotion regulation, which in turn reduces stress. Journal of environmental psychology, 76, 101642-. </a:t>
            </a:r>
            <a:r>
              <a:rPr lang="en-US" sz="1800" cap="none" dirty="0">
                <a:solidFill>
                  <a:schemeClr val="tx1"/>
                </a:solidFill>
                <a:hlinkClick r:id="rId8">
                  <a:extLst>
                    <a:ext uri="{A12FA001-AC4F-418D-AE19-62706E023703}">
                      <ahyp:hlinkClr xmlns:ahyp="http://schemas.microsoft.com/office/drawing/2018/hyperlinkcolor" val="tx"/>
                    </a:ext>
                  </a:extLst>
                </a:hlinkClick>
              </a:rPr>
              <a:t>Https://doi.Org/10.1016/j.Jenvp.2021.101642</a:t>
            </a:r>
            <a:r>
              <a:rPr lang="en-US" sz="1800" cap="none" dirty="0">
                <a:solidFill>
                  <a:schemeClr val="tx1"/>
                </a:solidFill>
              </a:rPr>
              <a:t>)</a:t>
            </a:r>
          </a:p>
          <a:p>
            <a:pPr marL="285750" indent="-285750">
              <a:lnSpc>
                <a:spcPct val="90000"/>
              </a:lnSpc>
              <a:buClr>
                <a:srgbClr val="8AD0D6"/>
              </a:buClr>
              <a:buFont typeface="'Wingdings 3',Sans-Serif" charset="2"/>
              <a:buChar char=""/>
            </a:pPr>
            <a:endParaRPr lang="en-US" sz="1400" dirty="0">
              <a:solidFill>
                <a:schemeClr val="tx1"/>
              </a:solidFill>
            </a:endParaRPr>
          </a:p>
          <a:p>
            <a:pPr>
              <a:lnSpc>
                <a:spcPct val="90000"/>
              </a:lnSpc>
              <a:buClr>
                <a:srgbClr val="8AD0D6"/>
              </a:buClr>
              <a:buFont typeface="Wingdings 3" charset="2"/>
              <a:buChar char=""/>
            </a:pPr>
            <a:endParaRPr lang="en-US" sz="1400" dirty="0">
              <a:solidFill>
                <a:schemeClr val="tx1"/>
              </a:solidFill>
            </a:endParaRPr>
          </a:p>
          <a:p>
            <a:pPr>
              <a:lnSpc>
                <a:spcPct val="90000"/>
              </a:lnSpc>
              <a:buFont typeface="Wingdings 3" charset="2"/>
              <a:buChar char=""/>
            </a:pPr>
            <a:endParaRPr lang="en-US" sz="1400" dirty="0">
              <a:solidFill>
                <a:schemeClr val="tx1"/>
              </a:solidFill>
            </a:endParaRPr>
          </a:p>
        </p:txBody>
      </p:sp>
    </p:spTree>
    <p:extLst>
      <p:ext uri="{BB962C8B-B14F-4D97-AF65-F5344CB8AC3E}">
        <p14:creationId xmlns:p14="http://schemas.microsoft.com/office/powerpoint/2010/main" val="401128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6E04-613B-9354-B14E-359E410C9A0D}"/>
              </a:ext>
            </a:extLst>
          </p:cNvPr>
          <p:cNvSpPr>
            <a:spLocks noGrp="1"/>
          </p:cNvSpPr>
          <p:nvPr>
            <p:ph type="title"/>
          </p:nvPr>
        </p:nvSpPr>
        <p:spPr>
          <a:xfrm>
            <a:off x="4951702" y="614889"/>
            <a:ext cx="5428829" cy="1641986"/>
          </a:xfrm>
        </p:spPr>
        <p:txBody>
          <a:bodyPr>
            <a:normAutofit/>
          </a:bodyPr>
          <a:lstStyle/>
          <a:p>
            <a:r>
              <a:rPr lang="en-US" sz="2600" dirty="0"/>
              <a:t>Why use contact with nature / nature connectedness?</a:t>
            </a:r>
            <a:endParaRPr lang="en-US" dirty="0"/>
          </a:p>
        </p:txBody>
      </p:sp>
      <p:pic>
        <p:nvPicPr>
          <p:cNvPr id="5" name="Picture 4" descr="Materials on table">
            <a:extLst>
              <a:ext uri="{FF2B5EF4-FFF2-40B4-BE49-F238E27FC236}">
                <a16:creationId xmlns:a16="http://schemas.microsoft.com/office/drawing/2014/main" id="{6A5C248B-60CE-67A2-1FA7-5163C2AEE8B4}"/>
              </a:ext>
            </a:extLst>
          </p:cNvPr>
          <p:cNvPicPr>
            <a:picLocks noChangeAspect="1"/>
          </p:cNvPicPr>
          <p:nvPr/>
        </p:nvPicPr>
        <p:blipFill rotWithShape="1">
          <a:blip r:embed="rId3"/>
          <a:srcRect l="21216" r="33740" b="-3"/>
          <a:stretch/>
        </p:blipFill>
        <p:spPr>
          <a:xfrm>
            <a:off x="-1" y="10"/>
            <a:ext cx="5022868" cy="6857990"/>
          </a:xfrm>
          <a:prstGeom prst="rect">
            <a:avLst/>
          </a:prstGeom>
        </p:spPr>
      </p:pic>
      <p:sp>
        <p:nvSpPr>
          <p:cNvPr id="3" name="Content Placeholder 2">
            <a:extLst>
              <a:ext uri="{FF2B5EF4-FFF2-40B4-BE49-F238E27FC236}">
                <a16:creationId xmlns:a16="http://schemas.microsoft.com/office/drawing/2014/main" id="{282B9640-D2F3-424C-FA2A-8986EDCAD9CD}"/>
              </a:ext>
            </a:extLst>
          </p:cNvPr>
          <p:cNvSpPr>
            <a:spLocks noGrp="1"/>
          </p:cNvSpPr>
          <p:nvPr>
            <p:ph idx="1"/>
          </p:nvPr>
        </p:nvSpPr>
        <p:spPr>
          <a:xfrm>
            <a:off x="4951702" y="1719532"/>
            <a:ext cx="7024716" cy="5075206"/>
          </a:xfrm>
        </p:spPr>
        <p:txBody>
          <a:bodyPr vert="horz" lIns="91440" tIns="45720" rIns="91440" bIns="45720" rtlCol="0" anchor="t">
            <a:noAutofit/>
          </a:bodyPr>
          <a:lstStyle/>
          <a:p>
            <a:pPr>
              <a:lnSpc>
                <a:spcPct val="90000"/>
              </a:lnSpc>
            </a:pPr>
            <a:r>
              <a:rPr lang="en-US" sz="2400">
                <a:latin typeface="Calibri"/>
                <a:cs typeface="Calibri"/>
              </a:rPr>
              <a:t>WE WANT TO GIVE THEM THE SPACE TO THINK...</a:t>
            </a:r>
            <a:endParaRPr lang="en-US">
              <a:latin typeface="Century Gothic" panose="020B0502020202020204"/>
              <a:cs typeface="Calibri"/>
            </a:endParaRPr>
          </a:p>
          <a:p>
            <a:pPr>
              <a:lnSpc>
                <a:spcPct val="90000"/>
              </a:lnSpc>
              <a:buClr>
                <a:srgbClr val="8AD0D6"/>
              </a:buClr>
            </a:pPr>
            <a:r>
              <a:rPr lang="en-US" sz="2400" dirty="0">
                <a:latin typeface="Calibri"/>
                <a:cs typeface="Calibri"/>
              </a:rPr>
              <a:t> Nature does this</a:t>
            </a:r>
            <a:endParaRPr lang="en-US" dirty="0"/>
          </a:p>
          <a:p>
            <a:pPr>
              <a:lnSpc>
                <a:spcPct val="90000"/>
              </a:lnSpc>
              <a:buClr>
                <a:srgbClr val="8AD0D6"/>
              </a:buClr>
            </a:pPr>
            <a:r>
              <a:rPr lang="en-US" sz="2400" dirty="0">
                <a:latin typeface="Calibri"/>
                <a:cs typeface="Calibri"/>
              </a:rPr>
              <a:t>Secondly, using the ideas of ART (attention restoration theory)</a:t>
            </a:r>
          </a:p>
          <a:p>
            <a:pPr>
              <a:lnSpc>
                <a:spcPct val="90000"/>
              </a:lnSpc>
              <a:buClr>
                <a:srgbClr val="8AD0D6"/>
              </a:buClr>
            </a:pPr>
            <a:r>
              <a:rPr lang="en-US" sz="2400" dirty="0">
                <a:latin typeface="Calibri"/>
                <a:cs typeface="Calibri"/>
              </a:rPr>
              <a:t>We want to reset their attention levels, so they can focus on a task or situation (what Kaplan called 'directed attention') </a:t>
            </a:r>
          </a:p>
        </p:txBody>
      </p:sp>
    </p:spTree>
    <p:extLst>
      <p:ext uri="{BB962C8B-B14F-4D97-AF65-F5344CB8AC3E}">
        <p14:creationId xmlns:p14="http://schemas.microsoft.com/office/powerpoint/2010/main" val="714216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6E04-613B-9354-B14E-359E410C9A0D}"/>
              </a:ext>
            </a:extLst>
          </p:cNvPr>
          <p:cNvSpPr>
            <a:spLocks noGrp="1"/>
          </p:cNvSpPr>
          <p:nvPr>
            <p:ph type="title"/>
          </p:nvPr>
        </p:nvSpPr>
        <p:spPr>
          <a:xfrm>
            <a:off x="4951702" y="614889"/>
            <a:ext cx="5428829" cy="1641986"/>
          </a:xfrm>
        </p:spPr>
        <p:txBody>
          <a:bodyPr>
            <a:normAutofit/>
          </a:bodyPr>
          <a:lstStyle/>
          <a:p>
            <a:r>
              <a:rPr lang="en-US" sz="2600" cap="all" dirty="0"/>
              <a:t>WHY USE CONTACT WITH NATURE / NATURE CONNECTEDNESS?</a:t>
            </a:r>
            <a:endParaRPr lang="en-US" dirty="0"/>
          </a:p>
        </p:txBody>
      </p:sp>
      <p:pic>
        <p:nvPicPr>
          <p:cNvPr id="5" name="Picture 4" descr="Materials on table">
            <a:extLst>
              <a:ext uri="{FF2B5EF4-FFF2-40B4-BE49-F238E27FC236}">
                <a16:creationId xmlns:a16="http://schemas.microsoft.com/office/drawing/2014/main" id="{6A5C248B-60CE-67A2-1FA7-5163C2AEE8B4}"/>
              </a:ext>
            </a:extLst>
          </p:cNvPr>
          <p:cNvPicPr>
            <a:picLocks noChangeAspect="1"/>
          </p:cNvPicPr>
          <p:nvPr/>
        </p:nvPicPr>
        <p:blipFill rotWithShape="1">
          <a:blip r:embed="rId3"/>
          <a:srcRect l="21216" r="33740" b="-3"/>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282B9640-D2F3-424C-FA2A-8986EDCAD9CD}"/>
              </a:ext>
            </a:extLst>
          </p:cNvPr>
          <p:cNvSpPr>
            <a:spLocks noGrp="1"/>
          </p:cNvSpPr>
          <p:nvPr>
            <p:ph idx="1"/>
          </p:nvPr>
        </p:nvSpPr>
        <p:spPr>
          <a:xfrm>
            <a:off x="4951702" y="1719532"/>
            <a:ext cx="7024716" cy="5075206"/>
          </a:xfrm>
        </p:spPr>
        <p:txBody>
          <a:bodyPr vert="horz" lIns="91440" tIns="45720" rIns="91440" bIns="45720" rtlCol="0" anchor="t">
            <a:noAutofit/>
          </a:bodyPr>
          <a:lstStyle/>
          <a:p>
            <a:pPr>
              <a:lnSpc>
                <a:spcPct val="90000"/>
              </a:lnSpc>
            </a:pPr>
            <a:r>
              <a:rPr lang="en-US" dirty="0">
                <a:latin typeface="Calibri"/>
                <a:cs typeface="Calibri"/>
              </a:rPr>
              <a:t> As Kaplan notes in his work on the restorative benefits of nature:</a:t>
            </a:r>
          </a:p>
          <a:p>
            <a:pPr>
              <a:lnSpc>
                <a:spcPct val="90000"/>
              </a:lnSpc>
              <a:buClr>
                <a:srgbClr val="8AD0D6"/>
              </a:buClr>
            </a:pPr>
            <a:r>
              <a:rPr lang="en-US" dirty="0">
                <a:latin typeface="Calibri"/>
                <a:cs typeface="Calibri"/>
              </a:rPr>
              <a:t>Directed attention is necessary for stepping back from the situation one is facing, for pausing to get a </a:t>
            </a:r>
            <a:r>
              <a:rPr lang="en-US" b="1" dirty="0">
                <a:latin typeface="Calibri"/>
                <a:cs typeface="Calibri"/>
              </a:rPr>
              <a:t>larger picture of what is going on</a:t>
            </a:r>
            <a:r>
              <a:rPr lang="en-US" dirty="0">
                <a:latin typeface="Calibri"/>
                <a:cs typeface="Calibri"/>
              </a:rPr>
              <a:t>. Thus without the aid of directed attention, it is difficult to deal with situations in which the appropriate action is not immediately obvious...</a:t>
            </a:r>
          </a:p>
          <a:p>
            <a:pPr>
              <a:lnSpc>
                <a:spcPct val="90000"/>
              </a:lnSpc>
              <a:buClr>
                <a:srgbClr val="8AD0D6"/>
              </a:buClr>
            </a:pPr>
            <a:r>
              <a:rPr lang="en-US" dirty="0">
                <a:latin typeface="Calibri"/>
                <a:cs typeface="Calibri"/>
              </a:rPr>
              <a:t>Again, this is a skill that people who struggle to regulate their emotions need help with – by allowing the space and time for the ability to focus, to apply directed attention to be restored, there may be a window in which some insight into the issues might be gained.</a:t>
            </a:r>
          </a:p>
          <a:p>
            <a:pPr>
              <a:lnSpc>
                <a:spcPct val="90000"/>
              </a:lnSpc>
              <a:buClr>
                <a:srgbClr val="8AD0D6"/>
              </a:buClr>
            </a:pPr>
            <a:r>
              <a:rPr lang="en-US" dirty="0">
                <a:latin typeface="Calibri"/>
                <a:cs typeface="Calibri"/>
              </a:rPr>
              <a:t>(Kaplan, s. (1995). The restorative benefits of nature: toward an integrative framework. </a:t>
            </a:r>
            <a:r>
              <a:rPr lang="en-US" i="1" dirty="0">
                <a:latin typeface="Calibri"/>
                <a:cs typeface="Calibri"/>
              </a:rPr>
              <a:t>Journal of environmental psychology</a:t>
            </a:r>
            <a:r>
              <a:rPr lang="en-US" dirty="0">
                <a:latin typeface="Calibri"/>
                <a:cs typeface="Calibri"/>
              </a:rPr>
              <a:t>, </a:t>
            </a:r>
            <a:r>
              <a:rPr lang="en-US" i="1" dirty="0">
                <a:latin typeface="Calibri"/>
                <a:cs typeface="Calibri"/>
              </a:rPr>
              <a:t>15</a:t>
            </a:r>
            <a:r>
              <a:rPr lang="en-US" dirty="0">
                <a:latin typeface="Calibri"/>
                <a:cs typeface="Calibri"/>
              </a:rPr>
              <a:t>(3), 169–182. </a:t>
            </a:r>
            <a:r>
              <a:rPr lang="en-US" dirty="0">
                <a:latin typeface="Calibri"/>
                <a:cs typeface="Calibri"/>
                <a:hlinkClick r:id="rId4"/>
              </a:rPr>
              <a:t>Https://doi.Org/10.1016/0272-4944(95)90001-2</a:t>
            </a:r>
            <a:r>
              <a:rPr lang="en-US" dirty="0">
                <a:latin typeface="Calibri"/>
                <a:cs typeface="Calibri"/>
              </a:rPr>
              <a:t>)</a:t>
            </a:r>
          </a:p>
          <a:p>
            <a:pPr>
              <a:lnSpc>
                <a:spcPct val="90000"/>
              </a:lnSpc>
              <a:buClr>
                <a:srgbClr val="8AD0D6"/>
              </a:buClr>
            </a:pPr>
            <a:endParaRPr lang="en-US" sz="1600" cap="all" dirty="0">
              <a:latin typeface="Calibri"/>
              <a:cs typeface="Calibri"/>
            </a:endParaRPr>
          </a:p>
        </p:txBody>
      </p:sp>
    </p:spTree>
    <p:extLst>
      <p:ext uri="{BB962C8B-B14F-4D97-AF65-F5344CB8AC3E}">
        <p14:creationId xmlns:p14="http://schemas.microsoft.com/office/powerpoint/2010/main" val="1923483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94D0B-E15F-51BD-6197-93C88A8438F6}"/>
              </a:ext>
            </a:extLst>
          </p:cNvPr>
          <p:cNvSpPr>
            <a:spLocks noGrp="1"/>
          </p:cNvSpPr>
          <p:nvPr>
            <p:ph type="title"/>
          </p:nvPr>
        </p:nvSpPr>
        <p:spPr>
          <a:xfrm>
            <a:off x="648930" y="629266"/>
            <a:ext cx="6188190" cy="1622321"/>
          </a:xfrm>
        </p:spPr>
        <p:txBody>
          <a:bodyPr>
            <a:normAutofit/>
          </a:bodyPr>
          <a:lstStyle/>
          <a:p>
            <a:r>
              <a:rPr lang="en-US" sz="3600" dirty="0">
                <a:solidFill>
                  <a:srgbClr val="EBEBEB"/>
                </a:solidFill>
              </a:rPr>
              <a:t>Why Else is Nature Beneficial?</a:t>
            </a:r>
            <a:r>
              <a:rPr lang="en-US" dirty="0">
                <a:solidFill>
                  <a:srgbClr val="EBEBEB"/>
                </a:solidFill>
              </a:rPr>
              <a:t> </a:t>
            </a:r>
            <a:endParaRPr lang="en-US">
              <a:solidFill>
                <a:srgbClr val="EBEBEB"/>
              </a:solidFill>
            </a:endParaRPr>
          </a:p>
        </p:txBody>
      </p:sp>
      <p:sp>
        <p:nvSpPr>
          <p:cNvPr id="3" name="Content Placeholder 2">
            <a:extLst>
              <a:ext uri="{FF2B5EF4-FFF2-40B4-BE49-F238E27FC236}">
                <a16:creationId xmlns:a16="http://schemas.microsoft.com/office/drawing/2014/main" id="{F108B7B6-B946-649F-3138-69BE7A423115}"/>
              </a:ext>
            </a:extLst>
          </p:cNvPr>
          <p:cNvSpPr>
            <a:spLocks noGrp="1"/>
          </p:cNvSpPr>
          <p:nvPr>
            <p:ph idx="1"/>
          </p:nvPr>
        </p:nvSpPr>
        <p:spPr>
          <a:xfrm>
            <a:off x="648930" y="2093344"/>
            <a:ext cx="6188189" cy="4130475"/>
          </a:xfrm>
        </p:spPr>
        <p:txBody>
          <a:bodyPr vert="horz" lIns="91440" tIns="45720" rIns="91440" bIns="45720" rtlCol="0" anchor="t">
            <a:normAutofit/>
          </a:bodyPr>
          <a:lstStyle/>
          <a:p>
            <a:pPr>
              <a:lnSpc>
                <a:spcPct val="90000"/>
              </a:lnSpc>
            </a:pPr>
            <a:r>
              <a:rPr lang="en-US" sz="1800" dirty="0"/>
              <a:t> </a:t>
            </a:r>
            <a:r>
              <a:rPr lang="en-US" dirty="0"/>
              <a:t>Mayer et al carried out three studies involving spending 15 minutes walking in nature.</a:t>
            </a:r>
          </a:p>
          <a:p>
            <a:pPr marL="0" indent="0">
              <a:lnSpc>
                <a:spcPct val="90000"/>
              </a:lnSpc>
              <a:buClr>
                <a:srgbClr val="8AD0D6"/>
              </a:buClr>
              <a:buNone/>
            </a:pPr>
            <a:endParaRPr lang="en-US" b="1" dirty="0"/>
          </a:p>
          <a:p>
            <a:pPr>
              <a:lnSpc>
                <a:spcPct val="90000"/>
              </a:lnSpc>
              <a:buClr>
                <a:srgbClr val="8AD0D6"/>
              </a:buClr>
            </a:pPr>
            <a:r>
              <a:rPr lang="en-US" dirty="0">
                <a:ea typeface="+mj-lt"/>
                <a:cs typeface="+mj-lt"/>
              </a:rPr>
              <a:t>In all three studies, exposure to nature increased connectedness to nature, attentional capacity, positive emotions, and ability to </a:t>
            </a:r>
            <a:r>
              <a:rPr lang="en-US" b="1" dirty="0">
                <a:ea typeface="+mj-lt"/>
                <a:cs typeface="+mj-lt"/>
              </a:rPr>
              <a:t>reflect on a life problem;</a:t>
            </a:r>
            <a:r>
              <a:rPr lang="en-US" dirty="0">
                <a:ea typeface="+mj-lt"/>
                <a:cs typeface="+mj-lt"/>
              </a:rPr>
              <a:t> these effects are more dramatic for actual nature than for virtual nature.</a:t>
            </a:r>
            <a:endParaRPr lang="en-US" b="1" dirty="0">
              <a:ea typeface="+mj-lt"/>
              <a:cs typeface="+mj-lt"/>
            </a:endParaRPr>
          </a:p>
          <a:p>
            <a:pPr>
              <a:lnSpc>
                <a:spcPct val="90000"/>
              </a:lnSpc>
              <a:buClr>
                <a:srgbClr val="8AD0D6"/>
              </a:buClr>
            </a:pPr>
            <a:r>
              <a:rPr lang="en-US" sz="1600" dirty="0"/>
              <a:t>(</a:t>
            </a:r>
            <a:r>
              <a:rPr lang="en-US" sz="1600" dirty="0">
                <a:ea typeface="+mj-lt"/>
                <a:cs typeface="+mj-lt"/>
              </a:rPr>
              <a:t>Mayer, F. S., Frantz, C. M., </a:t>
            </a:r>
            <a:r>
              <a:rPr lang="en-US" sz="1600" err="1">
                <a:ea typeface="+mj-lt"/>
                <a:cs typeface="+mj-lt"/>
              </a:rPr>
              <a:t>Bruehlman</a:t>
            </a:r>
            <a:r>
              <a:rPr lang="en-US" sz="1600" dirty="0">
                <a:ea typeface="+mj-lt"/>
                <a:cs typeface="+mj-lt"/>
              </a:rPr>
              <a:t>-Senecal, E., &amp; Dolliver, K. (2009). Why Is Nature Beneficial?: The Role of Connectedness to Nature. </a:t>
            </a:r>
            <a:r>
              <a:rPr lang="en-US" sz="1600" i="1" dirty="0">
                <a:ea typeface="+mj-lt"/>
                <a:cs typeface="+mj-lt"/>
              </a:rPr>
              <a:t>Environment and Behavior</a:t>
            </a:r>
            <a:r>
              <a:rPr lang="en-US" sz="1600" dirty="0">
                <a:ea typeface="+mj-lt"/>
                <a:cs typeface="+mj-lt"/>
              </a:rPr>
              <a:t>, </a:t>
            </a:r>
            <a:r>
              <a:rPr lang="en-US" sz="1600" i="1" dirty="0">
                <a:ea typeface="+mj-lt"/>
                <a:cs typeface="+mj-lt"/>
              </a:rPr>
              <a:t>41</a:t>
            </a:r>
            <a:r>
              <a:rPr lang="en-US" sz="1600" dirty="0">
                <a:ea typeface="+mj-lt"/>
                <a:cs typeface="+mj-lt"/>
              </a:rPr>
              <a:t>(5), 607–643. https://doi.org/10.1177/0013916508319745)</a:t>
            </a:r>
            <a:endParaRPr lang="en-US" sz="1600" dirty="0"/>
          </a:p>
          <a:p>
            <a:pPr marL="0" indent="0">
              <a:lnSpc>
                <a:spcPct val="90000"/>
              </a:lnSpc>
              <a:buClr>
                <a:srgbClr val="8AD0D6"/>
              </a:buClr>
              <a:buNone/>
            </a:pPr>
            <a:endParaRPr lang="en-US" sz="1300" dirty="0"/>
          </a:p>
          <a:p>
            <a:pPr>
              <a:lnSpc>
                <a:spcPct val="90000"/>
              </a:lnSpc>
              <a:buClr>
                <a:srgbClr val="8AD0D6"/>
              </a:buClr>
            </a:pPr>
            <a:endParaRPr lang="en-US" sz="13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653D452A-1998-515C-A7EA-8637A54D1A84}"/>
              </a:ext>
            </a:extLst>
          </p:cNvPr>
          <p:cNvPicPr>
            <a:picLocks noChangeAspect="1"/>
          </p:cNvPicPr>
          <p:nvPr/>
        </p:nvPicPr>
        <p:blipFill rotWithShape="1">
          <a:blip r:embed="rId3"/>
          <a:srcRect l="13279" r="38483"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725614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descr="Reflections of palm trees in a swimming pool">
            <a:extLst>
              <a:ext uri="{FF2B5EF4-FFF2-40B4-BE49-F238E27FC236}">
                <a16:creationId xmlns:a16="http://schemas.microsoft.com/office/drawing/2014/main" id="{D1DB3F80-4142-3E8F-285D-43927C118629}"/>
              </a:ext>
            </a:extLst>
          </p:cNvPr>
          <p:cNvPicPr>
            <a:picLocks noChangeAspect="1"/>
          </p:cNvPicPr>
          <p:nvPr/>
        </p:nvPicPr>
        <p:blipFill rotWithShape="1">
          <a:blip r:embed="rId3"/>
          <a:srcRect l="40246" r="14709" b="-3"/>
          <a:stretch/>
        </p:blipFill>
        <p:spPr>
          <a:xfrm>
            <a:off x="-1" y="10"/>
            <a:ext cx="5296038" cy="6857990"/>
          </a:xfrm>
          <a:prstGeom prst="rect">
            <a:avLst/>
          </a:prstGeom>
        </p:spPr>
      </p:pic>
      <p:sp>
        <p:nvSpPr>
          <p:cNvPr id="3" name="Content Placeholder 2">
            <a:extLst>
              <a:ext uri="{FF2B5EF4-FFF2-40B4-BE49-F238E27FC236}">
                <a16:creationId xmlns:a16="http://schemas.microsoft.com/office/drawing/2014/main" id="{CF8E7152-C797-BD59-FDE3-788B280EF363}"/>
              </a:ext>
            </a:extLst>
          </p:cNvPr>
          <p:cNvSpPr>
            <a:spLocks noGrp="1"/>
          </p:cNvSpPr>
          <p:nvPr>
            <p:ph idx="1"/>
          </p:nvPr>
        </p:nvSpPr>
        <p:spPr>
          <a:xfrm>
            <a:off x="5282381" y="368061"/>
            <a:ext cx="5558225" cy="6211017"/>
          </a:xfrm>
        </p:spPr>
        <p:txBody>
          <a:bodyPr vert="horz" lIns="91440" tIns="45720" rIns="91440" bIns="45720" rtlCol="0" anchor="t">
            <a:noAutofit/>
          </a:bodyPr>
          <a:lstStyle/>
          <a:p>
            <a:pPr>
              <a:lnSpc>
                <a:spcPct val="90000"/>
              </a:lnSpc>
            </a:pPr>
            <a:endParaRPr lang="en-US" sz="1800" dirty="0">
              <a:ea typeface="+mj-lt"/>
              <a:cs typeface="+mj-lt"/>
            </a:endParaRPr>
          </a:p>
          <a:p>
            <a:pPr>
              <a:lnSpc>
                <a:spcPct val="90000"/>
              </a:lnSpc>
              <a:buClr>
                <a:srgbClr val="8AD0D6"/>
              </a:buClr>
            </a:pPr>
            <a:r>
              <a:rPr lang="en-US" dirty="0">
                <a:ea typeface="+mj-lt"/>
                <a:cs typeface="+mj-lt"/>
              </a:rPr>
              <a:t>Being able to think through and gain perspective on personal problems, a benefit termed </a:t>
            </a:r>
            <a:r>
              <a:rPr lang="en-US" i="1" dirty="0">
                <a:ea typeface="+mj-lt"/>
                <a:cs typeface="+mj-lt"/>
              </a:rPr>
              <a:t>reflection </a:t>
            </a:r>
            <a:r>
              <a:rPr lang="en-US" dirty="0">
                <a:ea typeface="+mj-lt"/>
                <a:cs typeface="+mj-lt"/>
              </a:rPr>
              <a:t>(Herzog, Black, Fountaine, &amp; Knotts, 1997), has important implications for psychological health.</a:t>
            </a:r>
          </a:p>
          <a:p>
            <a:pPr>
              <a:lnSpc>
                <a:spcPct val="90000"/>
              </a:lnSpc>
              <a:buClr>
                <a:srgbClr val="8AD0D6"/>
              </a:buClr>
            </a:pPr>
            <a:r>
              <a:rPr lang="en-US" dirty="0">
                <a:ea typeface="+mj-lt"/>
                <a:cs typeface="+mj-lt"/>
              </a:rPr>
              <a:t>This skill, </a:t>
            </a:r>
            <a:r>
              <a:rPr lang="en-US" i="1" dirty="0">
                <a:ea typeface="+mj-lt"/>
                <a:cs typeface="+mj-lt"/>
              </a:rPr>
              <a:t>reflection</a:t>
            </a:r>
            <a:r>
              <a:rPr lang="en-US" dirty="0">
                <a:ea typeface="+mj-lt"/>
                <a:cs typeface="+mj-lt"/>
              </a:rPr>
              <a:t>, is precisely the kind of skill the young people in my target group need to develop, and Mayer et al found that:</a:t>
            </a:r>
          </a:p>
          <a:p>
            <a:pPr>
              <a:lnSpc>
                <a:spcPct val="90000"/>
              </a:lnSpc>
              <a:buClr>
                <a:srgbClr val="8AD0D6"/>
              </a:buClr>
            </a:pPr>
            <a:r>
              <a:rPr lang="en-US" dirty="0">
                <a:ea typeface="+mj-lt"/>
                <a:cs typeface="+mj-lt"/>
              </a:rPr>
              <a:t>"Study 1 does provide the first experimental support for the hypothesis that</a:t>
            </a:r>
            <a:r>
              <a:rPr lang="en-US" b="1" dirty="0">
                <a:ea typeface="+mj-lt"/>
                <a:cs typeface="+mj-lt"/>
              </a:rPr>
              <a:t> actually being in nature helps people to reflect on a life issue."</a:t>
            </a:r>
          </a:p>
          <a:p>
            <a:pPr>
              <a:lnSpc>
                <a:spcPct val="90000"/>
              </a:lnSpc>
              <a:buClr>
                <a:srgbClr val="8AD0D6"/>
              </a:buClr>
            </a:pPr>
            <a:r>
              <a:rPr lang="en-US" sz="1600" dirty="0">
                <a:ea typeface="+mj-lt"/>
                <a:cs typeface="+mj-lt"/>
              </a:rPr>
              <a:t>(Mayer, F. S., Frantz, C. M., </a:t>
            </a:r>
            <a:r>
              <a:rPr lang="en-US" sz="1600" err="1">
                <a:ea typeface="+mj-lt"/>
                <a:cs typeface="+mj-lt"/>
              </a:rPr>
              <a:t>Bruehlman</a:t>
            </a:r>
            <a:r>
              <a:rPr lang="en-US" sz="1600" dirty="0">
                <a:ea typeface="+mj-lt"/>
                <a:cs typeface="+mj-lt"/>
              </a:rPr>
              <a:t>-Senecal, E., &amp; Dolliver, K. (2009). Why Is Nature Beneficial?: The Role of Connectedness to Nature. </a:t>
            </a:r>
            <a:r>
              <a:rPr lang="en-US" sz="1600" i="1" dirty="0">
                <a:ea typeface="+mj-lt"/>
                <a:cs typeface="+mj-lt"/>
              </a:rPr>
              <a:t>Environment and Behavior</a:t>
            </a:r>
            <a:r>
              <a:rPr lang="en-US" sz="1600" dirty="0">
                <a:ea typeface="+mj-lt"/>
                <a:cs typeface="+mj-lt"/>
              </a:rPr>
              <a:t>, </a:t>
            </a:r>
            <a:r>
              <a:rPr lang="en-US" sz="1600" i="1" dirty="0">
                <a:ea typeface="+mj-lt"/>
                <a:cs typeface="+mj-lt"/>
              </a:rPr>
              <a:t>41</a:t>
            </a:r>
            <a:r>
              <a:rPr lang="en-US" sz="1600" dirty="0">
                <a:ea typeface="+mj-lt"/>
                <a:cs typeface="+mj-lt"/>
              </a:rPr>
              <a:t>(5), 607–643. https://doi.org/10.1177/0013916508319745)</a:t>
            </a:r>
          </a:p>
        </p:txBody>
      </p:sp>
    </p:spTree>
    <p:extLst>
      <p:ext uri="{BB962C8B-B14F-4D97-AF65-F5344CB8AC3E}">
        <p14:creationId xmlns:p14="http://schemas.microsoft.com/office/powerpoint/2010/main" val="214402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F99F3-1E2F-4972-6EC7-2DFD121BDAEC}"/>
              </a:ext>
            </a:extLst>
          </p:cNvPr>
          <p:cNvSpPr>
            <a:spLocks noGrp="1"/>
          </p:cNvSpPr>
          <p:nvPr>
            <p:ph type="title"/>
          </p:nvPr>
        </p:nvSpPr>
        <p:spPr>
          <a:xfrm>
            <a:off x="648930" y="629266"/>
            <a:ext cx="6576379" cy="1622321"/>
          </a:xfrm>
        </p:spPr>
        <p:txBody>
          <a:bodyPr>
            <a:normAutofit/>
          </a:bodyPr>
          <a:lstStyle/>
          <a:p>
            <a:r>
              <a:rPr lang="en-US" sz="3900" dirty="0">
                <a:solidFill>
                  <a:srgbClr val="EBEBEB"/>
                </a:solidFill>
                <a:ea typeface="Calibri Light"/>
                <a:cs typeface="Calibri Light"/>
              </a:rPr>
              <a:t>What else does the research say about this?</a:t>
            </a:r>
            <a:endParaRPr lang="en-US" sz="3900" dirty="0">
              <a:solidFill>
                <a:srgbClr val="EBEBEB"/>
              </a:solidFill>
            </a:endParaRPr>
          </a:p>
        </p:txBody>
      </p:sp>
      <p:sp>
        <p:nvSpPr>
          <p:cNvPr id="3" name="Content Placeholder 2">
            <a:extLst>
              <a:ext uri="{FF2B5EF4-FFF2-40B4-BE49-F238E27FC236}">
                <a16:creationId xmlns:a16="http://schemas.microsoft.com/office/drawing/2014/main" id="{7F80E5B4-53FC-12B4-4CD1-4FBC20053026}"/>
              </a:ext>
            </a:extLst>
          </p:cNvPr>
          <p:cNvSpPr>
            <a:spLocks noGrp="1"/>
          </p:cNvSpPr>
          <p:nvPr>
            <p:ph idx="1"/>
          </p:nvPr>
        </p:nvSpPr>
        <p:spPr>
          <a:xfrm>
            <a:off x="648930" y="2064589"/>
            <a:ext cx="6188189" cy="4159230"/>
          </a:xfrm>
        </p:spPr>
        <p:txBody>
          <a:bodyPr vert="horz" lIns="91440" tIns="45720" rIns="91440" bIns="45720" rtlCol="0" anchor="t">
            <a:normAutofit lnSpcReduction="10000"/>
          </a:bodyPr>
          <a:lstStyle/>
          <a:p>
            <a:pPr>
              <a:lnSpc>
                <a:spcPct val="90000"/>
              </a:lnSpc>
            </a:pPr>
            <a:r>
              <a:rPr lang="en-US" dirty="0">
                <a:solidFill>
                  <a:srgbClr val="FFFFFF"/>
                </a:solidFill>
                <a:ea typeface="+mj-lt"/>
                <a:cs typeface="+mj-lt"/>
              </a:rPr>
              <a:t>A note of caution has to be struck, to avoid us falling into the trap of thinking that just having 'contact' with nature, is enough, whereas studies have shown that is the 'connectedness' that is key. Richardson et al found that</a:t>
            </a:r>
          </a:p>
          <a:p>
            <a:pPr>
              <a:lnSpc>
                <a:spcPct val="90000"/>
              </a:lnSpc>
              <a:buClr>
                <a:srgbClr val="8AD0D6"/>
              </a:buClr>
            </a:pPr>
            <a:r>
              <a:rPr lang="en-US" dirty="0">
                <a:solidFill>
                  <a:srgbClr val="FFFFFF"/>
                </a:solidFill>
                <a:ea typeface="+mj-lt"/>
                <a:cs typeface="+mj-lt"/>
              </a:rPr>
              <a:t>" time spent in nature is not necessarily a significant predictor of human wellbeing and mental health. Rather, simple activities and engagement which help form a close connected relationship appear to play the more substantial role"</a:t>
            </a:r>
            <a:endParaRPr lang="en-US" dirty="0"/>
          </a:p>
          <a:p>
            <a:pPr>
              <a:lnSpc>
                <a:spcPct val="90000"/>
              </a:lnSpc>
              <a:buClr>
                <a:srgbClr val="8AD0D6"/>
              </a:buClr>
            </a:pPr>
            <a:r>
              <a:rPr lang="en-US" sz="1600" dirty="0">
                <a:solidFill>
                  <a:srgbClr val="FFFFFF"/>
                </a:solidFill>
                <a:ea typeface="+mn-lt"/>
                <a:cs typeface="+mn-lt"/>
              </a:rPr>
              <a:t>Richardson, M., Passmore, H-A., Lumber, R., Thomas, R., &amp; Hunt, A. (2021). Moments, not minutes: The nature-wellbeing relationship. International Journal of Wellbeing, 11(1), 8-33. https://doi.org/10.5502/ijw.v11i1.1267 </a:t>
            </a:r>
            <a:endParaRPr lang="en-US" dirty="0"/>
          </a:p>
          <a:p>
            <a:pPr>
              <a:lnSpc>
                <a:spcPct val="90000"/>
              </a:lnSpc>
            </a:pPr>
            <a:endParaRPr lang="en-US" sz="1600">
              <a:solidFill>
                <a:srgbClr val="FFFFFF"/>
              </a:solidFill>
              <a:ea typeface="Calibri"/>
              <a:cs typeface="Calibri"/>
            </a:endParaRPr>
          </a:p>
          <a:p>
            <a:pPr>
              <a:lnSpc>
                <a:spcPct val="90000"/>
              </a:lnSpc>
            </a:pPr>
            <a:endParaRPr lang="en-US" sz="1600" dirty="0">
              <a:solidFill>
                <a:srgbClr val="FFFFFF"/>
              </a:solidFill>
              <a:ea typeface="Calibri" panose="020F0502020204030204"/>
              <a:cs typeface="Calibri" panose="020F0502020204030204"/>
            </a:endParaRPr>
          </a:p>
          <a:p>
            <a:pPr>
              <a:lnSpc>
                <a:spcPct val="90000"/>
              </a:lnSpc>
            </a:pPr>
            <a:endParaRPr lang="en-US" sz="1600">
              <a:solidFill>
                <a:srgbClr val="FFFFFF"/>
              </a:solidFill>
              <a:ea typeface="Calibri" panose="020F0502020204030204"/>
              <a:cs typeface="Calibri" panose="020F0502020204030204"/>
            </a:endParaRPr>
          </a:p>
          <a:p>
            <a:pPr>
              <a:lnSpc>
                <a:spcPct val="90000"/>
              </a:lnSpc>
            </a:pPr>
            <a:endParaRPr lang="en-US" sz="1600">
              <a:solidFill>
                <a:srgbClr val="FFFFFF"/>
              </a:solidFill>
              <a:ea typeface="Calibri" panose="020F0502020204030204"/>
              <a:cs typeface="Calibri" panose="020F0502020204030204"/>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closeup photo of an open book">
            <a:extLst>
              <a:ext uri="{FF2B5EF4-FFF2-40B4-BE49-F238E27FC236}">
                <a16:creationId xmlns:a16="http://schemas.microsoft.com/office/drawing/2014/main" id="{57EBD3EC-5B72-D784-1733-9357F64E61A6}"/>
              </a:ext>
            </a:extLst>
          </p:cNvPr>
          <p:cNvPicPr>
            <a:picLocks noChangeAspect="1"/>
          </p:cNvPicPr>
          <p:nvPr/>
        </p:nvPicPr>
        <p:blipFill rotWithShape="1">
          <a:blip r:embed="rId3"/>
          <a:srcRect l="24687" r="27400" b="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273702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F99F3-1E2F-4972-6EC7-2DFD121BDAEC}"/>
              </a:ext>
            </a:extLst>
          </p:cNvPr>
          <p:cNvSpPr>
            <a:spLocks noGrp="1"/>
          </p:cNvSpPr>
          <p:nvPr>
            <p:ph type="title"/>
          </p:nvPr>
        </p:nvSpPr>
        <p:spPr>
          <a:xfrm>
            <a:off x="648930" y="629266"/>
            <a:ext cx="6576379" cy="1622321"/>
          </a:xfrm>
        </p:spPr>
        <p:txBody>
          <a:bodyPr>
            <a:normAutofit/>
          </a:bodyPr>
          <a:lstStyle/>
          <a:p>
            <a:r>
              <a:rPr lang="en-US" sz="3900" dirty="0">
                <a:solidFill>
                  <a:srgbClr val="EBEBEB"/>
                </a:solidFill>
                <a:ea typeface="Calibri Light"/>
                <a:cs typeface="Calibri Light"/>
              </a:rPr>
              <a:t>What else does the research say about this?</a:t>
            </a:r>
            <a:endParaRPr lang="en-US" sz="3900" dirty="0">
              <a:solidFill>
                <a:srgbClr val="EBEBEB"/>
              </a:solidFill>
            </a:endParaRPr>
          </a:p>
        </p:txBody>
      </p:sp>
      <p:sp>
        <p:nvSpPr>
          <p:cNvPr id="3" name="Content Placeholder 2">
            <a:extLst>
              <a:ext uri="{FF2B5EF4-FFF2-40B4-BE49-F238E27FC236}">
                <a16:creationId xmlns:a16="http://schemas.microsoft.com/office/drawing/2014/main" id="{7F80E5B4-53FC-12B4-4CD1-4FBC20053026}"/>
              </a:ext>
            </a:extLst>
          </p:cNvPr>
          <p:cNvSpPr>
            <a:spLocks noGrp="1"/>
          </p:cNvSpPr>
          <p:nvPr>
            <p:ph idx="1"/>
          </p:nvPr>
        </p:nvSpPr>
        <p:spPr>
          <a:xfrm>
            <a:off x="648930" y="1647646"/>
            <a:ext cx="6188189" cy="5021871"/>
          </a:xfrm>
        </p:spPr>
        <p:txBody>
          <a:bodyPr vert="horz" lIns="91440" tIns="45720" rIns="91440" bIns="45720" rtlCol="0" anchor="t">
            <a:normAutofit fontScale="92500" lnSpcReduction="20000"/>
          </a:bodyPr>
          <a:lstStyle/>
          <a:p>
            <a:pPr marL="0" indent="0">
              <a:lnSpc>
                <a:spcPct val="90000"/>
              </a:lnSpc>
              <a:buNone/>
            </a:pPr>
            <a:endParaRPr lang="en-US" sz="1200" dirty="0">
              <a:ea typeface="+mn-lt"/>
              <a:cs typeface="+mn-lt"/>
            </a:endParaRPr>
          </a:p>
          <a:p>
            <a:pPr>
              <a:lnSpc>
                <a:spcPct val="90000"/>
              </a:lnSpc>
              <a:buClr>
                <a:srgbClr val="8AD0D6"/>
              </a:buClr>
            </a:pPr>
            <a:endParaRPr lang="en-US" sz="1600" dirty="0">
              <a:ea typeface="+mj-lt"/>
              <a:cs typeface="+mj-lt"/>
            </a:endParaRPr>
          </a:p>
          <a:p>
            <a:pPr marL="0" indent="0">
              <a:lnSpc>
                <a:spcPct val="90000"/>
              </a:lnSpc>
              <a:buClr>
                <a:srgbClr val="8AD0D6"/>
              </a:buClr>
              <a:buNone/>
            </a:pPr>
            <a:r>
              <a:rPr lang="en-US" sz="1600" dirty="0">
                <a:ea typeface="+mj-lt"/>
                <a:cs typeface="+mj-lt"/>
              </a:rPr>
              <a:t>I</a:t>
            </a:r>
            <a:r>
              <a:rPr lang="en-US" dirty="0">
                <a:ea typeface="+mj-lt"/>
                <a:cs typeface="+mj-lt"/>
              </a:rPr>
              <a:t>n their study </a:t>
            </a:r>
            <a:r>
              <a:rPr lang="en-US" i="1" dirty="0">
                <a:ea typeface="+mj-lt"/>
                <a:cs typeface="+mj-lt"/>
              </a:rPr>
              <a:t>Active Use of the Natural Environment for Emotion Regulation</a:t>
            </a:r>
            <a:r>
              <a:rPr lang="en-US" dirty="0">
                <a:ea typeface="+mj-lt"/>
                <a:cs typeface="+mj-lt"/>
              </a:rPr>
              <a:t>, Johnsen &amp; </a:t>
            </a:r>
            <a:r>
              <a:rPr lang="en-US" err="1">
                <a:ea typeface="+mj-lt"/>
                <a:cs typeface="+mj-lt"/>
              </a:rPr>
              <a:t>Rydstedt</a:t>
            </a:r>
            <a:r>
              <a:rPr lang="en-US" dirty="0">
                <a:ea typeface="+mj-lt"/>
                <a:cs typeface="+mj-lt"/>
              </a:rPr>
              <a:t> came up with the idea of </a:t>
            </a:r>
            <a:r>
              <a:rPr lang="en-US" i="1" dirty="0">
                <a:ea typeface="+mj-lt"/>
                <a:cs typeface="+mj-lt"/>
              </a:rPr>
              <a:t>emotional potential</a:t>
            </a:r>
            <a:r>
              <a:rPr lang="en-US" dirty="0">
                <a:ea typeface="+mj-lt"/>
                <a:cs typeface="+mj-lt"/>
              </a:rPr>
              <a:t>, a way of measuring the belief that an environment will increase positive and decrease negative emotions.</a:t>
            </a:r>
            <a:endParaRPr lang="en-US"/>
          </a:p>
          <a:p>
            <a:pPr marL="0" indent="0">
              <a:lnSpc>
                <a:spcPct val="90000"/>
              </a:lnSpc>
              <a:buNone/>
            </a:pPr>
            <a:r>
              <a:rPr lang="en-US" dirty="0">
                <a:ea typeface="+mj-lt"/>
                <a:cs typeface="+mj-lt"/>
              </a:rPr>
              <a:t>Despite this not being the main aim of the study, they concluded that </a:t>
            </a:r>
            <a:endParaRPr lang="en-US"/>
          </a:p>
          <a:p>
            <a:pPr>
              <a:lnSpc>
                <a:spcPct val="90000"/>
              </a:lnSpc>
              <a:buClr>
                <a:srgbClr val="8AD0D6"/>
              </a:buClr>
            </a:pPr>
            <a:r>
              <a:rPr lang="en-US" dirty="0">
                <a:ea typeface="+mj-lt"/>
                <a:cs typeface="+mj-lt"/>
              </a:rPr>
              <a:t> "The perceived emotional potential of nature appears to be high"</a:t>
            </a:r>
            <a:endParaRPr lang="en-US"/>
          </a:p>
          <a:p>
            <a:pPr marL="0" indent="0">
              <a:lnSpc>
                <a:spcPct val="90000"/>
              </a:lnSpc>
              <a:buClr>
                <a:srgbClr val="8AD0D6"/>
              </a:buClr>
              <a:buNone/>
            </a:pPr>
            <a:r>
              <a:rPr lang="en-US" dirty="0">
                <a:ea typeface="+mj-lt"/>
                <a:cs typeface="+mj-lt"/>
              </a:rPr>
              <a:t>i.e. people </a:t>
            </a:r>
            <a:r>
              <a:rPr lang="en-US" i="1" dirty="0">
                <a:ea typeface="+mj-lt"/>
                <a:cs typeface="+mj-lt"/>
              </a:rPr>
              <a:t>believe </a:t>
            </a:r>
            <a:r>
              <a:rPr lang="en-US" dirty="0">
                <a:ea typeface="+mj-lt"/>
                <a:cs typeface="+mj-lt"/>
              </a:rPr>
              <a:t>that being in nature will make them feel better. </a:t>
            </a:r>
          </a:p>
          <a:p>
            <a:pPr marL="0" indent="0">
              <a:lnSpc>
                <a:spcPct val="90000"/>
              </a:lnSpc>
              <a:buClr>
                <a:srgbClr val="8AD0D6"/>
              </a:buClr>
              <a:buNone/>
            </a:pPr>
            <a:r>
              <a:rPr lang="en-US" dirty="0">
                <a:ea typeface="+mj-lt"/>
                <a:cs typeface="+mj-lt"/>
              </a:rPr>
              <a:t>If we can tap into this believe, or help instill it, we can help foster the nature connection, and the desire to be in nature that may help with emotional regulation, and reflecting on life problems.</a:t>
            </a:r>
          </a:p>
          <a:p>
            <a:pPr marL="0" indent="0">
              <a:lnSpc>
                <a:spcPct val="90000"/>
              </a:lnSpc>
              <a:buClr>
                <a:srgbClr val="8AD0D6"/>
              </a:buClr>
              <a:buNone/>
            </a:pPr>
            <a:r>
              <a:rPr lang="en-US" sz="1100" dirty="0">
                <a:ea typeface="+mj-lt"/>
                <a:cs typeface="+mj-lt"/>
              </a:rPr>
              <a:t>Johnsen, S. Å. K., &amp; </a:t>
            </a:r>
            <a:r>
              <a:rPr lang="en-US" sz="1100" err="1">
                <a:ea typeface="+mj-lt"/>
                <a:cs typeface="+mj-lt"/>
              </a:rPr>
              <a:t>Rydstedt</a:t>
            </a:r>
            <a:r>
              <a:rPr lang="en-US" sz="1100" dirty="0">
                <a:ea typeface="+mj-lt"/>
                <a:cs typeface="+mj-lt"/>
              </a:rPr>
              <a:t>, L. W. (2013). Active Use of the Natural Environment for Emotion Regulation. </a:t>
            </a:r>
            <a:r>
              <a:rPr lang="en-US" sz="1100" i="1" dirty="0">
                <a:ea typeface="+mj-lt"/>
                <a:cs typeface="+mj-lt"/>
              </a:rPr>
              <a:t>Europe’s Journal of Psychology</a:t>
            </a:r>
            <a:r>
              <a:rPr lang="en-US" sz="1100" dirty="0">
                <a:ea typeface="+mj-lt"/>
                <a:cs typeface="+mj-lt"/>
              </a:rPr>
              <a:t>, </a:t>
            </a:r>
            <a:r>
              <a:rPr lang="en-US" sz="1100" i="1" dirty="0">
                <a:ea typeface="+mj-lt"/>
                <a:cs typeface="+mj-lt"/>
              </a:rPr>
              <a:t>9</a:t>
            </a:r>
            <a:r>
              <a:rPr lang="en-US" sz="1100" dirty="0">
                <a:ea typeface="+mj-lt"/>
                <a:cs typeface="+mj-lt"/>
              </a:rPr>
              <a:t>(4), 798–819. https://doi.org/10.5964/ejop.v9i4.633</a:t>
            </a:r>
            <a:endParaRPr lang="en-US"/>
          </a:p>
          <a:p>
            <a:pPr>
              <a:lnSpc>
                <a:spcPct val="90000"/>
              </a:lnSpc>
            </a:pPr>
            <a:endParaRPr lang="en-US" sz="1600" dirty="0">
              <a:ea typeface="Calibri" panose="020F0502020204030204"/>
              <a:cs typeface="Calibri" panose="020F0502020204030204"/>
            </a:endParaRPr>
          </a:p>
          <a:p>
            <a:pPr>
              <a:lnSpc>
                <a:spcPct val="90000"/>
              </a:lnSpc>
            </a:pPr>
            <a:endParaRPr lang="en-US" sz="1600" dirty="0">
              <a:ea typeface="Calibri" panose="020F0502020204030204"/>
              <a:cs typeface="Calibri" panose="020F0502020204030204"/>
            </a:endParaRPr>
          </a:p>
          <a:p>
            <a:pPr>
              <a:lnSpc>
                <a:spcPct val="90000"/>
              </a:lnSpc>
            </a:pPr>
            <a:endParaRPr lang="en-US" sz="1600" dirty="0">
              <a:ea typeface="Calibri" panose="020F0502020204030204"/>
              <a:cs typeface="Calibri" panose="020F0502020204030204"/>
            </a:endParaRPr>
          </a:p>
          <a:p>
            <a:pPr>
              <a:lnSpc>
                <a:spcPct val="90000"/>
              </a:lnSpc>
            </a:pPr>
            <a:endParaRPr lang="en-US" sz="1600" dirty="0">
              <a:ea typeface="Calibri" panose="020F0502020204030204"/>
              <a:cs typeface="Calibri" panose="020F0502020204030204"/>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closeup photo of an open book">
            <a:extLst>
              <a:ext uri="{FF2B5EF4-FFF2-40B4-BE49-F238E27FC236}">
                <a16:creationId xmlns:a16="http://schemas.microsoft.com/office/drawing/2014/main" id="{57EBD3EC-5B72-D784-1733-9357F64E61A6}"/>
              </a:ext>
            </a:extLst>
          </p:cNvPr>
          <p:cNvPicPr>
            <a:picLocks noChangeAspect="1"/>
          </p:cNvPicPr>
          <p:nvPr/>
        </p:nvPicPr>
        <p:blipFill rotWithShape="1">
          <a:blip r:embed="rId3"/>
          <a:srcRect l="24687" r="27400" b="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976481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620B4-5676-23FA-9F25-6A91C42E31C8}"/>
              </a:ext>
            </a:extLst>
          </p:cNvPr>
          <p:cNvSpPr>
            <a:spLocks noGrp="1"/>
          </p:cNvSpPr>
          <p:nvPr>
            <p:ph type="title"/>
          </p:nvPr>
        </p:nvSpPr>
        <p:spPr>
          <a:xfrm>
            <a:off x="5282381" y="629266"/>
            <a:ext cx="4767471" cy="1641986"/>
          </a:xfrm>
        </p:spPr>
        <p:txBody>
          <a:bodyPr>
            <a:normAutofit/>
          </a:bodyPr>
          <a:lstStyle/>
          <a:p>
            <a:r>
              <a:rPr lang="en-US" sz="3900">
                <a:ea typeface="Calibri Light"/>
                <a:cs typeface="Calibri Light"/>
              </a:rPr>
              <a:t>How does this inform my activity?</a:t>
            </a:r>
            <a:endParaRPr lang="en-US" sz="3900"/>
          </a:p>
        </p:txBody>
      </p:sp>
      <p:pic>
        <p:nvPicPr>
          <p:cNvPr id="4" name="Picture 3" descr="Free Images : landscape, tree, nature, forest, path, outdoor ...">
            <a:extLst>
              <a:ext uri="{FF2B5EF4-FFF2-40B4-BE49-F238E27FC236}">
                <a16:creationId xmlns:a16="http://schemas.microsoft.com/office/drawing/2014/main" id="{3A35EF25-5647-1608-2CAE-312AC90A0854}"/>
              </a:ext>
            </a:extLst>
          </p:cNvPr>
          <p:cNvPicPr>
            <a:picLocks noChangeAspect="1"/>
          </p:cNvPicPr>
          <p:nvPr/>
        </p:nvPicPr>
        <p:blipFill rotWithShape="1">
          <a:blip r:embed="rId3"/>
          <a:srcRect l="37531" r="17359"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765F6244-242D-80BC-9733-719F9EE1AA56}"/>
              </a:ext>
            </a:extLst>
          </p:cNvPr>
          <p:cNvSpPr>
            <a:spLocks noGrp="1"/>
          </p:cNvSpPr>
          <p:nvPr>
            <p:ph idx="1"/>
          </p:nvPr>
        </p:nvSpPr>
        <p:spPr>
          <a:xfrm>
            <a:off x="5282381" y="2093344"/>
            <a:ext cx="5946414" cy="4471356"/>
          </a:xfrm>
        </p:spPr>
        <p:txBody>
          <a:bodyPr vert="horz" lIns="91440" tIns="45720" rIns="91440" bIns="45720" rtlCol="0" anchor="t">
            <a:normAutofit/>
          </a:bodyPr>
          <a:lstStyle/>
          <a:p>
            <a:pPr marL="0" indent="0">
              <a:lnSpc>
                <a:spcPct val="90000"/>
              </a:lnSpc>
              <a:buClr>
                <a:srgbClr val="8AD0D6"/>
              </a:buClr>
              <a:buNone/>
            </a:pPr>
            <a:r>
              <a:rPr lang="en-US" sz="1600" dirty="0">
                <a:ea typeface="Calibri"/>
                <a:cs typeface="Calibri"/>
              </a:rPr>
              <a:t>Carrying on from a workshop which was called "Eco Art and Map of Emotions"  by </a:t>
            </a:r>
            <a:r>
              <a:rPr lang="en-US" sz="1600" err="1">
                <a:ea typeface="Calibri"/>
                <a:cs typeface="Calibri"/>
              </a:rPr>
              <a:t>Pirchio</a:t>
            </a:r>
            <a:r>
              <a:rPr lang="en-US" sz="1600" dirty="0">
                <a:ea typeface="Calibri"/>
                <a:cs typeface="Calibri"/>
              </a:rPr>
              <a:t> et a</a:t>
            </a:r>
            <a:r>
              <a:rPr lang="en-US" sz="1600" dirty="0">
                <a:latin typeface="Calibri"/>
                <a:ea typeface="Calibri"/>
                <a:cs typeface="Calibri"/>
              </a:rPr>
              <a:t>l, </a:t>
            </a:r>
            <a:r>
              <a:rPr lang="en-US" sz="1600" dirty="0">
                <a:ea typeface="Calibri"/>
                <a:cs typeface="Calibri"/>
              </a:rPr>
              <a:t> run as part of a study looking into the impact of outdoor education on well-being, </a:t>
            </a:r>
            <a:r>
              <a:rPr lang="en-US" sz="1600" dirty="0">
                <a:latin typeface="Century Gothic"/>
                <a:ea typeface="Calibri"/>
                <a:cs typeface="Calibri"/>
              </a:rPr>
              <a:t>which found that:</a:t>
            </a:r>
            <a:endParaRPr lang="en-US" sz="1600">
              <a:latin typeface="Calibri"/>
              <a:ea typeface="+mj-lt"/>
              <a:cs typeface="Calibri"/>
            </a:endParaRPr>
          </a:p>
          <a:p>
            <a:pPr marL="0" indent="0">
              <a:lnSpc>
                <a:spcPct val="90000"/>
              </a:lnSpc>
              <a:buNone/>
            </a:pPr>
            <a:r>
              <a:rPr lang="en-US" sz="1600" dirty="0">
                <a:ea typeface="+mj-lt"/>
                <a:cs typeface="+mj-lt"/>
              </a:rPr>
              <a:t>"the participation in the outdoor program, providing contact with natural environments, is associated with higher connectedness to nature, psycho-physical wellbeing and pro-social behavior" </a:t>
            </a:r>
            <a:endParaRPr lang="en-US" sz="1600">
              <a:latin typeface="Calibri"/>
              <a:ea typeface="+mj-lt"/>
              <a:cs typeface="Calibri"/>
            </a:endParaRPr>
          </a:p>
          <a:p>
            <a:pPr marL="0" indent="0">
              <a:lnSpc>
                <a:spcPct val="90000"/>
              </a:lnSpc>
              <a:buNone/>
            </a:pPr>
            <a:r>
              <a:rPr lang="en-US" sz="1600" dirty="0">
                <a:ea typeface="Calibri"/>
                <a:cs typeface="Calibri"/>
              </a:rPr>
              <a:t>My initial thoughts were to do an emotional mapping exercise, but I felt initially this would be too demanding for my target group. However, my activity would form part of a larger series of activities, perhaps called "Navigating Emotions" which would combine outdoor activities, navigational skills and work on emotional intelligence, and an emotional mapping exercise could form part of a later activity.</a:t>
            </a:r>
            <a:r>
              <a:rPr lang="en-US" sz="1400" dirty="0">
                <a:ea typeface="Calibri"/>
                <a:cs typeface="Calibri"/>
              </a:rPr>
              <a:t> </a:t>
            </a:r>
            <a:endParaRPr lang="en-US" sz="1400" dirty="0">
              <a:latin typeface="Calibri"/>
              <a:ea typeface="Calibri"/>
              <a:cs typeface="Calibri"/>
            </a:endParaRPr>
          </a:p>
          <a:p>
            <a:pPr marL="0" indent="0">
              <a:lnSpc>
                <a:spcPct val="90000"/>
              </a:lnSpc>
              <a:buNone/>
            </a:pPr>
            <a:endParaRPr lang="en-US" sz="1400" dirty="0">
              <a:latin typeface="Century Gothic"/>
              <a:ea typeface="Calibri"/>
              <a:cs typeface="Calibri"/>
            </a:endParaRPr>
          </a:p>
          <a:p>
            <a:pPr>
              <a:lnSpc>
                <a:spcPct val="90000"/>
              </a:lnSpc>
              <a:buClr>
                <a:srgbClr val="8AD0D6"/>
              </a:buClr>
            </a:pPr>
            <a:endParaRPr lang="en-US" sz="1400" dirty="0">
              <a:ea typeface="Calibri"/>
              <a:cs typeface="Calibri"/>
            </a:endParaRPr>
          </a:p>
        </p:txBody>
      </p:sp>
    </p:spTree>
    <p:extLst>
      <p:ext uri="{BB962C8B-B14F-4D97-AF65-F5344CB8AC3E}">
        <p14:creationId xmlns:p14="http://schemas.microsoft.com/office/powerpoint/2010/main" val="3660370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620B4-5676-23FA-9F25-6A91C42E31C8}"/>
              </a:ext>
            </a:extLst>
          </p:cNvPr>
          <p:cNvSpPr>
            <a:spLocks noGrp="1"/>
          </p:cNvSpPr>
          <p:nvPr>
            <p:ph type="title"/>
          </p:nvPr>
        </p:nvSpPr>
        <p:spPr>
          <a:xfrm>
            <a:off x="648930" y="629266"/>
            <a:ext cx="6188190" cy="1622321"/>
          </a:xfrm>
        </p:spPr>
        <p:txBody>
          <a:bodyPr>
            <a:normAutofit/>
          </a:bodyPr>
          <a:lstStyle/>
          <a:p>
            <a:r>
              <a:rPr lang="en-US">
                <a:solidFill>
                  <a:srgbClr val="EBEBEB"/>
                </a:solidFill>
                <a:ea typeface="Calibri Light"/>
                <a:cs typeface="Calibri Light"/>
              </a:rPr>
              <a:t>How does this inform my activity?</a:t>
            </a:r>
            <a:endParaRPr lang="en-US">
              <a:solidFill>
                <a:srgbClr val="EBEBEB"/>
              </a:solidFill>
            </a:endParaRPr>
          </a:p>
        </p:txBody>
      </p:sp>
      <p:sp>
        <p:nvSpPr>
          <p:cNvPr id="3" name="Content Placeholder 2">
            <a:extLst>
              <a:ext uri="{FF2B5EF4-FFF2-40B4-BE49-F238E27FC236}">
                <a16:creationId xmlns:a16="http://schemas.microsoft.com/office/drawing/2014/main" id="{765F6244-242D-80BC-9733-719F9EE1AA56}"/>
              </a:ext>
            </a:extLst>
          </p:cNvPr>
          <p:cNvSpPr>
            <a:spLocks noGrp="1"/>
          </p:cNvSpPr>
          <p:nvPr>
            <p:ph idx="1"/>
          </p:nvPr>
        </p:nvSpPr>
        <p:spPr>
          <a:xfrm>
            <a:off x="648930" y="2438400"/>
            <a:ext cx="6188189" cy="3785419"/>
          </a:xfrm>
        </p:spPr>
        <p:txBody>
          <a:bodyPr vert="horz" lIns="91440" tIns="45720" rIns="91440" bIns="45720" rtlCol="0" anchor="t">
            <a:normAutofit lnSpcReduction="10000"/>
          </a:bodyPr>
          <a:lstStyle/>
          <a:p>
            <a:pPr marL="0" indent="0">
              <a:lnSpc>
                <a:spcPct val="90000"/>
              </a:lnSpc>
              <a:buNone/>
            </a:pPr>
            <a:r>
              <a:rPr lang="en-US" dirty="0">
                <a:solidFill>
                  <a:srgbClr val="FFFFFF"/>
                </a:solidFill>
                <a:ea typeface="Calibri"/>
                <a:cs typeface="Calibri"/>
              </a:rPr>
              <a:t>However</a:t>
            </a:r>
            <a:r>
              <a:rPr lang="en-US" dirty="0">
                <a:solidFill>
                  <a:srgbClr val="FFFFFF"/>
                </a:solidFill>
                <a:latin typeface="Century Gothic"/>
                <a:ea typeface="Calibri"/>
                <a:cs typeface="Calibri"/>
              </a:rPr>
              <a:t>, rather than focusing </a:t>
            </a:r>
            <a:r>
              <a:rPr lang="en-US" dirty="0">
                <a:solidFill>
                  <a:srgbClr val="FFFFFF"/>
                </a:solidFill>
                <a:ea typeface="Calibri"/>
                <a:cs typeface="Calibri"/>
              </a:rPr>
              <a:t>on emotions felt </a:t>
            </a:r>
            <a:r>
              <a:rPr lang="en-US" dirty="0">
                <a:solidFill>
                  <a:srgbClr val="FFFFFF"/>
                </a:solidFill>
                <a:ea typeface="+mj-lt"/>
                <a:cs typeface="+mj-lt"/>
              </a:rPr>
              <a:t>in specific natural locations (as in </a:t>
            </a:r>
            <a:r>
              <a:rPr lang="en-US" dirty="0" err="1">
                <a:solidFill>
                  <a:srgbClr val="FFFFFF"/>
                </a:solidFill>
                <a:ea typeface="+mj-lt"/>
                <a:cs typeface="+mj-lt"/>
              </a:rPr>
              <a:t>Pirchio's</a:t>
            </a:r>
            <a:r>
              <a:rPr lang="en-US" dirty="0">
                <a:solidFill>
                  <a:srgbClr val="FFFFFF"/>
                </a:solidFill>
                <a:ea typeface="+mj-lt"/>
                <a:cs typeface="+mj-lt"/>
              </a:rPr>
              <a:t> example)  my activity is concerned with using a natural environment to facilitate talking about emotions in general, naming them and thinking about them – trying </a:t>
            </a:r>
            <a:r>
              <a:rPr lang="en-US" dirty="0">
                <a:solidFill>
                  <a:srgbClr val="FFFFFF"/>
                </a:solidFill>
                <a:ea typeface="Calibri"/>
                <a:cs typeface="Calibri"/>
              </a:rPr>
              <a:t>to think about emotions and their causes/effects would be too demanding/stressful for the group I am working with. </a:t>
            </a:r>
          </a:p>
          <a:p>
            <a:pPr marL="0" indent="0">
              <a:lnSpc>
                <a:spcPct val="90000"/>
              </a:lnSpc>
              <a:buNone/>
            </a:pPr>
            <a:r>
              <a:rPr lang="en-US" sz="1700" dirty="0">
                <a:solidFill>
                  <a:srgbClr val="FFFFFF"/>
                </a:solidFill>
                <a:latin typeface="Calibri"/>
                <a:ea typeface="Calibri"/>
                <a:cs typeface="Calibri"/>
              </a:rPr>
              <a:t> (Sabine </a:t>
            </a:r>
            <a:r>
              <a:rPr lang="en-US" sz="1700" dirty="0" err="1">
                <a:solidFill>
                  <a:srgbClr val="FFFFFF"/>
                </a:solidFill>
                <a:latin typeface="Calibri"/>
                <a:ea typeface="Calibri"/>
                <a:cs typeface="Calibri"/>
              </a:rPr>
              <a:t>Pirchio</a:t>
            </a:r>
            <a:r>
              <a:rPr lang="en-US" sz="1700" dirty="0">
                <a:solidFill>
                  <a:srgbClr val="FFFFFF"/>
                </a:solidFill>
                <a:latin typeface="Calibri"/>
                <a:ea typeface="Calibri"/>
                <a:cs typeface="Calibri"/>
              </a:rPr>
              <a:t>, Ylenia </a:t>
            </a:r>
            <a:r>
              <a:rPr lang="en-US" sz="1700" dirty="0" err="1">
                <a:solidFill>
                  <a:srgbClr val="FFFFFF"/>
                </a:solidFill>
                <a:latin typeface="Calibri"/>
                <a:ea typeface="Calibri"/>
                <a:cs typeface="Calibri"/>
              </a:rPr>
              <a:t>Passiatore</a:t>
            </a:r>
            <a:r>
              <a:rPr lang="en-US" sz="1700" dirty="0">
                <a:solidFill>
                  <a:srgbClr val="FFFFFF"/>
                </a:solidFill>
                <a:latin typeface="Calibri"/>
                <a:ea typeface="Calibri"/>
                <a:cs typeface="Calibri"/>
              </a:rPr>
              <a:t>, Angelo Panno, Maurilio Cipparone, &amp; Giuseppe Carrus. (2021). The Effects of Contact With Nature During Outdoor Environmental Education on Students’ Wellbeing, Connectedness to Nature and Pro-sociality. </a:t>
            </a:r>
            <a:r>
              <a:rPr lang="en-US" sz="1700" i="1" dirty="0">
                <a:solidFill>
                  <a:srgbClr val="FFFFFF"/>
                </a:solidFill>
                <a:latin typeface="Calibri"/>
                <a:ea typeface="Calibri"/>
                <a:cs typeface="Calibri"/>
              </a:rPr>
              <a:t>Frontiers in Psychology</a:t>
            </a:r>
            <a:r>
              <a:rPr lang="en-US" sz="1700" dirty="0">
                <a:solidFill>
                  <a:srgbClr val="FFFFFF"/>
                </a:solidFill>
                <a:latin typeface="Calibri"/>
                <a:ea typeface="Calibri"/>
                <a:cs typeface="Calibri"/>
              </a:rPr>
              <a:t>, </a:t>
            </a:r>
            <a:r>
              <a:rPr lang="en-US" sz="1700" i="1" dirty="0">
                <a:solidFill>
                  <a:srgbClr val="FFFFFF"/>
                </a:solidFill>
                <a:latin typeface="Calibri"/>
                <a:ea typeface="Calibri"/>
                <a:cs typeface="Calibri"/>
              </a:rPr>
              <a:t>12</a:t>
            </a:r>
            <a:r>
              <a:rPr lang="en-US" sz="1700" dirty="0">
                <a:solidFill>
                  <a:srgbClr val="FFFFFF"/>
                </a:solidFill>
                <a:latin typeface="Calibri"/>
                <a:ea typeface="Calibri"/>
                <a:cs typeface="Calibri"/>
              </a:rPr>
              <a:t>. </a:t>
            </a:r>
            <a:r>
              <a:rPr lang="en-US" sz="1700" dirty="0">
                <a:solidFill>
                  <a:srgbClr val="FFFFFF"/>
                </a:solidFill>
                <a:latin typeface="Calibri"/>
                <a:ea typeface="Calibri"/>
                <a:cs typeface="Calibri"/>
                <a:hlinkClick r:id="rId3"/>
              </a:rPr>
              <a:t>https://doi.org/10.3389/fpsyg.2021.648458</a:t>
            </a:r>
            <a:r>
              <a:rPr lang="en-US" sz="1700" dirty="0">
                <a:solidFill>
                  <a:srgbClr val="FFFFFF"/>
                </a:solidFill>
                <a:latin typeface="Calibri"/>
                <a:ea typeface="Calibri"/>
                <a:cs typeface="Calibri"/>
              </a:rPr>
              <a:t>)</a:t>
            </a:r>
            <a:endParaRPr lang="en-US" sz="1700" dirty="0">
              <a:solidFill>
                <a:srgbClr val="FFFFFF"/>
              </a:solidFill>
            </a:endParaRPr>
          </a:p>
          <a:p>
            <a:pPr marL="0" indent="0">
              <a:lnSpc>
                <a:spcPct val="90000"/>
              </a:lnSpc>
              <a:buNone/>
            </a:pPr>
            <a:endParaRPr lang="en-US" sz="1700">
              <a:solidFill>
                <a:srgbClr val="FFFFFF"/>
              </a:solidFill>
              <a:latin typeface="Century Gothic"/>
              <a:ea typeface="Calibri"/>
              <a:cs typeface="Calibri"/>
            </a:endParaRPr>
          </a:p>
          <a:p>
            <a:pPr>
              <a:lnSpc>
                <a:spcPct val="90000"/>
              </a:lnSpc>
              <a:buClr>
                <a:srgbClr val="8AD0D6"/>
              </a:buClr>
            </a:pPr>
            <a:endParaRPr lang="en-US" sz="1700">
              <a:solidFill>
                <a:srgbClr val="FFFFFF"/>
              </a:solidFill>
              <a:ea typeface="Calibri"/>
              <a:cs typeface="Calibri"/>
            </a:endParaRPr>
          </a:p>
        </p:txBody>
      </p:sp>
      <p:sp>
        <p:nvSpPr>
          <p:cNvPr id="2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stairs leading up to a forest&#10;&#10;Description automatically generated">
            <a:extLst>
              <a:ext uri="{FF2B5EF4-FFF2-40B4-BE49-F238E27FC236}">
                <a16:creationId xmlns:a16="http://schemas.microsoft.com/office/drawing/2014/main" id="{DD87E179-CFEF-3F29-8962-50563730DEB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9370" r="1635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8959FFE8-5D41-E21A-D8A7-A1BB651C4F9D}"/>
              </a:ext>
            </a:extLst>
          </p:cNvPr>
          <p:cNvSpPr txBox="1"/>
          <p:nvPr/>
        </p:nvSpPr>
        <p:spPr>
          <a:xfrm>
            <a:off x="9490619" y="6657945"/>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4801380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5" name="Picture 2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7" name="Rectangle 2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touching a small plant">
            <a:extLst>
              <a:ext uri="{FF2B5EF4-FFF2-40B4-BE49-F238E27FC236}">
                <a16:creationId xmlns:a16="http://schemas.microsoft.com/office/drawing/2014/main" id="{A9653AD1-29C9-EB89-CF7D-D8FCC9E4BD96}"/>
              </a:ext>
            </a:extLst>
          </p:cNvPr>
          <p:cNvPicPr>
            <a:picLocks noChangeAspect="1"/>
          </p:cNvPicPr>
          <p:nvPr/>
        </p:nvPicPr>
        <p:blipFill rotWithShape="1">
          <a:blip r:embed="rId6">
            <a:alphaModFix amt="40000"/>
          </a:blip>
          <a:srcRect l="9091" t="23391"/>
          <a:stretch/>
        </p:blipFill>
        <p:spPr>
          <a:xfrm>
            <a:off x="100661" y="10"/>
            <a:ext cx="12191980" cy="6857990"/>
          </a:xfrm>
          <a:prstGeom prst="rect">
            <a:avLst/>
          </a:prstGeom>
        </p:spPr>
      </p:pic>
      <p:sp>
        <p:nvSpPr>
          <p:cNvPr id="2" name="Title 1">
            <a:extLst>
              <a:ext uri="{FF2B5EF4-FFF2-40B4-BE49-F238E27FC236}">
                <a16:creationId xmlns:a16="http://schemas.microsoft.com/office/drawing/2014/main" id="{F7FD8AA0-043A-DD28-9ED2-519D4CD3820B}"/>
              </a:ext>
            </a:extLst>
          </p:cNvPr>
          <p:cNvSpPr>
            <a:spLocks noGrp="1"/>
          </p:cNvSpPr>
          <p:nvPr>
            <p:ph type="title"/>
          </p:nvPr>
        </p:nvSpPr>
        <p:spPr>
          <a:xfrm>
            <a:off x="867408" y="1232140"/>
            <a:ext cx="10967884" cy="4393505"/>
          </a:xfrm>
        </p:spPr>
        <p:txBody>
          <a:bodyPr vert="horz" lIns="91440" tIns="45720" rIns="91440" bIns="45720" rtlCol="0" anchor="ctr">
            <a:normAutofit/>
          </a:bodyPr>
          <a:lstStyle/>
          <a:p>
            <a:pPr marL="285750" indent="-285750" algn="ctr">
              <a:lnSpc>
                <a:spcPct val="90000"/>
              </a:lnSpc>
            </a:pPr>
            <a:r>
              <a:rPr lang="en-US" sz="2900" dirty="0">
                <a:solidFill>
                  <a:schemeClr val="tx1"/>
                </a:solidFill>
              </a:rPr>
              <a:t>Using Nature Connectedness alongside a </a:t>
            </a:r>
            <a:br>
              <a:rPr lang="en-US" sz="2900" dirty="0">
                <a:solidFill>
                  <a:schemeClr val="tx1"/>
                </a:solidFill>
              </a:rPr>
            </a:br>
            <a:r>
              <a:rPr lang="en-US" sz="2900" dirty="0">
                <a:solidFill>
                  <a:schemeClr val="tx1"/>
                </a:solidFill>
              </a:rPr>
              <a:t>Trauma Informed Approach to enable young people diagnosed with BESD (</a:t>
            </a:r>
            <a:r>
              <a:rPr lang="en-US" sz="2900" err="1">
                <a:solidFill>
                  <a:schemeClr val="tx1"/>
                </a:solidFill>
              </a:rPr>
              <a:t>Behavioural</a:t>
            </a:r>
            <a:r>
              <a:rPr lang="en-US" sz="2900" dirty="0">
                <a:solidFill>
                  <a:schemeClr val="tx1"/>
                </a:solidFill>
              </a:rPr>
              <a:t>, Emotional and Social Difficulties) to begin to understand and regulate their emotions - </a:t>
            </a:r>
            <a:r>
              <a:rPr lang="en-US" sz="2900" b="1" dirty="0">
                <a:solidFill>
                  <a:schemeClr val="tx2">
                    <a:lumMod val="40000"/>
                    <a:lumOff val="60000"/>
                  </a:schemeClr>
                </a:solidFill>
              </a:rPr>
              <a:t>using nature as both the classroom and the tool to begin to think about emotions.</a:t>
            </a:r>
          </a:p>
          <a:p>
            <a:pPr algn="ctr">
              <a:lnSpc>
                <a:spcPct val="90000"/>
              </a:lnSpc>
            </a:pPr>
            <a:endParaRPr lang="en-US" sz="2900">
              <a:solidFill>
                <a:schemeClr val="tx1"/>
              </a:solidFill>
            </a:endParaRPr>
          </a:p>
        </p:txBody>
      </p:sp>
      <p:sp>
        <p:nvSpPr>
          <p:cNvPr id="28" name="Rectangle 27">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9402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ropped image of a person touching a plant">
            <a:extLst>
              <a:ext uri="{FF2B5EF4-FFF2-40B4-BE49-F238E27FC236}">
                <a16:creationId xmlns:a16="http://schemas.microsoft.com/office/drawing/2014/main" id="{97BB73C7-647F-31B0-AEA0-487EF17F8384}"/>
              </a:ext>
            </a:extLst>
          </p:cNvPr>
          <p:cNvPicPr>
            <a:picLocks noChangeAspect="1"/>
          </p:cNvPicPr>
          <p:nvPr/>
        </p:nvPicPr>
        <p:blipFill rotWithShape="1">
          <a:blip r:embed="rId2">
            <a:alphaModFix amt="35000"/>
          </a:blip>
          <a:srcRect t="3951" r="-2" b="11652"/>
          <a:stretch/>
        </p:blipFill>
        <p:spPr>
          <a:xfrm>
            <a:off x="20" y="-1"/>
            <a:ext cx="12191980" cy="6858000"/>
          </a:xfrm>
          <a:prstGeom prst="rect">
            <a:avLst/>
          </a:prstGeom>
        </p:spPr>
      </p:pic>
      <p:sp>
        <p:nvSpPr>
          <p:cNvPr id="2" name="Title 1">
            <a:extLst>
              <a:ext uri="{FF2B5EF4-FFF2-40B4-BE49-F238E27FC236}">
                <a16:creationId xmlns:a16="http://schemas.microsoft.com/office/drawing/2014/main" id="{8B2D7EF6-15AF-F066-5181-E9D9A421AD54}"/>
              </a:ext>
            </a:extLst>
          </p:cNvPr>
          <p:cNvSpPr>
            <a:spLocks noGrp="1"/>
          </p:cNvSpPr>
          <p:nvPr>
            <p:ph type="title"/>
          </p:nvPr>
        </p:nvSpPr>
        <p:spPr>
          <a:xfrm>
            <a:off x="646111" y="452718"/>
            <a:ext cx="9404723" cy="1400530"/>
          </a:xfrm>
        </p:spPr>
        <p:txBody>
          <a:bodyPr>
            <a:normAutofit/>
          </a:bodyPr>
          <a:lstStyle/>
          <a:p>
            <a:r>
              <a:rPr lang="en-US" dirty="0"/>
              <a:t>The activity:</a:t>
            </a:r>
          </a:p>
        </p:txBody>
      </p:sp>
      <p:sp>
        <p:nvSpPr>
          <p:cNvPr id="3" name="Content Placeholder 2">
            <a:extLst>
              <a:ext uri="{FF2B5EF4-FFF2-40B4-BE49-F238E27FC236}">
                <a16:creationId xmlns:a16="http://schemas.microsoft.com/office/drawing/2014/main" id="{2F3EBDA0-6582-8135-E33C-74264C59DF4A}"/>
              </a:ext>
            </a:extLst>
          </p:cNvPr>
          <p:cNvSpPr>
            <a:spLocks noGrp="1"/>
          </p:cNvSpPr>
          <p:nvPr>
            <p:ph idx="1"/>
          </p:nvPr>
        </p:nvSpPr>
        <p:spPr>
          <a:xfrm>
            <a:off x="1103312" y="1262164"/>
            <a:ext cx="9996088" cy="5431932"/>
          </a:xfrm>
        </p:spPr>
        <p:txBody>
          <a:bodyPr vert="horz" lIns="91440" tIns="45720" rIns="91440" bIns="45720" rtlCol="0" anchor="t">
            <a:normAutofit/>
          </a:bodyPr>
          <a:lstStyle/>
          <a:p>
            <a:pPr>
              <a:lnSpc>
                <a:spcPct val="90000"/>
              </a:lnSpc>
            </a:pPr>
            <a:r>
              <a:rPr lang="en-US" sz="1600" dirty="0"/>
              <a:t>Grounding exercise: 4:6 breathing</a:t>
            </a:r>
          </a:p>
          <a:p>
            <a:pPr>
              <a:lnSpc>
                <a:spcPct val="90000"/>
              </a:lnSpc>
              <a:buClr>
                <a:srgbClr val="8AD0D6"/>
              </a:buClr>
            </a:pPr>
            <a:r>
              <a:rPr lang="en-US" sz="1600" dirty="0"/>
              <a:t>Discuss: how many emotions can you name?</a:t>
            </a:r>
          </a:p>
          <a:p>
            <a:pPr>
              <a:lnSpc>
                <a:spcPct val="90000"/>
              </a:lnSpc>
              <a:buClr>
                <a:srgbClr val="8AD0D6"/>
              </a:buClr>
            </a:pPr>
            <a:r>
              <a:rPr lang="en-US" sz="1600" dirty="0"/>
              <a:t>Find a natural object that you connect with/like/are interested in – don't overthink it! Find 12 of them.</a:t>
            </a:r>
          </a:p>
          <a:p>
            <a:pPr>
              <a:lnSpc>
                <a:spcPct val="90000"/>
              </a:lnSpc>
              <a:buClr>
                <a:srgbClr val="8AD0D6"/>
              </a:buClr>
            </a:pPr>
            <a:r>
              <a:rPr lang="en-US" sz="1600" dirty="0"/>
              <a:t>(e.g. sticks, leaves, berries, bark)</a:t>
            </a:r>
          </a:p>
          <a:p>
            <a:pPr>
              <a:lnSpc>
                <a:spcPct val="90000"/>
              </a:lnSpc>
              <a:buClr>
                <a:srgbClr val="8AD0D6"/>
              </a:buClr>
            </a:pPr>
            <a:r>
              <a:rPr lang="en-US" sz="1600" dirty="0"/>
              <a:t>Now use these objects to represent an emotion, or act out the emotion that we discussed earlier.. Starting with:</a:t>
            </a:r>
          </a:p>
          <a:p>
            <a:pPr>
              <a:lnSpc>
                <a:spcPct val="90000"/>
              </a:lnSpc>
              <a:buClr>
                <a:srgbClr val="8AD0D6"/>
              </a:buClr>
            </a:pPr>
            <a:r>
              <a:rPr lang="en-US" sz="1600" dirty="0"/>
              <a:t>Now try to represent Joy</a:t>
            </a:r>
          </a:p>
          <a:p>
            <a:pPr>
              <a:lnSpc>
                <a:spcPct val="90000"/>
              </a:lnSpc>
              <a:buClr>
                <a:srgbClr val="8AD0D6"/>
              </a:buClr>
            </a:pPr>
            <a:r>
              <a:rPr lang="en-US" sz="1600" dirty="0"/>
              <a:t>Now try to represent Acceptance</a:t>
            </a:r>
          </a:p>
          <a:p>
            <a:pPr>
              <a:lnSpc>
                <a:spcPct val="90000"/>
              </a:lnSpc>
              <a:buClr>
                <a:srgbClr val="8AD0D6"/>
              </a:buClr>
            </a:pPr>
            <a:r>
              <a:rPr lang="en-US" sz="1600" dirty="0"/>
              <a:t>Anger (example, </a:t>
            </a:r>
            <a:r>
              <a:rPr lang="en-US" sz="1600" dirty="0" err="1"/>
              <a:t>eg</a:t>
            </a:r>
            <a:r>
              <a:rPr lang="en-US" sz="1600" dirty="0"/>
              <a:t>, you might snap the twigs up, or rip up the leaves or smash the berries...)</a:t>
            </a:r>
          </a:p>
          <a:p>
            <a:pPr>
              <a:lnSpc>
                <a:spcPct val="90000"/>
              </a:lnSpc>
              <a:buClr>
                <a:srgbClr val="8AD0D6"/>
              </a:buClr>
            </a:pPr>
            <a:r>
              <a:rPr lang="en-US" sz="1600" dirty="0"/>
              <a:t>Plenary: What did you find hard about that task?</a:t>
            </a:r>
          </a:p>
          <a:p>
            <a:pPr>
              <a:lnSpc>
                <a:spcPct val="90000"/>
              </a:lnSpc>
              <a:buClr>
                <a:srgbClr val="8AD0D6"/>
              </a:buClr>
            </a:pPr>
            <a:r>
              <a:rPr lang="en-US" sz="1600" dirty="0"/>
              <a:t>What did you enjoy about that task?</a:t>
            </a:r>
          </a:p>
          <a:p>
            <a:pPr>
              <a:lnSpc>
                <a:spcPct val="90000"/>
              </a:lnSpc>
              <a:buClr>
                <a:srgbClr val="8AD0D6"/>
              </a:buClr>
            </a:pPr>
            <a:r>
              <a:rPr lang="en-US" sz="1600" dirty="0"/>
              <a:t>What surprised you?</a:t>
            </a:r>
          </a:p>
          <a:p>
            <a:pPr>
              <a:lnSpc>
                <a:spcPct val="90000"/>
              </a:lnSpc>
              <a:buClr>
                <a:srgbClr val="8AD0D6"/>
              </a:buClr>
            </a:pPr>
            <a:r>
              <a:rPr lang="en-US" sz="1600" dirty="0"/>
              <a:t>Now gather up your items and scatter them around the area</a:t>
            </a:r>
          </a:p>
          <a:p>
            <a:pPr>
              <a:lnSpc>
                <a:spcPct val="90000"/>
              </a:lnSpc>
              <a:buClr>
                <a:srgbClr val="8AD0D6"/>
              </a:buClr>
            </a:pPr>
            <a:r>
              <a:rPr lang="en-US" sz="1600" dirty="0"/>
              <a:t>4:6 breathing exercise to finish</a:t>
            </a:r>
          </a:p>
        </p:txBody>
      </p:sp>
    </p:spTree>
    <p:extLst>
      <p:ext uri="{BB962C8B-B14F-4D97-AF65-F5344CB8AC3E}">
        <p14:creationId xmlns:p14="http://schemas.microsoft.com/office/powerpoint/2010/main" val="2904619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D8FC6-B160-F7B2-A891-4E550A50C571}"/>
              </a:ext>
            </a:extLst>
          </p:cNvPr>
          <p:cNvSpPr>
            <a:spLocks noGrp="1"/>
          </p:cNvSpPr>
          <p:nvPr>
            <p:ph type="title"/>
          </p:nvPr>
        </p:nvSpPr>
        <p:spPr>
          <a:xfrm>
            <a:off x="1178073" y="438341"/>
            <a:ext cx="9404723" cy="1400530"/>
          </a:xfrm>
        </p:spPr>
        <p:txBody>
          <a:bodyPr>
            <a:normAutofit/>
          </a:bodyPr>
          <a:lstStyle/>
          <a:p>
            <a:pPr algn="ctr"/>
            <a:r>
              <a:rPr lang="en-US" dirty="0"/>
              <a:t>Discussion</a:t>
            </a:r>
            <a:endParaRPr lang="en-US"/>
          </a:p>
        </p:txBody>
      </p:sp>
      <p:graphicFrame>
        <p:nvGraphicFramePr>
          <p:cNvPr id="5" name="Content Placeholder 2">
            <a:extLst>
              <a:ext uri="{FF2B5EF4-FFF2-40B4-BE49-F238E27FC236}">
                <a16:creationId xmlns:a16="http://schemas.microsoft.com/office/drawing/2014/main" id="{C904D949-3C4B-5E79-DA93-94A3AC4C5ED1}"/>
              </a:ext>
            </a:extLst>
          </p:cNvPr>
          <p:cNvGraphicFramePr>
            <a:graphicFrameLocks noGrp="1"/>
          </p:cNvGraphicFramePr>
          <p:nvPr>
            <p:ph idx="1"/>
            <p:extLst>
              <p:ext uri="{D42A27DB-BD31-4B8C-83A1-F6EECF244321}">
                <p14:modId xmlns:p14="http://schemas.microsoft.com/office/powerpoint/2010/main" val="3141847667"/>
              </p:ext>
            </p:extLst>
          </p:nvPr>
        </p:nvGraphicFramePr>
        <p:xfrm>
          <a:off x="674866" y="544199"/>
          <a:ext cx="11187144" cy="61986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08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8BA6C-9D96-4750-0B57-63C4BA478116}"/>
              </a:ext>
            </a:extLst>
          </p:cNvPr>
          <p:cNvSpPr>
            <a:spLocks noGrp="1"/>
          </p:cNvSpPr>
          <p:nvPr>
            <p:ph type="title"/>
          </p:nvPr>
        </p:nvSpPr>
        <p:spPr>
          <a:xfrm>
            <a:off x="646111" y="452718"/>
            <a:ext cx="9404723" cy="480380"/>
          </a:xfrm>
        </p:spPr>
        <p:txBody>
          <a:bodyPr/>
          <a:lstStyle/>
          <a:p>
            <a:r>
              <a:rPr lang="en-US" sz="1800" dirty="0"/>
              <a:t>References</a:t>
            </a:r>
          </a:p>
        </p:txBody>
      </p:sp>
      <p:sp>
        <p:nvSpPr>
          <p:cNvPr id="3" name="Content Placeholder 2">
            <a:extLst>
              <a:ext uri="{FF2B5EF4-FFF2-40B4-BE49-F238E27FC236}">
                <a16:creationId xmlns:a16="http://schemas.microsoft.com/office/drawing/2014/main" id="{3565BF9F-B64C-BAB2-D77C-E4979629F98E}"/>
              </a:ext>
            </a:extLst>
          </p:cNvPr>
          <p:cNvSpPr>
            <a:spLocks noGrp="1"/>
          </p:cNvSpPr>
          <p:nvPr>
            <p:ph sz="half" idx="1"/>
          </p:nvPr>
        </p:nvSpPr>
        <p:spPr>
          <a:xfrm>
            <a:off x="1103312" y="1097292"/>
            <a:ext cx="4396339" cy="5159046"/>
          </a:xfrm>
        </p:spPr>
        <p:txBody>
          <a:bodyPr vert="horz" lIns="91440" tIns="45720" rIns="91440" bIns="45720" rtlCol="0" anchor="t">
            <a:noAutofit/>
          </a:bodyPr>
          <a:lstStyle/>
          <a:p>
            <a:r>
              <a:rPr lang="en-US" sz="1200" dirty="0">
                <a:latin typeface="Calibri"/>
                <a:cs typeface="Calibri"/>
              </a:rPr>
              <a:t>Dickinson, E. (2013). The Misdiagnosis: Rethinking “Nature-deficit Disorder.” </a:t>
            </a:r>
            <a:r>
              <a:rPr lang="en-US" sz="1200" i="1" dirty="0">
                <a:latin typeface="Calibri"/>
                <a:cs typeface="Calibri"/>
              </a:rPr>
              <a:t>Environmental Communication</a:t>
            </a:r>
            <a:r>
              <a:rPr lang="en-US" sz="1200" dirty="0">
                <a:latin typeface="Calibri"/>
                <a:cs typeface="Calibri"/>
              </a:rPr>
              <a:t>, </a:t>
            </a:r>
            <a:r>
              <a:rPr lang="en-US" sz="1200" i="1" dirty="0">
                <a:latin typeface="Calibri"/>
                <a:cs typeface="Calibri"/>
              </a:rPr>
              <a:t>7</a:t>
            </a:r>
            <a:r>
              <a:rPr lang="en-US" sz="1200" dirty="0">
                <a:latin typeface="Calibri"/>
                <a:cs typeface="Calibri"/>
              </a:rPr>
              <a:t>(3), 315–335. </a:t>
            </a:r>
            <a:r>
              <a:rPr lang="en-US" sz="1200" u="sng" dirty="0">
                <a:latin typeface="Calibri"/>
                <a:cs typeface="Calibri"/>
                <a:hlinkClick r:id="rId2"/>
              </a:rPr>
              <a:t>https://doi.org/10.1080/17524032.2013.802704</a:t>
            </a:r>
            <a:endParaRPr lang="en-US" sz="1200">
              <a:latin typeface="Calibri"/>
              <a:cs typeface="Calibri"/>
            </a:endParaRPr>
          </a:p>
          <a:p>
            <a:pPr>
              <a:buClr>
                <a:srgbClr val="8AD0D6"/>
              </a:buClr>
            </a:pPr>
            <a:endParaRPr lang="en-US" sz="1200" dirty="0">
              <a:latin typeface="Calibri"/>
              <a:cs typeface="Calibri"/>
            </a:endParaRPr>
          </a:p>
          <a:p>
            <a:pPr>
              <a:buClr>
                <a:srgbClr val="8AD0D6"/>
              </a:buClr>
            </a:pPr>
            <a:r>
              <a:rPr lang="en-US" sz="1200" dirty="0">
                <a:latin typeface="Calibri"/>
                <a:cs typeface="Calibri"/>
              </a:rPr>
              <a:t>Dustin, D. L., Bricker, K. S., &amp; Schwab, K. A. (2010). People and Nature: Toward an Ecological Model of Health Promotion. </a:t>
            </a:r>
            <a:r>
              <a:rPr lang="en-US" sz="1200" i="1" dirty="0">
                <a:latin typeface="Calibri"/>
                <a:cs typeface="Calibri"/>
              </a:rPr>
              <a:t>Leisure Sciences</a:t>
            </a:r>
            <a:r>
              <a:rPr lang="en-US" sz="1200" dirty="0">
                <a:latin typeface="Calibri"/>
                <a:cs typeface="Calibri"/>
              </a:rPr>
              <a:t>, </a:t>
            </a:r>
            <a:r>
              <a:rPr lang="en-US" sz="1200" i="1" dirty="0">
                <a:latin typeface="Calibri"/>
                <a:cs typeface="Calibri"/>
              </a:rPr>
              <a:t>32</a:t>
            </a:r>
            <a:r>
              <a:rPr lang="en-US" sz="1200" dirty="0">
                <a:latin typeface="Calibri"/>
                <a:cs typeface="Calibri"/>
              </a:rPr>
              <a:t>(1), 3–14. </a:t>
            </a:r>
            <a:r>
              <a:rPr lang="en-US" sz="1200" u="sng" dirty="0">
                <a:latin typeface="Calibri"/>
                <a:cs typeface="Calibri"/>
                <a:hlinkClick r:id="rId3"/>
              </a:rPr>
              <a:t>https://doi.org/10.1080/01490400903430772</a:t>
            </a:r>
            <a:endParaRPr lang="en-US" sz="1200">
              <a:latin typeface="Calibri"/>
              <a:cs typeface="Calibri"/>
            </a:endParaRPr>
          </a:p>
          <a:p>
            <a:pPr>
              <a:buClr>
                <a:srgbClr val="8AD0D6"/>
              </a:buClr>
            </a:pPr>
            <a:endParaRPr lang="en-US" sz="1200" dirty="0">
              <a:latin typeface="Calibri"/>
              <a:cs typeface="Calibri"/>
            </a:endParaRPr>
          </a:p>
          <a:p>
            <a:pPr>
              <a:buClr>
                <a:srgbClr val="8AD0D6"/>
              </a:buClr>
            </a:pPr>
            <a:r>
              <a:rPr lang="en-US" sz="1200" dirty="0">
                <a:latin typeface="Calibri"/>
                <a:cs typeface="Calibri"/>
              </a:rPr>
              <a:t>Pryor, A., Carpenter, C., &amp; Townsend, M. (2005). Outdoor education and bush adventure therapy : a socio-ecological approach to health and wellbeing. </a:t>
            </a:r>
            <a:r>
              <a:rPr lang="en-US" sz="1200" i="1" dirty="0">
                <a:latin typeface="Calibri"/>
                <a:cs typeface="Calibri"/>
              </a:rPr>
              <a:t>Australian Journal of Outdoor Education</a:t>
            </a:r>
            <a:r>
              <a:rPr lang="en-US" sz="1200" dirty="0">
                <a:latin typeface="Calibri"/>
                <a:cs typeface="Calibri"/>
              </a:rPr>
              <a:t>, </a:t>
            </a:r>
            <a:r>
              <a:rPr lang="en-US" sz="1200" i="1" dirty="0">
                <a:latin typeface="Calibri"/>
                <a:cs typeface="Calibri"/>
              </a:rPr>
              <a:t>9</a:t>
            </a:r>
            <a:r>
              <a:rPr lang="en-US" sz="1200" dirty="0">
                <a:latin typeface="Calibri"/>
                <a:cs typeface="Calibri"/>
              </a:rPr>
              <a:t>(1), 3–13. </a:t>
            </a:r>
            <a:r>
              <a:rPr lang="en-US" sz="1200" u="sng" dirty="0">
                <a:latin typeface="Calibri"/>
                <a:cs typeface="Calibri"/>
                <a:hlinkClick r:id="rId4"/>
              </a:rPr>
              <a:t>https://doi.org/10.1007/BF03400807</a:t>
            </a:r>
            <a:endParaRPr lang="en-US" sz="1200">
              <a:latin typeface="Calibri"/>
              <a:cs typeface="Calibri"/>
            </a:endParaRPr>
          </a:p>
          <a:p>
            <a:pPr>
              <a:buClr>
                <a:srgbClr val="8AD0D6"/>
              </a:buClr>
            </a:pPr>
            <a:endParaRPr lang="en-US" sz="1200" dirty="0">
              <a:latin typeface="Calibri"/>
              <a:cs typeface="Calibri"/>
            </a:endParaRPr>
          </a:p>
          <a:p>
            <a:pPr>
              <a:buClr>
                <a:srgbClr val="8AD0D6"/>
              </a:buClr>
            </a:pPr>
            <a:endParaRPr lang="en-US" sz="1200" dirty="0"/>
          </a:p>
        </p:txBody>
      </p:sp>
      <p:sp>
        <p:nvSpPr>
          <p:cNvPr id="4" name="Content Placeholder 3">
            <a:extLst>
              <a:ext uri="{FF2B5EF4-FFF2-40B4-BE49-F238E27FC236}">
                <a16:creationId xmlns:a16="http://schemas.microsoft.com/office/drawing/2014/main" id="{A0E69809-CAC2-D91F-0BBA-DC68A2A136BB}"/>
              </a:ext>
            </a:extLst>
          </p:cNvPr>
          <p:cNvSpPr>
            <a:spLocks noGrp="1"/>
          </p:cNvSpPr>
          <p:nvPr>
            <p:ph sz="half" idx="2"/>
          </p:nvPr>
        </p:nvSpPr>
        <p:spPr>
          <a:xfrm>
            <a:off x="5654493" y="1193451"/>
            <a:ext cx="4396341" cy="5062886"/>
          </a:xfrm>
        </p:spPr>
        <p:txBody>
          <a:bodyPr vert="horz" lIns="91440" tIns="45720" rIns="91440" bIns="45720" rtlCol="0" anchor="t">
            <a:noAutofit/>
          </a:bodyPr>
          <a:lstStyle/>
          <a:p>
            <a:r>
              <a:rPr lang="en-US" sz="1200">
                <a:latin typeface="Calibri"/>
                <a:cs typeface="Calibri"/>
              </a:rPr>
              <a:t>van Heezik, Y., Freeman, C., Falloon, A., Buttery, Y., &amp; </a:t>
            </a:r>
            <a:r>
              <a:rPr lang="en-US" sz="1200" err="1">
                <a:latin typeface="Calibri"/>
                <a:cs typeface="Calibri"/>
              </a:rPr>
              <a:t>Heyzer</a:t>
            </a:r>
            <a:r>
              <a:rPr lang="en-US" sz="1200">
                <a:latin typeface="Calibri"/>
                <a:cs typeface="Calibri"/>
              </a:rPr>
              <a:t>, A. (2021). Relationships between childhood experience of nature and green/blue space use, landscape preferences, connection with nature and pro-environmental behavior. </a:t>
            </a:r>
            <a:r>
              <a:rPr lang="en-US" sz="1200" i="1">
                <a:latin typeface="Calibri"/>
                <a:cs typeface="Calibri"/>
              </a:rPr>
              <a:t>Landscape and Urban Planning</a:t>
            </a:r>
            <a:r>
              <a:rPr lang="en-US" sz="1200">
                <a:latin typeface="Calibri"/>
                <a:cs typeface="Calibri"/>
              </a:rPr>
              <a:t>, </a:t>
            </a:r>
            <a:r>
              <a:rPr lang="en-US" sz="1200" i="1">
                <a:latin typeface="Calibri"/>
                <a:cs typeface="Calibri"/>
              </a:rPr>
              <a:t>213</a:t>
            </a:r>
            <a:r>
              <a:rPr lang="en-US" sz="1200">
                <a:latin typeface="Calibri"/>
                <a:cs typeface="Calibri"/>
              </a:rPr>
              <a:t>, 104135-. </a:t>
            </a:r>
            <a:r>
              <a:rPr lang="en-US" sz="1200" dirty="0">
                <a:latin typeface="Calibri"/>
                <a:cs typeface="Calibri"/>
                <a:hlinkClick r:id="rId5"/>
              </a:rPr>
              <a:t>https://doi.org/10.1016/j.landurbplan.2021.104135</a:t>
            </a:r>
            <a:endParaRPr lang="en-US" sz="1200">
              <a:latin typeface="Calibri"/>
              <a:cs typeface="Calibri"/>
            </a:endParaRPr>
          </a:p>
          <a:p>
            <a:pPr>
              <a:buClr>
                <a:srgbClr val="8AD0D6"/>
              </a:buClr>
            </a:pPr>
            <a:endParaRPr lang="en-US" sz="1200" dirty="0">
              <a:latin typeface="Calibri"/>
              <a:cs typeface="Calibri"/>
            </a:endParaRPr>
          </a:p>
          <a:p>
            <a:pPr>
              <a:buClr>
                <a:srgbClr val="8AD0D6"/>
              </a:buClr>
            </a:pPr>
            <a:r>
              <a:rPr lang="en-US" sz="1200" dirty="0">
                <a:latin typeface="Calibri"/>
                <a:cs typeface="Calibri"/>
              </a:rPr>
              <a:t>Ohly, H., White, M. P., Wheeler, B. W., Bethel, A., </a:t>
            </a:r>
            <a:r>
              <a:rPr lang="en-US" sz="1200" dirty="0" err="1">
                <a:latin typeface="Calibri"/>
                <a:cs typeface="Calibri"/>
              </a:rPr>
              <a:t>Ukoumunne</a:t>
            </a:r>
            <a:r>
              <a:rPr lang="en-US" sz="1200" dirty="0">
                <a:latin typeface="Calibri"/>
                <a:cs typeface="Calibri"/>
              </a:rPr>
              <a:t>, O. C., Nikolaou, V., &amp; Garside, R. (2016). Attention Restoration Theory: A systematic review of the attention restoration potential of exposure to natural environments. </a:t>
            </a:r>
            <a:r>
              <a:rPr lang="en-US" sz="1200" i="1" dirty="0">
                <a:latin typeface="Calibri"/>
                <a:cs typeface="Calibri"/>
              </a:rPr>
              <a:t>Journal of Toxicology and Environmental Health. Part B, Critical Reviews</a:t>
            </a:r>
            <a:r>
              <a:rPr lang="en-US" sz="1200" dirty="0">
                <a:latin typeface="Calibri"/>
                <a:cs typeface="Calibri"/>
              </a:rPr>
              <a:t>, </a:t>
            </a:r>
            <a:r>
              <a:rPr lang="en-US" sz="1200" i="1" dirty="0">
                <a:latin typeface="Calibri"/>
                <a:cs typeface="Calibri"/>
              </a:rPr>
              <a:t>19</a:t>
            </a:r>
            <a:r>
              <a:rPr lang="en-US" sz="1200" dirty="0">
                <a:latin typeface="Calibri"/>
                <a:cs typeface="Calibri"/>
              </a:rPr>
              <a:t>(7), 305–343. </a:t>
            </a:r>
            <a:r>
              <a:rPr lang="en-US" sz="1200" dirty="0">
                <a:latin typeface="Calibri"/>
                <a:cs typeface="Calibri"/>
                <a:hlinkClick r:id="rId6"/>
              </a:rPr>
              <a:t>https://doi.org/10.1080/10937404.2016.1196155</a:t>
            </a:r>
            <a:endParaRPr lang="en-US" sz="1200">
              <a:latin typeface="Calibri"/>
              <a:cs typeface="Calibri"/>
            </a:endParaRPr>
          </a:p>
          <a:p>
            <a:pPr>
              <a:buClr>
                <a:srgbClr val="8AD0D6"/>
              </a:buClr>
            </a:pPr>
            <a:endParaRPr lang="en-US" sz="1200" dirty="0">
              <a:latin typeface="Calibri"/>
              <a:cs typeface="Calibri"/>
            </a:endParaRPr>
          </a:p>
          <a:p>
            <a:pPr>
              <a:buClr>
                <a:srgbClr val="8AD0D6"/>
              </a:buClr>
            </a:pPr>
            <a:r>
              <a:rPr lang="en-US" sz="1200" dirty="0">
                <a:latin typeface="Calibri"/>
                <a:cs typeface="Calibri"/>
              </a:rPr>
              <a:t>Richardson, M., Passmore, H-A., Lumber, R., Thomas, R., &amp; Hunt, A. (2021). Moments, not minutes: The nature-wellbeing relationship. International Journal of Wellbeing, 11(1), 8-33. </a:t>
            </a:r>
            <a:r>
              <a:rPr lang="en-US" sz="1200" dirty="0">
                <a:latin typeface="Calibri"/>
                <a:cs typeface="Calibri"/>
                <a:hlinkClick r:id="rId7"/>
              </a:rPr>
              <a:t>https://doi.org/10.5502/ijw.v11i1.1267</a:t>
            </a:r>
            <a:r>
              <a:rPr lang="en-US" sz="1200" dirty="0">
                <a:latin typeface="Calibri"/>
                <a:cs typeface="Calibri"/>
              </a:rPr>
              <a:t> </a:t>
            </a:r>
          </a:p>
          <a:p>
            <a:pPr>
              <a:buClr>
                <a:srgbClr val="8AD0D6"/>
              </a:buClr>
            </a:pP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endParaRPr lang="en-US" sz="1200" dirty="0">
              <a:latin typeface="Calibri"/>
              <a:cs typeface="Calibri"/>
            </a:endParaRPr>
          </a:p>
        </p:txBody>
      </p:sp>
    </p:spTree>
    <p:extLst>
      <p:ext uri="{BB962C8B-B14F-4D97-AF65-F5344CB8AC3E}">
        <p14:creationId xmlns:p14="http://schemas.microsoft.com/office/powerpoint/2010/main" val="3869106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8BA6C-9D96-4750-0B57-63C4BA478116}"/>
              </a:ext>
            </a:extLst>
          </p:cNvPr>
          <p:cNvSpPr>
            <a:spLocks noGrp="1"/>
          </p:cNvSpPr>
          <p:nvPr>
            <p:ph type="title"/>
          </p:nvPr>
        </p:nvSpPr>
        <p:spPr>
          <a:xfrm>
            <a:off x="646111" y="452718"/>
            <a:ext cx="9404723" cy="480380"/>
          </a:xfrm>
        </p:spPr>
        <p:txBody>
          <a:bodyPr/>
          <a:lstStyle/>
          <a:p>
            <a:r>
              <a:rPr lang="en-US" sz="1800" dirty="0"/>
              <a:t>References</a:t>
            </a:r>
          </a:p>
        </p:txBody>
      </p:sp>
      <p:sp>
        <p:nvSpPr>
          <p:cNvPr id="3" name="Content Placeholder 2">
            <a:extLst>
              <a:ext uri="{FF2B5EF4-FFF2-40B4-BE49-F238E27FC236}">
                <a16:creationId xmlns:a16="http://schemas.microsoft.com/office/drawing/2014/main" id="{3565BF9F-B64C-BAB2-D77C-E4979629F98E}"/>
              </a:ext>
            </a:extLst>
          </p:cNvPr>
          <p:cNvSpPr>
            <a:spLocks noGrp="1"/>
          </p:cNvSpPr>
          <p:nvPr>
            <p:ph sz="half" idx="1"/>
          </p:nvPr>
        </p:nvSpPr>
        <p:spPr>
          <a:xfrm>
            <a:off x="1103312" y="1097292"/>
            <a:ext cx="4396339" cy="5159046"/>
          </a:xfrm>
        </p:spPr>
        <p:txBody>
          <a:bodyPr vert="horz" lIns="91440" tIns="45720" rIns="91440" bIns="45720" rtlCol="0" anchor="t">
            <a:noAutofit/>
          </a:bodyPr>
          <a:lstStyle/>
          <a:p>
            <a:r>
              <a:rPr lang="en-US" sz="1200" dirty="0">
                <a:latin typeface="Calibri"/>
                <a:cs typeface="Calibri"/>
              </a:rPr>
              <a:t>Sabine </a:t>
            </a:r>
            <a:r>
              <a:rPr lang="en-US" sz="1200" err="1">
                <a:latin typeface="Calibri"/>
                <a:cs typeface="Calibri"/>
              </a:rPr>
              <a:t>Pirchio</a:t>
            </a:r>
            <a:r>
              <a:rPr lang="en-US" sz="1200" dirty="0">
                <a:latin typeface="Calibri"/>
                <a:cs typeface="Calibri"/>
              </a:rPr>
              <a:t>, Ylenia </a:t>
            </a:r>
            <a:r>
              <a:rPr lang="en-US" sz="1200" err="1">
                <a:latin typeface="Calibri"/>
                <a:cs typeface="Calibri"/>
              </a:rPr>
              <a:t>Passiatore</a:t>
            </a:r>
            <a:r>
              <a:rPr lang="en-US" sz="1200" dirty="0">
                <a:latin typeface="Calibri"/>
                <a:cs typeface="Calibri"/>
              </a:rPr>
              <a:t>, Angelo Panno, Maurilio Cipparone, &amp; Giuseppe Carrus. (2021). The Effects of Contact With Nature During Outdoor Environmental Education on Students’ Wellbeing, Connectedness to Nature and Pro-sociality. </a:t>
            </a:r>
            <a:r>
              <a:rPr lang="en-US" sz="1200" i="1" dirty="0">
                <a:latin typeface="Calibri"/>
                <a:cs typeface="Calibri"/>
              </a:rPr>
              <a:t>Frontiers in Psychology</a:t>
            </a:r>
            <a:r>
              <a:rPr lang="en-US" sz="1200" dirty="0">
                <a:latin typeface="Calibri"/>
                <a:cs typeface="Calibri"/>
              </a:rPr>
              <a:t>, </a:t>
            </a:r>
            <a:r>
              <a:rPr lang="en-US" sz="1200" i="1" dirty="0">
                <a:latin typeface="Calibri"/>
                <a:cs typeface="Calibri"/>
              </a:rPr>
              <a:t>12</a:t>
            </a:r>
            <a:r>
              <a:rPr lang="en-US" sz="1200" dirty="0">
                <a:latin typeface="Calibri"/>
                <a:cs typeface="Calibri"/>
              </a:rPr>
              <a:t>. </a:t>
            </a:r>
            <a:r>
              <a:rPr lang="en-US" sz="1200" dirty="0">
                <a:latin typeface="Calibri"/>
                <a:cs typeface="Calibri"/>
                <a:hlinkClick r:id="rId2"/>
              </a:rPr>
              <a:t>https://doi.org/10.3389/fpsyg.2021.648458</a:t>
            </a:r>
            <a:r>
              <a:rPr lang="en-US" sz="1200" dirty="0">
                <a:latin typeface="Calibri"/>
                <a:cs typeface="Calibri"/>
              </a:rPr>
              <a:t>)</a:t>
            </a:r>
          </a:p>
          <a:p>
            <a:pPr>
              <a:buClr>
                <a:srgbClr val="8AD0D6"/>
              </a:buClr>
            </a:pPr>
            <a:endParaRPr lang="en-US" sz="1200" dirty="0">
              <a:latin typeface="Calibri"/>
              <a:cs typeface="Calibri"/>
            </a:endParaRPr>
          </a:p>
          <a:p>
            <a:pPr>
              <a:buClr>
                <a:srgbClr val="8AD0D6"/>
              </a:buClr>
            </a:pPr>
            <a:r>
              <a:rPr lang="en-US" sz="1200" baseline="30000" dirty="0">
                <a:latin typeface="Calibri"/>
                <a:cs typeface="Calibri"/>
                <a:hlinkClick r:id="rId3"/>
              </a:rPr>
              <a:t>https://www.gov.uk/government/publications/working-definition-of-trauma-informed-practice/working-definition-of-trauma-informed-practice</a:t>
            </a: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r>
              <a:rPr lang="en-US" sz="1200" dirty="0">
                <a:latin typeface="Calibri"/>
                <a:cs typeface="Calibri"/>
              </a:rPr>
              <a:t>Wilson, E. O. (1984). </a:t>
            </a:r>
            <a:r>
              <a:rPr lang="en-US" sz="1200" i="1" dirty="0">
                <a:latin typeface="Calibri"/>
                <a:cs typeface="Calibri"/>
              </a:rPr>
              <a:t>Biophilia</a:t>
            </a:r>
            <a:r>
              <a:rPr lang="en-US" sz="1200" dirty="0">
                <a:latin typeface="Calibri"/>
                <a:cs typeface="Calibri"/>
              </a:rPr>
              <a:t>. Harvard University Press. </a:t>
            </a:r>
            <a:r>
              <a:rPr lang="en-US" sz="1200" dirty="0">
                <a:latin typeface="Calibri"/>
                <a:cs typeface="Calibri"/>
                <a:hlinkClick r:id="rId4"/>
              </a:rPr>
              <a:t>https://doi.org/10.4159/9780674045231</a:t>
            </a:r>
            <a:endParaRPr lang="en-US" sz="1200" dirty="0">
              <a:latin typeface="Calibri"/>
              <a:cs typeface="Calibri"/>
            </a:endParaRPr>
          </a:p>
          <a:p>
            <a:pPr>
              <a:buClr>
                <a:srgbClr val="8AD0D6"/>
              </a:buClr>
            </a:pPr>
            <a:r>
              <a:rPr lang="en-US" sz="1200" baseline="30000" dirty="0">
                <a:latin typeface="Calibri"/>
                <a:cs typeface="Calibri"/>
              </a:rPr>
              <a:t>Gunnarsson, B., &amp; Hedblom, M. (2023). Biophilia revisited: nature versus nurture. </a:t>
            </a:r>
            <a:r>
              <a:rPr lang="en-US" sz="1200" i="1" baseline="30000" dirty="0">
                <a:latin typeface="Calibri"/>
                <a:cs typeface="Calibri"/>
              </a:rPr>
              <a:t>Trends in Ecology &amp; Evolution (Amsterdam)</a:t>
            </a:r>
            <a:r>
              <a:rPr lang="en-US" sz="1200" baseline="30000" dirty="0">
                <a:latin typeface="Calibri"/>
                <a:cs typeface="Calibri"/>
              </a:rPr>
              <a:t>, </a:t>
            </a:r>
            <a:r>
              <a:rPr lang="en-US" sz="1200" i="1" baseline="30000" dirty="0">
                <a:latin typeface="Calibri"/>
                <a:cs typeface="Calibri"/>
              </a:rPr>
              <a:t>38</a:t>
            </a:r>
            <a:r>
              <a:rPr lang="en-US" sz="1200" baseline="30000" dirty="0">
                <a:latin typeface="Calibri"/>
                <a:cs typeface="Calibri"/>
              </a:rPr>
              <a:t>(9), 792–794. </a:t>
            </a:r>
            <a:r>
              <a:rPr lang="en-US" sz="1200" baseline="30000" dirty="0">
                <a:latin typeface="Calibri"/>
                <a:cs typeface="Calibri"/>
                <a:hlinkClick r:id="rId5"/>
              </a:rPr>
              <a:t>https://doi.org/10.1016/j.tree.2023.06.002</a:t>
            </a: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r>
              <a:rPr lang="en-US" sz="1200" baseline="30000" dirty="0">
                <a:latin typeface="Calibri"/>
                <a:cs typeface="Calibri"/>
              </a:rPr>
              <a:t>(Bakir-</a:t>
            </a:r>
            <a:r>
              <a:rPr lang="en-US" sz="1200" baseline="30000" err="1">
                <a:latin typeface="Calibri"/>
                <a:cs typeface="Calibri"/>
              </a:rPr>
              <a:t>demir</a:t>
            </a:r>
            <a:r>
              <a:rPr lang="en-US" sz="1200" baseline="30000" dirty="0">
                <a:latin typeface="Calibri"/>
                <a:cs typeface="Calibri"/>
              </a:rPr>
              <a:t>, t., </a:t>
            </a:r>
            <a:r>
              <a:rPr lang="en-US" sz="1200" baseline="30000" err="1">
                <a:latin typeface="Calibri"/>
                <a:cs typeface="Calibri"/>
              </a:rPr>
              <a:t>Berument</a:t>
            </a:r>
            <a:r>
              <a:rPr lang="en-US" sz="1200" baseline="30000" dirty="0">
                <a:latin typeface="Calibri"/>
                <a:cs typeface="Calibri"/>
              </a:rPr>
              <a:t>, s. K., &amp; Akkaya, s. (2021). Nature connectedness boosts the bright side of emotion regulation, which in turn reduces stress. Journal of environmental psychology, 76, 101642-. </a:t>
            </a:r>
            <a:r>
              <a:rPr lang="en-US" sz="1200" baseline="30000" dirty="0">
                <a:latin typeface="Calibri"/>
                <a:cs typeface="Calibri"/>
                <a:hlinkClick r:id="rId6"/>
              </a:rPr>
              <a:t>Https://doi.Org/10.1016/j.Jenvp.2021.101642</a:t>
            </a:r>
            <a:r>
              <a:rPr lang="en-US" sz="1200" baseline="30000" dirty="0">
                <a:latin typeface="Calibri"/>
                <a:cs typeface="Calibri"/>
              </a:rPr>
              <a:t>)</a:t>
            </a: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endParaRPr lang="en-US" sz="800" dirty="0">
              <a:latin typeface="Calibri"/>
              <a:cs typeface="Calibri"/>
            </a:endParaRPr>
          </a:p>
        </p:txBody>
      </p:sp>
      <p:sp>
        <p:nvSpPr>
          <p:cNvPr id="4" name="Content Placeholder 3">
            <a:extLst>
              <a:ext uri="{FF2B5EF4-FFF2-40B4-BE49-F238E27FC236}">
                <a16:creationId xmlns:a16="http://schemas.microsoft.com/office/drawing/2014/main" id="{A0E69809-CAC2-D91F-0BBA-DC68A2A136BB}"/>
              </a:ext>
            </a:extLst>
          </p:cNvPr>
          <p:cNvSpPr>
            <a:spLocks noGrp="1"/>
          </p:cNvSpPr>
          <p:nvPr>
            <p:ph sz="half" idx="2"/>
          </p:nvPr>
        </p:nvSpPr>
        <p:spPr>
          <a:xfrm>
            <a:off x="5654493" y="1193451"/>
            <a:ext cx="4396341" cy="5062886"/>
          </a:xfrm>
        </p:spPr>
        <p:txBody>
          <a:bodyPr vert="horz" lIns="91440" tIns="45720" rIns="91440" bIns="45720" rtlCol="0" anchor="t">
            <a:noAutofit/>
          </a:bodyPr>
          <a:lstStyle/>
          <a:p>
            <a:r>
              <a:rPr lang="en-US" sz="1200" dirty="0">
                <a:latin typeface="Calibri"/>
                <a:cs typeface="Calibri"/>
              </a:rPr>
              <a:t>Kaplan, s. (1995). The restorative benefits of nature: toward an integrative framework. </a:t>
            </a:r>
            <a:r>
              <a:rPr lang="en-US" sz="1200" i="1" dirty="0">
                <a:latin typeface="Calibri"/>
                <a:cs typeface="Calibri"/>
              </a:rPr>
              <a:t>Journal of environmental psychology</a:t>
            </a:r>
            <a:r>
              <a:rPr lang="en-US" sz="1200" dirty="0">
                <a:latin typeface="Calibri"/>
                <a:cs typeface="Calibri"/>
              </a:rPr>
              <a:t>, </a:t>
            </a:r>
            <a:r>
              <a:rPr lang="en-US" sz="1200" i="1" dirty="0">
                <a:latin typeface="Calibri"/>
                <a:cs typeface="Calibri"/>
              </a:rPr>
              <a:t>15</a:t>
            </a:r>
            <a:r>
              <a:rPr lang="en-US" sz="1200" dirty="0">
                <a:latin typeface="Calibri"/>
                <a:cs typeface="Calibri"/>
              </a:rPr>
              <a:t>(3), 169–182. </a:t>
            </a:r>
            <a:r>
              <a:rPr lang="en-US" sz="1200" dirty="0">
                <a:latin typeface="Calibri"/>
                <a:cs typeface="Calibri"/>
                <a:hlinkClick r:id="rId7"/>
              </a:rPr>
              <a:t>Https://doi.Org/10.1016/0272-4944(95)90001-2</a:t>
            </a:r>
            <a:r>
              <a:rPr lang="en-US" sz="1200" dirty="0">
                <a:latin typeface="Calibri"/>
                <a:cs typeface="Calibri"/>
              </a:rPr>
              <a:t>)</a:t>
            </a:r>
          </a:p>
          <a:p>
            <a:pPr>
              <a:buClr>
                <a:srgbClr val="8AD0D6"/>
              </a:buClr>
            </a:pPr>
            <a:endParaRPr lang="en-US" sz="1200" dirty="0">
              <a:latin typeface="Calibri"/>
              <a:cs typeface="Calibri"/>
            </a:endParaRPr>
          </a:p>
          <a:p>
            <a:pPr>
              <a:buClr>
                <a:srgbClr val="8AD0D6"/>
              </a:buClr>
            </a:pPr>
            <a:r>
              <a:rPr lang="en-US" sz="1200" dirty="0">
                <a:latin typeface="Calibri"/>
                <a:cs typeface="Calibri"/>
              </a:rPr>
              <a:t>Johnsen, S. Å. K., &amp; </a:t>
            </a:r>
            <a:r>
              <a:rPr lang="en-US" sz="1200" err="1">
                <a:latin typeface="Calibri"/>
                <a:cs typeface="Calibri"/>
              </a:rPr>
              <a:t>Rydstedt</a:t>
            </a:r>
            <a:r>
              <a:rPr lang="en-US" sz="1200" dirty="0">
                <a:latin typeface="Calibri"/>
                <a:cs typeface="Calibri"/>
              </a:rPr>
              <a:t>, L. W. (2013). Active Use of the Natural Environment for Emotion Regulation. </a:t>
            </a:r>
            <a:r>
              <a:rPr lang="en-US" sz="1200" i="1" dirty="0">
                <a:latin typeface="Calibri"/>
                <a:cs typeface="Calibri"/>
              </a:rPr>
              <a:t>Europe’s Journal of Psychology</a:t>
            </a:r>
            <a:r>
              <a:rPr lang="en-US" sz="1200" dirty="0">
                <a:latin typeface="Calibri"/>
                <a:cs typeface="Calibri"/>
              </a:rPr>
              <a:t>, </a:t>
            </a:r>
            <a:r>
              <a:rPr lang="en-US" sz="1200" i="1" dirty="0">
                <a:latin typeface="Calibri"/>
                <a:cs typeface="Calibri"/>
              </a:rPr>
              <a:t>9</a:t>
            </a:r>
            <a:r>
              <a:rPr lang="en-US" sz="1200" dirty="0">
                <a:latin typeface="Calibri"/>
                <a:cs typeface="Calibri"/>
              </a:rPr>
              <a:t>(4), 798–819. </a:t>
            </a:r>
            <a:r>
              <a:rPr lang="en-US" sz="1200" dirty="0">
                <a:latin typeface="Calibri"/>
                <a:cs typeface="Calibri"/>
                <a:hlinkClick r:id="rId8"/>
              </a:rPr>
              <a:t>https://doi.org/10.5964/ejop.v9i4.633</a:t>
            </a: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endParaRPr lang="en-US" sz="1200" dirty="0">
              <a:latin typeface="Calibri"/>
              <a:cs typeface="Calibri"/>
            </a:endParaRPr>
          </a:p>
          <a:p>
            <a:pPr>
              <a:buClr>
                <a:srgbClr val="8AD0D6"/>
              </a:buClr>
            </a:pPr>
            <a:r>
              <a:rPr lang="en-US" sz="1200" baseline="30000" dirty="0">
                <a:latin typeface="Calibri"/>
                <a:cs typeface="Calibri"/>
              </a:rPr>
              <a:t>Mayer, F. S., Frantz, C. M., </a:t>
            </a:r>
            <a:r>
              <a:rPr lang="en-US" sz="1200" baseline="30000" err="1">
                <a:latin typeface="Calibri"/>
                <a:cs typeface="Calibri"/>
              </a:rPr>
              <a:t>Bruehlman</a:t>
            </a:r>
            <a:r>
              <a:rPr lang="en-US" sz="1200" baseline="30000" dirty="0">
                <a:latin typeface="Calibri"/>
                <a:cs typeface="Calibri"/>
              </a:rPr>
              <a:t>-Senecal, E., &amp; Dolliver, K. (2009). Why Is Nature Beneficial?: The Role of Connectedness to Nature. </a:t>
            </a:r>
            <a:r>
              <a:rPr lang="en-US" sz="1200" i="1" baseline="30000" dirty="0">
                <a:latin typeface="Calibri"/>
                <a:cs typeface="Calibri"/>
              </a:rPr>
              <a:t>Environment and Behavior</a:t>
            </a:r>
            <a:r>
              <a:rPr lang="en-US" sz="1200" baseline="30000" dirty="0">
                <a:latin typeface="Calibri"/>
                <a:cs typeface="Calibri"/>
              </a:rPr>
              <a:t>, </a:t>
            </a:r>
            <a:r>
              <a:rPr lang="en-US" sz="1200" i="1" baseline="30000" dirty="0">
                <a:latin typeface="Calibri"/>
                <a:cs typeface="Calibri"/>
              </a:rPr>
              <a:t>41</a:t>
            </a:r>
            <a:r>
              <a:rPr lang="en-US" sz="1200" baseline="30000" dirty="0">
                <a:latin typeface="Calibri"/>
                <a:cs typeface="Calibri"/>
              </a:rPr>
              <a:t>(5), 607–643. </a:t>
            </a:r>
            <a:r>
              <a:rPr lang="en-US" sz="1200" baseline="30000" dirty="0">
                <a:latin typeface="Calibri"/>
                <a:cs typeface="Calibri"/>
                <a:hlinkClick r:id="rId9"/>
              </a:rPr>
              <a:t>https://doi.org/10.1177/0013916508319745</a:t>
            </a:r>
            <a:r>
              <a:rPr lang="en-US" sz="1200" baseline="30000" dirty="0">
                <a:latin typeface="Calibri"/>
                <a:cs typeface="Calibri"/>
              </a:rPr>
              <a:t>)</a:t>
            </a:r>
            <a:endParaRPr lang="en-US" sz="1200" dirty="0">
              <a:latin typeface="Calibri"/>
              <a:cs typeface="Calibri"/>
            </a:endParaRPr>
          </a:p>
          <a:p>
            <a:pPr>
              <a:buClr>
                <a:srgbClr val="8AD0D6"/>
              </a:buClr>
            </a:pPr>
            <a:r>
              <a:rPr lang="en-US" sz="1200" dirty="0">
                <a:latin typeface="Calibri"/>
                <a:cs typeface="Calibri"/>
              </a:rPr>
              <a:t>Pritchard, A., Richardson, M., Sheffield, D., &amp; McEwan, K. (2020). The Relationship Between Nature Connectedness and </a:t>
            </a:r>
            <a:r>
              <a:rPr lang="en-US" sz="1200" err="1">
                <a:latin typeface="Calibri"/>
                <a:cs typeface="Calibri"/>
              </a:rPr>
              <a:t>Eudaimonic</a:t>
            </a:r>
            <a:r>
              <a:rPr lang="en-US" sz="1200" dirty="0">
                <a:latin typeface="Calibri"/>
                <a:cs typeface="Calibri"/>
              </a:rPr>
              <a:t> Well-Being: A Meta-analysis. </a:t>
            </a:r>
            <a:r>
              <a:rPr lang="en-US" sz="1200" i="1" dirty="0">
                <a:latin typeface="Calibri"/>
                <a:cs typeface="Calibri"/>
              </a:rPr>
              <a:t>Journal of Happiness Studies</a:t>
            </a:r>
            <a:r>
              <a:rPr lang="en-US" sz="1200" dirty="0">
                <a:latin typeface="Calibri"/>
                <a:cs typeface="Calibri"/>
              </a:rPr>
              <a:t>, </a:t>
            </a:r>
            <a:r>
              <a:rPr lang="en-US" sz="1200" i="1" dirty="0">
                <a:latin typeface="Calibri"/>
                <a:cs typeface="Calibri"/>
              </a:rPr>
              <a:t>21</a:t>
            </a:r>
            <a:r>
              <a:rPr lang="en-US" sz="1200" dirty="0">
                <a:latin typeface="Calibri"/>
                <a:cs typeface="Calibri"/>
              </a:rPr>
              <a:t>(3), 1145–1167. </a:t>
            </a:r>
            <a:r>
              <a:rPr lang="en-US" sz="1200" dirty="0">
                <a:latin typeface="Calibri"/>
                <a:cs typeface="Calibri"/>
                <a:hlinkClick r:id="rId10"/>
              </a:rPr>
              <a:t>https://doi.org/10.1007/s10902-019-00118-6</a:t>
            </a:r>
            <a:endParaRPr lang="en-US" sz="1200" dirty="0">
              <a:latin typeface="Calibri"/>
              <a:cs typeface="Calibri"/>
            </a:endParaRPr>
          </a:p>
          <a:p>
            <a:pPr>
              <a:buClr>
                <a:srgbClr val="8AD0D6"/>
              </a:buClr>
            </a:pPr>
            <a:endParaRPr lang="en-US" sz="1200" dirty="0">
              <a:latin typeface="Calibri"/>
              <a:cs typeface="Calibri"/>
            </a:endParaRPr>
          </a:p>
        </p:txBody>
      </p:sp>
    </p:spTree>
    <p:extLst>
      <p:ext uri="{BB962C8B-B14F-4D97-AF65-F5344CB8AC3E}">
        <p14:creationId xmlns:p14="http://schemas.microsoft.com/office/powerpoint/2010/main" val="30968524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Using Nature Connectedness alongside a  Trauma Informed Approach to enable young people diagnosed with BESD (Behavioural, Emotional and Social Difficulties) to begin to understand and regulate their emotions. </vt:lpstr>
      <vt:lpstr>What is the issue?</vt:lpstr>
      <vt:lpstr>What is the issue? </vt:lpstr>
      <vt:lpstr>A Trauma Informed Approach</vt:lpstr>
      <vt:lpstr>What is a Trauma Informed Approach? </vt:lpstr>
      <vt:lpstr>PowerPoint Presentation</vt:lpstr>
      <vt:lpstr>PowerPoint Presentation</vt:lpstr>
      <vt:lpstr>What do we want?</vt:lpstr>
      <vt:lpstr>PowerPoint Presentation</vt:lpstr>
      <vt:lpstr>PowerPoint Presentation</vt:lpstr>
      <vt:lpstr>Why use contact with nature / nature connectedness?</vt:lpstr>
      <vt:lpstr>WHY USE CONTACT WITH NATURE / NATURE CONNECTEDNESS?</vt:lpstr>
      <vt:lpstr>Why Else is Nature Beneficial? </vt:lpstr>
      <vt:lpstr>PowerPoint Presentation</vt:lpstr>
      <vt:lpstr>What else does the research say about this?</vt:lpstr>
      <vt:lpstr>What else does the research say about this?</vt:lpstr>
      <vt:lpstr>How does this inform my activity?</vt:lpstr>
      <vt:lpstr>How does this inform my activity?</vt:lpstr>
      <vt:lpstr>Using Nature Connectedness alongside a  Trauma Informed Approach to enable young people diagnosed with BESD (Behavioural, Emotional and Social Difficulties) to begin to understand and regulate their emotions - using nature as both the classroom and the tool to begin to think about emotions. </vt:lpstr>
      <vt:lpstr>The activity:</vt:lpstr>
      <vt:lpstr>Discussion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1228</cp:revision>
  <dcterms:created xsi:type="dcterms:W3CDTF">2023-11-12T15:03:13Z</dcterms:created>
  <dcterms:modified xsi:type="dcterms:W3CDTF">2023-11-30T21:02:45Z</dcterms:modified>
</cp:coreProperties>
</file>