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56" r:id="rId5"/>
    <p:sldId id="263" r:id="rId6"/>
    <p:sldId id="327" r:id="rId7"/>
    <p:sldId id="345" r:id="rId8"/>
    <p:sldId id="310" r:id="rId9"/>
    <p:sldId id="301" r:id="rId10"/>
    <p:sldId id="265" r:id="rId11"/>
    <p:sldId id="268" r:id="rId12"/>
    <p:sldId id="313" r:id="rId13"/>
    <p:sldId id="269" r:id="rId14"/>
    <p:sldId id="314" r:id="rId15"/>
    <p:sldId id="317" r:id="rId16"/>
    <p:sldId id="320" r:id="rId17"/>
    <p:sldId id="318" r:id="rId18"/>
    <p:sldId id="319" r:id="rId19"/>
    <p:sldId id="321" r:id="rId20"/>
    <p:sldId id="324" r:id="rId21"/>
    <p:sldId id="343" r:id="rId22"/>
    <p:sldId id="344" r:id="rId23"/>
    <p:sldId id="325" r:id="rId24"/>
    <p:sldId id="279" r:id="rId25"/>
    <p:sldId id="286" r:id="rId26"/>
    <p:sldId id="326" r:id="rId27"/>
    <p:sldId id="341" r:id="rId28"/>
    <p:sldId id="296" r:id="rId29"/>
    <p:sldId id="302" r:id="rId30"/>
    <p:sldId id="303" r:id="rId31"/>
    <p:sldId id="304" r:id="rId32"/>
    <p:sldId id="305" r:id="rId33"/>
    <p:sldId id="306" r:id="rId34"/>
    <p:sldId id="307" r:id="rId35"/>
    <p:sldId id="339" r:id="rId36"/>
    <p:sldId id="340" r:id="rId37"/>
    <p:sldId id="342" r:id="rId38"/>
    <p:sldId id="300" r:id="rId39"/>
    <p:sldId id="328" r:id="rId40"/>
    <p:sldId id="329" r:id="rId41"/>
    <p:sldId id="330" r:id="rId42"/>
    <p:sldId id="331" r:id="rId43"/>
    <p:sldId id="332" r:id="rId44"/>
    <p:sldId id="333" r:id="rId45"/>
    <p:sldId id="334" r:id="rId46"/>
    <p:sldId id="335" r:id="rId47"/>
    <p:sldId id="336" r:id="rId48"/>
    <p:sldId id="337" r:id="rId49"/>
    <p:sldId id="338" r:id="rId50"/>
    <p:sldId id="346"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01" autoAdjust="0"/>
    <p:restoredTop sz="94669" autoAdjust="0"/>
  </p:normalViewPr>
  <p:slideViewPr>
    <p:cSldViewPr>
      <p:cViewPr varScale="1">
        <p:scale>
          <a:sx n="110" d="100"/>
          <a:sy n="110" d="100"/>
        </p:scale>
        <p:origin x="1650" y="108"/>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08/03/2017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44921-E21F-469C-B572-1972D12A186B}" type="datetimeFigureOut">
              <a:rPr lang="en-GB" smtClean="0"/>
              <a:t>08/03/2017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824557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914400" y="3003550"/>
            <a:ext cx="5029200" cy="51927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536700" y="87313"/>
            <a:ext cx="3786188" cy="28384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277116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a:p>
            <a:r>
              <a:rPr lang="en-GB" altLang="en-US" sz="1600"/>
              <a:t>Handy says “Competition for power nearly always turns to conflict”</a:t>
            </a:r>
          </a:p>
          <a:p>
            <a:endParaRPr lang="en-GB" altLang="en-US" sz="1600"/>
          </a:p>
          <a:p>
            <a:endParaRPr lang="en-GB" altLang="en-US" sz="1600"/>
          </a:p>
          <a:p>
            <a:endParaRPr lang="en-GB" altLang="en-US" sz="1600"/>
          </a:p>
          <a:p>
            <a:endParaRPr lang="en-GB" altLang="en-US" sz="1600"/>
          </a:p>
          <a:p>
            <a:endParaRPr lang="en-GB" altLang="en-US" sz="1600"/>
          </a:p>
          <a:p>
            <a:r>
              <a:rPr lang="en-GB" altLang="en-US" sz="1600"/>
              <a:t>Morgan says “Conflict is a familiar feature of life in an organisational society”</a:t>
            </a:r>
          </a:p>
        </p:txBody>
      </p:sp>
      <p:sp>
        <p:nvSpPr>
          <p:cNvPr id="77827"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082050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44kHp0hmEtA&amp;index=1&amp;list=PLqN3xqoWyrcAL9W8AAEGaJlzwmzqgzqF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pp.com/pdfs/CPP_Global_Human_Capital_Report_Workplace_Conflict.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4.w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7.emf"/><Relationship Id="rId4" Type="http://schemas.openxmlformats.org/officeDocument/2006/relationships/oleObject" Target="../embeddings/oleObject2.bin"/></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mindtools.com/pages/videos/conflict-resolution-transcrip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Skills for Managing</a:t>
            </a:r>
            <a:br>
              <a:rPr lang="en-GB" b="1" dirty="0"/>
            </a:br>
            <a:r>
              <a:rPr lang="en-GB" b="1" dirty="0"/>
              <a:t>Lecture 6</a:t>
            </a:r>
          </a:p>
        </p:txBody>
      </p:sp>
      <p:sp>
        <p:nvSpPr>
          <p:cNvPr id="3" name="Subtitle 2"/>
          <p:cNvSpPr>
            <a:spLocks noGrp="1"/>
          </p:cNvSpPr>
          <p:nvPr>
            <p:ph type="subTitle" idx="1"/>
          </p:nvPr>
        </p:nvSpPr>
        <p:spPr/>
        <p:txBody>
          <a:bodyPr/>
          <a:lstStyle/>
          <a:p>
            <a:r>
              <a:rPr lang="en-GB" b="1" dirty="0">
                <a:solidFill>
                  <a:schemeClr val="bg1"/>
                </a:solidFill>
              </a:rPr>
              <a:t>Managing conflict</a:t>
            </a:r>
          </a:p>
        </p:txBody>
      </p:sp>
      <p:sp>
        <p:nvSpPr>
          <p:cNvPr id="4" name="TextBox 3"/>
          <p:cNvSpPr txBox="1"/>
          <p:nvPr/>
        </p:nvSpPr>
        <p:spPr>
          <a:xfrm>
            <a:off x="611560" y="5661248"/>
            <a:ext cx="2236510" cy="369332"/>
          </a:xfrm>
          <a:prstGeom prst="rect">
            <a:avLst/>
          </a:prstGeom>
          <a:noFill/>
        </p:spPr>
        <p:txBody>
          <a:bodyPr wrap="none" rtlCol="0">
            <a:spAutoFit/>
          </a:bodyPr>
          <a:lstStyle/>
          <a:p>
            <a:r>
              <a:rPr lang="en-GB" dirty="0"/>
              <a:t>Slides  (Horn, 2009)</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Rectangle 1026"/>
          <p:cNvSpPr>
            <a:spLocks noGrp="1" noChangeArrowheads="1"/>
          </p:cNvSpPr>
          <p:nvPr>
            <p:ph type="title"/>
          </p:nvPr>
        </p:nvSpPr>
        <p:spPr/>
        <p:txBody>
          <a:bodyPr/>
          <a:lstStyle/>
          <a:p>
            <a:pPr>
              <a:defRPr/>
            </a:pPr>
            <a:r>
              <a:rPr lang="en-GB">
                <a:cs typeface="Arial" pitchFamily="34" charset="0"/>
              </a:rPr>
              <a:t>Learning Objectives</a:t>
            </a:r>
          </a:p>
        </p:txBody>
      </p:sp>
      <p:sp>
        <p:nvSpPr>
          <p:cNvPr id="6147" name="Rectangle 1027"/>
          <p:cNvSpPr>
            <a:spLocks noGrp="1" noChangeArrowheads="1"/>
          </p:cNvSpPr>
          <p:nvPr>
            <p:ph type="body" idx="1"/>
          </p:nvPr>
        </p:nvSpPr>
        <p:spPr/>
        <p:txBody>
          <a:bodyPr/>
          <a:lstStyle/>
          <a:p>
            <a:endParaRPr lang="en-GB" altLang="en-US" sz="2400" dirty="0">
              <a:latin typeface="Arial" pitchFamily="34" charset="0"/>
              <a:cs typeface="Arial" pitchFamily="34" charset="0"/>
            </a:endParaRPr>
          </a:p>
          <a:p>
            <a:endParaRPr lang="en-GB" altLang="en-US" sz="2800" dirty="0">
              <a:solidFill>
                <a:schemeClr val="hlink"/>
              </a:solidFill>
              <a:latin typeface="Arial" pitchFamily="34" charset="0"/>
              <a:cs typeface="Arial" pitchFamily="34" charset="0"/>
            </a:endParaRPr>
          </a:p>
          <a:p>
            <a:endParaRPr lang="en-GB" altLang="en-US" sz="2800" dirty="0">
              <a:solidFill>
                <a:schemeClr val="hlink"/>
              </a:solidFill>
              <a:latin typeface="Arial" pitchFamily="34" charset="0"/>
              <a:cs typeface="Arial" pitchFamily="34" charset="0"/>
            </a:endParaRPr>
          </a:p>
          <a:p>
            <a:endParaRPr lang="en-GB" altLang="en-US" sz="2800" dirty="0">
              <a:solidFill>
                <a:schemeClr val="hlink"/>
              </a:solidFill>
              <a:latin typeface="Arial" pitchFamily="34" charset="0"/>
              <a:cs typeface="Arial" pitchFamily="34" charset="0"/>
            </a:endParaRPr>
          </a:p>
          <a:p>
            <a:endParaRPr lang="en-GB" altLang="en-US" sz="2800" dirty="0">
              <a:solidFill>
                <a:schemeClr val="hlink"/>
              </a:solidFill>
              <a:latin typeface="Arial" pitchFamily="34" charset="0"/>
              <a:cs typeface="Arial" pitchFamily="34" charset="0"/>
            </a:endParaRPr>
          </a:p>
          <a:p>
            <a:endParaRPr lang="en-GB" altLang="en-US" sz="2800" dirty="0">
              <a:solidFill>
                <a:schemeClr val="hlink"/>
              </a:solidFill>
              <a:latin typeface="Arial" pitchFamily="34" charset="0"/>
              <a:cs typeface="Arial" pitchFamily="34" charset="0"/>
            </a:endParaRPr>
          </a:p>
        </p:txBody>
      </p:sp>
      <p:sp>
        <p:nvSpPr>
          <p:cNvPr id="2" name="TextBox 1"/>
          <p:cNvSpPr txBox="1"/>
          <p:nvPr/>
        </p:nvSpPr>
        <p:spPr>
          <a:xfrm>
            <a:off x="467544" y="1783463"/>
            <a:ext cx="3869008" cy="2585323"/>
          </a:xfrm>
          <a:prstGeom prst="rect">
            <a:avLst/>
          </a:prstGeom>
          <a:noFill/>
        </p:spPr>
        <p:txBody>
          <a:bodyPr wrap="square" rtlCol="0">
            <a:spAutoFit/>
          </a:bodyPr>
          <a:lstStyle/>
          <a:p>
            <a:r>
              <a:rPr lang="en-US" dirty="0"/>
              <a:t>To  apply theories and models of conflict management on interpersonal and group levels</a:t>
            </a:r>
          </a:p>
          <a:p>
            <a:endParaRPr lang="en-US" dirty="0"/>
          </a:p>
          <a:p>
            <a:r>
              <a:rPr lang="en-GB" dirty="0"/>
              <a:t>To manage conflict</a:t>
            </a:r>
          </a:p>
          <a:p>
            <a:endParaRPr lang="en-GB" dirty="0"/>
          </a:p>
          <a:p>
            <a:r>
              <a:rPr lang="en-GB" dirty="0"/>
              <a:t>Understand the meaning of political behaviour in organisations and how to deal with it</a:t>
            </a:r>
          </a:p>
        </p:txBody>
      </p:sp>
      <p:pic>
        <p:nvPicPr>
          <p:cNvPr id="5" name="Picture 2" descr="https://corporatecoachgroup.com/blog/images/e1b1c658d399400cb2427078db88660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195278"/>
            <a:ext cx="3459504" cy="3761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56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intro to workplace conflict</a:t>
            </a:r>
          </a:p>
        </p:txBody>
      </p:sp>
      <p:sp>
        <p:nvSpPr>
          <p:cNvPr id="3" name="Content Placeholder 2"/>
          <p:cNvSpPr>
            <a:spLocks noGrp="1"/>
          </p:cNvSpPr>
          <p:nvPr>
            <p:ph idx="1"/>
          </p:nvPr>
        </p:nvSpPr>
        <p:spPr/>
        <p:txBody>
          <a:bodyPr/>
          <a:lstStyle/>
          <a:p>
            <a:pPr marL="0" indent="0">
              <a:buNone/>
            </a:pPr>
            <a:r>
              <a:rPr lang="en-GB" dirty="0">
                <a:hlinkClick r:id="rId2"/>
              </a:rPr>
              <a:t>https://www.youtube.com/watch?v=44kHp0hmEtA&amp;index=1&amp;list=PLqN3xqoWyrcAL9W8AAEGaJlzwmzqgzqF2</a:t>
            </a:r>
            <a:endParaRPr lang="en-GB" dirty="0"/>
          </a:p>
          <a:p>
            <a:endParaRPr lang="en-GB" dirty="0"/>
          </a:p>
        </p:txBody>
      </p:sp>
    </p:spTree>
    <p:extLst>
      <p:ext uri="{BB962C8B-B14F-4D97-AF65-F5344CB8AC3E}">
        <p14:creationId xmlns:p14="http://schemas.microsoft.com/office/powerpoint/2010/main" val="294140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words do you associate with conflict management?</a:t>
            </a:r>
          </a:p>
        </p:txBody>
      </p:sp>
      <p:sp>
        <p:nvSpPr>
          <p:cNvPr id="3" name="Content Placeholder 2"/>
          <p:cNvSpPr>
            <a:spLocks noGrp="1"/>
          </p:cNvSpPr>
          <p:nvPr>
            <p:ph idx="1"/>
          </p:nvPr>
        </p:nvSpPr>
        <p:spPr>
          <a:xfrm>
            <a:off x="457200" y="2132855"/>
            <a:ext cx="8229600" cy="3384377"/>
          </a:xfrm>
        </p:spPr>
        <p:txBody>
          <a:bodyPr/>
          <a:lstStyle/>
          <a:p>
            <a:r>
              <a:rPr lang="en-GB" dirty="0"/>
              <a:t>Think of 5 words</a:t>
            </a:r>
          </a:p>
          <a:p>
            <a:r>
              <a:rPr lang="en-GB" dirty="0"/>
              <a:t>Share with the group</a:t>
            </a:r>
          </a:p>
        </p:txBody>
      </p:sp>
    </p:spTree>
    <p:extLst>
      <p:ext uri="{BB962C8B-B14F-4D97-AF65-F5344CB8AC3E}">
        <p14:creationId xmlns:p14="http://schemas.microsoft.com/office/powerpoint/2010/main" val="3093603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476672"/>
            <a:ext cx="5760640" cy="5060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2454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3755434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92500" lnSpcReduction="2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4066030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41250"/>
            <a:ext cx="9144000" cy="6016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101823"/>
            <a:ext cx="3024336" cy="461665"/>
          </a:xfrm>
          <a:prstGeom prst="rect">
            <a:avLst/>
          </a:prstGeom>
          <a:noFill/>
        </p:spPr>
        <p:txBody>
          <a:bodyPr wrap="square" rtlCol="0">
            <a:spAutoFit/>
          </a:bodyPr>
          <a:lstStyle/>
          <a:p>
            <a:r>
              <a:rPr lang="en-GB" sz="2400" dirty="0"/>
              <a:t>Where?</a:t>
            </a:r>
          </a:p>
        </p:txBody>
      </p:sp>
    </p:spTree>
    <p:extLst>
      <p:ext uri="{BB962C8B-B14F-4D97-AF65-F5344CB8AC3E}">
        <p14:creationId xmlns:p14="http://schemas.microsoft.com/office/powerpoint/2010/main" val="2771754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spTree>
    <p:extLst>
      <p:ext uri="{BB962C8B-B14F-4D97-AF65-F5344CB8AC3E}">
        <p14:creationId xmlns:p14="http://schemas.microsoft.com/office/powerpoint/2010/main" val="3782910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429569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556792"/>
            <a:ext cx="3429000" cy="2943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4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268760"/>
            <a:ext cx="8229600" cy="3917032"/>
          </a:xfrm>
        </p:spPr>
        <p:txBody>
          <a:bodyPr>
            <a:normAutofit fontScale="62500" lnSpcReduction="20000"/>
          </a:bodyPr>
          <a:lstStyle/>
          <a:p>
            <a:pPr marL="0" indent="0">
              <a:buNone/>
            </a:pPr>
            <a:r>
              <a:rPr lang="en-GB" dirty="0"/>
              <a:t>Research uncovered in CPP GLOBAL HUMAN CAPITAL REPORT 2008</a:t>
            </a:r>
          </a:p>
          <a:p>
            <a:pPr marL="0" indent="0">
              <a:buNone/>
            </a:pPr>
            <a:endParaRPr lang="en-GB" dirty="0"/>
          </a:p>
          <a:p>
            <a:pPr marL="0" indent="0">
              <a:buNone/>
            </a:pPr>
            <a:r>
              <a:rPr lang="en-GB" dirty="0"/>
              <a:t>Based on a research project carried out in May 2008 analysing workers’ attitudes about conflict. </a:t>
            </a:r>
          </a:p>
          <a:p>
            <a:pPr marL="0" indent="0">
              <a:buNone/>
            </a:pPr>
            <a:r>
              <a:rPr lang="en-GB" dirty="0"/>
              <a:t>Questioned 5,000 full-time employees in 9 countries around Europe and the Americas:</a:t>
            </a:r>
          </a:p>
          <a:p>
            <a:pPr marL="0" indent="0">
              <a:buNone/>
            </a:pPr>
            <a:r>
              <a:rPr lang="en-GB" dirty="0"/>
              <a:t> Belgium, Brazil, Denmark, France, Germany, Ireland, the Netherlands, the United Kingdom and the United States</a:t>
            </a:r>
          </a:p>
          <a:p>
            <a:pPr marL="0" indent="0">
              <a:buNone/>
            </a:pPr>
            <a:endParaRPr lang="en-GB" dirty="0"/>
          </a:p>
          <a:p>
            <a:pPr marL="0" indent="0">
              <a:buNone/>
            </a:pPr>
            <a:r>
              <a:rPr lang="en-GB" dirty="0"/>
              <a:t>Report available on </a:t>
            </a:r>
            <a:r>
              <a:rPr lang="en-GB" dirty="0" err="1"/>
              <a:t>moodle</a:t>
            </a:r>
            <a:r>
              <a:rPr lang="en-GB" dirty="0"/>
              <a:t> pages</a:t>
            </a:r>
          </a:p>
          <a:p>
            <a:pPr marL="0" indent="0">
              <a:buNone/>
            </a:pPr>
            <a:r>
              <a:rPr lang="en-GB" dirty="0">
                <a:hlinkClick r:id="rId2"/>
              </a:rPr>
              <a:t>https://www.cpp.com/pdfs/CPP_Global_Human_Capital_Report_Workplace_Conflict.pdf</a:t>
            </a:r>
            <a:endParaRPr lang="en-GB" dirty="0"/>
          </a:p>
          <a:p>
            <a:pPr marL="0" indent="0">
              <a:buNone/>
            </a:pPr>
            <a:r>
              <a:rPr lang="en-GB" dirty="0"/>
              <a:t>.</a:t>
            </a:r>
          </a:p>
        </p:txBody>
      </p:sp>
    </p:spTree>
    <p:extLst>
      <p:ext uri="{BB962C8B-B14F-4D97-AF65-F5344CB8AC3E}">
        <p14:creationId xmlns:p14="http://schemas.microsoft.com/office/powerpoint/2010/main" val="2143309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4464496" cy="6486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00192" y="267461"/>
            <a:ext cx="2592288" cy="923330"/>
          </a:xfrm>
          <a:prstGeom prst="rect">
            <a:avLst/>
          </a:prstGeom>
        </p:spPr>
        <p:txBody>
          <a:bodyPr wrap="square">
            <a:spAutoFit/>
          </a:bodyPr>
          <a:lstStyle/>
          <a:p>
            <a:r>
              <a:rPr lang="en-GB" dirty="0"/>
              <a:t>CPP GLOBAL HUMAN CAPITAL REPORT 2008</a:t>
            </a:r>
          </a:p>
        </p:txBody>
      </p:sp>
      <p:sp>
        <p:nvSpPr>
          <p:cNvPr id="6" name="TextBox 5"/>
          <p:cNvSpPr txBox="1"/>
          <p:nvPr/>
        </p:nvSpPr>
        <p:spPr>
          <a:xfrm>
            <a:off x="33701" y="775292"/>
            <a:ext cx="936104" cy="523220"/>
          </a:xfrm>
          <a:prstGeom prst="rect">
            <a:avLst/>
          </a:prstGeom>
          <a:noFill/>
        </p:spPr>
        <p:txBody>
          <a:bodyPr wrap="square" rtlCol="0">
            <a:spAutoFit/>
          </a:bodyPr>
          <a:lstStyle/>
          <a:p>
            <a:r>
              <a:rPr lang="en-GB" sz="2800" dirty="0">
                <a:solidFill>
                  <a:srgbClr val="FF0000"/>
                </a:solidFill>
              </a:rPr>
              <a:t>1</a:t>
            </a:r>
          </a:p>
        </p:txBody>
      </p:sp>
      <p:sp>
        <p:nvSpPr>
          <p:cNvPr id="8" name="TextBox 7"/>
          <p:cNvSpPr txBox="1"/>
          <p:nvPr/>
        </p:nvSpPr>
        <p:spPr>
          <a:xfrm>
            <a:off x="107504" y="3985900"/>
            <a:ext cx="936104" cy="523220"/>
          </a:xfrm>
          <a:prstGeom prst="rect">
            <a:avLst/>
          </a:prstGeom>
          <a:noFill/>
        </p:spPr>
        <p:txBody>
          <a:bodyPr wrap="square" rtlCol="0">
            <a:spAutoFit/>
          </a:bodyPr>
          <a:lstStyle/>
          <a:p>
            <a:r>
              <a:rPr lang="en-GB" sz="2800" dirty="0">
                <a:solidFill>
                  <a:srgbClr val="FF0000"/>
                </a:solidFill>
              </a:rPr>
              <a:t>2</a:t>
            </a:r>
          </a:p>
        </p:txBody>
      </p:sp>
      <p:sp>
        <p:nvSpPr>
          <p:cNvPr id="9" name="TextBox 8"/>
          <p:cNvSpPr txBox="1"/>
          <p:nvPr/>
        </p:nvSpPr>
        <p:spPr>
          <a:xfrm>
            <a:off x="35496" y="1825660"/>
            <a:ext cx="936104" cy="523220"/>
          </a:xfrm>
          <a:prstGeom prst="rect">
            <a:avLst/>
          </a:prstGeom>
          <a:noFill/>
        </p:spPr>
        <p:txBody>
          <a:bodyPr wrap="square" rtlCol="0">
            <a:spAutoFit/>
          </a:bodyPr>
          <a:lstStyle/>
          <a:p>
            <a:r>
              <a:rPr lang="en-GB" sz="2800" dirty="0">
                <a:solidFill>
                  <a:srgbClr val="FF0000"/>
                </a:solidFill>
              </a:rPr>
              <a:t>3</a:t>
            </a:r>
          </a:p>
        </p:txBody>
      </p:sp>
    </p:spTree>
    <p:extLst>
      <p:ext uri="{BB962C8B-B14F-4D97-AF65-F5344CB8AC3E}">
        <p14:creationId xmlns:p14="http://schemas.microsoft.com/office/powerpoint/2010/main" val="390595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174"/>
            <a:ext cx="9144000" cy="684482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77767"/>
            <a:ext cx="5472608" cy="6639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300192" y="267461"/>
            <a:ext cx="2592288" cy="923330"/>
          </a:xfrm>
          <a:prstGeom prst="rect">
            <a:avLst/>
          </a:prstGeom>
        </p:spPr>
        <p:txBody>
          <a:bodyPr wrap="square">
            <a:spAutoFit/>
          </a:bodyPr>
          <a:lstStyle/>
          <a:p>
            <a:r>
              <a:rPr lang="en-GB" dirty="0"/>
              <a:t>CPP GLOBAL HUMAN CAPITAL REPORT 2008</a:t>
            </a:r>
          </a:p>
        </p:txBody>
      </p:sp>
    </p:spTree>
    <p:extLst>
      <p:ext uri="{BB962C8B-B14F-4D97-AF65-F5344CB8AC3E}">
        <p14:creationId xmlns:p14="http://schemas.microsoft.com/office/powerpoint/2010/main" val="666746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648"/>
            <a:ext cx="8229600" cy="1143000"/>
          </a:xfrm>
        </p:spPr>
        <p:txBody>
          <a:bodyPr/>
          <a:lstStyle/>
          <a:p>
            <a:r>
              <a:rPr lang="en-GB" dirty="0"/>
              <a:t>COSTS TO THE EMPLOYEE</a:t>
            </a:r>
          </a:p>
        </p:txBody>
      </p:sp>
      <p:sp>
        <p:nvSpPr>
          <p:cNvPr id="3" name="Content Placeholder 2"/>
          <p:cNvSpPr>
            <a:spLocks noGrp="1"/>
          </p:cNvSpPr>
          <p:nvPr>
            <p:ph idx="1"/>
          </p:nvPr>
        </p:nvSpPr>
        <p:spPr/>
        <p:txBody>
          <a:bodyPr/>
          <a:lstStyle/>
          <a:p>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28305"/>
            <a:ext cx="7272808" cy="6368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300192" y="777478"/>
            <a:ext cx="2592288" cy="923330"/>
          </a:xfrm>
          <a:prstGeom prst="rect">
            <a:avLst/>
          </a:prstGeom>
        </p:spPr>
        <p:txBody>
          <a:bodyPr wrap="square">
            <a:spAutoFit/>
          </a:bodyPr>
          <a:lstStyle/>
          <a:p>
            <a:r>
              <a:rPr lang="en-GB" dirty="0"/>
              <a:t>CPP GLOBAL HUMAN CAPITAL REPORT 2008</a:t>
            </a:r>
          </a:p>
        </p:txBody>
      </p:sp>
    </p:spTree>
    <p:extLst>
      <p:ext uri="{BB962C8B-B14F-4D97-AF65-F5344CB8AC3E}">
        <p14:creationId xmlns:p14="http://schemas.microsoft.com/office/powerpoint/2010/main" val="351399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897" y="476672"/>
            <a:ext cx="8500901" cy="56162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444208" y="2505670"/>
            <a:ext cx="1997968" cy="1200329"/>
          </a:xfrm>
          <a:prstGeom prst="rect">
            <a:avLst/>
          </a:prstGeom>
        </p:spPr>
        <p:txBody>
          <a:bodyPr wrap="square">
            <a:spAutoFit/>
          </a:bodyPr>
          <a:lstStyle/>
          <a:p>
            <a:r>
              <a:rPr lang="en-GB" dirty="0"/>
              <a:t>CPP GLOBAL HUMAN CAPITAL REPORT 2008</a:t>
            </a:r>
          </a:p>
        </p:txBody>
      </p:sp>
    </p:spTree>
    <p:extLst>
      <p:ext uri="{BB962C8B-B14F-4D97-AF65-F5344CB8AC3E}">
        <p14:creationId xmlns:p14="http://schemas.microsoft.com/office/powerpoint/2010/main" val="2627354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581"/>
            <a:ext cx="8229600" cy="1143000"/>
          </a:xfrm>
        </p:spPr>
        <p:txBody>
          <a:bodyPr/>
          <a:lstStyle/>
          <a:p>
            <a:r>
              <a:rPr lang="en-GB" dirty="0"/>
              <a:t>Research study facts</a:t>
            </a:r>
          </a:p>
        </p:txBody>
      </p:sp>
      <p:sp>
        <p:nvSpPr>
          <p:cNvPr id="3" name="Content Placeholder 2"/>
          <p:cNvSpPr>
            <a:spLocks noGrp="1"/>
          </p:cNvSpPr>
          <p:nvPr>
            <p:ph idx="1"/>
          </p:nvPr>
        </p:nvSpPr>
        <p:spPr>
          <a:xfrm>
            <a:off x="251520" y="1124744"/>
            <a:ext cx="8712968" cy="3917032"/>
          </a:xfrm>
        </p:spPr>
        <p:txBody>
          <a:bodyPr>
            <a:noAutofit/>
          </a:bodyPr>
          <a:lstStyle/>
          <a:p>
            <a:r>
              <a:rPr lang="en-GB" sz="2400" dirty="0"/>
              <a:t>Women</a:t>
            </a:r>
            <a:r>
              <a:rPr lang="en-GB" sz="2000" dirty="0"/>
              <a:t> are slightly more likely than men to name stress as a main source of conflict: 38% versus 32%. </a:t>
            </a:r>
          </a:p>
          <a:p>
            <a:pPr>
              <a:spcBef>
                <a:spcPts val="0"/>
              </a:spcBef>
            </a:pPr>
            <a:endParaRPr lang="en-GB" sz="2000" dirty="0"/>
          </a:p>
          <a:p>
            <a:r>
              <a:rPr lang="en-GB" sz="2400" dirty="0"/>
              <a:t>Leadership</a:t>
            </a:r>
            <a:r>
              <a:rPr lang="en-GB" sz="2000" dirty="0"/>
              <a:t>, or lack of it, is also seen as a significant element in generating conflict at work.  3 in  10 employees (29%) see conflict arise from poor leadership at the top of the organization, with around a quarter (23%) saying that poor line management is to blame. </a:t>
            </a:r>
          </a:p>
          <a:p>
            <a:pPr>
              <a:spcBef>
                <a:spcPts val="0"/>
              </a:spcBef>
            </a:pPr>
            <a:endParaRPr lang="en-GB" sz="2000" dirty="0"/>
          </a:p>
          <a:p>
            <a:r>
              <a:rPr lang="en-GB" sz="2000" dirty="0"/>
              <a:t>Employees in Ireland, the US and the UK are most likely to see </a:t>
            </a:r>
            <a:r>
              <a:rPr lang="en-GB" sz="2400" dirty="0"/>
              <a:t>personality clashes</a:t>
            </a:r>
            <a:r>
              <a:rPr lang="en-GB" sz="2000" dirty="0"/>
              <a:t> as the prime source of workplace conflict, chosen by 66%, 62% and 59% respectively.  Conversely, workers in Germany are the only ones </a:t>
            </a:r>
            <a:r>
              <a:rPr lang="en-GB" sz="2000" b="1" dirty="0"/>
              <a:t>no</a:t>
            </a:r>
            <a:r>
              <a:rPr lang="en-GB" sz="2000" dirty="0"/>
              <a:t>t to rank warring egos at the top of the list. They view stress as the number one cause of disagreement, chosen by  4 in 10 employees (41%). </a:t>
            </a:r>
          </a:p>
        </p:txBody>
      </p:sp>
    </p:spTree>
    <p:extLst>
      <p:ext uri="{BB962C8B-B14F-4D97-AF65-F5344CB8AC3E}">
        <p14:creationId xmlns:p14="http://schemas.microsoft.com/office/powerpoint/2010/main" val="3864475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do you see it? activity: within your teams</a:t>
            </a:r>
          </a:p>
        </p:txBody>
      </p:sp>
      <p:sp>
        <p:nvSpPr>
          <p:cNvPr id="3" name="Content Placeholder 2"/>
          <p:cNvSpPr>
            <a:spLocks noGrp="1"/>
          </p:cNvSpPr>
          <p:nvPr>
            <p:ph idx="1"/>
          </p:nvPr>
        </p:nvSpPr>
        <p:spPr/>
        <p:txBody>
          <a:bodyPr/>
          <a:lstStyle/>
          <a:p>
            <a:r>
              <a:rPr lang="en-GB" dirty="0"/>
              <a:t>To understand our perception of conflict</a:t>
            </a:r>
          </a:p>
          <a:p>
            <a:r>
              <a:rPr lang="en-GB" dirty="0"/>
              <a:t>Consider a different perspective on conflict</a:t>
            </a:r>
          </a:p>
          <a:p>
            <a:r>
              <a:rPr lang="en-GB" dirty="0"/>
              <a:t>Learn techniques to better handle conflict</a:t>
            </a:r>
          </a:p>
          <a:p>
            <a:r>
              <a:rPr lang="en-GB" dirty="0"/>
              <a:t>To build trust</a:t>
            </a: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573016"/>
            <a:ext cx="2701518" cy="1700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817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Discussion Questions</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1. </a:t>
            </a:r>
            <a:r>
              <a:rPr lang="en-GB" dirty="0"/>
              <a:t>Were your partner’s perspectives different from your perspective?</a:t>
            </a:r>
          </a:p>
          <a:p>
            <a:pPr marL="0" indent="0">
              <a:buNone/>
            </a:pPr>
            <a:r>
              <a:rPr lang="en-GB" b="1" dirty="0"/>
              <a:t>2. </a:t>
            </a:r>
            <a:r>
              <a:rPr lang="en-GB" dirty="0"/>
              <a:t>What were some things you learned by considering another’s perspective?</a:t>
            </a:r>
          </a:p>
          <a:p>
            <a:pPr marL="0" indent="0">
              <a:buNone/>
            </a:pPr>
            <a:r>
              <a:rPr lang="en-GB" b="1" dirty="0"/>
              <a:t>3. </a:t>
            </a:r>
            <a:r>
              <a:rPr lang="en-GB" dirty="0"/>
              <a:t>Does discussing conflict like this make it “less scary”? In what ways?</a:t>
            </a:r>
          </a:p>
          <a:p>
            <a:pPr marL="0" indent="0">
              <a:buNone/>
            </a:pPr>
            <a:r>
              <a:rPr lang="en-GB" b="1" dirty="0"/>
              <a:t>4. </a:t>
            </a:r>
            <a:r>
              <a:rPr lang="en-GB" dirty="0"/>
              <a:t>Is conflict good or bad?</a:t>
            </a:r>
          </a:p>
          <a:p>
            <a:pPr marL="0" indent="0">
              <a:buNone/>
            </a:pPr>
            <a:r>
              <a:rPr lang="en-GB" b="1" dirty="0"/>
              <a:t>5. </a:t>
            </a:r>
            <a:r>
              <a:rPr lang="en-GB" dirty="0"/>
              <a:t>What are some ways in which conflict is detrimental to the team?</a:t>
            </a:r>
          </a:p>
          <a:p>
            <a:pPr marL="0" indent="0">
              <a:buNone/>
            </a:pPr>
            <a:r>
              <a:rPr lang="en-GB" b="1" dirty="0"/>
              <a:t>6. </a:t>
            </a:r>
            <a:r>
              <a:rPr lang="en-GB" dirty="0"/>
              <a:t>What are some ways in which conflict enriches the team?</a:t>
            </a:r>
          </a:p>
        </p:txBody>
      </p:sp>
    </p:spTree>
    <p:extLst>
      <p:ext uri="{BB962C8B-B14F-4D97-AF65-F5344CB8AC3E}">
        <p14:creationId xmlns:p14="http://schemas.microsoft.com/office/powerpoint/2010/main" val="1379095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92500" lnSpcReduction="1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0435" y="332656"/>
            <a:ext cx="2825951" cy="1906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909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ext uri="{D42A27DB-BD31-4B8C-83A1-F6EECF244321}">
                <p14:modId xmlns:p14="http://schemas.microsoft.com/office/powerpoint/2010/main" val="1079428663"/>
              </p:ext>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4131" name="Clip" r:id="rId4" imgW="4010025" imgH="2571750" progId="MS_ClipArt_Gallery.2">
                  <p:embed/>
                </p:oleObj>
              </mc:Choice>
              <mc:Fallback>
                <p:oleObj name="Clip" r:id="rId4" imgW="4010025" imgH="2571750" progId="MS_ClipArt_Gallery.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817516743"/>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
          <p:cNvSpPr>
            <a:spLocks noChangeArrowheads="1"/>
          </p:cNvSpPr>
          <p:nvPr/>
        </p:nvSpPr>
        <p:spPr bwMode="auto">
          <a:xfrm>
            <a:off x="0" y="980728"/>
            <a:ext cx="9143999" cy="5816977"/>
          </a:xfrm>
          <a:prstGeom prst="rect">
            <a:avLst/>
          </a:prstGeom>
          <a:solidFill>
            <a:schemeClr val="tx2">
              <a:lumMod val="20000"/>
              <a:lumOff val="80000"/>
            </a:schemeClr>
          </a:solidFill>
          <a:ln>
            <a:noFill/>
          </a:ln>
          <a:extLst/>
        </p:spPr>
        <p:txBody>
          <a:bodyPr wrap="square">
            <a:spAutoFit/>
          </a:bodyPr>
          <a:lstStyle/>
          <a:p>
            <a:pPr>
              <a:defRPr/>
            </a:pPr>
            <a:r>
              <a:rPr lang="en-GB" sz="2400" dirty="0">
                <a:latin typeface="Calibri" panose="020F0502020204030204" pitchFamily="34" charset="0"/>
                <a:cs typeface="Arial" charset="0"/>
              </a:rPr>
              <a:t>1. Differences in perception and value judgements</a:t>
            </a:r>
          </a:p>
          <a:p>
            <a:pPr>
              <a:defRPr/>
            </a:pPr>
            <a:r>
              <a:rPr lang="en-GB" sz="2400" dirty="0">
                <a:latin typeface="Calibri" panose="020F0502020204030204" pitchFamily="34" charset="0"/>
                <a:cs typeface="Arial" charset="0"/>
              </a:rPr>
              <a:t>2. Limited resources; fixed sum v. variable sum games</a:t>
            </a:r>
          </a:p>
          <a:p>
            <a:pPr>
              <a:defRPr/>
            </a:pPr>
            <a:r>
              <a:rPr lang="en-GB" sz="2400" dirty="0">
                <a:latin typeface="Calibri" panose="020F0502020204030204" pitchFamily="34" charset="0"/>
                <a:cs typeface="Arial" charset="0"/>
              </a:rPr>
              <a:t>3. Departmentalism and specialisation; the danger of a blinkered approach - a concern  only with one’s own area of activity; e.g. long term v. short term concerns, or bureaucratic v. organic cultures and structures</a:t>
            </a:r>
          </a:p>
          <a:p>
            <a:pPr>
              <a:defRPr/>
            </a:pPr>
            <a:r>
              <a:rPr lang="en-GB" sz="2400" dirty="0">
                <a:latin typeface="Calibri" panose="020F0502020204030204" pitchFamily="34" charset="0"/>
                <a:cs typeface="Arial" charset="0"/>
              </a:rPr>
              <a:t>4. Nature of work activities; e.g. dependence of one employee/department on another</a:t>
            </a:r>
          </a:p>
          <a:p>
            <a:pPr>
              <a:defRPr/>
            </a:pPr>
            <a:r>
              <a:rPr lang="en-GB" sz="2400" dirty="0">
                <a:latin typeface="Calibri" panose="020F0502020204030204" pitchFamily="34" charset="0"/>
                <a:cs typeface="Arial" charset="0"/>
              </a:rPr>
              <a:t>5. Role conflict &amp; role ambiguity (Also consider people’s ‘psychological contract’)</a:t>
            </a:r>
          </a:p>
          <a:p>
            <a:pPr>
              <a:defRPr/>
            </a:pPr>
            <a:r>
              <a:rPr lang="en-GB" sz="2400" dirty="0">
                <a:latin typeface="Calibri" panose="020F0502020204030204" pitchFamily="34" charset="0"/>
                <a:cs typeface="Arial" charset="0"/>
              </a:rPr>
              <a:t>6. Territorial violation (including psychological territory)</a:t>
            </a:r>
          </a:p>
          <a:p>
            <a:pPr>
              <a:defRPr/>
            </a:pPr>
            <a:r>
              <a:rPr lang="en-GB" sz="2400" dirty="0">
                <a:latin typeface="Calibri" panose="020F0502020204030204" pitchFamily="34" charset="0"/>
                <a:cs typeface="Arial" charset="0"/>
              </a:rPr>
              <a:t>7. Environmental change (e.g. changes in competition, government policies, etc.), especially if linked to 2 </a:t>
            </a:r>
          </a:p>
          <a:p>
            <a:pPr>
              <a:defRPr/>
            </a:pPr>
            <a:r>
              <a:rPr lang="en-GB" sz="2400" dirty="0">
                <a:latin typeface="Calibri" panose="020F0502020204030204" pitchFamily="34" charset="0"/>
                <a:cs typeface="Arial" charset="0"/>
              </a:rPr>
              <a:t>8.  Individual characteristics; e.g. leadership style, attitudes, stress</a:t>
            </a:r>
          </a:p>
          <a:p>
            <a:pPr>
              <a:defRPr/>
            </a:pPr>
            <a:r>
              <a:rPr lang="en-GB" dirty="0">
                <a:latin typeface="+mj-lt"/>
                <a:cs typeface="Arial" charset="0"/>
              </a:rPr>
              <a:t>  </a:t>
            </a:r>
          </a:p>
          <a:p>
            <a:pPr>
              <a:defRPr/>
            </a:pPr>
            <a:r>
              <a:rPr lang="en-GB" dirty="0">
                <a:latin typeface="Arial" charset="0"/>
                <a:cs typeface="Arial" charset="0"/>
              </a:rPr>
              <a:t> </a:t>
            </a:r>
            <a:r>
              <a:rPr lang="en-GB" b="1" i="1" dirty="0">
                <a:latin typeface="Arial" charset="0"/>
                <a:cs typeface="Arial" charset="0"/>
              </a:rPr>
              <a:t>Note that the above problems are not mutually exclusive. </a:t>
            </a:r>
          </a:p>
        </p:txBody>
      </p:sp>
      <p:sp>
        <p:nvSpPr>
          <p:cNvPr id="2" name="Rectangle 1"/>
          <p:cNvSpPr/>
          <p:nvPr/>
        </p:nvSpPr>
        <p:spPr>
          <a:xfrm>
            <a:off x="112713" y="155575"/>
            <a:ext cx="9212262" cy="584200"/>
          </a:xfrm>
          <a:prstGeom prst="rect">
            <a:avLst/>
          </a:prstGeom>
        </p:spPr>
        <p:txBody>
          <a:bodyPr>
            <a:spAutoFit/>
          </a:bodyPr>
          <a:lstStyle/>
          <a:p>
            <a:pPr>
              <a:defRPr/>
            </a:pPr>
            <a:r>
              <a:rPr lang="en-GB" sz="3200" dirty="0">
                <a:latin typeface="+mj-lt"/>
                <a:cs typeface="Arial" charset="0"/>
              </a:rPr>
              <a:t>Mullins (1999) classification of sources of conflict</a:t>
            </a:r>
            <a:r>
              <a:rPr lang="en-GB" dirty="0">
                <a:latin typeface="Arial" charset="0"/>
                <a:cs typeface="Arial" charset="0"/>
              </a:rPr>
              <a:t>:</a:t>
            </a:r>
          </a:p>
        </p:txBody>
      </p:sp>
    </p:spTree>
    <p:extLst>
      <p:ext uri="{BB962C8B-B14F-4D97-AF65-F5344CB8AC3E}">
        <p14:creationId xmlns:p14="http://schemas.microsoft.com/office/powerpoint/2010/main" val="24103098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088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397227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p:spTree>
    <p:extLst>
      <p:ext uri="{BB962C8B-B14F-4D97-AF65-F5344CB8AC3E}">
        <p14:creationId xmlns:p14="http://schemas.microsoft.com/office/powerpoint/2010/main" val="1061886115"/>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spTree>
    <p:extLst>
      <p:ext uri="{BB962C8B-B14F-4D97-AF65-F5344CB8AC3E}">
        <p14:creationId xmlns:p14="http://schemas.microsoft.com/office/powerpoint/2010/main" val="365002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lstStyle/>
          <a:p>
            <a:r>
              <a:rPr lang="en-US" altLang="en-US"/>
              <a:t>Ways we handle conflict (cont…)</a:t>
            </a:r>
          </a:p>
        </p:txBody>
      </p:sp>
    </p:spTree>
    <p:extLst>
      <p:ext uri="{BB962C8B-B14F-4D97-AF65-F5344CB8AC3E}">
        <p14:creationId xmlns:p14="http://schemas.microsoft.com/office/powerpoint/2010/main" val="4113266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lstStyle/>
          <a:p>
            <a:r>
              <a:rPr lang="en-US" altLang="en-US"/>
              <a:t>Ways we handle conflict (cont…)</a:t>
            </a:r>
          </a:p>
        </p:txBody>
      </p:sp>
    </p:spTree>
    <p:extLst>
      <p:ext uri="{BB962C8B-B14F-4D97-AF65-F5344CB8AC3E}">
        <p14:creationId xmlns:p14="http://schemas.microsoft.com/office/powerpoint/2010/main" val="1111028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lstStyle/>
          <a:p>
            <a:r>
              <a:rPr lang="en-US" altLang="en-US"/>
              <a:t>Ways we handle conflict (cont…)</a:t>
            </a:r>
          </a:p>
        </p:txBody>
      </p:sp>
    </p:spTree>
    <p:extLst>
      <p:ext uri="{BB962C8B-B14F-4D97-AF65-F5344CB8AC3E}">
        <p14:creationId xmlns:p14="http://schemas.microsoft.com/office/powerpoint/2010/main" val="3759195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lstStyle/>
          <a:p>
            <a:r>
              <a:rPr lang="en-US" altLang="en-US"/>
              <a:t>Ways we handle conflict (cont…)</a:t>
            </a:r>
          </a:p>
        </p:txBody>
      </p:sp>
    </p:spTree>
    <p:extLst>
      <p:ext uri="{BB962C8B-B14F-4D97-AF65-F5344CB8AC3E}">
        <p14:creationId xmlns:p14="http://schemas.microsoft.com/office/powerpoint/2010/main" val="15894547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lstStyle/>
          <a:p>
            <a:r>
              <a:rPr lang="en-US" altLang="en-US"/>
              <a:t>Ways we handle conflict (cont…)</a:t>
            </a:r>
          </a:p>
        </p:txBody>
      </p:sp>
    </p:spTree>
    <p:extLst>
      <p:ext uri="{BB962C8B-B14F-4D97-AF65-F5344CB8AC3E}">
        <p14:creationId xmlns:p14="http://schemas.microsoft.com/office/powerpoint/2010/main" val="37904651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3446677"/>
            <a:ext cx="3024336" cy="197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2039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Activity</a:t>
            </a:r>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spTree>
    <p:extLst>
      <p:ext uri="{BB962C8B-B14F-4D97-AF65-F5344CB8AC3E}">
        <p14:creationId xmlns:p14="http://schemas.microsoft.com/office/powerpoint/2010/main" val="19295259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700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recognizes,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907312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2632969889"/>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p:cNvSpPr>
            <a:spLocks noGrp="1"/>
          </p:cNvSpPr>
          <p:nvPr>
            <p:ph idx="1"/>
          </p:nvPr>
        </p:nvSpPr>
        <p:spPr>
          <a:xfrm>
            <a:off x="119063" y="981075"/>
            <a:ext cx="9024937" cy="4525963"/>
          </a:xfrm>
        </p:spPr>
        <p:txBody>
          <a:bodyPr>
            <a:normAutofit fontScale="92500" lnSpcReduction="20000"/>
          </a:bodyPr>
          <a:lstStyle/>
          <a:p>
            <a:pPr marL="0" indent="0">
              <a:buFont typeface="Arial" pitchFamily="34" charset="0"/>
              <a:buNone/>
            </a:pPr>
            <a:endParaRPr lang="en-GB" altLang="en-US" sz="2400"/>
          </a:p>
          <a:p>
            <a:pPr marL="0" indent="0">
              <a:buFont typeface="Arial" pitchFamily="34" charset="0"/>
              <a:buNone/>
            </a:pPr>
            <a:r>
              <a:rPr lang="en-GB" altLang="en-US" sz="2000" b="1"/>
              <a:t>According to Bolman and Deal 1997</a:t>
            </a:r>
          </a:p>
          <a:p>
            <a:pPr marL="0" indent="0">
              <a:buFont typeface="Arial" pitchFamily="34" charset="0"/>
              <a:buNone/>
            </a:pPr>
            <a:endParaRPr lang="en-GB" altLang="en-US" sz="2000" b="1"/>
          </a:p>
          <a:p>
            <a:pPr marL="0" indent="0">
              <a:spcBef>
                <a:spcPts val="1200"/>
              </a:spcBef>
              <a:buFont typeface="Arial" pitchFamily="34" charset="0"/>
              <a:buNone/>
            </a:pPr>
            <a:r>
              <a:rPr lang="en-GB" altLang="en-US" sz="2400"/>
              <a:t>1. Organisations are </a:t>
            </a:r>
            <a:r>
              <a:rPr lang="en-GB" altLang="en-US" sz="2400" b="1" i="1"/>
              <a:t>coalition</a:t>
            </a:r>
            <a:r>
              <a:rPr lang="en-GB" altLang="en-US" sz="2400" i="1"/>
              <a:t>s</a:t>
            </a:r>
            <a:r>
              <a:rPr lang="en-GB" altLang="en-US" sz="2400"/>
              <a:t> of various individuals &amp; interest groups.</a:t>
            </a:r>
          </a:p>
          <a:p>
            <a:pPr marL="0" indent="0">
              <a:spcBef>
                <a:spcPts val="1200"/>
              </a:spcBef>
              <a:buFont typeface="Arial" pitchFamily="34" charset="0"/>
              <a:buNone/>
            </a:pPr>
            <a:r>
              <a:rPr lang="en-GB" altLang="en-US" sz="2400"/>
              <a:t>2. There are </a:t>
            </a:r>
            <a:r>
              <a:rPr lang="en-GB" altLang="en-US" sz="2400" b="1" i="1"/>
              <a:t>enduring differences</a:t>
            </a:r>
            <a:r>
              <a:rPr lang="en-GB" altLang="en-US" sz="2400" b="1"/>
              <a:t> </a:t>
            </a:r>
            <a:r>
              <a:rPr lang="en-GB" altLang="en-US" sz="2400"/>
              <a:t>among coalitions’ members in values, beliefs, information, interests and perceptions of reality.</a:t>
            </a:r>
          </a:p>
          <a:p>
            <a:pPr marL="0" indent="0">
              <a:spcBef>
                <a:spcPts val="1200"/>
              </a:spcBef>
              <a:buFont typeface="Arial" pitchFamily="34" charset="0"/>
              <a:buNone/>
            </a:pPr>
            <a:r>
              <a:rPr lang="en-GB" altLang="en-US" sz="2400"/>
              <a:t>3. Most important decisions involve the allocation of </a:t>
            </a:r>
            <a:r>
              <a:rPr lang="en-GB" altLang="en-US" sz="2400" b="1" i="1"/>
              <a:t>scarce resources</a:t>
            </a:r>
            <a:endParaRPr lang="en-GB" altLang="en-US" sz="2400" b="1"/>
          </a:p>
          <a:p>
            <a:pPr marL="0" indent="0">
              <a:spcBef>
                <a:spcPts val="1200"/>
              </a:spcBef>
              <a:buFont typeface="Arial" pitchFamily="34" charset="0"/>
              <a:buNone/>
            </a:pPr>
            <a:r>
              <a:rPr lang="en-GB" altLang="en-US" sz="2400"/>
              <a:t>4. Scarce resources and enduring differences give conflict a central role in organisational dynamics and make </a:t>
            </a:r>
            <a:r>
              <a:rPr lang="en-GB" altLang="en-US" sz="2400" b="1" i="1"/>
              <a:t>power</a:t>
            </a:r>
            <a:r>
              <a:rPr lang="en-GB" altLang="en-US" sz="2400"/>
              <a:t> the most important resource.</a:t>
            </a:r>
          </a:p>
          <a:p>
            <a:pPr marL="0" indent="0">
              <a:spcBef>
                <a:spcPts val="1200"/>
              </a:spcBef>
              <a:buFont typeface="Arial" pitchFamily="34" charset="0"/>
              <a:buNone/>
            </a:pPr>
            <a:r>
              <a:rPr lang="en-GB" altLang="en-US" sz="2400"/>
              <a:t> 5. Goals and decisions emerge from </a:t>
            </a:r>
            <a:r>
              <a:rPr lang="en-GB" altLang="en-US" sz="2400" b="1" i="1"/>
              <a:t>bargaining, negotiation and jockeying for position</a:t>
            </a:r>
            <a:r>
              <a:rPr lang="en-GB" altLang="en-US" sz="2400"/>
              <a:t> among different stakeholders.</a:t>
            </a:r>
          </a:p>
          <a:p>
            <a:pPr marL="0" indent="0">
              <a:buFont typeface="Arial" pitchFamily="34" charset="0"/>
              <a:buNone/>
            </a:pPr>
            <a:r>
              <a:rPr lang="en-GB" altLang="en-US" sz="2400"/>
              <a:t> </a:t>
            </a:r>
          </a:p>
          <a:p>
            <a:pPr marL="0" indent="0">
              <a:buFont typeface="Arial" pitchFamily="34" charset="0"/>
              <a:buNone/>
            </a:pPr>
            <a:endParaRPr lang="en-GB" altLang="en-US" sz="2000"/>
          </a:p>
        </p:txBody>
      </p:sp>
      <p:sp>
        <p:nvSpPr>
          <p:cNvPr id="2" name="Rectangle 1"/>
          <p:cNvSpPr/>
          <p:nvPr/>
        </p:nvSpPr>
        <p:spPr>
          <a:xfrm>
            <a:off x="107950" y="115888"/>
            <a:ext cx="6396038" cy="647700"/>
          </a:xfrm>
          <a:prstGeom prst="rect">
            <a:avLst/>
          </a:prstGeom>
        </p:spPr>
        <p:txBody>
          <a:bodyPr wrap="none">
            <a:spAutoFit/>
          </a:bodyPr>
          <a:lstStyle/>
          <a:p>
            <a:pPr>
              <a:buFont typeface="Arial" charset="0"/>
              <a:buNone/>
              <a:defRPr/>
            </a:pPr>
            <a:r>
              <a:rPr lang="en-GB" sz="3600" dirty="0">
                <a:latin typeface="+mn-lt"/>
                <a:cs typeface="Arial" charset="0"/>
              </a:rPr>
              <a:t>Organisations as Political Arenas</a:t>
            </a:r>
          </a:p>
        </p:txBody>
      </p:sp>
    </p:spTree>
    <p:extLst>
      <p:ext uri="{BB962C8B-B14F-4D97-AF65-F5344CB8AC3E}">
        <p14:creationId xmlns:p14="http://schemas.microsoft.com/office/powerpoint/2010/main" val="42204625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xfrm>
            <a:off x="467544" y="404664"/>
            <a:ext cx="7772401" cy="723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Perspectives on Conflict</a:t>
            </a:r>
          </a:p>
        </p:txBody>
      </p:sp>
      <p:graphicFrame>
        <p:nvGraphicFramePr>
          <p:cNvPr id="34819" name="Object 5"/>
          <p:cNvGraphicFramePr>
            <a:graphicFrameLocks noChangeAspect="1"/>
          </p:cNvGraphicFramePr>
          <p:nvPr>
            <p:extLst>
              <p:ext uri="{D42A27DB-BD31-4B8C-83A1-F6EECF244321}">
                <p14:modId xmlns:p14="http://schemas.microsoft.com/office/powerpoint/2010/main" val="2940072508"/>
              </p:ext>
            </p:extLst>
          </p:nvPr>
        </p:nvGraphicFramePr>
        <p:xfrm>
          <a:off x="1115616" y="1556792"/>
          <a:ext cx="7046913" cy="4772025"/>
        </p:xfrm>
        <a:graphic>
          <a:graphicData uri="http://schemas.openxmlformats.org/presentationml/2006/ole">
            <mc:AlternateContent xmlns:mc="http://schemas.openxmlformats.org/markup-compatibility/2006">
              <mc:Choice xmlns:v="urn:schemas-microsoft-com:vml" Requires="v">
                <p:oleObj spid="_x0000_s15383" name="Document" r:id="rId4" imgW="7161940" imgH="4858730" progId="Word.Document.8">
                  <p:embed/>
                </p:oleObj>
              </mc:Choice>
              <mc:Fallback>
                <p:oleObj name="Document" r:id="rId4" imgW="7161940" imgH="4858730"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5616" y="1556792"/>
                        <a:ext cx="7046913" cy="4772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927907364"/>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188913" y="115888"/>
            <a:ext cx="6477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r>
              <a:rPr lang="en-GB" altLang="en-US" dirty="0"/>
              <a:t>Sources of Power in a Job</a:t>
            </a:r>
          </a:p>
        </p:txBody>
      </p:sp>
      <p:sp>
        <p:nvSpPr>
          <p:cNvPr id="30723" name="Rectangle 3"/>
          <p:cNvSpPr>
            <a:spLocks noGrp="1" noChangeArrowheads="1"/>
          </p:cNvSpPr>
          <p:nvPr>
            <p:ph type="body" idx="1"/>
          </p:nvPr>
        </p:nvSpPr>
        <p:spPr>
          <a:xfrm>
            <a:off x="611560" y="764704"/>
            <a:ext cx="7696200" cy="5257800"/>
          </a:xfrm>
          <a:noFill/>
        </p:spPr>
        <p:txBody>
          <a:bodyPr/>
          <a:lstStyle/>
          <a:p>
            <a:pPr>
              <a:buFont typeface="Wingdings" pitchFamily="2" charset="2"/>
              <a:buNone/>
            </a:pPr>
            <a:endParaRPr lang="en-GB" altLang="en-US" sz="2800" dirty="0"/>
          </a:p>
          <a:p>
            <a:pPr>
              <a:buFont typeface="Wingdings" pitchFamily="2" charset="2"/>
              <a:buChar char="§"/>
            </a:pPr>
            <a:r>
              <a:rPr lang="en-GB" altLang="en-US" sz="2800" dirty="0"/>
              <a:t>Communication resources</a:t>
            </a:r>
          </a:p>
          <a:p>
            <a:pPr>
              <a:buFont typeface="Wingdings" pitchFamily="2" charset="2"/>
              <a:buChar char="§"/>
            </a:pPr>
            <a:r>
              <a:rPr lang="en-GB" altLang="en-US" sz="2800" dirty="0"/>
              <a:t>Physically central location</a:t>
            </a:r>
          </a:p>
          <a:p>
            <a:pPr>
              <a:buFont typeface="Wingdings" pitchFamily="2" charset="2"/>
              <a:buChar char="§"/>
            </a:pPr>
            <a:r>
              <a:rPr lang="en-GB" altLang="en-US" sz="2800" dirty="0"/>
              <a:t>Networking opportunities</a:t>
            </a:r>
          </a:p>
          <a:p>
            <a:pPr>
              <a:buFont typeface="Wingdings" pitchFamily="2" charset="2"/>
              <a:buChar char="§"/>
            </a:pPr>
            <a:r>
              <a:rPr lang="en-GB" altLang="en-US" sz="2800" dirty="0"/>
              <a:t>Contact with top management</a:t>
            </a:r>
          </a:p>
          <a:p>
            <a:pPr>
              <a:buFont typeface="Wingdings" pitchFamily="2" charset="2"/>
              <a:buChar char="§"/>
            </a:pPr>
            <a:r>
              <a:rPr lang="en-GB" altLang="en-US" sz="2800" dirty="0"/>
              <a:t>Subordinates’ prospects</a:t>
            </a:r>
          </a:p>
          <a:p>
            <a:pPr>
              <a:buFont typeface="Wingdings" pitchFamily="2" charset="2"/>
              <a:buChar char="§"/>
            </a:pPr>
            <a:r>
              <a:rPr lang="en-GB" altLang="en-US" sz="2800" dirty="0"/>
              <a:t>Authority in decision making</a:t>
            </a:r>
          </a:p>
          <a:p>
            <a:pPr>
              <a:buFont typeface="Wingdings" pitchFamily="2" charset="2"/>
              <a:buChar char="§"/>
            </a:pPr>
            <a:r>
              <a:rPr lang="en-GB" altLang="en-US" sz="2800" dirty="0"/>
              <a:t>Meaningful tasks</a:t>
            </a:r>
          </a:p>
          <a:p>
            <a:pPr>
              <a:buFont typeface="Wingdings" pitchFamily="2" charset="2"/>
              <a:buChar char="§"/>
            </a:pPr>
            <a:r>
              <a:rPr lang="en-GB" altLang="en-US" sz="2800" dirty="0"/>
              <a:t>Participation in key forums &amp; meetings</a:t>
            </a:r>
          </a:p>
        </p:txBody>
      </p:sp>
    </p:spTree>
    <p:extLst>
      <p:ext uri="{BB962C8B-B14F-4D97-AF65-F5344CB8AC3E}">
        <p14:creationId xmlns:p14="http://schemas.microsoft.com/office/powerpoint/2010/main" val="1617180989"/>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ChangeArrowheads="1"/>
          </p:cNvSpPr>
          <p:nvPr/>
        </p:nvSpPr>
        <p:spPr bwMode="auto">
          <a:xfrm>
            <a:off x="387871" y="1124744"/>
            <a:ext cx="842486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r>
              <a:rPr lang="en-GB" dirty="0">
                <a:latin typeface="Arial" charset="0"/>
                <a:cs typeface="Arial" charset="0"/>
              </a:rPr>
              <a:t>Whilst  conflict is not necessarily a bad thing: e.g. new ideas for improving performance, it can also be a destructive force and much time and effort can be spent in dealing with organisational politics (rivalries, cliques, clashes of personality </a:t>
            </a:r>
            <a:r>
              <a:rPr lang="en-GB" dirty="0" err="1">
                <a:latin typeface="Arial" charset="0"/>
                <a:cs typeface="Arial" charset="0"/>
              </a:rPr>
              <a:t>etc</a:t>
            </a:r>
            <a:r>
              <a:rPr lang="en-GB" dirty="0">
                <a:latin typeface="Arial" charset="0"/>
                <a:cs typeface="Arial" charset="0"/>
              </a:rPr>
              <a:t>) rather than achieving the organisation’s objectives</a:t>
            </a:r>
          </a:p>
          <a:p>
            <a:pPr>
              <a:defRPr/>
            </a:pPr>
            <a:endParaRPr lang="en-GB" b="1" dirty="0">
              <a:latin typeface="Arial" charset="0"/>
              <a:cs typeface="Arial" charset="0"/>
            </a:endParaRPr>
          </a:p>
          <a:p>
            <a:pPr>
              <a:defRPr/>
            </a:pPr>
            <a:r>
              <a:rPr lang="en-GB" dirty="0">
                <a:latin typeface="Arial" charset="0"/>
                <a:cs typeface="Arial" charset="0"/>
              </a:rPr>
              <a:t>The surface manifestations (SYMPTOMS) of conflict include:</a:t>
            </a:r>
          </a:p>
          <a:p>
            <a:pPr>
              <a:defRPr/>
            </a:pPr>
            <a:r>
              <a:rPr lang="en-GB" dirty="0">
                <a:latin typeface="Arial" charset="0"/>
                <a:cs typeface="Arial" charset="0"/>
              </a:rPr>
              <a:t> </a:t>
            </a:r>
          </a:p>
          <a:p>
            <a:pPr>
              <a:defRPr/>
            </a:pPr>
            <a:r>
              <a:rPr lang="en-GB" dirty="0">
                <a:latin typeface="Arial" charset="0"/>
                <a:cs typeface="Arial" charset="0"/>
              </a:rPr>
              <a:t>1. </a:t>
            </a:r>
            <a:r>
              <a:rPr lang="en-GB" b="1" dirty="0">
                <a:latin typeface="Arial" charset="0"/>
                <a:cs typeface="Arial" charset="0"/>
              </a:rPr>
              <a:t> Poor Communications</a:t>
            </a:r>
            <a:endParaRPr lang="en-GB" dirty="0">
              <a:latin typeface="Arial" charset="0"/>
              <a:cs typeface="Arial" charset="0"/>
            </a:endParaRPr>
          </a:p>
          <a:p>
            <a:pPr>
              <a:defRPr/>
            </a:pPr>
            <a:r>
              <a:rPr lang="en-GB" dirty="0">
                <a:latin typeface="Arial" charset="0"/>
                <a:cs typeface="Arial" charset="0"/>
              </a:rPr>
              <a:t>2.  </a:t>
            </a:r>
            <a:r>
              <a:rPr lang="en-GB" b="1" dirty="0">
                <a:latin typeface="Arial" charset="0"/>
                <a:cs typeface="Arial" charset="0"/>
              </a:rPr>
              <a:t>Inter-group hostility and jealousy.</a:t>
            </a:r>
            <a:endParaRPr lang="en-GB" dirty="0">
              <a:latin typeface="Arial" charset="0"/>
              <a:cs typeface="Arial" charset="0"/>
            </a:endParaRPr>
          </a:p>
          <a:p>
            <a:pPr>
              <a:defRPr/>
            </a:pPr>
            <a:r>
              <a:rPr lang="en-GB" dirty="0">
                <a:latin typeface="Arial" charset="0"/>
                <a:cs typeface="Arial" charset="0"/>
              </a:rPr>
              <a:t>3.</a:t>
            </a:r>
            <a:r>
              <a:rPr lang="en-GB" b="1" dirty="0">
                <a:latin typeface="Arial" charset="0"/>
                <a:cs typeface="Arial" charset="0"/>
              </a:rPr>
              <a:t>  Inter-personal friction.</a:t>
            </a:r>
            <a:endParaRPr lang="en-GB" dirty="0">
              <a:latin typeface="Arial" charset="0"/>
              <a:cs typeface="Arial" charset="0"/>
            </a:endParaRPr>
          </a:p>
          <a:p>
            <a:pPr marL="342900" indent="-342900">
              <a:buFontTx/>
              <a:buAutoNum type="arabicPeriod" startAt="4"/>
              <a:defRPr/>
            </a:pPr>
            <a:r>
              <a:rPr lang="en-GB" b="1" dirty="0">
                <a:latin typeface="Arial" charset="0"/>
                <a:cs typeface="Arial" charset="0"/>
              </a:rPr>
              <a:t>Escalation of arbitration (</a:t>
            </a:r>
            <a:r>
              <a:rPr lang="en-GB" dirty="0">
                <a:latin typeface="Arial" charset="0"/>
                <a:cs typeface="Arial" charset="0"/>
              </a:rPr>
              <a:t>disagreements are passed ‘up the line’) </a:t>
            </a:r>
          </a:p>
          <a:p>
            <a:pPr marL="342900" indent="-342900">
              <a:buFontTx/>
              <a:buAutoNum type="arabicPeriod" startAt="4"/>
              <a:defRPr/>
            </a:pPr>
            <a:r>
              <a:rPr lang="en-GB" b="1" dirty="0">
                <a:latin typeface="Arial" charset="0"/>
                <a:cs typeface="Arial" charset="0"/>
              </a:rPr>
              <a:t>Proliferation of rules and procedures</a:t>
            </a:r>
            <a:endParaRPr lang="en-GB" dirty="0">
              <a:latin typeface="Arial" charset="0"/>
              <a:cs typeface="Arial" charset="0"/>
            </a:endParaRPr>
          </a:p>
          <a:p>
            <a:pPr marL="342900" indent="-342900">
              <a:buFontTx/>
              <a:buAutoNum type="arabicPeriod" startAt="6"/>
              <a:defRPr/>
            </a:pPr>
            <a:r>
              <a:rPr lang="en-GB" b="1" dirty="0">
                <a:latin typeface="Arial" charset="0"/>
                <a:cs typeface="Arial" charset="0"/>
              </a:rPr>
              <a:t>Low morale</a:t>
            </a:r>
            <a:endParaRPr lang="en-GB" dirty="0">
              <a:latin typeface="Arial" charset="0"/>
              <a:cs typeface="Arial" charset="0"/>
            </a:endParaRPr>
          </a:p>
          <a:p>
            <a:pPr marL="342900" indent="-342900">
              <a:buFontTx/>
              <a:buAutoNum type="arabicPeriod" startAt="6"/>
              <a:defRPr/>
            </a:pPr>
            <a:r>
              <a:rPr lang="en-GB" b="1" dirty="0">
                <a:latin typeface="Arial" charset="0"/>
                <a:cs typeface="Arial" charset="0"/>
              </a:rPr>
              <a:t>Political game playing.</a:t>
            </a:r>
            <a:endParaRPr lang="en-GB" dirty="0">
              <a:latin typeface="Arial" charset="0"/>
              <a:cs typeface="Arial" charset="0"/>
            </a:endParaRPr>
          </a:p>
          <a:p>
            <a:pPr>
              <a:defRPr/>
            </a:pPr>
            <a:r>
              <a:rPr lang="en-GB" b="1" dirty="0">
                <a:latin typeface="Arial" charset="0"/>
                <a:cs typeface="Arial" charset="0"/>
              </a:rPr>
              <a:t> </a:t>
            </a:r>
            <a:endParaRPr lang="en-GB" dirty="0">
              <a:latin typeface="Arial" charset="0"/>
              <a:cs typeface="Arial" charset="0"/>
            </a:endParaRPr>
          </a:p>
        </p:txBody>
      </p:sp>
      <p:sp>
        <p:nvSpPr>
          <p:cNvPr id="2" name="Rectangle 1"/>
          <p:cNvSpPr/>
          <p:nvPr/>
        </p:nvSpPr>
        <p:spPr>
          <a:xfrm>
            <a:off x="227013" y="242888"/>
            <a:ext cx="8607425" cy="584775"/>
          </a:xfrm>
          <a:prstGeom prst="rect">
            <a:avLst/>
          </a:prstGeom>
        </p:spPr>
        <p:txBody>
          <a:bodyPr>
            <a:spAutoFit/>
          </a:bodyPr>
          <a:lstStyle/>
          <a:p>
            <a:pPr>
              <a:defRPr/>
            </a:pPr>
            <a:r>
              <a:rPr lang="en-GB" sz="3200" dirty="0">
                <a:latin typeface="Calibri" panose="020F0502020204030204" pitchFamily="34" charset="0"/>
                <a:cs typeface="Arial" charset="0"/>
              </a:rPr>
              <a:t>Charles </a:t>
            </a:r>
            <a:r>
              <a:rPr lang="en-GB" sz="3200" dirty="0" err="1">
                <a:latin typeface="Calibri" panose="020F0502020204030204" pitchFamily="34" charset="0"/>
                <a:cs typeface="Arial" charset="0"/>
              </a:rPr>
              <a:t>Handy’s</a:t>
            </a:r>
            <a:r>
              <a:rPr lang="en-GB" sz="3200" dirty="0">
                <a:latin typeface="Calibri" panose="020F0502020204030204" pitchFamily="34" charset="0"/>
                <a:cs typeface="Arial" charset="0"/>
              </a:rPr>
              <a:t> (1993) analysis of conflict</a:t>
            </a:r>
          </a:p>
        </p:txBody>
      </p:sp>
    </p:spTree>
    <p:extLst>
      <p:ext uri="{BB962C8B-B14F-4D97-AF65-F5344CB8AC3E}">
        <p14:creationId xmlns:p14="http://schemas.microsoft.com/office/powerpoint/2010/main" val="42372487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
          <p:cNvSpPr>
            <a:spLocks noChangeArrowheads="1"/>
          </p:cNvSpPr>
          <p:nvPr/>
        </p:nvSpPr>
        <p:spPr bwMode="auto">
          <a:xfrm>
            <a:off x="323850" y="906512"/>
            <a:ext cx="8712200"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1800">
                <a:latin typeface="Arial" pitchFamily="34" charset="0"/>
              </a:rPr>
              <a:t>Schmidt (1974), has summarised some of the most important </a:t>
            </a:r>
            <a:r>
              <a:rPr lang="en-GB" altLang="en-US" sz="1800" b="1">
                <a:latin typeface="Arial" pitchFamily="34" charset="0"/>
              </a:rPr>
              <a:t>negativ</a:t>
            </a:r>
            <a:r>
              <a:rPr lang="en-GB" altLang="en-US" sz="1800">
                <a:latin typeface="Arial" pitchFamily="34" charset="0"/>
              </a:rPr>
              <a:t>e consequences of intra‑organisational conflict:</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	* people feeling defeated and demeaned;</a:t>
            </a:r>
          </a:p>
          <a:p>
            <a:pPr eaLnBrk="1" hangingPunct="1">
              <a:spcBef>
                <a:spcPct val="0"/>
              </a:spcBef>
              <a:buFontTx/>
              <a:buNone/>
            </a:pPr>
            <a:r>
              <a:rPr lang="en-GB" altLang="en-US" sz="1800">
                <a:latin typeface="Arial" pitchFamily="34" charset="0"/>
              </a:rPr>
              <a:t>	* increasing distance between people;</a:t>
            </a:r>
          </a:p>
          <a:p>
            <a:pPr eaLnBrk="1" hangingPunct="1">
              <a:spcBef>
                <a:spcPct val="0"/>
              </a:spcBef>
              <a:buFontTx/>
              <a:buNone/>
            </a:pPr>
            <a:r>
              <a:rPr lang="en-GB" altLang="en-US" sz="1800">
                <a:latin typeface="Arial" pitchFamily="34" charset="0"/>
              </a:rPr>
              <a:t>	* a climate of mistrust and suspicion;</a:t>
            </a:r>
          </a:p>
          <a:p>
            <a:pPr eaLnBrk="1" hangingPunct="1">
              <a:spcBef>
                <a:spcPct val="0"/>
              </a:spcBef>
              <a:buFontTx/>
              <a:buNone/>
            </a:pPr>
            <a:r>
              <a:rPr lang="en-GB" altLang="en-US" sz="1800">
                <a:latin typeface="Arial" pitchFamily="34" charset="0"/>
              </a:rPr>
              <a:t>	* individuals and groups concentrating on their narrow interests;</a:t>
            </a:r>
          </a:p>
          <a:p>
            <a:pPr eaLnBrk="1" hangingPunct="1">
              <a:spcBef>
                <a:spcPct val="0"/>
              </a:spcBef>
              <a:buFontTx/>
              <a:buNone/>
            </a:pPr>
            <a:r>
              <a:rPr lang="en-GB" altLang="en-US" sz="1800">
                <a:latin typeface="Arial" pitchFamily="34" charset="0"/>
              </a:rPr>
              <a:t>	* resistance rather than team work;</a:t>
            </a:r>
          </a:p>
          <a:p>
            <a:pPr eaLnBrk="1" hangingPunct="1">
              <a:spcBef>
                <a:spcPct val="0"/>
              </a:spcBef>
              <a:buFontTx/>
              <a:buNone/>
            </a:pPr>
            <a:r>
              <a:rPr lang="en-GB" altLang="en-US" sz="1800">
                <a:latin typeface="Arial" pitchFamily="34" charset="0"/>
              </a:rPr>
              <a:t>	* an increase in staff turnover.</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A number of </a:t>
            </a:r>
            <a:r>
              <a:rPr lang="en-GB" altLang="en-US" sz="1800" b="1">
                <a:latin typeface="Arial" pitchFamily="34" charset="0"/>
              </a:rPr>
              <a:t>positive</a:t>
            </a:r>
            <a:r>
              <a:rPr lang="en-GB" altLang="en-US" sz="1800">
                <a:latin typeface="Arial" pitchFamily="34" charset="0"/>
              </a:rPr>
              <a:t> outcomes are also possible (Mullins 1999):</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	* the production of creative ideas;</a:t>
            </a:r>
          </a:p>
          <a:p>
            <a:pPr eaLnBrk="1" hangingPunct="1">
              <a:spcBef>
                <a:spcPct val="0"/>
              </a:spcBef>
              <a:buFontTx/>
              <a:buNone/>
            </a:pPr>
            <a:r>
              <a:rPr lang="en-GB" altLang="en-US" sz="1800">
                <a:latin typeface="Arial" pitchFamily="34" charset="0"/>
              </a:rPr>
              <a:t> 	* the acknowledgement and resolution of old problems;</a:t>
            </a:r>
          </a:p>
          <a:p>
            <a:pPr eaLnBrk="1" hangingPunct="1">
              <a:spcBef>
                <a:spcPct val="0"/>
              </a:spcBef>
              <a:buFontTx/>
              <a:buNone/>
            </a:pPr>
            <a:r>
              <a:rPr lang="en-GB" altLang="en-US" sz="1800">
                <a:latin typeface="Arial" pitchFamily="34" charset="0"/>
              </a:rPr>
              <a:t> 	* clarification of individuals' views;</a:t>
            </a:r>
          </a:p>
          <a:p>
            <a:pPr eaLnBrk="1" hangingPunct="1">
              <a:spcBef>
                <a:spcPct val="0"/>
              </a:spcBef>
              <a:buFontTx/>
              <a:buNone/>
            </a:pPr>
            <a:r>
              <a:rPr lang="en-GB" altLang="en-US" sz="1800">
                <a:latin typeface="Arial" pitchFamily="34" charset="0"/>
              </a:rPr>
              <a:t>	* chances for people to test their capacities.</a:t>
            </a:r>
          </a:p>
          <a:p>
            <a:pPr eaLnBrk="1" hangingPunct="1">
              <a:spcBef>
                <a:spcPct val="0"/>
              </a:spcBef>
              <a:buFontTx/>
              <a:buNone/>
            </a:pPr>
            <a:r>
              <a:rPr lang="en-GB" altLang="en-US" sz="1800">
                <a:latin typeface="Arial" pitchFamily="34" charset="0"/>
              </a:rPr>
              <a:t> </a:t>
            </a:r>
          </a:p>
        </p:txBody>
      </p:sp>
      <p:sp>
        <p:nvSpPr>
          <p:cNvPr id="2" name="Rectangle 1"/>
          <p:cNvSpPr/>
          <p:nvPr/>
        </p:nvSpPr>
        <p:spPr>
          <a:xfrm>
            <a:off x="-11113" y="192435"/>
            <a:ext cx="9767888" cy="1076325"/>
          </a:xfrm>
          <a:prstGeom prst="rect">
            <a:avLst/>
          </a:prstGeom>
        </p:spPr>
        <p:txBody>
          <a:bodyPr>
            <a:spAutoFit/>
          </a:bodyPr>
          <a:lstStyle/>
          <a:p>
            <a:pPr>
              <a:defRPr/>
            </a:pPr>
            <a:r>
              <a:rPr lang="en-GB" sz="3200" dirty="0">
                <a:latin typeface="+mj-lt"/>
                <a:cs typeface="Arial" charset="0"/>
              </a:rPr>
              <a:t>Consequences of intra‑organisational conflict</a:t>
            </a:r>
          </a:p>
          <a:p>
            <a:pPr>
              <a:defRPr/>
            </a:pPr>
            <a:r>
              <a:rPr lang="en-GB" sz="3200" dirty="0">
                <a:latin typeface="+mj-lt"/>
                <a:cs typeface="Arial" charset="0"/>
              </a:rPr>
              <a:t> </a:t>
            </a:r>
          </a:p>
        </p:txBody>
      </p:sp>
    </p:spTree>
    <p:extLst>
      <p:ext uri="{BB962C8B-B14F-4D97-AF65-F5344CB8AC3E}">
        <p14:creationId xmlns:p14="http://schemas.microsoft.com/office/powerpoint/2010/main" val="22174936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
          <p:cNvSpPr>
            <a:spLocks noChangeArrowheads="1"/>
          </p:cNvSpPr>
          <p:nvPr/>
        </p:nvSpPr>
        <p:spPr bwMode="auto">
          <a:xfrm>
            <a:off x="395288" y="836613"/>
            <a:ext cx="820896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endParaRPr lang="en-GB" dirty="0">
              <a:latin typeface="Arial" charset="0"/>
              <a:cs typeface="Arial" charset="0"/>
            </a:endParaRPr>
          </a:p>
          <a:p>
            <a:pPr>
              <a:defRPr/>
            </a:pPr>
            <a:r>
              <a:rPr lang="en-GB" dirty="0">
                <a:latin typeface="Arial" charset="0"/>
                <a:cs typeface="Arial" charset="0"/>
              </a:rPr>
              <a:t>To treat the symptoms of conflict will be ineffective if the underlying cause is left untouched.  Strategies for resolving conflict must be related to the causes of the problem, not to the symptoms</a:t>
            </a:r>
          </a:p>
          <a:p>
            <a:pPr>
              <a:defRPr/>
            </a:pPr>
            <a:endParaRPr lang="en-GB" dirty="0">
              <a:latin typeface="Arial" charset="0"/>
              <a:cs typeface="Arial" charset="0"/>
            </a:endParaRPr>
          </a:p>
          <a:p>
            <a:pPr>
              <a:defRPr/>
            </a:pPr>
            <a:r>
              <a:rPr lang="en-GB" dirty="0">
                <a:latin typeface="Arial" charset="0"/>
                <a:cs typeface="Arial" charset="0"/>
              </a:rPr>
              <a:t>The causes of conflict have been listed and categorised in a variety of ways.  Charles Handy argues there are two underlying and fundamental issues:</a:t>
            </a:r>
          </a:p>
          <a:p>
            <a:pPr>
              <a:defRPr/>
            </a:pPr>
            <a:endParaRPr lang="en-GB" dirty="0">
              <a:latin typeface="Arial" charset="0"/>
              <a:cs typeface="Arial" charset="0"/>
            </a:endParaRPr>
          </a:p>
          <a:p>
            <a:pPr marL="342900" indent="-342900">
              <a:buFontTx/>
              <a:buAutoNum type="arabicPeriod"/>
              <a:defRPr/>
            </a:pPr>
            <a:r>
              <a:rPr lang="en-GB" b="1" dirty="0">
                <a:latin typeface="Arial" charset="0"/>
                <a:cs typeface="Arial" charset="0"/>
              </a:rPr>
              <a:t>Objectives and ideologies</a:t>
            </a:r>
            <a:r>
              <a:rPr lang="en-GB" dirty="0">
                <a:latin typeface="Arial" charset="0"/>
                <a:cs typeface="Arial" charset="0"/>
              </a:rPr>
              <a:t> </a:t>
            </a:r>
          </a:p>
          <a:p>
            <a:pPr>
              <a:defRPr/>
            </a:pPr>
            <a:r>
              <a:rPr lang="en-GB" dirty="0">
                <a:latin typeface="Arial" charset="0"/>
                <a:cs typeface="Arial" charset="0"/>
              </a:rPr>
              <a:t>(Ideology may be defined as a set of beliefs and values about the way issues ought to be dealt with).</a:t>
            </a:r>
          </a:p>
          <a:p>
            <a:pPr>
              <a:defRPr/>
            </a:pPr>
            <a:endParaRPr lang="en-GB" dirty="0">
              <a:latin typeface="Arial" charset="0"/>
              <a:cs typeface="Arial" charset="0"/>
            </a:endParaRPr>
          </a:p>
          <a:p>
            <a:pPr>
              <a:defRPr/>
            </a:pPr>
            <a:r>
              <a:rPr lang="en-GB" dirty="0">
                <a:latin typeface="Arial" charset="0"/>
                <a:cs typeface="Arial" charset="0"/>
              </a:rPr>
              <a:t>2.</a:t>
            </a:r>
            <a:r>
              <a:rPr lang="en-GB" b="1" dirty="0">
                <a:latin typeface="Arial" charset="0"/>
                <a:cs typeface="Arial" charset="0"/>
              </a:rPr>
              <a:t> Territory</a:t>
            </a:r>
          </a:p>
          <a:p>
            <a:pPr>
              <a:defRPr/>
            </a:pPr>
            <a:endParaRPr lang="en-GB" dirty="0">
              <a:latin typeface="Arial" charset="0"/>
              <a:cs typeface="Arial" charset="0"/>
            </a:endParaRPr>
          </a:p>
          <a:p>
            <a:pPr>
              <a:defRPr/>
            </a:pPr>
            <a:r>
              <a:rPr lang="en-GB" dirty="0">
                <a:latin typeface="Arial" charset="0"/>
                <a:cs typeface="Arial" charset="0"/>
              </a:rPr>
              <a:t>Causes of resistance, the concept of physical and psychological territory is seen by Handy as a fundamental underlying cause of  conflict. </a:t>
            </a:r>
          </a:p>
        </p:txBody>
      </p:sp>
      <p:sp>
        <p:nvSpPr>
          <p:cNvPr id="2" name="Rectangle 1"/>
          <p:cNvSpPr/>
          <p:nvPr/>
        </p:nvSpPr>
        <p:spPr>
          <a:xfrm>
            <a:off x="250825" y="260350"/>
            <a:ext cx="8015849" cy="646331"/>
          </a:xfrm>
          <a:prstGeom prst="rect">
            <a:avLst/>
          </a:prstGeom>
        </p:spPr>
        <p:txBody>
          <a:bodyPr wrap="none">
            <a:spAutoFit/>
          </a:bodyPr>
          <a:lstStyle/>
          <a:p>
            <a:pPr>
              <a:defRPr/>
            </a:pPr>
            <a:r>
              <a:rPr lang="en-GB" sz="3600" dirty="0">
                <a:latin typeface="+mj-lt"/>
                <a:cs typeface="Arial" charset="0"/>
              </a:rPr>
              <a:t>Treating the Causes Not the Symptom</a:t>
            </a:r>
            <a:endParaRPr lang="en-GB" dirty="0">
              <a:latin typeface="Arial" charset="0"/>
              <a:cs typeface="Arial" charset="0"/>
            </a:endParaRPr>
          </a:p>
        </p:txBody>
      </p:sp>
    </p:spTree>
    <p:extLst>
      <p:ext uri="{BB962C8B-B14F-4D97-AF65-F5344CB8AC3E}">
        <p14:creationId xmlns:p14="http://schemas.microsoft.com/office/powerpoint/2010/main" val="1801250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852936"/>
            <a:ext cx="9144000" cy="4005064"/>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4034" name="Rectangle 1"/>
          <p:cNvSpPr>
            <a:spLocks noChangeArrowheads="1"/>
          </p:cNvSpPr>
          <p:nvPr/>
        </p:nvSpPr>
        <p:spPr bwMode="auto">
          <a:xfrm>
            <a:off x="179388" y="1252538"/>
            <a:ext cx="8569325"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r>
              <a:rPr lang="en-GB" dirty="0">
                <a:latin typeface="Arial" charset="0"/>
                <a:cs typeface="Arial" charset="0"/>
              </a:rPr>
              <a:t> </a:t>
            </a:r>
            <a:r>
              <a:rPr lang="en-GB" i="1" dirty="0">
                <a:latin typeface="Arial" charset="0"/>
                <a:cs typeface="Arial" charset="0"/>
              </a:rPr>
              <a:t>How easy is it for managers to turn conflict into fruitful competition?</a:t>
            </a:r>
          </a:p>
          <a:p>
            <a:pPr>
              <a:defRPr/>
            </a:pPr>
            <a:r>
              <a:rPr lang="en-GB" dirty="0">
                <a:latin typeface="Arial" charset="0"/>
                <a:cs typeface="Arial" charset="0"/>
              </a:rPr>
              <a:t> </a:t>
            </a:r>
          </a:p>
          <a:p>
            <a:pPr>
              <a:defRPr/>
            </a:pPr>
            <a:r>
              <a:rPr lang="en-GB" dirty="0">
                <a:latin typeface="Arial" charset="0"/>
                <a:cs typeface="Arial" charset="0"/>
              </a:rPr>
              <a:t>A collaborative climate should be created and maintained so that differences can and will be resolved by the parties involved co-operating with each other positively (in spirit, as well as obeying instructions to co-operate 'to the letter').  </a:t>
            </a:r>
          </a:p>
          <a:p>
            <a:pPr>
              <a:defRPr/>
            </a:pPr>
            <a:endParaRPr lang="en-GB" dirty="0">
              <a:latin typeface="Arial" charset="0"/>
              <a:cs typeface="Arial" charset="0"/>
            </a:endParaRPr>
          </a:p>
          <a:p>
            <a:pPr>
              <a:defRPr/>
            </a:pPr>
            <a:r>
              <a:rPr lang="en-GB" dirty="0">
                <a:latin typeface="Arial" charset="0"/>
                <a:cs typeface="Arial" charset="0"/>
              </a:rPr>
              <a:t>Such an environment is one where </a:t>
            </a:r>
          </a:p>
          <a:p>
            <a:pPr>
              <a:defRPr/>
            </a:pPr>
            <a:endParaRPr lang="en-GB" dirty="0">
              <a:latin typeface="Arial" charset="0"/>
              <a:cs typeface="Arial" charset="0"/>
            </a:endParaRPr>
          </a:p>
          <a:p>
            <a:pPr marL="342900" indent="-342900">
              <a:buFontTx/>
              <a:buAutoNum type="arabicPeriod"/>
              <a:defRPr/>
            </a:pPr>
            <a:r>
              <a:rPr lang="en-GB" dirty="0">
                <a:latin typeface="Arial" charset="0"/>
                <a:cs typeface="Arial" charset="0"/>
              </a:rPr>
              <a:t>People communicate openly and have a high degree of trust in each other</a:t>
            </a:r>
          </a:p>
          <a:p>
            <a:pPr marL="342900" indent="-342900">
              <a:buFontTx/>
              <a:buAutoNum type="arabicPeriod"/>
              <a:defRPr/>
            </a:pPr>
            <a:r>
              <a:rPr lang="en-GB" dirty="0">
                <a:latin typeface="Arial" charset="0"/>
                <a:cs typeface="Arial" charset="0"/>
              </a:rPr>
              <a:t>Commitment to </a:t>
            </a:r>
            <a:r>
              <a:rPr lang="en-GB" i="1" dirty="0">
                <a:latin typeface="Arial" charset="0"/>
                <a:cs typeface="Arial" charset="0"/>
              </a:rPr>
              <a:t>common</a:t>
            </a:r>
            <a:r>
              <a:rPr lang="en-GB" dirty="0">
                <a:latin typeface="Arial" charset="0"/>
                <a:cs typeface="Arial" charset="0"/>
              </a:rPr>
              <a:t> goals</a:t>
            </a:r>
          </a:p>
          <a:p>
            <a:pPr marL="342900" indent="-342900">
              <a:buFontTx/>
              <a:buAutoNum type="arabicPeriod"/>
              <a:defRPr/>
            </a:pPr>
            <a:r>
              <a:rPr lang="en-GB" dirty="0">
                <a:latin typeface="Arial" charset="0"/>
                <a:cs typeface="Arial" charset="0"/>
              </a:rPr>
              <a:t>Readiness and ability to understand other people's problems</a:t>
            </a:r>
          </a:p>
          <a:p>
            <a:pPr marL="342900" indent="-342900">
              <a:buFontTx/>
              <a:buAutoNum type="arabicPeriod"/>
              <a:defRPr/>
            </a:pPr>
            <a:r>
              <a:rPr lang="en-GB" dirty="0">
                <a:latin typeface="Arial" charset="0"/>
                <a:cs typeface="Arial" charset="0"/>
              </a:rPr>
              <a:t>A continuing wish, by all parties, to co-operate rather than to compete.</a:t>
            </a:r>
          </a:p>
          <a:p>
            <a:pPr>
              <a:defRPr/>
            </a:pPr>
            <a:r>
              <a:rPr lang="en-GB" dirty="0">
                <a:latin typeface="Arial" charset="0"/>
                <a:cs typeface="Arial" charset="0"/>
              </a:rPr>
              <a:t> </a:t>
            </a:r>
          </a:p>
          <a:p>
            <a:pPr>
              <a:defRPr/>
            </a:pPr>
            <a:r>
              <a:rPr lang="en-GB" dirty="0">
                <a:latin typeface="Arial" charset="0"/>
                <a:cs typeface="Arial" charset="0"/>
              </a:rPr>
              <a:t>As thus uncommon in organisations, managers forced to try to ‘control’ or ‘regulate’ the conflict, especially in the short term</a:t>
            </a:r>
          </a:p>
          <a:p>
            <a:pPr>
              <a:defRPr/>
            </a:pPr>
            <a:r>
              <a:rPr lang="en-GB" dirty="0">
                <a:latin typeface="Arial" charset="0"/>
                <a:cs typeface="Arial" charset="0"/>
              </a:rPr>
              <a:t> </a:t>
            </a:r>
          </a:p>
          <a:p>
            <a:pPr>
              <a:defRPr/>
            </a:pPr>
            <a:r>
              <a:rPr lang="en-GB" b="1" dirty="0">
                <a:latin typeface="Arial" charset="0"/>
                <a:cs typeface="Arial" charset="0"/>
              </a:rPr>
              <a:t>arbitration, mediation, formal procedures , confronting issues face to face</a:t>
            </a:r>
          </a:p>
        </p:txBody>
      </p:sp>
      <p:sp>
        <p:nvSpPr>
          <p:cNvPr id="2" name="Rectangle 1"/>
          <p:cNvSpPr/>
          <p:nvPr/>
        </p:nvSpPr>
        <p:spPr>
          <a:xfrm>
            <a:off x="98425" y="188913"/>
            <a:ext cx="9513888" cy="584200"/>
          </a:xfrm>
          <a:prstGeom prst="rect">
            <a:avLst/>
          </a:prstGeom>
        </p:spPr>
        <p:txBody>
          <a:bodyPr>
            <a:spAutoFit/>
          </a:bodyPr>
          <a:lstStyle/>
          <a:p>
            <a:pPr>
              <a:defRPr/>
            </a:pPr>
            <a:r>
              <a:rPr lang="en-GB" sz="3200" dirty="0">
                <a:latin typeface="+mn-lt"/>
                <a:cs typeface="Arial" charset="0"/>
              </a:rPr>
              <a:t>Managerial strategies for dealing with conflict (Handy)</a:t>
            </a:r>
          </a:p>
        </p:txBody>
      </p:sp>
    </p:spTree>
    <p:extLst>
      <p:ext uri="{BB962C8B-B14F-4D97-AF65-F5344CB8AC3E}">
        <p14:creationId xmlns:p14="http://schemas.microsoft.com/office/powerpoint/2010/main" val="29734018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132856"/>
            <a:ext cx="9144000" cy="4725144"/>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650" name="Rectangle 1"/>
          <p:cNvSpPr>
            <a:spLocks noChangeArrowheads="1"/>
          </p:cNvSpPr>
          <p:nvPr/>
        </p:nvSpPr>
        <p:spPr bwMode="auto">
          <a:xfrm>
            <a:off x="215900" y="1052736"/>
            <a:ext cx="8677275"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r>
              <a:rPr lang="en-GB" dirty="0">
                <a:latin typeface="+mj-lt"/>
                <a:cs typeface="Arial" charset="0"/>
              </a:rPr>
              <a:t>Lee and Lawrence (1985) mention  5 main groups of political strategies or </a:t>
            </a:r>
            <a:r>
              <a:rPr lang="en-GB" b="1" dirty="0">
                <a:latin typeface="+mj-lt"/>
                <a:cs typeface="Arial" charset="0"/>
              </a:rPr>
              <a:t>‘strategies of influence’</a:t>
            </a:r>
            <a:r>
              <a:rPr lang="en-GB" dirty="0">
                <a:latin typeface="+mj-lt"/>
                <a:cs typeface="Arial" charset="0"/>
              </a:rPr>
              <a:t> within organisations. A useful approach to understanding (and utilising and resisting) political forces and bureaucratic politics.</a:t>
            </a:r>
          </a:p>
          <a:p>
            <a:pPr>
              <a:defRPr/>
            </a:pPr>
            <a:endParaRPr lang="en-GB" dirty="0">
              <a:latin typeface="+mj-lt"/>
              <a:cs typeface="Arial" charset="0"/>
            </a:endParaRPr>
          </a:p>
          <a:p>
            <a:pPr>
              <a:defRPr/>
            </a:pPr>
            <a:r>
              <a:rPr lang="en-GB" dirty="0">
                <a:latin typeface="+mj-lt"/>
                <a:cs typeface="Arial" charset="0"/>
              </a:rPr>
              <a:t> </a:t>
            </a:r>
          </a:p>
          <a:p>
            <a:pPr>
              <a:defRPr/>
            </a:pPr>
            <a:r>
              <a:rPr lang="en-GB" b="1" dirty="0">
                <a:latin typeface="+mj-lt"/>
                <a:cs typeface="Arial" charset="0"/>
              </a:rPr>
              <a:t>1.  Push Strategies (</a:t>
            </a:r>
            <a:r>
              <a:rPr lang="en-GB" dirty="0">
                <a:latin typeface="+mj-lt"/>
                <a:cs typeface="Arial" charset="0"/>
              </a:rPr>
              <a:t>The ‘stick’ rather than the ‘carrot’). May involve:-</a:t>
            </a:r>
          </a:p>
          <a:p>
            <a:pPr marL="285750" indent="-285750">
              <a:buFont typeface="Wingdings" pitchFamily="2" charset="2"/>
              <a:buChar char="§"/>
              <a:defRPr/>
            </a:pPr>
            <a:r>
              <a:rPr lang="en-GB" dirty="0">
                <a:latin typeface="+mj-lt"/>
                <a:cs typeface="Arial" charset="0"/>
              </a:rPr>
              <a:t>A tight autocratic leadership style, e.g. continually giving orders, checking up.</a:t>
            </a:r>
          </a:p>
          <a:p>
            <a:pPr marL="285750" indent="-285750">
              <a:buFont typeface="Wingdings" pitchFamily="2" charset="2"/>
              <a:buChar char="§"/>
              <a:defRPr/>
            </a:pPr>
            <a:r>
              <a:rPr lang="en-GB" dirty="0">
                <a:latin typeface="+mj-lt"/>
                <a:cs typeface="Arial" charset="0"/>
              </a:rPr>
              <a:t>Sanctions - threatened/actual.</a:t>
            </a:r>
          </a:p>
          <a:p>
            <a:pPr marL="285750" indent="-285750">
              <a:buFont typeface="Wingdings" pitchFamily="2" charset="2"/>
              <a:buChar char="§"/>
              <a:defRPr/>
            </a:pPr>
            <a:r>
              <a:rPr lang="en-GB" dirty="0">
                <a:latin typeface="+mj-lt"/>
                <a:cs typeface="Arial" charset="0"/>
              </a:rPr>
              <a:t>‘Blocking’ - generally being obstructive.</a:t>
            </a:r>
          </a:p>
          <a:p>
            <a:pPr>
              <a:defRPr/>
            </a:pPr>
            <a:r>
              <a:rPr lang="en-GB" dirty="0">
                <a:latin typeface="+mj-lt"/>
                <a:cs typeface="Arial" charset="0"/>
              </a:rPr>
              <a:t> </a:t>
            </a:r>
          </a:p>
          <a:p>
            <a:pPr>
              <a:defRPr/>
            </a:pPr>
            <a:r>
              <a:rPr lang="en-GB" b="1" dirty="0">
                <a:latin typeface="+mj-lt"/>
                <a:cs typeface="Arial" charset="0"/>
              </a:rPr>
              <a:t>2. Pull Strategies</a:t>
            </a:r>
          </a:p>
          <a:p>
            <a:pPr>
              <a:defRPr/>
            </a:pPr>
            <a:r>
              <a:rPr lang="en-GB" b="1" dirty="0">
                <a:latin typeface="+mj-lt"/>
                <a:cs typeface="Arial" charset="0"/>
              </a:rPr>
              <a:t> </a:t>
            </a:r>
            <a:r>
              <a:rPr lang="en-GB" dirty="0">
                <a:latin typeface="+mj-lt"/>
                <a:cs typeface="Arial" charset="0"/>
              </a:rPr>
              <a:t>These involve the ‘carrot’ and rely on motivation theories e.g. employees are more likely to do a job (or accept change) if it offers opportunities for recognition, achievement etc. &amp;  intangible rewards.</a:t>
            </a:r>
          </a:p>
          <a:p>
            <a:pPr>
              <a:defRPr/>
            </a:pPr>
            <a:r>
              <a:rPr lang="en-GB" dirty="0">
                <a:latin typeface="+mj-lt"/>
                <a:cs typeface="Arial" charset="0"/>
              </a:rPr>
              <a:t> </a:t>
            </a:r>
          </a:p>
          <a:p>
            <a:pPr>
              <a:defRPr/>
            </a:pPr>
            <a:r>
              <a:rPr lang="en-GB" b="1" dirty="0">
                <a:latin typeface="+mj-lt"/>
                <a:cs typeface="Arial" charset="0"/>
              </a:rPr>
              <a:t>3. Persuasion Strategies</a:t>
            </a:r>
          </a:p>
          <a:p>
            <a:pPr>
              <a:defRPr/>
            </a:pPr>
            <a:r>
              <a:rPr lang="en-GB" b="1" dirty="0">
                <a:latin typeface="+mj-lt"/>
                <a:cs typeface="Arial" charset="0"/>
              </a:rPr>
              <a:t> </a:t>
            </a:r>
            <a:r>
              <a:rPr lang="en-GB" dirty="0">
                <a:latin typeface="+mj-lt"/>
                <a:cs typeface="Arial" charset="0"/>
              </a:rPr>
              <a:t>Trying to change the target’s attitudes, opinions, values, beliefs and may involve ‘negotiation’ (trade offs, compromises, etc.). To achieve long term change, training and other social conditioning may be necessary, but for short term change, a number of relatively simple tactics are used including presenting ideas/reports</a:t>
            </a:r>
          </a:p>
          <a:p>
            <a:pPr>
              <a:defRPr/>
            </a:pPr>
            <a:r>
              <a:rPr lang="en-GB" dirty="0">
                <a:latin typeface="+mj-lt"/>
                <a:cs typeface="Arial" charset="0"/>
              </a:rPr>
              <a:t> </a:t>
            </a:r>
          </a:p>
        </p:txBody>
      </p:sp>
      <p:sp>
        <p:nvSpPr>
          <p:cNvPr id="2" name="Rectangle 1"/>
          <p:cNvSpPr/>
          <p:nvPr/>
        </p:nvSpPr>
        <p:spPr>
          <a:xfrm>
            <a:off x="215900" y="260350"/>
            <a:ext cx="7932738" cy="646113"/>
          </a:xfrm>
          <a:prstGeom prst="rect">
            <a:avLst/>
          </a:prstGeom>
        </p:spPr>
        <p:txBody>
          <a:bodyPr wrap="none">
            <a:spAutoFit/>
          </a:bodyPr>
          <a:lstStyle/>
          <a:p>
            <a:pPr>
              <a:defRPr/>
            </a:pPr>
            <a:r>
              <a:rPr lang="en-GB" sz="3600" dirty="0">
                <a:latin typeface="+mj-lt"/>
                <a:cs typeface="Arial" charset="0"/>
              </a:rPr>
              <a:t>Strategies of influence to manage conflict</a:t>
            </a:r>
          </a:p>
        </p:txBody>
      </p:sp>
    </p:spTree>
    <p:extLst>
      <p:ext uri="{BB962C8B-B14F-4D97-AF65-F5344CB8AC3E}">
        <p14:creationId xmlns:p14="http://schemas.microsoft.com/office/powerpoint/2010/main" val="36164371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196752"/>
            <a:ext cx="9144000" cy="5661248"/>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4274" name="Rectangle 1"/>
          <p:cNvSpPr>
            <a:spLocks noChangeArrowheads="1"/>
          </p:cNvSpPr>
          <p:nvPr/>
        </p:nvSpPr>
        <p:spPr bwMode="auto">
          <a:xfrm>
            <a:off x="107950" y="1341438"/>
            <a:ext cx="8856663"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1800" b="1">
                <a:latin typeface="Arial" pitchFamily="34" charset="0"/>
              </a:rPr>
              <a:t>4. Preventive Strategies</a:t>
            </a:r>
          </a:p>
          <a:p>
            <a:pPr eaLnBrk="1" hangingPunct="1">
              <a:spcBef>
                <a:spcPct val="0"/>
              </a:spcBef>
              <a:buFontTx/>
              <a:buNone/>
            </a:pPr>
            <a:r>
              <a:rPr lang="en-GB" altLang="en-US" sz="1800" b="1">
                <a:latin typeface="Arial" pitchFamily="34" charset="0"/>
              </a:rPr>
              <a:t> </a:t>
            </a:r>
            <a:endParaRPr lang="en-GB" altLang="en-US" sz="1800">
              <a:latin typeface="Arial" pitchFamily="34" charset="0"/>
            </a:endParaRPr>
          </a:p>
          <a:p>
            <a:pPr eaLnBrk="1" hangingPunct="1">
              <a:spcBef>
                <a:spcPct val="0"/>
              </a:spcBef>
              <a:buFontTx/>
              <a:buNone/>
            </a:pPr>
            <a:r>
              <a:rPr lang="en-GB" altLang="en-US" sz="1800">
                <a:latin typeface="Arial" pitchFamily="34" charset="0"/>
              </a:rPr>
              <a:t>‘Non-decision making’ underpins this strategy; e.g.</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preventing an issue from arising;  deciding not to raise an issue;</a:t>
            </a:r>
          </a:p>
          <a:p>
            <a:pPr eaLnBrk="1" hangingPunct="1">
              <a:spcBef>
                <a:spcPct val="0"/>
              </a:spcBef>
              <a:buFontTx/>
              <a:buNone/>
            </a:pPr>
            <a:r>
              <a:rPr lang="en-GB" altLang="en-US" sz="1800">
                <a:latin typeface="Arial" pitchFamily="34" charset="0"/>
              </a:rPr>
              <a:t> distracting attention elsewhere;    a variety of delaying tactics.</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b="1">
                <a:latin typeface="Arial" pitchFamily="34" charset="0"/>
              </a:rPr>
              <a:t>5. Preparatory Strategies</a:t>
            </a:r>
          </a:p>
          <a:p>
            <a:pPr eaLnBrk="1" hangingPunct="1">
              <a:spcBef>
                <a:spcPct val="0"/>
              </a:spcBef>
              <a:buFontTx/>
              <a:buNone/>
            </a:pPr>
            <a:r>
              <a:rPr lang="en-GB" altLang="en-US" sz="1800" b="1">
                <a:latin typeface="Arial" pitchFamily="34" charset="0"/>
              </a:rPr>
              <a:t> </a:t>
            </a:r>
            <a:endParaRPr lang="en-GB" altLang="en-US" sz="1800">
              <a:latin typeface="Arial" pitchFamily="34" charset="0"/>
            </a:endParaRPr>
          </a:p>
          <a:p>
            <a:pPr eaLnBrk="1" hangingPunct="1">
              <a:spcBef>
                <a:spcPct val="0"/>
              </a:spcBef>
              <a:buFontTx/>
              <a:buNone/>
            </a:pPr>
            <a:r>
              <a:rPr lang="en-GB" altLang="en-US" sz="1800">
                <a:latin typeface="Arial" pitchFamily="34" charset="0"/>
              </a:rPr>
              <a:t>These involve the creation of the ‘right environment’ for new strategies to have a chance of operating successfully; e.g.</a:t>
            </a:r>
          </a:p>
          <a:p>
            <a:pPr eaLnBrk="1" hangingPunct="1">
              <a:spcBef>
                <a:spcPct val="0"/>
              </a:spcBef>
              <a:buFontTx/>
              <a:buNone/>
            </a:pPr>
            <a:r>
              <a:rPr lang="en-GB" altLang="en-US" sz="1800">
                <a:latin typeface="Arial" pitchFamily="34" charset="0"/>
              </a:rPr>
              <a:t> </a:t>
            </a:r>
          </a:p>
          <a:p>
            <a:pPr eaLnBrk="1" hangingPunct="1">
              <a:spcBef>
                <a:spcPct val="0"/>
              </a:spcBef>
              <a:buFontTx/>
              <a:buNone/>
            </a:pPr>
            <a:r>
              <a:rPr lang="en-GB" altLang="en-US" sz="1800">
                <a:latin typeface="Arial" pitchFamily="34" charset="0"/>
              </a:rPr>
              <a:t>(a)  creating impressions of oneself;</a:t>
            </a:r>
          </a:p>
          <a:p>
            <a:pPr eaLnBrk="1" hangingPunct="1">
              <a:spcBef>
                <a:spcPct val="0"/>
              </a:spcBef>
              <a:buFontTx/>
              <a:buNone/>
            </a:pPr>
            <a:r>
              <a:rPr lang="en-GB" altLang="en-US" sz="1800">
                <a:latin typeface="Arial" pitchFamily="34" charset="0"/>
              </a:rPr>
              <a:t>(b)  preparing for meetings;</a:t>
            </a:r>
          </a:p>
          <a:p>
            <a:pPr eaLnBrk="1" hangingPunct="1">
              <a:spcBef>
                <a:spcPct val="0"/>
              </a:spcBef>
              <a:buFontTx/>
              <a:buNone/>
            </a:pPr>
            <a:r>
              <a:rPr lang="en-GB" altLang="en-US" sz="1800">
                <a:latin typeface="Arial" pitchFamily="34" charset="0"/>
              </a:rPr>
              <a:t>(c)  choosing and ‘creating’ the right moment.</a:t>
            </a:r>
          </a:p>
        </p:txBody>
      </p:sp>
      <p:sp>
        <p:nvSpPr>
          <p:cNvPr id="3" name="Rectangle 2"/>
          <p:cNvSpPr/>
          <p:nvPr/>
        </p:nvSpPr>
        <p:spPr>
          <a:xfrm>
            <a:off x="215900" y="260350"/>
            <a:ext cx="7932738" cy="646113"/>
          </a:xfrm>
          <a:prstGeom prst="rect">
            <a:avLst/>
          </a:prstGeom>
        </p:spPr>
        <p:txBody>
          <a:bodyPr wrap="none">
            <a:spAutoFit/>
          </a:bodyPr>
          <a:lstStyle/>
          <a:p>
            <a:pPr>
              <a:defRPr/>
            </a:pPr>
            <a:r>
              <a:rPr lang="en-GB" sz="3600" dirty="0">
                <a:latin typeface="+mj-lt"/>
                <a:cs typeface="Arial" charset="0"/>
              </a:rPr>
              <a:t>Strategies of influence to manage conflict</a:t>
            </a:r>
          </a:p>
        </p:txBody>
      </p:sp>
    </p:spTree>
    <p:extLst>
      <p:ext uri="{BB962C8B-B14F-4D97-AF65-F5344CB8AC3E}">
        <p14:creationId xmlns:p14="http://schemas.microsoft.com/office/powerpoint/2010/main" val="4653205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Conflict Management</a:t>
            </a:r>
          </a:p>
        </p:txBody>
      </p:sp>
      <p:sp>
        <p:nvSpPr>
          <p:cNvPr id="3" name="Content Placeholder 2"/>
          <p:cNvSpPr>
            <a:spLocks noGrp="1"/>
          </p:cNvSpPr>
          <p:nvPr>
            <p:ph idx="1"/>
          </p:nvPr>
        </p:nvSpPr>
        <p:spPr/>
        <p:txBody>
          <a:bodyPr>
            <a:normAutofit fontScale="77500" lnSpcReduction="20000"/>
          </a:bodyPr>
          <a:lstStyle/>
          <a:p>
            <a:r>
              <a:rPr lang="en-GB" b="1" dirty="0"/>
              <a:t>Peaceful coexistence </a:t>
            </a:r>
            <a:r>
              <a:rPr lang="en-GB" dirty="0"/>
              <a:t>– smooth out differences and emphasize the common ground.</a:t>
            </a:r>
          </a:p>
          <a:p>
            <a:r>
              <a:rPr lang="en-GB" dirty="0"/>
              <a:t>BUT may not work in the long term</a:t>
            </a:r>
          </a:p>
          <a:p>
            <a:r>
              <a:rPr lang="en-GB" b="1" dirty="0"/>
              <a:t>Compromise</a:t>
            </a:r>
            <a:r>
              <a:rPr lang="en-GB" dirty="0"/>
              <a:t> Negotiation or bargaining so neither wins or loses. Splitting the difference sounds ok but does not always resolve issues and may not be the best for anyone.</a:t>
            </a:r>
          </a:p>
          <a:p>
            <a:pPr>
              <a:buNone/>
            </a:pPr>
            <a:r>
              <a:rPr lang="en-GB" dirty="0"/>
              <a:t>     </a:t>
            </a:r>
            <a:r>
              <a:rPr lang="en-GB" b="1" dirty="0"/>
              <a:t>Problem solving </a:t>
            </a:r>
            <a:r>
              <a:rPr lang="en-GB" dirty="0"/>
              <a:t>An attempt is made to find a genuine solution to the problem. Both sides define the problem develop alternative solutions and AGREEMENT is reached on what and how action is to be implemented.</a:t>
            </a:r>
          </a:p>
          <a:p>
            <a:endParaRPr lang="en-GB" dirty="0"/>
          </a:p>
        </p:txBody>
      </p:sp>
      <p:sp>
        <p:nvSpPr>
          <p:cNvPr id="4" name="TextBox 3"/>
          <p:cNvSpPr txBox="1"/>
          <p:nvPr/>
        </p:nvSpPr>
        <p:spPr>
          <a:xfrm>
            <a:off x="270413" y="5236315"/>
            <a:ext cx="1890261" cy="369332"/>
          </a:xfrm>
          <a:prstGeom prst="rect">
            <a:avLst/>
          </a:prstGeom>
          <a:noFill/>
        </p:spPr>
        <p:txBody>
          <a:bodyPr wrap="none" rtlCol="0">
            <a:spAutoFit/>
          </a:bodyPr>
          <a:lstStyle/>
          <a:p>
            <a:r>
              <a:rPr lang="en-GB" dirty="0"/>
              <a:t>Armstrong, 2012</a:t>
            </a:r>
          </a:p>
        </p:txBody>
      </p:sp>
    </p:spTree>
    <p:extLst>
      <p:ext uri="{BB962C8B-B14F-4D97-AF65-F5344CB8AC3E}">
        <p14:creationId xmlns:p14="http://schemas.microsoft.com/office/powerpoint/2010/main" val="27962866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a:t>Personal conflict management</a:t>
            </a:r>
          </a:p>
        </p:txBody>
      </p:sp>
      <p:sp>
        <p:nvSpPr>
          <p:cNvPr id="3" name="Content Placeholder 2"/>
          <p:cNvSpPr>
            <a:spLocks noGrp="1"/>
          </p:cNvSpPr>
          <p:nvPr>
            <p:ph idx="1"/>
          </p:nvPr>
        </p:nvSpPr>
        <p:spPr>
          <a:xfrm>
            <a:off x="457200" y="1370187"/>
            <a:ext cx="8229600" cy="3917032"/>
          </a:xfrm>
        </p:spPr>
        <p:txBody>
          <a:bodyPr>
            <a:normAutofit fontScale="77500" lnSpcReduction="20000"/>
          </a:bodyPr>
          <a:lstStyle/>
          <a:p>
            <a:r>
              <a:rPr lang="en-GB" dirty="0"/>
              <a:t>Sometimes trickier can be destructive or productive.</a:t>
            </a:r>
          </a:p>
          <a:p>
            <a:r>
              <a:rPr lang="en-GB" b="1" dirty="0"/>
              <a:t>Withdrawal</a:t>
            </a:r>
            <a:r>
              <a:rPr lang="en-GB" dirty="0"/>
              <a:t>. - one wins the other ignored</a:t>
            </a:r>
          </a:p>
          <a:p>
            <a:r>
              <a:rPr lang="en-GB" dirty="0"/>
              <a:t>Soothing over differences.- no attempt to tackle the root cause</a:t>
            </a:r>
          </a:p>
          <a:p>
            <a:r>
              <a:rPr lang="en-GB" b="1" dirty="0"/>
              <a:t>Compromise</a:t>
            </a:r>
            <a:r>
              <a:rPr lang="en-GB" dirty="0"/>
              <a:t>. – bargaining on win some points and lose some points</a:t>
            </a:r>
          </a:p>
          <a:p>
            <a:r>
              <a:rPr lang="en-GB" b="1" dirty="0"/>
              <a:t>Counselling</a:t>
            </a:r>
            <a:r>
              <a:rPr lang="en-GB" dirty="0"/>
              <a:t>. Offers support and discussion but maybe not a result.</a:t>
            </a:r>
          </a:p>
          <a:p>
            <a:r>
              <a:rPr lang="en-GB" b="1" dirty="0"/>
              <a:t>Constructive confrontation </a:t>
            </a:r>
            <a:r>
              <a:rPr lang="en-GB" dirty="0"/>
              <a:t>see each others point of view via a </a:t>
            </a:r>
            <a:r>
              <a:rPr lang="en-GB" b="1" dirty="0"/>
              <a:t>third party </a:t>
            </a:r>
            <a:r>
              <a:rPr lang="en-GB" dirty="0"/>
              <a:t>who has to listen actively, observe, ask questions, see both sides, help resolutions.</a:t>
            </a:r>
          </a:p>
          <a:p>
            <a:endParaRPr lang="en-GB" dirty="0"/>
          </a:p>
        </p:txBody>
      </p:sp>
      <p:sp>
        <p:nvSpPr>
          <p:cNvPr id="4" name="TextBox 3"/>
          <p:cNvSpPr txBox="1"/>
          <p:nvPr/>
        </p:nvSpPr>
        <p:spPr>
          <a:xfrm>
            <a:off x="270413" y="5061902"/>
            <a:ext cx="1890261" cy="369332"/>
          </a:xfrm>
          <a:prstGeom prst="rect">
            <a:avLst/>
          </a:prstGeom>
          <a:noFill/>
        </p:spPr>
        <p:txBody>
          <a:bodyPr wrap="none" rtlCol="0">
            <a:spAutoFit/>
          </a:bodyPr>
          <a:lstStyle/>
          <a:p>
            <a:r>
              <a:rPr lang="en-GB" dirty="0"/>
              <a:t>Armstrong, 2012</a:t>
            </a:r>
          </a:p>
        </p:txBody>
      </p:sp>
    </p:spTree>
    <p:extLst>
      <p:ext uri="{BB962C8B-B14F-4D97-AF65-F5344CB8AC3E}">
        <p14:creationId xmlns:p14="http://schemas.microsoft.com/office/powerpoint/2010/main" val="3386058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2"/>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9965535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purl.org/dc/terms/"/>
    <ds:schemaRef ds:uri="http://purl.org/dc/elements/1.1/"/>
    <ds:schemaRef ds:uri="http://schemas.microsoft.com/office/2006/metadata/properties"/>
    <ds:schemaRef ds:uri="http://schemas.openxmlformats.org/package/2006/metadata/core-properties"/>
    <ds:schemaRef ds:uri="303dbf9b-b85b-46a0-94f1-894078c07ecd"/>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957</TotalTime>
  <Words>2068</Words>
  <Application>Microsoft Office PowerPoint</Application>
  <PresentationFormat>On-screen Show (4:3)</PresentationFormat>
  <Paragraphs>322</Paragraphs>
  <Slides>47</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47</vt:i4>
      </vt:variant>
    </vt:vector>
  </HeadingPairs>
  <TitlesOfParts>
    <vt:vector size="56" baseType="lpstr">
      <vt:lpstr>Arial</vt:lpstr>
      <vt:lpstr>Calibri</vt:lpstr>
      <vt:lpstr>Comic Sans MS</vt:lpstr>
      <vt:lpstr>Myriad Pro</vt:lpstr>
      <vt:lpstr>Times New Roman</vt:lpstr>
      <vt:lpstr>Wingdings</vt:lpstr>
      <vt:lpstr>20140311PresentationUWTSDTemplate</vt:lpstr>
      <vt:lpstr>Clip</vt:lpstr>
      <vt:lpstr>Document</vt:lpstr>
      <vt:lpstr>Skills for Managing Lecture 6</vt:lpstr>
      <vt:lpstr>Learning Objectives</vt:lpstr>
      <vt:lpstr>Quick intro to workplace conflict</vt:lpstr>
      <vt:lpstr>What words do you associate with conflict management?</vt:lpstr>
      <vt:lpstr>PowerPoint Presentation</vt:lpstr>
      <vt:lpstr>What is conflict?</vt:lpstr>
      <vt:lpstr>Conflict</vt:lpstr>
      <vt:lpstr>PowerPoint Presentation</vt:lpstr>
      <vt:lpstr>Q&amp;A</vt:lpstr>
      <vt:lpstr>PowerPoint Presentation</vt:lpstr>
      <vt:lpstr>What are the signs that there is conflict?</vt:lpstr>
      <vt:lpstr>PowerPoint Presentation</vt:lpstr>
      <vt:lpstr>PowerPoint Presentation</vt:lpstr>
      <vt:lpstr>PowerPoint Presentation</vt:lpstr>
      <vt:lpstr>COSTS TO THE EMPLOYEE</vt:lpstr>
      <vt:lpstr>PowerPoint Presentation</vt:lpstr>
      <vt:lpstr>Research study facts</vt:lpstr>
      <vt:lpstr>How do you see it? activity: within your teams</vt:lpstr>
      <vt:lpstr>Discussion Questions </vt:lpstr>
      <vt:lpstr>Positive aspects of conflict?</vt:lpstr>
      <vt:lpstr>Layers in Organisational Conflict</vt:lpstr>
      <vt:lpstr>PowerPoint Presentation</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Forum Activity</vt:lpstr>
      <vt:lpstr>PowerPoint Presentation</vt:lpstr>
      <vt:lpstr>Dealing With Conflict</vt:lpstr>
      <vt:lpstr>PowerPoint Presentation</vt:lpstr>
      <vt:lpstr>Perspectives on Conflict</vt:lpstr>
      <vt:lpstr>Sources of Power in a Job</vt:lpstr>
      <vt:lpstr>PowerPoint Presentation</vt:lpstr>
      <vt:lpstr>PowerPoint Presentation</vt:lpstr>
      <vt:lpstr>PowerPoint Presentation</vt:lpstr>
      <vt:lpstr>PowerPoint Presentation</vt:lpstr>
      <vt:lpstr>PowerPoint Presentation</vt:lpstr>
      <vt:lpstr>PowerPoint Presentation</vt:lpstr>
      <vt:lpstr>Group Conflict Management</vt:lpstr>
      <vt:lpstr>Personal conflict management</vt:lpstr>
      <vt:lpstr>One Approach - Mindtools Video</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47</cp:revision>
  <dcterms:created xsi:type="dcterms:W3CDTF">2015-04-14T15:21:28Z</dcterms:created>
  <dcterms:modified xsi:type="dcterms:W3CDTF">2017-03-08T08:18:41Z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