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13"/>
  </p:notesMasterIdLst>
  <p:sldIdLst>
    <p:sldId id="256" r:id="rId2"/>
    <p:sldId id="257" r:id="rId3"/>
    <p:sldId id="262" r:id="rId4"/>
    <p:sldId id="258" r:id="rId5"/>
    <p:sldId id="267" r:id="rId6"/>
    <p:sldId id="269" r:id="rId7"/>
    <p:sldId id="270" r:id="rId8"/>
    <p:sldId id="271" r:id="rId9"/>
    <p:sldId id="274" r:id="rId10"/>
    <p:sldId id="260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B7B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F5B772-EF19-455B-90DF-487D1C8E6BEE}" v="3638" dt="2022-06-27T23:41:01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5754" autoAdjust="0"/>
  </p:normalViewPr>
  <p:slideViewPr>
    <p:cSldViewPr snapToGrid="0">
      <p:cViewPr>
        <p:scale>
          <a:sx n="100" d="100"/>
          <a:sy n="100" d="100"/>
        </p:scale>
        <p:origin x="58" y="-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ina Ibrahim Sheikh (2122535)" userId="8e1c1aa9-85b3-452c-82c3-7464d8d832ac" providerId="ADAL" clId="{8BF5B772-EF19-455B-90DF-487D1C8E6BEE}"/>
    <pc:docChg chg="undo redo custSel addSld delSld modSld">
      <pc:chgData name="Hasina Ibrahim Sheikh (2122535)" userId="8e1c1aa9-85b3-452c-82c3-7464d8d832ac" providerId="ADAL" clId="{8BF5B772-EF19-455B-90DF-487D1C8E6BEE}" dt="2022-06-27T23:41:01.356" v="4909" actId="20577"/>
      <pc:docMkLst>
        <pc:docMk/>
      </pc:docMkLst>
      <pc:sldChg chg="modSp mod">
        <pc:chgData name="Hasina Ibrahim Sheikh (2122535)" userId="8e1c1aa9-85b3-452c-82c3-7464d8d832ac" providerId="ADAL" clId="{8BF5B772-EF19-455B-90DF-487D1C8E6BEE}" dt="2022-06-27T18:17:45.621" v="0" actId="113"/>
        <pc:sldMkLst>
          <pc:docMk/>
          <pc:sldMk cId="3102479071" sldId="257"/>
        </pc:sldMkLst>
        <pc:spChg chg="mod">
          <ac:chgData name="Hasina Ibrahim Sheikh (2122535)" userId="8e1c1aa9-85b3-452c-82c3-7464d8d832ac" providerId="ADAL" clId="{8BF5B772-EF19-455B-90DF-487D1C8E6BEE}" dt="2022-06-27T18:17:45.621" v="0" actId="113"/>
          <ac:spMkLst>
            <pc:docMk/>
            <pc:sldMk cId="3102479071" sldId="257"/>
            <ac:spMk id="3" creationId="{D3EC196B-CDC5-DC15-F127-35DB9D54AAD8}"/>
          </ac:spMkLst>
        </pc:spChg>
      </pc:sldChg>
      <pc:sldChg chg="modSp mod">
        <pc:chgData name="Hasina Ibrahim Sheikh (2122535)" userId="8e1c1aa9-85b3-452c-82c3-7464d8d832ac" providerId="ADAL" clId="{8BF5B772-EF19-455B-90DF-487D1C8E6BEE}" dt="2022-06-27T18:19:26.387" v="17" actId="20577"/>
        <pc:sldMkLst>
          <pc:docMk/>
          <pc:sldMk cId="4017132934" sldId="258"/>
        </pc:sldMkLst>
        <pc:spChg chg="mod">
          <ac:chgData name="Hasina Ibrahim Sheikh (2122535)" userId="8e1c1aa9-85b3-452c-82c3-7464d8d832ac" providerId="ADAL" clId="{8BF5B772-EF19-455B-90DF-487D1C8E6BEE}" dt="2022-06-27T18:19:26.387" v="17" actId="20577"/>
          <ac:spMkLst>
            <pc:docMk/>
            <pc:sldMk cId="4017132934" sldId="258"/>
            <ac:spMk id="7" creationId="{DAC0DE69-EB29-01CE-CEB9-D7DB388738CE}"/>
          </ac:spMkLst>
        </pc:spChg>
      </pc:sldChg>
      <pc:sldChg chg="add del">
        <pc:chgData name="Hasina Ibrahim Sheikh (2122535)" userId="8e1c1aa9-85b3-452c-82c3-7464d8d832ac" providerId="ADAL" clId="{8BF5B772-EF19-455B-90DF-487D1C8E6BEE}" dt="2022-06-27T21:45:57.172" v="3157" actId="47"/>
        <pc:sldMkLst>
          <pc:docMk/>
          <pc:sldMk cId="3308353482" sldId="259"/>
        </pc:sldMkLst>
      </pc:sldChg>
      <pc:sldChg chg="addSp delSp modSp mod">
        <pc:chgData name="Hasina Ibrahim Sheikh (2122535)" userId="8e1c1aa9-85b3-452c-82c3-7464d8d832ac" providerId="ADAL" clId="{8BF5B772-EF19-455B-90DF-487D1C8E6BEE}" dt="2022-06-27T23:30:41.193" v="4743" actId="1037"/>
        <pc:sldMkLst>
          <pc:docMk/>
          <pc:sldMk cId="3545565013" sldId="260"/>
        </pc:sldMkLst>
        <pc:spChg chg="mod">
          <ac:chgData name="Hasina Ibrahim Sheikh (2122535)" userId="8e1c1aa9-85b3-452c-82c3-7464d8d832ac" providerId="ADAL" clId="{8BF5B772-EF19-455B-90DF-487D1C8E6BEE}" dt="2022-06-27T22:00:35.847" v="3716" actId="1076"/>
          <ac:spMkLst>
            <pc:docMk/>
            <pc:sldMk cId="3545565013" sldId="260"/>
            <ac:spMk id="2" creationId="{95422901-3461-7406-743F-BF91C68B67F1}"/>
          </ac:spMkLst>
        </pc:spChg>
        <pc:spChg chg="mod">
          <ac:chgData name="Hasina Ibrahim Sheikh (2122535)" userId="8e1c1aa9-85b3-452c-82c3-7464d8d832ac" providerId="ADAL" clId="{8BF5B772-EF19-455B-90DF-487D1C8E6BEE}" dt="2022-06-27T23:30:41.193" v="4743" actId="1037"/>
          <ac:spMkLst>
            <pc:docMk/>
            <pc:sldMk cId="3545565013" sldId="260"/>
            <ac:spMk id="3" creationId="{523C009A-5655-22EE-F2E3-A9ACE71BBBBC}"/>
          </ac:spMkLst>
        </pc:spChg>
        <pc:graphicFrameChg chg="add del modGraphic">
          <ac:chgData name="Hasina Ibrahim Sheikh (2122535)" userId="8e1c1aa9-85b3-452c-82c3-7464d8d832ac" providerId="ADAL" clId="{8BF5B772-EF19-455B-90DF-487D1C8E6BEE}" dt="2022-06-27T21:54:46.791" v="3216" actId="478"/>
          <ac:graphicFrameMkLst>
            <pc:docMk/>
            <pc:sldMk cId="3545565013" sldId="260"/>
            <ac:graphicFrameMk id="5" creationId="{8A707AA7-19E6-4545-369C-E4F3D66A4C13}"/>
          </ac:graphicFrameMkLst>
        </pc:graphicFrameChg>
      </pc:sldChg>
      <pc:sldChg chg="modSp mod">
        <pc:chgData name="Hasina Ibrahim Sheikh (2122535)" userId="8e1c1aa9-85b3-452c-82c3-7464d8d832ac" providerId="ADAL" clId="{8BF5B772-EF19-455B-90DF-487D1C8E6BEE}" dt="2022-06-27T23:40:06.174" v="4905" actId="1076"/>
        <pc:sldMkLst>
          <pc:docMk/>
          <pc:sldMk cId="2136239229" sldId="261"/>
        </pc:sldMkLst>
        <pc:spChg chg="mod">
          <ac:chgData name="Hasina Ibrahim Sheikh (2122535)" userId="8e1c1aa9-85b3-452c-82c3-7464d8d832ac" providerId="ADAL" clId="{8BF5B772-EF19-455B-90DF-487D1C8E6BEE}" dt="2022-06-27T23:40:06.174" v="4905" actId="1076"/>
          <ac:spMkLst>
            <pc:docMk/>
            <pc:sldMk cId="2136239229" sldId="261"/>
            <ac:spMk id="3" creationId="{65A641E8-35B3-F32E-E550-2FAC265E0C74}"/>
          </ac:spMkLst>
        </pc:spChg>
      </pc:sldChg>
      <pc:sldChg chg="modSp mod">
        <pc:chgData name="Hasina Ibrahim Sheikh (2122535)" userId="8e1c1aa9-85b3-452c-82c3-7464d8d832ac" providerId="ADAL" clId="{8BF5B772-EF19-455B-90DF-487D1C8E6BEE}" dt="2022-06-27T22:33:22.518" v="3988" actId="14100"/>
        <pc:sldMkLst>
          <pc:docMk/>
          <pc:sldMk cId="2261679495" sldId="262"/>
        </pc:sldMkLst>
        <pc:spChg chg="mod">
          <ac:chgData name="Hasina Ibrahim Sheikh (2122535)" userId="8e1c1aa9-85b3-452c-82c3-7464d8d832ac" providerId="ADAL" clId="{8BF5B772-EF19-455B-90DF-487D1C8E6BEE}" dt="2022-06-27T22:31:48.295" v="3961" actId="1076"/>
          <ac:spMkLst>
            <pc:docMk/>
            <pc:sldMk cId="2261679495" sldId="262"/>
            <ac:spMk id="2" creationId="{44777CBE-CDD5-E06E-64EE-7D9078D744D5}"/>
          </ac:spMkLst>
        </pc:spChg>
        <pc:spChg chg="mod">
          <ac:chgData name="Hasina Ibrahim Sheikh (2122535)" userId="8e1c1aa9-85b3-452c-82c3-7464d8d832ac" providerId="ADAL" clId="{8BF5B772-EF19-455B-90DF-487D1C8E6BEE}" dt="2022-06-27T22:33:22.518" v="3988" actId="14100"/>
          <ac:spMkLst>
            <pc:docMk/>
            <pc:sldMk cId="2261679495" sldId="262"/>
            <ac:spMk id="3" creationId="{D3EC196B-CDC5-DC15-F127-35DB9D54AAD8}"/>
          </ac:spMkLst>
        </pc:spChg>
      </pc:sldChg>
      <pc:sldChg chg="addSp delSp modSp mod">
        <pc:chgData name="Hasina Ibrahim Sheikh (2122535)" userId="8e1c1aa9-85b3-452c-82c3-7464d8d832ac" providerId="ADAL" clId="{8BF5B772-EF19-455B-90DF-487D1C8E6BEE}" dt="2022-06-27T22:07:20.208" v="3823" actId="1037"/>
        <pc:sldMkLst>
          <pc:docMk/>
          <pc:sldMk cId="2122177513" sldId="267"/>
        </pc:sldMkLst>
        <pc:spChg chg="mod">
          <ac:chgData name="Hasina Ibrahim Sheikh (2122535)" userId="8e1c1aa9-85b3-452c-82c3-7464d8d832ac" providerId="ADAL" clId="{8BF5B772-EF19-455B-90DF-487D1C8E6BEE}" dt="2022-06-27T22:07:20.208" v="3823" actId="1037"/>
          <ac:spMkLst>
            <pc:docMk/>
            <pc:sldMk cId="2122177513" sldId="267"/>
            <ac:spMk id="2" creationId="{0434B9A7-A12D-D97D-6882-3D854593C507}"/>
          </ac:spMkLst>
        </pc:spChg>
        <pc:graphicFrameChg chg="mod ord modGraphic">
          <ac:chgData name="Hasina Ibrahim Sheikh (2122535)" userId="8e1c1aa9-85b3-452c-82c3-7464d8d832ac" providerId="ADAL" clId="{8BF5B772-EF19-455B-90DF-487D1C8E6BEE}" dt="2022-06-27T22:04:15.934" v="3811" actId="27116"/>
          <ac:graphicFrameMkLst>
            <pc:docMk/>
            <pc:sldMk cId="2122177513" sldId="267"/>
            <ac:graphicFrameMk id="12" creationId="{A43B368B-DCC1-23F4-9B5D-C6CE0B6B21DC}"/>
          </ac:graphicFrameMkLst>
        </pc:graphicFrameChg>
        <pc:graphicFrameChg chg="mod ord modGraphic">
          <ac:chgData name="Hasina Ibrahim Sheikh (2122535)" userId="8e1c1aa9-85b3-452c-82c3-7464d8d832ac" providerId="ADAL" clId="{8BF5B772-EF19-455B-90DF-487D1C8E6BEE}" dt="2022-06-27T22:04:05.207" v="3809" actId="27116"/>
          <ac:graphicFrameMkLst>
            <pc:docMk/>
            <pc:sldMk cId="2122177513" sldId="267"/>
            <ac:graphicFrameMk id="16" creationId="{02D36FDB-2962-CDF5-D775-457E43FA6288}"/>
          </ac:graphicFrameMkLst>
        </pc:graphicFrameChg>
        <pc:graphicFrameChg chg="mod ord modGraphic">
          <ac:chgData name="Hasina Ibrahim Sheikh (2122535)" userId="8e1c1aa9-85b3-452c-82c3-7464d8d832ac" providerId="ADAL" clId="{8BF5B772-EF19-455B-90DF-487D1C8E6BEE}" dt="2022-06-27T22:04:20.222" v="3812" actId="27116"/>
          <ac:graphicFrameMkLst>
            <pc:docMk/>
            <pc:sldMk cId="2122177513" sldId="267"/>
            <ac:graphicFrameMk id="18" creationId="{A058F369-4922-89C1-41F3-0596C7B157AC}"/>
          </ac:graphicFrameMkLst>
        </pc:graphicFrameChg>
        <pc:graphicFrameChg chg="mod ord modGraphic">
          <ac:chgData name="Hasina Ibrahim Sheikh (2122535)" userId="8e1c1aa9-85b3-452c-82c3-7464d8d832ac" providerId="ADAL" clId="{8BF5B772-EF19-455B-90DF-487D1C8E6BEE}" dt="2022-06-27T22:04:11.501" v="3810" actId="27116"/>
          <ac:graphicFrameMkLst>
            <pc:docMk/>
            <pc:sldMk cId="2122177513" sldId="267"/>
            <ac:graphicFrameMk id="20" creationId="{4B4C0407-0783-FE05-8DE2-1B248B79E177}"/>
          </ac:graphicFrameMkLst>
        </pc:graphicFrameChg>
        <pc:graphicFrameChg chg="del">
          <ac:chgData name="Hasina Ibrahim Sheikh (2122535)" userId="8e1c1aa9-85b3-452c-82c3-7464d8d832ac" providerId="ADAL" clId="{8BF5B772-EF19-455B-90DF-487D1C8E6BEE}" dt="2022-06-27T21:42:54.611" v="3122" actId="478"/>
          <ac:graphicFrameMkLst>
            <pc:docMk/>
            <pc:sldMk cId="2122177513" sldId="267"/>
            <ac:graphicFrameMk id="22" creationId="{6B605CCD-488E-68DB-40B1-08962F0855C6}"/>
          </ac:graphicFrameMkLst>
        </pc:graphicFrameChg>
        <pc:picChg chg="add mod">
          <ac:chgData name="Hasina Ibrahim Sheikh (2122535)" userId="8e1c1aa9-85b3-452c-82c3-7464d8d832ac" providerId="ADAL" clId="{8BF5B772-EF19-455B-90DF-487D1C8E6BEE}" dt="2022-06-27T21:43:55.941" v="3144" actId="1076"/>
          <ac:picMkLst>
            <pc:docMk/>
            <pc:sldMk cId="2122177513" sldId="267"/>
            <ac:picMk id="5" creationId="{5B2266D1-7956-2340-E70E-71EAFF7275EB}"/>
          </ac:picMkLst>
        </pc:picChg>
        <pc:picChg chg="del">
          <ac:chgData name="Hasina Ibrahim Sheikh (2122535)" userId="8e1c1aa9-85b3-452c-82c3-7464d8d832ac" providerId="ADAL" clId="{8BF5B772-EF19-455B-90DF-487D1C8E6BEE}" dt="2022-06-27T21:42:15.755" v="3113" actId="478"/>
          <ac:picMkLst>
            <pc:docMk/>
            <pc:sldMk cId="2122177513" sldId="267"/>
            <ac:picMk id="10" creationId="{33D190AB-925F-5FE8-D771-C24F2B5FE55F}"/>
          </ac:picMkLst>
        </pc:picChg>
      </pc:sldChg>
      <pc:sldChg chg="del">
        <pc:chgData name="Hasina Ibrahim Sheikh (2122535)" userId="8e1c1aa9-85b3-452c-82c3-7464d8d832ac" providerId="ADAL" clId="{8BF5B772-EF19-455B-90DF-487D1C8E6BEE}" dt="2022-06-27T21:35:54.503" v="2653" actId="47"/>
        <pc:sldMkLst>
          <pc:docMk/>
          <pc:sldMk cId="1733070727" sldId="268"/>
        </pc:sldMkLst>
      </pc:sldChg>
      <pc:sldChg chg="modSp mod">
        <pc:chgData name="Hasina Ibrahim Sheikh (2122535)" userId="8e1c1aa9-85b3-452c-82c3-7464d8d832ac" providerId="ADAL" clId="{8BF5B772-EF19-455B-90DF-487D1C8E6BEE}" dt="2022-06-27T23:38:22.956" v="4869" actId="255"/>
        <pc:sldMkLst>
          <pc:docMk/>
          <pc:sldMk cId="1056011417" sldId="269"/>
        </pc:sldMkLst>
        <pc:graphicFrameChg chg="mod modGraphic">
          <ac:chgData name="Hasina Ibrahim Sheikh (2122535)" userId="8e1c1aa9-85b3-452c-82c3-7464d8d832ac" providerId="ADAL" clId="{8BF5B772-EF19-455B-90DF-487D1C8E6BEE}" dt="2022-06-27T23:38:22.956" v="4869" actId="255"/>
          <ac:graphicFrameMkLst>
            <pc:docMk/>
            <pc:sldMk cId="1056011417" sldId="269"/>
            <ac:graphicFrameMk id="13" creationId="{C9F54A3B-8B67-5438-51EB-E3A54EF7CBDF}"/>
          </ac:graphicFrameMkLst>
        </pc:graphicFrameChg>
      </pc:sldChg>
      <pc:sldChg chg="addSp delSp modSp mod">
        <pc:chgData name="Hasina Ibrahim Sheikh (2122535)" userId="8e1c1aa9-85b3-452c-82c3-7464d8d832ac" providerId="ADAL" clId="{8BF5B772-EF19-455B-90DF-487D1C8E6BEE}" dt="2022-06-27T23:41:01.356" v="4909" actId="20577"/>
        <pc:sldMkLst>
          <pc:docMk/>
          <pc:sldMk cId="4114866926" sldId="270"/>
        </pc:sldMkLst>
        <pc:spChg chg="add del">
          <ac:chgData name="Hasina Ibrahim Sheikh (2122535)" userId="8e1c1aa9-85b3-452c-82c3-7464d8d832ac" providerId="ADAL" clId="{8BF5B772-EF19-455B-90DF-487D1C8E6BEE}" dt="2022-06-27T19:11:23.529" v="1012" actId="478"/>
          <ac:spMkLst>
            <pc:docMk/>
            <pc:sldMk cId="4114866926" sldId="270"/>
            <ac:spMk id="4" creationId="{E54AAF66-5271-27F1-6280-DD0A411477D9}"/>
          </ac:spMkLst>
        </pc:spChg>
        <pc:spChg chg="add mod">
          <ac:chgData name="Hasina Ibrahim Sheikh (2122535)" userId="8e1c1aa9-85b3-452c-82c3-7464d8d832ac" providerId="ADAL" clId="{8BF5B772-EF19-455B-90DF-487D1C8E6BEE}" dt="2022-06-27T19:11:43.375" v="1015"/>
          <ac:spMkLst>
            <pc:docMk/>
            <pc:sldMk cId="4114866926" sldId="270"/>
            <ac:spMk id="6" creationId="{BFF99FF2-5185-C4E4-97F7-5DDFE9EA2B5F}"/>
          </ac:spMkLst>
        </pc:spChg>
        <pc:spChg chg="add mod">
          <ac:chgData name="Hasina Ibrahim Sheikh (2122535)" userId="8e1c1aa9-85b3-452c-82c3-7464d8d832ac" providerId="ADAL" clId="{8BF5B772-EF19-455B-90DF-487D1C8E6BEE}" dt="2022-06-27T19:11:43.375" v="1015"/>
          <ac:spMkLst>
            <pc:docMk/>
            <pc:sldMk cId="4114866926" sldId="270"/>
            <ac:spMk id="7" creationId="{62FAEE21-6AB6-1BC9-ACC4-DCA68E390389}"/>
          </ac:spMkLst>
        </pc:spChg>
        <pc:spChg chg="add del">
          <ac:chgData name="Hasina Ibrahim Sheikh (2122535)" userId="8e1c1aa9-85b3-452c-82c3-7464d8d832ac" providerId="ADAL" clId="{8BF5B772-EF19-455B-90DF-487D1C8E6BEE}" dt="2022-06-27T19:11:23.529" v="1012" actId="478"/>
          <ac:spMkLst>
            <pc:docMk/>
            <pc:sldMk cId="4114866926" sldId="270"/>
            <ac:spMk id="16" creationId="{0F6DB481-1935-80FF-64BF-607006F2FB8B}"/>
          </ac:spMkLst>
        </pc:spChg>
        <pc:grpChg chg="add mod">
          <ac:chgData name="Hasina Ibrahim Sheikh (2122535)" userId="8e1c1aa9-85b3-452c-82c3-7464d8d832ac" providerId="ADAL" clId="{8BF5B772-EF19-455B-90DF-487D1C8E6BEE}" dt="2022-06-27T19:11:43.375" v="1015"/>
          <ac:grpSpMkLst>
            <pc:docMk/>
            <pc:sldMk cId="4114866926" sldId="270"/>
            <ac:grpSpMk id="5" creationId="{39167688-CE6E-CC5C-36A1-6AC92A1F5FE5}"/>
          </ac:grpSpMkLst>
        </pc:grpChg>
        <pc:graphicFrameChg chg="add mod modGraphic">
          <ac:chgData name="Hasina Ibrahim Sheikh (2122535)" userId="8e1c1aa9-85b3-452c-82c3-7464d8d832ac" providerId="ADAL" clId="{8BF5B772-EF19-455B-90DF-487D1C8E6BEE}" dt="2022-06-27T23:41:01.356" v="4909" actId="20577"/>
          <ac:graphicFrameMkLst>
            <pc:docMk/>
            <pc:sldMk cId="4114866926" sldId="270"/>
            <ac:graphicFrameMk id="8" creationId="{38337F93-BF03-0E00-3D2E-D51C5502403C}"/>
          </ac:graphicFrameMkLst>
        </pc:graphicFrameChg>
        <pc:graphicFrameChg chg="add del">
          <ac:chgData name="Hasina Ibrahim Sheikh (2122535)" userId="8e1c1aa9-85b3-452c-82c3-7464d8d832ac" providerId="ADAL" clId="{8BF5B772-EF19-455B-90DF-487D1C8E6BEE}" dt="2022-06-27T19:11:30.205" v="1013" actId="478"/>
          <ac:graphicFrameMkLst>
            <pc:docMk/>
            <pc:sldMk cId="4114866926" sldId="270"/>
            <ac:graphicFrameMk id="17" creationId="{1C9AC59D-3E06-3844-48F4-EEA135E5C161}"/>
          </ac:graphicFrameMkLst>
        </pc:graphicFrameChg>
      </pc:sldChg>
      <pc:sldChg chg="addSp delSp modSp mod">
        <pc:chgData name="Hasina Ibrahim Sheikh (2122535)" userId="8e1c1aa9-85b3-452c-82c3-7464d8d832ac" providerId="ADAL" clId="{8BF5B772-EF19-455B-90DF-487D1C8E6BEE}" dt="2022-06-27T23:21:29.690" v="4574" actId="20577"/>
        <pc:sldMkLst>
          <pc:docMk/>
          <pc:sldMk cId="2495950290" sldId="271"/>
        </pc:sldMkLst>
        <pc:spChg chg="add del">
          <ac:chgData name="Hasina Ibrahim Sheikh (2122535)" userId="8e1c1aa9-85b3-452c-82c3-7464d8d832ac" providerId="ADAL" clId="{8BF5B772-EF19-455B-90DF-487D1C8E6BEE}" dt="2022-06-27T19:58:18.871" v="1565" actId="478"/>
          <ac:spMkLst>
            <pc:docMk/>
            <pc:sldMk cId="2495950290" sldId="271"/>
            <ac:spMk id="4" creationId="{E54AAF66-5271-27F1-6280-DD0A411477D9}"/>
          </ac:spMkLst>
        </pc:spChg>
        <pc:graphicFrameChg chg="add mod">
          <ac:chgData name="Hasina Ibrahim Sheikh (2122535)" userId="8e1c1aa9-85b3-452c-82c3-7464d8d832ac" providerId="ADAL" clId="{8BF5B772-EF19-455B-90DF-487D1C8E6BEE}" dt="2022-06-27T23:21:29.690" v="4574" actId="20577"/>
          <ac:graphicFrameMkLst>
            <pc:docMk/>
            <pc:sldMk cId="2495950290" sldId="271"/>
            <ac:graphicFrameMk id="5" creationId="{ABB8E4FD-AD3D-0DD8-194C-1FE8310EF118}"/>
          </ac:graphicFrameMkLst>
        </pc:graphicFrameChg>
        <pc:graphicFrameChg chg="add del mod">
          <ac:chgData name="Hasina Ibrahim Sheikh (2122535)" userId="8e1c1aa9-85b3-452c-82c3-7464d8d832ac" providerId="ADAL" clId="{8BF5B772-EF19-455B-90DF-487D1C8E6BEE}" dt="2022-06-27T19:58:24.250" v="1566" actId="478"/>
          <ac:graphicFrameMkLst>
            <pc:docMk/>
            <pc:sldMk cId="2495950290" sldId="271"/>
            <ac:graphicFrameMk id="25" creationId="{30579EB5-48B9-6B76-46E1-070B50857064}"/>
          </ac:graphicFrameMkLst>
        </pc:graphicFrameChg>
      </pc:sldChg>
      <pc:sldChg chg="del">
        <pc:chgData name="Hasina Ibrahim Sheikh (2122535)" userId="8e1c1aa9-85b3-452c-82c3-7464d8d832ac" providerId="ADAL" clId="{8BF5B772-EF19-455B-90DF-487D1C8E6BEE}" dt="2022-06-27T20:07:53.298" v="1609" actId="47"/>
        <pc:sldMkLst>
          <pc:docMk/>
          <pc:sldMk cId="2310466139" sldId="272"/>
        </pc:sldMkLst>
      </pc:sldChg>
      <pc:sldChg chg="addSp delSp modSp mod">
        <pc:chgData name="Hasina Ibrahim Sheikh (2122535)" userId="8e1c1aa9-85b3-452c-82c3-7464d8d832ac" providerId="ADAL" clId="{8BF5B772-EF19-455B-90DF-487D1C8E6BEE}" dt="2022-06-27T23:25:27.889" v="4639" actId="20577"/>
        <pc:sldMkLst>
          <pc:docMk/>
          <pc:sldMk cId="3556096133" sldId="274"/>
        </pc:sldMkLst>
        <pc:spChg chg="del mod">
          <ac:chgData name="Hasina Ibrahim Sheikh (2122535)" userId="8e1c1aa9-85b3-452c-82c3-7464d8d832ac" providerId="ADAL" clId="{8BF5B772-EF19-455B-90DF-487D1C8E6BEE}" dt="2022-06-27T20:01:28.588" v="1585" actId="478"/>
          <ac:spMkLst>
            <pc:docMk/>
            <pc:sldMk cId="3556096133" sldId="274"/>
            <ac:spMk id="2" creationId="{A3A3D853-83A0-0B4E-9F29-EEA488EDE9D2}"/>
          </ac:spMkLst>
        </pc:spChg>
        <pc:spChg chg="add del mod">
          <ac:chgData name="Hasina Ibrahim Sheikh (2122535)" userId="8e1c1aa9-85b3-452c-82c3-7464d8d832ac" providerId="ADAL" clId="{8BF5B772-EF19-455B-90DF-487D1C8E6BEE}" dt="2022-06-27T20:01:35.839" v="1586" actId="478"/>
          <ac:spMkLst>
            <pc:docMk/>
            <pc:sldMk cId="3556096133" sldId="274"/>
            <ac:spMk id="7" creationId="{C1DB4940-E408-34D1-F560-7F0845F055A7}"/>
          </ac:spMkLst>
        </pc:spChg>
        <pc:graphicFrameChg chg="del mod">
          <ac:chgData name="Hasina Ibrahim Sheikh (2122535)" userId="8e1c1aa9-85b3-452c-82c3-7464d8d832ac" providerId="ADAL" clId="{8BF5B772-EF19-455B-90DF-487D1C8E6BEE}" dt="2022-06-27T20:01:39.063" v="1587" actId="478"/>
          <ac:graphicFrameMkLst>
            <pc:docMk/>
            <pc:sldMk cId="3556096133" sldId="274"/>
            <ac:graphicFrameMk id="6" creationId="{A58CC794-19C2-44D1-E545-DDD755E873FD}"/>
          </ac:graphicFrameMkLst>
        </pc:graphicFrameChg>
        <pc:graphicFrameChg chg="add mod modGraphic">
          <ac:chgData name="Hasina Ibrahim Sheikh (2122535)" userId="8e1c1aa9-85b3-452c-82c3-7464d8d832ac" providerId="ADAL" clId="{8BF5B772-EF19-455B-90DF-487D1C8E6BEE}" dt="2022-06-27T23:25:27.889" v="4639" actId="20577"/>
          <ac:graphicFrameMkLst>
            <pc:docMk/>
            <pc:sldMk cId="3556096133" sldId="274"/>
            <ac:graphicFrameMk id="8" creationId="{0F98EF35-D592-BECE-463A-6F4EB600FBAA}"/>
          </ac:graphicFrameMkLst>
        </pc:graphicFrameChg>
      </pc:sldChg>
      <pc:sldChg chg="modSp del mod">
        <pc:chgData name="Hasina Ibrahim Sheikh (2122535)" userId="8e1c1aa9-85b3-452c-82c3-7464d8d832ac" providerId="ADAL" clId="{8BF5B772-EF19-455B-90DF-487D1C8E6BEE}" dt="2022-06-27T23:30:06.481" v="4722" actId="47"/>
        <pc:sldMkLst>
          <pc:docMk/>
          <pc:sldMk cId="2775647953" sldId="275"/>
        </pc:sldMkLst>
        <pc:spChg chg="mod">
          <ac:chgData name="Hasina Ibrahim Sheikh (2122535)" userId="8e1c1aa9-85b3-452c-82c3-7464d8d832ac" providerId="ADAL" clId="{8BF5B772-EF19-455B-90DF-487D1C8E6BEE}" dt="2022-06-27T23:28:46.525" v="4719" actId="20577"/>
          <ac:spMkLst>
            <pc:docMk/>
            <pc:sldMk cId="2775647953" sldId="275"/>
            <ac:spMk id="3" creationId="{D2ABF2A1-713D-FAB8-618D-AECC4A4D7CCF}"/>
          </ac:spMkLst>
        </pc:spChg>
      </pc:sldChg>
      <pc:sldChg chg="addSp delSp modSp new del mod">
        <pc:chgData name="Hasina Ibrahim Sheikh (2122535)" userId="8e1c1aa9-85b3-452c-82c3-7464d8d832ac" providerId="ADAL" clId="{8BF5B772-EF19-455B-90DF-487D1C8E6BEE}" dt="2022-06-27T18:56:22.205" v="755" actId="47"/>
        <pc:sldMkLst>
          <pc:docMk/>
          <pc:sldMk cId="268405116" sldId="276"/>
        </pc:sldMkLst>
        <pc:spChg chg="add del">
          <ac:chgData name="Hasina Ibrahim Sheikh (2122535)" userId="8e1c1aa9-85b3-452c-82c3-7464d8d832ac" providerId="ADAL" clId="{8BF5B772-EF19-455B-90DF-487D1C8E6BEE}" dt="2022-06-27T18:54:05.125" v="749" actId="478"/>
          <ac:spMkLst>
            <pc:docMk/>
            <pc:sldMk cId="268405116" sldId="276"/>
            <ac:spMk id="2" creationId="{773E8175-AF58-8311-7C32-CF3C2C2053BE}"/>
          </ac:spMkLst>
        </pc:spChg>
        <pc:spChg chg="add del">
          <ac:chgData name="Hasina Ibrahim Sheikh (2122535)" userId="8e1c1aa9-85b3-452c-82c3-7464d8d832ac" providerId="ADAL" clId="{8BF5B772-EF19-455B-90DF-487D1C8E6BEE}" dt="2022-06-27T18:54:00.255" v="748" actId="1032"/>
          <ac:spMkLst>
            <pc:docMk/>
            <pc:sldMk cId="268405116" sldId="276"/>
            <ac:spMk id="3" creationId="{A43A52B4-B515-14AC-193D-C037D1C1C45E}"/>
          </ac:spMkLst>
        </pc:spChg>
        <pc:graphicFrameChg chg="add del mod modGraphic">
          <ac:chgData name="Hasina Ibrahim Sheikh (2122535)" userId="8e1c1aa9-85b3-452c-82c3-7464d8d832ac" providerId="ADAL" clId="{8BF5B772-EF19-455B-90DF-487D1C8E6BEE}" dt="2022-06-27T18:53:51.876" v="747" actId="1032"/>
          <ac:graphicFrameMkLst>
            <pc:docMk/>
            <pc:sldMk cId="268405116" sldId="276"/>
            <ac:graphicFrameMk id="5" creationId="{F89D32D4-7362-137E-0FE8-E66456B3E2FA}"/>
          </ac:graphicFrameMkLst>
        </pc:graphicFrameChg>
        <pc:graphicFrameChg chg="add mod modGraphic">
          <ac:chgData name="Hasina Ibrahim Sheikh (2122535)" userId="8e1c1aa9-85b3-452c-82c3-7464d8d832ac" providerId="ADAL" clId="{8BF5B772-EF19-455B-90DF-487D1C8E6BEE}" dt="2022-06-27T18:54:36.418" v="754" actId="12100"/>
          <ac:graphicFrameMkLst>
            <pc:docMk/>
            <pc:sldMk cId="268405116" sldId="276"/>
            <ac:graphicFrameMk id="6" creationId="{7CFCE8BB-BF8D-B99C-CE11-5E3EF930722D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briefings.files.parliament.uk/documents/CBP-9428/CBP-9428.pdf" TargetMode="External"/><Relationship Id="rId1" Type="http://schemas.openxmlformats.org/officeDocument/2006/relationships/hyperlink" Target="https://www.nuffieldtrust.org.uk/files/2019-03/1553101044_heaj6918-workforce-briefing-190320-web.pdf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doi.org/10.1136/bmj.o3" TargetMode="Externa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killsforcare.org.uk/Adult-Social-Care-Workforce-Data/Workforce-intelligence/documents/The-value-of-adult-social-care-in-England-FINAL-report.pdf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briefings.files.parliament.uk/documents/CBP-9428/CBP-9428.pdf" TargetMode="External"/><Relationship Id="rId1" Type="http://schemas.openxmlformats.org/officeDocument/2006/relationships/hyperlink" Target="https://www.nuffieldtrust.org.uk/files/2019-03/1553101044_heaj6918-workforce-briefing-190320-web.pdf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doi.org/10.1136/bmj.o3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skillsforcare.org.uk/Adult-Social-Care-Workforce-Data/Workforce-intelligence/documents/The-value-of-adult-social-care-in-England-FINAL-report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D31EB9-B475-4742-9336-410274759D21}" type="doc">
      <dgm:prSet loTypeId="urn:microsoft.com/office/officeart/2005/8/layout/matrix1" loCatId="matrix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A3415939-4A57-4956-9047-060D70D7CE90}">
      <dgm:prSet phldrT="[Text]" custT="1"/>
      <dgm:spPr/>
      <dgm:t>
        <a:bodyPr/>
        <a:lstStyle/>
        <a:p>
          <a:pPr>
            <a:buNone/>
          </a:pPr>
          <a:endParaRPr lang="en-GB" sz="12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Government Training Initiative</a:t>
          </a:r>
        </a:p>
        <a:p>
          <a:pPr>
            <a:buNone/>
          </a:pPr>
          <a:endParaRPr lang="en-GB" sz="6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Arial" panose="020B0604020202020204" pitchFamily="34" charset="0"/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Unsuccessful so far in training </a:t>
          </a:r>
          <a:r>
            <a:rPr lang="en-GB" sz="1400" b="1" u="none" dirty="0">
              <a:latin typeface="Arial" panose="020B0604020202020204" pitchFamily="34" charset="0"/>
              <a:cs typeface="Arial" panose="020B0604020202020204" pitchFamily="34" charset="0"/>
            </a:rPr>
            <a:t>10,000 nurses </a:t>
          </a: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and allied healthcare professional (Case Study)</a:t>
          </a:r>
        </a:p>
        <a:p>
          <a:pPr>
            <a:buFont typeface="Arial" panose="020B0604020202020204" pitchFamily="34" charset="0"/>
            <a:buNone/>
          </a:pPr>
          <a:endParaRPr lang="en-GB" sz="10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Arial" panose="020B0604020202020204" pitchFamily="34" charset="0"/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English applicant for nurse undergraduate training in 2018 was </a:t>
          </a:r>
          <a:r>
            <a:rPr lang="en-GB" sz="1400" b="1" u="none" dirty="0">
              <a:latin typeface="Arial" panose="020B0604020202020204" pitchFamily="34" charset="0"/>
              <a:cs typeface="Arial" panose="020B0604020202020204" pitchFamily="34" charset="0"/>
            </a:rPr>
            <a:t>4% lower </a:t>
          </a: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than in 2016 (Case Study)</a:t>
          </a:r>
        </a:p>
        <a:p>
          <a:pPr>
            <a:buFont typeface="Arial" panose="020B0604020202020204" pitchFamily="34" charset="0"/>
            <a:buNone/>
          </a:pPr>
          <a:endParaRPr lang="en-GB" sz="70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Font typeface="Arial" panose="020B0604020202020204" pitchFamily="34" charset="0"/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Predicated shortfall of </a:t>
          </a:r>
          <a:r>
            <a:rPr lang="en-GB" sz="1400" b="1" u="none" dirty="0">
              <a:latin typeface="Arial" panose="020B0604020202020204" pitchFamily="34" charset="0"/>
              <a:cs typeface="Arial" panose="020B0604020202020204" pitchFamily="34" charset="0"/>
            </a:rPr>
            <a:t>108,000 nurses</a:t>
          </a: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, half could be filled from training - 5,000 nurses being trained each year </a:t>
          </a:r>
        </a:p>
        <a:p>
          <a:pPr>
            <a:buFont typeface="Arial" panose="020B0604020202020204" pitchFamily="34" charset="0"/>
            <a:buNone/>
          </a:pPr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[</a:t>
          </a:r>
          <a:r>
            <a:rPr lang="en-GB" sz="1000" u="none" dirty="0" err="1">
              <a:latin typeface="Arial" panose="020B0604020202020204" pitchFamily="34" charset="0"/>
              <a:cs typeface="Arial" panose="020B0604020202020204" pitchFamily="34" charset="0"/>
            </a:rPr>
            <a:t>Nuffieldtrust</a:t>
          </a:r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 (2019) </a:t>
          </a:r>
          <a:r>
            <a:rPr lang="en-GB" sz="1000" i="1" u="none" dirty="0">
              <a:latin typeface="Arial" panose="020B0604020202020204" pitchFamily="34" charset="0"/>
              <a:cs typeface="Arial" panose="020B0604020202020204" pitchFamily="34" charset="0"/>
            </a:rPr>
            <a:t>Closing the Gap Report 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https://www.nuffieldtrust.org.uk/files/2019-03/1553101044_heaj6918-workforce-briefing-190320-web.pdf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 (Accessed: 27</a:t>
          </a:r>
          <a:r>
            <a:rPr lang="en-GB" sz="1000" i="0" u="none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2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C8460-A08E-4F51-9DD9-ADFAEB2AF650}" type="parTrans" cxnId="{43EE4B04-6088-4763-9DEB-704B8840E75D}">
      <dgm:prSet/>
      <dgm:spPr/>
      <dgm:t>
        <a:bodyPr/>
        <a:lstStyle/>
        <a:p>
          <a:endParaRPr lang="en-GB"/>
        </a:p>
      </dgm:t>
    </dgm:pt>
    <dgm:pt modelId="{FCA24D1B-DCE2-4B52-8AAA-B351193F2822}" type="sibTrans" cxnId="{43EE4B04-6088-4763-9DEB-704B8840E75D}">
      <dgm:prSet/>
      <dgm:spPr/>
      <dgm:t>
        <a:bodyPr/>
        <a:lstStyle/>
        <a:p>
          <a:endParaRPr lang="en-GB"/>
        </a:p>
      </dgm:t>
    </dgm:pt>
    <dgm:pt modelId="{031F5E9D-3089-41E8-A79B-06351D73483E}">
      <dgm:prSet phldrT="[Text]" custT="1"/>
      <dgm:spPr/>
      <dgm:t>
        <a:bodyPr/>
        <a:lstStyle/>
        <a:p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Not Being Proactive</a:t>
          </a:r>
        </a:p>
        <a:p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“Report shows UK government ignored </a:t>
          </a:r>
          <a:r>
            <a:rPr lang="en-GB" sz="1400" b="0" i="0" dirty="0" err="1">
              <a:latin typeface="Arial" panose="020B0604020202020204" pitchFamily="34" charset="0"/>
              <a:cs typeface="Arial" panose="020B0604020202020204" pitchFamily="34" charset="0"/>
            </a:rPr>
            <a:t>catalog</a:t>
          </a:r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 of 21 warnings about nursing workforce crisis since 2016.” </a:t>
          </a:r>
        </a:p>
        <a:p>
          <a:endParaRPr lang="en-GB" sz="1400" b="0" i="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[Royal College of Nursing (2021) </a:t>
          </a:r>
          <a:r>
            <a:rPr lang="en-GB" sz="1000" i="1" u="none" dirty="0">
              <a:latin typeface="Arial" panose="020B0604020202020204" pitchFamily="34" charset="0"/>
              <a:cs typeface="Arial" panose="020B0604020202020204" pitchFamily="34" charset="0"/>
            </a:rPr>
            <a:t>Nursing Workforce Shortages in England: 21 Missed Warnings 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Available at: https://www.rcn.org.uk/-/media/Royal-College-Of-Nursing/Documents/Policies-and-briefings/UK-Wide/Policies/2021/BR-0521.pdf?la=en&amp;hash=449D3235C766B06E82C05674FACC21AB  (Accessed: 27</a:t>
          </a:r>
          <a:r>
            <a:rPr lang="en-GB" sz="1000" i="0" u="none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9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453217-D3D5-4323-BAF2-1F753EED0B41}" type="parTrans" cxnId="{641E2DEB-C418-4AA3-84AA-00928799A9D9}">
      <dgm:prSet/>
      <dgm:spPr/>
      <dgm:t>
        <a:bodyPr/>
        <a:lstStyle/>
        <a:p>
          <a:endParaRPr lang="en-GB"/>
        </a:p>
      </dgm:t>
    </dgm:pt>
    <dgm:pt modelId="{6C689168-7194-49B7-A69E-AAB8E4950080}" type="sibTrans" cxnId="{641E2DEB-C418-4AA3-84AA-00928799A9D9}">
      <dgm:prSet/>
      <dgm:spPr/>
      <dgm:t>
        <a:bodyPr/>
        <a:lstStyle/>
        <a:p>
          <a:endParaRPr lang="en-GB"/>
        </a:p>
      </dgm:t>
    </dgm:pt>
    <dgm:pt modelId="{011633C5-5176-4C91-8EB4-6981528C3C3E}">
      <dgm:prSet phldrT="[Text]" custT="1"/>
      <dgm:spPr/>
      <dgm:t>
        <a:bodyPr/>
        <a:lstStyle/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Cost of Living and Funding</a:t>
          </a:r>
        </a:p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Forecast </a:t>
          </a: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i</a:t>
          </a: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nflation to be above earnings growth over the next year or so. </a:t>
          </a:r>
        </a:p>
        <a:p>
          <a:endParaRPr lang="en-GB" sz="30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b="0" u="none" dirty="0">
              <a:latin typeface="Arial" panose="020B0604020202020204" pitchFamily="34" charset="0"/>
              <a:cs typeface="Arial" panose="020B0604020202020204" pitchFamily="34" charset="0"/>
            </a:rPr>
            <a:t>The government should have a ‘cost of living’ grant of around £5,200 a year</a:t>
          </a:r>
        </a:p>
        <a:p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[House of Commons (2022) </a:t>
          </a:r>
          <a:r>
            <a:rPr lang="en-GB" sz="1000" i="1" u="none" dirty="0">
              <a:latin typeface="Arial" panose="020B0604020202020204" pitchFamily="34" charset="0"/>
              <a:cs typeface="Arial" panose="020B0604020202020204" pitchFamily="34" charset="0"/>
            </a:rPr>
            <a:t>Rising Cost of Living in the UK </a:t>
          </a:r>
          <a:r>
            <a:rPr lang="en-GB" sz="1000" i="0" u="none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CBP-9428.pdf (parliament.uk)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(Accessed: 26</a:t>
          </a:r>
          <a:r>
            <a:rPr lang="en-GB" sz="10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June 2022)]</a:t>
          </a:r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endParaRPr lang="en-GB" sz="900" b="0" u="none" dirty="0"/>
        </a:p>
      </dgm:t>
    </dgm:pt>
    <dgm:pt modelId="{85581F0A-2E41-4712-8ECC-9B22540D0755}" type="parTrans" cxnId="{FB06E800-21DF-4CF9-B705-1F8D78C8992B}">
      <dgm:prSet/>
      <dgm:spPr/>
      <dgm:t>
        <a:bodyPr/>
        <a:lstStyle/>
        <a:p>
          <a:endParaRPr lang="en-GB"/>
        </a:p>
      </dgm:t>
    </dgm:pt>
    <dgm:pt modelId="{7C1EC3FB-CFE6-4C8B-8325-FEBD83441690}" type="sibTrans" cxnId="{FB06E800-21DF-4CF9-B705-1F8D78C8992B}">
      <dgm:prSet/>
      <dgm:spPr/>
      <dgm:t>
        <a:bodyPr/>
        <a:lstStyle/>
        <a:p>
          <a:endParaRPr lang="en-GB"/>
        </a:p>
      </dgm:t>
    </dgm:pt>
    <dgm:pt modelId="{33AFE5E0-1259-4BE3-8097-4CF6251BA706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Government</a:t>
          </a:r>
        </a:p>
      </dgm:t>
    </dgm:pt>
    <dgm:pt modelId="{51D69021-8E37-4DFE-9332-6520EFC24599}" type="sibTrans" cxnId="{9F8F6D8E-9EE7-4D5B-B77C-DAED2AC954D0}">
      <dgm:prSet/>
      <dgm:spPr/>
      <dgm:t>
        <a:bodyPr/>
        <a:lstStyle/>
        <a:p>
          <a:endParaRPr lang="en-GB"/>
        </a:p>
      </dgm:t>
    </dgm:pt>
    <dgm:pt modelId="{D4715828-1E67-4371-9024-F0C191561E18}" type="parTrans" cxnId="{9F8F6D8E-9EE7-4D5B-B77C-DAED2AC954D0}">
      <dgm:prSet/>
      <dgm:spPr/>
      <dgm:t>
        <a:bodyPr/>
        <a:lstStyle/>
        <a:p>
          <a:endParaRPr lang="en-GB"/>
        </a:p>
      </dgm:t>
    </dgm:pt>
    <dgm:pt modelId="{05306F6A-005E-4D4E-B926-FA4934110B3C}" type="pres">
      <dgm:prSet presAssocID="{FDD31EB9-B475-4742-9336-410274759D2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9721B0-94FE-492B-B667-BC2287E12AF5}" type="pres">
      <dgm:prSet presAssocID="{FDD31EB9-B475-4742-9336-410274759D21}" presName="matrix" presStyleCnt="0"/>
      <dgm:spPr/>
    </dgm:pt>
    <dgm:pt modelId="{5339DEA4-9091-4D5F-A23F-F14C49540A72}" type="pres">
      <dgm:prSet presAssocID="{FDD31EB9-B475-4742-9336-410274759D21}" presName="tile1" presStyleLbl="node1" presStyleIdx="0" presStyleCnt="4" custScaleY="154444" custLinFactNeighborY="8683"/>
      <dgm:spPr/>
    </dgm:pt>
    <dgm:pt modelId="{67BD2DC9-45A5-4C7D-B208-34D810194ECB}" type="pres">
      <dgm:prSet presAssocID="{FDD31EB9-B475-4742-9336-410274759D2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6D53D2-E773-4779-A79F-B27AF0D898EA}" type="pres">
      <dgm:prSet presAssocID="{FDD31EB9-B475-4742-9336-410274759D21}" presName="tile2" presStyleLbl="node1" presStyleIdx="1" presStyleCnt="4" custScaleY="138213" custLinFactNeighborY="0"/>
      <dgm:spPr/>
    </dgm:pt>
    <dgm:pt modelId="{4C96A1E4-6D95-402A-88FB-78D281BBB6AB}" type="pres">
      <dgm:prSet presAssocID="{FDD31EB9-B475-4742-9336-410274759D2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D0F4381-9FF4-4C27-B58F-66E535618DE8}" type="pres">
      <dgm:prSet presAssocID="{FDD31EB9-B475-4742-9336-410274759D21}" presName="tile3" presStyleLbl="node1" presStyleIdx="2" presStyleCnt="4"/>
      <dgm:spPr/>
    </dgm:pt>
    <dgm:pt modelId="{359AC282-2F28-48EC-97CF-E44DF4E2EC65}" type="pres">
      <dgm:prSet presAssocID="{FDD31EB9-B475-4742-9336-410274759D2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A4393F2-247B-4808-9A27-7F5FEDED616E}" type="pres">
      <dgm:prSet presAssocID="{FDD31EB9-B475-4742-9336-410274759D21}" presName="tile4" presStyleLbl="node1" presStyleIdx="3" presStyleCnt="4" custLinFactNeighborX="292"/>
      <dgm:spPr/>
    </dgm:pt>
    <dgm:pt modelId="{785795F0-B73D-4AB6-8446-494FBB760AB6}" type="pres">
      <dgm:prSet presAssocID="{FDD31EB9-B475-4742-9336-410274759D2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65C52E5-184F-44DD-A4D8-662286666EF2}" type="pres">
      <dgm:prSet presAssocID="{FDD31EB9-B475-4742-9336-410274759D21}" presName="centerTile" presStyleLbl="fgShp" presStyleIdx="0" presStyleCnt="1" custScaleX="136886" custScaleY="125089" custLinFactY="18475" custLinFactNeighborX="82073" custLinFactNeighborY="100000">
        <dgm:presLayoutVars>
          <dgm:chMax val="0"/>
          <dgm:chPref val="0"/>
        </dgm:presLayoutVars>
      </dgm:prSet>
      <dgm:spPr/>
    </dgm:pt>
  </dgm:ptLst>
  <dgm:cxnLst>
    <dgm:cxn modelId="{FB06E800-21DF-4CF9-B705-1F8D78C8992B}" srcId="{33AFE5E0-1259-4BE3-8097-4CF6251BA706}" destId="{011633C5-5176-4C91-8EB4-6981528C3C3E}" srcOrd="2" destOrd="0" parTransId="{85581F0A-2E41-4712-8ECC-9B22540D0755}" sibTransId="{7C1EC3FB-CFE6-4C8B-8325-FEBD83441690}"/>
    <dgm:cxn modelId="{43EE4B04-6088-4763-9DEB-704B8840E75D}" srcId="{33AFE5E0-1259-4BE3-8097-4CF6251BA706}" destId="{A3415939-4A57-4956-9047-060D70D7CE90}" srcOrd="0" destOrd="0" parTransId="{362C8460-A08E-4F51-9DD9-ADFAEB2AF650}" sibTransId="{FCA24D1B-DCE2-4B52-8AAA-B351193F2822}"/>
    <dgm:cxn modelId="{7E6A1410-A297-4361-9A48-EC3435C13EA5}" type="presOf" srcId="{011633C5-5176-4C91-8EB4-6981528C3C3E}" destId="{359AC282-2F28-48EC-97CF-E44DF4E2EC65}" srcOrd="1" destOrd="0" presId="urn:microsoft.com/office/officeart/2005/8/layout/matrix1"/>
    <dgm:cxn modelId="{AF73D13A-250A-4E41-9CCC-00942B168C3A}" type="presOf" srcId="{33AFE5E0-1259-4BE3-8097-4CF6251BA706}" destId="{B65C52E5-184F-44DD-A4D8-662286666EF2}" srcOrd="0" destOrd="0" presId="urn:microsoft.com/office/officeart/2005/8/layout/matrix1"/>
    <dgm:cxn modelId="{1DCEB177-485E-41C0-BBCB-FA4F27BEFD8B}" type="presOf" srcId="{031F5E9D-3089-41E8-A79B-06351D73483E}" destId="{4C96A1E4-6D95-402A-88FB-78D281BBB6AB}" srcOrd="1" destOrd="0" presId="urn:microsoft.com/office/officeart/2005/8/layout/matrix1"/>
    <dgm:cxn modelId="{9F8F6D8E-9EE7-4D5B-B77C-DAED2AC954D0}" srcId="{FDD31EB9-B475-4742-9336-410274759D21}" destId="{33AFE5E0-1259-4BE3-8097-4CF6251BA706}" srcOrd="0" destOrd="0" parTransId="{D4715828-1E67-4371-9024-F0C191561E18}" sibTransId="{51D69021-8E37-4DFE-9332-6520EFC24599}"/>
    <dgm:cxn modelId="{DA9F2E90-2CDA-4B1F-A377-421AAE4693E0}" type="presOf" srcId="{A3415939-4A57-4956-9047-060D70D7CE90}" destId="{5339DEA4-9091-4D5F-A23F-F14C49540A72}" srcOrd="0" destOrd="0" presId="urn:microsoft.com/office/officeart/2005/8/layout/matrix1"/>
    <dgm:cxn modelId="{AA5D2191-249F-4386-BF9B-B6C793E86E83}" type="presOf" srcId="{FDD31EB9-B475-4742-9336-410274759D21}" destId="{05306F6A-005E-4D4E-B926-FA4934110B3C}" srcOrd="0" destOrd="0" presId="urn:microsoft.com/office/officeart/2005/8/layout/matrix1"/>
    <dgm:cxn modelId="{47CC86A2-6F81-4F73-A280-3BFA9A5DDCC1}" type="presOf" srcId="{A3415939-4A57-4956-9047-060D70D7CE90}" destId="{67BD2DC9-45A5-4C7D-B208-34D810194ECB}" srcOrd="1" destOrd="0" presId="urn:microsoft.com/office/officeart/2005/8/layout/matrix1"/>
    <dgm:cxn modelId="{7C4334A7-3E80-4ABB-A85B-EB7A97E94419}" type="presOf" srcId="{011633C5-5176-4C91-8EB4-6981528C3C3E}" destId="{FD0F4381-9FF4-4C27-B58F-66E535618DE8}" srcOrd="0" destOrd="0" presId="urn:microsoft.com/office/officeart/2005/8/layout/matrix1"/>
    <dgm:cxn modelId="{6B12E9D6-36CD-4252-AF06-8F48562C874E}" type="presOf" srcId="{031F5E9D-3089-41E8-A79B-06351D73483E}" destId="{486D53D2-E773-4779-A79F-B27AF0D898EA}" srcOrd="0" destOrd="0" presId="urn:microsoft.com/office/officeart/2005/8/layout/matrix1"/>
    <dgm:cxn modelId="{641E2DEB-C418-4AA3-84AA-00928799A9D9}" srcId="{33AFE5E0-1259-4BE3-8097-4CF6251BA706}" destId="{031F5E9D-3089-41E8-A79B-06351D73483E}" srcOrd="1" destOrd="0" parTransId="{76453217-D3D5-4323-BAF2-1F753EED0B41}" sibTransId="{6C689168-7194-49B7-A69E-AAB8E4950080}"/>
    <dgm:cxn modelId="{C72566F8-FEC7-440E-80F7-130A3B961B17}" type="presParOf" srcId="{05306F6A-005E-4D4E-B926-FA4934110B3C}" destId="{9A9721B0-94FE-492B-B667-BC2287E12AF5}" srcOrd="0" destOrd="0" presId="urn:microsoft.com/office/officeart/2005/8/layout/matrix1"/>
    <dgm:cxn modelId="{9C5345D0-8D16-4C48-9148-6BFE1B031036}" type="presParOf" srcId="{9A9721B0-94FE-492B-B667-BC2287E12AF5}" destId="{5339DEA4-9091-4D5F-A23F-F14C49540A72}" srcOrd="0" destOrd="0" presId="urn:microsoft.com/office/officeart/2005/8/layout/matrix1"/>
    <dgm:cxn modelId="{641D9602-B44F-46A4-B8E0-28872321C038}" type="presParOf" srcId="{9A9721B0-94FE-492B-B667-BC2287E12AF5}" destId="{67BD2DC9-45A5-4C7D-B208-34D810194ECB}" srcOrd="1" destOrd="0" presId="urn:microsoft.com/office/officeart/2005/8/layout/matrix1"/>
    <dgm:cxn modelId="{46584B23-790D-485B-980C-54945097E17F}" type="presParOf" srcId="{9A9721B0-94FE-492B-B667-BC2287E12AF5}" destId="{486D53D2-E773-4779-A79F-B27AF0D898EA}" srcOrd="2" destOrd="0" presId="urn:microsoft.com/office/officeart/2005/8/layout/matrix1"/>
    <dgm:cxn modelId="{28844743-3D37-4A59-A4E2-B0F1A791BDA9}" type="presParOf" srcId="{9A9721B0-94FE-492B-B667-BC2287E12AF5}" destId="{4C96A1E4-6D95-402A-88FB-78D281BBB6AB}" srcOrd="3" destOrd="0" presId="urn:microsoft.com/office/officeart/2005/8/layout/matrix1"/>
    <dgm:cxn modelId="{B8540B31-155C-417B-B748-6F82DAED11BE}" type="presParOf" srcId="{9A9721B0-94FE-492B-B667-BC2287E12AF5}" destId="{FD0F4381-9FF4-4C27-B58F-66E535618DE8}" srcOrd="4" destOrd="0" presId="urn:microsoft.com/office/officeart/2005/8/layout/matrix1"/>
    <dgm:cxn modelId="{DC859254-40C4-4C93-89C9-44E8FB432DF5}" type="presParOf" srcId="{9A9721B0-94FE-492B-B667-BC2287E12AF5}" destId="{359AC282-2F28-48EC-97CF-E44DF4E2EC65}" srcOrd="5" destOrd="0" presId="urn:microsoft.com/office/officeart/2005/8/layout/matrix1"/>
    <dgm:cxn modelId="{71C3DF84-9C2D-4781-94E4-3004B21A875D}" type="presParOf" srcId="{9A9721B0-94FE-492B-B667-BC2287E12AF5}" destId="{6A4393F2-247B-4808-9A27-7F5FEDED616E}" srcOrd="6" destOrd="0" presId="urn:microsoft.com/office/officeart/2005/8/layout/matrix1"/>
    <dgm:cxn modelId="{5F76F035-F7DC-430C-A1D8-038BA09F0842}" type="presParOf" srcId="{9A9721B0-94FE-492B-B667-BC2287E12AF5}" destId="{785795F0-B73D-4AB6-8446-494FBB760AB6}" srcOrd="7" destOrd="0" presId="urn:microsoft.com/office/officeart/2005/8/layout/matrix1"/>
    <dgm:cxn modelId="{1822D240-091D-4BCF-B2EB-851A85067045}" type="presParOf" srcId="{05306F6A-005E-4D4E-B926-FA4934110B3C}" destId="{B65C52E5-184F-44DD-A4D8-662286666EF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D31EB9-B475-4742-9336-410274759D21}" type="doc">
      <dgm:prSet loTypeId="urn:microsoft.com/office/officeart/2005/8/layout/matrix1" loCatId="matrix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A3415939-4A57-4956-9047-060D70D7CE90}">
      <dgm:prSet phldrT="[Text]" custT="1"/>
      <dgm:spPr/>
      <dgm:t>
        <a:bodyPr/>
        <a:lstStyle/>
        <a:p>
          <a:pPr>
            <a:buNone/>
          </a:pPr>
          <a:endParaRPr lang="en-GB" sz="12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Covid-19 Absences</a:t>
          </a:r>
        </a:p>
        <a:p>
          <a:pPr>
            <a:buNone/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Caregivers and staff are human and get ill too, still trying to protect their families.  </a:t>
          </a: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“The number of staff absences and general admissions with covid on top of existing pressures is stretching the health services”. </a:t>
          </a:r>
        </a:p>
        <a:p>
          <a:pPr>
            <a:buNone/>
          </a:pPr>
          <a:endParaRPr lang="en-GB" sz="10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Covid-19: NHS trusts declare “critical incidents” because of staff shortages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https://doi.org/10.1136/bmj.o3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(Access 27th June 2022)]</a:t>
          </a:r>
          <a:endParaRPr lang="en-GB" sz="1000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C8460-A08E-4F51-9DD9-ADFAEB2AF650}" type="parTrans" cxnId="{43EE4B04-6088-4763-9DEB-704B8840E75D}">
      <dgm:prSet/>
      <dgm:spPr/>
      <dgm:t>
        <a:bodyPr/>
        <a:lstStyle/>
        <a:p>
          <a:endParaRPr lang="en-GB"/>
        </a:p>
      </dgm:t>
    </dgm:pt>
    <dgm:pt modelId="{FCA24D1B-DCE2-4B52-8AAA-B351193F2822}" type="sibTrans" cxnId="{43EE4B04-6088-4763-9DEB-704B8840E75D}">
      <dgm:prSet/>
      <dgm:spPr/>
      <dgm:t>
        <a:bodyPr/>
        <a:lstStyle/>
        <a:p>
          <a:endParaRPr lang="en-GB"/>
        </a:p>
      </dgm:t>
    </dgm:pt>
    <dgm:pt modelId="{031F5E9D-3089-41E8-A79B-06351D73483E}">
      <dgm:prSet phldrT="[Text]" custT="1"/>
      <dgm:spPr/>
      <dgm:t>
        <a:bodyPr/>
        <a:lstStyle/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Mandatory Vaccination</a:t>
          </a:r>
        </a:p>
        <a:p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It was a condition of working in care homes. 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Estimated to have resulted in 40 000 staff leaving their posts in the sector in 2021.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r>
            <a:rPr lang="en-GB" sz="1000" u="none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Covid-19: Government abandons mandatory vaccination of NHS staff. </a:t>
          </a:r>
          <a:r>
            <a:rPr lang="en-GB" sz="1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Available at: 10.1136/bmj.o269. (Access 27</a:t>
          </a:r>
          <a:r>
            <a:rPr lang="en-GB" sz="1000" b="0" i="0" baseline="300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June 2022)]</a:t>
          </a:r>
        </a:p>
        <a:p>
          <a:endParaRPr lang="en-GB" sz="1000" b="0" i="0" u="none" dirty="0">
            <a:solidFill>
              <a:srgbClr val="000000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000" b="0" i="0" u="none" dirty="0">
            <a:solidFill>
              <a:srgbClr val="000000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endParaRPr lang="en-GB" sz="10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453217-D3D5-4323-BAF2-1F753EED0B41}" type="parTrans" cxnId="{641E2DEB-C418-4AA3-84AA-00928799A9D9}">
      <dgm:prSet/>
      <dgm:spPr/>
      <dgm:t>
        <a:bodyPr/>
        <a:lstStyle/>
        <a:p>
          <a:endParaRPr lang="en-GB"/>
        </a:p>
      </dgm:t>
    </dgm:pt>
    <dgm:pt modelId="{6C689168-7194-49B7-A69E-AAB8E4950080}" type="sibTrans" cxnId="{641E2DEB-C418-4AA3-84AA-00928799A9D9}">
      <dgm:prSet/>
      <dgm:spPr/>
      <dgm:t>
        <a:bodyPr/>
        <a:lstStyle/>
        <a:p>
          <a:endParaRPr lang="en-GB"/>
        </a:p>
      </dgm:t>
    </dgm:pt>
    <dgm:pt modelId="{011633C5-5176-4C91-8EB4-6981528C3C3E}">
      <dgm:prSet phldrT="[Text]" custT="1"/>
      <dgm:spPr/>
      <dgm:t>
        <a:bodyPr/>
        <a:lstStyle/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Stress and Burnt Out</a:t>
          </a:r>
        </a:p>
        <a:p>
          <a:pPr>
            <a:lnSpc>
              <a:spcPct val="90000"/>
            </a:lnSpc>
          </a:pPr>
          <a:endParaRPr lang="en-GB" sz="5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GB" sz="1400" b="0" u="none" dirty="0">
              <a:latin typeface="Arial" panose="020B0604020202020204" pitchFamily="34" charset="0"/>
              <a:cs typeface="Arial" panose="020B0604020202020204" pitchFamily="34" charset="0"/>
            </a:rPr>
            <a:t>Vishal Sharma, chair of the BMA’s consultants said, “…the situation has become critical, and what this means for the NHS’s ability to provide care — </a:t>
          </a:r>
          <a:r>
            <a:rPr lang="en-GB" sz="1400" b="1" u="none" dirty="0">
              <a:latin typeface="Arial" panose="020B0604020202020204" pitchFamily="34" charset="0"/>
              <a:cs typeface="Arial" panose="020B0604020202020204" pitchFamily="34" charset="0"/>
            </a:rPr>
            <a:t>remaining staff are already exhausted to the point of burnout</a:t>
          </a:r>
          <a:r>
            <a:rPr lang="en-GB" sz="1400" b="0" u="none" dirty="0">
              <a:latin typeface="Arial" panose="020B0604020202020204" pitchFamily="34" charset="0"/>
              <a:cs typeface="Arial" panose="020B0604020202020204" pitchFamily="34" charset="0"/>
            </a:rPr>
            <a:t>, being moved to other departments or asked to do even more</a:t>
          </a:r>
        </a:p>
        <a:p>
          <a:pPr>
            <a:lnSpc>
              <a:spcPct val="100000"/>
            </a:lnSpc>
          </a:pP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Covid-19: NHS trusts declare “critical incidents” because of staff shortages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https://doi.org/10.1136/bmj.o3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(Access 27th June 2022)]</a:t>
          </a:r>
          <a:endParaRPr lang="en-GB" sz="1000" b="0" u="none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581F0A-2E41-4712-8ECC-9B22540D0755}" type="parTrans" cxnId="{FB06E800-21DF-4CF9-B705-1F8D78C8992B}">
      <dgm:prSet/>
      <dgm:spPr/>
      <dgm:t>
        <a:bodyPr/>
        <a:lstStyle/>
        <a:p>
          <a:endParaRPr lang="en-GB"/>
        </a:p>
      </dgm:t>
    </dgm:pt>
    <dgm:pt modelId="{7C1EC3FB-CFE6-4C8B-8325-FEBD83441690}" type="sibTrans" cxnId="{FB06E800-21DF-4CF9-B705-1F8D78C8992B}">
      <dgm:prSet/>
      <dgm:spPr/>
      <dgm:t>
        <a:bodyPr/>
        <a:lstStyle/>
        <a:p>
          <a:endParaRPr lang="en-GB"/>
        </a:p>
      </dgm:t>
    </dgm:pt>
    <dgm:pt modelId="{33AFE5E0-1259-4BE3-8097-4CF6251BA706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Pandemic</a:t>
          </a:r>
        </a:p>
      </dgm:t>
    </dgm:pt>
    <dgm:pt modelId="{51D69021-8E37-4DFE-9332-6520EFC24599}" type="sibTrans" cxnId="{9F8F6D8E-9EE7-4D5B-B77C-DAED2AC954D0}">
      <dgm:prSet/>
      <dgm:spPr/>
      <dgm:t>
        <a:bodyPr/>
        <a:lstStyle/>
        <a:p>
          <a:endParaRPr lang="en-GB"/>
        </a:p>
      </dgm:t>
    </dgm:pt>
    <dgm:pt modelId="{D4715828-1E67-4371-9024-F0C191561E18}" type="parTrans" cxnId="{9F8F6D8E-9EE7-4D5B-B77C-DAED2AC954D0}">
      <dgm:prSet/>
      <dgm:spPr/>
      <dgm:t>
        <a:bodyPr/>
        <a:lstStyle/>
        <a:p>
          <a:endParaRPr lang="en-GB"/>
        </a:p>
      </dgm:t>
    </dgm:pt>
    <dgm:pt modelId="{05306F6A-005E-4D4E-B926-FA4934110B3C}" type="pres">
      <dgm:prSet presAssocID="{FDD31EB9-B475-4742-9336-410274759D2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9721B0-94FE-492B-B667-BC2287E12AF5}" type="pres">
      <dgm:prSet presAssocID="{FDD31EB9-B475-4742-9336-410274759D21}" presName="matrix" presStyleCnt="0"/>
      <dgm:spPr/>
    </dgm:pt>
    <dgm:pt modelId="{5339DEA4-9091-4D5F-A23F-F14C49540A72}" type="pres">
      <dgm:prSet presAssocID="{FDD31EB9-B475-4742-9336-410274759D21}" presName="tile1" presStyleLbl="node1" presStyleIdx="0" presStyleCnt="4" custScaleY="151714" custLinFactNeighborY="7099"/>
      <dgm:spPr/>
    </dgm:pt>
    <dgm:pt modelId="{67BD2DC9-45A5-4C7D-B208-34D810194ECB}" type="pres">
      <dgm:prSet presAssocID="{FDD31EB9-B475-4742-9336-410274759D2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6D53D2-E773-4779-A79F-B27AF0D898EA}" type="pres">
      <dgm:prSet presAssocID="{FDD31EB9-B475-4742-9336-410274759D21}" presName="tile2" presStyleLbl="node1" presStyleIdx="1" presStyleCnt="4" custScaleY="138213" custLinFactNeighborY="0"/>
      <dgm:spPr/>
    </dgm:pt>
    <dgm:pt modelId="{4C96A1E4-6D95-402A-88FB-78D281BBB6AB}" type="pres">
      <dgm:prSet presAssocID="{FDD31EB9-B475-4742-9336-410274759D2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D0F4381-9FF4-4C27-B58F-66E535618DE8}" type="pres">
      <dgm:prSet presAssocID="{FDD31EB9-B475-4742-9336-410274759D21}" presName="tile3" presStyleLbl="node1" presStyleIdx="2" presStyleCnt="4" custScaleY="98022" custLinFactNeighborY="-396"/>
      <dgm:spPr/>
    </dgm:pt>
    <dgm:pt modelId="{359AC282-2F28-48EC-97CF-E44DF4E2EC65}" type="pres">
      <dgm:prSet presAssocID="{FDD31EB9-B475-4742-9336-410274759D2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A4393F2-247B-4808-9A27-7F5FEDED616E}" type="pres">
      <dgm:prSet presAssocID="{FDD31EB9-B475-4742-9336-410274759D21}" presName="tile4" presStyleLbl="node1" presStyleIdx="3" presStyleCnt="4" custLinFactNeighborX="292"/>
      <dgm:spPr/>
    </dgm:pt>
    <dgm:pt modelId="{785795F0-B73D-4AB6-8446-494FBB760AB6}" type="pres">
      <dgm:prSet presAssocID="{FDD31EB9-B475-4742-9336-410274759D2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65C52E5-184F-44DD-A4D8-662286666EF2}" type="pres">
      <dgm:prSet presAssocID="{FDD31EB9-B475-4742-9336-410274759D21}" presName="centerTile" presStyleLbl="fgShp" presStyleIdx="0" presStyleCnt="1" custScaleX="136886" custScaleY="125089" custLinFactY="18475" custLinFactNeighborX="82073" custLinFactNeighborY="100000">
        <dgm:presLayoutVars>
          <dgm:chMax val="0"/>
          <dgm:chPref val="0"/>
        </dgm:presLayoutVars>
      </dgm:prSet>
      <dgm:spPr/>
    </dgm:pt>
  </dgm:ptLst>
  <dgm:cxnLst>
    <dgm:cxn modelId="{FB06E800-21DF-4CF9-B705-1F8D78C8992B}" srcId="{33AFE5E0-1259-4BE3-8097-4CF6251BA706}" destId="{011633C5-5176-4C91-8EB4-6981528C3C3E}" srcOrd="1" destOrd="0" parTransId="{85581F0A-2E41-4712-8ECC-9B22540D0755}" sibTransId="{7C1EC3FB-CFE6-4C8B-8325-FEBD83441690}"/>
    <dgm:cxn modelId="{43EE4B04-6088-4763-9DEB-704B8840E75D}" srcId="{33AFE5E0-1259-4BE3-8097-4CF6251BA706}" destId="{A3415939-4A57-4956-9047-060D70D7CE90}" srcOrd="0" destOrd="0" parTransId="{362C8460-A08E-4F51-9DD9-ADFAEB2AF650}" sibTransId="{FCA24D1B-DCE2-4B52-8AAA-B351193F2822}"/>
    <dgm:cxn modelId="{6ED42824-BEB0-4FAA-9FD8-193FB622E8AB}" type="presOf" srcId="{011633C5-5176-4C91-8EB4-6981528C3C3E}" destId="{486D53D2-E773-4779-A79F-B27AF0D898EA}" srcOrd="0" destOrd="0" presId="urn:microsoft.com/office/officeart/2005/8/layout/matrix1"/>
    <dgm:cxn modelId="{2B62D86C-6CC1-4260-8571-86A299D2944A}" type="presOf" srcId="{A3415939-4A57-4956-9047-060D70D7CE90}" destId="{67BD2DC9-45A5-4C7D-B208-34D810194ECB}" srcOrd="1" destOrd="0" presId="urn:microsoft.com/office/officeart/2005/8/layout/matrix1"/>
    <dgm:cxn modelId="{AB9EBA6E-D81D-4C11-B26B-D5031FDC6F1E}" type="presOf" srcId="{33AFE5E0-1259-4BE3-8097-4CF6251BA706}" destId="{B65C52E5-184F-44DD-A4D8-662286666EF2}" srcOrd="0" destOrd="0" presId="urn:microsoft.com/office/officeart/2005/8/layout/matrix1"/>
    <dgm:cxn modelId="{7FFCF378-2E71-478F-840C-1062D29D2C32}" type="presOf" srcId="{031F5E9D-3089-41E8-A79B-06351D73483E}" destId="{FD0F4381-9FF4-4C27-B58F-66E535618DE8}" srcOrd="0" destOrd="0" presId="urn:microsoft.com/office/officeart/2005/8/layout/matrix1"/>
    <dgm:cxn modelId="{9F8F6D8E-9EE7-4D5B-B77C-DAED2AC954D0}" srcId="{FDD31EB9-B475-4742-9336-410274759D21}" destId="{33AFE5E0-1259-4BE3-8097-4CF6251BA706}" srcOrd="0" destOrd="0" parTransId="{D4715828-1E67-4371-9024-F0C191561E18}" sibTransId="{51D69021-8E37-4DFE-9332-6520EFC24599}"/>
    <dgm:cxn modelId="{AA5D2191-249F-4386-BF9B-B6C793E86E83}" type="presOf" srcId="{FDD31EB9-B475-4742-9336-410274759D21}" destId="{05306F6A-005E-4D4E-B926-FA4934110B3C}" srcOrd="0" destOrd="0" presId="urn:microsoft.com/office/officeart/2005/8/layout/matrix1"/>
    <dgm:cxn modelId="{5EEEE8A8-D573-4DD7-B629-C358AE962C7E}" type="presOf" srcId="{011633C5-5176-4C91-8EB4-6981528C3C3E}" destId="{4C96A1E4-6D95-402A-88FB-78D281BBB6AB}" srcOrd="1" destOrd="0" presId="urn:microsoft.com/office/officeart/2005/8/layout/matrix1"/>
    <dgm:cxn modelId="{D3BAB5C7-72C8-4C0C-AE3A-41AA6DA4FEA4}" type="presOf" srcId="{031F5E9D-3089-41E8-A79B-06351D73483E}" destId="{359AC282-2F28-48EC-97CF-E44DF4E2EC65}" srcOrd="1" destOrd="0" presId="urn:microsoft.com/office/officeart/2005/8/layout/matrix1"/>
    <dgm:cxn modelId="{80BBA0E2-CECB-467A-B21E-F881327944B0}" type="presOf" srcId="{A3415939-4A57-4956-9047-060D70D7CE90}" destId="{5339DEA4-9091-4D5F-A23F-F14C49540A72}" srcOrd="0" destOrd="0" presId="urn:microsoft.com/office/officeart/2005/8/layout/matrix1"/>
    <dgm:cxn modelId="{641E2DEB-C418-4AA3-84AA-00928799A9D9}" srcId="{33AFE5E0-1259-4BE3-8097-4CF6251BA706}" destId="{031F5E9D-3089-41E8-A79B-06351D73483E}" srcOrd="2" destOrd="0" parTransId="{76453217-D3D5-4323-BAF2-1F753EED0B41}" sibTransId="{6C689168-7194-49B7-A69E-AAB8E4950080}"/>
    <dgm:cxn modelId="{DB23375B-0233-4268-A6A4-A2F2E32A4052}" type="presParOf" srcId="{05306F6A-005E-4D4E-B926-FA4934110B3C}" destId="{9A9721B0-94FE-492B-B667-BC2287E12AF5}" srcOrd="0" destOrd="0" presId="urn:microsoft.com/office/officeart/2005/8/layout/matrix1"/>
    <dgm:cxn modelId="{38E06266-7D42-4B28-9746-68012A680718}" type="presParOf" srcId="{9A9721B0-94FE-492B-B667-BC2287E12AF5}" destId="{5339DEA4-9091-4D5F-A23F-F14C49540A72}" srcOrd="0" destOrd="0" presId="urn:microsoft.com/office/officeart/2005/8/layout/matrix1"/>
    <dgm:cxn modelId="{FEB5C00C-6BEC-4B5D-8114-070A3EE391D1}" type="presParOf" srcId="{9A9721B0-94FE-492B-B667-BC2287E12AF5}" destId="{67BD2DC9-45A5-4C7D-B208-34D810194ECB}" srcOrd="1" destOrd="0" presId="urn:microsoft.com/office/officeart/2005/8/layout/matrix1"/>
    <dgm:cxn modelId="{277E7CAD-A260-42DF-9F6A-61E909CDE16D}" type="presParOf" srcId="{9A9721B0-94FE-492B-B667-BC2287E12AF5}" destId="{486D53D2-E773-4779-A79F-B27AF0D898EA}" srcOrd="2" destOrd="0" presId="urn:microsoft.com/office/officeart/2005/8/layout/matrix1"/>
    <dgm:cxn modelId="{4AE7B3F0-7A52-4EF6-A1C6-D9B8AAA7F978}" type="presParOf" srcId="{9A9721B0-94FE-492B-B667-BC2287E12AF5}" destId="{4C96A1E4-6D95-402A-88FB-78D281BBB6AB}" srcOrd="3" destOrd="0" presId="urn:microsoft.com/office/officeart/2005/8/layout/matrix1"/>
    <dgm:cxn modelId="{8F9E4D50-B4FA-41A4-A1AC-E5238ECBED04}" type="presParOf" srcId="{9A9721B0-94FE-492B-B667-BC2287E12AF5}" destId="{FD0F4381-9FF4-4C27-B58F-66E535618DE8}" srcOrd="4" destOrd="0" presId="urn:microsoft.com/office/officeart/2005/8/layout/matrix1"/>
    <dgm:cxn modelId="{38C35E71-60FA-4B97-8D00-EEA848128E75}" type="presParOf" srcId="{9A9721B0-94FE-492B-B667-BC2287E12AF5}" destId="{359AC282-2F28-48EC-97CF-E44DF4E2EC65}" srcOrd="5" destOrd="0" presId="urn:microsoft.com/office/officeart/2005/8/layout/matrix1"/>
    <dgm:cxn modelId="{6CCAF846-50E3-46BD-8747-2966F47F3CAF}" type="presParOf" srcId="{9A9721B0-94FE-492B-B667-BC2287E12AF5}" destId="{6A4393F2-247B-4808-9A27-7F5FEDED616E}" srcOrd="6" destOrd="0" presId="urn:microsoft.com/office/officeart/2005/8/layout/matrix1"/>
    <dgm:cxn modelId="{8AB6E9BD-C353-450D-9EB7-4190D28872FF}" type="presParOf" srcId="{9A9721B0-94FE-492B-B667-BC2287E12AF5}" destId="{785795F0-B73D-4AB6-8446-494FBB760AB6}" srcOrd="7" destOrd="0" presId="urn:microsoft.com/office/officeart/2005/8/layout/matrix1"/>
    <dgm:cxn modelId="{35A7248B-7984-4491-9C43-1D5D25E7A4EE}" type="presParOf" srcId="{05306F6A-005E-4D4E-B926-FA4934110B3C}" destId="{B65C52E5-184F-44DD-A4D8-662286666EF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D31EB9-B475-4742-9336-410274759D21}" type="doc">
      <dgm:prSet loTypeId="urn:microsoft.com/office/officeart/2005/8/layout/matrix1" loCatId="matrix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A3415939-4A57-4956-9047-060D70D7CE90}">
      <dgm:prSet phldrT="[Text]" custT="1"/>
      <dgm:spPr/>
      <dgm:t>
        <a:bodyPr/>
        <a:lstStyle/>
        <a:p>
          <a:pPr>
            <a:buNone/>
          </a:pPr>
          <a:endParaRPr lang="en-GB" sz="12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EU-workforce Pool</a:t>
          </a:r>
        </a:p>
        <a:p>
          <a:pPr>
            <a:buNone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More professionals leaving the UK Health sector than coming from the EU between July 2017 and July 2018 (Case Study)</a:t>
          </a:r>
        </a:p>
        <a:p>
          <a:pPr>
            <a:buNone/>
          </a:pP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1,584 more EU nurses and health visitors left their role in the NHS</a:t>
          </a: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endParaRPr lang="en-GB" sz="600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C8460-A08E-4F51-9DD9-ADFAEB2AF650}" type="parTrans" cxnId="{43EE4B04-6088-4763-9DEB-704B8840E75D}">
      <dgm:prSet/>
      <dgm:spPr/>
      <dgm:t>
        <a:bodyPr/>
        <a:lstStyle/>
        <a:p>
          <a:endParaRPr lang="en-GB"/>
        </a:p>
      </dgm:t>
    </dgm:pt>
    <dgm:pt modelId="{FCA24D1B-DCE2-4B52-8AAA-B351193F2822}" type="sibTrans" cxnId="{43EE4B04-6088-4763-9DEB-704B8840E75D}">
      <dgm:prSet/>
      <dgm:spPr/>
      <dgm:t>
        <a:bodyPr/>
        <a:lstStyle/>
        <a:p>
          <a:endParaRPr lang="en-GB"/>
        </a:p>
      </dgm:t>
    </dgm:pt>
    <dgm:pt modelId="{031F5E9D-3089-41E8-A79B-06351D73483E}">
      <dgm:prSet phldrT="[Text]" custT="1"/>
      <dgm:spPr/>
      <dgm:t>
        <a:bodyPr/>
        <a:lstStyle/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Immigration Policy and Work</a:t>
          </a:r>
        </a:p>
        <a:p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There are certain visa requirements the UK has in place, post-Brexit that has added to the staff shortfall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- Salary requirement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- Qualified professional</a:t>
          </a: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- Sponsorship requirement</a:t>
          </a:r>
        </a:p>
        <a:p>
          <a:endParaRPr lang="en-GB" sz="14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453217-D3D5-4323-BAF2-1F753EED0B41}" type="parTrans" cxnId="{641E2DEB-C418-4AA3-84AA-00928799A9D9}">
      <dgm:prSet/>
      <dgm:spPr/>
      <dgm:t>
        <a:bodyPr/>
        <a:lstStyle/>
        <a:p>
          <a:endParaRPr lang="en-GB"/>
        </a:p>
      </dgm:t>
    </dgm:pt>
    <dgm:pt modelId="{6C689168-7194-49B7-A69E-AAB8E4950080}" type="sibTrans" cxnId="{641E2DEB-C418-4AA3-84AA-00928799A9D9}">
      <dgm:prSet/>
      <dgm:spPr/>
      <dgm:t>
        <a:bodyPr/>
        <a:lstStyle/>
        <a:p>
          <a:endParaRPr lang="en-GB"/>
        </a:p>
      </dgm:t>
    </dgm:pt>
    <dgm:pt modelId="{011633C5-5176-4C91-8EB4-6981528C3C3E}">
      <dgm:prSet phldrT="[Text]" custT="1"/>
      <dgm:spPr/>
      <dgm:t>
        <a:bodyPr/>
        <a:lstStyle/>
        <a:p>
          <a:pPr>
            <a:lnSpc>
              <a:spcPct val="90000"/>
            </a:lnSpc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Recruitment and Retention</a:t>
          </a:r>
        </a:p>
        <a:p>
          <a:pPr>
            <a:lnSpc>
              <a:spcPct val="90000"/>
            </a:lnSpc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lnSpc>
              <a:spcPct val="90000"/>
            </a:lnSpc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In a report, care managers in the study reported moderate difficulties with recruitment and retention. With an a</a:t>
          </a:r>
          <a:r>
            <a:rPr lang="en-GB" sz="1400" b="0" i="0" dirty="0"/>
            <a:t>nnual staff turnover ranged from 10% to 30%</a:t>
          </a:r>
          <a:endParaRPr lang="en-GB" sz="1400" u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581F0A-2E41-4712-8ECC-9B22540D0755}" type="parTrans" cxnId="{FB06E800-21DF-4CF9-B705-1F8D78C8992B}">
      <dgm:prSet/>
      <dgm:spPr/>
      <dgm:t>
        <a:bodyPr/>
        <a:lstStyle/>
        <a:p>
          <a:endParaRPr lang="en-GB"/>
        </a:p>
      </dgm:t>
    </dgm:pt>
    <dgm:pt modelId="{7C1EC3FB-CFE6-4C8B-8325-FEBD83441690}" type="sibTrans" cxnId="{FB06E800-21DF-4CF9-B705-1F8D78C8992B}">
      <dgm:prSet/>
      <dgm:spPr/>
      <dgm:t>
        <a:bodyPr/>
        <a:lstStyle/>
        <a:p>
          <a:endParaRPr lang="en-GB"/>
        </a:p>
      </dgm:t>
    </dgm:pt>
    <dgm:pt modelId="{33AFE5E0-1259-4BE3-8097-4CF6251BA706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Brexit</a:t>
          </a:r>
        </a:p>
      </dgm:t>
    </dgm:pt>
    <dgm:pt modelId="{51D69021-8E37-4DFE-9332-6520EFC24599}" type="sibTrans" cxnId="{9F8F6D8E-9EE7-4D5B-B77C-DAED2AC954D0}">
      <dgm:prSet/>
      <dgm:spPr/>
      <dgm:t>
        <a:bodyPr/>
        <a:lstStyle/>
        <a:p>
          <a:endParaRPr lang="en-GB"/>
        </a:p>
      </dgm:t>
    </dgm:pt>
    <dgm:pt modelId="{D4715828-1E67-4371-9024-F0C191561E18}" type="parTrans" cxnId="{9F8F6D8E-9EE7-4D5B-B77C-DAED2AC954D0}">
      <dgm:prSet/>
      <dgm:spPr/>
      <dgm:t>
        <a:bodyPr/>
        <a:lstStyle/>
        <a:p>
          <a:endParaRPr lang="en-GB"/>
        </a:p>
      </dgm:t>
    </dgm:pt>
    <dgm:pt modelId="{05306F6A-005E-4D4E-B926-FA4934110B3C}" type="pres">
      <dgm:prSet presAssocID="{FDD31EB9-B475-4742-9336-410274759D2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9721B0-94FE-492B-B667-BC2287E12AF5}" type="pres">
      <dgm:prSet presAssocID="{FDD31EB9-B475-4742-9336-410274759D21}" presName="matrix" presStyleCnt="0"/>
      <dgm:spPr/>
    </dgm:pt>
    <dgm:pt modelId="{5339DEA4-9091-4D5F-A23F-F14C49540A72}" type="pres">
      <dgm:prSet presAssocID="{FDD31EB9-B475-4742-9336-410274759D21}" presName="tile1" presStyleLbl="node1" presStyleIdx="0" presStyleCnt="4" custScaleY="154444" custLinFactNeighborY="8683"/>
      <dgm:spPr/>
    </dgm:pt>
    <dgm:pt modelId="{67BD2DC9-45A5-4C7D-B208-34D810194ECB}" type="pres">
      <dgm:prSet presAssocID="{FDD31EB9-B475-4742-9336-410274759D2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6D53D2-E773-4779-A79F-B27AF0D898EA}" type="pres">
      <dgm:prSet presAssocID="{FDD31EB9-B475-4742-9336-410274759D21}" presName="tile2" presStyleLbl="node1" presStyleIdx="1" presStyleCnt="4" custScaleY="138213" custLinFactNeighborY="0"/>
      <dgm:spPr/>
    </dgm:pt>
    <dgm:pt modelId="{4C96A1E4-6D95-402A-88FB-78D281BBB6AB}" type="pres">
      <dgm:prSet presAssocID="{FDD31EB9-B475-4742-9336-410274759D2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D0F4381-9FF4-4C27-B58F-66E535618DE8}" type="pres">
      <dgm:prSet presAssocID="{FDD31EB9-B475-4742-9336-410274759D21}" presName="tile3" presStyleLbl="node1" presStyleIdx="2" presStyleCnt="4" custScaleY="98022"/>
      <dgm:spPr/>
    </dgm:pt>
    <dgm:pt modelId="{359AC282-2F28-48EC-97CF-E44DF4E2EC65}" type="pres">
      <dgm:prSet presAssocID="{FDD31EB9-B475-4742-9336-410274759D2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A4393F2-247B-4808-9A27-7F5FEDED616E}" type="pres">
      <dgm:prSet presAssocID="{FDD31EB9-B475-4742-9336-410274759D21}" presName="tile4" presStyleLbl="node1" presStyleIdx="3" presStyleCnt="4" custLinFactNeighborX="292"/>
      <dgm:spPr/>
    </dgm:pt>
    <dgm:pt modelId="{785795F0-B73D-4AB6-8446-494FBB760AB6}" type="pres">
      <dgm:prSet presAssocID="{FDD31EB9-B475-4742-9336-410274759D2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65C52E5-184F-44DD-A4D8-662286666EF2}" type="pres">
      <dgm:prSet presAssocID="{FDD31EB9-B475-4742-9336-410274759D21}" presName="centerTile" presStyleLbl="fgShp" presStyleIdx="0" presStyleCnt="1" custScaleX="136886" custScaleY="125089" custLinFactY="18475" custLinFactNeighborX="82073" custLinFactNeighborY="100000">
        <dgm:presLayoutVars>
          <dgm:chMax val="0"/>
          <dgm:chPref val="0"/>
        </dgm:presLayoutVars>
      </dgm:prSet>
      <dgm:spPr/>
    </dgm:pt>
  </dgm:ptLst>
  <dgm:cxnLst>
    <dgm:cxn modelId="{FB06E800-21DF-4CF9-B705-1F8D78C8992B}" srcId="{33AFE5E0-1259-4BE3-8097-4CF6251BA706}" destId="{011633C5-5176-4C91-8EB4-6981528C3C3E}" srcOrd="1" destOrd="0" parTransId="{85581F0A-2E41-4712-8ECC-9B22540D0755}" sibTransId="{7C1EC3FB-CFE6-4C8B-8325-FEBD83441690}"/>
    <dgm:cxn modelId="{43EE4B04-6088-4763-9DEB-704B8840E75D}" srcId="{33AFE5E0-1259-4BE3-8097-4CF6251BA706}" destId="{A3415939-4A57-4956-9047-060D70D7CE90}" srcOrd="0" destOrd="0" parTransId="{362C8460-A08E-4F51-9DD9-ADFAEB2AF650}" sibTransId="{FCA24D1B-DCE2-4B52-8AAA-B351193F2822}"/>
    <dgm:cxn modelId="{EA69CF14-3C1A-4B08-9506-B149D1A84130}" type="presOf" srcId="{011633C5-5176-4C91-8EB4-6981528C3C3E}" destId="{4C96A1E4-6D95-402A-88FB-78D281BBB6AB}" srcOrd="1" destOrd="0" presId="urn:microsoft.com/office/officeart/2005/8/layout/matrix1"/>
    <dgm:cxn modelId="{05BA2E33-8920-49FF-9C6F-95DEAA99681C}" type="presOf" srcId="{031F5E9D-3089-41E8-A79B-06351D73483E}" destId="{FD0F4381-9FF4-4C27-B58F-66E535618DE8}" srcOrd="0" destOrd="0" presId="urn:microsoft.com/office/officeart/2005/8/layout/matrix1"/>
    <dgm:cxn modelId="{6C4B583A-C919-4015-AD43-4A86048FEC23}" type="presOf" srcId="{031F5E9D-3089-41E8-A79B-06351D73483E}" destId="{359AC282-2F28-48EC-97CF-E44DF4E2EC65}" srcOrd="1" destOrd="0" presId="urn:microsoft.com/office/officeart/2005/8/layout/matrix1"/>
    <dgm:cxn modelId="{AB9EBA6E-D81D-4C11-B26B-D5031FDC6F1E}" type="presOf" srcId="{33AFE5E0-1259-4BE3-8097-4CF6251BA706}" destId="{B65C52E5-184F-44DD-A4D8-662286666EF2}" srcOrd="0" destOrd="0" presId="urn:microsoft.com/office/officeart/2005/8/layout/matrix1"/>
    <dgm:cxn modelId="{9F8F6D8E-9EE7-4D5B-B77C-DAED2AC954D0}" srcId="{FDD31EB9-B475-4742-9336-410274759D21}" destId="{33AFE5E0-1259-4BE3-8097-4CF6251BA706}" srcOrd="0" destOrd="0" parTransId="{D4715828-1E67-4371-9024-F0C191561E18}" sibTransId="{51D69021-8E37-4DFE-9332-6520EFC24599}"/>
    <dgm:cxn modelId="{AA5D2191-249F-4386-BF9B-B6C793E86E83}" type="presOf" srcId="{FDD31EB9-B475-4742-9336-410274759D21}" destId="{05306F6A-005E-4D4E-B926-FA4934110B3C}" srcOrd="0" destOrd="0" presId="urn:microsoft.com/office/officeart/2005/8/layout/matrix1"/>
    <dgm:cxn modelId="{379D09D9-A48F-4214-94E3-3BE0140B3F18}" type="presOf" srcId="{A3415939-4A57-4956-9047-060D70D7CE90}" destId="{5339DEA4-9091-4D5F-A23F-F14C49540A72}" srcOrd="0" destOrd="0" presId="urn:microsoft.com/office/officeart/2005/8/layout/matrix1"/>
    <dgm:cxn modelId="{5657ADE4-B581-4561-91B1-EA322ABC8C01}" type="presOf" srcId="{011633C5-5176-4C91-8EB4-6981528C3C3E}" destId="{486D53D2-E773-4779-A79F-B27AF0D898EA}" srcOrd="0" destOrd="0" presId="urn:microsoft.com/office/officeart/2005/8/layout/matrix1"/>
    <dgm:cxn modelId="{641E2DEB-C418-4AA3-84AA-00928799A9D9}" srcId="{33AFE5E0-1259-4BE3-8097-4CF6251BA706}" destId="{031F5E9D-3089-41E8-A79B-06351D73483E}" srcOrd="2" destOrd="0" parTransId="{76453217-D3D5-4323-BAF2-1F753EED0B41}" sibTransId="{6C689168-7194-49B7-A69E-AAB8E4950080}"/>
    <dgm:cxn modelId="{130ED8FA-623B-4183-83BF-5BCC3C19C2DF}" type="presOf" srcId="{A3415939-4A57-4956-9047-060D70D7CE90}" destId="{67BD2DC9-45A5-4C7D-B208-34D810194ECB}" srcOrd="1" destOrd="0" presId="urn:microsoft.com/office/officeart/2005/8/layout/matrix1"/>
    <dgm:cxn modelId="{DB23375B-0233-4268-A6A4-A2F2E32A4052}" type="presParOf" srcId="{05306F6A-005E-4D4E-B926-FA4934110B3C}" destId="{9A9721B0-94FE-492B-B667-BC2287E12AF5}" srcOrd="0" destOrd="0" presId="urn:microsoft.com/office/officeart/2005/8/layout/matrix1"/>
    <dgm:cxn modelId="{2F84E19E-CDC4-4B33-ABFD-2B0FDEF25694}" type="presParOf" srcId="{9A9721B0-94FE-492B-B667-BC2287E12AF5}" destId="{5339DEA4-9091-4D5F-A23F-F14C49540A72}" srcOrd="0" destOrd="0" presId="urn:microsoft.com/office/officeart/2005/8/layout/matrix1"/>
    <dgm:cxn modelId="{1B7781B6-ECB5-402D-A9A6-08103F4F2F44}" type="presParOf" srcId="{9A9721B0-94FE-492B-B667-BC2287E12AF5}" destId="{67BD2DC9-45A5-4C7D-B208-34D810194ECB}" srcOrd="1" destOrd="0" presId="urn:microsoft.com/office/officeart/2005/8/layout/matrix1"/>
    <dgm:cxn modelId="{C1618E9F-2885-4F8A-A968-D5FE32A31D7B}" type="presParOf" srcId="{9A9721B0-94FE-492B-B667-BC2287E12AF5}" destId="{486D53D2-E773-4779-A79F-B27AF0D898EA}" srcOrd="2" destOrd="0" presId="urn:microsoft.com/office/officeart/2005/8/layout/matrix1"/>
    <dgm:cxn modelId="{A1EAD5E5-8DC1-49A5-86EB-F5841D69231D}" type="presParOf" srcId="{9A9721B0-94FE-492B-B667-BC2287E12AF5}" destId="{4C96A1E4-6D95-402A-88FB-78D281BBB6AB}" srcOrd="3" destOrd="0" presId="urn:microsoft.com/office/officeart/2005/8/layout/matrix1"/>
    <dgm:cxn modelId="{84A33002-39E0-42B0-BB13-18CE556DDA55}" type="presParOf" srcId="{9A9721B0-94FE-492B-B667-BC2287E12AF5}" destId="{FD0F4381-9FF4-4C27-B58F-66E535618DE8}" srcOrd="4" destOrd="0" presId="urn:microsoft.com/office/officeart/2005/8/layout/matrix1"/>
    <dgm:cxn modelId="{3C1DDAFB-CAB2-4E59-8F31-7DF82F791D5D}" type="presParOf" srcId="{9A9721B0-94FE-492B-B667-BC2287E12AF5}" destId="{359AC282-2F28-48EC-97CF-E44DF4E2EC65}" srcOrd="5" destOrd="0" presId="urn:microsoft.com/office/officeart/2005/8/layout/matrix1"/>
    <dgm:cxn modelId="{873C3145-377E-4F2C-8808-C21BD2A74113}" type="presParOf" srcId="{9A9721B0-94FE-492B-B667-BC2287E12AF5}" destId="{6A4393F2-247B-4808-9A27-7F5FEDED616E}" srcOrd="6" destOrd="0" presId="urn:microsoft.com/office/officeart/2005/8/layout/matrix1"/>
    <dgm:cxn modelId="{E690747C-724A-4AE9-9FD1-E997C34E20CC}" type="presParOf" srcId="{9A9721B0-94FE-492B-B667-BC2287E12AF5}" destId="{785795F0-B73D-4AB6-8446-494FBB760AB6}" srcOrd="7" destOrd="0" presId="urn:microsoft.com/office/officeart/2005/8/layout/matrix1"/>
    <dgm:cxn modelId="{35A7248B-7984-4491-9C43-1D5D25E7A4EE}" type="presParOf" srcId="{05306F6A-005E-4D4E-B926-FA4934110B3C}" destId="{B65C52E5-184F-44DD-A4D8-662286666EF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D31EB9-B475-4742-9336-410274759D21}" type="doc">
      <dgm:prSet loTypeId="urn:microsoft.com/office/officeart/2005/8/layout/matrix1" loCatId="matrix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A3415939-4A57-4956-9047-060D70D7CE90}">
      <dgm:prSet phldrT="[Text]" custT="1"/>
      <dgm:spPr/>
      <dgm:t>
        <a:bodyPr/>
        <a:lstStyle/>
        <a:p>
          <a:pPr>
            <a:buNone/>
          </a:pPr>
          <a:endParaRPr lang="en-GB" sz="12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Private vs Public Pay &amp; Reward</a:t>
          </a:r>
        </a:p>
        <a:p>
          <a:pPr>
            <a:buNone/>
          </a:pPr>
          <a:endParaRPr lang="en-GB" sz="1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Private sector pay can be set by the organisation and is often in line with the market rate.</a:t>
          </a: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Public sector pay is set by the government and therefore must fit within their budget.</a:t>
          </a:r>
        </a:p>
        <a:p>
          <a:pPr>
            <a:buNone/>
          </a:pPr>
          <a:endParaRPr lang="en-GB" sz="30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Cost of Living is increasing, healthcare professionals want higher pay for their urgently desired skills. </a:t>
          </a:r>
        </a:p>
        <a:p>
          <a:pPr>
            <a:buNone/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M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edian care worker wage now only 3.5% above the National Living Wage.</a:t>
          </a:r>
        </a:p>
        <a:p>
          <a:pPr>
            <a:buNone/>
          </a:pP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[Skills for Care (2020)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The-value-of-adult-social-care-in-England</a:t>
          </a:r>
          <a:r>
            <a:rPr lang="en-GB" sz="1000" i="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i="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https://www.skillsforcare.org.uk/Adult-Social-Care-Workforce-Data/Workforce-intelligence/documents/The-value-of-adult-social-care-in-England-FINAL-report.pdf</a:t>
          </a:r>
          <a:r>
            <a:rPr lang="en-GB" sz="1000" i="0" dirty="0">
              <a:latin typeface="Arial" panose="020B0604020202020204" pitchFamily="34" charset="0"/>
              <a:cs typeface="Arial" panose="020B0604020202020204" pitchFamily="34" charset="0"/>
            </a:rPr>
            <a:t> (Accessed: 28</a:t>
          </a:r>
          <a:r>
            <a:rPr lang="en-GB" sz="100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000" i="1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buNone/>
          </a:pPr>
          <a:endParaRPr lang="en-GB" sz="600" u="sng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C8460-A08E-4F51-9DD9-ADFAEB2AF650}" type="parTrans" cxnId="{43EE4B04-6088-4763-9DEB-704B8840E75D}">
      <dgm:prSet/>
      <dgm:spPr/>
      <dgm:t>
        <a:bodyPr/>
        <a:lstStyle/>
        <a:p>
          <a:endParaRPr lang="en-GB"/>
        </a:p>
      </dgm:t>
    </dgm:pt>
    <dgm:pt modelId="{FCA24D1B-DCE2-4B52-8AAA-B351193F2822}" type="sibTrans" cxnId="{43EE4B04-6088-4763-9DEB-704B8840E75D}">
      <dgm:prSet/>
      <dgm:spPr/>
      <dgm:t>
        <a:bodyPr/>
        <a:lstStyle/>
        <a:p>
          <a:endParaRPr lang="en-GB"/>
        </a:p>
      </dgm:t>
    </dgm:pt>
    <dgm:pt modelId="{031F5E9D-3089-41E8-A79B-06351D73483E}">
      <dgm:prSet phldrT="[Text]" custT="1"/>
      <dgm:spPr/>
      <dgm:t>
        <a:bodyPr/>
        <a:lstStyle/>
        <a:p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Safety and PPE</a:t>
          </a:r>
        </a:p>
        <a:p>
          <a:endParaRPr lang="en-GB" sz="8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Since the pandemic, healthcare staff cares more about their safety and availability of Personal Protective Equipment.</a:t>
          </a:r>
        </a:p>
        <a:p>
          <a:endParaRPr lang="en-GB" sz="900" u="none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Some do not get the right or quality of PPE, causing them to leave the Healthcare sector </a:t>
          </a:r>
        </a:p>
      </dgm:t>
    </dgm:pt>
    <dgm:pt modelId="{76453217-D3D5-4323-BAF2-1F753EED0B41}" type="parTrans" cxnId="{641E2DEB-C418-4AA3-84AA-00928799A9D9}">
      <dgm:prSet/>
      <dgm:spPr/>
      <dgm:t>
        <a:bodyPr/>
        <a:lstStyle/>
        <a:p>
          <a:endParaRPr lang="en-GB"/>
        </a:p>
      </dgm:t>
    </dgm:pt>
    <dgm:pt modelId="{6C689168-7194-49B7-A69E-AAB8E4950080}" type="sibTrans" cxnId="{641E2DEB-C418-4AA3-84AA-00928799A9D9}">
      <dgm:prSet/>
      <dgm:spPr/>
      <dgm:t>
        <a:bodyPr/>
        <a:lstStyle/>
        <a:p>
          <a:endParaRPr lang="en-GB"/>
        </a:p>
      </dgm:t>
    </dgm:pt>
    <dgm:pt modelId="{011633C5-5176-4C91-8EB4-6981528C3C3E}">
      <dgm:prSet phldrT="[Text]" custT="1"/>
      <dgm:spPr/>
      <dgm:t>
        <a:bodyPr/>
        <a:lstStyle/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r>
            <a:rPr lang="en-GB" sz="1400" u="sng" dirty="0">
              <a:latin typeface="Arial" panose="020B0604020202020204" pitchFamily="34" charset="0"/>
              <a:cs typeface="Arial" panose="020B0604020202020204" pitchFamily="34" charset="0"/>
            </a:rPr>
            <a:t>Workplace Challenges</a:t>
          </a: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50000"/>
            </a:lnSpc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&gt; Equality of Pay</a:t>
          </a:r>
        </a:p>
        <a:p>
          <a:pPr>
            <a:lnSpc>
              <a:spcPct val="150000"/>
            </a:lnSpc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&gt; Progression opportunity</a:t>
          </a:r>
        </a:p>
        <a:p>
          <a:pPr>
            <a:lnSpc>
              <a:spcPct val="150000"/>
            </a:lnSpc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&gt; Treated equally (Diversity)</a:t>
          </a:r>
        </a:p>
        <a:p>
          <a:pPr>
            <a:lnSpc>
              <a:spcPct val="150000"/>
            </a:lnSpc>
          </a:pPr>
          <a:r>
            <a:rPr lang="en-GB" sz="1400" u="none" dirty="0">
              <a:latin typeface="Arial" panose="020B0604020202020204" pitchFamily="34" charset="0"/>
              <a:cs typeface="Arial" panose="020B0604020202020204" pitchFamily="34" charset="0"/>
            </a:rPr>
            <a:t>&gt;  Mutual Respect</a:t>
          </a: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90000"/>
            </a:lnSpc>
          </a:pPr>
          <a:endParaRPr lang="en-GB" sz="1400" u="sng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GB" sz="900" b="0" u="none" dirty="0">
            <a:solidFill>
              <a:srgbClr val="FF0000"/>
            </a:solidFill>
          </a:endParaRPr>
        </a:p>
      </dgm:t>
    </dgm:pt>
    <dgm:pt modelId="{85581F0A-2E41-4712-8ECC-9B22540D0755}" type="parTrans" cxnId="{FB06E800-21DF-4CF9-B705-1F8D78C8992B}">
      <dgm:prSet/>
      <dgm:spPr/>
      <dgm:t>
        <a:bodyPr/>
        <a:lstStyle/>
        <a:p>
          <a:endParaRPr lang="en-GB"/>
        </a:p>
      </dgm:t>
    </dgm:pt>
    <dgm:pt modelId="{7C1EC3FB-CFE6-4C8B-8325-FEBD83441690}" type="sibTrans" cxnId="{FB06E800-21DF-4CF9-B705-1F8D78C8992B}">
      <dgm:prSet/>
      <dgm:spPr/>
      <dgm:t>
        <a:bodyPr/>
        <a:lstStyle/>
        <a:p>
          <a:endParaRPr lang="en-GB"/>
        </a:p>
      </dgm:t>
    </dgm:pt>
    <dgm:pt modelId="{33AFE5E0-1259-4BE3-8097-4CF6251BA706}">
      <dgm:prSet phldrT="[Text]" custT="1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2800" b="1" dirty="0"/>
            <a:t>Healthcare Sector</a:t>
          </a:r>
        </a:p>
      </dgm:t>
    </dgm:pt>
    <dgm:pt modelId="{51D69021-8E37-4DFE-9332-6520EFC24599}" type="sibTrans" cxnId="{9F8F6D8E-9EE7-4D5B-B77C-DAED2AC954D0}">
      <dgm:prSet/>
      <dgm:spPr/>
      <dgm:t>
        <a:bodyPr/>
        <a:lstStyle/>
        <a:p>
          <a:endParaRPr lang="en-GB"/>
        </a:p>
      </dgm:t>
    </dgm:pt>
    <dgm:pt modelId="{D4715828-1E67-4371-9024-F0C191561E18}" type="parTrans" cxnId="{9F8F6D8E-9EE7-4D5B-B77C-DAED2AC954D0}">
      <dgm:prSet/>
      <dgm:spPr/>
      <dgm:t>
        <a:bodyPr/>
        <a:lstStyle/>
        <a:p>
          <a:endParaRPr lang="en-GB"/>
        </a:p>
      </dgm:t>
    </dgm:pt>
    <dgm:pt modelId="{05306F6A-005E-4D4E-B926-FA4934110B3C}" type="pres">
      <dgm:prSet presAssocID="{FDD31EB9-B475-4742-9336-410274759D21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A9721B0-94FE-492B-B667-BC2287E12AF5}" type="pres">
      <dgm:prSet presAssocID="{FDD31EB9-B475-4742-9336-410274759D21}" presName="matrix" presStyleCnt="0"/>
      <dgm:spPr/>
    </dgm:pt>
    <dgm:pt modelId="{5339DEA4-9091-4D5F-A23F-F14C49540A72}" type="pres">
      <dgm:prSet presAssocID="{FDD31EB9-B475-4742-9336-410274759D21}" presName="tile1" presStyleLbl="node1" presStyleIdx="0" presStyleCnt="4" custScaleY="154444" custLinFactNeighborY="8683"/>
      <dgm:spPr/>
    </dgm:pt>
    <dgm:pt modelId="{67BD2DC9-45A5-4C7D-B208-34D810194ECB}" type="pres">
      <dgm:prSet presAssocID="{FDD31EB9-B475-4742-9336-410274759D2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86D53D2-E773-4779-A79F-B27AF0D898EA}" type="pres">
      <dgm:prSet presAssocID="{FDD31EB9-B475-4742-9336-410274759D21}" presName="tile2" presStyleLbl="node1" presStyleIdx="1" presStyleCnt="4" custScaleY="138213" custLinFactNeighborY="0"/>
      <dgm:spPr/>
    </dgm:pt>
    <dgm:pt modelId="{4C96A1E4-6D95-402A-88FB-78D281BBB6AB}" type="pres">
      <dgm:prSet presAssocID="{FDD31EB9-B475-4742-9336-410274759D2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D0F4381-9FF4-4C27-B58F-66E535618DE8}" type="pres">
      <dgm:prSet presAssocID="{FDD31EB9-B475-4742-9336-410274759D21}" presName="tile3" presStyleLbl="node1" presStyleIdx="2" presStyleCnt="4" custScaleY="99567" custLinFactNeighborX="-278"/>
      <dgm:spPr/>
    </dgm:pt>
    <dgm:pt modelId="{359AC282-2F28-48EC-97CF-E44DF4E2EC65}" type="pres">
      <dgm:prSet presAssocID="{FDD31EB9-B475-4742-9336-410274759D2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A4393F2-247B-4808-9A27-7F5FEDED616E}" type="pres">
      <dgm:prSet presAssocID="{FDD31EB9-B475-4742-9336-410274759D21}" presName="tile4" presStyleLbl="node1" presStyleIdx="3" presStyleCnt="4" custLinFactNeighborX="292"/>
      <dgm:spPr/>
    </dgm:pt>
    <dgm:pt modelId="{785795F0-B73D-4AB6-8446-494FBB760AB6}" type="pres">
      <dgm:prSet presAssocID="{FDD31EB9-B475-4742-9336-410274759D2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65C52E5-184F-44DD-A4D8-662286666EF2}" type="pres">
      <dgm:prSet presAssocID="{FDD31EB9-B475-4742-9336-410274759D21}" presName="centerTile" presStyleLbl="fgShp" presStyleIdx="0" presStyleCnt="1" custScaleX="136886" custScaleY="125089" custLinFactY="18475" custLinFactNeighborX="82073" custLinFactNeighborY="100000">
        <dgm:presLayoutVars>
          <dgm:chMax val="0"/>
          <dgm:chPref val="0"/>
        </dgm:presLayoutVars>
      </dgm:prSet>
      <dgm:spPr/>
    </dgm:pt>
  </dgm:ptLst>
  <dgm:cxnLst>
    <dgm:cxn modelId="{FB06E800-21DF-4CF9-B705-1F8D78C8992B}" srcId="{33AFE5E0-1259-4BE3-8097-4CF6251BA706}" destId="{011633C5-5176-4C91-8EB4-6981528C3C3E}" srcOrd="1" destOrd="0" parTransId="{85581F0A-2E41-4712-8ECC-9B22540D0755}" sibTransId="{7C1EC3FB-CFE6-4C8B-8325-FEBD83441690}"/>
    <dgm:cxn modelId="{43EE4B04-6088-4763-9DEB-704B8840E75D}" srcId="{33AFE5E0-1259-4BE3-8097-4CF6251BA706}" destId="{A3415939-4A57-4956-9047-060D70D7CE90}" srcOrd="0" destOrd="0" parTransId="{362C8460-A08E-4F51-9DD9-ADFAEB2AF650}" sibTransId="{FCA24D1B-DCE2-4B52-8AAA-B351193F2822}"/>
    <dgm:cxn modelId="{EA69CF14-3C1A-4B08-9506-B149D1A84130}" type="presOf" srcId="{011633C5-5176-4C91-8EB4-6981528C3C3E}" destId="{4C96A1E4-6D95-402A-88FB-78D281BBB6AB}" srcOrd="1" destOrd="0" presId="urn:microsoft.com/office/officeart/2005/8/layout/matrix1"/>
    <dgm:cxn modelId="{05BA2E33-8920-49FF-9C6F-95DEAA99681C}" type="presOf" srcId="{031F5E9D-3089-41E8-A79B-06351D73483E}" destId="{FD0F4381-9FF4-4C27-B58F-66E535618DE8}" srcOrd="0" destOrd="0" presId="urn:microsoft.com/office/officeart/2005/8/layout/matrix1"/>
    <dgm:cxn modelId="{6C4B583A-C919-4015-AD43-4A86048FEC23}" type="presOf" srcId="{031F5E9D-3089-41E8-A79B-06351D73483E}" destId="{359AC282-2F28-48EC-97CF-E44DF4E2EC65}" srcOrd="1" destOrd="0" presId="urn:microsoft.com/office/officeart/2005/8/layout/matrix1"/>
    <dgm:cxn modelId="{AB9EBA6E-D81D-4C11-B26B-D5031FDC6F1E}" type="presOf" srcId="{33AFE5E0-1259-4BE3-8097-4CF6251BA706}" destId="{B65C52E5-184F-44DD-A4D8-662286666EF2}" srcOrd="0" destOrd="0" presId="urn:microsoft.com/office/officeart/2005/8/layout/matrix1"/>
    <dgm:cxn modelId="{9F8F6D8E-9EE7-4D5B-B77C-DAED2AC954D0}" srcId="{FDD31EB9-B475-4742-9336-410274759D21}" destId="{33AFE5E0-1259-4BE3-8097-4CF6251BA706}" srcOrd="0" destOrd="0" parTransId="{D4715828-1E67-4371-9024-F0C191561E18}" sibTransId="{51D69021-8E37-4DFE-9332-6520EFC24599}"/>
    <dgm:cxn modelId="{AA5D2191-249F-4386-BF9B-B6C793E86E83}" type="presOf" srcId="{FDD31EB9-B475-4742-9336-410274759D21}" destId="{05306F6A-005E-4D4E-B926-FA4934110B3C}" srcOrd="0" destOrd="0" presId="urn:microsoft.com/office/officeart/2005/8/layout/matrix1"/>
    <dgm:cxn modelId="{379D09D9-A48F-4214-94E3-3BE0140B3F18}" type="presOf" srcId="{A3415939-4A57-4956-9047-060D70D7CE90}" destId="{5339DEA4-9091-4D5F-A23F-F14C49540A72}" srcOrd="0" destOrd="0" presId="urn:microsoft.com/office/officeart/2005/8/layout/matrix1"/>
    <dgm:cxn modelId="{5657ADE4-B581-4561-91B1-EA322ABC8C01}" type="presOf" srcId="{011633C5-5176-4C91-8EB4-6981528C3C3E}" destId="{486D53D2-E773-4779-A79F-B27AF0D898EA}" srcOrd="0" destOrd="0" presId="urn:microsoft.com/office/officeart/2005/8/layout/matrix1"/>
    <dgm:cxn modelId="{641E2DEB-C418-4AA3-84AA-00928799A9D9}" srcId="{33AFE5E0-1259-4BE3-8097-4CF6251BA706}" destId="{031F5E9D-3089-41E8-A79B-06351D73483E}" srcOrd="2" destOrd="0" parTransId="{76453217-D3D5-4323-BAF2-1F753EED0B41}" sibTransId="{6C689168-7194-49B7-A69E-AAB8E4950080}"/>
    <dgm:cxn modelId="{130ED8FA-623B-4183-83BF-5BCC3C19C2DF}" type="presOf" srcId="{A3415939-4A57-4956-9047-060D70D7CE90}" destId="{67BD2DC9-45A5-4C7D-B208-34D810194ECB}" srcOrd="1" destOrd="0" presId="urn:microsoft.com/office/officeart/2005/8/layout/matrix1"/>
    <dgm:cxn modelId="{DB23375B-0233-4268-A6A4-A2F2E32A4052}" type="presParOf" srcId="{05306F6A-005E-4D4E-B926-FA4934110B3C}" destId="{9A9721B0-94FE-492B-B667-BC2287E12AF5}" srcOrd="0" destOrd="0" presId="urn:microsoft.com/office/officeart/2005/8/layout/matrix1"/>
    <dgm:cxn modelId="{2F84E19E-CDC4-4B33-ABFD-2B0FDEF25694}" type="presParOf" srcId="{9A9721B0-94FE-492B-B667-BC2287E12AF5}" destId="{5339DEA4-9091-4D5F-A23F-F14C49540A72}" srcOrd="0" destOrd="0" presId="urn:microsoft.com/office/officeart/2005/8/layout/matrix1"/>
    <dgm:cxn modelId="{1B7781B6-ECB5-402D-A9A6-08103F4F2F44}" type="presParOf" srcId="{9A9721B0-94FE-492B-B667-BC2287E12AF5}" destId="{67BD2DC9-45A5-4C7D-B208-34D810194ECB}" srcOrd="1" destOrd="0" presId="urn:microsoft.com/office/officeart/2005/8/layout/matrix1"/>
    <dgm:cxn modelId="{C1618E9F-2885-4F8A-A968-D5FE32A31D7B}" type="presParOf" srcId="{9A9721B0-94FE-492B-B667-BC2287E12AF5}" destId="{486D53D2-E773-4779-A79F-B27AF0D898EA}" srcOrd="2" destOrd="0" presId="urn:microsoft.com/office/officeart/2005/8/layout/matrix1"/>
    <dgm:cxn modelId="{A1EAD5E5-8DC1-49A5-86EB-F5841D69231D}" type="presParOf" srcId="{9A9721B0-94FE-492B-B667-BC2287E12AF5}" destId="{4C96A1E4-6D95-402A-88FB-78D281BBB6AB}" srcOrd="3" destOrd="0" presId="urn:microsoft.com/office/officeart/2005/8/layout/matrix1"/>
    <dgm:cxn modelId="{84A33002-39E0-42B0-BB13-18CE556DDA55}" type="presParOf" srcId="{9A9721B0-94FE-492B-B667-BC2287E12AF5}" destId="{FD0F4381-9FF4-4C27-B58F-66E535618DE8}" srcOrd="4" destOrd="0" presId="urn:microsoft.com/office/officeart/2005/8/layout/matrix1"/>
    <dgm:cxn modelId="{3C1DDAFB-CAB2-4E59-8F31-7DF82F791D5D}" type="presParOf" srcId="{9A9721B0-94FE-492B-B667-BC2287E12AF5}" destId="{359AC282-2F28-48EC-97CF-E44DF4E2EC65}" srcOrd="5" destOrd="0" presId="urn:microsoft.com/office/officeart/2005/8/layout/matrix1"/>
    <dgm:cxn modelId="{873C3145-377E-4F2C-8808-C21BD2A74113}" type="presParOf" srcId="{9A9721B0-94FE-492B-B667-BC2287E12AF5}" destId="{6A4393F2-247B-4808-9A27-7F5FEDED616E}" srcOrd="6" destOrd="0" presId="urn:microsoft.com/office/officeart/2005/8/layout/matrix1"/>
    <dgm:cxn modelId="{E690747C-724A-4AE9-9FD1-E997C34E20CC}" type="presParOf" srcId="{9A9721B0-94FE-492B-B667-BC2287E12AF5}" destId="{785795F0-B73D-4AB6-8446-494FBB760AB6}" srcOrd="7" destOrd="0" presId="urn:microsoft.com/office/officeart/2005/8/layout/matrix1"/>
    <dgm:cxn modelId="{35A7248B-7984-4491-9C43-1D5D25E7A4EE}" type="presParOf" srcId="{05306F6A-005E-4D4E-B926-FA4934110B3C}" destId="{B65C52E5-184F-44DD-A4D8-662286666EF2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9DEA4-9091-4D5F-A23F-F14C49540A72}">
      <dsp:nvSpPr>
        <dsp:cNvPr id="0" name=""/>
        <dsp:cNvSpPr/>
      </dsp:nvSpPr>
      <dsp:spPr>
        <a:xfrm rot="16200000">
          <a:off x="4987" y="-131280"/>
          <a:ext cx="3958051" cy="396802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Government Training Initiative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Unsuccessful so far in training </a:t>
          </a:r>
          <a:r>
            <a:rPr lang="en-GB" sz="1400" b="1" u="none" kern="1200" dirty="0">
              <a:latin typeface="Arial" panose="020B0604020202020204" pitchFamily="34" charset="0"/>
              <a:cs typeface="Arial" panose="020B0604020202020204" pitchFamily="34" charset="0"/>
            </a:rPr>
            <a:t>10,000 nurses </a:t>
          </a: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and allied healthcare professional (Case Study)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English applicant for nurse undergraduate training in 2018 was </a:t>
          </a:r>
          <a:r>
            <a:rPr lang="en-GB" sz="1400" b="1" u="none" kern="1200" dirty="0">
              <a:latin typeface="Arial" panose="020B0604020202020204" pitchFamily="34" charset="0"/>
              <a:cs typeface="Arial" panose="020B0604020202020204" pitchFamily="34" charset="0"/>
            </a:rPr>
            <a:t>4% lower </a:t>
          </a: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than in 2016 (Case Study)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7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Predicated shortfall of </a:t>
          </a:r>
          <a:r>
            <a:rPr lang="en-GB" sz="1400" b="1" u="none" kern="1200" dirty="0">
              <a:latin typeface="Arial" panose="020B0604020202020204" pitchFamily="34" charset="0"/>
              <a:cs typeface="Arial" panose="020B0604020202020204" pitchFamily="34" charset="0"/>
            </a:rPr>
            <a:t>108,000 nurses</a:t>
          </a: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, half could be filled from training - 5,000 nurses being trained each year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[</a:t>
          </a:r>
          <a:r>
            <a:rPr lang="en-GB" sz="1000" u="none" kern="1200" dirty="0" err="1">
              <a:latin typeface="Arial" panose="020B0604020202020204" pitchFamily="34" charset="0"/>
              <a:cs typeface="Arial" panose="020B0604020202020204" pitchFamily="34" charset="0"/>
            </a:rPr>
            <a:t>Nuffieldtrust</a:t>
          </a: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 (2019) </a:t>
          </a:r>
          <a:r>
            <a:rPr lang="en-GB" sz="1000" i="1" u="none" kern="1200" dirty="0">
              <a:latin typeface="Arial" panose="020B0604020202020204" pitchFamily="34" charset="0"/>
              <a:cs typeface="Arial" panose="020B0604020202020204" pitchFamily="34" charset="0"/>
            </a:rPr>
            <a:t>Closing the Gap Report 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https://www.nuffieldtrust.org.uk/files/2019-03/1553101044_heaj6918-workforce-briefing-190320-web.pdf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 (Accessed: 27</a:t>
          </a:r>
          <a:r>
            <a:rPr lang="en-GB" sz="1000" i="0" u="none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2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-126293"/>
        <a:ext cx="3968026" cy="2968538"/>
      </dsp:txXfrm>
    </dsp:sp>
    <dsp:sp modelId="{486D53D2-E773-4779-A79F-B27AF0D898EA}">
      <dsp:nvSpPr>
        <dsp:cNvPr id="0" name=""/>
        <dsp:cNvSpPr/>
      </dsp:nvSpPr>
      <dsp:spPr>
        <a:xfrm>
          <a:off x="3968026" y="-140837"/>
          <a:ext cx="3968026" cy="3542087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Not Being Proactive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“Report shows UK government ignored </a:t>
          </a:r>
          <a:r>
            <a:rPr lang="en-GB" sz="1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catalog</a:t>
          </a: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 of 21 warnings about nursing workforce crisis since 2016.”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b="0" i="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[Royal College of Nursing (2021) </a:t>
          </a:r>
          <a:r>
            <a:rPr lang="en-GB" sz="1000" i="1" u="none" kern="1200" dirty="0">
              <a:latin typeface="Arial" panose="020B0604020202020204" pitchFamily="34" charset="0"/>
              <a:cs typeface="Arial" panose="020B0604020202020204" pitchFamily="34" charset="0"/>
            </a:rPr>
            <a:t>Nursing Workforce Shortages in England: 21 Missed Warnings 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Available at: https://www.rcn.org.uk/-/media/Royal-College-Of-Nursing/Documents/Policies-and-briefings/UK-Wide/Policies/2021/BR-0521.pdf?la=en&amp;hash=449D3235C766B06E82C05674FACC21AB  (Accessed: 27</a:t>
          </a:r>
          <a:r>
            <a:rPr lang="en-GB" sz="1000" i="0" u="none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9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68026" y="-140837"/>
        <a:ext cx="3968026" cy="2656565"/>
      </dsp:txXfrm>
    </dsp:sp>
    <dsp:sp modelId="{FD0F4381-9FF4-4C27-B58F-66E535618DE8}">
      <dsp:nvSpPr>
        <dsp:cNvPr id="0" name=""/>
        <dsp:cNvSpPr/>
      </dsp:nvSpPr>
      <dsp:spPr>
        <a:xfrm rot="10800000">
          <a:off x="0" y="2911593"/>
          <a:ext cx="3968026" cy="2562774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Cost of Living and Funding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Forecast </a:t>
          </a: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i</a:t>
          </a: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nflation to be above earnings growth over the next year or so.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u="none" kern="1200" dirty="0">
              <a:latin typeface="Arial" panose="020B0604020202020204" pitchFamily="34" charset="0"/>
              <a:cs typeface="Arial" panose="020B0604020202020204" pitchFamily="34" charset="0"/>
            </a:rPr>
            <a:t>The government should have a ‘cost of living’ grant of around £5,200 a year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[House of Commons (2022) </a:t>
          </a:r>
          <a:r>
            <a:rPr lang="en-GB" sz="1000" i="1" u="none" kern="1200" dirty="0">
              <a:latin typeface="Arial" panose="020B0604020202020204" pitchFamily="34" charset="0"/>
              <a:cs typeface="Arial" panose="020B0604020202020204" pitchFamily="34" charset="0"/>
            </a:rPr>
            <a:t>Rising Cost of Living in the UK </a:t>
          </a:r>
          <a:r>
            <a:rPr lang="en-GB" sz="1000" i="0" u="none" kern="1200" dirty="0">
              <a:latin typeface="Arial" panose="020B0604020202020204" pitchFamily="34" charset="0"/>
              <a:cs typeface="Arial" panose="020B0604020202020204" pitchFamily="34" charset="0"/>
            </a:rPr>
            <a:t>Available at: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CBP-9428.pdf (parliament.uk)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(Accessed: 26</a:t>
          </a:r>
          <a:r>
            <a:rPr lang="en-GB" sz="10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June 2022)]</a:t>
          </a: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0" u="none" kern="1200" dirty="0"/>
        </a:p>
      </dsp:txBody>
      <dsp:txXfrm rot="10800000">
        <a:off x="0" y="3552287"/>
        <a:ext cx="3968026" cy="1922080"/>
      </dsp:txXfrm>
    </dsp:sp>
    <dsp:sp modelId="{6A4393F2-247B-4808-9A27-7F5FEDED616E}">
      <dsp:nvSpPr>
        <dsp:cNvPr id="0" name=""/>
        <dsp:cNvSpPr/>
      </dsp:nvSpPr>
      <dsp:spPr>
        <a:xfrm rot="5400000">
          <a:off x="4670651" y="2208967"/>
          <a:ext cx="2562774" cy="396802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5C52E5-184F-44DD-A4D8-662286666EF2}">
      <dsp:nvSpPr>
        <dsp:cNvPr id="0" name=""/>
        <dsp:cNvSpPr/>
      </dsp:nvSpPr>
      <dsp:spPr>
        <a:xfrm>
          <a:off x="4292531" y="3279460"/>
          <a:ext cx="3259003" cy="1602874"/>
        </a:xfrm>
        <a:prstGeom prst="roundRect">
          <a:avLst/>
        </a:prstGeom>
        <a:solidFill>
          <a:schemeClr val="lt1"/>
        </a:solidFill>
        <a:ln w="40000" cap="flat" cmpd="sng" algn="ctr">
          <a:solidFill>
            <a:schemeClr val="dk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Government</a:t>
          </a:r>
        </a:p>
      </dsp:txBody>
      <dsp:txXfrm>
        <a:off x="4370777" y="3357706"/>
        <a:ext cx="3102511" cy="1446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9DEA4-9091-4D5F-A23F-F14C49540A72}">
      <dsp:nvSpPr>
        <dsp:cNvPr id="0" name=""/>
        <dsp:cNvSpPr/>
      </dsp:nvSpPr>
      <dsp:spPr>
        <a:xfrm rot="16200000">
          <a:off x="39969" y="-189366"/>
          <a:ext cx="3888087" cy="396802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Covid-19 Absences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Caregivers and staff are human and get ill too, still trying to protect their families. 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“The number of staff absences and general admissions with covid on top of existing pressures is stretching the health services”.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Covid-19: NHS trusts declare “critical incidents” because of staff shortages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https://doi.org/10.1136/bmj.o3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(Access 27th June 2022)]</a:t>
          </a:r>
          <a:endParaRPr lang="en-GB" sz="1000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-149397"/>
        <a:ext cx="3968026" cy="2916065"/>
      </dsp:txXfrm>
    </dsp:sp>
    <dsp:sp modelId="{486D53D2-E773-4779-A79F-B27AF0D898EA}">
      <dsp:nvSpPr>
        <dsp:cNvPr id="0" name=""/>
        <dsp:cNvSpPr/>
      </dsp:nvSpPr>
      <dsp:spPr>
        <a:xfrm>
          <a:off x="3968026" y="-158328"/>
          <a:ext cx="3968026" cy="3542087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Stress and Burnt Out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u="none" kern="1200" dirty="0">
              <a:latin typeface="Arial" panose="020B0604020202020204" pitchFamily="34" charset="0"/>
              <a:cs typeface="Arial" panose="020B0604020202020204" pitchFamily="34" charset="0"/>
            </a:rPr>
            <a:t>Vishal Sharma, chair of the BMA’s consultants said, “…the situation has become critical, and what this means for the NHS’s ability to provide care — </a:t>
          </a:r>
          <a:r>
            <a:rPr lang="en-GB" sz="1400" b="1" u="none" kern="1200" dirty="0">
              <a:latin typeface="Arial" panose="020B0604020202020204" pitchFamily="34" charset="0"/>
              <a:cs typeface="Arial" panose="020B0604020202020204" pitchFamily="34" charset="0"/>
            </a:rPr>
            <a:t>remaining staff are already exhausted to the point of burnout</a:t>
          </a:r>
          <a:r>
            <a:rPr lang="en-GB" sz="1400" b="0" u="none" kern="1200" dirty="0">
              <a:latin typeface="Arial" panose="020B0604020202020204" pitchFamily="34" charset="0"/>
              <a:cs typeface="Arial" panose="020B0604020202020204" pitchFamily="34" charset="0"/>
            </a:rPr>
            <a:t>, being moved to other departments or asked to do even more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Covid-19: NHS trusts declare “critical incidents” because of staff shortages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https://doi.org/10.1136/bmj.o3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(Access 27th June 2022)]</a:t>
          </a:r>
          <a:endParaRPr lang="en-GB" sz="1000" b="0" u="none" kern="1200" dirty="0">
            <a:solidFill>
              <a:srgbClr val="FF0000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68026" y="-158328"/>
        <a:ext cx="3968026" cy="2656565"/>
      </dsp:txXfrm>
    </dsp:sp>
    <dsp:sp modelId="{FD0F4381-9FF4-4C27-B58F-66E535618DE8}">
      <dsp:nvSpPr>
        <dsp:cNvPr id="0" name=""/>
        <dsp:cNvSpPr/>
      </dsp:nvSpPr>
      <dsp:spPr>
        <a:xfrm rot="10800000">
          <a:off x="0" y="2909300"/>
          <a:ext cx="3968026" cy="2512082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Mandatory Vaccination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It was a condition of working in care homes.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Estimated to have resulted in 40 000 staff leaving their posts in the sector in 2021.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u="none" kern="1200" dirty="0">
              <a:latin typeface="Arial" panose="020B0604020202020204" pitchFamily="34" charset="0"/>
              <a:cs typeface="Arial" panose="020B0604020202020204" pitchFamily="34" charset="0"/>
            </a:rPr>
            <a:t>[BMJ Online, (2022) </a:t>
          </a:r>
          <a:r>
            <a:rPr lang="en-GB" sz="1000" b="0" i="1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Covid-19: Government abandons mandatory vaccination of NHS staff. </a:t>
          </a:r>
          <a:r>
            <a:rPr lang="en-GB" sz="1000" b="0" i="0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Available at: 10.1136/bmj.o269. (Access 27</a:t>
          </a:r>
          <a:r>
            <a:rPr lang="en-GB" sz="1000" b="0" i="0" kern="1200" baseline="300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b="0" i="0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June 2022)]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i="0" u="none" kern="1200" dirty="0">
            <a:solidFill>
              <a:srgbClr val="000000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i="0" u="none" kern="1200" dirty="0">
            <a:solidFill>
              <a:srgbClr val="000000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3537320"/>
        <a:ext cx="3968026" cy="1884062"/>
      </dsp:txXfrm>
    </dsp:sp>
    <dsp:sp modelId="{6A4393F2-247B-4808-9A27-7F5FEDED616E}">
      <dsp:nvSpPr>
        <dsp:cNvPr id="0" name=""/>
        <dsp:cNvSpPr/>
      </dsp:nvSpPr>
      <dsp:spPr>
        <a:xfrm rot="5400000">
          <a:off x="4670651" y="2191477"/>
          <a:ext cx="2562774" cy="396802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5C52E5-184F-44DD-A4D8-662286666EF2}">
      <dsp:nvSpPr>
        <dsp:cNvPr id="0" name=""/>
        <dsp:cNvSpPr/>
      </dsp:nvSpPr>
      <dsp:spPr>
        <a:xfrm>
          <a:off x="4292531" y="3279460"/>
          <a:ext cx="3259003" cy="1602874"/>
        </a:xfrm>
        <a:prstGeom prst="roundRect">
          <a:avLst/>
        </a:prstGeom>
        <a:solidFill>
          <a:schemeClr val="lt1"/>
        </a:solidFill>
        <a:ln w="40000" cap="flat" cmpd="sng" algn="ctr">
          <a:solidFill>
            <a:schemeClr val="dk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Pandemic</a:t>
          </a:r>
        </a:p>
      </dsp:txBody>
      <dsp:txXfrm>
        <a:off x="4370777" y="3357706"/>
        <a:ext cx="3102511" cy="14463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9DEA4-9091-4D5F-A23F-F14C49540A72}">
      <dsp:nvSpPr>
        <dsp:cNvPr id="0" name=""/>
        <dsp:cNvSpPr/>
      </dsp:nvSpPr>
      <dsp:spPr>
        <a:xfrm rot="16200000">
          <a:off x="54164" y="-182454"/>
          <a:ext cx="4020618" cy="4128947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EU-workforce Pool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More professionals leaving the UK Health sector than coming from the EU between July 2017 and July 2018 (Case Study)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1,584 more EU nurses and health visitors left their role in the NHS</a:t>
          </a: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-1" y="-128289"/>
        <a:ext cx="4128947" cy="3015463"/>
      </dsp:txXfrm>
    </dsp:sp>
    <dsp:sp modelId="{486D53D2-E773-4779-A79F-B27AF0D898EA}">
      <dsp:nvSpPr>
        <dsp:cNvPr id="0" name=""/>
        <dsp:cNvSpPr/>
      </dsp:nvSpPr>
      <dsp:spPr>
        <a:xfrm>
          <a:off x="4128947" y="-143063"/>
          <a:ext cx="4128947" cy="3598078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Recruitment and Retention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In a report, care managers in the study reported moderate difficulties with recruitment and retention. With an a</a:t>
          </a:r>
          <a:r>
            <a:rPr lang="en-GB" sz="1400" b="0" i="0" kern="1200" dirty="0"/>
            <a:t>nnual staff turnover ranged from 10% to 30%</a:t>
          </a:r>
          <a:endParaRPr lang="en-GB" sz="14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28947" y="-143063"/>
        <a:ext cx="4128947" cy="2698559"/>
      </dsp:txXfrm>
    </dsp:sp>
    <dsp:sp modelId="{FD0F4381-9FF4-4C27-B58F-66E535618DE8}">
      <dsp:nvSpPr>
        <dsp:cNvPr id="0" name=""/>
        <dsp:cNvSpPr/>
      </dsp:nvSpPr>
      <dsp:spPr>
        <a:xfrm rot="10800000">
          <a:off x="0" y="2983365"/>
          <a:ext cx="4128947" cy="2551792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Immigration Policy and Work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There are certain visa requirements the UK has in place, post-Brexit that has added to the staff shortfall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- Salary requirement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- Qualified professional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- Sponsorship requirement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none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0" y="3621313"/>
        <a:ext cx="4128947" cy="1913844"/>
      </dsp:txXfrm>
    </dsp:sp>
    <dsp:sp modelId="{6A4393F2-247B-4808-9A27-7F5FEDED616E}">
      <dsp:nvSpPr>
        <dsp:cNvPr id="0" name=""/>
        <dsp:cNvSpPr/>
      </dsp:nvSpPr>
      <dsp:spPr>
        <a:xfrm rot="5400000">
          <a:off x="4891778" y="2194787"/>
          <a:ext cx="2603285" cy="4128947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5C52E5-184F-44DD-A4D8-662286666EF2}">
      <dsp:nvSpPr>
        <dsp:cNvPr id="0" name=""/>
        <dsp:cNvSpPr/>
      </dsp:nvSpPr>
      <dsp:spPr>
        <a:xfrm>
          <a:off x="4466612" y="3331300"/>
          <a:ext cx="3391170" cy="1628211"/>
        </a:xfrm>
        <a:prstGeom prst="roundRect">
          <a:avLst/>
        </a:prstGeom>
        <a:solidFill>
          <a:schemeClr val="lt1"/>
        </a:solidFill>
        <a:ln w="40000" cap="flat" cmpd="sng" algn="ctr">
          <a:solidFill>
            <a:schemeClr val="dk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Brexit</a:t>
          </a:r>
        </a:p>
      </dsp:txBody>
      <dsp:txXfrm>
        <a:off x="4546095" y="3410783"/>
        <a:ext cx="3232204" cy="14692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39DEA4-9091-4D5F-A23F-F14C49540A72}">
      <dsp:nvSpPr>
        <dsp:cNvPr id="0" name=""/>
        <dsp:cNvSpPr/>
      </dsp:nvSpPr>
      <dsp:spPr>
        <a:xfrm rot="16200000">
          <a:off x="44637" y="-176490"/>
          <a:ext cx="4132269" cy="422154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Private vs Public Pay &amp; Reward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Private sector pay can be set by the organisation and is often in line with the market rate.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Public sector pay is set by the government and therefore must fit within their budget.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Cost of Living is increasing, healthcare professionals want higher pay for their urgently desired skills.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M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edian care worker wage now only 3.5% above the National Living Wage.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[Skills for Care (2020)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The-value-of-adult-social-care-in-England</a:t>
          </a:r>
          <a:r>
            <a:rPr lang="en-GB" sz="1000" i="0" kern="1200" dirty="0">
              <a:latin typeface="Arial" panose="020B0604020202020204" pitchFamily="34" charset="0"/>
              <a:cs typeface="Arial" panose="020B0604020202020204" pitchFamily="34" charset="0"/>
            </a:rPr>
            <a:t> Available at: </a:t>
          </a:r>
          <a:r>
            <a:rPr lang="en-GB" sz="1000" i="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https://www.skillsforcare.org.uk/Adult-Social-Care-Workforce-Data/Workforce-intelligence/documents/The-value-of-adult-social-care-in-England-FINAL-report.pdf</a:t>
          </a:r>
          <a:r>
            <a:rPr lang="en-GB" sz="1000" i="0" kern="1200" dirty="0">
              <a:latin typeface="Arial" panose="020B0604020202020204" pitchFamily="34" charset="0"/>
              <a:cs typeface="Arial" panose="020B0604020202020204" pitchFamily="34" charset="0"/>
            </a:rPr>
            <a:t> (Accessed: 28</a:t>
          </a:r>
          <a:r>
            <a:rPr lang="en-GB" sz="100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000" i="0" kern="1200" dirty="0">
              <a:latin typeface="Arial" panose="020B0604020202020204" pitchFamily="34" charset="0"/>
              <a:cs typeface="Arial" panose="020B0604020202020204" pitchFamily="34" charset="0"/>
            </a:rPr>
            <a:t> June 2022) ]</a:t>
          </a:r>
          <a:endParaRPr lang="en-GB" sz="1000" i="1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u="sng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0" y="-131852"/>
        <a:ext cx="4221545" cy="3099202"/>
      </dsp:txXfrm>
    </dsp:sp>
    <dsp:sp modelId="{486D53D2-E773-4779-A79F-B27AF0D898EA}">
      <dsp:nvSpPr>
        <dsp:cNvPr id="0" name=""/>
        <dsp:cNvSpPr/>
      </dsp:nvSpPr>
      <dsp:spPr>
        <a:xfrm>
          <a:off x="4221545" y="-147036"/>
          <a:ext cx="4221545" cy="369799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Workplace Challenges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&gt; Equality of Pay</a:t>
          </a:r>
        </a:p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&gt; Progression opportunity</a:t>
          </a:r>
        </a:p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&gt; Treated equally (Diversity)</a:t>
          </a:r>
        </a:p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&gt;  Mutual Respect</a:t>
          </a: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b="0" u="none" kern="1200" dirty="0">
            <a:solidFill>
              <a:srgbClr val="FF0000"/>
            </a:solidFill>
          </a:endParaRPr>
        </a:p>
      </dsp:txBody>
      <dsp:txXfrm>
        <a:off x="4221545" y="-147036"/>
        <a:ext cx="4221545" cy="2773497"/>
      </dsp:txXfrm>
    </dsp:sp>
    <dsp:sp modelId="{FD0F4381-9FF4-4C27-B58F-66E535618DE8}">
      <dsp:nvSpPr>
        <dsp:cNvPr id="0" name=""/>
        <dsp:cNvSpPr/>
      </dsp:nvSpPr>
      <dsp:spPr>
        <a:xfrm rot="10800000">
          <a:off x="0" y="3045543"/>
          <a:ext cx="4221545" cy="2663992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latin typeface="Arial" panose="020B0604020202020204" pitchFamily="34" charset="0"/>
              <a:cs typeface="Arial" panose="020B0604020202020204" pitchFamily="34" charset="0"/>
            </a:rPr>
            <a:t>Safety and PPE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u="sng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Since the pandemic, healthcare staff cares more about their safety and availability of Personal Protective Equipment.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u="none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none" kern="1200" dirty="0">
              <a:latin typeface="Arial" panose="020B0604020202020204" pitchFamily="34" charset="0"/>
              <a:cs typeface="Arial" panose="020B0604020202020204" pitchFamily="34" charset="0"/>
            </a:rPr>
            <a:t>Some do not get the right or quality of PPE, causing them to leave the Healthcare sector </a:t>
          </a:r>
        </a:p>
      </dsp:txBody>
      <dsp:txXfrm rot="10800000">
        <a:off x="0" y="3711541"/>
        <a:ext cx="4221545" cy="1997994"/>
      </dsp:txXfrm>
    </dsp:sp>
    <dsp:sp modelId="{6A4393F2-247B-4808-9A27-7F5FEDED616E}">
      <dsp:nvSpPr>
        <dsp:cNvPr id="0" name=""/>
        <dsp:cNvSpPr/>
      </dsp:nvSpPr>
      <dsp:spPr>
        <a:xfrm rot="5400000">
          <a:off x="4994528" y="2266767"/>
          <a:ext cx="2675578" cy="4221545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000" dist="25400" dir="5400000" rotWithShape="0">
            <a:schemeClr val="l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5C52E5-184F-44DD-A4D8-662286666EF2}">
      <dsp:nvSpPr>
        <dsp:cNvPr id="0" name=""/>
        <dsp:cNvSpPr/>
      </dsp:nvSpPr>
      <dsp:spPr>
        <a:xfrm>
          <a:off x="4566782" y="3423810"/>
          <a:ext cx="3467222" cy="1673426"/>
        </a:xfrm>
        <a:prstGeom prst="roundRect">
          <a:avLst/>
        </a:prstGeom>
        <a:solidFill>
          <a:schemeClr val="lt1"/>
        </a:solidFill>
        <a:ln w="40000" cap="flat" cmpd="sng" algn="ctr">
          <a:solidFill>
            <a:schemeClr val="dk1"/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Healthcare Sector</a:t>
          </a:r>
        </a:p>
      </dsp:txBody>
      <dsp:txXfrm>
        <a:off x="4648472" y="3505500"/>
        <a:ext cx="3303842" cy="1510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4D29A-6FF2-424A-852A-F315EBE1C53D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DB830-8DC7-4C0F-AA86-C07EA514D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87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271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58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3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97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261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54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523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26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89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DB830-8DC7-4C0F-AA86-C07EA514DC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891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FB5B8-7BA4-4878-97F5-D296FD421E6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07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3CF5C-DF4B-46FD-83FD-9393C6D05DC1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110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9CA17-D2ED-44C9-8F59-A0348BE4D904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61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EC4AF-970B-4C46-BEAF-4F4BE93B45C7}" type="datetime1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702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FC89C3-FFE2-4704-B074-D7A1D13BFB38}" type="datetime1">
              <a:rPr lang="en-GB" smtClean="0"/>
              <a:t>16/07/2022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055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A03D1-D09E-4801-8B02-B1BDF68000BE}" type="datetime1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90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140F-F82A-43E0-A1BF-0B2A72AD5C49}" type="datetime1">
              <a:rPr lang="en-GB" smtClean="0"/>
              <a:t>16/07/2022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97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378A2-33BD-44E4-8457-F88D707BD7D8}" type="datetime1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040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FEF5E-6561-476E-B190-352E79260A2A}" type="datetime1">
              <a:rPr lang="en-GB" smtClean="0"/>
              <a:t>16/07/2022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520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866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4038926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5297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887880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52169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D62A1-FFA7-4D39-A725-C0E3D1C26DCD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56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4CC9F-7AE2-4DEE-BFB5-7E3EAE0D3CC6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01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856C1-B9BD-4CAA-A0B9-706E297AFBAA}" type="datetime1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8395CAB-C086-4FF4-9BBD-54ACC6126C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833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o3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00036846.2018.1490000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image" Target="../media/image50.png"/><Relationship Id="rId5" Type="http://schemas.openxmlformats.org/officeDocument/2006/relationships/image" Target="../media/image20.png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0036846.2018.1490000" TargetMode="External"/><Relationship Id="rId7" Type="http://schemas.openxmlformats.org/officeDocument/2006/relationships/hyperlink" Target="https://researchbriefings.files.parliament.uk/documents/CBP-9428/CBP-9428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Adult-Social-Care-Workforce-Data/Workforce-intelligence/documents/The-value-of-adult-social-care-in-England-FINAL-report.pdf" TargetMode="External"/><Relationship Id="rId5" Type="http://schemas.openxmlformats.org/officeDocument/2006/relationships/hyperlink" Target="https://www.rcn.org.uk/-/media/Royal-College-Of-Nursing/Documents/Policies-and-briefings/UK-Wide/Policies/2021/BR-0521.pdf?la=en&amp;hash=449D3235C766B06E82C05674FACC21AB" TargetMode="External"/><Relationship Id="rId4" Type="http://schemas.openxmlformats.org/officeDocument/2006/relationships/hyperlink" Target="https://www.nuffieldtrust.org.uk/files/2019-03/1553101044_heaj6918-workforce-briefing-190320-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5AEAF-630B-B124-85E0-B5AB918992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4732" y="3100754"/>
            <a:ext cx="8788562" cy="2387600"/>
          </a:xfr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Problem Of Staff Shortage In Proper Care,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9C6504-E6E7-0CB6-C81B-B31352DA57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8688" y="717437"/>
            <a:ext cx="9144000" cy="1655762"/>
          </a:xfrm>
        </p:spPr>
        <p:txBody>
          <a:bodyPr>
            <a:noAutofit/>
          </a:bodyPr>
          <a:lstStyle/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Hasina Ibrahim Sheikh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2122535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BMSW 4004 - Problem Solving and Decision Making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Lecturers Name: Julius </a:t>
            </a:r>
            <a:r>
              <a:rPr lang="en-GB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Azasoo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620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7CBE-CDD5-E06E-64EE-7D9078D74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71" y="72272"/>
            <a:ext cx="9663871" cy="13208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and Impact of staff shortages in Proper Care UK, on employees and the organizations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C196B-CDC5-DC15-F127-35DB9D54A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902" y="1574435"/>
            <a:ext cx="8863560" cy="511340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Brexit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created additional risk in both the short and medium term. This has had an effect by creating a net outflow of NHS nurses compared to the net inflow from the EU between July 2017 and July 2018.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1,584 more EU nurses and health visitors left their role in the NHS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Government removing the NHS Bursary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students from August 2017. As a result, the number of English applicants for nurse undergraduate training in 2018 was 4% lower than in 2016.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 far this has not been seen as a successful initiative to increase the training of 10,000 people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4E46F-7A32-101F-B3AA-CC9012711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79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7CBE-CDD5-E06E-64EE-7D9078D74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25" y="138896"/>
            <a:ext cx="9787283" cy="132080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Nature and Impact of staff shortages in the health sector, on employees and the organizations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C196B-CDC5-DC15-F127-35DB9D54A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25" y="1565939"/>
            <a:ext cx="9394341" cy="20479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Rising staff absences due to Covid-19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causing NHS trusts to declare “critical incidents”. An article reported that the United Lincolnshire Hospitals NHS Trust was leading to ‘compromised care; across its sites’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[BMJ Online,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Covid-19: NHS trusts declare “critical incidents” because of staff shortages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https://doi.org/10.1136/bmj.o3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 27th June 2022)]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Competitive Pay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between different groups and between Private and Public Healthcare. An article reported that an investigation was conducted in 2003-2005, between assistant nurses and registered nurses in English hospitals (UK). An increase in pay across both groups reduced staff shortage.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[Applied Economics,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Hospital Staff Shortage: the Role of the Competitiveness of Pay of Different Groups of Nursing Staff on Staff Shortage.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https://doi.org/10.1080/00036846.2018.1490000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 27th June 2022)]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4E46F-7A32-101F-B3AA-CC9012711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679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DDDD3-941A-7CD0-9609-025C8E473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80" y="156238"/>
            <a:ext cx="8596668" cy="132080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of Staff shortages at Proper Care, UK and Healthcare providers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5D267-D344-B947-E4C9-68F75965B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222" y="1418349"/>
            <a:ext cx="4205630" cy="521314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OLITICAL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Bursary and Training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CONOMIC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Living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Unemployment and Wages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OCIAL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in the elderly population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Workplace challenges</a:t>
            </a:r>
          </a:p>
          <a:p>
            <a:pPr marL="457200" lvl="1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B6D0B-D25D-57B6-D210-C3C10CAFD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4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AC0DE69-EB29-01CE-CEB9-D7DB388738CE}"/>
              </a:ext>
            </a:extLst>
          </p:cNvPr>
          <p:cNvSpPr txBox="1">
            <a:spLocks/>
          </p:cNvSpPr>
          <p:nvPr/>
        </p:nvSpPr>
        <p:spPr>
          <a:xfrm>
            <a:off x="4557640" y="1383623"/>
            <a:ext cx="5118795" cy="521314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echnology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Up to date Equipment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Availability of Technology – Manufacturing etc.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nvironmental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Pressures from Non-Governmental Organisations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 – Using renewable energy, recycling etc.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egal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laws to govern healthcare quality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Immigration and Employment Laws</a:t>
            </a:r>
          </a:p>
        </p:txBody>
      </p:sp>
    </p:spTree>
    <p:extLst>
      <p:ext uri="{BB962C8B-B14F-4D97-AF65-F5344CB8AC3E}">
        <p14:creationId xmlns:p14="http://schemas.microsoft.com/office/powerpoint/2010/main" val="4017132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4B9A7-A12D-D97D-6882-3D854593C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055" y="56827"/>
            <a:ext cx="9568591" cy="1320800"/>
          </a:xfrm>
        </p:spPr>
        <p:txBody>
          <a:bodyPr/>
          <a:lstStyle/>
          <a:p>
            <a:r>
              <a:rPr lang="en-GB" dirty="0"/>
              <a:t>Cause and Effect Analysis of Staff Shortage at Proper Care, UK &amp; the Healthcare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26552-5034-7866-8EB3-CA11BA283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2266D1-7956-2340-E70E-71EAFF727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80" y="1477038"/>
            <a:ext cx="8672429" cy="5228061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6" name="Slide Zoom 15">
                <a:extLst>
                  <a:ext uri="{FF2B5EF4-FFF2-40B4-BE49-F238E27FC236}">
                    <a16:creationId xmlns:a16="http://schemas.microsoft.com/office/drawing/2014/main" id="{02D36FDB-2962-CDF5-D775-457E43FA628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88723571"/>
                  </p:ext>
                </p:extLst>
              </p:nvPr>
            </p:nvGraphicFramePr>
            <p:xfrm>
              <a:off x="4854294" y="1730509"/>
              <a:ext cx="727004" cy="408940"/>
            </p:xfrm>
            <a:graphic>
              <a:graphicData uri="http://schemas.microsoft.com/office/powerpoint/2016/slidezoom">
                <pslz:sldZm>
                  <pslz:sldZmObj sldId="270" cId="4114866926">
                    <pslz:zmPr id="{4DD61A9E-D6DF-41D7-9922-9B24BF190A45}" transitionDur="1000">
                      <p166:blipFill xmlns:p166="http://schemas.microsoft.com/office/powerpoint/2016/6/main">
                        <a:blip r:embed="rId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27004" cy="40894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6" name="Slide Zoom 15">
                <a:extLst>
                  <a:ext uri="{FF2B5EF4-FFF2-40B4-BE49-F238E27FC236}">
                    <a16:creationId xmlns:a16="http://schemas.microsoft.com/office/drawing/2014/main" id="{02D36FDB-2962-CDF5-D775-457E43FA628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854294" y="1730509"/>
                <a:ext cx="727004" cy="40894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8" name="Slide Zoom 17">
                <a:extLst>
                  <a:ext uri="{FF2B5EF4-FFF2-40B4-BE49-F238E27FC236}">
                    <a16:creationId xmlns:a16="http://schemas.microsoft.com/office/drawing/2014/main" id="{A058F369-4922-89C1-41F3-0596C7B157A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83664399"/>
                  </p:ext>
                </p:extLst>
              </p:nvPr>
            </p:nvGraphicFramePr>
            <p:xfrm>
              <a:off x="1777730" y="6060517"/>
              <a:ext cx="836515" cy="439754"/>
            </p:xfrm>
            <a:graphic>
              <a:graphicData uri="http://schemas.microsoft.com/office/powerpoint/2016/slidezoom">
                <pslz:sldZm>
                  <pslz:sldZmObj sldId="271" cId="2495950290">
                    <pslz:zmPr id="{3CCC7CF1-7850-4696-87CD-20A9A3EB4571}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36515" cy="439754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8" name="Slide Zoom 17">
                <a:extLst>
                  <a:ext uri="{FF2B5EF4-FFF2-40B4-BE49-F238E27FC236}">
                    <a16:creationId xmlns:a16="http://schemas.microsoft.com/office/drawing/2014/main" id="{A058F369-4922-89C1-41F3-0596C7B157A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77730" y="6060517"/>
                <a:ext cx="836515" cy="439754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0" name="Slide Zoom 19">
                <a:extLst>
                  <a:ext uri="{FF2B5EF4-FFF2-40B4-BE49-F238E27FC236}">
                    <a16:creationId xmlns:a16="http://schemas.microsoft.com/office/drawing/2014/main" id="{4B4C0407-0783-FE05-8DE2-1B248B79E17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85754433"/>
                  </p:ext>
                </p:extLst>
              </p:nvPr>
            </p:nvGraphicFramePr>
            <p:xfrm>
              <a:off x="6293635" y="6082665"/>
              <a:ext cx="727004" cy="408940"/>
            </p:xfrm>
            <a:graphic>
              <a:graphicData uri="http://schemas.microsoft.com/office/powerpoint/2016/slidezoom">
                <pslz:sldZm>
                  <pslz:sldZmObj sldId="274" cId="3556096133">
                    <pslz:zmPr id="{B5EE18B7-7668-4A0F-920F-1EEEC73B1505}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27004" cy="40894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0" name="Slide Zoom 19">
                <a:extLst>
                  <a:ext uri="{FF2B5EF4-FFF2-40B4-BE49-F238E27FC236}">
                    <a16:creationId xmlns:a16="http://schemas.microsoft.com/office/drawing/2014/main" id="{4B4C0407-0783-FE05-8DE2-1B248B79E17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293635" y="6082665"/>
                <a:ext cx="727004" cy="40894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2" name="Slide Zoom 11">
                <a:extLst>
                  <a:ext uri="{FF2B5EF4-FFF2-40B4-BE49-F238E27FC236}">
                    <a16:creationId xmlns:a16="http://schemas.microsoft.com/office/drawing/2014/main" id="{A43B368B-DCC1-23F4-9B5D-C6CE0B6B21D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60226435"/>
                  </p:ext>
                </p:extLst>
              </p:nvPr>
            </p:nvGraphicFramePr>
            <p:xfrm>
              <a:off x="494930" y="1664664"/>
              <a:ext cx="844061" cy="474785"/>
            </p:xfrm>
            <a:graphic>
              <a:graphicData uri="http://schemas.microsoft.com/office/powerpoint/2016/slidezoom">
                <pslz:sldZm>
                  <pslz:sldZmObj sldId="269" cId="1056011417">
                    <pslz:zmPr id="{A7C0FF3E-2E71-4ECD-A9EE-94E8B7C53E3A}" transitionDur="1000">
                      <p166:blipFill xmlns:p166="http://schemas.microsoft.com/office/powerpoint/2016/6/main">
                        <a:blip r:embed="rId1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844061" cy="474785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2" name="Slide Zoom 11">
                <a:extLst>
                  <a:ext uri="{FF2B5EF4-FFF2-40B4-BE49-F238E27FC236}">
                    <a16:creationId xmlns:a16="http://schemas.microsoft.com/office/drawing/2014/main" id="{A43B368B-DCC1-23F4-9B5D-C6CE0B6B21D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94930" y="1664664"/>
                <a:ext cx="844061" cy="474785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0CAEFEC8-B847-FFDD-4052-EAC37891EBD4}"/>
              </a:ext>
            </a:extLst>
          </p:cNvPr>
          <p:cNvCxnSpPr>
            <a:cxnSpLocks/>
          </p:cNvCxnSpPr>
          <p:nvPr/>
        </p:nvCxnSpPr>
        <p:spPr>
          <a:xfrm>
            <a:off x="7410450" y="4099560"/>
            <a:ext cx="62103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2177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AAF66-5271-27F1-6280-DD0A41147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6</a:t>
            </a:fld>
            <a:endParaRPr lang="en-GB"/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89D0A1E4-0F81-4B3B-CBB1-7A65B5CBAE57}"/>
              </a:ext>
            </a:extLst>
          </p:cNvPr>
          <p:cNvSpPr txBox="1">
            <a:spLocks/>
          </p:cNvSpPr>
          <p:nvPr/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395CAB-C086-4FF4-9BBD-54ACC6126C67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C9F54A3B-8B67-5438-51EB-E3A54EF7CB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9762581"/>
              </p:ext>
            </p:extLst>
          </p:nvPr>
        </p:nvGraphicFramePr>
        <p:xfrm>
          <a:off x="654611" y="592345"/>
          <a:ext cx="7936052" cy="51255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56011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AAF66-5271-27F1-6280-DD0A41147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7</a:t>
            </a:fld>
            <a:endParaRPr lang="en-GB"/>
          </a:p>
        </p:txBody>
      </p:sp>
      <p:sp>
        <p:nvSpPr>
          <p:cNvPr id="16" name="Slide Number Placeholder 3">
            <a:extLst>
              <a:ext uri="{FF2B5EF4-FFF2-40B4-BE49-F238E27FC236}">
                <a16:creationId xmlns:a16="http://schemas.microsoft.com/office/drawing/2014/main" id="{0F6DB481-1935-80FF-64BF-607006F2FB8B}"/>
              </a:ext>
            </a:extLst>
          </p:cNvPr>
          <p:cNvSpPr txBox="1">
            <a:spLocks/>
          </p:cNvSpPr>
          <p:nvPr/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395CAB-C086-4FF4-9BBD-54ACC6126C67}" type="slidenum">
              <a:rPr lang="en-GB" smtClean="0"/>
              <a:pPr/>
              <a:t>7</a:t>
            </a:fld>
            <a:endParaRPr lang="en-GB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8337F93-BF03-0E00-3D2E-D51C550240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4541664"/>
              </p:ext>
            </p:extLst>
          </p:nvPr>
        </p:nvGraphicFramePr>
        <p:xfrm>
          <a:off x="654611" y="592345"/>
          <a:ext cx="7936052" cy="51255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4866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AAF66-5271-27F1-6280-DD0A41147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8</a:t>
            </a:fld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BB8E4FD-AD3D-0DD8-194C-1FE8310EF1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4677362"/>
              </p:ext>
            </p:extLst>
          </p:nvPr>
        </p:nvGraphicFramePr>
        <p:xfrm>
          <a:off x="654611" y="592345"/>
          <a:ext cx="8257895" cy="5206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5950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AAF66-5271-27F1-6280-DD0A41147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9</a:t>
            </a:fld>
            <a:endParaRPr lang="en-GB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DE904EEC-40EE-06DC-D1F1-2A12EF32F39A}"/>
              </a:ext>
            </a:extLst>
          </p:cNvPr>
          <p:cNvSpPr txBox="1">
            <a:spLocks/>
          </p:cNvSpPr>
          <p:nvPr/>
        </p:nvSpPr>
        <p:spPr>
          <a:xfrm>
            <a:off x="8590663" y="6504348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8395CAB-C086-4FF4-9BBD-54ACC6126C67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F98EF35-D592-BECE-463A-6F4EB600FB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737802"/>
              </p:ext>
            </p:extLst>
          </p:nvPr>
        </p:nvGraphicFramePr>
        <p:xfrm>
          <a:off x="654611" y="592345"/>
          <a:ext cx="8443090" cy="5351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09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22901-3461-7406-743F-BF91C68B6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24" y="86790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Evaluation of alternate solutions to staff shortages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C009A-5655-22EE-F2E3-A9ACE71BBB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8306" y="1228074"/>
            <a:ext cx="7924416" cy="508697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Solution 1: Tackle Workplace challenges</a:t>
            </a:r>
          </a:p>
          <a:p>
            <a:pPr lvl="1"/>
            <a:r>
              <a:rPr lang="en-GB" dirty="0"/>
              <a:t>Stress Management exercises</a:t>
            </a:r>
          </a:p>
          <a:p>
            <a:pPr lvl="1"/>
            <a:r>
              <a:rPr lang="en-GB" dirty="0"/>
              <a:t>Constant Manageable Workload</a:t>
            </a:r>
          </a:p>
          <a:p>
            <a:pPr lvl="1"/>
            <a:r>
              <a:rPr lang="en-GB" dirty="0"/>
              <a:t>Clear Organisation chain of command</a:t>
            </a:r>
          </a:p>
          <a:p>
            <a:pPr lvl="1"/>
            <a:r>
              <a:rPr lang="en-GB" dirty="0"/>
              <a:t>Create Equal opportunity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  <a:p>
            <a:r>
              <a:rPr lang="en-GB" b="1" dirty="0"/>
              <a:t>Solution 2: Review pay packages</a:t>
            </a:r>
          </a:p>
          <a:p>
            <a:pPr lvl="1"/>
            <a:r>
              <a:rPr lang="en-GB" dirty="0"/>
              <a:t>Pay above National Living Wage and Cost of Living</a:t>
            </a:r>
          </a:p>
          <a:p>
            <a:pPr lvl="1"/>
            <a:r>
              <a:rPr lang="en-GB" dirty="0"/>
              <a:t>Include Benefits and discounts</a:t>
            </a:r>
          </a:p>
          <a:p>
            <a:pPr lvl="1"/>
            <a:r>
              <a:rPr lang="en-GB" dirty="0"/>
              <a:t>Have a competitive Pay against other countries and sectors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Solution 3: Training Initiatives</a:t>
            </a:r>
          </a:p>
          <a:p>
            <a:pPr lvl="1"/>
            <a:r>
              <a:rPr lang="en-GB" dirty="0"/>
              <a:t>Create an internal training plan for new and existing workers</a:t>
            </a:r>
          </a:p>
          <a:p>
            <a:pPr lvl="1"/>
            <a:r>
              <a:rPr lang="en-GB" dirty="0"/>
              <a:t>Work with government and agencies to help train staff and give experiences</a:t>
            </a:r>
          </a:p>
          <a:p>
            <a:pPr lvl="1"/>
            <a:r>
              <a:rPr lang="en-GB" dirty="0"/>
              <a:t>Sponsor EU workers to work in the UK.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185C0-B1CC-B9DF-333F-EAB53D594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5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7F90C-3B83-062E-5D4C-FCABF2C58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641E8-35B3-F32E-E550-2FAC265E0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074956"/>
            <a:ext cx="8596668" cy="455274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Iacobucci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(2022). ‘Covid-19: NHS trusts declare “critical incidents” because of staff shortages.’ BMJ (Online), 376, o3–o3. https://doi.org/10.1136/bmj.o3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Combes, Elliott, R. F.,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Skåtun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 (2018). ‘Hospital Staff Shortage: the Role of the Competitiveness of Pay of Different Groups of Nursing Staff on Staff Shortage.’ Applied Economics, 50(60), 6547–6552.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https://doi.org/10.1080/00036846.2018.1490000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NuffieldTurst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(2019) ‘Closing the Gap.’ 1(1), 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1553101044_heaj6918-workforce-briefing-190320-web.pdf (nuffieldtrust.org.uk)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none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(2021) ‘Nursing Workforce Shortages in England: 21 Missed Warnings’</a:t>
            </a:r>
            <a:r>
              <a:rPr lang="en-GB" sz="1400" i="1" u="none" dirty="0">
                <a:latin typeface="Arial" panose="020B0604020202020204" pitchFamily="34" charset="0"/>
                <a:cs typeface="Arial" panose="020B0604020202020204" pitchFamily="34" charset="0"/>
              </a:rPr>
              <a:t> 1(1), 2.</a:t>
            </a:r>
            <a:r>
              <a:rPr lang="en-GB" sz="1400" i="0" u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0" u="none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https://www.rcn.org.uk/-/media/Royal-College-Of-Nursing/Documents/Policies-and-briefings/UK-Wide/Policies/2021/BR-0521.pdf?la=en&amp;hash=449D3235C766B06E82C05674FACC21AB</a:t>
            </a:r>
            <a:endParaRPr lang="en-GB" sz="1400" i="0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i="0" dirty="0">
                <a:solidFill>
                  <a:srgbClr val="6666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Iacobucci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 (2022). ‘Covid-19: Government abandons mandatory vaccination of NHS staff’.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p.o269 10.1136/bmj.o269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(2020) ‘The-value-of-adult-social-care-in-England’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Skillsforcare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(Online), 1(1), 35-36, h</a:t>
            </a:r>
            <a:r>
              <a:rPr lang="en-GB" sz="1400" i="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ttps://www.skillsforcare.org.uk/Adult-Social-Care-Workforce-Data/Workforce-intelligence/documents/The-value-of-adult-social-care-in-England-FINAL-report.pdf</a:t>
            </a:r>
            <a:r>
              <a:rPr lang="en-GB" sz="1400" i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HOUSE OF COMMONS (2022) ‘Rising Cost of Living in the UK’ pp.32-33.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CBP-9428.pdf (parliament.uk)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99281C-5A7A-0ECD-E1DC-84FBBEA1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95CAB-C086-4FF4-9BBD-54ACC6126C6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3922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ilk Glass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761</TotalTime>
  <Words>1569</Words>
  <Application>Microsoft Office PowerPoint</Application>
  <PresentationFormat>Widescreen</PresentationFormat>
  <Paragraphs>170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The Problem Of Staff Shortage In Proper Care, UK</vt:lpstr>
      <vt:lpstr>Nature and Impact of staff shortages in Proper Care UK, on employees and the organizations</vt:lpstr>
      <vt:lpstr>Nature and Impact of staff shortages in the health sector, on employees and the organizations</vt:lpstr>
      <vt:lpstr>PESTEL analysis of Staff shortages at Proper Care, UK and Healthcare providers</vt:lpstr>
      <vt:lpstr>Cause and Effect Analysis of Staff Shortage at Proper Care, UK &amp; the Healthcare</vt:lpstr>
      <vt:lpstr>PowerPoint Presentation</vt:lpstr>
      <vt:lpstr>PowerPoint Presentation</vt:lpstr>
      <vt:lpstr>PowerPoint Presentation</vt:lpstr>
      <vt:lpstr>PowerPoint Presentation</vt:lpstr>
      <vt:lpstr>Evaluation of alternate solutions to staff shortages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problem of staff shortage in Proper Care, UK</dc:title>
  <dc:creator>Hasina Ibrahim Sheikh (2122535)</dc:creator>
  <cp:lastModifiedBy>Hasina Ibrahim Sheikh (2122535)</cp:lastModifiedBy>
  <cp:revision>27</cp:revision>
  <dcterms:created xsi:type="dcterms:W3CDTF">2022-06-26T13:11:01Z</dcterms:created>
  <dcterms:modified xsi:type="dcterms:W3CDTF">2022-07-16T20:59:03Z</dcterms:modified>
</cp:coreProperties>
</file>