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&#65279;<?xml version="1.0" encoding="utf-8"?><Relationships xmlns="http://schemas.openxmlformats.org/package/2006/relationships"><Relationship Type="http://schemas.openxmlformats.org/package/2006/relationships/metadata/core-properties" Target="docProps/core.xml" Id="rId3" /><Relationship Type="http://schemas.openxmlformats.org/package/2006/relationships/metadata/thumbnail" Target="docProps/thumbnail.jpeg" Id="rId2" /><Relationship Type="http://schemas.openxmlformats.org/officeDocument/2006/relationships/officeDocument" Target="ppt/presentation.xml" Id="rId1" /><Relationship Type="http://schemas.openxmlformats.org/officeDocument/2006/relationships/extended-properties" Target="docProps/app.xml" Id="rId4" /><Relationship Type="http://schemas.openxmlformats.org/officeDocument/2006/relationships/custom-properties" Target="/docProps/custom.xml" Id="R5ec0db75bf3c4f81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43"/>
  </p:notesMasterIdLst>
  <p:handoutMasterIdLst>
    <p:handoutMasterId r:id="rId44"/>
  </p:handoutMasterIdLst>
  <p:sldIdLst>
    <p:sldId id="256" r:id="rId3"/>
    <p:sldId id="257" r:id="rId4"/>
    <p:sldId id="329" r:id="rId5"/>
    <p:sldId id="323" r:id="rId6"/>
    <p:sldId id="304" r:id="rId7"/>
    <p:sldId id="330" r:id="rId8"/>
    <p:sldId id="309" r:id="rId9"/>
    <p:sldId id="310" r:id="rId10"/>
    <p:sldId id="314" r:id="rId11"/>
    <p:sldId id="315" r:id="rId12"/>
    <p:sldId id="331" r:id="rId13"/>
    <p:sldId id="326" r:id="rId14"/>
    <p:sldId id="324" r:id="rId15"/>
    <p:sldId id="385" r:id="rId16"/>
    <p:sldId id="387" r:id="rId17"/>
    <p:sldId id="390" r:id="rId18"/>
    <p:sldId id="392" r:id="rId19"/>
    <p:sldId id="401" r:id="rId20"/>
    <p:sldId id="373" r:id="rId21"/>
    <p:sldId id="317" r:id="rId22"/>
    <p:sldId id="374" r:id="rId23"/>
    <p:sldId id="259" r:id="rId24"/>
    <p:sldId id="334" r:id="rId25"/>
    <p:sldId id="335" r:id="rId26"/>
    <p:sldId id="336" r:id="rId27"/>
    <p:sldId id="337" r:id="rId28"/>
    <p:sldId id="353" r:id="rId29"/>
    <p:sldId id="375" r:id="rId30"/>
    <p:sldId id="332" r:id="rId31"/>
    <p:sldId id="325" r:id="rId32"/>
    <p:sldId id="371" r:id="rId33"/>
    <p:sldId id="372" r:id="rId34"/>
    <p:sldId id="403" r:id="rId35"/>
    <p:sldId id="380" r:id="rId36"/>
    <p:sldId id="394" r:id="rId37"/>
    <p:sldId id="264" r:id="rId38"/>
    <p:sldId id="280" r:id="rId39"/>
    <p:sldId id="393" r:id="rId40"/>
    <p:sldId id="404" r:id="rId41"/>
    <p:sldId id="270" r:id="rId42"/>
  </p:sldIdLst>
  <p:sldSz cx="12192000" cy="6858000"/>
  <p:notesSz cx="6800850" cy="98075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wdu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60A6"/>
    <a:srgbClr val="003D6B"/>
    <a:srgbClr val="002060"/>
    <a:srgbClr val="E8E9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613" autoAdjust="0"/>
    <p:restoredTop sz="69849" autoAdjust="0"/>
  </p:normalViewPr>
  <p:slideViewPr>
    <p:cSldViewPr>
      <p:cViewPr varScale="1">
        <p:scale>
          <a:sx n="74" d="100"/>
          <a:sy n="74" d="100"/>
        </p:scale>
        <p:origin x="1440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7" d="100"/>
          <a:sy n="67" d="100"/>
        </p:scale>
        <p:origin x="3640" y="64"/>
      </p:cViewPr>
      <p:guideLst/>
    </p:cSldViewPr>
  </p:notes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1.xml" Id="rId13" /><Relationship Type="http://schemas.openxmlformats.org/officeDocument/2006/relationships/slide" Target="slides/slide16.xml" Id="rId18" /><Relationship Type="http://schemas.openxmlformats.org/officeDocument/2006/relationships/slide" Target="slides/slide24.xml" Id="rId26" /><Relationship Type="http://schemas.openxmlformats.org/officeDocument/2006/relationships/slide" Target="slides/slide37.xml" Id="rId39" /><Relationship Type="http://schemas.openxmlformats.org/officeDocument/2006/relationships/slide" Target="slides/slide19.xml" Id="rId21" /><Relationship Type="http://schemas.openxmlformats.org/officeDocument/2006/relationships/slide" Target="slides/slide32.xml" Id="rId34" /><Relationship Type="http://schemas.openxmlformats.org/officeDocument/2006/relationships/slide" Target="slides/slide40.xml" Id="rId42" /><Relationship Type="http://schemas.openxmlformats.org/officeDocument/2006/relationships/theme" Target="theme/theme1.xml" Id="rId47" /><Relationship Type="http://schemas.openxmlformats.org/officeDocument/2006/relationships/slide" Target="slides/slide5.xml" Id="rId7" /><Relationship Type="http://schemas.openxmlformats.org/officeDocument/2006/relationships/slideMaster" Target="slideMasters/slideMaster1.xml" Id="rId2" /><Relationship Type="http://schemas.openxmlformats.org/officeDocument/2006/relationships/slide" Target="slides/slide14.xml" Id="rId16" /><Relationship Type="http://schemas.openxmlformats.org/officeDocument/2006/relationships/slide" Target="slides/slide27.xml" Id="rId29" /><Relationship Type="http://schemas.openxmlformats.org/officeDocument/2006/relationships/slide" Target="slides/slide9.xml" Id="rId11" /><Relationship Type="http://schemas.openxmlformats.org/officeDocument/2006/relationships/slide" Target="slides/slide22.xml" Id="rId24" /><Relationship Type="http://schemas.openxmlformats.org/officeDocument/2006/relationships/slide" Target="slides/slide30.xml" Id="rId32" /><Relationship Type="http://schemas.openxmlformats.org/officeDocument/2006/relationships/slide" Target="slides/slide35.xml" Id="rId37" /><Relationship Type="http://schemas.openxmlformats.org/officeDocument/2006/relationships/slide" Target="slides/slide38.xml" Id="rId40" /><Relationship Type="http://schemas.openxmlformats.org/officeDocument/2006/relationships/presProps" Target="presProps.xml" Id="rId45" /><Relationship Type="http://schemas.openxmlformats.org/officeDocument/2006/relationships/slide" Target="slides/slide3.xml" Id="rId5" /><Relationship Type="http://schemas.openxmlformats.org/officeDocument/2006/relationships/slide" Target="slides/slide13.xml" Id="rId15" /><Relationship Type="http://schemas.openxmlformats.org/officeDocument/2006/relationships/slide" Target="slides/slide21.xml" Id="rId23" /><Relationship Type="http://schemas.openxmlformats.org/officeDocument/2006/relationships/slide" Target="slides/slide26.xml" Id="rId28" /><Relationship Type="http://schemas.openxmlformats.org/officeDocument/2006/relationships/slide" Target="slides/slide34.xml" Id="rId36" /><Relationship Type="http://schemas.microsoft.com/office/2018/10/relationships/authors" Target="authors.xml" Id="rId49" /><Relationship Type="http://schemas.openxmlformats.org/officeDocument/2006/relationships/slide" Target="slides/slide8.xml" Id="rId10" /><Relationship Type="http://schemas.openxmlformats.org/officeDocument/2006/relationships/slide" Target="slides/slide17.xml" Id="rId19" /><Relationship Type="http://schemas.openxmlformats.org/officeDocument/2006/relationships/slide" Target="slides/slide29.xml" Id="rId31" /><Relationship Type="http://schemas.openxmlformats.org/officeDocument/2006/relationships/handoutMaster" Target="handoutMasters/handoutMaster1.xml" Id="rId44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Relationship Type="http://schemas.openxmlformats.org/officeDocument/2006/relationships/slide" Target="slides/slide20.xml" Id="rId22" /><Relationship Type="http://schemas.openxmlformats.org/officeDocument/2006/relationships/slide" Target="slides/slide25.xml" Id="rId27" /><Relationship Type="http://schemas.openxmlformats.org/officeDocument/2006/relationships/slide" Target="slides/slide28.xml" Id="rId30" /><Relationship Type="http://schemas.openxmlformats.org/officeDocument/2006/relationships/slide" Target="slides/slide33.xml" Id="rId35" /><Relationship Type="http://schemas.openxmlformats.org/officeDocument/2006/relationships/notesMaster" Target="notesMasters/notesMaster1.xml" Id="rId43" /><Relationship Type="http://schemas.openxmlformats.org/officeDocument/2006/relationships/tableStyles" Target="tableStyles.xml" Id="rId48" /><Relationship Type="http://schemas.openxmlformats.org/officeDocument/2006/relationships/slide" Target="slides/slide6.xml" Id="rId8" /><Relationship Type="http://schemas.openxmlformats.org/officeDocument/2006/relationships/slide" Target="slides/slide1.xml" Id="rId3" /><Relationship Type="http://schemas.openxmlformats.org/officeDocument/2006/relationships/slide" Target="slides/slide10.xml" Id="rId12" /><Relationship Type="http://schemas.openxmlformats.org/officeDocument/2006/relationships/slide" Target="slides/slide15.xml" Id="rId17" /><Relationship Type="http://schemas.openxmlformats.org/officeDocument/2006/relationships/slide" Target="slides/slide23.xml" Id="rId25" /><Relationship Type="http://schemas.openxmlformats.org/officeDocument/2006/relationships/slide" Target="slides/slide31.xml" Id="rId33" /><Relationship Type="http://schemas.openxmlformats.org/officeDocument/2006/relationships/slide" Target="slides/slide36.xml" Id="rId38" /><Relationship Type="http://schemas.openxmlformats.org/officeDocument/2006/relationships/viewProps" Target="viewProps.xml" Id="rId46" /><Relationship Type="http://schemas.openxmlformats.org/officeDocument/2006/relationships/slide" Target="slides/slide18.xml" Id="rId20" /><Relationship Type="http://schemas.openxmlformats.org/officeDocument/2006/relationships/slide" Target="slides/slide39.xml" Id="rId41" /><Relationship Type="http://schemas.openxmlformats.org/officeDocument/2006/relationships/slide" Target="slides/slide4.xml" Id="rId6" /><Relationship Type="http://schemas.openxmlformats.org/officeDocument/2006/relationships/customXml" Target="/customXml/item2.xml" Id="Ra55ca684dc7540b6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>
            <a:extLst>
              <a:ext uri="{FF2B5EF4-FFF2-40B4-BE49-F238E27FC236}">
                <a16:creationId xmlns:a16="http://schemas.microsoft.com/office/drawing/2014/main" id="{0DD3AE5C-85F6-DD7A-5C8D-7BABD7A1E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6782" cy="491368"/>
          </a:xfrm>
          <a:prstGeom prst="rect">
            <a:avLst/>
          </a:prstGeom>
        </p:spPr>
        <p:txBody>
          <a:bodyPr vert="horz" lIns="87581" tIns="43791" rIns="87581" bIns="43791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93C9D490-9BFF-801F-B93F-BBDCCA0EA56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2549" y="0"/>
            <a:ext cx="2946781" cy="491368"/>
          </a:xfrm>
          <a:prstGeom prst="rect">
            <a:avLst/>
          </a:prstGeom>
        </p:spPr>
        <p:txBody>
          <a:bodyPr vert="horz" lIns="87581" tIns="43791" rIns="87581" bIns="43791" rtlCol="0"/>
          <a:lstStyle>
            <a:lvl1pPr algn="r">
              <a:defRPr sz="1100"/>
            </a:lvl1pPr>
          </a:lstStyle>
          <a:p>
            <a:r>
              <a:rPr lang="en-US"/>
              <a:t>6/30/2023</a:t>
            </a:r>
            <a:endParaRPr lang="en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775EF026-7B90-E2DE-9F9A-5FB0DFEF78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9316207"/>
            <a:ext cx="2946782" cy="491368"/>
          </a:xfrm>
          <a:prstGeom prst="rect">
            <a:avLst/>
          </a:prstGeom>
        </p:spPr>
        <p:txBody>
          <a:bodyPr vert="horz" lIns="87581" tIns="43791" rIns="87581" bIns="43791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46080C22-2678-834B-E0C5-066BB47BFD0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2549" y="9316207"/>
            <a:ext cx="2946781" cy="491368"/>
          </a:xfrm>
          <a:prstGeom prst="rect">
            <a:avLst/>
          </a:prstGeom>
        </p:spPr>
        <p:txBody>
          <a:bodyPr vert="horz" lIns="87581" tIns="43791" rIns="87581" bIns="43791" rtlCol="0" anchor="b"/>
          <a:lstStyle>
            <a:lvl1pPr algn="r">
              <a:defRPr sz="1100"/>
            </a:lvl1pPr>
          </a:lstStyle>
          <a:p>
            <a:fld id="{DBA5EF87-6474-4F0B-9FA5-C0072DCC3B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186842"/>
      </p:ext>
    </p:extLst>
  </p:cSld>
  <p:clrMap bg1="lt1" tx1="dk1" bg2="lt2" tx2="dk2" accent1="accent1" accent2="accent2" accent3="accent3" accent4="accent4" accent5="accent5" accent6="accent6" hlink="hlink" folHlink="folHlink"/>
  <p:hf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55613" y="1223963"/>
            <a:ext cx="5889625" cy="33131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893" tIns="47447" rIns="94893" bIns="47447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0085" y="4719896"/>
            <a:ext cx="5440680" cy="3861733"/>
          </a:xfrm>
          <a:prstGeom prst="rect">
            <a:avLst/>
          </a:prstGeom>
        </p:spPr>
        <p:txBody>
          <a:bodyPr vert="horz" lIns="94893" tIns="47447" rIns="94893" bIns="4744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2244" y="9315496"/>
            <a:ext cx="2947035" cy="492081"/>
          </a:xfrm>
          <a:prstGeom prst="rect">
            <a:avLst/>
          </a:prstGeom>
        </p:spPr>
        <p:txBody>
          <a:bodyPr vert="horz" lIns="94893" tIns="47447" rIns="94893" bIns="47447" rtlCol="0" anchor="b"/>
          <a:lstStyle>
            <a:lvl1pPr algn="r">
              <a:defRPr sz="11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B3ADF0E4-4189-473D-BE21-D2510F651B67}" type="slidenum">
              <a:rPr lang="cy-GB" smtClean="0"/>
              <a:pPr/>
              <a:t>‹#›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8075725"/>
      </p:ext>
    </p:extLst>
  </p:cSld>
  <p:clrMap bg1="lt1" tx1="dk1" bg2="lt2" tx2="dk2" accent1="accent1" accent2="accent2" accent3="accent3" accent4="accent4" accent5="accent5" accent6="accent6" hlink="hlink" folHlink="folHlink"/>
  <p:hf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1113AAF3-9C7E-5446-F72A-F115C5DD90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57211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92094C5-1EBC-6837-6116-D14965D27A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856888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75812">
              <a:lnSpc>
                <a:spcPct val="150000"/>
              </a:lnSpc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7F4ED3B-0220-BFD4-2F48-3E7E762396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11308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AEF88428-9B10-D239-714A-909F5571CD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938731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584B75D1-1AFB-7909-C352-4F7C2D0466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5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3255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14894509-EA38-00B3-FA06-CA43621AEC7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6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287459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96540" indent="-296540">
              <a:spcAft>
                <a:spcPts val="623"/>
              </a:spcAft>
              <a:buFont typeface="Arial" panose="020B0604020202020204" pitchFamily="34" charset="0"/>
              <a:buChar char="•"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BFB6D023-2E5A-9683-0F0B-8C19C85414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7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78703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defRPr/>
            </a:pPr>
            <a:endParaRPr lang="en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3F1B535-0EE0-0B78-EA31-1BA40BD8C3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8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56744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A6A322D-656F-F6CE-013A-683756AE19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9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94049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1C66743A-2ACA-0F5C-184B-E08868FAAD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10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662662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75812">
              <a:lnSpc>
                <a:spcPct val="150000"/>
              </a:lnSpc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2541A26E-C227-25B3-7B32-337980659C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11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196655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7FBEB754-426B-5F4F-C292-D43A657355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12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451824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AEE43CBF-9526-F6D4-7EAB-E7927CCAC6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13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776031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C2D9155-F6A5-9EFA-98B1-E626710E8A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729051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31F5808-025E-63A9-5803-29895C6986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15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749196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25B634E-A9B6-A6D7-8E69-5C9B85D56C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16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826279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en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037D3AF0-4D10-DF94-5816-40D6940EF5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17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665320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6FF6A1F-4A5D-62B7-D65B-278FC33B9C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18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504619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7FF8B21-1637-3062-323E-A34F07468F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19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64583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CC000DC-40CA-F863-3AC2-07FA298118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20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920954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296C710E-0B25-AAA5-DD96-BB6A1623C1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21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0960331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5C44CFAB-0CC7-9911-2EB4-3FFB04AA08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22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23798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00E41E06-7149-944E-29CC-C0C37F1FA2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23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224595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DBA45142-DBA8-F61A-D594-E859FB918F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272158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E184793-172C-A5E3-E196-E4276F558A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25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150159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896F5160-4E7F-0842-8BBB-CC76F29CA6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26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57683001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D4DDBFE-783D-E6E2-2AEA-CA373865CD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27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673059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A5BC0FD5-53A1-04BC-BB60-B7953E97C7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28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641326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17C98716-BD7D-718A-6834-5826F36E44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29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393642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3ACFDF9-8D61-EB78-299D-DE25136295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30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587539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9FCE8D26-5520-1DBE-F88D-6689FAEA1E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31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375504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5F64495-A0F2-27DA-DC36-614878E26F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32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169695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9FCE8D26-5520-1DBE-F88D-6689FAEA1E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33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5716527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E1B54521-798B-4E5B-5CAD-CDB5D91485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0190001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3ACFDF9-8D61-EB78-299D-DE25136295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35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5785294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78067B-673A-4A85-9D15-22C4F8DC7646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53667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75812">
              <a:lnSpc>
                <a:spcPct val="150000"/>
              </a:lnSpc>
              <a:defRPr/>
            </a:pPr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E78067B-673A-4A85-9D15-22C4F8DC764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63348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3ACFDF9-8D61-EB78-299D-DE25136295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38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6797921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C3ACFDF9-8D61-EB78-299D-DE25136295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39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3147521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55613" y="1223963"/>
            <a:ext cx="5889625" cy="33131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2024"/>
              </a:lnSpc>
              <a:spcAft>
                <a:spcPts val="1557"/>
              </a:spcAft>
              <a:defRPr/>
            </a:pPr>
            <a:endParaRPr lang="cy-GB" dirty="0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93B8B763-BDF0-C304-E2C6-3D4FDDF5EB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ADF0E4-4189-473D-BE21-D2510F651B67}" type="slidenum">
              <a:rPr lang="cy-GB" smtClean="0"/>
              <a:pPr/>
              <a:t>40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1851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0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AD746-4ED1-44AB-9E63-FC171C75515D}" type="datetime1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1">
            <a:extLst>
              <a:ext uri="{FF2B5EF4-FFF2-40B4-BE49-F238E27FC236}">
                <a16:creationId xmlns:a16="http://schemas.microsoft.com/office/drawing/2014/main" id="{7687263F-1BB6-9CF2-AD5C-47710AC6E41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E8E9EB"/>
              </a:clrFrom>
              <a:clrTo>
                <a:srgbClr val="E8E9E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96688" y="134184"/>
            <a:ext cx="3456384" cy="147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">
            <a:extLst>
              <a:ext uri="{FF2B5EF4-FFF2-40B4-BE49-F238E27FC236}">
                <a16:creationId xmlns:a16="http://schemas.microsoft.com/office/drawing/2014/main" id="{9C51B96B-1741-B75A-C7CB-C6641A4EC09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3" cstate="print">
            <a:clrChange>
              <a:clrFrom>
                <a:srgbClr val="E8E9EB"/>
              </a:clrFrom>
              <a:clrTo>
                <a:srgbClr val="E8E9E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155" r="-31870"/>
          <a:stretch/>
        </p:blipFill>
        <p:spPr bwMode="auto">
          <a:xfrm>
            <a:off x="6119000" y="-99392"/>
            <a:ext cx="7848874" cy="427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7050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14868-CF72-46FE-B3C5-471763633513}" type="datetime1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375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5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19B7A-B38D-45E4-874A-1F54B80CED44}" type="datetime1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1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5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A7C56-A097-4412-9AEB-86E966CC8F58}" type="datetime1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48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0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0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EEBEB-1050-4F2E-A481-D92A848B2939}" type="datetime1">
              <a:rPr lang="en-GB" smtClean="0"/>
              <a:t>30/10/2025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09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14F74-88FC-4514-A898-B498E093C00D}" type="datetime1">
              <a:rPr lang="en-GB" smtClean="0"/>
              <a:t>30/10/2025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245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30217-7BF7-499A-A677-A17CE9DA4BFE}" type="datetime1">
              <a:rPr lang="en-GB" smtClean="0"/>
              <a:t>30/10/2025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145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5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D6A3-CDC4-4CAB-985B-2B47ABCDD1EC}" type="datetime1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06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5F8B-525E-4912-B41E-EB59B07F1FB3}" type="datetime1">
              <a:rPr lang="en-GB" smtClean="0"/>
              <a:t>30/10/2025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156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1BF5F-C858-4FF4-BD01-DBC50627B856}" type="datetime1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78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3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D6E14-C3F0-47CC-BF3C-C8BC9FD521C7}" type="datetime1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278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5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D5385-F82A-4DAB-B686-B1EACBEB4FF5}" type="datetime1">
              <a:rPr lang="en-GB" smtClean="0"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5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5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16CAE-33AE-4968-BDBD-DC4215ACE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04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datasets/create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1.sv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9.png"/><Relationship Id="rId7" Type="http://schemas.openxmlformats.org/officeDocument/2006/relationships/image" Target="../media/image33.sv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5.svg"/><Relationship Id="rId4" Type="http://schemas.openxmlformats.org/officeDocument/2006/relationships/image" Target="../media/image34.png"/><Relationship Id="rId9" Type="http://schemas.openxmlformats.org/officeDocument/2006/relationships/image" Target="../media/image31.sv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9.png"/><Relationship Id="rId7" Type="http://schemas.openxmlformats.org/officeDocument/2006/relationships/image" Target="../media/image37.sv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31.svg"/><Relationship Id="rId5" Type="http://schemas.openxmlformats.org/officeDocument/2006/relationships/image" Target="../media/image35.svg"/><Relationship Id="rId10" Type="http://schemas.openxmlformats.org/officeDocument/2006/relationships/image" Target="../media/image30.png"/><Relationship Id="rId4" Type="http://schemas.openxmlformats.org/officeDocument/2006/relationships/image" Target="../media/image34.png"/><Relationship Id="rId9" Type="http://schemas.openxmlformats.org/officeDocument/2006/relationships/image" Target="../media/image33.sv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datasets/create" TargetMode="External"/><Relationship Id="rId13" Type="http://schemas.openxmlformats.org/officeDocument/2006/relationships/hyperlink" Target="https://www.llyw.cymru/y-defnydd-or-gymraeg-yng-nghymru-canfyddiadau-cychwynnol-gorffennaf-2019-i-fawrth-2020" TargetMode="External"/><Relationship Id="rId18" Type="http://schemas.openxmlformats.org/officeDocument/2006/relationships/hyperlink" Target="https://stats.llyw.cymru/cy-GB/topic/102/yr-iaith-gymraeg" TargetMode="External"/><Relationship Id="rId3" Type="http://schemas.openxmlformats.org/officeDocument/2006/relationships/hyperlink" Target="https://www.llyw.cymru/y-gymraeg-yng-nghymru-cyfrifiad-2021?_gl=1*1ocwe7s*_ga*MTM4MTQzMzgwMi4xNjgwMTg1NzA1*_ga_L1471V4N02*MTY5ODc1OTMxOS4zNjYuMS4xNjk4NzU5MzIyLjAuMC4w&amp;_ga=2.123084808.280294264.1698654278-1381433802.1680185705" TargetMode="External"/><Relationship Id="rId7" Type="http://schemas.openxmlformats.org/officeDocument/2006/relationships/hyperlink" Target="https://www.llyw.cymru/y-gymraeg-yn-ol-cyfeiriadedd-rhywiol-hunaniaeth-rhywedd-cyfrifiad-2021" TargetMode="External"/><Relationship Id="rId12" Type="http://schemas.openxmlformats.org/officeDocument/2006/relationships/hyperlink" Target="https://www.llyw.cymru/arolwg-cenedlaethol-cymru-dangosydd-canlyniadau" TargetMode="External"/><Relationship Id="rId17" Type="http://schemas.openxmlformats.org/officeDocument/2006/relationships/hyperlink" Target="https://www.llyw.cymru/defnydd-or-gymraeg-gyda-darparwyr-gwasanaethau-arolwg-defnydd-iaith-gorffennaf-2019-i-fawrth-2020" TargetMode="External"/><Relationship Id="rId2" Type="http://schemas.openxmlformats.org/officeDocument/2006/relationships/notesSlide" Target="../notesSlides/notesSlide39.xml"/><Relationship Id="rId16" Type="http://schemas.openxmlformats.org/officeDocument/2006/relationships/hyperlink" Target="https://www.llyw.cymru/defnydd-or-gymraeg-yn-y-gweithle-arolwg-defnydd-iaith-gorffennaf-2019-i-fawrth-20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lyw.cymru/cyfraddau-trosglwyddor-gymraeg-ar-yr-aelwyd-yn-ol-rhyw-cyfrifiad-2021" TargetMode="External"/><Relationship Id="rId11" Type="http://schemas.openxmlformats.org/officeDocument/2006/relationships/hyperlink" Target="https://www.llyw.cymru/gwahaniaethau-rhwng-amcangyfrifon-o-allu-yn-y-gymraeg-yng-nghyfrifiad-2021-ac-arolygon-aelwydydd?_ga=2.193876525.1238622286.1698142940-1381433802.1680185705&amp;_gl=1*1on4qe9*_ga*MTM4MTQzMzgwMi4xNjgwMTg1NzA1*_ga_L1471V4N02*MTY5ODMwOTEzMi4zNTEuMS4xNjk4MzA5MzY2LjAuMC4w" TargetMode="External"/><Relationship Id="rId5" Type="http://schemas.openxmlformats.org/officeDocument/2006/relationships/hyperlink" Target="https://www.llyw.cymru/cyfansoddiad-cartrefi-yng-nghymru-o-ran-y-gymraeg-cyfrifiad-2021" TargetMode="External"/><Relationship Id="rId15" Type="http://schemas.openxmlformats.org/officeDocument/2006/relationships/hyperlink" Target="https://www.llyw.cymru/defnydd-cymdeithasol-or-gymraeg-gorffennaf-2019-i-fawrth-2020" TargetMode="External"/><Relationship Id="rId10" Type="http://schemas.openxmlformats.org/officeDocument/2006/relationships/hyperlink" Target="https://statscymru.llyw.cymru/Catalogue/Welsh-Language/Annual-Population-Survey-Welsh-Language" TargetMode="External"/><Relationship Id="rId19" Type="http://schemas.openxmlformats.org/officeDocument/2006/relationships/hyperlink" Target="https://statscymru.llyw.cymru/Catalogue/Education-and-Skills/Schools-and-Teachers/Schools-Census/Pupil-Level-Annual-School-Census/Welsh-Language" TargetMode="External"/><Relationship Id="rId4" Type="http://schemas.openxmlformats.org/officeDocument/2006/relationships/hyperlink" Target="https://www.llyw.cymru/y-gymraeg-yn-ol-nodweddion-y-boblogaeth-cyfrifiad-2021" TargetMode="External"/><Relationship Id="rId9" Type="http://schemas.openxmlformats.org/officeDocument/2006/relationships/hyperlink" Target="https://www.llyw.cymru/data-am-y-gymraeg-or-arolwg-blynyddol-or-boblogaeth?_gl=1*bvm7xs*_ga*MTg5MDI1NDA0OS4xNzI3MTc2NDMy*_ga_L1471V4N02*MTcyOTA3MzU2NS4zNC4xLjE3MjkwNzM2MjYuMC4wLjA." TargetMode="External"/><Relationship Id="rId14" Type="http://schemas.openxmlformats.org/officeDocument/2006/relationships/hyperlink" Target="https://www.llyw.cymru/y-gymraeg-yn-y-cartref-ac-mewn-addysg-arolwg-defnydd-iaith-gorffennaf-2019-i-fawrth-2020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mailto:DataIaithGymraeg@llyw.cymru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WelshLanguageData@gov.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693991"/>
            <a:ext cx="12192000" cy="1470025"/>
          </a:xfrm>
        </p:spPr>
        <p:txBody>
          <a:bodyPr>
            <a:noAutofit/>
          </a:bodyPr>
          <a:lstStyle/>
          <a:p>
            <a:r>
              <a:rPr lang="cy-GB" sz="3600" b="1" dirty="0">
                <a:latin typeface="Arial" panose="020B0604020202020204" pitchFamily="34" charset="0"/>
                <a:cs typeface="Arial" panose="020B0604020202020204" pitchFamily="34" charset="0"/>
              </a:rPr>
              <a:t>Y Gymraeg yng Nghymru: Cyfrifiad 2021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 in Wales: Census 2021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360" y="4653140"/>
            <a:ext cx="11521280" cy="1872204"/>
          </a:xfrm>
        </p:spPr>
        <p:txBody>
          <a:bodyPr>
            <a:normAutofit/>
          </a:bodyPr>
          <a:lstStyle/>
          <a:p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Llio Daglish</a:t>
            </a: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Cyflwyniad i fyfyrwyr Tystysgrif Polisi a Chynllunio Iaith, Prifysgol Cymru Y Drindod Dewi Sant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Presentation to Language Policy and Planning students, University of Wales Trinity Saint David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03 Tachwedd | </a:t>
            </a:r>
            <a:r>
              <a:rPr lang="cy-GB" sz="1800" dirty="0" err="1"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 2025</a:t>
            </a:r>
          </a:p>
        </p:txBody>
      </p:sp>
    </p:spTree>
    <p:extLst>
      <p:ext uri="{BB962C8B-B14F-4D97-AF65-F5344CB8AC3E}">
        <p14:creationId xmlns:p14="http://schemas.microsoft.com/office/powerpoint/2010/main" val="3710753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Trosolwg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4"/>
            <a:ext cx="5558408" cy="4525963"/>
          </a:xfrm>
        </p:spPr>
        <p:txBody>
          <a:bodyPr>
            <a:no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Cyfrifiad 2021 a’r Gymraeg: y cefndir</a:t>
            </a:r>
          </a:p>
          <a:p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Y Gymraeg yn ôl nodweddion y boblogaeth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Adnodd Creu Tablau Data y Swyddfa Ystadegau Gwladol: sut i gyrchu data’r cyfrifiad?</a:t>
            </a:r>
          </a:p>
          <a:p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Trosglwyddo’r Gymraeg rhwng cenedlaethau</a:t>
            </a:r>
          </a:p>
          <a:p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Ffynonellau data eraill am y Gymraeg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EA9BED-6651-2964-7926-87F634A518E2}"/>
              </a:ext>
            </a:extLst>
          </p:cNvPr>
          <p:cNvSpPr txBox="1">
            <a:spLocks/>
          </p:cNvSpPr>
          <p:nvPr/>
        </p:nvSpPr>
        <p:spPr>
          <a:xfrm>
            <a:off x="6023992" y="1600204"/>
            <a:ext cx="5558408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891" indent="-342891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32" indent="-28574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2021 and the Welsh language: background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by population characteristics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Office for National Statistics’ Create a custom dataset tool: how to source census data?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Intergenerational transmission of Welsh</a:t>
            </a:r>
          </a:p>
          <a:p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Welsh language data sources</a:t>
            </a:r>
          </a:p>
        </p:txBody>
      </p:sp>
    </p:spTree>
    <p:extLst>
      <p:ext uri="{BB962C8B-B14F-4D97-AF65-F5344CB8AC3E}">
        <p14:creationId xmlns:p14="http://schemas.microsoft.com/office/powerpoint/2010/main" val="1448208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68" y="2857500"/>
            <a:ext cx="11233248" cy="1143000"/>
          </a:xfrm>
        </p:spPr>
        <p:txBody>
          <a:bodyPr>
            <a:no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Cyfrifiad 2021 a’r Gymraeg: y cefndir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2021 and the Welsh language: background</a:t>
            </a:r>
          </a:p>
        </p:txBody>
      </p:sp>
    </p:spTree>
    <p:extLst>
      <p:ext uri="{BB962C8B-B14F-4D97-AF65-F5344CB8AC3E}">
        <p14:creationId xmlns:p14="http://schemas.microsoft.com/office/powerpoint/2010/main" val="1038832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36BD769-1C61-00C4-D228-A9141E89F06C}"/>
              </a:ext>
            </a:extLst>
          </p:cNvPr>
          <p:cNvSpPr txBox="1">
            <a:spLocks/>
          </p:cNvSpPr>
          <p:nvPr/>
        </p:nvSpPr>
        <p:spPr>
          <a:xfrm>
            <a:off x="5962328" y="1628803"/>
            <a:ext cx="5102224" cy="50405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Day, 21 March 2021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COVID-19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Self-assessment</a:t>
            </a:r>
          </a:p>
          <a:p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Reporting on behalf of others, including children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Cynnal Cyfrifiad 2021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 of Census 2021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1424" y="1628803"/>
            <a:ext cx="4941405" cy="5040561"/>
          </a:xfrm>
        </p:spPr>
        <p:txBody>
          <a:bodyPr>
            <a:norm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Diwrnod y Cyfrifiad, 21 Mawrth 2021</a:t>
            </a: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COVID-19</a:t>
            </a: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Hunan-asesiad</a:t>
            </a: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Adrodd ar ran eraill, gan gynnwys plant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BD78A7-0086-ECF6-5760-0EB9585954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876" y="3777857"/>
            <a:ext cx="4011035" cy="22356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DCFFBFE-4AD7-EED6-7A4B-3738C977DC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4034" y="3777857"/>
            <a:ext cx="4050750" cy="2235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246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tryal 4"/>
          <p:cNvSpPr/>
          <p:nvPr/>
        </p:nvSpPr>
        <p:spPr>
          <a:xfrm>
            <a:off x="721107" y="368660"/>
            <a:ext cx="2282400" cy="612068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r"/>
            <a:r>
              <a:rPr lang="cy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 a chanran sy’n gallu siarad Cymraeg, 2011 a 2021</a:t>
            </a:r>
          </a:p>
          <a:p>
            <a:pPr lvl="0" algn="r"/>
            <a:endParaRPr lang="cy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r"/>
            <a:r>
              <a:rPr lang="en-GB" sz="2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and percentage able to speak Welsh, 2011 and 2021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910F6716-F30D-BF38-4F91-F3FED16BA680}"/>
              </a:ext>
            </a:extLst>
          </p:cNvPr>
          <p:cNvSpPr/>
          <p:nvPr/>
        </p:nvSpPr>
        <p:spPr>
          <a:xfrm>
            <a:off x="6322307" y="1916835"/>
            <a:ext cx="1728192" cy="2363867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27AE6C-C3E1-BF97-038B-0D12BF7734AE}"/>
              </a:ext>
            </a:extLst>
          </p:cNvPr>
          <p:cNvSpPr txBox="1"/>
          <p:nvPr/>
        </p:nvSpPr>
        <p:spPr>
          <a:xfrm>
            <a:off x="8400260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538,300</a:t>
            </a:r>
          </a:p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17.8%</a:t>
            </a:r>
            <a:endParaRPr lang="cy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1BEC56-4165-3373-982B-09C4B2395359}"/>
              </a:ext>
            </a:extLst>
          </p:cNvPr>
          <p:cNvSpPr txBox="1"/>
          <p:nvPr/>
        </p:nvSpPr>
        <p:spPr>
          <a:xfrm>
            <a:off x="4319588" y="2132856"/>
            <a:ext cx="260386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562,000</a:t>
            </a:r>
          </a:p>
          <a:p>
            <a:r>
              <a:rPr lang="en-GB" sz="4400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19.0%</a:t>
            </a:r>
            <a:endParaRPr lang="cy-GB" sz="4400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5824E6-90FC-7D38-470D-1E286F7E92EF}"/>
              </a:ext>
            </a:extLst>
          </p:cNvPr>
          <p:cNvSpPr txBox="1"/>
          <p:nvPr/>
        </p:nvSpPr>
        <p:spPr>
          <a:xfrm>
            <a:off x="4356237" y="1283283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u="sng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2011</a:t>
            </a:r>
            <a:endParaRPr lang="cy-GB" sz="4400" u="sng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0349AD-AB6A-EA4B-C544-A6163A87C337}"/>
              </a:ext>
            </a:extLst>
          </p:cNvPr>
          <p:cNvSpPr txBox="1"/>
          <p:nvPr/>
        </p:nvSpPr>
        <p:spPr>
          <a:xfrm>
            <a:off x="7838972" y="1203146"/>
            <a:ext cx="26038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endParaRPr lang="cy-GB" sz="4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0A8B65-B36D-DB0C-3851-61E2457A1E4C}"/>
              </a:ext>
            </a:extLst>
          </p:cNvPr>
          <p:cNvSpPr txBox="1"/>
          <p:nvPr/>
        </p:nvSpPr>
        <p:spPr>
          <a:xfrm>
            <a:off x="4319587" y="4509124"/>
            <a:ext cx="5736857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-23,700</a:t>
            </a:r>
          </a:p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-1.2 pwynt canran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-1.2 </a:t>
            </a: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percentage point</a:t>
            </a:r>
            <a:endParaRPr lang="cy-GB" sz="3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171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1504" y="274639"/>
            <a:ext cx="8928992" cy="1143000"/>
          </a:xfrm>
        </p:spPr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Cyfrifiad 1921 i 2021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1921 to 2021</a:t>
            </a:r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8A92061D-7BAF-F351-04F5-D5F3BD23E5FC}"/>
              </a:ext>
            </a:extLst>
          </p:cNvPr>
          <p:cNvSpPr txBox="1"/>
          <p:nvPr/>
        </p:nvSpPr>
        <p:spPr>
          <a:xfrm>
            <a:off x="3215680" y="6333460"/>
            <a:ext cx="5975479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Noder: Ni chafodd y cyfrifiad ei gynnal yn 1941 oherwydd yr Ail Ryfel Byd.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Note: The census did not take place in 1941 due to the Second World War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Llun 3">
            <a:extLst>
              <a:ext uri="{FF2B5EF4-FFF2-40B4-BE49-F238E27FC236}">
                <a16:creationId xmlns:a16="http://schemas.microsoft.com/office/drawing/2014/main" id="{0040DBA8-7DC3-9F9C-8645-D4B3E348CB9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2214" y="1334316"/>
            <a:ext cx="6767571" cy="499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0125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1">
            <a:extLst>
              <a:ext uri="{FF2B5EF4-FFF2-40B4-BE49-F238E27FC236}">
                <a16:creationId xmlns:a16="http://schemas.microsoft.com/office/drawing/2014/main" id="{50624FEC-90AB-1868-A29A-816345CFA8F5}"/>
              </a:ext>
            </a:extLst>
          </p:cNvPr>
          <p:cNvSpPr txBox="1"/>
          <p:nvPr/>
        </p:nvSpPr>
        <p:spPr>
          <a:xfrm>
            <a:off x="6216252" y="5342697"/>
            <a:ext cx="4608512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Highest percentages in north-west Wales</a:t>
            </a:r>
            <a:br>
              <a:rPr lang="en-GB" dirty="0">
                <a:solidFill>
                  <a:srgbClr val="00206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endParaRPr lang="en-GB" dirty="0">
              <a:solidFill>
                <a:srgbClr val="002060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285744" indent="-28574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Lowest percentage in south-east Wales</a:t>
            </a:r>
          </a:p>
        </p:txBody>
      </p:sp>
      <p:sp>
        <p:nvSpPr>
          <p:cNvPr id="3" name="TextBox 11">
            <a:extLst>
              <a:ext uri="{FF2B5EF4-FFF2-40B4-BE49-F238E27FC236}">
                <a16:creationId xmlns:a16="http://schemas.microsoft.com/office/drawing/2014/main" id="{E66509B3-5C01-272E-8DA7-4735ACB47919}"/>
              </a:ext>
            </a:extLst>
          </p:cNvPr>
          <p:cNvSpPr txBox="1"/>
          <p:nvPr/>
        </p:nvSpPr>
        <p:spPr>
          <a:xfrm>
            <a:off x="1218644" y="5342697"/>
            <a:ext cx="4561857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Canrannau uchaf yn y gogledd-orllewin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44" indent="-285744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Canrannau isaf yn y de-ddwyrain</a:t>
            </a:r>
          </a:p>
        </p:txBody>
      </p:sp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9DEDCD38-3873-887B-6AF2-DAA7B3BD4B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3099" y="190471"/>
            <a:ext cx="6974803" cy="515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1152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DF33AB2-FEE0-7C79-560C-E1F1EB6BF0F5}"/>
              </a:ext>
            </a:extLst>
          </p:cNvPr>
          <p:cNvSpPr txBox="1"/>
          <p:nvPr/>
        </p:nvSpPr>
        <p:spPr>
          <a:xfrm>
            <a:off x="6096000" y="5020104"/>
            <a:ext cx="5627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Decrease in all local authorities except Cardiff, Vale of Glamorgan, Rhondda Cynon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Merthyr Tydfil</a:t>
            </a:r>
            <a:b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Largest decrease in Carmarthenshire, for the second successive census</a:t>
            </a:r>
          </a:p>
        </p:txBody>
      </p:sp>
      <p:sp>
        <p:nvSpPr>
          <p:cNvPr id="5" name="TextBox 11">
            <a:extLst>
              <a:ext uri="{FF2B5EF4-FFF2-40B4-BE49-F238E27FC236}">
                <a16:creationId xmlns:a16="http://schemas.microsoft.com/office/drawing/2014/main" id="{53C0FE43-87D1-1A2F-1D8F-2428C367D53E}"/>
              </a:ext>
            </a:extLst>
          </p:cNvPr>
          <p:cNvSpPr txBox="1"/>
          <p:nvPr/>
        </p:nvSpPr>
        <p:spPr>
          <a:xfrm>
            <a:off x="468174" y="5066443"/>
            <a:ext cx="50517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44" indent="-285744">
              <a:buFont typeface="Arial" panose="020B0604020202020204" pitchFamily="34" charset="0"/>
              <a:buChar char="•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Gostyngiad ym mhob awdurdod lleol ar wahân i Gaerdydd, Bro Morgannwg, Rhondda Cynon Taf a Merthyr Tudful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44" indent="-285744">
              <a:buFont typeface="Arial" panose="020B0604020202020204" pitchFamily="34" charset="0"/>
              <a:buChar char="•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Gostyngiad mwyaf yn Sir Gaerfyrddin, yr ail gyfrifiad yn olynol</a:t>
            </a:r>
          </a:p>
        </p:txBody>
      </p:sp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2637C7E3-E8F7-47B1-AF6A-131D22D32BD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6262" y="77730"/>
            <a:ext cx="6695274" cy="494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337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C507EDB9-718F-49E6-2359-1E5CA68719A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759" y="273133"/>
            <a:ext cx="8544482" cy="631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1385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 descr="Llun yn cynnwys map&#10;&#10;Wedi cynhyrchu’r disgrifiad yn awtomatig">
            <a:extLst>
              <a:ext uri="{FF2B5EF4-FFF2-40B4-BE49-F238E27FC236}">
                <a16:creationId xmlns:a16="http://schemas.microsoft.com/office/drawing/2014/main" id="{E01EF1C6-3D16-45A3-43B9-2343520A72D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4670" y="347676"/>
            <a:ext cx="8342659" cy="616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977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2857500"/>
            <a:ext cx="10585176" cy="1143000"/>
          </a:xfrm>
        </p:spPr>
        <p:txBody>
          <a:bodyPr>
            <a:no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Y Gymraeg yn ôl nodweddion y boblogaeth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by population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37704431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1504" y="274639"/>
            <a:ext cx="8928992" cy="1143000"/>
          </a:xfrm>
        </p:spPr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Y gallu i siarad Cymraeg yn ôl oedran, 2011 a 2021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speak Welsh by age, 2011 and 2021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9CA3B589-09E3-CFAC-C333-ADDBF8576F4D}"/>
              </a:ext>
            </a:extLst>
          </p:cNvPr>
          <p:cNvSpPr txBox="1"/>
          <p:nvPr/>
        </p:nvSpPr>
        <p:spPr>
          <a:xfrm>
            <a:off x="1817736" y="5429602"/>
            <a:ext cx="42782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891" indent="-342891">
              <a:lnSpc>
                <a:spcPts val="1951"/>
              </a:lnSpc>
              <a:spcAft>
                <a:spcPts val="1500"/>
              </a:spcAft>
              <a:buFont typeface="Arial" panose="020B0604020202020204" pitchFamily="34" charset="0"/>
              <a:buChar char="•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Plant a phobl ifanc 5 i 15 oed sydd fwyaf tebygol o fod wedi eu nodi yn gallu siarad Cymraeg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49EFC8-2AA0-E5C9-9271-F2102D88C726}"/>
              </a:ext>
            </a:extLst>
          </p:cNvPr>
          <p:cNvSpPr txBox="1"/>
          <p:nvPr/>
        </p:nvSpPr>
        <p:spPr>
          <a:xfrm>
            <a:off x="6282232" y="5429603"/>
            <a:ext cx="4278264" cy="1118255"/>
          </a:xfrm>
          <a:prstGeom prst="rect">
            <a:avLst/>
          </a:prstGeom>
          <a:noFill/>
        </p:spPr>
        <p:txBody>
          <a:bodyPr vert="horz" wrap="square" lIns="91440" tIns="45720" rIns="91440" bIns="45720" rtlCol="0">
            <a:spAutoFit/>
          </a:bodyPr>
          <a:lstStyle>
            <a:lvl1pPr marL="285750" indent="-285750">
              <a:lnSpc>
                <a:spcPct val="80000"/>
              </a:lnSpc>
              <a:spcBef>
                <a:spcPct val="20000"/>
              </a:spcBef>
              <a:buFont typeface="Arial" panose="020B0604020202020204" pitchFamily="34" charset="0"/>
              <a:buChar char="•"/>
              <a:defRPr sz="1700">
                <a:solidFill>
                  <a:srgbClr val="002060"/>
                </a:solidFill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pPr>
              <a:lnSpc>
                <a:spcPts val="1951"/>
              </a:lnSpc>
              <a:spcAft>
                <a:spcPts val="1500"/>
              </a:spcAft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and young people aged 5 to 15 years old most likely to be reported as being able to speak Welsh</a:t>
            </a:r>
          </a:p>
        </p:txBody>
      </p:sp>
      <p:pic>
        <p:nvPicPr>
          <p:cNvPr id="4" name="Picture 3" descr="Chart&#10;&#10;Description automatically generated">
            <a:extLst>
              <a:ext uri="{FF2B5EF4-FFF2-40B4-BE49-F238E27FC236}">
                <a16:creationId xmlns:a16="http://schemas.microsoft.com/office/drawing/2014/main" id="{9CA35438-FA17-46ED-0DF9-35F9C2CFF6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5416" y="1449944"/>
            <a:ext cx="5213632" cy="3851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6659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Llun 22">
            <a:extLst>
              <a:ext uri="{FF2B5EF4-FFF2-40B4-BE49-F238E27FC236}">
                <a16:creationId xmlns:a16="http://schemas.microsoft.com/office/drawing/2014/main" id="{B4EAE0D9-2550-FCC1-AD23-A59AADE951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4131" y="3831085"/>
            <a:ext cx="1866980" cy="2250107"/>
          </a:xfrm>
          <a:prstGeom prst="rect">
            <a:avLst/>
          </a:prstGeom>
        </p:spPr>
      </p:pic>
      <p:pic>
        <p:nvPicPr>
          <p:cNvPr id="20" name="Llun 19">
            <a:extLst>
              <a:ext uri="{FF2B5EF4-FFF2-40B4-BE49-F238E27FC236}">
                <a16:creationId xmlns:a16="http://schemas.microsoft.com/office/drawing/2014/main" id="{4E146420-4C6B-1A56-C60D-3BA46A78BC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43701" y="3855858"/>
            <a:ext cx="1835323" cy="2251893"/>
          </a:xfrm>
          <a:prstGeom prst="rect">
            <a:avLst/>
          </a:prstGeom>
        </p:spPr>
      </p:pic>
      <p:pic>
        <p:nvPicPr>
          <p:cNvPr id="9" name="Llun 8">
            <a:extLst>
              <a:ext uri="{FF2B5EF4-FFF2-40B4-BE49-F238E27FC236}">
                <a16:creationId xmlns:a16="http://schemas.microsoft.com/office/drawing/2014/main" id="{0777ADB7-FAF4-5C44-16CC-F3CF4083201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933"/>
          <a:stretch/>
        </p:blipFill>
        <p:spPr>
          <a:xfrm>
            <a:off x="3974133" y="1387774"/>
            <a:ext cx="1866980" cy="2251893"/>
          </a:xfrm>
          <a:prstGeom prst="rect">
            <a:avLst/>
          </a:prstGeom>
        </p:spPr>
      </p:pic>
      <p:pic>
        <p:nvPicPr>
          <p:cNvPr id="5" name="Llun 4">
            <a:extLst>
              <a:ext uri="{FF2B5EF4-FFF2-40B4-BE49-F238E27FC236}">
                <a16:creationId xmlns:a16="http://schemas.microsoft.com/office/drawing/2014/main" id="{A07C4920-4F7F-7ABA-8D1D-F47ADCA780D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9467" y="1377753"/>
            <a:ext cx="1846920" cy="2251893"/>
          </a:xfrm>
          <a:prstGeom prst="rect">
            <a:avLst/>
          </a:prstGeom>
        </p:spPr>
      </p:pic>
      <p:pic>
        <p:nvPicPr>
          <p:cNvPr id="14" name="Llun 13">
            <a:extLst>
              <a:ext uri="{FF2B5EF4-FFF2-40B4-BE49-F238E27FC236}">
                <a16:creationId xmlns:a16="http://schemas.microsoft.com/office/drawing/2014/main" id="{7C7EBFE9-4A72-0A2F-24CC-79F9C77C35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64604" y="1096340"/>
            <a:ext cx="2087933" cy="2543327"/>
          </a:xfrm>
          <a:prstGeom prst="rect">
            <a:avLst/>
          </a:prstGeom>
        </p:spPr>
      </p:pic>
      <p:sp>
        <p:nvSpPr>
          <p:cNvPr id="15" name="Blwch Testun 14">
            <a:extLst>
              <a:ext uri="{FF2B5EF4-FFF2-40B4-BE49-F238E27FC236}">
                <a16:creationId xmlns:a16="http://schemas.microsoft.com/office/drawing/2014/main" id="{3F27ECE8-4175-33FC-BB98-D8031B447E37}"/>
              </a:ext>
            </a:extLst>
          </p:cNvPr>
          <p:cNvSpPr txBox="1"/>
          <p:nvPr/>
        </p:nvSpPr>
        <p:spPr>
          <a:xfrm>
            <a:off x="1936088" y="2145980"/>
            <a:ext cx="660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3-4</a:t>
            </a: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Blwch Testun 15">
            <a:extLst>
              <a:ext uri="{FF2B5EF4-FFF2-40B4-BE49-F238E27FC236}">
                <a16:creationId xmlns:a16="http://schemas.microsoft.com/office/drawing/2014/main" id="{B4D37D23-B9DA-EFE9-7AB2-9237A6E7C74E}"/>
              </a:ext>
            </a:extLst>
          </p:cNvPr>
          <p:cNvSpPr txBox="1"/>
          <p:nvPr/>
        </p:nvSpPr>
        <p:spPr>
          <a:xfrm>
            <a:off x="3974135" y="2150945"/>
            <a:ext cx="843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5-15</a:t>
            </a: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Blwch Testun 17">
            <a:extLst>
              <a:ext uri="{FF2B5EF4-FFF2-40B4-BE49-F238E27FC236}">
                <a16:creationId xmlns:a16="http://schemas.microsoft.com/office/drawing/2014/main" id="{A985AA01-C212-3D2F-E8FB-A1EE10EF1985}"/>
              </a:ext>
            </a:extLst>
          </p:cNvPr>
          <p:cNvSpPr txBox="1"/>
          <p:nvPr/>
        </p:nvSpPr>
        <p:spPr>
          <a:xfrm>
            <a:off x="1735119" y="4526148"/>
            <a:ext cx="10262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20-44</a:t>
            </a:r>
          </a:p>
          <a:p>
            <a:pPr>
              <a:defRPr/>
            </a:pP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Blwch Testun 18">
            <a:extLst>
              <a:ext uri="{FF2B5EF4-FFF2-40B4-BE49-F238E27FC236}">
                <a16:creationId xmlns:a16="http://schemas.microsoft.com/office/drawing/2014/main" id="{B77E642A-B95F-69FF-96C9-C906C4D01AED}"/>
              </a:ext>
            </a:extLst>
          </p:cNvPr>
          <p:cNvSpPr txBox="1"/>
          <p:nvPr/>
        </p:nvSpPr>
        <p:spPr>
          <a:xfrm>
            <a:off x="3881383" y="4534968"/>
            <a:ext cx="1026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45-64</a:t>
            </a: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Blwch Testun 20">
            <a:extLst>
              <a:ext uri="{FF2B5EF4-FFF2-40B4-BE49-F238E27FC236}">
                <a16:creationId xmlns:a16="http://schemas.microsoft.com/office/drawing/2014/main" id="{A7846D87-E19F-F880-D611-C0F170BAF12A}"/>
              </a:ext>
            </a:extLst>
          </p:cNvPr>
          <p:cNvSpPr txBox="1"/>
          <p:nvPr/>
        </p:nvSpPr>
        <p:spPr>
          <a:xfrm>
            <a:off x="1640799" y="28231"/>
            <a:ext cx="902720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20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Newid yng nghanran y bobl dair oed neu hŷn sy'n gallu siarad Cymraeg, yn ôl awdurdod lleol, 2011 i 2021</a:t>
            </a:r>
          </a:p>
          <a:p>
            <a:pPr>
              <a:defRPr/>
            </a:pP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in percentage of people aged three or older able to speak Welsh, by local authority, 2011 to 2021</a:t>
            </a:r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AA8C7A94-67AE-C106-44BB-258D8009A626}"/>
              </a:ext>
            </a:extLst>
          </p:cNvPr>
          <p:cNvSpPr txBox="1"/>
          <p:nvPr/>
        </p:nvSpPr>
        <p:spPr>
          <a:xfrm>
            <a:off x="1524002" y="6151682"/>
            <a:ext cx="4068155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1400" dirty="0">
                <a:solidFill>
                  <a:srgbClr val="1F1F1F"/>
                </a:solidFill>
                <a:latin typeface="Arial" panose="020B0604020202020204" pitchFamily="34" charset="0"/>
              </a:rPr>
              <a:t>Ffynhonnell: Cyfrifiad o’r boblogaeth, 2021</a:t>
            </a:r>
          </a:p>
          <a:p>
            <a:pPr>
              <a:defRPr/>
            </a:pPr>
            <a:r>
              <a:rPr lang="en-GB" sz="1400" dirty="0">
                <a:solidFill>
                  <a:srgbClr val="1F1F1F"/>
                </a:solidFill>
                <a:latin typeface="Arial" panose="020B0604020202020204" pitchFamily="34" charset="0"/>
              </a:rPr>
              <a:t>Source: Census of population, 2021</a:t>
            </a:r>
          </a:p>
          <a:p>
            <a:pPr>
              <a:defRPr/>
            </a:pPr>
            <a:endParaRPr lang="cy-GB" sz="1400" dirty="0">
              <a:solidFill>
                <a:srgbClr val="1F1F1F"/>
              </a:solidFill>
              <a:latin typeface="Arial" panose="020B0604020202020204" pitchFamily="34" charset="0"/>
            </a:endParaRPr>
          </a:p>
        </p:txBody>
      </p:sp>
      <p:pic>
        <p:nvPicPr>
          <p:cNvPr id="11" name="Llun 10">
            <a:extLst>
              <a:ext uri="{FF2B5EF4-FFF2-40B4-BE49-F238E27FC236}">
                <a16:creationId xmlns:a16="http://schemas.microsoft.com/office/drawing/2014/main" id="{44E6BE59-3458-1588-1D03-DE2ACFD0A1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64979" y="1388939"/>
            <a:ext cx="1896976" cy="2251895"/>
          </a:xfrm>
          <a:prstGeom prst="rect">
            <a:avLst/>
          </a:prstGeom>
        </p:spPr>
      </p:pic>
      <p:sp>
        <p:nvSpPr>
          <p:cNvPr id="13" name="Blwch Testun 12">
            <a:extLst>
              <a:ext uri="{FF2B5EF4-FFF2-40B4-BE49-F238E27FC236}">
                <a16:creationId xmlns:a16="http://schemas.microsoft.com/office/drawing/2014/main" id="{C416D4E8-3DB1-3FFE-A25F-5FD07FAFCD50}"/>
              </a:ext>
            </a:extLst>
          </p:cNvPr>
          <p:cNvSpPr txBox="1"/>
          <p:nvPr/>
        </p:nvSpPr>
        <p:spPr>
          <a:xfrm>
            <a:off x="5987227" y="2145980"/>
            <a:ext cx="1026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16-19</a:t>
            </a: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25" name="Llun 24">
            <a:extLst>
              <a:ext uri="{FF2B5EF4-FFF2-40B4-BE49-F238E27FC236}">
                <a16:creationId xmlns:a16="http://schemas.microsoft.com/office/drawing/2014/main" id="{29F5FBF9-0F0A-C18D-F344-C1905C8852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77115" y="3831081"/>
            <a:ext cx="1934753" cy="2250000"/>
          </a:xfrm>
          <a:prstGeom prst="rect">
            <a:avLst/>
          </a:prstGeom>
        </p:spPr>
      </p:pic>
      <p:sp>
        <p:nvSpPr>
          <p:cNvPr id="28" name="Blwch Testun 27">
            <a:extLst>
              <a:ext uri="{FF2B5EF4-FFF2-40B4-BE49-F238E27FC236}">
                <a16:creationId xmlns:a16="http://schemas.microsoft.com/office/drawing/2014/main" id="{823710A5-B342-D55F-9AFB-16211AC08444}"/>
              </a:ext>
            </a:extLst>
          </p:cNvPr>
          <p:cNvSpPr txBox="1"/>
          <p:nvPr/>
        </p:nvSpPr>
        <p:spPr>
          <a:xfrm>
            <a:off x="5987227" y="4479977"/>
            <a:ext cx="10262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65-74</a:t>
            </a: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30" name="Llun 29">
            <a:extLst>
              <a:ext uri="{FF2B5EF4-FFF2-40B4-BE49-F238E27FC236}">
                <a16:creationId xmlns:a16="http://schemas.microsoft.com/office/drawing/2014/main" id="{9E30B990-BC19-F553-E7E6-095AB086A6D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47868" y="3831081"/>
            <a:ext cx="1918231" cy="2250000"/>
          </a:xfrm>
          <a:prstGeom prst="rect">
            <a:avLst/>
          </a:prstGeom>
        </p:spPr>
      </p:pic>
      <p:sp>
        <p:nvSpPr>
          <p:cNvPr id="31" name="Blwch Testun 30">
            <a:extLst>
              <a:ext uri="{FF2B5EF4-FFF2-40B4-BE49-F238E27FC236}">
                <a16:creationId xmlns:a16="http://schemas.microsoft.com/office/drawing/2014/main" id="{A6768EB1-8225-4590-CBAA-F6BE1F968B06}"/>
              </a:ext>
            </a:extLst>
          </p:cNvPr>
          <p:cNvSpPr txBox="1"/>
          <p:nvPr/>
        </p:nvSpPr>
        <p:spPr>
          <a:xfrm>
            <a:off x="8401145" y="4479977"/>
            <a:ext cx="729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prstClr val="black"/>
                </a:solidFill>
                <a:latin typeface="Calibri"/>
              </a:rPr>
              <a:t>75+</a:t>
            </a:r>
            <a:endParaRPr lang="en-GB" sz="2800" b="1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59068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74639"/>
            <a:ext cx="8352928" cy="1143000"/>
          </a:xfrm>
        </p:spPr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Y Gymraeg yn ôl grŵp ethnig, 2011 a 2021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by ethnic group, 2011 and 2021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1220A4D8-85AB-14F1-51BF-28D00202B584}"/>
              </a:ext>
            </a:extLst>
          </p:cNvPr>
          <p:cNvSpPr txBox="1"/>
          <p:nvPr/>
        </p:nvSpPr>
        <p:spPr>
          <a:xfrm>
            <a:off x="3611216" y="636353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Ffynhonnell: Cyfrifiad o’r boblogaeth, 2011 a 2021</a:t>
            </a:r>
          </a:p>
          <a:p>
            <a:pPr algn="r"/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Census of population, 2011 and 2021</a:t>
            </a:r>
          </a:p>
        </p:txBody>
      </p:sp>
      <p:pic>
        <p:nvPicPr>
          <p:cNvPr id="5" name="Llun 4">
            <a:extLst>
              <a:ext uri="{FF2B5EF4-FFF2-40B4-BE49-F238E27FC236}">
                <a16:creationId xmlns:a16="http://schemas.microsoft.com/office/drawing/2014/main" id="{806646C1-4EF5-D681-1EBA-0E27CC75D22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274"/>
          <a:stretch/>
        </p:blipFill>
        <p:spPr>
          <a:xfrm>
            <a:off x="1924730" y="2022285"/>
            <a:ext cx="8404491" cy="4359044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2B2CE4E9-EC04-034F-970D-7D0EF8F69EAD}"/>
              </a:ext>
            </a:extLst>
          </p:cNvPr>
          <p:cNvSpPr txBox="1"/>
          <p:nvPr/>
        </p:nvSpPr>
        <p:spPr>
          <a:xfrm>
            <a:off x="1703516" y="1399451"/>
            <a:ext cx="9130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Canran y boblogaeth tair oed neu'n hŷn sy'n gallu siarad Cymraeg yn ôl grŵp ethnig, 2011 a 2021</a:t>
            </a:r>
            <a:b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Percentage of the population aged three or older who are able to speak Welsh by ethnic group, 2011 and 2021</a:t>
            </a:r>
          </a:p>
        </p:txBody>
      </p:sp>
    </p:spTree>
    <p:extLst>
      <p:ext uri="{BB962C8B-B14F-4D97-AF65-F5344CB8AC3E}">
        <p14:creationId xmlns:p14="http://schemas.microsoft.com/office/powerpoint/2010/main" val="14398072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Blwch Testun 36">
            <a:extLst>
              <a:ext uri="{FF2B5EF4-FFF2-40B4-BE49-F238E27FC236}">
                <a16:creationId xmlns:a16="http://schemas.microsoft.com/office/drawing/2014/main" id="{FD15F3A6-5DDD-DF2F-AF35-2948E72D3A05}"/>
              </a:ext>
            </a:extLst>
          </p:cNvPr>
          <p:cNvSpPr txBox="1"/>
          <p:nvPr/>
        </p:nvSpPr>
        <p:spPr>
          <a:xfrm>
            <a:off x="1703516" y="1399451"/>
            <a:ext cx="91309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Nifer y bobl tair oed neu'n hŷn sy'n gallu siarad Cymraeg yn ôl awdurdod lleol a grŵp ethnig, 2021</a:t>
            </a:r>
          </a:p>
          <a:p>
            <a:r>
              <a:rPr lang="en-GB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people aged three years or older who can speak Welsh by local authority and ethnic group, 2021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274639"/>
            <a:ext cx="8784976" cy="1143000"/>
          </a:xfrm>
        </p:spPr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Ble mae’r siaradwyr Cymraeg hyn yn byw?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 these Welsh speakers live?</a:t>
            </a:r>
          </a:p>
        </p:txBody>
      </p:sp>
      <p:graphicFrame>
        <p:nvGraphicFramePr>
          <p:cNvPr id="17" name="Tabl 16">
            <a:extLst>
              <a:ext uri="{FF2B5EF4-FFF2-40B4-BE49-F238E27FC236}">
                <a16:creationId xmlns:a16="http://schemas.microsoft.com/office/drawing/2014/main" id="{CAD86620-AED0-4EB3-FD01-57901EEC84EF}"/>
              </a:ext>
            </a:extLst>
          </p:cNvPr>
          <p:cNvGraphicFramePr>
            <a:graphicFrameLocks noGrp="1"/>
          </p:cNvGraphicFramePr>
          <p:nvPr/>
        </p:nvGraphicFramePr>
        <p:xfrm>
          <a:off x="1811524" y="2204864"/>
          <a:ext cx="8568956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239">
                  <a:extLst>
                    <a:ext uri="{9D8B030D-6E8A-4147-A177-3AD203B41FA5}">
                      <a16:colId xmlns:a16="http://schemas.microsoft.com/office/drawing/2014/main" val="3438705794"/>
                    </a:ext>
                  </a:extLst>
                </a:gridCol>
                <a:gridCol w="2142239">
                  <a:extLst>
                    <a:ext uri="{9D8B030D-6E8A-4147-A177-3AD203B41FA5}">
                      <a16:colId xmlns:a16="http://schemas.microsoft.com/office/drawing/2014/main" val="186517792"/>
                    </a:ext>
                  </a:extLst>
                </a:gridCol>
                <a:gridCol w="2142239">
                  <a:extLst>
                    <a:ext uri="{9D8B030D-6E8A-4147-A177-3AD203B41FA5}">
                      <a16:colId xmlns:a16="http://schemas.microsoft.com/office/drawing/2014/main" val="3129821519"/>
                    </a:ext>
                  </a:extLst>
                </a:gridCol>
                <a:gridCol w="2142239">
                  <a:extLst>
                    <a:ext uri="{9D8B030D-6E8A-4147-A177-3AD203B41FA5}">
                      <a16:colId xmlns:a16="http://schemas.microsoft.com/office/drawing/2014/main" val="1588519769"/>
                    </a:ext>
                  </a:extLst>
                </a:gridCol>
              </a:tblGrid>
              <a:tr h="1554480">
                <a:tc>
                  <a:txBody>
                    <a:bodyPr/>
                    <a:lstStyle/>
                    <a:p>
                      <a:pPr algn="ctr"/>
                      <a:r>
                        <a:rPr lang="cy-GB" sz="1200" b="1" noProof="0" dirty="0">
                          <a:solidFill>
                            <a:srgbClr val="02497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Grwpiau cymysg neu </a:t>
                      </a:r>
                      <a:r>
                        <a:rPr lang="cy-GB" sz="1200" b="1" noProof="0" dirty="0" err="1">
                          <a:solidFill>
                            <a:srgbClr val="02497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Amlethnig</a:t>
                      </a:r>
                      <a:endParaRPr lang="cy-GB" sz="1200" b="1" noProof="0" dirty="0">
                        <a:solidFill>
                          <a:srgbClr val="02497E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sz="1200" b="1" dirty="0">
                        <a:solidFill>
                          <a:srgbClr val="02497E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200" b="1" dirty="0">
                          <a:solidFill>
                            <a:srgbClr val="02497E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Mixed or Multiple ethnic groups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200" b="1" noProof="0" dirty="0">
                          <a:solidFill>
                            <a:srgbClr val="C88528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Asiaidd, Asiaidd Cymreig neu Asiaidd Prydeinig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b="1" dirty="0">
                        <a:solidFill>
                          <a:srgbClr val="C88528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200" b="1" dirty="0">
                          <a:solidFill>
                            <a:srgbClr val="C88528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Asian, Asian Welsh or Asian British</a:t>
                      </a:r>
                    </a:p>
                    <a:p>
                      <a:pPr algn="ctr"/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1" noProof="0" dirty="0">
                          <a:solidFill>
                            <a:srgbClr val="850018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Du, Du Cymreig, Du Prydeinig, Caribïaidd neu Affricanaidd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b="1" dirty="0">
                        <a:solidFill>
                          <a:srgbClr val="850018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rgbClr val="850018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Black, Black Welsh, Black British, Caribbean or African</a:t>
                      </a:r>
                    </a:p>
                    <a:p>
                      <a:pPr algn="ctr"/>
                      <a:endParaRPr lang="en-GB" sz="12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200" b="1" noProof="0" dirty="0">
                          <a:solidFill>
                            <a:srgbClr val="57A0A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Grŵp ethnig arall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b="1" dirty="0">
                        <a:solidFill>
                          <a:srgbClr val="02497E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1200" b="1" dirty="0">
                          <a:solidFill>
                            <a:srgbClr val="57A0A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Other ethnic group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6137141"/>
                  </a:ext>
                </a:extLst>
              </a:tr>
            </a:tbl>
          </a:graphicData>
        </a:graphic>
      </p:graphicFrame>
      <p:pic>
        <p:nvPicPr>
          <p:cNvPr id="19" name="Llun 18" descr="Llun yn cynnwys map, gwaith graffig, celf&#10;&#10;Wedi cynhyrchu’r disgrifiad yn awtomatig">
            <a:extLst>
              <a:ext uri="{FF2B5EF4-FFF2-40B4-BE49-F238E27FC236}">
                <a16:creationId xmlns:a16="http://schemas.microsoft.com/office/drawing/2014/main" id="{83FF6BF1-FDEC-BB3E-FF77-1E586BCD7C7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205608" y="2792677"/>
            <a:ext cx="2445979" cy="4065323"/>
          </a:xfrm>
          <a:prstGeom prst="rect">
            <a:avLst/>
          </a:prstGeom>
          <a:ln>
            <a:noFill/>
          </a:ln>
        </p:spPr>
      </p:pic>
      <p:pic>
        <p:nvPicPr>
          <p:cNvPr id="21" name="Llun 20" descr="Llun yn cynnwys map, celf&#10;&#10;Wedi cynhyrchu’r disgrifiad yn awtomatig">
            <a:extLst>
              <a:ext uri="{FF2B5EF4-FFF2-40B4-BE49-F238E27FC236}">
                <a16:creationId xmlns:a16="http://schemas.microsoft.com/office/drawing/2014/main" id="{44F1A9F8-E77B-E1CE-8843-6AC39D07684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31707" y="2792679"/>
            <a:ext cx="2445979" cy="4065323"/>
          </a:xfrm>
          <a:prstGeom prst="rect">
            <a:avLst/>
          </a:prstGeom>
          <a:ln>
            <a:noFill/>
          </a:ln>
        </p:spPr>
      </p:pic>
      <p:pic>
        <p:nvPicPr>
          <p:cNvPr id="23" name="Llun 22" descr="Llun yn cynnwys map, celf&#10;&#10;Wedi cynhyrchu’r disgrifiad yn awtomatig">
            <a:extLst>
              <a:ext uri="{FF2B5EF4-FFF2-40B4-BE49-F238E27FC236}">
                <a16:creationId xmlns:a16="http://schemas.microsoft.com/office/drawing/2014/main" id="{C15C5311-A7A3-DA1B-85BE-87B2743EAB5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640709" y="2792679"/>
            <a:ext cx="2434543" cy="4065323"/>
          </a:xfrm>
          <a:prstGeom prst="rect">
            <a:avLst/>
          </a:prstGeom>
          <a:ln>
            <a:noFill/>
          </a:ln>
        </p:spPr>
      </p:pic>
      <p:pic>
        <p:nvPicPr>
          <p:cNvPr id="25" name="Llun 24" descr="Llun yn cynnwys map&#10;&#10;Wedi cynhyrchu’r disgrifiad yn awtomatig">
            <a:extLst>
              <a:ext uri="{FF2B5EF4-FFF2-40B4-BE49-F238E27FC236}">
                <a16:creationId xmlns:a16="http://schemas.microsoft.com/office/drawing/2014/main" id="{E10AB437-5354-EC78-7137-BFD5D193FAF7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849425" y="2792679"/>
            <a:ext cx="2423043" cy="4065323"/>
          </a:xfrm>
          <a:prstGeom prst="rect">
            <a:avLst/>
          </a:prstGeom>
          <a:ln>
            <a:noFill/>
          </a:ln>
        </p:spPr>
      </p:pic>
      <p:pic>
        <p:nvPicPr>
          <p:cNvPr id="27" name="Llun 26" descr="Llun yn cynnwys map, gwaith graffig, celf&#10;&#10;Wedi cynhyrchu’r disgrifiad yn awtomatig">
            <a:extLst>
              <a:ext uri="{FF2B5EF4-FFF2-40B4-BE49-F238E27FC236}">
                <a16:creationId xmlns:a16="http://schemas.microsoft.com/office/drawing/2014/main" id="{4AF39BBD-675A-40D0-5E0D-EAA14E0CFBA1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-14755"/>
          <a:stretch/>
        </p:blipFill>
        <p:spPr>
          <a:xfrm>
            <a:off x="1524000" y="5648551"/>
            <a:ext cx="936104" cy="1296145"/>
          </a:xfrm>
          <a:prstGeom prst="rect">
            <a:avLst/>
          </a:prstGeom>
          <a:ln>
            <a:noFill/>
          </a:ln>
        </p:spPr>
      </p:pic>
      <p:sp>
        <p:nvSpPr>
          <p:cNvPr id="35" name="Blwch Testun 34">
            <a:extLst>
              <a:ext uri="{FF2B5EF4-FFF2-40B4-BE49-F238E27FC236}">
                <a16:creationId xmlns:a16="http://schemas.microsoft.com/office/drawing/2014/main" id="{30197205-AA74-20D5-5D28-8821C34C6983}"/>
              </a:ext>
            </a:extLst>
          </p:cNvPr>
          <p:cNvSpPr txBox="1"/>
          <p:nvPr/>
        </p:nvSpPr>
        <p:spPr>
          <a:xfrm>
            <a:off x="3651585" y="6396339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200" dirty="0">
                <a:latin typeface="Arial" panose="020B0604020202020204" pitchFamily="34" charset="0"/>
                <a:cs typeface="Arial" panose="020B0604020202020204" pitchFamily="34" charset="0"/>
              </a:rPr>
              <a:t>Ffynhonnell: Cyfrifiad o’r boblogaeth, 2021</a:t>
            </a:r>
          </a:p>
          <a:p>
            <a:pPr algn="r"/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Census of population, 2021</a:t>
            </a:r>
          </a:p>
        </p:txBody>
      </p:sp>
    </p:spTree>
    <p:extLst>
      <p:ext uri="{BB962C8B-B14F-4D97-AF65-F5344CB8AC3E}">
        <p14:creationId xmlns:p14="http://schemas.microsoft.com/office/powerpoint/2010/main" val="4196239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Llun 16">
            <a:extLst>
              <a:ext uri="{FF2B5EF4-FFF2-40B4-BE49-F238E27FC236}">
                <a16:creationId xmlns:a16="http://schemas.microsoft.com/office/drawing/2014/main" id="{C9B5B0DA-746F-97B0-261E-3D03F243AE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9456" y="1014844"/>
            <a:ext cx="8493088" cy="5843156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02C74BF6-763F-013C-06A5-95E984EA5B7A}"/>
              </a:ext>
            </a:extLst>
          </p:cNvPr>
          <p:cNvSpPr txBox="1"/>
          <p:nvPr/>
        </p:nvSpPr>
        <p:spPr>
          <a:xfrm>
            <a:off x="1628156" y="116633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Canran y boblogaeth mewn gwaith (16 oed neu'n hŷn) sy'n gallu siarad Cymraeg yn ôl diwydiant, 2011 a 2021</a:t>
            </a:r>
            <a:b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Percentage of the population in work (aged 16 or over) who are able to speak Welsh by industry, 2011 and 2021</a:t>
            </a:r>
          </a:p>
        </p:txBody>
      </p:sp>
      <p:sp>
        <p:nvSpPr>
          <p:cNvPr id="18" name="Blwch Testun 17">
            <a:extLst>
              <a:ext uri="{FF2B5EF4-FFF2-40B4-BE49-F238E27FC236}">
                <a16:creationId xmlns:a16="http://schemas.microsoft.com/office/drawing/2014/main" id="{74459521-DDF7-5803-E764-40795A43E756}"/>
              </a:ext>
            </a:extLst>
          </p:cNvPr>
          <p:cNvSpPr txBox="1"/>
          <p:nvPr/>
        </p:nvSpPr>
        <p:spPr>
          <a:xfrm>
            <a:off x="1556400" y="6407642"/>
            <a:ext cx="70567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Ffynhonnell: Cyfrifiad o’r boblogaeth, 2021</a:t>
            </a:r>
          </a:p>
          <a:p>
            <a:r>
              <a:rPr lang="en-GB" sz="105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Census of population, 2021</a:t>
            </a:r>
          </a:p>
        </p:txBody>
      </p:sp>
    </p:spTree>
    <p:extLst>
      <p:ext uri="{BB962C8B-B14F-4D97-AF65-F5344CB8AC3E}">
        <p14:creationId xmlns:p14="http://schemas.microsoft.com/office/powerpoint/2010/main" val="17341462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lun 2">
            <a:extLst>
              <a:ext uri="{FF2B5EF4-FFF2-40B4-BE49-F238E27FC236}">
                <a16:creationId xmlns:a16="http://schemas.microsoft.com/office/drawing/2014/main" id="{909AB279-A65D-0170-24C3-1944F86381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0152" y="1014846"/>
            <a:ext cx="8372046" cy="5843155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02C74BF6-763F-013C-06A5-95E984EA5B7A}"/>
              </a:ext>
            </a:extLst>
          </p:cNvPr>
          <p:cNvSpPr txBox="1"/>
          <p:nvPr/>
        </p:nvSpPr>
        <p:spPr>
          <a:xfrm>
            <a:off x="1628156" y="116633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Nifer y boblogaeth mewn gwaith (16 oed neu'n hŷn) sy'n gallu siarad Cymraeg yn ôl diwydiant, 2011 a 2021</a:t>
            </a:r>
            <a:b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the population in work (aged 16 or over) who are able to speak Welsh by industry, 2011 and 2021</a:t>
            </a:r>
          </a:p>
        </p:txBody>
      </p:sp>
      <p:sp>
        <p:nvSpPr>
          <p:cNvPr id="18" name="Blwch Testun 17">
            <a:extLst>
              <a:ext uri="{FF2B5EF4-FFF2-40B4-BE49-F238E27FC236}">
                <a16:creationId xmlns:a16="http://schemas.microsoft.com/office/drawing/2014/main" id="{74459521-DDF7-5803-E764-40795A43E756}"/>
              </a:ext>
            </a:extLst>
          </p:cNvPr>
          <p:cNvSpPr txBox="1"/>
          <p:nvPr/>
        </p:nvSpPr>
        <p:spPr>
          <a:xfrm>
            <a:off x="1556400" y="6407642"/>
            <a:ext cx="70567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0" dirty="0">
                <a:latin typeface="Arial" panose="020B0604020202020204" pitchFamily="34" charset="0"/>
                <a:cs typeface="Arial" panose="020B0604020202020204" pitchFamily="34" charset="0"/>
              </a:rPr>
              <a:t>Ffynhonnell: Cyfrifiad o’r boblogaeth, 2021</a:t>
            </a:r>
          </a:p>
          <a:p>
            <a:r>
              <a:rPr lang="en-GB" sz="105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Census of population, 2021</a:t>
            </a:r>
          </a:p>
        </p:txBody>
      </p:sp>
    </p:spTree>
    <p:extLst>
      <p:ext uri="{BB962C8B-B14F-4D97-AF65-F5344CB8AC3E}">
        <p14:creationId xmlns:p14="http://schemas.microsoft.com/office/powerpoint/2010/main" val="1197869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Y Gymraeg yn ôl cyfeiriadedd rhywiol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by sexual orientation</a:t>
            </a:r>
          </a:p>
        </p:txBody>
      </p:sp>
      <p:pic>
        <p:nvPicPr>
          <p:cNvPr id="5" name="Graffigyn 4">
            <a:extLst>
              <a:ext uri="{FF2B5EF4-FFF2-40B4-BE49-F238E27FC236}">
                <a16:creationId xmlns:a16="http://schemas.microsoft.com/office/drawing/2014/main" id="{7104A00F-3B36-1993-8778-87286E6F5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57387" y="1544637"/>
            <a:ext cx="8277225" cy="503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091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2857500"/>
            <a:ext cx="11017224" cy="1143000"/>
          </a:xfrm>
        </p:spPr>
        <p:txBody>
          <a:bodyPr>
            <a:no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Cyflwyno adnodd Creu Tablau Data yr ONS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Introducing the ONS’ Create a Custom Dataset tool</a:t>
            </a:r>
            <a:b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https://www.ons.gov.uk/datasets/create</a:t>
            </a:r>
            <a:endParaRPr lang="en-GB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456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Adnodd Creu Tablau Data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Custom Dataset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628802"/>
            <a:ext cx="4114800" cy="522919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Y boblogaeth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Aelwydydd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Preswylwyr arferol mewn sefydliadau cymunedol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Preswylwyr arferol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cy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Lefelau daearyddol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Byrddau iechyd lleol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Awdurdodau lleol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Etholaethau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Wardiau etholiadol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ACEHG/ ACEHI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Ardaloedd allbwn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5962328" y="1628802"/>
            <a:ext cx="4454152" cy="568863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population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Households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 residents in communal establishments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 residents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Geographic levels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health boards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authorities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Constituencies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Electoral wards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MSOA / LSOA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Output areas</a:t>
            </a:r>
          </a:p>
          <a:p>
            <a:pPr marL="457200" lvl="1" indent="0">
              <a:spcBef>
                <a:spcPts val="0"/>
              </a:spcBef>
              <a:spcAft>
                <a:spcPts val="600"/>
              </a:spcAft>
              <a:buNone/>
            </a:pPr>
            <a:endParaRPr lang="cy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60402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Adnodd Creu Tablau Data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Custom Dataset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1628802"/>
            <a:ext cx="4114800" cy="522919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Sgiliau Cymraeg yn ôl...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Rhyw ac oedran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Gwlad enedigol a phasbortau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Grŵp ethnig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Hunaniaeth genedlaethol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Anabledd, iechyd a chyfrifoldebau gofal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Marchnad lafur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Addysg 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Statws priodasol a threfniadau byw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Crefydd</a:t>
            </a:r>
          </a:p>
          <a:p>
            <a:pPr marL="457200" lvl="1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cy-GB" sz="1800" b="1" dirty="0">
                <a:latin typeface="Arial" panose="020B0604020202020204" pitchFamily="34" charset="0"/>
                <a:cs typeface="Arial" panose="020B0604020202020204" pitchFamily="34" charset="0"/>
              </a:rPr>
              <a:t>Neu gyfuniad o ddau neu ragor...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5962328" y="1628803"/>
            <a:ext cx="4454152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skills by...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 and age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 of birth and passports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Ethnic group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identity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Disability, health and caring responsibilities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Labour market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Marital status and living arrangements</a:t>
            </a:r>
          </a:p>
          <a:p>
            <a:pPr lvl="1">
              <a:spcBef>
                <a:spcPts val="0"/>
              </a:spcBef>
              <a:spcAft>
                <a:spcPts val="600"/>
              </a:spcAft>
            </a:pPr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</a:t>
            </a:r>
          </a:p>
          <a:p>
            <a:pPr marL="457200" lvl="1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a combination of two or more...</a:t>
            </a:r>
          </a:p>
        </p:txBody>
      </p:sp>
    </p:spTree>
    <p:extLst>
      <p:ext uri="{BB962C8B-B14F-4D97-AF65-F5344CB8AC3E}">
        <p14:creationId xmlns:p14="http://schemas.microsoft.com/office/powerpoint/2010/main" val="6923271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772816"/>
            <a:ext cx="8229600" cy="4176464"/>
          </a:xfrm>
        </p:spPr>
        <p:txBody>
          <a:bodyPr>
            <a:noAutofit/>
          </a:bodyPr>
          <a:lstStyle/>
          <a:p>
            <a:pPr algn="l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siaradwyr Cymraeg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speakers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E0C3125-D8E4-9F84-0E67-2CFA65DC375E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pic>
        <p:nvPicPr>
          <p:cNvPr id="1026" name="Picture 2" descr="Clipart - Cymraeg">
            <a:extLst>
              <a:ext uri="{FF2B5EF4-FFF2-40B4-BE49-F238E27FC236}">
                <a16:creationId xmlns:a16="http://schemas.microsoft.com/office/drawing/2014/main" id="{7F882547-99C4-1853-0E3B-D2C151E16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640" y="5557940"/>
            <a:ext cx="553492" cy="78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6816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772816"/>
            <a:ext cx="8229600" cy="4176464"/>
          </a:xfrm>
        </p:spPr>
        <p:txBody>
          <a:bodyPr>
            <a:noAutofit/>
          </a:bodyPr>
          <a:lstStyle/>
          <a:p>
            <a:pPr algn="l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siaradwyr Cymraeg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35-49 oed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speakers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who are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35-49 years old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E0C3125-D8E4-9F84-0E67-2CFA65DC375E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pic>
        <p:nvPicPr>
          <p:cNvPr id="1026" name="Picture 2" descr="Clipart - Cymraeg">
            <a:extLst>
              <a:ext uri="{FF2B5EF4-FFF2-40B4-BE49-F238E27FC236}">
                <a16:creationId xmlns:a16="http://schemas.microsoft.com/office/drawing/2014/main" id="{7F882547-99C4-1853-0E3B-D2C151E16B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640" y="5557940"/>
            <a:ext cx="553492" cy="78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phic 7" descr="Abacus with solid fill">
            <a:extLst>
              <a:ext uri="{FF2B5EF4-FFF2-40B4-BE49-F238E27FC236}">
                <a16:creationId xmlns:a16="http://schemas.microsoft.com/office/drawing/2014/main" id="{7FB3C1FA-A5D9-9EC0-1826-8A9E4D518B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80643" y="5623852"/>
            <a:ext cx="662791" cy="6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5160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772816"/>
            <a:ext cx="8229600" cy="4176464"/>
          </a:xfrm>
        </p:spPr>
        <p:txBody>
          <a:bodyPr>
            <a:noAutofit/>
          </a:bodyPr>
          <a:lstStyle/>
          <a:p>
            <a:pPr algn="l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siaradwyr Cymraeg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35-49 oed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sy’n byw yng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Nghaerdydd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speakers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who are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35-49 years old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living in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E0C3125-D8E4-9F84-0E67-2CFA65DC375E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pic>
        <p:nvPicPr>
          <p:cNvPr id="3" name="Picture 2" descr="Clipart - Cymraeg">
            <a:extLst>
              <a:ext uri="{FF2B5EF4-FFF2-40B4-BE49-F238E27FC236}">
                <a16:creationId xmlns:a16="http://schemas.microsoft.com/office/drawing/2014/main" id="{04121EBE-A21C-591E-D97D-652F60559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640" y="5557940"/>
            <a:ext cx="553492" cy="78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phic 7" descr="Earth globe: Africa and Europe with solid fill">
            <a:extLst>
              <a:ext uri="{FF2B5EF4-FFF2-40B4-BE49-F238E27FC236}">
                <a16:creationId xmlns:a16="http://schemas.microsoft.com/office/drawing/2014/main" id="{E37157CC-5DDF-7A7A-C2CF-6EC95FB856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18289" y="5617883"/>
            <a:ext cx="662791" cy="662791"/>
          </a:xfrm>
          <a:prstGeom prst="rect">
            <a:avLst/>
          </a:prstGeom>
        </p:spPr>
      </p:pic>
      <p:pic>
        <p:nvPicPr>
          <p:cNvPr id="10" name="Graphic 9" descr="Abacus with solid fill">
            <a:extLst>
              <a:ext uri="{FF2B5EF4-FFF2-40B4-BE49-F238E27FC236}">
                <a16:creationId xmlns:a16="http://schemas.microsoft.com/office/drawing/2014/main" id="{8FCEE6BC-4EC6-3C52-0CF9-0C054A0CC5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80643" y="5623852"/>
            <a:ext cx="662791" cy="6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6451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772816"/>
            <a:ext cx="8229600" cy="4176464"/>
          </a:xfrm>
        </p:spPr>
        <p:txBody>
          <a:bodyPr>
            <a:noAutofit/>
          </a:bodyPr>
          <a:lstStyle/>
          <a:p>
            <a:pPr algn="l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siaradwyr Cymraeg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35-49 oed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sy’n byw yng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Nghaerdydd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sydd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mewn gwaith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speakers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who are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35-49 years old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living in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who are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work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E0C3125-D8E4-9F84-0E67-2CFA65DC375E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pic>
        <p:nvPicPr>
          <p:cNvPr id="3" name="Picture 2" descr="Clipart - Cymraeg">
            <a:extLst>
              <a:ext uri="{FF2B5EF4-FFF2-40B4-BE49-F238E27FC236}">
                <a16:creationId xmlns:a16="http://schemas.microsoft.com/office/drawing/2014/main" id="{676765F2-029B-74CC-44FA-55CE5474E9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640" y="5557940"/>
            <a:ext cx="553492" cy="78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 descr="Briefcase with solid fill">
            <a:extLst>
              <a:ext uri="{FF2B5EF4-FFF2-40B4-BE49-F238E27FC236}">
                <a16:creationId xmlns:a16="http://schemas.microsoft.com/office/drawing/2014/main" id="{5251CD3C-85BD-C0F0-2BBF-9CEAA10916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05361" y="5617882"/>
            <a:ext cx="662791" cy="662791"/>
          </a:xfrm>
          <a:prstGeom prst="rect">
            <a:avLst/>
          </a:prstGeom>
        </p:spPr>
      </p:pic>
      <p:pic>
        <p:nvPicPr>
          <p:cNvPr id="8" name="Graphic 7" descr="Earth globe: Africa and Europe with solid fill">
            <a:extLst>
              <a:ext uri="{FF2B5EF4-FFF2-40B4-BE49-F238E27FC236}">
                <a16:creationId xmlns:a16="http://schemas.microsoft.com/office/drawing/2014/main" id="{ECEC959C-D916-8763-D4D1-BD2D40CCE0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718289" y="5617883"/>
            <a:ext cx="662791" cy="662791"/>
          </a:xfrm>
          <a:prstGeom prst="rect">
            <a:avLst/>
          </a:prstGeom>
        </p:spPr>
      </p:pic>
      <p:pic>
        <p:nvPicPr>
          <p:cNvPr id="10" name="Graphic 9" descr="Abacus with solid fill">
            <a:extLst>
              <a:ext uri="{FF2B5EF4-FFF2-40B4-BE49-F238E27FC236}">
                <a16:creationId xmlns:a16="http://schemas.microsoft.com/office/drawing/2014/main" id="{F845D1B9-AD39-8FBA-2460-D41462B8A27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80643" y="5623852"/>
            <a:ext cx="662791" cy="6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8846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1772816"/>
            <a:ext cx="8229600" cy="4176464"/>
          </a:xfrm>
        </p:spPr>
        <p:txBody>
          <a:bodyPr>
            <a:noAutofit/>
          </a:bodyPr>
          <a:lstStyle/>
          <a:p>
            <a:pPr algn="l"/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siaradwyr Cymraeg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35-49 oed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sy’n byw yng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Nghaerdydd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sydd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mewn gwaith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, sy’n teithio i’w gweithle ar </a:t>
            </a:r>
            <a:r>
              <a:rPr 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feic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many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speakers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who are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35-49 years old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living in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Cardiff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who are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work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travel to their workplace by </a:t>
            </a:r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bike</a:t>
            </a:r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E0C3125-D8E4-9F84-0E67-2CFA65DC375E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pic>
        <p:nvPicPr>
          <p:cNvPr id="3" name="Picture 2" descr="Clipart - Cymraeg">
            <a:extLst>
              <a:ext uri="{FF2B5EF4-FFF2-40B4-BE49-F238E27FC236}">
                <a16:creationId xmlns:a16="http://schemas.microsoft.com/office/drawing/2014/main" id="{676765F2-029B-74CC-44FA-55CE5474E9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640" y="5557940"/>
            <a:ext cx="553492" cy="78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 descr="Briefcase with solid fill">
            <a:extLst>
              <a:ext uri="{FF2B5EF4-FFF2-40B4-BE49-F238E27FC236}">
                <a16:creationId xmlns:a16="http://schemas.microsoft.com/office/drawing/2014/main" id="{5251CD3C-85BD-C0F0-2BBF-9CEAA10916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05361" y="5617882"/>
            <a:ext cx="662791" cy="662791"/>
          </a:xfrm>
          <a:prstGeom prst="rect">
            <a:avLst/>
          </a:prstGeom>
        </p:spPr>
      </p:pic>
      <p:pic>
        <p:nvPicPr>
          <p:cNvPr id="6" name="Graphic 5" descr="Cycling with solid fill">
            <a:extLst>
              <a:ext uri="{FF2B5EF4-FFF2-40B4-BE49-F238E27FC236}">
                <a16:creationId xmlns:a16="http://schemas.microsoft.com/office/drawing/2014/main" id="{98FF224D-A96C-088D-3B4F-72BB21A49C8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/>
        </p:blipFill>
        <p:spPr>
          <a:xfrm>
            <a:off x="8780030" y="5617882"/>
            <a:ext cx="607365" cy="607365"/>
          </a:xfrm>
          <a:prstGeom prst="rect">
            <a:avLst/>
          </a:prstGeom>
        </p:spPr>
      </p:pic>
      <p:pic>
        <p:nvPicPr>
          <p:cNvPr id="8" name="Graphic 7" descr="Earth globe: Africa and Europe with solid fill">
            <a:extLst>
              <a:ext uri="{FF2B5EF4-FFF2-40B4-BE49-F238E27FC236}">
                <a16:creationId xmlns:a16="http://schemas.microsoft.com/office/drawing/2014/main" id="{ECEC959C-D916-8763-D4D1-BD2D40CCE0E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18289" y="5617883"/>
            <a:ext cx="662791" cy="662791"/>
          </a:xfrm>
          <a:prstGeom prst="rect">
            <a:avLst/>
          </a:prstGeom>
        </p:spPr>
      </p:pic>
      <p:pic>
        <p:nvPicPr>
          <p:cNvPr id="10" name="Graphic 9" descr="Abacus with solid fill">
            <a:extLst>
              <a:ext uri="{FF2B5EF4-FFF2-40B4-BE49-F238E27FC236}">
                <a16:creationId xmlns:a16="http://schemas.microsoft.com/office/drawing/2014/main" id="{F845D1B9-AD39-8FBA-2460-D41462B8A27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280643" y="5623852"/>
            <a:ext cx="662791" cy="662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8376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08486D5-6389-F5C5-DE97-5306DA3B8E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588" t="22001" r="43641" b="27600"/>
          <a:stretch/>
        </p:blipFill>
        <p:spPr>
          <a:xfrm>
            <a:off x="1874744" y="4035996"/>
            <a:ext cx="2813700" cy="25922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EDFF3A1-E1E2-FBCF-9D5B-A9349A4F32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56" t="8000" r="47564" b="15001"/>
          <a:stretch/>
        </p:blipFill>
        <p:spPr>
          <a:xfrm>
            <a:off x="4799856" y="2474652"/>
            <a:ext cx="2520280" cy="415363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990FA7F-FF4F-DEBB-35FF-AB62595494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762" t="5201" r="28679" b="49601"/>
          <a:stretch/>
        </p:blipFill>
        <p:spPr>
          <a:xfrm>
            <a:off x="7458764" y="4303490"/>
            <a:ext cx="2885708" cy="2324794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B5C3C850-7740-EC67-6A55-78BA15E0F453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D91036D-6B45-49D8-95D5-F0AB51ED1C4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5200" t="7701" r="41725" b="23701"/>
          <a:stretch/>
        </p:blipFill>
        <p:spPr>
          <a:xfrm>
            <a:off x="1901380" y="620688"/>
            <a:ext cx="2759848" cy="321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569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Enghraifft...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A4DEF1-4F00-3216-D22C-8C4AE55E1A68}"/>
              </a:ext>
            </a:extLst>
          </p:cNvPr>
          <p:cNvSpPr txBox="1"/>
          <p:nvPr/>
        </p:nvSpPr>
        <p:spPr>
          <a:xfrm>
            <a:off x="1739516" y="4644370"/>
            <a:ext cx="87129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220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o siaradwyr Cymraeg 35-49 oed, sy’n byw yng Nghaerdydd, sydd mewn gwaith, yn teithio i’w gweithle ar feic.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220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speakers, who are 35-49 years old, living in Cardiff, who are in work, travel to their workplace by bike.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7FDCB8A-87FD-B3B1-A3CE-685F6885C5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1584" y="1538640"/>
            <a:ext cx="7584480" cy="2984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0914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16" y="2857500"/>
            <a:ext cx="10302552" cy="1143000"/>
          </a:xfrm>
        </p:spPr>
        <p:txBody>
          <a:bodyPr>
            <a:no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Trosglwyddo’r Gymraeg rhwng cenedlaethau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Intergenerational transmission of Welsh</a:t>
            </a:r>
          </a:p>
        </p:txBody>
      </p:sp>
    </p:spTree>
    <p:extLst>
      <p:ext uri="{BB962C8B-B14F-4D97-AF65-F5344CB8AC3E}">
        <p14:creationId xmlns:p14="http://schemas.microsoft.com/office/powerpoint/2010/main" val="22225924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Beth yw’r ‘gyfradd trosglwyddo’?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‘transmission rate’?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587331"/>
            <a:ext cx="5239836" cy="4525963"/>
          </a:xfrm>
        </p:spPr>
        <p:txBody>
          <a:bodyPr>
            <a:noAutofit/>
          </a:bodyPr>
          <a:lstStyle/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Mae’r prif ganlyniadau ar drosglwyddo’r Gymraeg yn y cartref yn seiliedig ar gartrefi un teulu sydd â phlant dair i bedair blwydd oed (sef 93.2% o blant tair i bedair oed yn 2021).</a:t>
            </a:r>
            <a:b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Diffinnir y gyfradd drosglwyddo ar sail cyfran y plant tair i bedair blwydd oed o fewn math penodol o deulu sy’n gallu siarad Cymraeg.</a:t>
            </a:r>
            <a:b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Hyn yn darparu sail bosibl ar gyfer archwilio trosglwyddo’r Gymraeg rhwng cenedlaethau.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6116900" y="1587331"/>
            <a:ext cx="5307691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results on Welsh language transmission in the household are presented for one-family households with children aged three- to four-years old (this represented 93.2% of three- to four-year-olds in 2021).</a:t>
            </a:r>
            <a:b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transmission rate is defined as the proportion of three- to four-year-olds within a family type able to speak Welsh.</a:t>
            </a:r>
            <a:b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a possible basis to examine and extrapolate the intergenerational transmission of Welsh.</a:t>
            </a:r>
          </a:p>
        </p:txBody>
      </p:sp>
    </p:spTree>
    <p:extLst>
      <p:ext uri="{BB962C8B-B14F-4D97-AF65-F5344CB8AC3E}">
        <p14:creationId xmlns:p14="http://schemas.microsoft.com/office/powerpoint/2010/main" val="296704211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Llun 9">
            <a:extLst>
              <a:ext uri="{FF2B5EF4-FFF2-40B4-BE49-F238E27FC236}">
                <a16:creationId xmlns:a16="http://schemas.microsoft.com/office/drawing/2014/main" id="{125C4707-B662-18EA-BEB9-AE48E82061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720"/>
          <a:stretch/>
        </p:blipFill>
        <p:spPr>
          <a:xfrm>
            <a:off x="3794564" y="1916833"/>
            <a:ext cx="4602879" cy="4303804"/>
          </a:xfrm>
          <a:prstGeom prst="rect">
            <a:avLst/>
          </a:prstGeom>
        </p:spPr>
      </p:pic>
      <p:sp>
        <p:nvSpPr>
          <p:cNvPr id="6" name="Teitl 3">
            <a:extLst>
              <a:ext uri="{FF2B5EF4-FFF2-40B4-BE49-F238E27FC236}">
                <a16:creationId xmlns:a16="http://schemas.microsoft.com/office/drawing/2014/main" id="{6814DDDF-3285-1F64-D395-CD21FE3C7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464" y="274639"/>
            <a:ext cx="9649072" cy="1143000"/>
          </a:xfrm>
        </p:spPr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Cyfradd trosglwyddo’r Gymraeg ar gyfer plant 3 i 4 oed</a:t>
            </a:r>
            <a:b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transmission rate for 3- to 4-year-olds</a:t>
            </a:r>
          </a:p>
        </p:txBody>
      </p:sp>
      <p:sp>
        <p:nvSpPr>
          <p:cNvPr id="2" name="Blwch Testun 1">
            <a:extLst>
              <a:ext uri="{FF2B5EF4-FFF2-40B4-BE49-F238E27FC236}">
                <a16:creationId xmlns:a16="http://schemas.microsoft.com/office/drawing/2014/main" id="{F6BF380C-F320-C2E9-0C4D-7E3DCA37ED03}"/>
              </a:ext>
            </a:extLst>
          </p:cNvPr>
          <p:cNvSpPr txBox="1"/>
          <p:nvPr/>
        </p:nvSpPr>
        <p:spPr>
          <a:xfrm>
            <a:off x="3719736" y="6367923"/>
            <a:ext cx="8280920" cy="415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1" dirty="0">
                <a:latin typeface="Arial" panose="020B0604020202020204" pitchFamily="34" charset="0"/>
                <a:cs typeface="Arial" panose="020B0604020202020204" pitchFamily="34" charset="0"/>
              </a:rPr>
              <a:t>Ffynhonnell: Cyfrifiad y boblogaeth, 2011 and 2021</a:t>
            </a:r>
            <a:br>
              <a:rPr lang="cy-GB" sz="105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5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Census of population, 2011 and 2021</a:t>
            </a:r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165F062E-B74E-8BEE-3A48-A40CEBEE9803}"/>
              </a:ext>
            </a:extLst>
          </p:cNvPr>
          <p:cNvSpPr txBox="1"/>
          <p:nvPr/>
        </p:nvSpPr>
        <p:spPr>
          <a:xfrm>
            <a:off x="4478027" y="1417639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Cymru | Wales</a:t>
            </a:r>
          </a:p>
        </p:txBody>
      </p:sp>
    </p:spTree>
    <p:extLst>
      <p:ext uri="{BB962C8B-B14F-4D97-AF65-F5344CB8AC3E}">
        <p14:creationId xmlns:p14="http://schemas.microsoft.com/office/powerpoint/2010/main" val="42444080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itl 3">
            <a:extLst>
              <a:ext uri="{FF2B5EF4-FFF2-40B4-BE49-F238E27FC236}">
                <a16:creationId xmlns:a16="http://schemas.microsoft.com/office/drawing/2014/main" id="{45DAC6E8-CB70-B04D-B86E-173483AE563E}"/>
              </a:ext>
            </a:extLst>
          </p:cNvPr>
          <p:cNvSpPr txBox="1">
            <a:spLocks/>
          </p:cNvSpPr>
          <p:nvPr/>
        </p:nvSpPr>
        <p:spPr>
          <a:xfrm>
            <a:off x="1559496" y="274639"/>
            <a:ext cx="9001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Cyfradd trosglwyddo’r Gymraeg ar gyfer plant tair i bedair oed</a:t>
            </a:r>
            <a:b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transmission rate for three- to four-year-olds</a:t>
            </a:r>
          </a:p>
        </p:txBody>
      </p:sp>
      <p:pic>
        <p:nvPicPr>
          <p:cNvPr id="15" name="Llun 14" descr="Llun yn cynnwys map, llun sgrin, celf&#10;&#10;Wedi cynhyrchu’r disgrifiad yn awtomatig">
            <a:extLst>
              <a:ext uri="{FF2B5EF4-FFF2-40B4-BE49-F238E27FC236}">
                <a16:creationId xmlns:a16="http://schemas.microsoft.com/office/drawing/2014/main" id="{F3A78657-E03D-72D8-237F-A8540823DC6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36989" y="3429001"/>
            <a:ext cx="8259412" cy="2301255"/>
          </a:xfrm>
          <a:prstGeom prst="rect">
            <a:avLst/>
          </a:prstGeom>
        </p:spPr>
      </p:pic>
      <p:sp>
        <p:nvSpPr>
          <p:cNvPr id="16" name="Blwch Testun 15">
            <a:extLst>
              <a:ext uri="{FF2B5EF4-FFF2-40B4-BE49-F238E27FC236}">
                <a16:creationId xmlns:a16="http://schemas.microsoft.com/office/drawing/2014/main" id="{8E1D7DCD-63C5-40A9-E829-37500F4D4996}"/>
              </a:ext>
            </a:extLst>
          </p:cNvPr>
          <p:cNvSpPr txBox="1"/>
          <p:nvPr/>
        </p:nvSpPr>
        <p:spPr>
          <a:xfrm>
            <a:off x="1703511" y="1917194"/>
            <a:ext cx="18722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Cartref cwpl: dau neu fwy o oedolion yn gallu siarad Cymraeg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Couple household: two or more adults can speak Welsh</a:t>
            </a:r>
          </a:p>
        </p:txBody>
      </p:sp>
      <p:sp>
        <p:nvSpPr>
          <p:cNvPr id="17" name="Blwch Testun 16">
            <a:extLst>
              <a:ext uri="{FF2B5EF4-FFF2-40B4-BE49-F238E27FC236}">
                <a16:creationId xmlns:a16="http://schemas.microsoft.com/office/drawing/2014/main" id="{50FAA332-031D-D073-244A-0A5AE556C5AE}"/>
              </a:ext>
            </a:extLst>
          </p:cNvPr>
          <p:cNvSpPr txBox="1"/>
          <p:nvPr/>
        </p:nvSpPr>
        <p:spPr>
          <a:xfrm>
            <a:off x="5591943" y="1917194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Cartref un rhiant: o leiaf un oedolyn yn gallu siarad Cymraeg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Lone parent household: at least one adult can speak Welsh</a:t>
            </a:r>
          </a:p>
        </p:txBody>
      </p:sp>
      <p:sp>
        <p:nvSpPr>
          <p:cNvPr id="18" name="Blwch Testun 17">
            <a:extLst>
              <a:ext uri="{FF2B5EF4-FFF2-40B4-BE49-F238E27FC236}">
                <a16:creationId xmlns:a16="http://schemas.microsoft.com/office/drawing/2014/main" id="{39B3274A-2253-49CB-50E4-4221F40E4C51}"/>
              </a:ext>
            </a:extLst>
          </p:cNvPr>
          <p:cNvSpPr txBox="1"/>
          <p:nvPr/>
        </p:nvSpPr>
        <p:spPr>
          <a:xfrm>
            <a:off x="7752183" y="1917194"/>
            <a:ext cx="1944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Pob cartref: dim oedolyn yn gallu siarad Cymraeg</a:t>
            </a:r>
            <a:b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households: no adult can speak Welsh</a:t>
            </a:r>
          </a:p>
        </p:txBody>
      </p:sp>
      <p:sp>
        <p:nvSpPr>
          <p:cNvPr id="19" name="Blwch Testun 18">
            <a:extLst>
              <a:ext uri="{FF2B5EF4-FFF2-40B4-BE49-F238E27FC236}">
                <a16:creationId xmlns:a16="http://schemas.microsoft.com/office/drawing/2014/main" id="{7851CDF4-2724-D997-C507-155A8BB0D09E}"/>
              </a:ext>
            </a:extLst>
          </p:cNvPr>
          <p:cNvSpPr txBox="1"/>
          <p:nvPr/>
        </p:nvSpPr>
        <p:spPr>
          <a:xfrm>
            <a:off x="3647727" y="1921319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Cartref cwpl: un oedolyn yn gallu siarad Cymraeg</a:t>
            </a:r>
            <a:b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Couple household: one adult can speak Welsh</a:t>
            </a:r>
          </a:p>
        </p:txBody>
      </p:sp>
      <p:sp>
        <p:nvSpPr>
          <p:cNvPr id="20" name="Blwch Testun 19">
            <a:extLst>
              <a:ext uri="{FF2B5EF4-FFF2-40B4-BE49-F238E27FC236}">
                <a16:creationId xmlns:a16="http://schemas.microsoft.com/office/drawing/2014/main" id="{AE995825-EA09-AD7C-EC3C-FA220D1B8AD5}"/>
              </a:ext>
            </a:extLst>
          </p:cNvPr>
          <p:cNvSpPr txBox="1"/>
          <p:nvPr/>
        </p:nvSpPr>
        <p:spPr>
          <a:xfrm>
            <a:off x="1563863" y="5514815"/>
            <a:ext cx="8280920" cy="415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51" dirty="0">
                <a:latin typeface="Arial" panose="020B0604020202020204" pitchFamily="34" charset="0"/>
                <a:cs typeface="Arial" panose="020B0604020202020204" pitchFamily="34" charset="0"/>
              </a:rPr>
              <a:t>Ffynhonnell: Cyfrifiad y boblogaeth, 2011 and 2021</a:t>
            </a:r>
            <a:br>
              <a:rPr lang="cy-GB" sz="105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5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Source: Census of population, 2011 and 2021</a:t>
            </a:r>
          </a:p>
        </p:txBody>
      </p:sp>
      <p:sp>
        <p:nvSpPr>
          <p:cNvPr id="21" name="Blwch Testun 20">
            <a:extLst>
              <a:ext uri="{FF2B5EF4-FFF2-40B4-BE49-F238E27FC236}">
                <a16:creationId xmlns:a16="http://schemas.microsoft.com/office/drawing/2014/main" id="{CF3D8B17-F9F5-ED35-681E-C21E7380C3C5}"/>
              </a:ext>
            </a:extLst>
          </p:cNvPr>
          <p:cNvSpPr txBox="1"/>
          <p:nvPr/>
        </p:nvSpPr>
        <p:spPr>
          <a:xfrm>
            <a:off x="9624392" y="3784543"/>
            <a:ext cx="12241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80</a:t>
            </a:r>
            <a:r>
              <a:rPr lang="en-GB" sz="1200" dirty="0">
                <a:solidFill>
                  <a:srgbClr val="111111"/>
                </a:solidFill>
                <a:latin typeface="Roboto" panose="02000000000000000000" pitchFamily="2" charset="0"/>
              </a:rPr>
              <a:t>–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100%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60</a:t>
            </a:r>
            <a:r>
              <a:rPr lang="en-GB" sz="1200" dirty="0">
                <a:solidFill>
                  <a:srgbClr val="111111"/>
                </a:solidFill>
                <a:latin typeface="Roboto" panose="02000000000000000000" pitchFamily="2" charset="0"/>
              </a:rPr>
              <a:t>–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80%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lang="en-GB" sz="1200" dirty="0">
                <a:solidFill>
                  <a:srgbClr val="111111"/>
                </a:solidFill>
                <a:latin typeface="Roboto" panose="02000000000000000000" pitchFamily="2" charset="0"/>
              </a:rPr>
              <a:t>–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60%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200" dirty="0">
                <a:solidFill>
                  <a:srgbClr val="111111"/>
                </a:solidFill>
                <a:latin typeface="Roboto" panose="02000000000000000000" pitchFamily="2" charset="0"/>
              </a:rPr>
              <a:t>–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40%</a:t>
            </a:r>
          </a:p>
          <a:p>
            <a:pPr>
              <a:spcAft>
                <a:spcPts val="6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sz="1200" dirty="0">
                <a:solidFill>
                  <a:srgbClr val="111111"/>
                </a:solidFill>
                <a:latin typeface="Roboto" panose="02000000000000000000" pitchFamily="2" charset="0"/>
              </a:rPr>
              <a:t>–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20%</a:t>
            </a:r>
          </a:p>
        </p:txBody>
      </p:sp>
    </p:spTree>
    <p:extLst>
      <p:ext uri="{BB962C8B-B14F-4D97-AF65-F5344CB8AC3E}">
        <p14:creationId xmlns:p14="http://schemas.microsoft.com/office/powerpoint/2010/main" val="27855424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itl 3">
            <a:extLst>
              <a:ext uri="{FF2B5EF4-FFF2-40B4-BE49-F238E27FC236}">
                <a16:creationId xmlns:a16="http://schemas.microsoft.com/office/drawing/2014/main" id="{6814DDDF-3285-1F64-D395-CD21FE3C7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9496" y="274639"/>
            <a:ext cx="9001000" cy="1143000"/>
          </a:xfrm>
        </p:spPr>
        <p:txBody>
          <a:bodyPr>
            <a:no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Cyfradd trosglwyddo’r Gymraeg yn ôl rhyw</a:t>
            </a:r>
            <a:b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transmission rate by sex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6A1B80-E2DA-48C5-C629-EB2601C69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885357"/>
            <a:ext cx="5286855" cy="392990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Roedd cyfradd trosglwyddo’r Gymraeg ar gyfer aelwydydd cwpl lle'r oedd un partner yn unig yn gallu siarad Cymraeg yn uwch lle'r oedd y partner Cymraeg ei iaith yn fenyw (45%) yn hytrach na gwryw (34%).</a:t>
            </a:r>
          </a:p>
          <a:p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Nid oedd gwahaniaeth rhwng cyfradd trosglwyddo’r Gymraeg ar gyfer aelwydydd mam unigol ac aelwydydd tad unigol lle mai'r rhiant oedd yr unig oedolyn a allai siarad Cymraeg (53% ill dau).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04139D3-4D97-1B30-3F9C-24C2CDC609C5}"/>
              </a:ext>
            </a:extLst>
          </p:cNvPr>
          <p:cNvSpPr txBox="1">
            <a:spLocks/>
          </p:cNvSpPr>
          <p:nvPr/>
        </p:nvSpPr>
        <p:spPr>
          <a:xfrm>
            <a:off x="6141222" y="1885357"/>
            <a:ext cx="5286855" cy="39299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/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/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/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/>
            </a:lvl5pPr>
            <a:lvl6pPr marL="25146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000"/>
            </a:lvl9pPr>
          </a:lstStyle>
          <a:p>
            <a:r>
              <a:rPr lang="en-GB" dirty="0">
                <a:solidFill>
                  <a:srgbClr val="002060"/>
                </a:solidFill>
              </a:rPr>
              <a:t>The Welsh language transmission rate for couple households where only one partner was able to speak Welsh was higher where the Welsh speaking partner was a female (45%) rather than a male (34%).</a:t>
            </a:r>
          </a:p>
          <a:p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There was no difference between the Welsh language transmission rate for lone mother and lone father households where the parent was the only Welsh-speaking adult (both 53%).</a:t>
            </a:r>
          </a:p>
        </p:txBody>
      </p:sp>
    </p:spTree>
    <p:extLst>
      <p:ext uri="{BB962C8B-B14F-4D97-AF65-F5344CB8AC3E}">
        <p14:creationId xmlns:p14="http://schemas.microsoft.com/office/powerpoint/2010/main" val="31943866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392" y="2857500"/>
            <a:ext cx="11017224" cy="1143000"/>
          </a:xfrm>
        </p:spPr>
        <p:txBody>
          <a:bodyPr>
            <a:no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Ffynonellau data eraill am y Gymraeg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data sources on the Welsh language</a:t>
            </a:r>
          </a:p>
        </p:txBody>
      </p:sp>
    </p:spTree>
    <p:extLst>
      <p:ext uri="{BB962C8B-B14F-4D97-AF65-F5344CB8AC3E}">
        <p14:creationId xmlns:p14="http://schemas.microsoft.com/office/powerpoint/2010/main" val="34043699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Arolwg Blynyddol o’r Boblogaeth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Population Survey</a:t>
            </a:r>
          </a:p>
        </p:txBody>
      </p:sp>
      <p:sp>
        <p:nvSpPr>
          <p:cNvPr id="12" name="Blwch Testun 11">
            <a:extLst>
              <a:ext uri="{FF2B5EF4-FFF2-40B4-BE49-F238E27FC236}">
                <a16:creationId xmlns:a16="http://schemas.microsoft.com/office/drawing/2014/main" id="{C52DF1F6-D53F-8077-24C2-3590900EA35E}"/>
              </a:ext>
            </a:extLst>
          </p:cNvPr>
          <p:cNvSpPr txBox="1"/>
          <p:nvPr/>
        </p:nvSpPr>
        <p:spPr>
          <a:xfrm>
            <a:off x="1981200" y="6383307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000" dirty="0">
                <a:latin typeface="Arial" panose="020B0604020202020204" pitchFamily="34" charset="0"/>
                <a:cs typeface="Arial" panose="020B0604020202020204" pitchFamily="34" charset="0"/>
              </a:rPr>
              <a:t>Nodyn A: Ers canol Mawrth 2020, mae'r Arolwg Blynyddol o'r Boblogaeth wedi'i gynnal dros y ffôn yn unig.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Note A: From mid-March 2020, the APS has been carried out by telephone only.</a:t>
            </a:r>
          </a:p>
        </p:txBody>
      </p:sp>
      <p:sp>
        <p:nvSpPr>
          <p:cNvPr id="13" name="Blwch Testun 12">
            <a:extLst>
              <a:ext uri="{FF2B5EF4-FFF2-40B4-BE49-F238E27FC236}">
                <a16:creationId xmlns:a16="http://schemas.microsoft.com/office/drawing/2014/main" id="{32A27AB0-511F-E140-9332-E8836F49D471}"/>
              </a:ext>
            </a:extLst>
          </p:cNvPr>
          <p:cNvSpPr txBox="1"/>
          <p:nvPr/>
        </p:nvSpPr>
        <p:spPr>
          <a:xfrm>
            <a:off x="1898982" y="1492872"/>
            <a:ext cx="79360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Nifer y bobl tair oed neu'n hŷn sy'n gallu siarad Cymraeg, 2001 i Fehefin 2025</a:t>
            </a:r>
            <a:b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 of people aged three years or older who are able to speak Welsh, 2001 to June 2025</a:t>
            </a:r>
          </a:p>
        </p:txBody>
      </p:sp>
      <p:pic>
        <p:nvPicPr>
          <p:cNvPr id="5" name="Llun 4" descr="Llun yn cynnwys testun, llun sgrin, llinell, bedyddfaen&#10;&#10;Gall cynnwys a gynhyrchwyd gan AI fod yn anghywir.">
            <a:extLst>
              <a:ext uri="{FF2B5EF4-FFF2-40B4-BE49-F238E27FC236}">
                <a16:creationId xmlns:a16="http://schemas.microsoft.com/office/drawing/2014/main" id="{521797DB-1072-0D92-D177-1C9162DBCFC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68" y="2091326"/>
            <a:ext cx="6334519" cy="4318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8513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E1D41C5-36B6-2E40-7361-F17EC92B0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Pwy sy’n ateb yn gyson ac anghyson?</a:t>
            </a:r>
            <a:b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E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answers consistently and inconsistently?</a:t>
            </a:r>
          </a:p>
        </p:txBody>
      </p:sp>
      <p:graphicFrame>
        <p:nvGraphicFramePr>
          <p:cNvPr id="13" name="Tabl 13">
            <a:extLst>
              <a:ext uri="{FF2B5EF4-FFF2-40B4-BE49-F238E27FC236}">
                <a16:creationId xmlns:a16="http://schemas.microsoft.com/office/drawing/2014/main" id="{75A3866E-CE89-AF3F-AA32-08EE3F3F518A}"/>
              </a:ext>
            </a:extLst>
          </p:cNvPr>
          <p:cNvGraphicFramePr>
            <a:graphicFrameLocks noGrp="1"/>
          </p:cNvGraphicFramePr>
          <p:nvPr/>
        </p:nvGraphicFramePr>
        <p:xfrm>
          <a:off x="939666" y="3429000"/>
          <a:ext cx="9705474" cy="2268350"/>
        </p:xfrm>
        <a:graphic>
          <a:graphicData uri="http://schemas.openxmlformats.org/drawingml/2006/table">
            <a:tbl>
              <a:tblPr firstRow="1" firstCol="1">
                <a:tableStyleId>{793D81CF-94F2-401A-BA57-92F5A7B2D0C5}</a:tableStyleId>
              </a:tblPr>
              <a:tblGrid>
                <a:gridCol w="3472314">
                  <a:extLst>
                    <a:ext uri="{9D8B030D-6E8A-4147-A177-3AD203B41FA5}">
                      <a16:colId xmlns:a16="http://schemas.microsoft.com/office/drawing/2014/main" val="1197907508"/>
                    </a:ext>
                  </a:extLst>
                </a:gridCol>
                <a:gridCol w="3116580">
                  <a:extLst>
                    <a:ext uri="{9D8B030D-6E8A-4147-A177-3AD203B41FA5}">
                      <a16:colId xmlns:a16="http://schemas.microsoft.com/office/drawing/2014/main" val="4286487388"/>
                    </a:ext>
                  </a:extLst>
                </a:gridCol>
                <a:gridCol w="3116580">
                  <a:extLst>
                    <a:ext uri="{9D8B030D-6E8A-4147-A177-3AD203B41FA5}">
                      <a16:colId xmlns:a16="http://schemas.microsoft.com/office/drawing/2014/main" val="967016091"/>
                    </a:ext>
                  </a:extLst>
                </a:gridCol>
              </a:tblGrid>
              <a:tr h="577620"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Ddim 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Cannot speak Welsh</a:t>
                      </a:r>
                      <a:endParaRPr lang="en-GB" sz="1400" dirty="0">
                        <a:solidFill>
                          <a:srgbClr val="002E5F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speak Welsh</a:t>
                      </a:r>
                      <a:endParaRPr lang="en-GB" sz="1400" dirty="0">
                        <a:solidFill>
                          <a:srgbClr val="002E5F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5525618"/>
                  </a:ext>
                </a:extLst>
              </a:tr>
              <a:tr h="845365"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Ddim 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Cannot speak Welsh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68.1%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67D00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10.9%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5D99C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8369251"/>
                  </a:ext>
                </a:extLst>
              </a:tr>
              <a:tr h="845365"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speak Welsh</a:t>
                      </a:r>
                      <a:endParaRPr lang="en-GB" sz="1400" dirty="0">
                        <a:solidFill>
                          <a:srgbClr val="002E5F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1.9%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D99C6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19.2%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2E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105710"/>
                  </a:ext>
                </a:extLst>
              </a:tr>
            </a:tbl>
          </a:graphicData>
        </a:graphic>
      </p:graphicFrame>
      <p:sp>
        <p:nvSpPr>
          <p:cNvPr id="16" name="Blwch Testun 15">
            <a:extLst>
              <a:ext uri="{FF2B5EF4-FFF2-40B4-BE49-F238E27FC236}">
                <a16:creationId xmlns:a16="http://schemas.microsoft.com/office/drawing/2014/main" id="{F69142F8-97CA-A61C-8A49-FC30C415E401}"/>
              </a:ext>
            </a:extLst>
          </p:cNvPr>
          <p:cNvSpPr txBox="1"/>
          <p:nvPr/>
        </p:nvSpPr>
        <p:spPr>
          <a:xfrm>
            <a:off x="838200" y="2221585"/>
            <a:ext cx="9537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rgbClr val="1F1F1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gallu i siarad Cymraeg a gofnodwyd gan ymatebwyr cysylltiol yn yr Arolwg o'r Llafurlu a Chyfrifiad 2021 </a:t>
            </a:r>
            <a:br>
              <a:rPr lang="cy-GB" sz="1400" b="1" dirty="0">
                <a:solidFill>
                  <a:srgbClr val="1F1F1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rgbClr val="002E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Linked respondents' recorded ability to speak Welsh in the Labour Force Survey (LFS) and Census 2021</a:t>
            </a:r>
            <a:endParaRPr lang="en-GB" sz="1400" dirty="0">
              <a:solidFill>
                <a:srgbClr val="002E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Petryal 2">
            <a:extLst>
              <a:ext uri="{FF2B5EF4-FFF2-40B4-BE49-F238E27FC236}">
                <a16:creationId xmlns:a16="http://schemas.microsoft.com/office/drawing/2014/main" id="{9DCFBBDB-EDEC-7E92-AAC7-41BDF4F49611}"/>
              </a:ext>
            </a:extLst>
          </p:cNvPr>
          <p:cNvSpPr/>
          <p:nvPr/>
        </p:nvSpPr>
        <p:spPr>
          <a:xfrm>
            <a:off x="4406900" y="4030824"/>
            <a:ext cx="3119120" cy="823116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E1CB0029-286B-420E-263B-B49CB8AEDE29}"/>
              </a:ext>
            </a:extLst>
          </p:cNvPr>
          <p:cNvSpPr txBox="1"/>
          <p:nvPr/>
        </p:nvSpPr>
        <p:spPr>
          <a:xfrm rot="16200000">
            <a:off x="-642692" y="4409286"/>
            <a:ext cx="26540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Cyfrifiad 2021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GB" sz="1400" b="1" dirty="0">
                <a:solidFill>
                  <a:srgbClr val="002E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2021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19DBBF5B-3EBA-F40F-5F70-00A80207A2FA}"/>
              </a:ext>
            </a:extLst>
          </p:cNvPr>
          <p:cNvSpPr txBox="1"/>
          <p:nvPr/>
        </p:nvSpPr>
        <p:spPr>
          <a:xfrm>
            <a:off x="4351021" y="2996580"/>
            <a:ext cx="65237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Arolwg o’r Llafurlu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GB" sz="1400" b="1" dirty="0">
                <a:solidFill>
                  <a:srgbClr val="002E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Labour Force Survey</a:t>
            </a:r>
          </a:p>
        </p:txBody>
      </p:sp>
      <p:sp>
        <p:nvSpPr>
          <p:cNvPr id="8" name="Petryal 7">
            <a:extLst>
              <a:ext uri="{FF2B5EF4-FFF2-40B4-BE49-F238E27FC236}">
                <a16:creationId xmlns:a16="http://schemas.microsoft.com/office/drawing/2014/main" id="{086883CD-C70A-BACD-F75D-4111CFEF5E0C}"/>
              </a:ext>
            </a:extLst>
          </p:cNvPr>
          <p:cNvSpPr/>
          <p:nvPr/>
        </p:nvSpPr>
        <p:spPr>
          <a:xfrm>
            <a:off x="7526020" y="4864087"/>
            <a:ext cx="3119120" cy="823116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638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4" dur="2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19" dur="2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8" grpId="0" animBg="1"/>
      <p:bldP spid="8" grpId="1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3E1D41C5-36B6-2E40-7361-F17EC92B0B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  <a:t>Pwy sy’n ateb yn gyson ac anghyson?</a:t>
            </a:r>
            <a:br>
              <a:rPr lang="cy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rgbClr val="002E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answers consistently and inconsistently?</a:t>
            </a:r>
          </a:p>
        </p:txBody>
      </p:sp>
      <p:graphicFrame>
        <p:nvGraphicFramePr>
          <p:cNvPr id="13" name="Tabl 13">
            <a:extLst>
              <a:ext uri="{FF2B5EF4-FFF2-40B4-BE49-F238E27FC236}">
                <a16:creationId xmlns:a16="http://schemas.microsoft.com/office/drawing/2014/main" id="{75A3866E-CE89-AF3F-AA32-08EE3F3F518A}"/>
              </a:ext>
            </a:extLst>
          </p:cNvPr>
          <p:cNvGraphicFramePr>
            <a:graphicFrameLocks noGrp="1"/>
          </p:cNvGraphicFramePr>
          <p:nvPr/>
        </p:nvGraphicFramePr>
        <p:xfrm>
          <a:off x="939666" y="3429000"/>
          <a:ext cx="9705474" cy="2268350"/>
        </p:xfrm>
        <a:graphic>
          <a:graphicData uri="http://schemas.openxmlformats.org/drawingml/2006/table">
            <a:tbl>
              <a:tblPr firstRow="1" firstCol="1">
                <a:tableStyleId>{793D81CF-94F2-401A-BA57-92F5A7B2D0C5}</a:tableStyleId>
              </a:tblPr>
              <a:tblGrid>
                <a:gridCol w="3472314">
                  <a:extLst>
                    <a:ext uri="{9D8B030D-6E8A-4147-A177-3AD203B41FA5}">
                      <a16:colId xmlns:a16="http://schemas.microsoft.com/office/drawing/2014/main" val="1197907508"/>
                    </a:ext>
                  </a:extLst>
                </a:gridCol>
                <a:gridCol w="3116580">
                  <a:extLst>
                    <a:ext uri="{9D8B030D-6E8A-4147-A177-3AD203B41FA5}">
                      <a16:colId xmlns:a16="http://schemas.microsoft.com/office/drawing/2014/main" val="4286487388"/>
                    </a:ext>
                  </a:extLst>
                </a:gridCol>
                <a:gridCol w="3116580">
                  <a:extLst>
                    <a:ext uri="{9D8B030D-6E8A-4147-A177-3AD203B41FA5}">
                      <a16:colId xmlns:a16="http://schemas.microsoft.com/office/drawing/2014/main" val="967016091"/>
                    </a:ext>
                  </a:extLst>
                </a:gridCol>
              </a:tblGrid>
              <a:tr h="577620"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Ddim 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Cannot speak Welsh</a:t>
                      </a:r>
                      <a:endParaRPr lang="en-GB" sz="1400" dirty="0">
                        <a:solidFill>
                          <a:srgbClr val="002E5F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speak Welsh</a:t>
                      </a:r>
                      <a:endParaRPr lang="en-GB" sz="1400" dirty="0">
                        <a:solidFill>
                          <a:srgbClr val="002E5F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5525618"/>
                  </a:ext>
                </a:extLst>
              </a:tr>
              <a:tr h="845365"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Ddim yn gallu siarad Cymraeg</a:t>
                      </a:r>
                      <a:br>
                        <a:rPr lang="en-GB" sz="14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Cannot speak Welsh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34.1%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5D99C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8369251"/>
                  </a:ext>
                </a:extLst>
              </a:tr>
              <a:tr h="845365">
                <a:tc>
                  <a:txBody>
                    <a:bodyPr/>
                    <a:lstStyle/>
                    <a:p>
                      <a:pPr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gallu siarad Cymraeg</a:t>
                      </a:r>
                      <a:br>
                        <a:rPr lang="cy-GB" sz="1400" b="1" noProof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400" b="1" dirty="0">
                          <a:solidFill>
                            <a:srgbClr val="002E5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speak Welsh</a:t>
                      </a:r>
                      <a:endParaRPr lang="en-GB" sz="1400" dirty="0">
                        <a:solidFill>
                          <a:srgbClr val="002E5F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5.8%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D99C6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950"/>
                        </a:lnSpc>
                        <a:spcAft>
                          <a:spcPts val="15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60.1%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2E5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105710"/>
                  </a:ext>
                </a:extLst>
              </a:tr>
            </a:tbl>
          </a:graphicData>
        </a:graphic>
      </p:graphicFrame>
      <p:sp>
        <p:nvSpPr>
          <p:cNvPr id="16" name="Blwch Testun 15">
            <a:extLst>
              <a:ext uri="{FF2B5EF4-FFF2-40B4-BE49-F238E27FC236}">
                <a16:creationId xmlns:a16="http://schemas.microsoft.com/office/drawing/2014/main" id="{F69142F8-97CA-A61C-8A49-FC30C415E401}"/>
              </a:ext>
            </a:extLst>
          </p:cNvPr>
          <p:cNvSpPr txBox="1"/>
          <p:nvPr/>
        </p:nvSpPr>
        <p:spPr>
          <a:xfrm>
            <a:off x="838200" y="2221585"/>
            <a:ext cx="9537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dirty="0">
                <a:solidFill>
                  <a:srgbClr val="1F1F1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 gallu i siarad Cymraeg a gofnodwyd gan ymatebwyr cysylltiol yn yr Arolwg o'r Llafurlu a Chyfrifiad 2021 </a:t>
            </a:r>
            <a:br>
              <a:rPr lang="cy-GB" sz="1400" b="1" dirty="0">
                <a:solidFill>
                  <a:srgbClr val="1F1F1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rgbClr val="002E5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Linked respondents' recorded ability to speak Welsh in the Labour Force Survey (LFS) and Census 2021</a:t>
            </a:r>
            <a:endParaRPr lang="en-GB" sz="1400" dirty="0">
              <a:solidFill>
                <a:srgbClr val="002E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Blwch Testun 5">
            <a:extLst>
              <a:ext uri="{FF2B5EF4-FFF2-40B4-BE49-F238E27FC236}">
                <a16:creationId xmlns:a16="http://schemas.microsoft.com/office/drawing/2014/main" id="{E1CB0029-286B-420E-263B-B49CB8AEDE29}"/>
              </a:ext>
            </a:extLst>
          </p:cNvPr>
          <p:cNvSpPr txBox="1"/>
          <p:nvPr/>
        </p:nvSpPr>
        <p:spPr>
          <a:xfrm rot="16200000">
            <a:off x="-642692" y="4409286"/>
            <a:ext cx="26540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Cyfrifiad 2021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GB" sz="1400" b="1" dirty="0">
                <a:solidFill>
                  <a:srgbClr val="002E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2021</a:t>
            </a:r>
          </a:p>
        </p:txBody>
      </p:sp>
      <p:sp>
        <p:nvSpPr>
          <p:cNvPr id="7" name="Blwch Testun 6">
            <a:extLst>
              <a:ext uri="{FF2B5EF4-FFF2-40B4-BE49-F238E27FC236}">
                <a16:creationId xmlns:a16="http://schemas.microsoft.com/office/drawing/2014/main" id="{19DBBF5B-3EBA-F40F-5F70-00A80207A2FA}"/>
              </a:ext>
            </a:extLst>
          </p:cNvPr>
          <p:cNvSpPr txBox="1"/>
          <p:nvPr/>
        </p:nvSpPr>
        <p:spPr>
          <a:xfrm>
            <a:off x="4351021" y="2996580"/>
            <a:ext cx="65237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b="1" dirty="0">
                <a:latin typeface="Arial" panose="020B0604020202020204" pitchFamily="34" charset="0"/>
                <a:cs typeface="Arial" panose="020B0604020202020204" pitchFamily="34" charset="0"/>
              </a:rPr>
              <a:t>Arolwg o’r Llafurlu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| </a:t>
            </a:r>
            <a:r>
              <a:rPr lang="en-GB" sz="1400" b="1" dirty="0">
                <a:solidFill>
                  <a:srgbClr val="002E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Labour Force Survey</a:t>
            </a:r>
          </a:p>
        </p:txBody>
      </p:sp>
      <p:sp>
        <p:nvSpPr>
          <p:cNvPr id="3" name="Petryal 2">
            <a:extLst>
              <a:ext uri="{FF2B5EF4-FFF2-40B4-BE49-F238E27FC236}">
                <a16:creationId xmlns:a16="http://schemas.microsoft.com/office/drawing/2014/main" id="{6C266B38-FEFC-B0FE-9FB3-489B137CA0D8}"/>
              </a:ext>
            </a:extLst>
          </p:cNvPr>
          <p:cNvSpPr/>
          <p:nvPr/>
        </p:nvSpPr>
        <p:spPr>
          <a:xfrm rot="10800000">
            <a:off x="7526019" y="4030824"/>
            <a:ext cx="3119120" cy="823116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Petryal 3">
            <a:extLst>
              <a:ext uri="{FF2B5EF4-FFF2-40B4-BE49-F238E27FC236}">
                <a16:creationId xmlns:a16="http://schemas.microsoft.com/office/drawing/2014/main" id="{202A1E05-8232-F06B-6FEC-0FF2E1A989D2}"/>
              </a:ext>
            </a:extLst>
          </p:cNvPr>
          <p:cNvSpPr/>
          <p:nvPr/>
        </p:nvSpPr>
        <p:spPr>
          <a:xfrm rot="10800000">
            <a:off x="4406899" y="4864087"/>
            <a:ext cx="3119120" cy="823116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0133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p14:dur="250">
        <p159:morph option="byObject"/>
      </p:transition>
    </mc:Choice>
    <mc:Fallback xmlns="">
      <p:transition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b="1" dirty="0">
                <a:latin typeface="Arial" panose="020B0604020202020204" pitchFamily="34" charset="0"/>
                <a:cs typeface="Arial" panose="020B0604020202020204" pitchFamily="34" charset="0"/>
              </a:rPr>
              <a:t>Ffynonellau data eraill am y Gymraeg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data sources on 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0436" y="1587329"/>
            <a:ext cx="4258816" cy="4525963"/>
          </a:xfrm>
        </p:spPr>
        <p:txBody>
          <a:bodyPr>
            <a:noAutofit/>
          </a:bodyPr>
          <a:lstStyle/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Arolwg Blynyddol o’r Boblogaeth</a:t>
            </a:r>
          </a:p>
          <a:p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Arolwg Cenedlaethol Cymru</a:t>
            </a:r>
          </a:p>
          <a:p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Arolwg Defnydd Iaith</a:t>
            </a:r>
          </a:p>
          <a:p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Cyfrifiad Ysgolion Blynyddol ar Lefel Disgyblion (CYBLD)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F4B5488-E1EE-D9E4-02A5-C2B8B07A87B3}"/>
              </a:ext>
            </a:extLst>
          </p:cNvPr>
          <p:cNvSpPr txBox="1">
            <a:spLocks/>
          </p:cNvSpPr>
          <p:nvPr/>
        </p:nvSpPr>
        <p:spPr>
          <a:xfrm>
            <a:off x="6116900" y="1587329"/>
            <a:ext cx="4371588" cy="45259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Population Survey</a:t>
            </a:r>
          </a:p>
          <a:p>
            <a:endParaRPr lang="en-GB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Survey for Wales</a:t>
            </a:r>
          </a:p>
          <a:p>
            <a:endParaRPr lang="en-GB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Use Survey</a:t>
            </a:r>
          </a:p>
          <a:p>
            <a:endParaRPr lang="en-GB" sz="1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Pupil Level Annual School Census (PLASC)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8200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76" y="836713"/>
            <a:ext cx="11161240" cy="5746650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y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Cyfrifiad y boblogaeth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Data am sgiliau Cymraeg (y gallu i ddeall Cymraeg llafar, siarad Cymraeg, darllen Cymraeg ac ysgrifennu yn Gymraeg) pobl tair oed neu'n hŷn sy'n byw yng Nghymru.</a:t>
            </a:r>
            <a:endParaRPr lang="cy-GB" sz="1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Bwletinau ystadegol (Llywodraeth Cymru):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Gymraeg yng Nghymru (Cyfrifiad 2021)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Gymraeg yn ôl nodweddion y boblogaeth (Cyfrifiad 2021)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Cyfansoddiad cartrefi yng Nghymru o ran y Gymraeg (Cyfrifiad 2021) | LLYW.CYMRU</a:t>
            </a:r>
            <a:endParaRPr lang="cy-GB" sz="1100" b="1" u="none" strike="noStrike" dirty="0">
              <a:solidFill>
                <a:srgbClr val="0360A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cy-GB" sz="1100" b="1" dirty="0">
                <a:solidFill>
                  <a:srgbClr val="0360A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Cyfraddau trosglwyddo’r Gymraeg ar yr aelwyd, yn ôl rhyw (Cyfrifiad 2021) | LLYW.CYMRU</a:t>
            </a:r>
            <a:endParaRPr lang="cy-GB" sz="1100" b="1" dirty="0">
              <a:solidFill>
                <a:srgbClr val="0360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100" b="1" dirty="0">
                <a:solidFill>
                  <a:srgbClr val="0360A6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Gymraeg yn ôl cyfeiriadedd rhywiol a hunaniaeth rhywedd (Cyfrifiad 2021) | LLYW.CYMRU</a:t>
            </a:r>
            <a:endParaRPr lang="cy-GB" sz="1100" b="1" u="none" strike="noStrike" dirty="0">
              <a:solidFill>
                <a:srgbClr val="0360A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endParaRPr lang="cy-GB" sz="1100" dirty="0">
              <a:solidFill>
                <a:srgbClr val="0070C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Adnodd creu tablau data (SYG) (Saesneg yn unig):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cy-GB" sz="1100" b="1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Create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 </a:t>
            </a:r>
            <a:r>
              <a:rPr lang="cy-GB" sz="1100" b="1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custom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cy-GB" sz="1100" b="1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dataset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Office for National Statistics (ons.gov.uk)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Arolwg Blynyddol o’r Boblogaeth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Data am sgiliau Cymraeg (y gallu i ddeall Cymraeg llafar, siarad Cymraeg, darllen Cymraeg ac ysgrifennu yn Gymraeg) ac amlder siarad Cymraeg pobl tair oed neu'n hŷn sy'n byw yng Nghymru.</a:t>
            </a:r>
            <a:endParaRPr lang="cy-GB" sz="10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Pennawd ystadegol a thablau data StatsWales (Llywodraeth Cymru):</a:t>
            </a:r>
          </a:p>
          <a:p>
            <a:pPr marL="0" lvl="0" indent="0">
              <a:buNone/>
            </a:pPr>
            <a:r>
              <a:rPr lang="cy-GB" sz="1100" b="1" dirty="0">
                <a:solidFill>
                  <a:srgbClr val="0360A6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 am y Gymraeg o'r Arolwg Blynyddol o'r Boblogaeth | LLYW.CYMRU</a:t>
            </a:r>
            <a:endParaRPr lang="cy-GB" sz="1100" b="1" dirty="0">
              <a:solidFill>
                <a:srgbClr val="0360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Yr Arolwg Blynyddol o’r Boblogaeth: Y Gymraeg (</a:t>
            </a:r>
            <a:r>
              <a:rPr lang="cy-GB" sz="1100" b="1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llyw.cymru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cy-GB" sz="1100" dirty="0">
              <a:solidFill>
                <a:srgbClr val="0360A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Cynllun gwaith rhwng Llywodraeth Cymru i wella’n dealltwriaeth o ystadegau’r Gymraeg (Llywodraeth Cymru)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Gwahaniaethau rhwng amcangyfrifon o allu yn y Gymraeg yng Nghyfrifiad 2021 ac arolygon aelwydydd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Arolwg Cenedlaethol Cymru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Data am sgiliau Cymraeg, amlder siarad a rhuglder, yn ogystal â data ychwanegol am ddefnydd o’r Gymraeg yn y gweithle a gyda phlant. </a:t>
            </a:r>
            <a:endParaRPr lang="cy-GB" sz="1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Dangosydd canlyniadau rhyngweithiol (Llywodraeth Cymru):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Arolwg Cenedlaethol Cymru: dangosydd canlyniadau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r>
              <a:rPr lang="cy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Arolwg Defnydd Iaith 2019-20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Holiadur cynhwysfawr sy’n holi siaradwyr Cymraeg am eu defnydd o’r iaith.</a:t>
            </a:r>
            <a:endParaRPr lang="cy-GB" sz="1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Bwletinau ystadegol (Llywodraeth Cymru):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defnydd o'r Gymraeg yng Nghymru (canfyddiadau cychwynnol): Gorffennaf 2019 i Fawrth 2020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Gymraeg yn y cartref ac mewn addysg (Arolwg defnydd iaith): Gorffennaf 2019 i Fawrth 2020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Defnydd cymdeithasol o'r Gymraeg: Gorffennaf 2019 i Fawrth 2020 | LLYW.CYMRU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Defnydd o'r Gymraeg yn y gweithle (Arolwg Defnydd Iaith): Gorffennaf 2019 i 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Fawrth 2020 | LLYW.CYMRU</a:t>
            </a:r>
            <a:endParaRPr lang="cy-GB" sz="1100" b="1" u="none" strike="noStrike" dirty="0">
              <a:solidFill>
                <a:srgbClr val="0360A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dirty="0">
                <a:solidFill>
                  <a:srgbClr val="0360A6"/>
                </a:solidFill>
                <a:latin typeface="Arial" panose="020B0604020202020204" pitchFamily="34" charset="0"/>
                <a:cs typeface="Arial" panose="020B0604020202020204" pitchFamily="34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Defnydd o'r Gymraeg gyda darparwyr gwasanaethau (Arolwg Defnydd Iaith): Gorffennaf 2019 i Fawrth 2020 | LLYW.CYMRU</a:t>
            </a:r>
            <a:endParaRPr lang="cy-GB" sz="1100" b="1" dirty="0">
              <a:solidFill>
                <a:srgbClr val="0360A6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cy-GB" sz="11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Cyfrifiad Ysgolion Blynyddol ar Lefel Disgybl (CYBLD / PLASC)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0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Data a gesglir am allu disgyblion i siarad Cymraeg a’r nifer sy’n cael eu haddysgu’n Gymraeg.</a:t>
            </a:r>
            <a:endParaRPr lang="cy-GB" sz="1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1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Tablau data (Llywodraeth Cymru):</a:t>
            </a:r>
          </a:p>
          <a:p>
            <a:pPr marL="0" indent="0">
              <a:buNone/>
            </a:pPr>
            <a:r>
              <a:rPr lang="cy-GB" sz="1100" dirty="0">
                <a:hlinkClick r:id="rId18"/>
              </a:rPr>
              <a:t>Yr iaith Gymraeg | StatsCymru</a:t>
            </a:r>
            <a:r>
              <a:rPr lang="cy-GB" sz="1100" dirty="0"/>
              <a:t> – newydd ond dim ond rhai setiau data sydd wedi eu cynnwys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lvl="0" indent="0">
              <a:buClr>
                <a:srgbClr val="0070C0"/>
              </a:buClr>
              <a:buNone/>
            </a:pP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Yr Iaith Gymraeg (</a:t>
            </a:r>
            <a:r>
              <a:rPr lang="cy-GB" sz="1100" b="1" u="none" strike="noStrike" dirty="0" err="1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llyw.cymru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cy-GB" sz="1100" b="1" u="none" strike="noStrike" dirty="0">
                <a:solidFill>
                  <a:srgbClr val="0360A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cy-GB" sz="1100" dirty="0"/>
              <a:t>– ni fydd unrhyw data yma yn cael ei ddiweddaru</a:t>
            </a:r>
            <a:endParaRPr lang="cy-GB" sz="1100" dirty="0">
              <a:solidFill>
                <a:srgbClr val="0360A6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E551636-4F48-446D-9AF3-32F6709F7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8640"/>
            <a:ext cx="10972800" cy="562074"/>
          </a:xfrm>
        </p:spPr>
        <p:txBody>
          <a:bodyPr>
            <a:normAutofit/>
          </a:bodyPr>
          <a:lstStyle/>
          <a:p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Dolenni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endParaRPr lang="en-GB" sz="2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33150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3429000"/>
            <a:ext cx="6400800" cy="1752600"/>
          </a:xfrm>
        </p:spPr>
        <p:txBody>
          <a:bodyPr>
            <a:normAutofit/>
          </a:bodyPr>
          <a:lstStyle/>
          <a:p>
            <a:r>
              <a:rPr lang="cy-GB" sz="2000" b="1" dirty="0" err="1">
                <a:solidFill>
                  <a:srgbClr val="0360A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DataIaithGymraeg@llyw.cymru</a:t>
            </a:r>
            <a:endParaRPr lang="cy-GB" sz="2000" b="1" dirty="0">
              <a:solidFill>
                <a:srgbClr val="0360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b="1" dirty="0" err="1">
                <a:solidFill>
                  <a:srgbClr val="0360A6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WelshLanguageData@gov.wales</a:t>
            </a:r>
            <a:endParaRPr lang="cy-GB" sz="2000" b="1" dirty="0">
              <a:solidFill>
                <a:srgbClr val="0360A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098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2.xml.rels>&#65279;<?xml version="1.0" encoding="utf-8"?><Relationships xmlns="http://schemas.openxmlformats.org/package/2006/relationships"><Relationship Type="http://schemas.openxmlformats.org/officeDocument/2006/relationships/customXmlProps" Target="/customXml/itemProps2.xml" Id="Rd3c4172d526e4b2384ade4b889302c76" /></Relationships>
</file>

<file path=customXml/item2.xml><?xml version="1.0" encoding="utf-8"?>
<metadata xmlns="http://www.objective.com/ecm/document/metadata/FF3C5B18883D4E21973B57C2EEED7FD1" version="1.0.0">
  <systemFields>
    <field name="Objective-Id">
      <value order="0">A60216396</value>
    </field>
    <field name="Objective-Title">
      <value order="0">Cyflwyniad - Y Gymraeg yng Nghymru Cyfrifiad 2021 - Y Drindod Dewi Sant - 20251103 - i'w rannu</value>
    </field>
    <field name="Objective-Description">
      <value order="0"/>
    </field>
    <field name="Objective-CreationStamp">
      <value order="0">2025-10-30T11:24:19Z</value>
    </field>
    <field name="Objective-IsApproved">
      <value order="0">false</value>
    </field>
    <field name="Objective-IsPublished">
      <value order="0">true</value>
    </field>
    <field name="Objective-DatePublished">
      <value order="0">2025-10-30T11:30:28Z</value>
    </field>
    <field name="Objective-ModificationStamp">
      <value order="0">2025-10-30T11:30:28Z</value>
    </field>
    <field name="Objective-Owner">
      <value order="0">Daglish, Llio (CSI - Statistical Services Division)</value>
    </field>
    <field name="Objective-Path">
      <value order="0">Objective Global Folder:#Business File Plan:WG Organisational Groups:Post April 2024 - Corporate Services &amp; Inspectorates:Corporate Services &amp; Inspectorates (CSI) - KAS - Chief Statistician:1 - Save:Ystadegau'r Gymraeg | Welsh Language Statistics:03 Cyfrifiad | Census:03 Cyfrifiad 2021 | 2021 Census:Welsh Language Statistics - 2021 Census - 2021-2025:Cyflwyniadau | Presentations</value>
    </field>
    <field name="Objective-Parent">
      <value order="0">Cyflwyniadau | Presentations</value>
    </field>
    <field name="Objective-State">
      <value order="0">Published</value>
    </field>
    <field name="Objective-VersionId">
      <value order="0">vA108791868</value>
    </field>
    <field name="Objective-Version">
      <value order="0">1.0</value>
    </field>
    <field name="Objective-VersionNumber">
      <value order="0">1</value>
    </field>
    <field name="Objective-VersionComment">
      <value order="0">First version</value>
    </field>
    <field name="Objective-FileNumber">
      <value order="0">qA1509939</value>
    </field>
    <field name="Objective-Classification">
      <value order="0">Official</value>
    </field>
    <field name="Objective-Caveats">
      <value order="0"/>
    </field>
  </systemFields>
  <catalogues>
    <catalogue name="Document Type Catalogue" type="type" ori="id:cA14">
      <field name="Objective-Date Acquired">
        <value order="0"/>
      </field>
      <field name="Objective-Official Translation">
        <value order="0"/>
      </field>
      <field name="Objective-Connect Creator">
        <value order="0"/>
      </field>
    </catalogue>
  </catalogues>
</metadata>
</file>

<file path=customXml/itemProps2.xml><?xml version="1.0" encoding="utf-8"?>
<ds:datastoreItem xmlns:ds="http://schemas.openxmlformats.org/officeDocument/2006/customXml" ds:itemID="{5745109E-2DDF-40CB-AC2B-FF9B10C90820}">
  <ds:schemaRefs>
    <ds:schemaRef ds:uri="http://www.objective.com/ecm/document/metadata/FF3C5B18883D4E21973B57C2EEED7FD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2686</Words>
  <Application>Microsoft Office PowerPoint</Application>
  <PresentationFormat>Sgrin Lydan</PresentationFormat>
  <Paragraphs>325</Paragraphs>
  <Slides>40</Slides>
  <Notes>40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40</vt:i4>
      </vt:variant>
    </vt:vector>
  </HeadingPairs>
  <TitlesOfParts>
    <vt:vector size="44" baseType="lpstr">
      <vt:lpstr>Arial</vt:lpstr>
      <vt:lpstr>Calibri</vt:lpstr>
      <vt:lpstr>Roboto</vt:lpstr>
      <vt:lpstr>Office Theme</vt:lpstr>
      <vt:lpstr>Y Gymraeg yng Nghymru: Cyfrifiad 2021 The Welsh language in Wales: Census 2021</vt:lpstr>
      <vt:lpstr>Trosolwg Overview</vt:lpstr>
      <vt:lpstr>Cyfrifiad 2021 a’r Gymraeg: y cefndir  Census 2021 and the Welsh language: background</vt:lpstr>
      <vt:lpstr>Cynnal Cyfrifiad 2021 Conduct of Census 2021</vt:lpstr>
      <vt:lpstr>Cyflwyniad PowerPoint</vt:lpstr>
      <vt:lpstr>Cyfrifiad 1921 i 2021 Census 1921 to 2021</vt:lpstr>
      <vt:lpstr>Cyflwyniad PowerPoint</vt:lpstr>
      <vt:lpstr>Cyflwyniad PowerPoint</vt:lpstr>
      <vt:lpstr>Cyflwyniad PowerPoint</vt:lpstr>
      <vt:lpstr>Cyflwyniad PowerPoint</vt:lpstr>
      <vt:lpstr>Y Gymraeg yn ôl nodweddion y boblogaeth  Welsh language by population characteristics</vt:lpstr>
      <vt:lpstr>Y gallu i siarad Cymraeg yn ôl oedran, 2011 a 2021 Ability to speak Welsh by age, 2011 and 2021</vt:lpstr>
      <vt:lpstr>Cyflwyniad PowerPoint</vt:lpstr>
      <vt:lpstr>Y Gymraeg yn ôl grŵp ethnig, 2011 a 2021 Welsh language by ethnic group, 2011 and 2021</vt:lpstr>
      <vt:lpstr>Ble mae’r siaradwyr Cymraeg hyn yn byw? Where do these Welsh speakers live?</vt:lpstr>
      <vt:lpstr>Cyflwyniad PowerPoint</vt:lpstr>
      <vt:lpstr>Cyflwyniad PowerPoint</vt:lpstr>
      <vt:lpstr>Y Gymraeg yn ôl cyfeiriadedd rhywiol Welsh language by sexual orientation</vt:lpstr>
      <vt:lpstr>Cyflwyno adnodd Creu Tablau Data yr ONS  Introducing the ONS’ Create a Custom Dataset tool  https://www.ons.gov.uk/datasets/create</vt:lpstr>
      <vt:lpstr>Adnodd Creu Tablau Data Create a Custom Dataset Tool</vt:lpstr>
      <vt:lpstr>Adnodd Creu Tablau Data Create a Custom Dataset Tool</vt:lpstr>
      <vt:lpstr>Faint o siaradwyr Cymraeg,      How many Welsh speakers,  </vt:lpstr>
      <vt:lpstr>Faint o siaradwyr Cymraeg, 35-49 oed,      How many Welsh speakers, who are 35-49 years old,  </vt:lpstr>
      <vt:lpstr>Faint o siaradwyr Cymraeg, 35-49 oed, sy’n byw yng Nghaerdydd,      How many Welsh speakers, who are 35-49 years old, living in Cardiff, </vt:lpstr>
      <vt:lpstr>Faint o siaradwyr Cymraeg, 35-49 oed, sy’n byw yng Nghaerdydd, sydd mewn gwaith,     How many Welsh speakers, who are 35-49 years old, living in Cardiff, who are in work, </vt:lpstr>
      <vt:lpstr>Faint o siaradwyr Cymraeg, 35-49 oed, sy’n byw yng Nghaerdydd, sydd mewn gwaith, sy’n teithio i’w gweithle ar feic?    How many Welsh speakers, who are 35-49 years old, living in Cardiff, who are in work, travel to their workplace by bike?</vt:lpstr>
      <vt:lpstr>Cyflwyniad PowerPoint</vt:lpstr>
      <vt:lpstr>Enghraifft... An example…</vt:lpstr>
      <vt:lpstr>Trosglwyddo’r Gymraeg rhwng cenedlaethau  Intergenerational transmission of Welsh</vt:lpstr>
      <vt:lpstr>Beth yw’r ‘gyfradd trosglwyddo’? What is the ‘transmission rate’?</vt:lpstr>
      <vt:lpstr>Cyfradd trosglwyddo’r Gymraeg ar gyfer plant 3 i 4 oed Welsh transmission rate for 3- to 4-year-olds</vt:lpstr>
      <vt:lpstr>Cyflwyniad PowerPoint</vt:lpstr>
      <vt:lpstr>Cyfradd trosglwyddo’r Gymraeg yn ôl rhyw Welsh language transmission rate by sex</vt:lpstr>
      <vt:lpstr>Ffynonellau data eraill am y Gymraeg  Other data sources on the Welsh language</vt:lpstr>
      <vt:lpstr>Arolwg Blynyddol o’r Boblogaeth Annual Population Survey</vt:lpstr>
      <vt:lpstr>Pwy sy’n ateb yn gyson ac anghyson? Who answers consistently and inconsistently?</vt:lpstr>
      <vt:lpstr>Pwy sy’n ateb yn gyson ac anghyson? Who answers consistently and inconsistently?</vt:lpstr>
      <vt:lpstr>Ffynonellau data eraill am y Gymraeg Other data sources on the Welsh language</vt:lpstr>
      <vt:lpstr>Dolenni perthnasol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2025-10-30T11:28:19Z</dcterms:created>
  <dcterms:modified xsi:type="dcterms:W3CDTF">2025-10-30T11:29:07Z</dcterms:modified>
</cp:coreProperties>
</file>

<file path=docProps/custom.xml><?xml version="1.0" encoding="utf-8"?>
<op:Properties xmlns:vt="http://schemas.openxmlformats.org/officeDocument/2006/docPropsVTypes" xmlns:op="http://schemas.openxmlformats.org/officeDocument/2006/custom-properties">
  <op:property fmtid="{D5CDD505-2E9C-101B-9397-08002B2CF9AE}" pid="2" name="Objective-Comment">
    <vt:lpwstr/>
  </op:property>
  <op:property fmtid="{D5CDD505-2E9C-101B-9397-08002B2CF9AE}" pid="3" name="Customer-Id">
    <vt:lpwstr>FF3C5B18883D4E21973B57C2EEED7FD1</vt:lpwstr>
  </op:property>
  <op:property fmtid="{D5CDD505-2E9C-101B-9397-08002B2CF9AE}" pid="4" name="Objective-Id">
    <vt:lpwstr>A60216396</vt:lpwstr>
  </op:property>
  <op:property fmtid="{D5CDD505-2E9C-101B-9397-08002B2CF9AE}" pid="5" name="Objective-Title">
    <vt:lpwstr>Cyflwyniad - Y Gymraeg yng Nghymru Cyfrifiad 2021 - Y Drindod Dewi Sant - 20251103 - i'w rannu</vt:lpwstr>
  </op:property>
  <op:property fmtid="{D5CDD505-2E9C-101B-9397-08002B2CF9AE}" pid="6" name="Objective-Description">
    <vt:lpwstr/>
  </op:property>
  <op:property fmtid="{D5CDD505-2E9C-101B-9397-08002B2CF9AE}" pid="7" name="Objective-CreationStamp">
    <vt:filetime>2025-10-30T11:24:19Z</vt:filetime>
  </op:property>
  <op:property fmtid="{D5CDD505-2E9C-101B-9397-08002B2CF9AE}" pid="8" name="Objective-IsApproved">
    <vt:bool>false</vt:bool>
  </op:property>
  <op:property fmtid="{D5CDD505-2E9C-101B-9397-08002B2CF9AE}" pid="9" name="Objective-IsPublished">
    <vt:bool>true</vt:bool>
  </op:property>
  <op:property fmtid="{D5CDD505-2E9C-101B-9397-08002B2CF9AE}" pid="10" name="Objective-DatePublished">
    <vt:filetime>2025-10-30T11:30:28Z</vt:filetime>
  </op:property>
  <op:property fmtid="{D5CDD505-2E9C-101B-9397-08002B2CF9AE}" pid="11" name="Objective-ModificationStamp">
    <vt:filetime>2025-10-30T11:30:28Z</vt:filetime>
  </op:property>
  <op:property fmtid="{D5CDD505-2E9C-101B-9397-08002B2CF9AE}" pid="12" name="Objective-Owner">
    <vt:lpwstr>Daglish, Llio (CSI - Statistical Services Division)</vt:lpwstr>
  </op:property>
  <op:property fmtid="{D5CDD505-2E9C-101B-9397-08002B2CF9AE}" pid="13" name="Objective-Path">
    <vt:lpwstr>Objective Global Folder:#Business File Plan:WG Organisational Groups:Post April 2024 - Corporate Services &amp; Inspectorates:Corporate Services &amp; Inspectorates (CSI) - KAS - Chief Statistician:1 - Save:Ystadegau'r Gymraeg | Welsh Language Statistics:03 Cyfrifiad | Census:03 Cyfrifiad 2021 | 2021 Census:Welsh Language Statistics - 2021 Census - 2021-2025:Cyflwyniadau | Presentations:</vt:lpwstr>
  </op:property>
  <op:property fmtid="{D5CDD505-2E9C-101B-9397-08002B2CF9AE}" pid="14" name="Objective-Parent">
    <vt:lpwstr>Cyflwyniadau | Presentations</vt:lpwstr>
  </op:property>
  <op:property fmtid="{D5CDD505-2E9C-101B-9397-08002B2CF9AE}" pid="15" name="Objective-State">
    <vt:lpwstr>Published</vt:lpwstr>
  </op:property>
  <op:property fmtid="{D5CDD505-2E9C-101B-9397-08002B2CF9AE}" pid="16" name="Objective-VersionId">
    <vt:lpwstr>vA108791868</vt:lpwstr>
  </op:property>
  <op:property fmtid="{D5CDD505-2E9C-101B-9397-08002B2CF9AE}" pid="17" name="Objective-Version">
    <vt:lpwstr>1.0</vt:lpwstr>
  </op:property>
  <op:property fmtid="{D5CDD505-2E9C-101B-9397-08002B2CF9AE}" pid="18" name="Objective-VersionNumber">
    <vt:r8>1</vt:r8>
  </op:property>
  <op:property fmtid="{D5CDD505-2E9C-101B-9397-08002B2CF9AE}" pid="19" name="Objective-VersionComment">
    <vt:lpwstr>First version</vt:lpwstr>
  </op:property>
  <op:property fmtid="{D5CDD505-2E9C-101B-9397-08002B2CF9AE}" pid="20" name="Objective-FileNumber">
    <vt:lpwstr/>
  </op:property>
  <op:property fmtid="{D5CDD505-2E9C-101B-9397-08002B2CF9AE}" pid="21" name="Objective-Classification">
    <vt:lpwstr>[Inherited - Official]</vt:lpwstr>
  </op:property>
  <op:property fmtid="{D5CDD505-2E9C-101B-9397-08002B2CF9AE}" pid="22" name="Objective-Caveats">
    <vt:lpwstr/>
  </op:property>
  <op:property fmtid="{D5CDD505-2E9C-101B-9397-08002B2CF9AE}" pid="23" name="Objective-Date Acquired">
    <vt:lpwstr/>
  </op:property>
  <op:property fmtid="{D5CDD505-2E9C-101B-9397-08002B2CF9AE}" pid="24" name="Objective-Official Translation">
    <vt:lpwstr/>
  </op:property>
  <op:property fmtid="{D5CDD505-2E9C-101B-9397-08002B2CF9AE}" pid="25" name="Objective-Connect Creator">
    <vt:lpwstr/>
  </op:property>
</op:Properties>
</file>