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4"/>
  </p:notesMasterIdLst>
  <p:sldIdLst>
    <p:sldId id="256" r:id="rId2"/>
    <p:sldId id="257" r:id="rId3"/>
  </p:sldIdLst>
  <p:sldSz cx="12801600" cy="9601200" type="A3"/>
  <p:notesSz cx="9144000" cy="6858000"/>
  <p:defaultText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6BF09"/>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9" d="100"/>
          <a:sy n="49" d="100"/>
        </p:scale>
        <p:origin x="-912" y="-96"/>
      </p:cViewPr>
      <p:guideLst>
        <p:guide orient="horz" pos="3024"/>
        <p:guide pos="403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89ED851C-C79D-4437-9B1A-C0096D229872}" type="datetimeFigureOut">
              <a:rPr lang="en-GB" smtClean="0"/>
              <a:t>07/01/2018</a:t>
            </a:fld>
            <a:endParaRPr lang="en-GB"/>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0BFFE6E9-C98B-424B-9F6A-8219FB1E05D2}" type="slidenum">
              <a:rPr lang="en-GB" smtClean="0"/>
              <a:t>‹#›</a:t>
            </a:fld>
            <a:endParaRPr lang="en-GB"/>
          </a:p>
        </p:txBody>
      </p:sp>
    </p:spTree>
    <p:extLst>
      <p:ext uri="{BB962C8B-B14F-4D97-AF65-F5344CB8AC3E}">
        <p14:creationId xmlns:p14="http://schemas.microsoft.com/office/powerpoint/2010/main" val="1823222884"/>
      </p:ext>
    </p:extLst>
  </p:cSld>
  <p:clrMap bg1="lt1" tx1="dk1" bg2="lt2" tx2="dk2" accent1="accent1" accent2="accent2" accent3="accent3" accent4="accent4" accent5="accent5" accent6="accent6" hlink="hlink" folHlink="folHlink"/>
  <p:notesStyle>
    <a:lvl1pPr marL="0" algn="l" defTabSz="1280160" rtl="0" eaLnBrk="1" latinLnBrk="0" hangingPunct="1">
      <a:defRPr sz="1700" kern="1200">
        <a:solidFill>
          <a:schemeClr val="tx1"/>
        </a:solidFill>
        <a:latin typeface="+mn-lt"/>
        <a:ea typeface="+mn-ea"/>
        <a:cs typeface="+mn-cs"/>
      </a:defRPr>
    </a:lvl1pPr>
    <a:lvl2pPr marL="640080" algn="l" defTabSz="1280160" rtl="0" eaLnBrk="1" latinLnBrk="0" hangingPunct="1">
      <a:defRPr sz="1700" kern="1200">
        <a:solidFill>
          <a:schemeClr val="tx1"/>
        </a:solidFill>
        <a:latin typeface="+mn-lt"/>
        <a:ea typeface="+mn-ea"/>
        <a:cs typeface="+mn-cs"/>
      </a:defRPr>
    </a:lvl2pPr>
    <a:lvl3pPr marL="1280160" algn="l" defTabSz="1280160" rtl="0" eaLnBrk="1" latinLnBrk="0" hangingPunct="1">
      <a:defRPr sz="1700" kern="1200">
        <a:solidFill>
          <a:schemeClr val="tx1"/>
        </a:solidFill>
        <a:latin typeface="+mn-lt"/>
        <a:ea typeface="+mn-ea"/>
        <a:cs typeface="+mn-cs"/>
      </a:defRPr>
    </a:lvl3pPr>
    <a:lvl4pPr marL="1920240" algn="l" defTabSz="1280160" rtl="0" eaLnBrk="1" latinLnBrk="0" hangingPunct="1">
      <a:defRPr sz="1700" kern="1200">
        <a:solidFill>
          <a:schemeClr val="tx1"/>
        </a:solidFill>
        <a:latin typeface="+mn-lt"/>
        <a:ea typeface="+mn-ea"/>
        <a:cs typeface="+mn-cs"/>
      </a:defRPr>
    </a:lvl4pPr>
    <a:lvl5pPr marL="2560320" algn="l" defTabSz="1280160" rtl="0" eaLnBrk="1" latinLnBrk="0" hangingPunct="1">
      <a:defRPr sz="1700" kern="1200">
        <a:solidFill>
          <a:schemeClr val="tx1"/>
        </a:solidFill>
        <a:latin typeface="+mn-lt"/>
        <a:ea typeface="+mn-ea"/>
        <a:cs typeface="+mn-cs"/>
      </a:defRPr>
    </a:lvl5pPr>
    <a:lvl6pPr marL="3200400" algn="l" defTabSz="1280160" rtl="0" eaLnBrk="1" latinLnBrk="0" hangingPunct="1">
      <a:defRPr sz="1700" kern="1200">
        <a:solidFill>
          <a:schemeClr val="tx1"/>
        </a:solidFill>
        <a:latin typeface="+mn-lt"/>
        <a:ea typeface="+mn-ea"/>
        <a:cs typeface="+mn-cs"/>
      </a:defRPr>
    </a:lvl6pPr>
    <a:lvl7pPr marL="3840480" algn="l" defTabSz="1280160" rtl="0" eaLnBrk="1" latinLnBrk="0" hangingPunct="1">
      <a:defRPr sz="1700" kern="1200">
        <a:solidFill>
          <a:schemeClr val="tx1"/>
        </a:solidFill>
        <a:latin typeface="+mn-lt"/>
        <a:ea typeface="+mn-ea"/>
        <a:cs typeface="+mn-cs"/>
      </a:defRPr>
    </a:lvl7pPr>
    <a:lvl8pPr marL="4480560" algn="l" defTabSz="1280160" rtl="0" eaLnBrk="1" latinLnBrk="0" hangingPunct="1">
      <a:defRPr sz="1700" kern="1200">
        <a:solidFill>
          <a:schemeClr val="tx1"/>
        </a:solidFill>
        <a:latin typeface="+mn-lt"/>
        <a:ea typeface="+mn-ea"/>
        <a:cs typeface="+mn-cs"/>
      </a:defRPr>
    </a:lvl8pPr>
    <a:lvl9pPr marL="5120640" algn="l" defTabSz="1280160" rtl="0" eaLnBrk="1" latinLnBrk="0" hangingPunct="1">
      <a:defRPr sz="17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u="sng" dirty="0"/>
          </a:p>
        </p:txBody>
      </p:sp>
      <p:sp>
        <p:nvSpPr>
          <p:cNvPr id="4" name="Slide Number Placeholder 3"/>
          <p:cNvSpPr>
            <a:spLocks noGrp="1"/>
          </p:cNvSpPr>
          <p:nvPr>
            <p:ph type="sldNum" sz="quarter" idx="10"/>
          </p:nvPr>
        </p:nvSpPr>
        <p:spPr/>
        <p:txBody>
          <a:bodyPr/>
          <a:lstStyle/>
          <a:p>
            <a:fld id="{0BFFE6E9-C98B-424B-9F6A-8219FB1E05D2}" type="slidenum">
              <a:rPr lang="en-GB" smtClean="0"/>
              <a:t>1</a:t>
            </a:fld>
            <a:endParaRPr lang="en-GB"/>
          </a:p>
        </p:txBody>
      </p:sp>
    </p:spTree>
    <p:extLst>
      <p:ext uri="{BB962C8B-B14F-4D97-AF65-F5344CB8AC3E}">
        <p14:creationId xmlns:p14="http://schemas.microsoft.com/office/powerpoint/2010/main" val="1333493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853441"/>
            <a:ext cx="10881360" cy="5974080"/>
          </a:xfrm>
        </p:spPr>
        <p:txBody>
          <a:bodyPr anchor="b">
            <a:noAutofit/>
          </a:bodyPr>
          <a:lstStyle>
            <a:lvl1pPr>
              <a:lnSpc>
                <a:spcPct val="100000"/>
              </a:lnSpc>
              <a:defRPr sz="11200"/>
            </a:lvl1pPr>
          </a:lstStyle>
          <a:p>
            <a:r>
              <a:rPr lang="en-US" smtClean="0"/>
              <a:t>Click to edit Master title style</a:t>
            </a:r>
            <a:endParaRPr lang="en-US" dirty="0"/>
          </a:p>
        </p:txBody>
      </p:sp>
      <p:sp>
        <p:nvSpPr>
          <p:cNvPr id="3" name="Subtitle 2"/>
          <p:cNvSpPr>
            <a:spLocks noGrp="1"/>
          </p:cNvSpPr>
          <p:nvPr>
            <p:ph type="subTitle" idx="1"/>
          </p:nvPr>
        </p:nvSpPr>
        <p:spPr>
          <a:xfrm>
            <a:off x="1920240" y="6934200"/>
            <a:ext cx="8961120" cy="1706880"/>
          </a:xfrm>
        </p:spPr>
        <p:txBody>
          <a:bodyPr>
            <a:normAutofit/>
          </a:bodyPr>
          <a:lstStyle>
            <a:lvl1pPr marL="0" indent="0" algn="ctr">
              <a:buNone/>
              <a:defRPr sz="3400">
                <a:solidFill>
                  <a:schemeClr val="tx1">
                    <a:tint val="75000"/>
                  </a:schemeClr>
                </a:solidFill>
              </a:defRPr>
            </a:lvl1pPr>
            <a:lvl2pPr marL="640080" indent="0" algn="ctr">
              <a:buNone/>
              <a:defRPr>
                <a:solidFill>
                  <a:schemeClr val="tx1">
                    <a:tint val="75000"/>
                  </a:schemeClr>
                </a:solidFill>
              </a:defRPr>
            </a:lvl2pPr>
            <a:lvl3pPr marL="1280160" indent="0" algn="ctr">
              <a:buNone/>
              <a:defRPr>
                <a:solidFill>
                  <a:schemeClr val="tx1">
                    <a:tint val="75000"/>
                  </a:schemeClr>
                </a:solidFill>
              </a:defRPr>
            </a:lvl3pPr>
            <a:lvl4pPr marL="1920240" indent="0" algn="ctr">
              <a:buNone/>
              <a:defRPr>
                <a:solidFill>
                  <a:schemeClr val="tx1">
                    <a:tint val="75000"/>
                  </a:schemeClr>
                </a:solidFill>
              </a:defRPr>
            </a:lvl4pPr>
            <a:lvl5pPr marL="2560320" indent="0" algn="ctr">
              <a:buNone/>
              <a:defRPr>
                <a:solidFill>
                  <a:schemeClr val="tx1">
                    <a:tint val="75000"/>
                  </a:schemeClr>
                </a:solidFill>
              </a:defRPr>
            </a:lvl5pPr>
            <a:lvl6pPr marL="3200400" indent="0" algn="ctr">
              <a:buNone/>
              <a:defRPr>
                <a:solidFill>
                  <a:schemeClr val="tx1">
                    <a:tint val="75000"/>
                  </a:schemeClr>
                </a:solidFill>
              </a:defRPr>
            </a:lvl6pPr>
            <a:lvl7pPr marL="3840480" indent="0" algn="ctr">
              <a:buNone/>
              <a:defRPr>
                <a:solidFill>
                  <a:schemeClr val="tx1">
                    <a:tint val="75000"/>
                  </a:schemeClr>
                </a:solidFill>
              </a:defRPr>
            </a:lvl7pPr>
            <a:lvl8pPr marL="4480560" indent="0" algn="ctr">
              <a:buNone/>
              <a:defRPr>
                <a:solidFill>
                  <a:schemeClr val="tx1">
                    <a:tint val="75000"/>
                  </a:schemeClr>
                </a:solidFill>
              </a:defRPr>
            </a:lvl8pPr>
            <a:lvl9pPr marL="512064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8FEA6006-7CAC-4304-8A1F-49E5D4E4555D}" type="datetimeFigureOut">
              <a:rPr lang="en-GB" smtClean="0"/>
              <a:t>07/01/2018</a:t>
            </a:fld>
            <a:endParaRPr lang="en-GB"/>
          </a:p>
        </p:txBody>
      </p:sp>
      <p:sp>
        <p:nvSpPr>
          <p:cNvPr id="8" name="Slide Number Placeholder 7"/>
          <p:cNvSpPr>
            <a:spLocks noGrp="1"/>
          </p:cNvSpPr>
          <p:nvPr>
            <p:ph type="sldNum" sz="quarter" idx="11"/>
          </p:nvPr>
        </p:nvSpPr>
        <p:spPr/>
        <p:txBody>
          <a:bodyPr/>
          <a:lstStyle/>
          <a:p>
            <a:fld id="{A03B94DE-8B78-490F-AD99-96C23EEE0B7F}" type="slidenum">
              <a:rPr lang="en-GB" smtClean="0"/>
              <a:t>‹#›</a:t>
            </a:fld>
            <a:endParaRPr lang="en-GB"/>
          </a:p>
        </p:txBody>
      </p:sp>
      <p:sp>
        <p:nvSpPr>
          <p:cNvPr id="9" name="Footer Placeholder 8"/>
          <p:cNvSpPr>
            <a:spLocks noGrp="1"/>
          </p:cNvSpPr>
          <p:nvPr>
            <p:ph type="ftr" sz="quarter" idx="12"/>
          </p:nvPr>
        </p:nvSpPr>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8FEA6006-7CAC-4304-8A1F-49E5D4E4555D}" type="datetimeFigureOut">
              <a:rPr lang="en-GB" smtClean="0"/>
              <a:t>07/01/2018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B94DE-8B78-490F-AD99-96C23EEE0B7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11238" y="1920241"/>
            <a:ext cx="10881360" cy="3507105"/>
          </a:xfrm>
        </p:spPr>
        <p:txBody>
          <a:bodyPr anchor="b"/>
          <a:lstStyle>
            <a:lvl1pPr algn="ctr" defTabSz="1280160" rtl="0" eaLnBrk="1" latinLnBrk="0" hangingPunct="1">
              <a:lnSpc>
                <a:spcPct val="100000"/>
              </a:lnSpc>
              <a:spcBef>
                <a:spcPct val="0"/>
              </a:spcBef>
              <a:buNone/>
              <a:defRPr lang="en-US" sz="67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011238" y="5696269"/>
            <a:ext cx="10881360" cy="1584642"/>
          </a:xfrm>
        </p:spPr>
        <p:txBody>
          <a:bodyPr anchor="t"/>
          <a:lstStyle>
            <a:lvl1pPr marL="0" indent="0" algn="ctr">
              <a:buNone/>
              <a:defRPr sz="2800">
                <a:solidFill>
                  <a:schemeClr val="tx1">
                    <a:tint val="75000"/>
                  </a:schemeClr>
                </a:solidFill>
              </a:defRPr>
            </a:lvl1pPr>
            <a:lvl2pPr marL="640080" indent="0">
              <a:buNone/>
              <a:defRPr sz="2500">
                <a:solidFill>
                  <a:schemeClr val="tx1">
                    <a:tint val="75000"/>
                  </a:schemeClr>
                </a:solidFill>
              </a:defRPr>
            </a:lvl2pPr>
            <a:lvl3pPr marL="1280160" indent="0">
              <a:buNone/>
              <a:defRPr sz="2200">
                <a:solidFill>
                  <a:schemeClr val="tx1">
                    <a:tint val="75000"/>
                  </a:schemeClr>
                </a:solidFill>
              </a:defRPr>
            </a:lvl3pPr>
            <a:lvl4pPr marL="1920240" indent="0">
              <a:buNone/>
              <a:defRPr sz="2000">
                <a:solidFill>
                  <a:schemeClr val="tx1">
                    <a:tint val="75000"/>
                  </a:schemeClr>
                </a:solidFill>
              </a:defRPr>
            </a:lvl4pPr>
            <a:lvl5pPr marL="2560320" indent="0">
              <a:buNone/>
              <a:defRPr sz="2000">
                <a:solidFill>
                  <a:schemeClr val="tx1">
                    <a:tint val="75000"/>
                  </a:schemeClr>
                </a:solidFill>
              </a:defRPr>
            </a:lvl5pPr>
            <a:lvl6pPr marL="3200400" indent="0">
              <a:buNone/>
              <a:defRPr sz="2000">
                <a:solidFill>
                  <a:schemeClr val="tx1">
                    <a:tint val="75000"/>
                  </a:schemeClr>
                </a:solidFill>
              </a:defRPr>
            </a:lvl6pPr>
            <a:lvl7pPr marL="3840480" indent="0">
              <a:buNone/>
              <a:defRPr sz="2000">
                <a:solidFill>
                  <a:schemeClr val="tx1">
                    <a:tint val="75000"/>
                  </a:schemeClr>
                </a:solidFill>
              </a:defRPr>
            </a:lvl7pPr>
            <a:lvl8pPr marL="4480560" indent="0">
              <a:buNone/>
              <a:defRPr sz="2000">
                <a:solidFill>
                  <a:schemeClr val="tx1">
                    <a:tint val="75000"/>
                  </a:schemeClr>
                </a:solidFill>
              </a:defRPr>
            </a:lvl8pPr>
            <a:lvl9pPr marL="5120640" indent="0">
              <a:buNone/>
              <a:defRPr sz="20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FEA6006-7CAC-4304-8A1F-49E5D4E4555D}" type="datetimeFigureOut">
              <a:rPr lang="en-GB" smtClean="0"/>
              <a:t>07/01/2018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B94DE-8B78-490F-AD99-96C23EEE0B7F}" type="slidenum">
              <a:rPr lang="en-GB" smtClean="0"/>
              <a:t>‹#›</a:t>
            </a:fld>
            <a:endParaRPr lang="en-GB"/>
          </a:p>
        </p:txBody>
      </p:sp>
      <p:sp>
        <p:nvSpPr>
          <p:cNvPr id="7" name="Oval 6"/>
          <p:cNvSpPr/>
          <p:nvPr/>
        </p:nvSpPr>
        <p:spPr>
          <a:xfrm>
            <a:off x="6294120" y="5494020"/>
            <a:ext cx="118681" cy="118681"/>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8016" tIns="64008" rIns="128016" bIns="64008" rtlCol="0" anchor="ctr"/>
          <a:lstStyle/>
          <a:p>
            <a:pPr algn="ctr"/>
            <a:endParaRPr lang="en-US"/>
          </a:p>
        </p:txBody>
      </p:sp>
      <p:sp>
        <p:nvSpPr>
          <p:cNvPr id="8" name="Oval 7"/>
          <p:cNvSpPr/>
          <p:nvPr/>
        </p:nvSpPr>
        <p:spPr>
          <a:xfrm>
            <a:off x="6574155" y="5494020"/>
            <a:ext cx="118681" cy="118681"/>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8016" tIns="64008" rIns="128016" bIns="64008" rtlCol="0" anchor="ctr"/>
          <a:lstStyle/>
          <a:p>
            <a:pPr algn="ctr"/>
            <a:endParaRPr lang="en-US"/>
          </a:p>
        </p:txBody>
      </p:sp>
      <p:sp>
        <p:nvSpPr>
          <p:cNvPr id="9" name="Oval 8"/>
          <p:cNvSpPr/>
          <p:nvPr/>
        </p:nvSpPr>
        <p:spPr>
          <a:xfrm>
            <a:off x="6015419" y="5494020"/>
            <a:ext cx="118681" cy="118681"/>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8016" tIns="64008" rIns="128016" bIns="64008"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6507480" y="2240281"/>
            <a:ext cx="5654040" cy="6336348"/>
          </a:xfrm>
        </p:spPr>
        <p:txBody>
          <a:bodyPr/>
          <a:lstStyle>
            <a:lvl1pPr>
              <a:defRPr sz="3400"/>
            </a:lvl1pPr>
            <a:lvl2pPr>
              <a:defRPr sz="2200"/>
            </a:lvl2pPr>
            <a:lvl3pPr>
              <a:defRPr sz="22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8FEA6006-7CAC-4304-8A1F-49E5D4E4555D}" type="datetimeFigureOut">
              <a:rPr lang="en-GB" smtClean="0"/>
              <a:t>07/01/2018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3B94DE-8B78-490F-AD99-96C23EEE0B7F}" type="slidenum">
              <a:rPr lang="en-GB" smtClean="0"/>
              <a:t>‹#›</a:t>
            </a:fld>
            <a:endParaRPr lang="en-GB"/>
          </a:p>
        </p:txBody>
      </p:sp>
      <p:sp>
        <p:nvSpPr>
          <p:cNvPr id="9" name="Content Placeholder 8"/>
          <p:cNvSpPr>
            <a:spLocks noGrp="1"/>
          </p:cNvSpPr>
          <p:nvPr>
            <p:ph sz="quarter" idx="13"/>
          </p:nvPr>
        </p:nvSpPr>
        <p:spPr>
          <a:xfrm>
            <a:off x="512064" y="2240280"/>
            <a:ext cx="5658307" cy="63367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40080" y="2240280"/>
            <a:ext cx="5656263" cy="853440"/>
          </a:xfrm>
        </p:spPr>
        <p:txBody>
          <a:bodyPr anchor="b">
            <a:noAutofit/>
          </a:bodyPr>
          <a:lstStyle>
            <a:lvl1pPr marL="0" indent="0" algn="ctr">
              <a:buNone/>
              <a:defRPr sz="3400" b="0"/>
            </a:lvl1pPr>
            <a:lvl2pPr marL="640080" indent="0">
              <a:buNone/>
              <a:defRPr sz="2800" b="1"/>
            </a:lvl2pPr>
            <a:lvl3pPr marL="1280160" indent="0">
              <a:buNone/>
              <a:defRPr sz="2500" b="1"/>
            </a:lvl3pPr>
            <a:lvl4pPr marL="1920240" indent="0">
              <a:buNone/>
              <a:defRPr sz="2200" b="1"/>
            </a:lvl4pPr>
            <a:lvl5pPr marL="2560320" indent="0">
              <a:buNone/>
              <a:defRPr sz="2200" b="1"/>
            </a:lvl5pPr>
            <a:lvl6pPr marL="3200400" indent="0">
              <a:buNone/>
              <a:defRPr sz="2200" b="1"/>
            </a:lvl6pPr>
            <a:lvl7pPr marL="3840480" indent="0">
              <a:buNone/>
              <a:defRPr sz="2200" b="1"/>
            </a:lvl7pPr>
            <a:lvl8pPr marL="4480560" indent="0">
              <a:buNone/>
              <a:defRPr sz="2200" b="1"/>
            </a:lvl8pPr>
            <a:lvl9pPr marL="5120640" indent="0">
              <a:buNone/>
              <a:defRPr sz="2200" b="1"/>
            </a:lvl9pPr>
          </a:lstStyle>
          <a:p>
            <a:pPr lvl="0"/>
            <a:r>
              <a:rPr lang="en-US" smtClean="0"/>
              <a:t>Click to edit Master text styles</a:t>
            </a:r>
          </a:p>
        </p:txBody>
      </p:sp>
      <p:sp>
        <p:nvSpPr>
          <p:cNvPr id="5" name="Text Placeholder 4"/>
          <p:cNvSpPr>
            <a:spLocks noGrp="1"/>
          </p:cNvSpPr>
          <p:nvPr>
            <p:ph type="body" sz="quarter" idx="3"/>
          </p:nvPr>
        </p:nvSpPr>
        <p:spPr>
          <a:xfrm>
            <a:off x="6507481" y="2240280"/>
            <a:ext cx="5658485" cy="853440"/>
          </a:xfrm>
        </p:spPr>
        <p:txBody>
          <a:bodyPr anchor="b">
            <a:noAutofit/>
          </a:bodyPr>
          <a:lstStyle>
            <a:lvl1pPr marL="0" indent="0" algn="ctr">
              <a:buNone/>
              <a:defRPr sz="3400" b="0"/>
            </a:lvl1pPr>
            <a:lvl2pPr marL="640080" indent="0">
              <a:buNone/>
              <a:defRPr sz="2800" b="1"/>
            </a:lvl2pPr>
            <a:lvl3pPr marL="1280160" indent="0">
              <a:buNone/>
              <a:defRPr sz="2500" b="1"/>
            </a:lvl3pPr>
            <a:lvl4pPr marL="1920240" indent="0">
              <a:buNone/>
              <a:defRPr sz="2200" b="1"/>
            </a:lvl4pPr>
            <a:lvl5pPr marL="2560320" indent="0">
              <a:buNone/>
              <a:defRPr sz="2200" b="1"/>
            </a:lvl5pPr>
            <a:lvl6pPr marL="3200400" indent="0">
              <a:buNone/>
              <a:defRPr sz="2200" b="1"/>
            </a:lvl6pPr>
            <a:lvl7pPr marL="3840480" indent="0">
              <a:buNone/>
              <a:defRPr sz="2200" b="1"/>
            </a:lvl7pPr>
            <a:lvl8pPr marL="4480560" indent="0">
              <a:buNone/>
              <a:defRPr sz="2200" b="1"/>
            </a:lvl8pPr>
            <a:lvl9pPr marL="5120640" indent="0">
              <a:buNone/>
              <a:defRPr sz="22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8FEA6006-7CAC-4304-8A1F-49E5D4E4555D}" type="datetimeFigureOut">
              <a:rPr lang="en-GB" smtClean="0"/>
              <a:t>07/01/2018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3B94DE-8B78-490F-AD99-96C23EEE0B7F}" type="slidenum">
              <a:rPr lang="en-GB" smtClean="0"/>
              <a:t>‹#›</a:t>
            </a:fld>
            <a:endParaRPr lang="en-GB"/>
          </a:p>
        </p:txBody>
      </p:sp>
      <p:sp>
        <p:nvSpPr>
          <p:cNvPr id="11" name="Content Placeholder 10"/>
          <p:cNvSpPr>
            <a:spLocks noGrp="1"/>
          </p:cNvSpPr>
          <p:nvPr>
            <p:ph sz="quarter" idx="13"/>
          </p:nvPr>
        </p:nvSpPr>
        <p:spPr>
          <a:xfrm>
            <a:off x="640080" y="3097987"/>
            <a:ext cx="5658307" cy="547908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6541618" y="3097988"/>
            <a:ext cx="5658307" cy="54784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FEA6006-7CAC-4304-8A1F-49E5D4E4555D}" type="datetimeFigureOut">
              <a:rPr lang="en-GB" smtClean="0"/>
              <a:t>07/01/2018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3B94DE-8B78-490F-AD99-96C23EEE0B7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EA6006-7CAC-4304-8A1F-49E5D4E4555D}" type="datetimeFigureOut">
              <a:rPr lang="en-GB" smtClean="0"/>
              <a:t>07/01/2018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3B94DE-8B78-490F-AD99-96C23EEE0B7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69923" y="373380"/>
            <a:ext cx="4211638" cy="2933700"/>
          </a:xfrm>
        </p:spPr>
        <p:txBody>
          <a:bodyPr anchor="b"/>
          <a:lstStyle>
            <a:lvl1pPr algn="ctr">
              <a:lnSpc>
                <a:spcPct val="100000"/>
              </a:lnSpc>
              <a:defRPr sz="39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1006793" y="382271"/>
            <a:ext cx="6994208" cy="8194358"/>
          </a:xfrm>
        </p:spPr>
        <p:txBody>
          <a:bodyPr/>
          <a:lstStyle>
            <a:lvl1pPr>
              <a:defRPr sz="4500"/>
            </a:lvl1pPr>
            <a:lvl2pPr>
              <a:defRPr sz="3900"/>
            </a:lvl2pPr>
            <a:lvl3pPr>
              <a:defRPr sz="340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269923" y="3413761"/>
            <a:ext cx="4211638" cy="5162868"/>
          </a:xfrm>
        </p:spPr>
        <p:txBody>
          <a:bodyPr>
            <a:normAutofit/>
          </a:bodyPr>
          <a:lstStyle>
            <a:lvl1pPr marL="0" indent="0" algn="ctr">
              <a:lnSpc>
                <a:spcPct val="125000"/>
              </a:lnSpc>
              <a:buNone/>
              <a:defRPr sz="2200"/>
            </a:lvl1pPr>
            <a:lvl2pPr marL="640080" indent="0">
              <a:buNone/>
              <a:defRPr sz="1700"/>
            </a:lvl2pPr>
            <a:lvl3pPr marL="1280160" indent="0">
              <a:buNone/>
              <a:defRPr sz="1400"/>
            </a:lvl3pPr>
            <a:lvl4pPr marL="1920240" indent="0">
              <a:buNone/>
              <a:defRPr sz="1300"/>
            </a:lvl4pPr>
            <a:lvl5pPr marL="2560320" indent="0">
              <a:buNone/>
              <a:defRPr sz="1300"/>
            </a:lvl5pPr>
            <a:lvl6pPr marL="3200400" indent="0">
              <a:buNone/>
              <a:defRPr sz="1300"/>
            </a:lvl6pPr>
            <a:lvl7pPr marL="3840480" indent="0">
              <a:buNone/>
              <a:defRPr sz="1300"/>
            </a:lvl7pPr>
            <a:lvl8pPr marL="4480560" indent="0">
              <a:buNone/>
              <a:defRPr sz="1300"/>
            </a:lvl8pPr>
            <a:lvl9pPr marL="5120640" indent="0">
              <a:buNone/>
              <a:defRPr sz="1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EA6006-7CAC-4304-8A1F-49E5D4E4555D}" type="datetimeFigureOut">
              <a:rPr lang="en-GB" smtClean="0"/>
              <a:t>07/01/2018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3B94DE-8B78-490F-AD99-96C23EEE0B7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51406" y="320040"/>
            <a:ext cx="7996554" cy="1253490"/>
          </a:xfrm>
        </p:spPr>
        <p:txBody>
          <a:bodyPr anchor="b"/>
          <a:lstStyle>
            <a:lvl1pPr algn="ctr">
              <a:lnSpc>
                <a:spcPct val="100000"/>
              </a:lnSpc>
              <a:defRPr sz="3900" b="0"/>
            </a:lvl1pPr>
          </a:lstStyle>
          <a:p>
            <a:r>
              <a:rPr lang="en-US" smtClean="0"/>
              <a:t>Click to edit Master title style</a:t>
            </a:r>
            <a:endParaRPr lang="en-US" dirty="0"/>
          </a:p>
        </p:txBody>
      </p:sp>
      <p:sp>
        <p:nvSpPr>
          <p:cNvPr id="3" name="Picture Placeholder 2"/>
          <p:cNvSpPr>
            <a:spLocks noGrp="1"/>
          </p:cNvSpPr>
          <p:nvPr>
            <p:ph type="pic" idx="1"/>
          </p:nvPr>
        </p:nvSpPr>
        <p:spPr>
          <a:xfrm>
            <a:off x="2111376" y="1600200"/>
            <a:ext cx="8476614" cy="6357462"/>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4500"/>
            </a:lvl1pPr>
            <a:lvl2pPr marL="640080" indent="0">
              <a:buNone/>
              <a:defRPr sz="3900"/>
            </a:lvl2pPr>
            <a:lvl3pPr marL="1280160" indent="0">
              <a:buNone/>
              <a:defRPr sz="340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Click icon to add picture</a:t>
            </a:r>
            <a:endParaRPr lang="en-US" dirty="0"/>
          </a:p>
        </p:txBody>
      </p:sp>
      <p:sp>
        <p:nvSpPr>
          <p:cNvPr id="4" name="Text Placeholder 3"/>
          <p:cNvSpPr>
            <a:spLocks noGrp="1"/>
          </p:cNvSpPr>
          <p:nvPr>
            <p:ph type="body" sz="half" idx="2"/>
          </p:nvPr>
        </p:nvSpPr>
        <p:spPr>
          <a:xfrm>
            <a:off x="2351406" y="8134350"/>
            <a:ext cx="7996554" cy="746760"/>
          </a:xfrm>
        </p:spPr>
        <p:txBody>
          <a:bodyPr>
            <a:normAutofit/>
          </a:bodyPr>
          <a:lstStyle>
            <a:lvl1pPr marL="0" indent="0" algn="ctr">
              <a:buNone/>
              <a:defRPr sz="2200"/>
            </a:lvl1pPr>
            <a:lvl2pPr marL="640080" indent="0">
              <a:buNone/>
              <a:defRPr sz="1700"/>
            </a:lvl2pPr>
            <a:lvl3pPr marL="1280160" indent="0">
              <a:buNone/>
              <a:defRPr sz="1400"/>
            </a:lvl3pPr>
            <a:lvl4pPr marL="1920240" indent="0">
              <a:buNone/>
              <a:defRPr sz="1300"/>
            </a:lvl4pPr>
            <a:lvl5pPr marL="2560320" indent="0">
              <a:buNone/>
              <a:defRPr sz="1300"/>
            </a:lvl5pPr>
            <a:lvl6pPr marL="3200400" indent="0">
              <a:buNone/>
              <a:defRPr sz="1300"/>
            </a:lvl6pPr>
            <a:lvl7pPr marL="3840480" indent="0">
              <a:buNone/>
              <a:defRPr sz="1300"/>
            </a:lvl7pPr>
            <a:lvl8pPr marL="4480560" indent="0">
              <a:buNone/>
              <a:defRPr sz="1300"/>
            </a:lvl8pPr>
            <a:lvl9pPr marL="5120640" indent="0">
              <a:buNone/>
              <a:defRPr sz="1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EA6006-7CAC-4304-8A1F-49E5D4E4555D}" type="datetimeFigureOut">
              <a:rPr lang="en-GB" smtClean="0"/>
              <a:t>07/01/2018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3B94DE-8B78-490F-AD99-96C23EEE0B7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EA6006-7CAC-4304-8A1F-49E5D4E4555D}" type="datetimeFigureOut">
              <a:rPr lang="en-GB" smtClean="0"/>
              <a:t>07/01/2018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B94DE-8B78-490F-AD99-96C23EEE0B7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81160" y="384494"/>
            <a:ext cx="2880360" cy="81921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40080" y="384494"/>
            <a:ext cx="8427720" cy="819213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EA6006-7CAC-4304-8A1F-49E5D4E4555D}" type="datetimeFigureOut">
              <a:rPr lang="en-GB" smtClean="0"/>
              <a:t>07/01/2018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3B94DE-8B78-490F-AD99-96C23EEE0B7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40080" y="0"/>
            <a:ext cx="11521440" cy="2240280"/>
          </a:xfrm>
          <a:prstGeom prst="rect">
            <a:avLst/>
          </a:prstGeom>
        </p:spPr>
        <p:txBody>
          <a:bodyPr vert="horz" lIns="128016" tIns="64008" rIns="128016" bIns="64008"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40080" y="2240281"/>
            <a:ext cx="11521440" cy="6336348"/>
          </a:xfrm>
          <a:prstGeom prst="rect">
            <a:avLst/>
          </a:prstGeom>
        </p:spPr>
        <p:txBody>
          <a:bodyPr vert="horz" lIns="128016" tIns="64008" rIns="128016" bIns="6400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8908687" y="8898891"/>
            <a:ext cx="2920365" cy="511175"/>
          </a:xfrm>
          <a:prstGeom prst="rect">
            <a:avLst/>
          </a:prstGeom>
        </p:spPr>
        <p:txBody>
          <a:bodyPr vert="horz" lIns="128016" tIns="64008" rIns="64008" bIns="64008" rtlCol="0" anchor="ctr"/>
          <a:lstStyle>
            <a:lvl1pPr algn="r">
              <a:defRPr sz="1700">
                <a:solidFill>
                  <a:schemeClr val="tx1">
                    <a:lumMod val="65000"/>
                    <a:lumOff val="35000"/>
                  </a:schemeClr>
                </a:solidFill>
                <a:latin typeface="Century Gothic" pitchFamily="34" charset="0"/>
              </a:defRPr>
            </a:lvl1pPr>
          </a:lstStyle>
          <a:p>
            <a:fld id="{8FEA6006-7CAC-4304-8A1F-49E5D4E4555D}" type="datetimeFigureOut">
              <a:rPr lang="en-GB" smtClean="0"/>
              <a:t>07/01/2018</a:t>
            </a:fld>
            <a:endParaRPr lang="en-GB"/>
          </a:p>
        </p:txBody>
      </p:sp>
      <p:sp>
        <p:nvSpPr>
          <p:cNvPr id="5" name="Footer Placeholder 4"/>
          <p:cNvSpPr>
            <a:spLocks noGrp="1"/>
          </p:cNvSpPr>
          <p:nvPr>
            <p:ph type="ftr" sz="quarter" idx="3"/>
          </p:nvPr>
        </p:nvSpPr>
        <p:spPr>
          <a:xfrm>
            <a:off x="922832" y="8898891"/>
            <a:ext cx="3987165" cy="511175"/>
          </a:xfrm>
          <a:prstGeom prst="rect">
            <a:avLst/>
          </a:prstGeom>
        </p:spPr>
        <p:txBody>
          <a:bodyPr vert="horz" lIns="64008" tIns="64008" rIns="128016" bIns="64008" rtlCol="0" anchor="ctr"/>
          <a:lstStyle>
            <a:lvl1pPr algn="l">
              <a:defRPr sz="1700">
                <a:solidFill>
                  <a:schemeClr val="tx1">
                    <a:lumMod val="65000"/>
                    <a:lumOff val="35000"/>
                  </a:schemeClr>
                </a:solidFill>
                <a:latin typeface="Century Gothic" pitchFamily="34" charset="0"/>
              </a:defRPr>
            </a:lvl1pPr>
          </a:lstStyle>
          <a:p>
            <a:endParaRPr lang="en-GB"/>
          </a:p>
        </p:txBody>
      </p:sp>
      <p:sp>
        <p:nvSpPr>
          <p:cNvPr id="6" name="Slide Number Placeholder 5"/>
          <p:cNvSpPr>
            <a:spLocks noGrp="1"/>
          </p:cNvSpPr>
          <p:nvPr>
            <p:ph type="sldNum" sz="quarter" idx="4"/>
          </p:nvPr>
        </p:nvSpPr>
        <p:spPr>
          <a:xfrm>
            <a:off x="11960590" y="8898891"/>
            <a:ext cx="786765" cy="511175"/>
          </a:xfrm>
          <a:prstGeom prst="rect">
            <a:avLst/>
          </a:prstGeom>
        </p:spPr>
        <p:txBody>
          <a:bodyPr vert="horz" lIns="38405" tIns="64008" rIns="64008" bIns="64008" rtlCol="0" anchor="ctr"/>
          <a:lstStyle>
            <a:lvl1pPr algn="l">
              <a:defRPr sz="1700">
                <a:solidFill>
                  <a:schemeClr val="tx1">
                    <a:lumMod val="65000"/>
                    <a:lumOff val="35000"/>
                  </a:schemeClr>
                </a:solidFill>
                <a:latin typeface="Century Gothic" pitchFamily="34" charset="0"/>
              </a:defRPr>
            </a:lvl1pPr>
          </a:lstStyle>
          <a:p>
            <a:fld id="{A03B94DE-8B78-490F-AD99-96C23EEE0B7F}" type="slidenum">
              <a:rPr lang="en-GB" smtClean="0"/>
              <a:t>‹#›</a:t>
            </a:fld>
            <a:endParaRPr lang="en-GB"/>
          </a:p>
        </p:txBody>
      </p:sp>
      <p:sp>
        <p:nvSpPr>
          <p:cNvPr id="7" name="Oval 6"/>
          <p:cNvSpPr/>
          <p:nvPr/>
        </p:nvSpPr>
        <p:spPr>
          <a:xfrm>
            <a:off x="11840864" y="9099138"/>
            <a:ext cx="118681" cy="118681"/>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8016" tIns="64008" rIns="128016" bIns="64008" rtlCol="0" anchor="ctr"/>
          <a:lstStyle/>
          <a:p>
            <a:pPr marL="0" algn="ctr" defTabSz="1280160" rtl="0" eaLnBrk="1" latinLnBrk="0" hangingPunct="1"/>
            <a:endParaRPr lang="en-US" sz="2500" kern="1200">
              <a:solidFill>
                <a:schemeClr val="lt1"/>
              </a:solidFill>
              <a:latin typeface="+mn-lt"/>
              <a:ea typeface="+mn-ea"/>
              <a:cs typeface="+mn-cs"/>
            </a:endParaRPr>
          </a:p>
        </p:txBody>
      </p:sp>
      <p:sp>
        <p:nvSpPr>
          <p:cNvPr id="8" name="Oval 7"/>
          <p:cNvSpPr/>
          <p:nvPr/>
        </p:nvSpPr>
        <p:spPr>
          <a:xfrm>
            <a:off x="796767" y="9099138"/>
            <a:ext cx="118681" cy="118681"/>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8016" tIns="64008" rIns="128016" bIns="64008"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1280160" rtl="0" eaLnBrk="1" latinLnBrk="0" hangingPunct="1">
        <a:lnSpc>
          <a:spcPts val="8120"/>
        </a:lnSpc>
        <a:spcBef>
          <a:spcPct val="0"/>
        </a:spcBef>
        <a:buNone/>
        <a:defRPr sz="76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480060" indent="-480060" algn="l" defTabSz="1280160" rtl="0" eaLnBrk="1" latinLnBrk="0" hangingPunct="1">
        <a:spcBef>
          <a:spcPct val="20000"/>
        </a:spcBef>
        <a:buFont typeface="Arial" pitchFamily="34" charset="0"/>
        <a:buChar char="•"/>
        <a:defRPr sz="3400" kern="1200">
          <a:solidFill>
            <a:schemeClr val="tx1">
              <a:lumMod val="50000"/>
              <a:lumOff val="50000"/>
            </a:schemeClr>
          </a:solidFill>
          <a:latin typeface="+mj-lt"/>
          <a:ea typeface="+mn-ea"/>
          <a:cs typeface="+mn-cs"/>
        </a:defRPr>
      </a:lvl1pPr>
      <a:lvl2pPr marL="1040130" indent="-400050" algn="l" defTabSz="1280160" rtl="0" eaLnBrk="1" latinLnBrk="0" hangingPunct="1">
        <a:spcBef>
          <a:spcPct val="20000"/>
        </a:spcBef>
        <a:buFont typeface="Courier New" pitchFamily="49" charset="0"/>
        <a:buChar char="o"/>
        <a:defRPr sz="2200" kern="1200">
          <a:solidFill>
            <a:schemeClr val="tx1">
              <a:lumMod val="50000"/>
              <a:lumOff val="50000"/>
            </a:schemeClr>
          </a:solidFill>
          <a:latin typeface="+mj-lt"/>
          <a:ea typeface="+mn-ea"/>
          <a:cs typeface="+mn-cs"/>
        </a:defRPr>
      </a:lvl2pPr>
      <a:lvl3pPr marL="1600200" indent="-320040" algn="l" defTabSz="1280160" rtl="0" eaLnBrk="1" latinLnBrk="0" hangingPunct="1">
        <a:spcBef>
          <a:spcPct val="20000"/>
        </a:spcBef>
        <a:buFont typeface="Arial" pitchFamily="34" charset="0"/>
        <a:buChar char="•"/>
        <a:defRPr sz="2200" kern="1200">
          <a:solidFill>
            <a:schemeClr val="tx1">
              <a:lumMod val="50000"/>
              <a:lumOff val="50000"/>
            </a:schemeClr>
          </a:solidFill>
          <a:latin typeface="+mj-lt"/>
          <a:ea typeface="+mn-ea"/>
          <a:cs typeface="+mn-cs"/>
        </a:defRPr>
      </a:lvl3pPr>
      <a:lvl4pPr marL="2240280" indent="-320040" algn="l" defTabSz="1280160" rtl="0" eaLnBrk="1" latinLnBrk="0" hangingPunct="1">
        <a:spcBef>
          <a:spcPct val="20000"/>
        </a:spcBef>
        <a:buFont typeface="Courier New" pitchFamily="49" charset="0"/>
        <a:buChar char="o"/>
        <a:defRPr sz="2200" kern="1200">
          <a:solidFill>
            <a:schemeClr val="tx1">
              <a:lumMod val="50000"/>
              <a:lumOff val="50000"/>
            </a:schemeClr>
          </a:solidFill>
          <a:latin typeface="+mj-lt"/>
          <a:ea typeface="+mn-ea"/>
          <a:cs typeface="+mn-cs"/>
        </a:defRPr>
      </a:lvl4pPr>
      <a:lvl5pPr marL="2880360" indent="-320040" algn="l" defTabSz="1280160" rtl="0" eaLnBrk="1" latinLnBrk="0" hangingPunct="1">
        <a:spcBef>
          <a:spcPct val="20000"/>
        </a:spcBef>
        <a:buFont typeface="Arial" pitchFamily="34" charset="0"/>
        <a:buChar char="•"/>
        <a:defRPr sz="2200" kern="1200">
          <a:solidFill>
            <a:schemeClr val="tx1">
              <a:lumMod val="50000"/>
              <a:lumOff val="50000"/>
            </a:schemeClr>
          </a:solidFill>
          <a:latin typeface="+mj-lt"/>
          <a:ea typeface="+mn-ea"/>
          <a:cs typeface="+mn-cs"/>
        </a:defRPr>
      </a:lvl5pPr>
      <a:lvl6pPr marL="3520440" indent="-320040" algn="l" defTabSz="1280160" rtl="0" eaLnBrk="1" latinLnBrk="0" hangingPunct="1">
        <a:spcBef>
          <a:spcPct val="20000"/>
        </a:spcBef>
        <a:buFont typeface="Courier New" pitchFamily="49" charset="0"/>
        <a:buChar char="o"/>
        <a:defRPr sz="2200" kern="1200">
          <a:solidFill>
            <a:schemeClr val="tx1">
              <a:lumMod val="50000"/>
              <a:lumOff val="50000"/>
            </a:schemeClr>
          </a:solidFill>
          <a:latin typeface="+mj-lt"/>
          <a:ea typeface="+mn-ea"/>
          <a:cs typeface="+mn-cs"/>
        </a:defRPr>
      </a:lvl6pPr>
      <a:lvl7pPr marL="4160520" indent="-320040" algn="l" defTabSz="1280160" rtl="0" eaLnBrk="1" latinLnBrk="0" hangingPunct="1">
        <a:spcBef>
          <a:spcPct val="20000"/>
        </a:spcBef>
        <a:buFont typeface="Arial" pitchFamily="34" charset="0"/>
        <a:buChar char="•"/>
        <a:defRPr sz="2200" kern="1200">
          <a:solidFill>
            <a:schemeClr val="tx1">
              <a:lumMod val="50000"/>
              <a:lumOff val="50000"/>
            </a:schemeClr>
          </a:solidFill>
          <a:latin typeface="+mj-lt"/>
          <a:ea typeface="+mn-ea"/>
          <a:cs typeface="+mn-cs"/>
        </a:defRPr>
      </a:lvl7pPr>
      <a:lvl8pPr marL="4800600" indent="-320040" algn="l" defTabSz="1280160" rtl="0" eaLnBrk="1" latinLnBrk="0" hangingPunct="1">
        <a:spcBef>
          <a:spcPct val="20000"/>
        </a:spcBef>
        <a:buFont typeface="Courier New" pitchFamily="49" charset="0"/>
        <a:buChar char="o"/>
        <a:defRPr sz="2200" kern="1200">
          <a:solidFill>
            <a:schemeClr val="tx1">
              <a:lumMod val="50000"/>
              <a:lumOff val="50000"/>
            </a:schemeClr>
          </a:solidFill>
          <a:latin typeface="+mj-lt"/>
          <a:ea typeface="+mn-ea"/>
          <a:cs typeface="+mn-cs"/>
        </a:defRPr>
      </a:lvl8pPr>
      <a:lvl9pPr marL="5440680" indent="-320040" algn="l" defTabSz="1280160" rtl="0" eaLnBrk="1" latinLnBrk="0" hangingPunct="1">
        <a:spcBef>
          <a:spcPct val="20000"/>
        </a:spcBef>
        <a:buFont typeface="Arial" pitchFamily="34" charset="0"/>
        <a:buChar char="•"/>
        <a:defRPr sz="2200" kern="1200">
          <a:solidFill>
            <a:schemeClr val="tx1">
              <a:lumMod val="50000"/>
              <a:lumOff val="50000"/>
            </a:schemeClr>
          </a:solidFill>
          <a:latin typeface="+mj-lt"/>
          <a:ea typeface="+mn-ea"/>
          <a:cs typeface="+mn-cs"/>
        </a:defRPr>
      </a:lvl9pPr>
    </p:bodyStyle>
    <p:other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GxZWX6MXYAhXPJFAKHW8jAzYQjRwIBw&amp;url=https%3A%2F%2Fwww.creativecertificates.com%2Fattendance-award-certificates%2F&amp;psig=AOvVaw2ObtULYCoAPPcd5zj9Jpqx&amp;ust=1515413148715970" TargetMode="External"/><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google.co.uk/url?sa=i&amp;rct=j&amp;q=&amp;esrc=s&amp;source=images&amp;cd=&amp;cad=rja&amp;uact=8&amp;ved=0ahUKEwiP08qPhcbYAhWFEVAKHbDfAHEQjRwIBw&amp;url=https%3A%2F%2Fwww.edutopia.org%2Fblog%2Faddressing-our-needs-maslow-hierarchy-lori-desautels&amp;psig=AOvVaw2GB1w3CddQNcl7rcVk_k2s&amp;ust=1515420939765719" TargetMode="Externa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https://www.cteg.org.uk/infant-school-gender-barriers/" TargetMode="External"/><Relationship Id="rId2" Type="http://schemas.openxmlformats.org/officeDocument/2006/relationships/hyperlink" Target="https://nurturegroups.org/introducing-nurture/boxall-profile" TargetMode="External"/><Relationship Id="rId1" Type="http://schemas.openxmlformats.org/officeDocument/2006/relationships/slideLayout" Target="../slideLayouts/slideLayout1.xml"/><Relationship Id="rId4" Type="http://schemas.openxmlformats.org/officeDocument/2006/relationships/hyperlink" Target="https://www.google.co.uk/search?q=maslows+theory&amp;source=lnms&amp;tbm=isch&amp;sa=X&amp;ved=0ahUKEwjLru72hsbYAhVELFAKHZv9AHkQ_AUICigB&amp;biw=1366&amp;bih=651#imgrc=Vt0lemghh9idXM:&amp;spf=151533504371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p:cNvSpPr/>
          <p:nvPr/>
        </p:nvSpPr>
        <p:spPr>
          <a:xfrm>
            <a:off x="383669" y="910645"/>
            <a:ext cx="11993793" cy="1934556"/>
          </a:xfrm>
          <a:prstGeom prst="rect">
            <a:avLst/>
          </a:prstGeom>
          <a:solidFill>
            <a:schemeClr val="bg1">
              <a:lumMod val="95000"/>
            </a:schemeClr>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016" tIns="64008" rIns="128016" bIns="64008" rtlCol="0" anchor="ctr"/>
          <a:lstStyle/>
          <a:p>
            <a:pPr algn="ctr"/>
            <a:endParaRPr lang="en-GB"/>
          </a:p>
        </p:txBody>
      </p:sp>
      <p:sp>
        <p:nvSpPr>
          <p:cNvPr id="6" name="TextBox 5"/>
          <p:cNvSpPr txBox="1"/>
          <p:nvPr/>
        </p:nvSpPr>
        <p:spPr>
          <a:xfrm>
            <a:off x="357467" y="788173"/>
            <a:ext cx="12082621" cy="1421928"/>
          </a:xfrm>
          <a:prstGeom prst="rect">
            <a:avLst/>
          </a:prstGeom>
          <a:noFill/>
        </p:spPr>
        <p:txBody>
          <a:bodyPr wrap="square" lIns="128016" tIns="64008" rIns="128016" bIns="64008" rtlCol="0">
            <a:spAutoFit/>
          </a:bodyPr>
          <a:lstStyle/>
          <a:p>
            <a:r>
              <a:rPr lang="en-GB" sz="1700" b="1" dirty="0">
                <a:latin typeface="Comic Sans MS" pitchFamily="66" charset="0"/>
              </a:rPr>
              <a:t> </a:t>
            </a:r>
          </a:p>
          <a:p>
            <a:endParaRPr lang="en-GB" sz="1500" dirty="0">
              <a:latin typeface="Comic Sans MS" pitchFamily="66" charset="0"/>
            </a:endParaRPr>
          </a:p>
          <a:p>
            <a:endParaRPr lang="en-GB" sz="700" dirty="0">
              <a:latin typeface="Comic Sans MS" pitchFamily="66" charset="0"/>
            </a:endParaRPr>
          </a:p>
          <a:p>
            <a:r>
              <a:rPr lang="en-GB" sz="1100" dirty="0">
                <a:latin typeface="Comic Sans MS" pitchFamily="66" charset="0"/>
              </a:rPr>
              <a:t>The aim of this academic poster is to reveal the ‘Hidden Curriculum’ in my learning environment.</a:t>
            </a:r>
          </a:p>
          <a:p>
            <a:r>
              <a:rPr lang="en-GB" sz="1700" dirty="0">
                <a:latin typeface="Comic Sans MS" pitchFamily="66" charset="0"/>
              </a:rPr>
              <a:t> </a:t>
            </a:r>
          </a:p>
          <a:p>
            <a:r>
              <a:rPr lang="en-GB" sz="1700" dirty="0">
                <a:latin typeface="Comic Sans MS" pitchFamily="66" charset="0"/>
              </a:rPr>
              <a:t> </a:t>
            </a:r>
            <a:endParaRPr lang="en-GB" sz="1700" dirty="0">
              <a:latin typeface="Comic Sans MS" pitchFamily="66" charset="0"/>
            </a:endParaRPr>
          </a:p>
        </p:txBody>
      </p:sp>
      <p:sp>
        <p:nvSpPr>
          <p:cNvPr id="5" name="Plaque 4"/>
          <p:cNvSpPr/>
          <p:nvPr/>
        </p:nvSpPr>
        <p:spPr>
          <a:xfrm>
            <a:off x="3251508" y="163285"/>
            <a:ext cx="5947861" cy="604894"/>
          </a:xfrm>
          <a:prstGeom prst="plaqu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016" tIns="64008" rIns="128016" bIns="64008" rtlCol="0" anchor="ctr"/>
          <a:lstStyle/>
          <a:p>
            <a:pPr algn="ctr"/>
            <a:endParaRPr lang="en-GB"/>
          </a:p>
        </p:txBody>
      </p:sp>
      <p:sp>
        <p:nvSpPr>
          <p:cNvPr id="2" name="Title 1"/>
          <p:cNvSpPr>
            <a:spLocks noGrp="1"/>
          </p:cNvSpPr>
          <p:nvPr>
            <p:ph type="ctrTitle"/>
          </p:nvPr>
        </p:nvSpPr>
        <p:spPr>
          <a:xfrm>
            <a:off x="3524389" y="299243"/>
            <a:ext cx="5402100" cy="340945"/>
          </a:xfrm>
        </p:spPr>
        <p:txBody>
          <a:bodyPr/>
          <a:lstStyle/>
          <a:p>
            <a:r>
              <a:rPr lang="en-GB" sz="2000" b="1" u="sng" dirty="0">
                <a:solidFill>
                  <a:schemeClr val="bg1">
                    <a:lumMod val="75000"/>
                  </a:schemeClr>
                </a:solidFill>
                <a:latin typeface="Comic Sans MS" pitchFamily="66" charset="0"/>
              </a:rPr>
              <a:t>THE HIDDEN CURRICULUM </a:t>
            </a:r>
            <a:endParaRPr lang="en-GB" sz="2000" b="1" u="sng" dirty="0">
              <a:solidFill>
                <a:schemeClr val="bg1">
                  <a:lumMod val="75000"/>
                </a:schemeClr>
              </a:solidFill>
              <a:latin typeface="Comic Sans MS" pitchFamily="66" charset="0"/>
            </a:endParaRPr>
          </a:p>
        </p:txBody>
      </p:sp>
      <p:sp>
        <p:nvSpPr>
          <p:cNvPr id="7" name="TextBox 6"/>
          <p:cNvSpPr txBox="1"/>
          <p:nvPr/>
        </p:nvSpPr>
        <p:spPr>
          <a:xfrm>
            <a:off x="359632" y="1869549"/>
            <a:ext cx="11819398" cy="975652"/>
          </a:xfrm>
          <a:prstGeom prst="rect">
            <a:avLst/>
          </a:prstGeom>
          <a:noFill/>
        </p:spPr>
        <p:txBody>
          <a:bodyPr wrap="square" lIns="128016" tIns="64008" rIns="128016" bIns="64008" rtlCol="0">
            <a:spAutoFit/>
          </a:bodyPr>
          <a:lstStyle/>
          <a:p>
            <a:r>
              <a:rPr lang="en-GB" sz="1100" b="1" dirty="0">
                <a:latin typeface="Comic Sans MS" pitchFamily="66" charset="0"/>
              </a:rPr>
              <a:t>What is the Hidden Curriculum? </a:t>
            </a:r>
          </a:p>
          <a:p>
            <a:r>
              <a:rPr lang="en-GB" sz="1100" dirty="0">
                <a:latin typeface="Comic Sans MS" pitchFamily="66" charset="0"/>
              </a:rPr>
              <a:t>The ‘Hidden Curriculum’ is  not part of the Official Curriculum.  The Hidden Curriculum in my setting are additional skills and experiences we provide our pupils with. Some elements of the Hidden Curriculum that my setting implements are:-		</a:t>
            </a:r>
          </a:p>
          <a:p>
            <a:r>
              <a:rPr lang="en-GB" sz="1100" dirty="0">
                <a:solidFill>
                  <a:srgbClr val="FF0000"/>
                </a:solidFill>
                <a:latin typeface="Comic Sans MS" pitchFamily="66" charset="0"/>
              </a:rPr>
              <a:t>Classroom Behaviours </a:t>
            </a:r>
            <a:r>
              <a:rPr lang="en-GB" sz="1100" dirty="0">
                <a:latin typeface="Comic Sans MS" pitchFamily="66" charset="0"/>
              </a:rPr>
              <a:t>	</a:t>
            </a:r>
            <a:r>
              <a:rPr lang="en-GB" sz="1100" dirty="0">
                <a:solidFill>
                  <a:srgbClr val="7030A0"/>
                </a:solidFill>
                <a:latin typeface="Comic Sans MS" pitchFamily="66" charset="0"/>
              </a:rPr>
              <a:t>School </a:t>
            </a:r>
            <a:r>
              <a:rPr lang="en-GB" sz="1100" dirty="0" smtClean="0">
                <a:solidFill>
                  <a:srgbClr val="7030A0"/>
                </a:solidFill>
                <a:latin typeface="Comic Sans MS" pitchFamily="66" charset="0"/>
              </a:rPr>
              <a:t>Uniform                 </a:t>
            </a:r>
            <a:r>
              <a:rPr lang="en-GB" sz="1100" dirty="0" smtClean="0">
                <a:solidFill>
                  <a:srgbClr val="FFC000"/>
                </a:solidFill>
                <a:latin typeface="Comic Sans MS" pitchFamily="66" charset="0"/>
              </a:rPr>
              <a:t>School </a:t>
            </a:r>
            <a:r>
              <a:rPr lang="en-GB" sz="1100" dirty="0">
                <a:solidFill>
                  <a:srgbClr val="FFC000"/>
                </a:solidFill>
                <a:latin typeface="Comic Sans MS" pitchFamily="66" charset="0"/>
              </a:rPr>
              <a:t>Rules	</a:t>
            </a:r>
            <a:r>
              <a:rPr lang="en-GB" sz="1100" dirty="0">
                <a:latin typeface="Comic Sans MS" pitchFamily="66" charset="0"/>
              </a:rPr>
              <a:t>	</a:t>
            </a:r>
            <a:r>
              <a:rPr lang="en-GB" sz="1100" dirty="0" smtClean="0">
                <a:solidFill>
                  <a:srgbClr val="00B0F0"/>
                </a:solidFill>
                <a:latin typeface="Comic Sans MS" pitchFamily="66" charset="0"/>
              </a:rPr>
              <a:t>Punctuality</a:t>
            </a:r>
            <a:r>
              <a:rPr lang="en-GB" sz="1100" dirty="0">
                <a:solidFill>
                  <a:srgbClr val="00B0F0"/>
                </a:solidFill>
                <a:latin typeface="Comic Sans MS" pitchFamily="66" charset="0"/>
              </a:rPr>
              <a:t> </a:t>
            </a:r>
            <a:r>
              <a:rPr lang="en-GB" sz="1100" dirty="0" smtClean="0">
                <a:solidFill>
                  <a:srgbClr val="00B0F0"/>
                </a:solidFill>
                <a:latin typeface="Comic Sans MS" pitchFamily="66" charset="0"/>
              </a:rPr>
              <a:t>          	        </a:t>
            </a:r>
            <a:r>
              <a:rPr lang="en-GB" sz="1100" dirty="0" smtClean="0">
                <a:solidFill>
                  <a:srgbClr val="92D050"/>
                </a:solidFill>
                <a:latin typeface="Comic Sans MS" pitchFamily="66" charset="0"/>
              </a:rPr>
              <a:t>Healthy </a:t>
            </a:r>
            <a:r>
              <a:rPr lang="en-GB" sz="1100" dirty="0">
                <a:solidFill>
                  <a:srgbClr val="92D050"/>
                </a:solidFill>
                <a:latin typeface="Comic Sans MS" pitchFamily="66" charset="0"/>
              </a:rPr>
              <a:t>Schools</a:t>
            </a:r>
            <a:r>
              <a:rPr lang="en-GB" sz="1100" dirty="0">
                <a:latin typeface="Comic Sans MS" pitchFamily="66" charset="0"/>
              </a:rPr>
              <a:t>	</a:t>
            </a:r>
            <a:r>
              <a:rPr lang="en-GB" sz="1100" dirty="0" smtClean="0">
                <a:solidFill>
                  <a:srgbClr val="FF0000"/>
                </a:solidFill>
                <a:latin typeface="Comic Sans MS" pitchFamily="66" charset="0"/>
              </a:rPr>
              <a:t>Eco </a:t>
            </a:r>
            <a:r>
              <a:rPr lang="en-GB" sz="1100" dirty="0">
                <a:solidFill>
                  <a:srgbClr val="FF0000"/>
                </a:solidFill>
                <a:latin typeface="Comic Sans MS" pitchFamily="66" charset="0"/>
              </a:rPr>
              <a:t>Schools</a:t>
            </a:r>
          </a:p>
          <a:p>
            <a:r>
              <a:rPr lang="en-GB" sz="1100" dirty="0">
                <a:solidFill>
                  <a:srgbClr val="00B0F0"/>
                </a:solidFill>
                <a:latin typeface="Comic Sans MS" pitchFamily="66" charset="0"/>
              </a:rPr>
              <a:t>Buddy Schemes</a:t>
            </a:r>
            <a:r>
              <a:rPr lang="en-GB" sz="1100" dirty="0">
                <a:latin typeface="Comic Sans MS" pitchFamily="66" charset="0"/>
              </a:rPr>
              <a:t>		</a:t>
            </a:r>
            <a:r>
              <a:rPr lang="en-GB" sz="1100" dirty="0" smtClean="0">
                <a:solidFill>
                  <a:srgbClr val="FFC000"/>
                </a:solidFill>
                <a:latin typeface="Comic Sans MS" pitchFamily="66" charset="0"/>
              </a:rPr>
              <a:t>S.E.A.L	           </a:t>
            </a:r>
            <a:r>
              <a:rPr lang="en-GB" sz="1100" dirty="0" smtClean="0">
                <a:solidFill>
                  <a:srgbClr val="7030A0"/>
                </a:solidFill>
                <a:latin typeface="Comic Sans MS" pitchFamily="66" charset="0"/>
              </a:rPr>
              <a:t>Politeness</a:t>
            </a:r>
            <a:r>
              <a:rPr lang="en-GB" sz="1100" dirty="0">
                <a:latin typeface="Comic Sans MS" pitchFamily="66" charset="0"/>
              </a:rPr>
              <a:t>		</a:t>
            </a:r>
            <a:r>
              <a:rPr lang="en-GB" sz="1100" dirty="0" smtClean="0">
                <a:solidFill>
                  <a:srgbClr val="92D050"/>
                </a:solidFill>
                <a:latin typeface="Comic Sans MS" pitchFamily="66" charset="0"/>
              </a:rPr>
              <a:t>Tidiness                           </a:t>
            </a:r>
            <a:r>
              <a:rPr lang="en-GB" sz="1100" dirty="0" smtClean="0">
                <a:solidFill>
                  <a:srgbClr val="FF66FF"/>
                </a:solidFill>
                <a:latin typeface="Comic Sans MS" pitchFamily="66" charset="0"/>
              </a:rPr>
              <a:t>Grouping </a:t>
            </a:r>
            <a:r>
              <a:rPr lang="en-GB" sz="1100" dirty="0">
                <a:solidFill>
                  <a:srgbClr val="FF66FF"/>
                </a:solidFill>
                <a:latin typeface="Comic Sans MS" pitchFamily="66" charset="0"/>
              </a:rPr>
              <a:t>or streaming by ability</a:t>
            </a:r>
            <a:endParaRPr lang="en-GB" sz="1100" dirty="0">
              <a:solidFill>
                <a:srgbClr val="FF66FF"/>
              </a:solidFill>
              <a:latin typeface="Comic Sans MS" pitchFamily="66" charset="0"/>
            </a:endParaRPr>
          </a:p>
        </p:txBody>
      </p:sp>
      <p:sp>
        <p:nvSpPr>
          <p:cNvPr id="32" name="Chevron 31"/>
          <p:cNvSpPr/>
          <p:nvPr/>
        </p:nvSpPr>
        <p:spPr>
          <a:xfrm rot="10800000">
            <a:off x="419880" y="1048387"/>
            <a:ext cx="3427200" cy="302400"/>
          </a:xfrm>
          <a:prstGeom prst="chevron">
            <a:avLst/>
          </a:prstGeom>
          <a:solidFill>
            <a:srgbClr val="FFFF00"/>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lIns="128016" tIns="64008" rIns="128016" bIns="64008" rtlCol="0" anchor="ctr"/>
          <a:lstStyle/>
          <a:p>
            <a:pPr algn="ctr"/>
            <a:endParaRPr lang="en-GB">
              <a:solidFill>
                <a:schemeClr val="tx1"/>
              </a:solidFill>
            </a:endParaRPr>
          </a:p>
        </p:txBody>
      </p:sp>
      <p:sp>
        <p:nvSpPr>
          <p:cNvPr id="34" name="TextBox 33"/>
          <p:cNvSpPr txBox="1"/>
          <p:nvPr/>
        </p:nvSpPr>
        <p:spPr>
          <a:xfrm>
            <a:off x="576916" y="1033637"/>
            <a:ext cx="2674592" cy="360099"/>
          </a:xfrm>
          <a:prstGeom prst="rect">
            <a:avLst/>
          </a:prstGeom>
          <a:solidFill>
            <a:srgbClr val="FFFF00"/>
          </a:solidFill>
        </p:spPr>
        <p:txBody>
          <a:bodyPr wrap="square" lIns="128016" tIns="64008" rIns="128016" bIns="64008" rtlCol="0">
            <a:spAutoFit/>
          </a:bodyPr>
          <a:lstStyle/>
          <a:p>
            <a:r>
              <a:rPr lang="en-GB" sz="1500" b="1" dirty="0">
                <a:latin typeface="Comic Sans MS" pitchFamily="66" charset="0"/>
              </a:rPr>
              <a:t>Introduction</a:t>
            </a:r>
            <a:endParaRPr lang="en-GB" sz="1500" b="1" dirty="0">
              <a:latin typeface="Comic Sans MS" pitchFamily="66" charset="0"/>
            </a:endParaRPr>
          </a:p>
        </p:txBody>
      </p:sp>
      <p:sp>
        <p:nvSpPr>
          <p:cNvPr id="36" name="Rectangle 35"/>
          <p:cNvSpPr/>
          <p:nvPr/>
        </p:nvSpPr>
        <p:spPr>
          <a:xfrm>
            <a:off x="260430" y="3126520"/>
            <a:ext cx="4517234" cy="6210584"/>
          </a:xfrm>
          <a:prstGeom prst="rect">
            <a:avLst/>
          </a:prstGeom>
          <a:solidFill>
            <a:schemeClr val="bg1">
              <a:lumMod val="95000"/>
            </a:schemeClr>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016" tIns="64008" rIns="128016" bIns="64008" rtlCol="0" anchor="ctr"/>
          <a:lstStyle/>
          <a:p>
            <a:pPr algn="ctr"/>
            <a:endParaRPr lang="en-GB"/>
          </a:p>
        </p:txBody>
      </p:sp>
      <p:sp>
        <p:nvSpPr>
          <p:cNvPr id="37" name="Chevron 36"/>
          <p:cNvSpPr/>
          <p:nvPr/>
        </p:nvSpPr>
        <p:spPr>
          <a:xfrm rot="10800000">
            <a:off x="359632" y="3302391"/>
            <a:ext cx="4214141" cy="314357"/>
          </a:xfrm>
          <a:prstGeom prst="chevron">
            <a:avLst/>
          </a:prstGeom>
          <a:solidFill>
            <a:srgbClr val="FFFF00"/>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lIns="128016" tIns="64008" rIns="128016" bIns="64008" rtlCol="0" anchor="ctr"/>
          <a:lstStyle/>
          <a:p>
            <a:pPr algn="ctr"/>
            <a:endParaRPr lang="en-GB">
              <a:solidFill>
                <a:schemeClr val="tx1"/>
              </a:solidFill>
            </a:endParaRPr>
          </a:p>
        </p:txBody>
      </p:sp>
      <p:sp>
        <p:nvSpPr>
          <p:cNvPr id="38" name="TextBox 37"/>
          <p:cNvSpPr txBox="1"/>
          <p:nvPr/>
        </p:nvSpPr>
        <p:spPr>
          <a:xfrm>
            <a:off x="603459" y="3256785"/>
            <a:ext cx="4194277" cy="390876"/>
          </a:xfrm>
          <a:prstGeom prst="rect">
            <a:avLst/>
          </a:prstGeom>
          <a:noFill/>
        </p:spPr>
        <p:txBody>
          <a:bodyPr wrap="square" lIns="128016" tIns="64008" rIns="128016" bIns="64008" rtlCol="0">
            <a:spAutoFit/>
          </a:bodyPr>
          <a:lstStyle/>
          <a:p>
            <a:r>
              <a:rPr lang="en-GB" sz="1400" b="1" dirty="0">
                <a:latin typeface="Comic Sans MS" pitchFamily="66" charset="0"/>
              </a:rPr>
              <a:t>Nurture (Butterfly Buddies</a:t>
            </a:r>
            <a:r>
              <a:rPr lang="en-GB" sz="1700" b="1" dirty="0" smtClean="0">
                <a:latin typeface="Comic Sans MS" pitchFamily="66" charset="0"/>
              </a:rPr>
              <a:t>) </a:t>
            </a:r>
            <a:r>
              <a:rPr lang="en-GB" sz="1000" b="1" dirty="0" smtClean="0">
                <a:latin typeface="Comic Sans MS" pitchFamily="66" charset="0"/>
              </a:rPr>
              <a:t>(</a:t>
            </a:r>
            <a:r>
              <a:rPr lang="en-GB" sz="1000" b="1" dirty="0" err="1" smtClean="0">
                <a:latin typeface="Comic Sans MS" pitchFamily="66" charset="0"/>
              </a:rPr>
              <a:t>Maslows</a:t>
            </a:r>
            <a:r>
              <a:rPr lang="en-GB" sz="1000" b="1" dirty="0" smtClean="0">
                <a:latin typeface="Comic Sans MS" pitchFamily="66" charset="0"/>
              </a:rPr>
              <a:t> Theory)</a:t>
            </a:r>
            <a:endParaRPr lang="en-GB" sz="1000" b="1" dirty="0">
              <a:latin typeface="Comic Sans MS" pitchFamily="66" charset="0"/>
            </a:endParaRPr>
          </a:p>
        </p:txBody>
      </p:sp>
      <p:sp>
        <p:nvSpPr>
          <p:cNvPr id="39" name="TextBox 38"/>
          <p:cNvSpPr txBox="1"/>
          <p:nvPr/>
        </p:nvSpPr>
        <p:spPr>
          <a:xfrm>
            <a:off x="341971" y="3534142"/>
            <a:ext cx="4435693" cy="6607963"/>
          </a:xfrm>
          <a:prstGeom prst="rect">
            <a:avLst/>
          </a:prstGeom>
          <a:noFill/>
        </p:spPr>
        <p:txBody>
          <a:bodyPr wrap="square" lIns="128016" tIns="64008" rIns="128016" bIns="64008" rtlCol="0">
            <a:spAutoFit/>
          </a:bodyPr>
          <a:lstStyle/>
          <a:p>
            <a:pPr marL="240030" indent="-240030">
              <a:buFont typeface="Arial" pitchFamily="34" charset="0"/>
              <a:buChar char="•"/>
            </a:pPr>
            <a:r>
              <a:rPr lang="en-GB" sz="1500" dirty="0">
                <a:latin typeface="Comic Sans MS" pitchFamily="66" charset="0"/>
              </a:rPr>
              <a:t> </a:t>
            </a:r>
            <a:r>
              <a:rPr lang="en-GB" sz="1100" dirty="0">
                <a:latin typeface="Comic Sans MS" pitchFamily="66" charset="0"/>
              </a:rPr>
              <a:t>Nurture in my setting is an intervention delivered to pupils who have social, emotional and behaviour difficulties. </a:t>
            </a:r>
          </a:p>
          <a:p>
            <a:pPr marL="240030" indent="-240030">
              <a:buFont typeface="Arial" pitchFamily="34" charset="0"/>
              <a:buChar char="•"/>
            </a:pPr>
            <a:r>
              <a:rPr lang="en-GB" sz="1100" dirty="0">
                <a:latin typeface="Comic Sans MS" pitchFamily="66" charset="0"/>
              </a:rPr>
              <a:t>The interventions are delivered by a trained level 3 teaching assistant. </a:t>
            </a:r>
          </a:p>
          <a:p>
            <a:pPr marL="240030" indent="-240030">
              <a:buFont typeface="Arial" pitchFamily="34" charset="0"/>
              <a:buChar char="•"/>
            </a:pPr>
            <a:r>
              <a:rPr lang="en-GB" sz="1100" dirty="0">
                <a:latin typeface="Comic Sans MS" pitchFamily="66" charset="0"/>
              </a:rPr>
              <a:t>Pupils attend Butterfly Buddies sessions one afternoon a week.</a:t>
            </a:r>
          </a:p>
          <a:p>
            <a:pPr marL="240030" indent="-240030">
              <a:buFont typeface="Arial" pitchFamily="34" charset="0"/>
              <a:buChar char="•"/>
            </a:pPr>
            <a:r>
              <a:rPr lang="en-GB" sz="1100" dirty="0">
                <a:latin typeface="Comic Sans MS" pitchFamily="66" charset="0"/>
              </a:rPr>
              <a:t>The Butterfly Buddy group is made up of a mixture of boys and girls from year 2.</a:t>
            </a:r>
          </a:p>
          <a:p>
            <a:pPr marL="240030" indent="-240030">
              <a:buFont typeface="Arial" pitchFamily="34" charset="0"/>
              <a:buChar char="•"/>
            </a:pPr>
            <a:r>
              <a:rPr lang="en-GB" sz="1100" dirty="0">
                <a:latin typeface="Comic Sans MS" pitchFamily="66" charset="0"/>
              </a:rPr>
              <a:t>Six pupils attend the session  at a time. </a:t>
            </a:r>
          </a:p>
          <a:p>
            <a:r>
              <a:rPr lang="en-GB" sz="1200" b="1" dirty="0" smtClean="0">
                <a:latin typeface="Comic Sans MS" pitchFamily="66" charset="0"/>
              </a:rPr>
              <a:t>What </a:t>
            </a:r>
            <a:r>
              <a:rPr lang="en-GB" sz="1200" b="1" dirty="0">
                <a:latin typeface="Comic Sans MS" pitchFamily="66" charset="0"/>
              </a:rPr>
              <a:t>do the pupils do during the sessions ?</a:t>
            </a:r>
          </a:p>
          <a:p>
            <a:r>
              <a:rPr lang="en-GB" sz="1100" dirty="0">
                <a:solidFill>
                  <a:srgbClr val="FF0000"/>
                </a:solidFill>
                <a:latin typeface="Comic Sans MS" pitchFamily="66" charset="0"/>
              </a:rPr>
              <a:t>Circle Time</a:t>
            </a:r>
            <a:r>
              <a:rPr lang="en-GB" sz="1100" dirty="0">
                <a:latin typeface="Comic Sans MS" pitchFamily="66" charset="0"/>
              </a:rPr>
              <a:t>	</a:t>
            </a:r>
            <a:r>
              <a:rPr lang="en-GB" sz="1100" dirty="0">
                <a:solidFill>
                  <a:srgbClr val="FFC000"/>
                </a:solidFill>
                <a:latin typeface="Comic Sans MS" pitchFamily="66" charset="0"/>
              </a:rPr>
              <a:t>Play Games</a:t>
            </a:r>
            <a:r>
              <a:rPr lang="en-GB" sz="1100" dirty="0">
                <a:latin typeface="Comic Sans MS" pitchFamily="66" charset="0"/>
              </a:rPr>
              <a:t>	</a:t>
            </a:r>
            <a:r>
              <a:rPr lang="en-GB" sz="1100" dirty="0">
                <a:solidFill>
                  <a:srgbClr val="92D050"/>
                </a:solidFill>
                <a:latin typeface="Comic Sans MS" pitchFamily="66" charset="0"/>
              </a:rPr>
              <a:t>Read Stories</a:t>
            </a:r>
          </a:p>
          <a:p>
            <a:r>
              <a:rPr lang="en-GB" sz="1100" dirty="0">
                <a:solidFill>
                  <a:srgbClr val="00B0F0"/>
                </a:solidFill>
                <a:latin typeface="Comic Sans MS" pitchFamily="66" charset="0"/>
              </a:rPr>
              <a:t>Snack Time</a:t>
            </a:r>
            <a:r>
              <a:rPr lang="en-GB" sz="1100" dirty="0">
                <a:latin typeface="Comic Sans MS" pitchFamily="66" charset="0"/>
              </a:rPr>
              <a:t>	</a:t>
            </a:r>
            <a:r>
              <a:rPr lang="en-GB" sz="1100" dirty="0">
                <a:solidFill>
                  <a:srgbClr val="7030A0"/>
                </a:solidFill>
                <a:latin typeface="Comic Sans MS" pitchFamily="66" charset="0"/>
              </a:rPr>
              <a:t>Planned Work</a:t>
            </a:r>
            <a:r>
              <a:rPr lang="en-GB" sz="1100" dirty="0">
                <a:latin typeface="Comic Sans MS" pitchFamily="66" charset="0"/>
              </a:rPr>
              <a:t>	</a:t>
            </a:r>
            <a:r>
              <a:rPr lang="en-GB" sz="1100" dirty="0">
                <a:solidFill>
                  <a:srgbClr val="FF66FF"/>
                </a:solidFill>
                <a:latin typeface="Comic Sans MS" pitchFamily="66" charset="0"/>
              </a:rPr>
              <a:t>Attend Outings </a:t>
            </a:r>
          </a:p>
          <a:p>
            <a:r>
              <a:rPr lang="en-GB" sz="1100" dirty="0">
                <a:solidFill>
                  <a:srgbClr val="92D050"/>
                </a:solidFill>
                <a:latin typeface="Comic Sans MS" pitchFamily="66" charset="0"/>
              </a:rPr>
              <a:t>Socialise</a:t>
            </a:r>
            <a:r>
              <a:rPr lang="en-GB" sz="1100" dirty="0">
                <a:solidFill>
                  <a:srgbClr val="FF0000"/>
                </a:solidFill>
                <a:latin typeface="Comic Sans MS" pitchFamily="66" charset="0"/>
              </a:rPr>
              <a:t> </a:t>
            </a:r>
            <a:r>
              <a:rPr lang="en-GB" sz="1100" dirty="0">
                <a:latin typeface="Comic Sans MS" pitchFamily="66" charset="0"/>
              </a:rPr>
              <a:t>	</a:t>
            </a:r>
            <a:r>
              <a:rPr lang="en-GB" sz="1100" dirty="0">
                <a:solidFill>
                  <a:srgbClr val="00B0F0"/>
                </a:solidFill>
                <a:latin typeface="Comic Sans MS" pitchFamily="66" charset="0"/>
              </a:rPr>
              <a:t>Arts and Crafts</a:t>
            </a:r>
            <a:r>
              <a:rPr lang="en-GB" sz="1100" dirty="0">
                <a:latin typeface="Comic Sans MS" pitchFamily="66" charset="0"/>
              </a:rPr>
              <a:t>	</a:t>
            </a:r>
            <a:r>
              <a:rPr lang="en-GB" sz="1100" dirty="0">
                <a:solidFill>
                  <a:srgbClr val="FFC000"/>
                </a:solidFill>
                <a:latin typeface="Comic Sans MS" pitchFamily="66" charset="0"/>
              </a:rPr>
              <a:t>Discussions</a:t>
            </a:r>
          </a:p>
          <a:p>
            <a:r>
              <a:rPr lang="en-GB" sz="1100" dirty="0">
                <a:solidFill>
                  <a:srgbClr val="FF66FF"/>
                </a:solidFill>
                <a:latin typeface="Comic Sans MS" pitchFamily="66" charset="0"/>
              </a:rPr>
              <a:t>Share Personal Experiences </a:t>
            </a:r>
            <a:r>
              <a:rPr lang="en-GB" sz="1100" dirty="0">
                <a:latin typeface="Comic Sans MS" pitchFamily="66" charset="0"/>
              </a:rPr>
              <a:t>	</a:t>
            </a:r>
            <a:r>
              <a:rPr lang="en-GB" sz="1100" dirty="0">
                <a:solidFill>
                  <a:srgbClr val="FF0000"/>
                </a:solidFill>
                <a:latin typeface="Comic Sans MS" pitchFamily="66" charset="0"/>
              </a:rPr>
              <a:t>Group activities </a:t>
            </a:r>
            <a:endParaRPr lang="en-GB" sz="1100" dirty="0" smtClean="0">
              <a:solidFill>
                <a:srgbClr val="FF0000"/>
              </a:solidFill>
              <a:latin typeface="Comic Sans MS" pitchFamily="66" charset="0"/>
            </a:endParaRPr>
          </a:p>
          <a:p>
            <a:r>
              <a:rPr lang="en-GB" sz="1200" b="1" dirty="0" smtClean="0">
                <a:latin typeface="Comic Sans MS" pitchFamily="66" charset="0"/>
              </a:rPr>
              <a:t>How do you assess for Nurture</a:t>
            </a:r>
            <a:r>
              <a:rPr lang="en-GB" sz="1400" b="1" dirty="0" smtClean="0">
                <a:latin typeface="Comic Sans MS" pitchFamily="66" charset="0"/>
              </a:rPr>
              <a:t>?</a:t>
            </a:r>
          </a:p>
          <a:p>
            <a:pPr marL="228600" indent="-228600">
              <a:buFont typeface="+mj-lt"/>
              <a:buAutoNum type="arabicPeriod"/>
            </a:pPr>
            <a:r>
              <a:rPr lang="en-GB" sz="1100" dirty="0" smtClean="0">
                <a:latin typeface="Comic Sans MS" pitchFamily="66" charset="0"/>
              </a:rPr>
              <a:t>The class teacher/teaching assistant in the class raise concerns on a pupil. </a:t>
            </a:r>
          </a:p>
          <a:p>
            <a:pPr marL="228600" indent="-228600">
              <a:buFont typeface="+mj-lt"/>
              <a:buAutoNum type="arabicPeriod"/>
            </a:pPr>
            <a:r>
              <a:rPr lang="en-GB" sz="1100" dirty="0" smtClean="0">
                <a:latin typeface="Comic Sans MS" pitchFamily="66" charset="0"/>
              </a:rPr>
              <a:t>Class teacher discusses pupil with the Butterfly Buddy Leader.</a:t>
            </a:r>
          </a:p>
          <a:p>
            <a:pPr marL="228600" indent="-228600">
              <a:buFont typeface="+mj-lt"/>
              <a:buAutoNum type="arabicPeriod"/>
            </a:pPr>
            <a:r>
              <a:rPr lang="en-GB" sz="1100" dirty="0" smtClean="0">
                <a:latin typeface="Comic Sans MS" pitchFamily="66" charset="0"/>
              </a:rPr>
              <a:t>Class teacher carries out a </a:t>
            </a:r>
            <a:r>
              <a:rPr lang="en-GB" sz="1100" dirty="0" err="1" smtClean="0">
                <a:latin typeface="Comic Sans MS" pitchFamily="66" charset="0"/>
              </a:rPr>
              <a:t>Boxall</a:t>
            </a:r>
            <a:r>
              <a:rPr lang="en-GB" sz="1100" dirty="0" smtClean="0">
                <a:latin typeface="Comic Sans MS" pitchFamily="66" charset="0"/>
              </a:rPr>
              <a:t> Profile on the pupil. The Nurture Group Network states that </a:t>
            </a:r>
            <a:r>
              <a:rPr lang="en-GB" sz="1100" dirty="0" err="1" smtClean="0">
                <a:latin typeface="Comic Sans MS" pitchFamily="66" charset="0"/>
              </a:rPr>
              <a:t>Boxall</a:t>
            </a:r>
            <a:r>
              <a:rPr lang="en-GB" sz="1100" dirty="0" smtClean="0">
                <a:latin typeface="Comic Sans MS" pitchFamily="66" charset="0"/>
              </a:rPr>
              <a:t> Profile is a precise assessment for pupils who have social, emotional and behaviour difficulties (SEBD)</a:t>
            </a:r>
          </a:p>
          <a:p>
            <a:pPr marL="228600" indent="-228600">
              <a:buFont typeface="+mj-lt"/>
              <a:buAutoNum type="arabicPeriod"/>
            </a:pPr>
            <a:r>
              <a:rPr lang="en-GB" sz="1100" dirty="0" smtClean="0">
                <a:latin typeface="Comic Sans MS" pitchFamily="66" charset="0"/>
              </a:rPr>
              <a:t>The assessment indicates if a pupil requires the nurture intervention and what framework will be beneficial to them.</a:t>
            </a:r>
          </a:p>
          <a:p>
            <a:r>
              <a:rPr lang="en-GB" sz="1200" b="1" dirty="0" smtClean="0">
                <a:latin typeface="Comic Sans MS" pitchFamily="66" charset="0"/>
              </a:rPr>
              <a:t>What </a:t>
            </a:r>
            <a:r>
              <a:rPr lang="en-GB" sz="1200" b="1" dirty="0">
                <a:latin typeface="Comic Sans MS" pitchFamily="66" charset="0"/>
              </a:rPr>
              <a:t>are the benefits of Butterfly Buddies?</a:t>
            </a:r>
          </a:p>
          <a:p>
            <a:pPr marL="240030" indent="-240030">
              <a:buFont typeface="Arial" pitchFamily="34" charset="0"/>
              <a:buChar char="•"/>
            </a:pPr>
            <a:r>
              <a:rPr lang="en-GB" sz="1100" dirty="0" smtClean="0">
                <a:latin typeface="Comic Sans MS" pitchFamily="66" charset="0"/>
              </a:rPr>
              <a:t>Builds </a:t>
            </a:r>
            <a:r>
              <a:rPr lang="en-GB" sz="1100" dirty="0">
                <a:latin typeface="Comic Sans MS" pitchFamily="66" charset="0"/>
              </a:rPr>
              <a:t>pupils self-esteem and confidence.</a:t>
            </a:r>
          </a:p>
          <a:p>
            <a:pPr marL="240030" indent="-240030">
              <a:buFont typeface="Arial" pitchFamily="34" charset="0"/>
              <a:buChar char="•"/>
            </a:pPr>
            <a:r>
              <a:rPr lang="en-GB" sz="1100" dirty="0">
                <a:latin typeface="Comic Sans MS" pitchFamily="66" charset="0"/>
              </a:rPr>
              <a:t>Improves </a:t>
            </a:r>
            <a:r>
              <a:rPr lang="en-GB" sz="1100" dirty="0" smtClean="0">
                <a:latin typeface="Comic Sans MS" pitchFamily="66" charset="0"/>
              </a:rPr>
              <a:t>academic progress of pupils. </a:t>
            </a:r>
          </a:p>
          <a:p>
            <a:pPr marL="240030" indent="-240030">
              <a:buFont typeface="Arial" pitchFamily="34" charset="0"/>
              <a:buChar char="•"/>
            </a:pPr>
            <a:r>
              <a:rPr lang="en-GB" sz="1100" dirty="0" smtClean="0">
                <a:latin typeface="Comic Sans MS" pitchFamily="66" charset="0"/>
              </a:rPr>
              <a:t>Provides pupils with the skills they require for later life</a:t>
            </a:r>
          </a:p>
          <a:p>
            <a:pPr marL="240030" indent="-240030">
              <a:buFont typeface="Arial" pitchFamily="34" charset="0"/>
              <a:buChar char="•"/>
            </a:pPr>
            <a:r>
              <a:rPr lang="en-GB" sz="1100" dirty="0" smtClean="0">
                <a:latin typeface="Comic Sans MS" pitchFamily="66" charset="0"/>
              </a:rPr>
              <a:t>Pupils work as part of a small groups.</a:t>
            </a:r>
          </a:p>
          <a:p>
            <a:pPr marL="240030" indent="-240030">
              <a:buFont typeface="Arial" pitchFamily="34" charset="0"/>
              <a:buChar char="•"/>
            </a:pPr>
            <a:r>
              <a:rPr lang="en-GB" sz="1100" dirty="0" smtClean="0">
                <a:latin typeface="Comic Sans MS" pitchFamily="66" charset="0"/>
              </a:rPr>
              <a:t>Builds relationships between teachers and pupils. </a:t>
            </a:r>
          </a:p>
          <a:p>
            <a:pPr marL="240030" indent="-240030">
              <a:buFont typeface="Arial" pitchFamily="34" charset="0"/>
              <a:buChar char="•"/>
            </a:pPr>
            <a:endParaRPr lang="en-GB" sz="1100" dirty="0" smtClean="0">
              <a:latin typeface="Comic Sans MS" pitchFamily="66" charset="0"/>
            </a:endParaRPr>
          </a:p>
          <a:p>
            <a:pPr marL="240030" indent="-240030">
              <a:buFont typeface="Arial" pitchFamily="34" charset="0"/>
              <a:buChar char="•"/>
            </a:pPr>
            <a:endParaRPr lang="en-GB" sz="1100" dirty="0" smtClean="0">
              <a:latin typeface="Comic Sans MS" pitchFamily="66" charset="0"/>
            </a:endParaRPr>
          </a:p>
          <a:p>
            <a:pPr marL="240030" indent="-240030">
              <a:buFont typeface="Arial" pitchFamily="34" charset="0"/>
              <a:buChar char="•"/>
            </a:pPr>
            <a:endParaRPr lang="en-GB" sz="1100" dirty="0" smtClean="0">
              <a:latin typeface="Comic Sans MS" pitchFamily="66" charset="0"/>
            </a:endParaRPr>
          </a:p>
          <a:p>
            <a:pPr marL="240030" indent="-240030">
              <a:buFont typeface="Arial" pitchFamily="34" charset="0"/>
              <a:buChar char="•"/>
            </a:pPr>
            <a:endParaRPr lang="en-GB" sz="1100" dirty="0">
              <a:latin typeface="Comic Sans MS" pitchFamily="66" charset="0"/>
            </a:endParaRPr>
          </a:p>
          <a:p>
            <a:pPr marL="240030" indent="-240030">
              <a:buFont typeface="Arial" pitchFamily="34" charset="0"/>
              <a:buChar char="•"/>
            </a:pPr>
            <a:endParaRPr lang="en-GB" sz="1100" b="1" dirty="0">
              <a:latin typeface="Comic Sans MS" pitchFamily="66" charset="0"/>
            </a:endParaRPr>
          </a:p>
        </p:txBody>
      </p:sp>
      <p:sp>
        <p:nvSpPr>
          <p:cNvPr id="3" name="Rectangle 2"/>
          <p:cNvSpPr/>
          <p:nvPr/>
        </p:nvSpPr>
        <p:spPr>
          <a:xfrm>
            <a:off x="4984824" y="3126520"/>
            <a:ext cx="7416823" cy="2342673"/>
          </a:xfrm>
          <a:prstGeom prst="rect">
            <a:avLst/>
          </a:prstGeom>
          <a:solidFill>
            <a:schemeClr val="bg1">
              <a:lumMod val="95000"/>
            </a:schemeClr>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4960640" y="5627639"/>
            <a:ext cx="7416823" cy="2208150"/>
          </a:xfrm>
          <a:prstGeom prst="rect">
            <a:avLst/>
          </a:prstGeom>
          <a:solidFill>
            <a:schemeClr val="bg1">
              <a:lumMod val="95000"/>
            </a:schemeClr>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960640" y="8040960"/>
            <a:ext cx="7416823" cy="1296144"/>
          </a:xfrm>
          <a:prstGeom prst="rect">
            <a:avLst/>
          </a:prstGeom>
          <a:solidFill>
            <a:schemeClr val="bg1">
              <a:lumMod val="95000"/>
            </a:schemeClr>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Chevron 16"/>
          <p:cNvSpPr/>
          <p:nvPr/>
        </p:nvSpPr>
        <p:spPr>
          <a:xfrm rot="10800000">
            <a:off x="4960640" y="3234807"/>
            <a:ext cx="4896544" cy="363705"/>
          </a:xfrm>
          <a:prstGeom prst="chevron">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0" name="TextBox 29"/>
          <p:cNvSpPr txBox="1"/>
          <p:nvPr/>
        </p:nvSpPr>
        <p:spPr>
          <a:xfrm>
            <a:off x="5248905" y="3284156"/>
            <a:ext cx="3024336" cy="307777"/>
          </a:xfrm>
          <a:prstGeom prst="rect">
            <a:avLst/>
          </a:prstGeom>
          <a:noFill/>
        </p:spPr>
        <p:txBody>
          <a:bodyPr wrap="square" rtlCol="0">
            <a:spAutoFit/>
          </a:bodyPr>
          <a:lstStyle/>
          <a:p>
            <a:r>
              <a:rPr lang="en-GB" sz="1400" b="1" dirty="0" smtClean="0">
                <a:latin typeface="Comic Sans MS" pitchFamily="66" charset="0"/>
              </a:rPr>
              <a:t>Gender Awareness School</a:t>
            </a:r>
            <a:endParaRPr lang="en-GB" sz="1400" b="1" dirty="0">
              <a:latin typeface="Comic Sans MS" pitchFamily="66" charset="0"/>
            </a:endParaRPr>
          </a:p>
        </p:txBody>
      </p:sp>
      <p:sp>
        <p:nvSpPr>
          <p:cNvPr id="33" name="Chevron 32"/>
          <p:cNvSpPr/>
          <p:nvPr/>
        </p:nvSpPr>
        <p:spPr>
          <a:xfrm rot="10800000">
            <a:off x="5630963" y="5783281"/>
            <a:ext cx="4730277" cy="351092"/>
          </a:xfrm>
          <a:prstGeom prst="chevron">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5" name="TextBox 34"/>
          <p:cNvSpPr txBox="1"/>
          <p:nvPr/>
        </p:nvSpPr>
        <p:spPr>
          <a:xfrm>
            <a:off x="5896743" y="5699350"/>
            <a:ext cx="2772307" cy="477054"/>
          </a:xfrm>
          <a:prstGeom prst="rect">
            <a:avLst/>
          </a:prstGeom>
          <a:noFill/>
        </p:spPr>
        <p:txBody>
          <a:bodyPr wrap="square" rtlCol="0">
            <a:spAutoFit/>
          </a:bodyPr>
          <a:lstStyle/>
          <a:p>
            <a:r>
              <a:rPr lang="en-GB" sz="1400" b="1" dirty="0" smtClean="0">
                <a:latin typeface="Comic Sans MS" pitchFamily="66" charset="0"/>
              </a:rPr>
              <a:t>Reward</a:t>
            </a:r>
            <a:r>
              <a:rPr lang="en-GB" sz="1600" dirty="0" smtClean="0"/>
              <a:t>s</a:t>
            </a:r>
            <a:r>
              <a:rPr lang="en-GB" b="1" dirty="0" smtClean="0"/>
              <a:t> </a:t>
            </a:r>
            <a:r>
              <a:rPr lang="en-GB" sz="1000" b="1" dirty="0" smtClean="0">
                <a:latin typeface="Comic Sans MS" pitchFamily="66" charset="0"/>
              </a:rPr>
              <a:t>(Skinner’s Theory)</a:t>
            </a:r>
            <a:endParaRPr lang="en-GB" sz="1000" b="1" dirty="0">
              <a:latin typeface="Comic Sans MS" pitchFamily="66" charset="0"/>
            </a:endParaRPr>
          </a:p>
        </p:txBody>
      </p:sp>
      <p:sp>
        <p:nvSpPr>
          <p:cNvPr id="40" name="Chevron 39"/>
          <p:cNvSpPr/>
          <p:nvPr/>
        </p:nvSpPr>
        <p:spPr>
          <a:xfrm rot="10800000">
            <a:off x="4960639" y="8128469"/>
            <a:ext cx="4238730" cy="344538"/>
          </a:xfrm>
          <a:prstGeom prst="chevron">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1" name="TextBox 40"/>
          <p:cNvSpPr txBox="1"/>
          <p:nvPr/>
        </p:nvSpPr>
        <p:spPr>
          <a:xfrm>
            <a:off x="5248905" y="8128469"/>
            <a:ext cx="2448039" cy="307777"/>
          </a:xfrm>
          <a:prstGeom prst="rect">
            <a:avLst/>
          </a:prstGeom>
          <a:noFill/>
        </p:spPr>
        <p:txBody>
          <a:bodyPr wrap="square" rtlCol="0">
            <a:spAutoFit/>
          </a:bodyPr>
          <a:lstStyle/>
          <a:p>
            <a:r>
              <a:rPr lang="en-GB" sz="1400" b="1" dirty="0" smtClean="0">
                <a:latin typeface="Comic Sans MS" pitchFamily="66" charset="0"/>
              </a:rPr>
              <a:t>Conclusion</a:t>
            </a:r>
            <a:endParaRPr lang="en-GB" sz="1400" b="1" dirty="0">
              <a:latin typeface="Comic Sans MS" pitchFamily="66" charset="0"/>
            </a:endParaRPr>
          </a:p>
        </p:txBody>
      </p:sp>
      <p:sp>
        <p:nvSpPr>
          <p:cNvPr id="42" name="TextBox 41"/>
          <p:cNvSpPr txBox="1"/>
          <p:nvPr/>
        </p:nvSpPr>
        <p:spPr>
          <a:xfrm>
            <a:off x="4937002" y="6231812"/>
            <a:ext cx="7242028" cy="1692771"/>
          </a:xfrm>
          <a:prstGeom prst="rect">
            <a:avLst/>
          </a:prstGeom>
          <a:noFill/>
        </p:spPr>
        <p:txBody>
          <a:bodyPr wrap="square" rtlCol="0">
            <a:spAutoFit/>
          </a:bodyPr>
          <a:lstStyle/>
          <a:p>
            <a:r>
              <a:rPr lang="en-GB" sz="800" dirty="0" smtClean="0">
                <a:latin typeface="Comic Sans MS" pitchFamily="66" charset="0"/>
              </a:rPr>
              <a:t>                        </a:t>
            </a:r>
            <a:r>
              <a:rPr lang="en-GB" sz="1200" dirty="0" smtClean="0">
                <a:latin typeface="Comic Sans MS" pitchFamily="66" charset="0"/>
              </a:rPr>
              <a:t> Rewards are given to pupils for their positive efforts.</a:t>
            </a:r>
          </a:p>
          <a:p>
            <a:r>
              <a:rPr lang="en-GB" sz="1200" b="1" dirty="0" smtClean="0">
                <a:latin typeface="Comic Sans MS" pitchFamily="66" charset="0"/>
              </a:rPr>
              <a:t>How do we celebrate pupils’ positive efforts </a:t>
            </a:r>
            <a:r>
              <a:rPr lang="en-GB" sz="1200" dirty="0" smtClean="0">
                <a:latin typeface="Comic Sans MS" pitchFamily="66" charset="0"/>
              </a:rPr>
              <a:t>? </a:t>
            </a:r>
          </a:p>
          <a:p>
            <a:r>
              <a:rPr lang="en-GB" sz="1200" dirty="0" smtClean="0">
                <a:solidFill>
                  <a:srgbClr val="FF0000"/>
                </a:solidFill>
                <a:latin typeface="Comic Sans MS" pitchFamily="66" charset="0"/>
              </a:rPr>
              <a:t>Star of the Week  </a:t>
            </a:r>
            <a:r>
              <a:rPr lang="en-GB" sz="1200" dirty="0">
                <a:latin typeface="Comic Sans MS" pitchFamily="66" charset="0"/>
              </a:rPr>
              <a:t> </a:t>
            </a:r>
            <a:r>
              <a:rPr lang="en-GB" sz="1200" dirty="0" smtClean="0">
                <a:latin typeface="Comic Sans MS" pitchFamily="66" charset="0"/>
              </a:rPr>
              <a:t>          </a:t>
            </a:r>
            <a:r>
              <a:rPr lang="en-GB" sz="1200" dirty="0" smtClean="0">
                <a:solidFill>
                  <a:srgbClr val="FFC000"/>
                </a:solidFill>
                <a:latin typeface="Comic Sans MS" pitchFamily="66" charset="0"/>
              </a:rPr>
              <a:t>Stickers</a:t>
            </a:r>
            <a:r>
              <a:rPr lang="en-GB" sz="1200" dirty="0" smtClean="0">
                <a:latin typeface="Comic Sans MS" pitchFamily="66" charset="0"/>
              </a:rPr>
              <a:t>                </a:t>
            </a:r>
            <a:r>
              <a:rPr lang="en-GB" sz="1200" dirty="0" smtClean="0">
                <a:solidFill>
                  <a:srgbClr val="92D050"/>
                </a:solidFill>
                <a:latin typeface="Comic Sans MS" pitchFamily="66" charset="0"/>
              </a:rPr>
              <a:t>Trips                </a:t>
            </a:r>
            <a:r>
              <a:rPr lang="en-GB" sz="1200" dirty="0" smtClean="0">
                <a:solidFill>
                  <a:srgbClr val="00B0F0"/>
                </a:solidFill>
                <a:latin typeface="Comic Sans MS" pitchFamily="66" charset="0"/>
              </a:rPr>
              <a:t>Sweets </a:t>
            </a:r>
            <a:r>
              <a:rPr lang="en-GB" sz="1200" dirty="0" smtClean="0">
                <a:latin typeface="Comic Sans MS" pitchFamily="66" charset="0"/>
              </a:rPr>
              <a:t>	     </a:t>
            </a:r>
            <a:r>
              <a:rPr lang="en-GB" sz="1200" dirty="0" smtClean="0">
                <a:solidFill>
                  <a:srgbClr val="7030A0"/>
                </a:solidFill>
                <a:latin typeface="Comic Sans MS" pitchFamily="66" charset="0"/>
              </a:rPr>
              <a:t>Sun and Cloud</a:t>
            </a:r>
          </a:p>
          <a:p>
            <a:r>
              <a:rPr lang="en-GB" sz="1200" dirty="0" smtClean="0">
                <a:solidFill>
                  <a:srgbClr val="FF66FF"/>
                </a:solidFill>
                <a:latin typeface="Comic Sans MS" pitchFamily="66" charset="0"/>
              </a:rPr>
              <a:t>Reward charts                   </a:t>
            </a:r>
            <a:r>
              <a:rPr lang="en-GB" sz="1200" dirty="0" smtClean="0">
                <a:solidFill>
                  <a:srgbClr val="16BF09"/>
                </a:solidFill>
                <a:latin typeface="Comic Sans MS" pitchFamily="66" charset="0"/>
              </a:rPr>
              <a:t>Class Dojo</a:t>
            </a:r>
          </a:p>
          <a:p>
            <a:r>
              <a:rPr lang="en-GB" sz="1200" dirty="0" smtClean="0">
                <a:latin typeface="Comic Sans MS" pitchFamily="66" charset="0"/>
              </a:rPr>
              <a:t>Why is it important to reward pupils?</a:t>
            </a:r>
          </a:p>
          <a:p>
            <a:pPr marL="171450" indent="-171450">
              <a:buFont typeface="Arial" pitchFamily="34" charset="0"/>
              <a:buChar char="•"/>
            </a:pPr>
            <a:r>
              <a:rPr lang="en-GB" sz="1200" dirty="0" smtClean="0">
                <a:latin typeface="Comic Sans MS" pitchFamily="66" charset="0"/>
              </a:rPr>
              <a:t>Promotes a pupils confidence and self esteem</a:t>
            </a:r>
          </a:p>
          <a:p>
            <a:pPr marL="171450" indent="-171450">
              <a:buFont typeface="Arial" pitchFamily="34" charset="0"/>
              <a:buChar char="•"/>
            </a:pPr>
            <a:r>
              <a:rPr lang="en-GB" sz="1200" dirty="0" smtClean="0">
                <a:latin typeface="Comic Sans MS" pitchFamily="66" charset="0"/>
              </a:rPr>
              <a:t>Motivates pupils to keep up the good work. </a:t>
            </a:r>
          </a:p>
          <a:p>
            <a:pPr marL="171450" indent="-171450">
              <a:buFont typeface="Arial" pitchFamily="34" charset="0"/>
              <a:buChar char="•"/>
            </a:pPr>
            <a:r>
              <a:rPr lang="en-GB" sz="1200" dirty="0" smtClean="0">
                <a:latin typeface="Comic Sans MS" pitchFamily="66" charset="0"/>
              </a:rPr>
              <a:t>Provides an incentive to pupils for the to achieve. </a:t>
            </a:r>
          </a:p>
          <a:p>
            <a:endParaRPr lang="en-GB" sz="800" dirty="0">
              <a:latin typeface="Comic Sans MS" pitchFamily="66" charset="0"/>
            </a:endParaRPr>
          </a:p>
        </p:txBody>
      </p:sp>
      <p:pic>
        <p:nvPicPr>
          <p:cNvPr id="1028" name="Picture 4" descr="Image result for rewards certificates in school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96211" y="5771629"/>
            <a:ext cx="1785359" cy="783348"/>
          </a:xfrm>
          <a:prstGeom prst="rect">
            <a:avLst/>
          </a:prstGeom>
          <a:noFill/>
          <a:extLst>
            <a:ext uri="{909E8E84-426E-40DD-AFC4-6F175D3DCCD1}">
              <a14:hiddenFill xmlns:a14="http://schemas.microsoft.com/office/drawing/2010/main">
                <a:solidFill>
                  <a:srgbClr val="FFFFFF"/>
                </a:solidFill>
              </a14:hiddenFill>
            </a:ext>
          </a:extLst>
        </p:spPr>
      </p:pic>
      <p:sp>
        <p:nvSpPr>
          <p:cNvPr id="44" name="TextBox 43"/>
          <p:cNvSpPr txBox="1"/>
          <p:nvPr/>
        </p:nvSpPr>
        <p:spPr>
          <a:xfrm>
            <a:off x="5104657" y="3558881"/>
            <a:ext cx="7074374" cy="2215991"/>
          </a:xfrm>
          <a:prstGeom prst="rect">
            <a:avLst/>
          </a:prstGeom>
          <a:noFill/>
        </p:spPr>
        <p:txBody>
          <a:bodyPr wrap="square" rtlCol="0">
            <a:spAutoFit/>
          </a:bodyPr>
          <a:lstStyle/>
          <a:p>
            <a:r>
              <a:rPr lang="en-GB" sz="1100" dirty="0" err="1" smtClean="0">
                <a:latin typeface="Comic Sans MS" pitchFamily="66" charset="0"/>
              </a:rPr>
              <a:t>Chawrae</a:t>
            </a:r>
            <a:r>
              <a:rPr lang="en-GB" sz="1100" dirty="0" smtClean="0">
                <a:latin typeface="Comic Sans MS" pitchFamily="66" charset="0"/>
              </a:rPr>
              <a:t> </a:t>
            </a:r>
            <a:r>
              <a:rPr lang="en-GB" sz="1100" dirty="0" err="1" smtClean="0">
                <a:latin typeface="Comic Sans MS" pitchFamily="66" charset="0"/>
              </a:rPr>
              <a:t>Teg</a:t>
            </a:r>
            <a:r>
              <a:rPr lang="en-GB" sz="1100" dirty="0" smtClean="0">
                <a:latin typeface="Comic Sans MS" pitchFamily="66" charset="0"/>
              </a:rPr>
              <a:t> supports schools and </a:t>
            </a:r>
            <a:r>
              <a:rPr lang="en-GB" sz="1100" dirty="0" err="1" smtClean="0">
                <a:latin typeface="Comic Sans MS" pitchFamily="66" charset="0"/>
              </a:rPr>
              <a:t>buisnesses</a:t>
            </a:r>
            <a:r>
              <a:rPr lang="en-GB" sz="1100" dirty="0" smtClean="0">
                <a:latin typeface="Comic Sans MS" pitchFamily="66" charset="0"/>
              </a:rPr>
              <a:t> in  raising awareness of gender issues in their setting. </a:t>
            </a:r>
          </a:p>
          <a:p>
            <a:r>
              <a:rPr lang="en-GB" sz="1100" dirty="0" smtClean="0">
                <a:latin typeface="Comic Sans MS" pitchFamily="66" charset="0"/>
              </a:rPr>
              <a:t>My setting was the first educational establishment in Wales to engage with </a:t>
            </a:r>
            <a:r>
              <a:rPr lang="en-GB" sz="1100" dirty="0" err="1" smtClean="0">
                <a:latin typeface="Comic Sans MS" pitchFamily="66" charset="0"/>
              </a:rPr>
              <a:t>Chawrae</a:t>
            </a:r>
            <a:r>
              <a:rPr lang="en-GB" sz="1100" dirty="0" smtClean="0">
                <a:latin typeface="Comic Sans MS" pitchFamily="66" charset="0"/>
              </a:rPr>
              <a:t> </a:t>
            </a:r>
            <a:r>
              <a:rPr lang="en-GB" sz="1100" dirty="0" err="1" smtClean="0">
                <a:latin typeface="Comic Sans MS" pitchFamily="66" charset="0"/>
              </a:rPr>
              <a:t>Teg</a:t>
            </a:r>
            <a:r>
              <a:rPr lang="en-GB" sz="1100" dirty="0" smtClean="0">
                <a:latin typeface="Comic Sans MS" pitchFamily="66" charset="0"/>
              </a:rPr>
              <a:t>. </a:t>
            </a:r>
            <a:r>
              <a:rPr lang="en-GB" sz="1100" dirty="0">
                <a:latin typeface="Comic Sans MS" pitchFamily="66" charset="0"/>
              </a:rPr>
              <a:t> </a:t>
            </a:r>
            <a:endParaRPr lang="en-GB" sz="1100" dirty="0" smtClean="0">
              <a:latin typeface="Comic Sans MS" pitchFamily="66" charset="0"/>
            </a:endParaRPr>
          </a:p>
          <a:p>
            <a:r>
              <a:rPr lang="en-GB" sz="1100" dirty="0" smtClean="0">
                <a:latin typeface="Comic Sans MS" pitchFamily="66" charset="0"/>
              </a:rPr>
              <a:t>News 2014  expresses that </a:t>
            </a:r>
            <a:r>
              <a:rPr lang="en-GB" sz="1100" dirty="0" err="1" smtClean="0">
                <a:latin typeface="Comic Sans MS" pitchFamily="66" charset="0"/>
              </a:rPr>
              <a:t>Chawrae</a:t>
            </a:r>
            <a:r>
              <a:rPr lang="en-GB" sz="1100" dirty="0" smtClean="0">
                <a:latin typeface="Comic Sans MS" pitchFamily="66" charset="0"/>
              </a:rPr>
              <a:t> </a:t>
            </a:r>
            <a:r>
              <a:rPr lang="en-GB" sz="1100" dirty="0" err="1" smtClean="0">
                <a:latin typeface="Comic Sans MS" pitchFamily="66" charset="0"/>
              </a:rPr>
              <a:t>Teg</a:t>
            </a:r>
            <a:r>
              <a:rPr lang="en-GB" sz="1100" dirty="0" smtClean="0">
                <a:latin typeface="Comic Sans MS" pitchFamily="66" charset="0"/>
              </a:rPr>
              <a:t> through awareness training, staff were able to deliver the curriculum in a gender friendly way. </a:t>
            </a:r>
          </a:p>
          <a:p>
            <a:r>
              <a:rPr lang="en-GB" sz="1100" dirty="0" smtClean="0">
                <a:latin typeface="Comic Sans MS" pitchFamily="66" charset="0"/>
              </a:rPr>
              <a:t>The Fair Foundation training in my setting, encourages both boys and girls to integrate in   all areas of the Enhance Provision areas within the classroom. </a:t>
            </a:r>
          </a:p>
          <a:p>
            <a:r>
              <a:rPr lang="en-GB" sz="1200" b="1" dirty="0" smtClean="0">
                <a:latin typeface="Comic Sans MS" pitchFamily="66" charset="0"/>
              </a:rPr>
              <a:t>What did the Fair Foundations do ?</a:t>
            </a:r>
          </a:p>
          <a:p>
            <a:r>
              <a:rPr lang="en-GB" sz="1100" dirty="0" smtClean="0">
                <a:latin typeface="Comic Sans MS" pitchFamily="66" charset="0"/>
              </a:rPr>
              <a:t>The Fair Foundations team came into school for one afternoon a week to work with a small group of year 2 girls inside and outside the classroom.</a:t>
            </a:r>
          </a:p>
          <a:p>
            <a:r>
              <a:rPr lang="en-GB" sz="1200" b="1" dirty="0" smtClean="0">
                <a:latin typeface="Comic Sans MS" pitchFamily="66" charset="0"/>
              </a:rPr>
              <a:t>Why did they come? </a:t>
            </a:r>
          </a:p>
          <a:p>
            <a:r>
              <a:rPr lang="en-GB" sz="1200" dirty="0" smtClean="0">
                <a:latin typeface="Comic Sans MS" pitchFamily="66" charset="0"/>
              </a:rPr>
              <a:t>To improve our results because when reflecting on data our boys were out performing our girls.</a:t>
            </a:r>
          </a:p>
          <a:p>
            <a:endParaRPr lang="en-GB" sz="1400" dirty="0">
              <a:latin typeface="Comic Sans MS" pitchFamily="66" charset="0"/>
            </a:endParaRPr>
          </a:p>
        </p:txBody>
      </p:sp>
      <p:pic>
        <p:nvPicPr>
          <p:cNvPr id="1030" name="Picture 6" descr="https://www.cteg.org.uk/wp-content/uploads/2014/05/news-fair-foundations-melin-infant-school-1-DT.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698845" y="2726268"/>
            <a:ext cx="1334291" cy="800504"/>
          </a:xfrm>
          <a:prstGeom prst="rect">
            <a:avLst/>
          </a:prstGeom>
          <a:noFill/>
          <a:ln w="57150">
            <a:solidFill>
              <a:srgbClr val="FFFF00"/>
            </a:solidFill>
          </a:ln>
          <a:extLst>
            <a:ext uri="{909E8E84-426E-40DD-AFC4-6F175D3DCCD1}">
              <a14:hiddenFill xmlns:a14="http://schemas.microsoft.com/office/drawing/2010/main">
                <a:solidFill>
                  <a:srgbClr val="FFFFFF"/>
                </a:solidFill>
              </a14:hiddenFill>
            </a:ext>
          </a:extLst>
        </p:spPr>
      </p:pic>
      <p:sp>
        <p:nvSpPr>
          <p:cNvPr id="45" name="TextBox 44"/>
          <p:cNvSpPr txBox="1"/>
          <p:nvPr/>
        </p:nvSpPr>
        <p:spPr>
          <a:xfrm>
            <a:off x="5104657" y="8473007"/>
            <a:ext cx="7074374" cy="646331"/>
          </a:xfrm>
          <a:prstGeom prst="rect">
            <a:avLst/>
          </a:prstGeom>
          <a:noFill/>
        </p:spPr>
        <p:txBody>
          <a:bodyPr wrap="square" rtlCol="0">
            <a:spAutoFit/>
          </a:bodyPr>
          <a:lstStyle/>
          <a:p>
            <a:r>
              <a:rPr lang="en-GB" sz="1200" dirty="0" smtClean="0">
                <a:latin typeface="Comic Sans MS" pitchFamily="66" charset="0"/>
              </a:rPr>
              <a:t>The Hidden Curriculum is every day practice that we do in our setting without realising we are doing it.  All elements of the Hidden Curriculum are fundamental skills  and qualities that will benefit our pupils in adult life</a:t>
            </a:r>
            <a:r>
              <a:rPr lang="en-GB" sz="1200" dirty="0" smtClean="0"/>
              <a:t>. </a:t>
            </a:r>
            <a:endParaRPr lang="en-GB" sz="1200" dirty="0"/>
          </a:p>
        </p:txBody>
      </p:sp>
      <p:pic>
        <p:nvPicPr>
          <p:cNvPr id="1032" name="Picture 8" descr="Image result for maslows emotional needs theory">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83941" y="5217744"/>
            <a:ext cx="920716" cy="819790"/>
          </a:xfrm>
          <a:prstGeom prst="rect">
            <a:avLst/>
          </a:prstGeom>
          <a:noFill/>
          <a:ln w="57150">
            <a:solidFill>
              <a:srgbClr val="FFFF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3596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5553" y="6767319"/>
            <a:ext cx="12449472" cy="1644378"/>
          </a:xfrm>
        </p:spPr>
        <p:txBody>
          <a:bodyPr/>
          <a:lstStyle/>
          <a:p>
            <a:pPr algn="l"/>
            <a:r>
              <a:rPr lang="en-GB" sz="1600" dirty="0">
                <a:latin typeface="Comic Sans MS" pitchFamily="66" charset="0"/>
              </a:rPr>
              <a:t>https://www.google.co.uk/</a:t>
            </a:r>
            <a:r>
              <a:rPr lang="en-GB" sz="1600" dirty="0" err="1">
                <a:latin typeface="Comic Sans MS" pitchFamily="66" charset="0"/>
              </a:rPr>
              <a:t>search?biw</a:t>
            </a:r>
            <a:r>
              <a:rPr lang="en-GB" sz="1600" dirty="0">
                <a:latin typeface="Comic Sans MS" pitchFamily="66" charset="0"/>
              </a:rPr>
              <a:t>=1366&amp;bih=651&amp;tbm=</a:t>
            </a:r>
            <a:r>
              <a:rPr lang="en-GB" sz="1600" dirty="0" err="1">
                <a:latin typeface="Comic Sans MS" pitchFamily="66" charset="0"/>
              </a:rPr>
              <a:t>isch&amp;sa</a:t>
            </a:r>
            <a:r>
              <a:rPr lang="en-GB" sz="1600" dirty="0">
                <a:latin typeface="Comic Sans MS" pitchFamily="66" charset="0"/>
              </a:rPr>
              <a:t>=1&amp;ei=7AxSWozuM8z5wQK8uZu4Bw&amp;q=</a:t>
            </a:r>
            <a:r>
              <a:rPr lang="en-GB" sz="1600" dirty="0" err="1">
                <a:latin typeface="Comic Sans MS" pitchFamily="66" charset="0"/>
              </a:rPr>
              <a:t>rewards+certificates+in+schools&amp;oq</a:t>
            </a:r>
            <a:r>
              <a:rPr lang="en-GB" sz="1600" dirty="0">
                <a:latin typeface="Comic Sans MS" pitchFamily="66" charset="0"/>
              </a:rPr>
              <a:t>=</a:t>
            </a:r>
            <a:r>
              <a:rPr lang="en-GB" sz="1600" dirty="0" err="1">
                <a:latin typeface="Comic Sans MS" pitchFamily="66" charset="0"/>
              </a:rPr>
              <a:t>rewards+certificates+in+schools&amp;gs_l</a:t>
            </a:r>
            <a:r>
              <a:rPr lang="en-GB" sz="1600" dirty="0">
                <a:latin typeface="Comic Sans MS" pitchFamily="66" charset="0"/>
              </a:rPr>
              <a:t>=psy-ab.3...42083.45999.0.46223.17.15.2.0.0.0.173.1325.12j3.15.0....0...1c.1.64.psy-ab..1.1.134...0j0i24k1.0.Pas4XY4Dd8I#imgrc=JLLOLe9JXztb7M:&amp;</a:t>
            </a:r>
            <a:r>
              <a:rPr lang="en-GB" sz="1600" dirty="0" err="1">
                <a:latin typeface="Comic Sans MS" pitchFamily="66" charset="0"/>
              </a:rPr>
              <a:t>spf</a:t>
            </a:r>
            <a:r>
              <a:rPr lang="en-GB" sz="1600" dirty="0">
                <a:latin typeface="Comic Sans MS" pitchFamily="66" charset="0"/>
              </a:rPr>
              <a:t>=1515326748270</a:t>
            </a:r>
          </a:p>
        </p:txBody>
      </p:sp>
      <p:sp>
        <p:nvSpPr>
          <p:cNvPr id="4" name="Rectangle 3"/>
          <p:cNvSpPr/>
          <p:nvPr/>
        </p:nvSpPr>
        <p:spPr>
          <a:xfrm>
            <a:off x="221987" y="8617024"/>
            <a:ext cx="12241360" cy="738664"/>
          </a:xfrm>
          <a:prstGeom prst="rect">
            <a:avLst/>
          </a:prstGeom>
        </p:spPr>
        <p:txBody>
          <a:bodyPr wrap="square">
            <a:spAutoFit/>
          </a:bodyPr>
          <a:lstStyle/>
          <a:p>
            <a:r>
              <a:rPr lang="en-GB" sz="1400" dirty="0">
                <a:latin typeface="Comic Sans MS" pitchFamily="66" charset="0"/>
              </a:rPr>
              <a:t>https://www.google.co.uk/</a:t>
            </a:r>
            <a:r>
              <a:rPr lang="en-GB" sz="1400" dirty="0" err="1">
                <a:latin typeface="Comic Sans MS" pitchFamily="66" charset="0"/>
              </a:rPr>
              <a:t>search?biw</a:t>
            </a:r>
            <a:r>
              <a:rPr lang="en-GB" sz="1400" dirty="0">
                <a:latin typeface="Comic Sans MS" pitchFamily="66" charset="0"/>
              </a:rPr>
              <a:t>=1366&amp;bih=651&amp;tbm=</a:t>
            </a:r>
            <a:r>
              <a:rPr lang="en-GB" sz="1400" dirty="0" err="1">
                <a:latin typeface="Comic Sans MS" pitchFamily="66" charset="0"/>
              </a:rPr>
              <a:t>isch&amp;sa</a:t>
            </a:r>
            <a:r>
              <a:rPr lang="en-GB" sz="1400" dirty="0">
                <a:latin typeface="Comic Sans MS" pitchFamily="66" charset="0"/>
              </a:rPr>
              <a:t>=1&amp;ei=yw1SWsz4OdD5wALgnpOIBw&amp;q=</a:t>
            </a:r>
            <a:r>
              <a:rPr lang="en-GB" sz="1400" dirty="0" err="1">
                <a:latin typeface="Comic Sans MS" pitchFamily="66" charset="0"/>
              </a:rPr>
              <a:t>circle+time&amp;oq</a:t>
            </a:r>
            <a:r>
              <a:rPr lang="en-GB" sz="1400" dirty="0">
                <a:latin typeface="Comic Sans MS" pitchFamily="66" charset="0"/>
              </a:rPr>
              <a:t>=</a:t>
            </a:r>
            <a:r>
              <a:rPr lang="en-GB" sz="1400" dirty="0" err="1">
                <a:latin typeface="Comic Sans MS" pitchFamily="66" charset="0"/>
              </a:rPr>
              <a:t>circle+time&amp;gs_l</a:t>
            </a:r>
            <a:r>
              <a:rPr lang="en-GB" sz="1400" dirty="0">
                <a:latin typeface="Comic Sans MS" pitchFamily="66" charset="0"/>
              </a:rPr>
              <a:t>=psy-ab.3..0l8j0i67k1l2.22469.24967.0.25097.11.8.0.3.3.0.146.1064.0j8.8.0....0...1c.1.64.psy-ab..0.11.1208....0.FAQuYBfIi8I#imgrc=H32FOwcnueYlhM:&amp;</a:t>
            </a:r>
            <a:r>
              <a:rPr lang="en-GB" sz="1400" dirty="0" err="1" smtClean="0">
                <a:latin typeface="Comic Sans MS" pitchFamily="66" charset="0"/>
              </a:rPr>
              <a:t>spf</a:t>
            </a:r>
            <a:r>
              <a:rPr lang="en-GB" sz="1400" dirty="0" smtClean="0">
                <a:latin typeface="Comic Sans MS" pitchFamily="66" charset="0"/>
              </a:rPr>
              <a:t>=1515326950104</a:t>
            </a:r>
          </a:p>
        </p:txBody>
      </p:sp>
      <p:sp>
        <p:nvSpPr>
          <p:cNvPr id="5" name="Rectangle 4"/>
          <p:cNvSpPr/>
          <p:nvPr/>
        </p:nvSpPr>
        <p:spPr>
          <a:xfrm>
            <a:off x="352128" y="292303"/>
            <a:ext cx="11881320" cy="4062651"/>
          </a:xfrm>
          <a:prstGeom prst="rect">
            <a:avLst/>
          </a:prstGeom>
        </p:spPr>
        <p:txBody>
          <a:bodyPr wrap="square">
            <a:spAutoFit/>
          </a:bodyPr>
          <a:lstStyle/>
          <a:p>
            <a:r>
              <a:rPr lang="en-GB" b="1" u="sng" dirty="0" smtClean="0">
                <a:latin typeface="Comic Sans MS" pitchFamily="66" charset="0"/>
              </a:rPr>
              <a:t>References</a:t>
            </a:r>
            <a:r>
              <a:rPr lang="en-GB" dirty="0" smtClean="0">
                <a:latin typeface="Comic Sans MS" pitchFamily="66" charset="0"/>
              </a:rPr>
              <a:t> </a:t>
            </a:r>
          </a:p>
          <a:p>
            <a:endParaRPr lang="en-GB" dirty="0" smtClean="0">
              <a:latin typeface="Comic Sans MS" pitchFamily="66" charset="0"/>
            </a:endParaRPr>
          </a:p>
          <a:p>
            <a:r>
              <a:rPr lang="en-GB" sz="1600" dirty="0" smtClean="0">
                <a:latin typeface="Comic Sans MS" pitchFamily="66" charset="0"/>
              </a:rPr>
              <a:t>Bennathan,M.,</a:t>
            </a:r>
            <a:r>
              <a:rPr lang="en-GB" sz="1600" dirty="0" err="1" smtClean="0">
                <a:latin typeface="Comic Sans MS" pitchFamily="66" charset="0"/>
              </a:rPr>
              <a:t>Boxall</a:t>
            </a:r>
            <a:r>
              <a:rPr lang="en-GB" sz="1600" dirty="0" smtClean="0">
                <a:latin typeface="Comic Sans MS" pitchFamily="66" charset="0"/>
              </a:rPr>
              <a:t>, M.,2000. </a:t>
            </a:r>
            <a:r>
              <a:rPr lang="en-GB" sz="1600" i="1" dirty="0" smtClean="0">
                <a:latin typeface="Comic Sans MS" pitchFamily="66" charset="0"/>
              </a:rPr>
              <a:t>Effective Intervention in Primary Schools: Nurture Groups</a:t>
            </a:r>
            <a:r>
              <a:rPr lang="en-GB" sz="1600" dirty="0" smtClean="0">
                <a:latin typeface="Comic Sans MS" pitchFamily="66" charset="0"/>
              </a:rPr>
              <a:t>, Great Britain: David Fulton Publishers.</a:t>
            </a:r>
          </a:p>
          <a:p>
            <a:r>
              <a:rPr lang="en-GB" sz="1600" dirty="0" err="1" smtClean="0">
                <a:latin typeface="Comic Sans MS" pitchFamily="66" charset="0"/>
              </a:rPr>
              <a:t>Boxall</a:t>
            </a:r>
            <a:r>
              <a:rPr lang="en-GB" sz="1600" dirty="0" smtClean="0">
                <a:latin typeface="Comic Sans MS" pitchFamily="66" charset="0"/>
              </a:rPr>
              <a:t>, M,.2007.</a:t>
            </a:r>
            <a:r>
              <a:rPr lang="en-GB" sz="1600" i="1" dirty="0" smtClean="0">
                <a:latin typeface="Comic Sans MS" pitchFamily="66" charset="0"/>
              </a:rPr>
              <a:t>Nurture Groups in School Principle and Practice</a:t>
            </a:r>
            <a:r>
              <a:rPr lang="en-GB" sz="1600" dirty="0" smtClean="0">
                <a:latin typeface="Comic Sans MS" pitchFamily="66" charset="0"/>
              </a:rPr>
              <a:t>, London: Sage.</a:t>
            </a:r>
            <a:endParaRPr lang="en-GB" sz="1600" dirty="0">
              <a:latin typeface="Comic Sans MS" pitchFamily="66" charset="0"/>
            </a:endParaRPr>
          </a:p>
          <a:p>
            <a:r>
              <a:rPr lang="en-GB" sz="1600" dirty="0" smtClean="0">
                <a:latin typeface="Comic Sans MS" pitchFamily="66" charset="0"/>
              </a:rPr>
              <a:t>Schools behaviour, discipline and bullying policy (June 2017)</a:t>
            </a:r>
          </a:p>
          <a:p>
            <a:r>
              <a:rPr lang="en-GB" sz="1600" dirty="0" smtClean="0">
                <a:latin typeface="Comic Sans MS" pitchFamily="66" charset="0"/>
              </a:rPr>
              <a:t>School Safe Guarding Policy (2016)</a:t>
            </a:r>
          </a:p>
          <a:p>
            <a:r>
              <a:rPr lang="en-GB" sz="1600" dirty="0" smtClean="0">
                <a:latin typeface="Comic Sans MS" pitchFamily="66" charset="0"/>
              </a:rPr>
              <a:t> School Attendance Policy (2017)</a:t>
            </a:r>
          </a:p>
          <a:p>
            <a:r>
              <a:rPr lang="en-GB" sz="1600" dirty="0" err="1" smtClean="0">
                <a:latin typeface="Comic Sans MS" pitchFamily="66" charset="0"/>
              </a:rPr>
              <a:t>Maslows</a:t>
            </a:r>
            <a:r>
              <a:rPr lang="en-GB" sz="1600" dirty="0" smtClean="0">
                <a:latin typeface="Comic Sans MS" pitchFamily="66" charset="0"/>
              </a:rPr>
              <a:t> Theory</a:t>
            </a:r>
          </a:p>
          <a:p>
            <a:r>
              <a:rPr lang="en-GB" sz="1600" dirty="0" smtClean="0">
                <a:latin typeface="Comic Sans MS" pitchFamily="66" charset="0"/>
              </a:rPr>
              <a:t>Skinners Theory</a:t>
            </a:r>
          </a:p>
          <a:p>
            <a:r>
              <a:rPr lang="en-GB" sz="1600" dirty="0">
                <a:latin typeface="Comic Sans MS" pitchFamily="66" charset="0"/>
                <a:hlinkClick r:id="rId2"/>
              </a:rPr>
              <a:t>https://</a:t>
            </a:r>
            <a:r>
              <a:rPr lang="en-GB" sz="1600" dirty="0" smtClean="0">
                <a:latin typeface="Comic Sans MS" pitchFamily="66" charset="0"/>
                <a:hlinkClick r:id="rId2"/>
              </a:rPr>
              <a:t>nurturegroups.org/introducing-nurture/boxall-profile</a:t>
            </a:r>
            <a:endParaRPr lang="en-GB" sz="1600" dirty="0" smtClean="0">
              <a:latin typeface="Comic Sans MS" pitchFamily="66" charset="0"/>
            </a:endParaRPr>
          </a:p>
          <a:p>
            <a:r>
              <a:rPr lang="en-GB" sz="1600" dirty="0">
                <a:latin typeface="Comic Sans MS" pitchFamily="66" charset="0"/>
                <a:hlinkClick r:id="rId3"/>
              </a:rPr>
              <a:t>https://www.cteg.org.uk/infant-school-gender-barriers</a:t>
            </a:r>
            <a:r>
              <a:rPr lang="en-GB" sz="1600" dirty="0">
                <a:hlinkClick r:id="rId3"/>
              </a:rPr>
              <a:t>/</a:t>
            </a:r>
            <a:endParaRPr lang="en-GB" sz="1600" dirty="0"/>
          </a:p>
          <a:p>
            <a:endParaRPr lang="en-GB" sz="1600" dirty="0" smtClean="0">
              <a:latin typeface="Comic Sans MS" pitchFamily="66" charset="0"/>
            </a:endParaRPr>
          </a:p>
          <a:p>
            <a:endParaRPr lang="en-GB" sz="1600" dirty="0" smtClean="0">
              <a:latin typeface="Comic Sans MS" pitchFamily="66" charset="0"/>
            </a:endParaRPr>
          </a:p>
          <a:p>
            <a:endParaRPr lang="en-GB" sz="1600" dirty="0">
              <a:latin typeface="Comic Sans MS" pitchFamily="66" charset="0"/>
            </a:endParaRPr>
          </a:p>
        </p:txBody>
      </p:sp>
      <p:sp>
        <p:nvSpPr>
          <p:cNvPr id="7" name="TextBox 6"/>
          <p:cNvSpPr txBox="1"/>
          <p:nvPr/>
        </p:nvSpPr>
        <p:spPr>
          <a:xfrm>
            <a:off x="352128" y="6329906"/>
            <a:ext cx="3960440" cy="477054"/>
          </a:xfrm>
          <a:prstGeom prst="rect">
            <a:avLst/>
          </a:prstGeom>
          <a:noFill/>
        </p:spPr>
        <p:txBody>
          <a:bodyPr wrap="square" rtlCol="0">
            <a:spAutoFit/>
          </a:bodyPr>
          <a:lstStyle/>
          <a:p>
            <a:r>
              <a:rPr lang="en-GB" u="sng" dirty="0" smtClean="0">
                <a:latin typeface="Comic Sans MS" pitchFamily="66" charset="0"/>
              </a:rPr>
              <a:t>Picture References </a:t>
            </a:r>
            <a:endParaRPr lang="en-GB" u="sng" dirty="0">
              <a:latin typeface="Comic Sans MS" pitchFamily="66" charset="0"/>
            </a:endParaRPr>
          </a:p>
        </p:txBody>
      </p:sp>
      <p:sp>
        <p:nvSpPr>
          <p:cNvPr id="11" name="Rectangle 10"/>
          <p:cNvSpPr/>
          <p:nvPr/>
        </p:nvSpPr>
        <p:spPr>
          <a:xfrm>
            <a:off x="352128" y="6806960"/>
            <a:ext cx="11665296" cy="738664"/>
          </a:xfrm>
          <a:prstGeom prst="rect">
            <a:avLst/>
          </a:prstGeom>
        </p:spPr>
        <p:txBody>
          <a:bodyPr wrap="square">
            <a:spAutoFit/>
          </a:bodyPr>
          <a:lstStyle/>
          <a:p>
            <a:r>
              <a:rPr lang="en-GB" sz="1400" dirty="0">
                <a:latin typeface="Comic Sans MS" pitchFamily="66" charset="0"/>
                <a:hlinkClick r:id="rId4"/>
              </a:rPr>
              <a:t>https://www.google.co.uk/search?q=maslows+theory&amp;source=lnms&amp;tbm=isch&amp;sa=X&amp;ved=0ahUKEwjLru72hsbYAhVELFAKHZv9AHkQ_AUICigB&amp;biw=1366&amp;bih=651#imgrc=Vt0lemghh9idXM:&amp;</a:t>
            </a:r>
            <a:r>
              <a:rPr lang="en-GB" sz="1400" dirty="0" smtClean="0">
                <a:latin typeface="Comic Sans MS" pitchFamily="66" charset="0"/>
                <a:hlinkClick r:id="rId4"/>
              </a:rPr>
              <a:t>spf=1515335043716</a:t>
            </a:r>
            <a:endParaRPr lang="en-GB" sz="1400" dirty="0" smtClean="0">
              <a:latin typeface="Comic Sans MS" pitchFamily="66" charset="0"/>
            </a:endParaRPr>
          </a:p>
          <a:p>
            <a:endParaRPr lang="en-GB" sz="1400" dirty="0">
              <a:latin typeface="Comic Sans MS" pitchFamily="66" charset="0"/>
            </a:endParaRPr>
          </a:p>
        </p:txBody>
      </p:sp>
    </p:spTree>
    <p:extLst>
      <p:ext uri="{BB962C8B-B14F-4D97-AF65-F5344CB8AC3E}">
        <p14:creationId xmlns:p14="http://schemas.microsoft.com/office/powerpoint/2010/main" val="225766741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498</TotalTime>
  <Words>492</Words>
  <Application>Microsoft Office PowerPoint</Application>
  <PresentationFormat>A3 Paper (297x420 mm)</PresentationFormat>
  <Paragraphs>74</Paragraphs>
  <Slides>2</Slides>
  <Notes>1</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Executive</vt:lpstr>
      <vt:lpstr>THE HIDDEN CURRICULUM </vt:lpstr>
      <vt:lpstr>https://www.google.co.uk/search?biw=1366&amp;bih=651&amp;tbm=isch&amp;sa=1&amp;ei=7AxSWozuM8z5wQK8uZu4Bw&amp;q=rewards+certificates+in+schools&amp;oq=rewards+certificates+in+schools&amp;gs_l=psy-ab.3...42083.45999.0.46223.17.15.2.0.0.0.173.1325.12j3.15.0....0...1c.1.64.psy-ab..1.1.134...0j0i24k1.0.Pas4XY4Dd8I#imgrc=JLLOLe9JXztb7M:&amp;spf=1515326748270</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HIDDEN CURRICULUM</dc:title>
  <dc:creator>jackie</dc:creator>
  <cp:lastModifiedBy>jackie</cp:lastModifiedBy>
  <cp:revision>45</cp:revision>
  <dcterms:created xsi:type="dcterms:W3CDTF">2018-01-03T16:00:46Z</dcterms:created>
  <dcterms:modified xsi:type="dcterms:W3CDTF">2018-01-07T14:26:02Z</dcterms:modified>
</cp:coreProperties>
</file>