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9" d="100"/>
          <a:sy n="69" d="100"/>
        </p:scale>
        <p:origin x="72"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3A82A512-E986-4717-B5E9-8DB204937CCA}" type="datetimeFigureOut">
              <a:rPr lang="en-GB" smtClean="0"/>
              <a:t>16/04/2026</a:t>
            </a:fld>
            <a:endParaRPr lang="en-GB"/>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9BB3876-F66A-494C-A357-4378B58201C9}" type="slidenum">
              <a:rPr lang="en-GB" smtClean="0"/>
              <a:t>‹#›</a:t>
            </a:fld>
            <a:endParaRPr lang="en-GB"/>
          </a:p>
        </p:txBody>
      </p:sp>
    </p:spTree>
    <p:extLst>
      <p:ext uri="{BB962C8B-B14F-4D97-AF65-F5344CB8AC3E}">
        <p14:creationId xmlns:p14="http://schemas.microsoft.com/office/powerpoint/2010/main" val="931867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82A512-E986-4717-B5E9-8DB204937CCA}"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804433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82A512-E986-4717-B5E9-8DB204937CCA}"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1924655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A82A512-E986-4717-B5E9-8DB204937CCA}"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3162794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82A512-E986-4717-B5E9-8DB204937CCA}" type="datetimeFigureOut">
              <a:rPr lang="en-GB" smtClean="0"/>
              <a:t>16/04/2026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4029723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82A512-E986-4717-B5E9-8DB204937CCA}" type="datetimeFigureOut">
              <a:rPr lang="en-GB" smtClean="0"/>
              <a:t>16/04/2026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4260245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82A512-E986-4717-B5E9-8DB204937CCA}" type="datetimeFigureOut">
              <a:rPr lang="en-GB" smtClean="0"/>
              <a:t>16/04/2026</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244126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82A512-E986-4717-B5E9-8DB204937CCA}"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2524572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82A512-E986-4717-B5E9-8DB204937CCA}"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40007968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82A512-E986-4717-B5E9-8DB204937CCA}"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4029061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A82A512-E986-4717-B5E9-8DB204937CCA}"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34274487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A82A512-E986-4717-B5E9-8DB204937CCA}"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6289451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82A512-E986-4717-B5E9-8DB204937CCA}"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31565883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A82A512-E986-4717-B5E9-8DB204937CCA}" type="datetimeFigureOut">
              <a:rPr lang="en-GB" smtClean="0"/>
              <a:t>16/04/2026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28054161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A82A512-E986-4717-B5E9-8DB204937CCA}" type="datetimeFigureOut">
              <a:rPr lang="en-GB" smtClean="0"/>
              <a:t>16/04/2026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15727093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82A512-E986-4717-B5E9-8DB204937CCA}"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31099500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82A512-E986-4717-B5E9-8DB204937CCA}"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9BB3876-F66A-494C-A357-4378B58201C9}" type="slidenum">
              <a:rPr lang="en-GB" smtClean="0"/>
              <a:t>‹#›</a:t>
            </a:fld>
            <a:endParaRPr lang="en-GB"/>
          </a:p>
        </p:txBody>
      </p:sp>
    </p:spTree>
    <p:extLst>
      <p:ext uri="{BB962C8B-B14F-4D97-AF65-F5344CB8AC3E}">
        <p14:creationId xmlns:p14="http://schemas.microsoft.com/office/powerpoint/2010/main" val="4158150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3A82A512-E986-4717-B5E9-8DB204937CCA}" type="datetimeFigureOut">
              <a:rPr lang="en-GB" smtClean="0"/>
              <a:t>16/04/2026</a:t>
            </a:fld>
            <a:endParaRPr lang="en-GB"/>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9BB3876-F66A-494C-A357-4378B58201C9}" type="slidenum">
              <a:rPr lang="en-GB" smtClean="0"/>
              <a:t>‹#›</a:t>
            </a:fld>
            <a:endParaRPr lang="en-GB"/>
          </a:p>
        </p:txBody>
      </p:sp>
    </p:spTree>
    <p:extLst>
      <p:ext uri="{BB962C8B-B14F-4D97-AF65-F5344CB8AC3E}">
        <p14:creationId xmlns:p14="http://schemas.microsoft.com/office/powerpoint/2010/main" val="393146765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E7871-F537-2186-47B0-9D373913D317}"/>
              </a:ext>
            </a:extLst>
          </p:cNvPr>
          <p:cNvSpPr>
            <a:spLocks noGrp="1"/>
          </p:cNvSpPr>
          <p:nvPr>
            <p:ph type="ctrTitle"/>
          </p:nvPr>
        </p:nvSpPr>
        <p:spPr>
          <a:xfrm>
            <a:off x="1524000" y="170481"/>
            <a:ext cx="9144000" cy="3339482"/>
          </a:xfrm>
        </p:spPr>
        <p:txBody>
          <a:bodyPr>
            <a:normAutofit fontScale="90000"/>
          </a:bodyPr>
          <a:lstStyle/>
          <a:p>
            <a:r>
              <a:rPr lang="en-GB" sz="4000" i="1" dirty="0">
                <a:latin typeface="+mn-lt"/>
                <a:ea typeface="Verdana" panose="020B0604030504040204" pitchFamily="34" charset="0"/>
              </a:rPr>
              <a:t>Understanding the Impact of Business–IT Strategic Alignment on CRM Effectiveness in UK Digital-Native Firms</a:t>
            </a:r>
            <a:br>
              <a:rPr lang="en-GB" dirty="0"/>
            </a:br>
            <a:endParaRPr lang="en-GB" dirty="0"/>
          </a:p>
        </p:txBody>
      </p:sp>
      <p:sp>
        <p:nvSpPr>
          <p:cNvPr id="3" name="Subtitle 2">
            <a:extLst>
              <a:ext uri="{FF2B5EF4-FFF2-40B4-BE49-F238E27FC236}">
                <a16:creationId xmlns:a16="http://schemas.microsoft.com/office/drawing/2014/main" id="{BE47FF05-E7A3-8E02-C750-5678DE21D19D}"/>
              </a:ext>
            </a:extLst>
          </p:cNvPr>
          <p:cNvSpPr>
            <a:spLocks noGrp="1"/>
          </p:cNvSpPr>
          <p:nvPr>
            <p:ph type="subTitle" idx="1"/>
          </p:nvPr>
        </p:nvSpPr>
        <p:spPr/>
        <p:txBody>
          <a:bodyPr>
            <a:normAutofit fontScale="77500" lnSpcReduction="20000"/>
          </a:bodyPr>
          <a:lstStyle/>
          <a:p>
            <a:r>
              <a:rPr lang="en-GB" dirty="0">
                <a:solidFill>
                  <a:schemeClr val="bg1"/>
                </a:solidFill>
                <a:ea typeface="Verdana" panose="020B0604030504040204" pitchFamily="34" charset="0"/>
              </a:rPr>
              <a:t>Name: Md Juliyat Hasan</a:t>
            </a:r>
          </a:p>
          <a:p>
            <a:r>
              <a:rPr lang="en-GB" dirty="0">
                <a:solidFill>
                  <a:schemeClr val="bg1"/>
                </a:solidFill>
                <a:ea typeface="Verdana" panose="020B0604030504040204" pitchFamily="34" charset="0"/>
              </a:rPr>
              <a:t>Student ID: 2437404</a:t>
            </a:r>
          </a:p>
          <a:p>
            <a:r>
              <a:rPr lang="en-GB" dirty="0">
                <a:solidFill>
                  <a:schemeClr val="bg1"/>
                </a:solidFill>
                <a:ea typeface="Verdana" panose="020B0604030504040204" pitchFamily="34" charset="0"/>
              </a:rPr>
              <a:t>Module Code: LCDB7012</a:t>
            </a:r>
          </a:p>
        </p:txBody>
      </p:sp>
    </p:spTree>
    <p:extLst>
      <p:ext uri="{BB962C8B-B14F-4D97-AF65-F5344CB8AC3E}">
        <p14:creationId xmlns:p14="http://schemas.microsoft.com/office/powerpoint/2010/main" val="1816223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CF335-22A9-3594-BC09-93FD9186AB87}"/>
              </a:ext>
            </a:extLst>
          </p:cNvPr>
          <p:cNvSpPr>
            <a:spLocks noGrp="1"/>
          </p:cNvSpPr>
          <p:nvPr>
            <p:ph type="title"/>
          </p:nvPr>
        </p:nvSpPr>
        <p:spPr/>
        <p:txBody>
          <a:bodyPr/>
          <a:lstStyle/>
          <a:p>
            <a:r>
              <a:rPr lang="en-GB"/>
              <a:t>Who am I…..</a:t>
            </a:r>
            <a:endParaRPr lang="en-GB" dirty="0"/>
          </a:p>
        </p:txBody>
      </p:sp>
      <p:sp>
        <p:nvSpPr>
          <p:cNvPr id="3" name="Content Placeholder 2">
            <a:extLst>
              <a:ext uri="{FF2B5EF4-FFF2-40B4-BE49-F238E27FC236}">
                <a16:creationId xmlns:a16="http://schemas.microsoft.com/office/drawing/2014/main" id="{5F2B1ACF-7D99-DF99-D239-0223A8A10F18}"/>
              </a:ext>
            </a:extLst>
          </p:cNvPr>
          <p:cNvSpPr>
            <a:spLocks noGrp="1"/>
          </p:cNvSpPr>
          <p:nvPr>
            <p:ph idx="1"/>
          </p:nvPr>
        </p:nvSpPr>
        <p:spPr>
          <a:xfrm>
            <a:off x="838200" y="2392218"/>
            <a:ext cx="7419109" cy="4465781"/>
          </a:xfrm>
        </p:spPr>
        <p:txBody>
          <a:bodyPr>
            <a:normAutofit fontScale="85000" lnSpcReduction="10000"/>
          </a:bodyPr>
          <a:lstStyle/>
          <a:p>
            <a:pPr marL="0" indent="0">
              <a:buNone/>
            </a:pPr>
            <a:r>
              <a:rPr lang="en-GB" dirty="0"/>
              <a:t>MD Juliyat Hasan is a London-based doctoral researcher currently pursuing a Doctor of Business Administration at the University of Wales Trinity Saint David, with a strong interdisciplinary background spanning business strategy, data analytics, and information technology. He holds two master’s degrees—one in International Business with Data Analytics from Ulster University and another in Computing and Technology with Advanced Practice from Northumbria University—complementing his undergraduate degree in Computer Science and Engineering. His academic interests lie in Information Technology, Data Science, Business Strategy, and Machine Learning, with a clear ambition to build a career in academia. Alongside his studies, he has developed practical experience across multiple sectors, currently working as a Shift Manager at Print In London Ltd. and as a Customer Assistant at Lidl, while previously holding roles at Sainsbury’s and in hospitality. Earlier in his career, he worked as a Project Manager in Bangladesh, gaining valuable experience in team coordination, strategic planning, and technology-driven project delivery. He possesses a strong technical skill set including programming (Python, Java, SQL), data analysis tools (Tableau, Power BI), and machine learning fundamentals, combined with transferable skills such as leadership, problem-solving, and effective communication.</a:t>
            </a:r>
          </a:p>
        </p:txBody>
      </p:sp>
      <p:pic>
        <p:nvPicPr>
          <p:cNvPr id="5" name="Picture 4">
            <a:extLst>
              <a:ext uri="{FF2B5EF4-FFF2-40B4-BE49-F238E27FC236}">
                <a16:creationId xmlns:a16="http://schemas.microsoft.com/office/drawing/2014/main" id="{CA9A9919-9EFF-9CD0-9D4C-E561DD519E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27542" y="0"/>
            <a:ext cx="3164458" cy="6858000"/>
          </a:xfrm>
          <a:prstGeom prst="rect">
            <a:avLst/>
          </a:prstGeom>
        </p:spPr>
      </p:pic>
    </p:spTree>
    <p:extLst>
      <p:ext uri="{BB962C8B-B14F-4D97-AF65-F5344CB8AC3E}">
        <p14:creationId xmlns:p14="http://schemas.microsoft.com/office/powerpoint/2010/main" val="2957398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DCA32-C0CC-1A4F-811C-BB23AD263BF7}"/>
              </a:ext>
            </a:extLst>
          </p:cNvPr>
          <p:cNvSpPr>
            <a:spLocks noGrp="1"/>
          </p:cNvSpPr>
          <p:nvPr>
            <p:ph type="title"/>
          </p:nvPr>
        </p:nvSpPr>
        <p:spPr>
          <a:xfrm>
            <a:off x="736600" y="2309248"/>
            <a:ext cx="10515600" cy="1625878"/>
          </a:xfrm>
        </p:spPr>
        <p:txBody>
          <a:bodyPr>
            <a:normAutofit fontScale="90000"/>
          </a:bodyPr>
          <a:lstStyle/>
          <a:p>
            <a:r>
              <a:rPr lang="en-GB" i="1" dirty="0">
                <a:solidFill>
                  <a:schemeClr val="tx1"/>
                </a:solidFill>
                <a:ea typeface="Verdana" panose="020B0604030504040204" pitchFamily="34" charset="0"/>
              </a:rPr>
              <a:t>Understanding the Impact of Business–IT Strategic Alignment on CRM Effectiveness in UK Digital-Native Firms</a:t>
            </a:r>
            <a:endParaRPr lang="en-GB" dirty="0">
              <a:solidFill>
                <a:schemeClr val="tx1"/>
              </a:solidFill>
            </a:endParaRPr>
          </a:p>
        </p:txBody>
      </p:sp>
    </p:spTree>
    <p:extLst>
      <p:ext uri="{BB962C8B-B14F-4D97-AF65-F5344CB8AC3E}">
        <p14:creationId xmlns:p14="http://schemas.microsoft.com/office/powerpoint/2010/main" val="4278829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A498A-AE7E-E561-BE97-D2262DC06EBF}"/>
              </a:ext>
            </a:extLst>
          </p:cNvPr>
          <p:cNvSpPr>
            <a:spLocks noGrp="1"/>
          </p:cNvSpPr>
          <p:nvPr>
            <p:ph type="title"/>
          </p:nvPr>
        </p:nvSpPr>
        <p:spPr/>
        <p:txBody>
          <a:bodyPr/>
          <a:lstStyle/>
          <a:p>
            <a:r>
              <a:rPr lang="en-GB" dirty="0"/>
              <a:t>Presentation Outline</a:t>
            </a:r>
          </a:p>
        </p:txBody>
      </p:sp>
      <p:sp>
        <p:nvSpPr>
          <p:cNvPr id="3" name="Content Placeholder 2">
            <a:extLst>
              <a:ext uri="{FF2B5EF4-FFF2-40B4-BE49-F238E27FC236}">
                <a16:creationId xmlns:a16="http://schemas.microsoft.com/office/drawing/2014/main" id="{17E5C343-80CD-3363-4DB9-E924D8E82D2C}"/>
              </a:ext>
            </a:extLst>
          </p:cNvPr>
          <p:cNvSpPr>
            <a:spLocks noGrp="1"/>
          </p:cNvSpPr>
          <p:nvPr>
            <p:ph idx="1"/>
          </p:nvPr>
        </p:nvSpPr>
        <p:spPr/>
        <p:txBody>
          <a:bodyPr>
            <a:normAutofit fontScale="92500" lnSpcReduction="20000"/>
          </a:bodyPr>
          <a:lstStyle/>
          <a:p>
            <a:r>
              <a:rPr lang="en-GB" sz="2000" dirty="0"/>
              <a:t>Background of the Research</a:t>
            </a:r>
          </a:p>
          <a:p>
            <a:r>
              <a:rPr lang="en-GB" sz="2000" dirty="0"/>
              <a:t>Research Philosophy and Paradigm (Kuhn’s Paradigm) </a:t>
            </a:r>
          </a:p>
          <a:p>
            <a:r>
              <a:rPr lang="en-GB" sz="2000" dirty="0"/>
              <a:t>Research Problem</a:t>
            </a:r>
          </a:p>
          <a:p>
            <a:r>
              <a:rPr lang="en-GB" sz="2000" dirty="0"/>
              <a:t>Research Gap</a:t>
            </a:r>
          </a:p>
          <a:p>
            <a:r>
              <a:rPr lang="en-GB" sz="2000" dirty="0"/>
              <a:t>Research Objectives</a:t>
            </a:r>
          </a:p>
          <a:p>
            <a:r>
              <a:rPr lang="en-GB" sz="2000" dirty="0"/>
              <a:t>Research Questions</a:t>
            </a:r>
          </a:p>
          <a:p>
            <a:r>
              <a:rPr lang="en-GB" sz="2000" dirty="0"/>
              <a:t>Challenges &amp; Limitations</a:t>
            </a:r>
          </a:p>
          <a:p>
            <a:r>
              <a:rPr lang="en-GB" sz="2000" dirty="0"/>
              <a:t>References</a:t>
            </a:r>
          </a:p>
          <a:p>
            <a:r>
              <a:rPr lang="en-GB" sz="2000" dirty="0"/>
              <a:t>Q&amp;A</a:t>
            </a:r>
          </a:p>
          <a:p>
            <a:endParaRPr lang="en-GB" sz="2000" dirty="0"/>
          </a:p>
          <a:p>
            <a:endParaRPr lang="en-GB" dirty="0"/>
          </a:p>
        </p:txBody>
      </p:sp>
    </p:spTree>
    <p:extLst>
      <p:ext uri="{BB962C8B-B14F-4D97-AF65-F5344CB8AC3E}">
        <p14:creationId xmlns:p14="http://schemas.microsoft.com/office/powerpoint/2010/main" val="3960601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9A9EF-8A3D-5FC7-E619-B51C895C68EB}"/>
              </a:ext>
            </a:extLst>
          </p:cNvPr>
          <p:cNvSpPr>
            <a:spLocks noGrp="1"/>
          </p:cNvSpPr>
          <p:nvPr>
            <p:ph type="ctrTitle"/>
          </p:nvPr>
        </p:nvSpPr>
        <p:spPr>
          <a:xfrm>
            <a:off x="1524000" y="681925"/>
            <a:ext cx="8604142" cy="1655762"/>
          </a:xfrm>
        </p:spPr>
        <p:txBody>
          <a:bodyPr/>
          <a:lstStyle/>
          <a:p>
            <a:r>
              <a:rPr lang="en-GB" sz="4000" dirty="0"/>
              <a:t>Background of the Research</a:t>
            </a:r>
            <a:br>
              <a:rPr lang="en-GB" dirty="0"/>
            </a:br>
            <a:endParaRPr lang="en-GB" dirty="0"/>
          </a:p>
        </p:txBody>
      </p:sp>
      <p:sp>
        <p:nvSpPr>
          <p:cNvPr id="3" name="Subtitle 2">
            <a:extLst>
              <a:ext uri="{FF2B5EF4-FFF2-40B4-BE49-F238E27FC236}">
                <a16:creationId xmlns:a16="http://schemas.microsoft.com/office/drawing/2014/main" id="{C1799C96-2854-F0BB-13A8-B5881A9F20DA}"/>
              </a:ext>
            </a:extLst>
          </p:cNvPr>
          <p:cNvSpPr>
            <a:spLocks noGrp="1"/>
          </p:cNvSpPr>
          <p:nvPr>
            <p:ph type="subTitle" idx="1"/>
          </p:nvPr>
        </p:nvSpPr>
        <p:spPr>
          <a:xfrm>
            <a:off x="1154955" y="2619214"/>
            <a:ext cx="8825658" cy="3019586"/>
          </a:xfrm>
        </p:spPr>
        <p:txBody>
          <a:bodyPr>
            <a:normAutofit/>
          </a:bodyPr>
          <a:lstStyle/>
          <a:p>
            <a:pPr marL="457200" indent="-457200" algn="l">
              <a:buAutoNum type="arabicPeriod"/>
            </a:pPr>
            <a:r>
              <a:rPr lang="en-GB" dirty="0">
                <a:solidFill>
                  <a:schemeClr val="bg1"/>
                </a:solidFill>
              </a:rPr>
              <a:t>Business-IT Strategic Alignment</a:t>
            </a:r>
          </a:p>
          <a:p>
            <a:pPr marL="457200" indent="-457200" algn="l">
              <a:buAutoNum type="arabicPeriod"/>
            </a:pPr>
            <a:r>
              <a:rPr lang="en-GB" dirty="0">
                <a:solidFill>
                  <a:schemeClr val="bg1"/>
                </a:solidFill>
              </a:rPr>
              <a:t>CRM effectiveness</a:t>
            </a:r>
          </a:p>
          <a:p>
            <a:pPr marL="457200" indent="-457200" algn="l">
              <a:buAutoNum type="arabicPeriod"/>
            </a:pPr>
            <a:r>
              <a:rPr lang="en-GB" dirty="0">
                <a:solidFill>
                  <a:schemeClr val="bg1"/>
                </a:solidFill>
              </a:rPr>
              <a:t>Digital Native Businesses</a:t>
            </a:r>
          </a:p>
        </p:txBody>
      </p:sp>
    </p:spTree>
    <p:extLst>
      <p:ext uri="{BB962C8B-B14F-4D97-AF65-F5344CB8AC3E}">
        <p14:creationId xmlns:p14="http://schemas.microsoft.com/office/powerpoint/2010/main" val="3937178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33ABA-7B02-97EA-61A6-98C2BEB31B54}"/>
              </a:ext>
            </a:extLst>
          </p:cNvPr>
          <p:cNvSpPr>
            <a:spLocks noGrp="1"/>
          </p:cNvSpPr>
          <p:nvPr>
            <p:ph type="ctrTitle"/>
          </p:nvPr>
        </p:nvSpPr>
        <p:spPr>
          <a:xfrm>
            <a:off x="1524000" y="1122363"/>
            <a:ext cx="9144000" cy="1574342"/>
          </a:xfrm>
        </p:spPr>
        <p:txBody>
          <a:bodyPr>
            <a:normAutofit/>
          </a:bodyPr>
          <a:lstStyle/>
          <a:p>
            <a:pPr algn="l"/>
            <a:r>
              <a:rPr lang="en-GB" sz="4000" dirty="0"/>
              <a:t>Business-IT Strategic Alignment</a:t>
            </a:r>
            <a:endParaRPr lang="en-GB" dirty="0"/>
          </a:p>
        </p:txBody>
      </p:sp>
      <p:sp>
        <p:nvSpPr>
          <p:cNvPr id="3" name="Subtitle 2">
            <a:extLst>
              <a:ext uri="{FF2B5EF4-FFF2-40B4-BE49-F238E27FC236}">
                <a16:creationId xmlns:a16="http://schemas.microsoft.com/office/drawing/2014/main" id="{DA59C9E2-0DAE-D741-D623-B3343282B3B7}"/>
              </a:ext>
            </a:extLst>
          </p:cNvPr>
          <p:cNvSpPr>
            <a:spLocks noGrp="1"/>
          </p:cNvSpPr>
          <p:nvPr>
            <p:ph type="subTitle" idx="1"/>
          </p:nvPr>
        </p:nvSpPr>
        <p:spPr>
          <a:xfrm>
            <a:off x="1524000" y="2867187"/>
            <a:ext cx="9144000" cy="3556860"/>
          </a:xfrm>
        </p:spPr>
        <p:txBody>
          <a:bodyPr>
            <a:normAutofit fontScale="92500" lnSpcReduction="10000"/>
          </a:bodyPr>
          <a:lstStyle/>
          <a:p>
            <a:pPr algn="l"/>
            <a:r>
              <a:rPr lang="en-GB" dirty="0">
                <a:solidFill>
                  <a:schemeClr val="bg1"/>
                </a:solidFill>
                <a:latin typeface="Aptos" panose="020B0004020202020204" pitchFamily="34" charset="0"/>
              </a:rPr>
              <a:t>Henderson and Venkatraman's 1993 paper, "Strategic Alignment: Leveraging Information Technology for Transforming Organisations," which was initially published in the IBM Systems Journal, is one of the key and revolutionary IS papers.</a:t>
            </a:r>
          </a:p>
          <a:p>
            <a:pPr algn="l"/>
            <a:r>
              <a:rPr lang="en-GB" dirty="0">
                <a:solidFill>
                  <a:schemeClr val="bg1"/>
                </a:solidFill>
                <a:latin typeface="Aptos" panose="020B0004020202020204" pitchFamily="34" charset="0"/>
              </a:rPr>
              <a:t>The main idea is that companies will do well if their key IT resources—including physical IT infrastructure, technical and managerial IT skills, and knowledge assets—are in line with their business strategy and if the right structures are in place to make sure these resources are used effectively.</a:t>
            </a:r>
          </a:p>
          <a:p>
            <a:pPr algn="l"/>
            <a:r>
              <a:rPr lang="en-GB" dirty="0">
                <a:solidFill>
                  <a:schemeClr val="bg1"/>
                </a:solidFill>
                <a:latin typeface="Aptos" panose="020B0004020202020204" pitchFamily="34" charset="0"/>
              </a:rPr>
              <a:t>Research shows that companies can get stuck in a stiffness trap where rigid or tight links between IT and business can make it harder for the company to react quickly to changes in the environment (</a:t>
            </a:r>
            <a:r>
              <a:rPr lang="en-GB" dirty="0" err="1">
                <a:solidFill>
                  <a:schemeClr val="bg1"/>
                </a:solidFill>
                <a:latin typeface="Aptos" panose="020B0004020202020204" pitchFamily="34" charset="0"/>
              </a:rPr>
              <a:t>Benbya</a:t>
            </a:r>
            <a:r>
              <a:rPr lang="en-GB" dirty="0">
                <a:solidFill>
                  <a:schemeClr val="bg1"/>
                </a:solidFill>
                <a:latin typeface="Aptos" panose="020B0004020202020204" pitchFamily="34" charset="0"/>
              </a:rPr>
              <a:t> and McKelvey, 2006).</a:t>
            </a:r>
          </a:p>
          <a:p>
            <a:pPr algn="l"/>
            <a:r>
              <a:rPr lang="en-GB" dirty="0">
                <a:solidFill>
                  <a:schemeClr val="bg1"/>
                </a:solidFill>
                <a:latin typeface="Aptos" panose="020B0004020202020204" pitchFamily="34" charset="0"/>
              </a:rPr>
              <a:t>(Source: Coltman et al., 2015)</a:t>
            </a:r>
          </a:p>
        </p:txBody>
      </p:sp>
    </p:spTree>
    <p:extLst>
      <p:ext uri="{BB962C8B-B14F-4D97-AF65-F5344CB8AC3E}">
        <p14:creationId xmlns:p14="http://schemas.microsoft.com/office/powerpoint/2010/main" val="526918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E06FC-C316-0CCC-FDFC-01B92226F2D3}"/>
              </a:ext>
            </a:extLst>
          </p:cNvPr>
          <p:cNvSpPr>
            <a:spLocks noGrp="1"/>
          </p:cNvSpPr>
          <p:nvPr>
            <p:ph type="ctrTitle"/>
          </p:nvPr>
        </p:nvSpPr>
        <p:spPr>
          <a:xfrm>
            <a:off x="1524000" y="1122363"/>
            <a:ext cx="7937715" cy="644444"/>
          </a:xfrm>
        </p:spPr>
        <p:txBody>
          <a:bodyPr>
            <a:normAutofit/>
          </a:bodyPr>
          <a:lstStyle/>
          <a:p>
            <a:pPr algn="l"/>
            <a:r>
              <a:rPr lang="en-GB" sz="3600" dirty="0"/>
              <a:t>CRM effectiveness</a:t>
            </a:r>
          </a:p>
        </p:txBody>
      </p:sp>
      <p:sp>
        <p:nvSpPr>
          <p:cNvPr id="3" name="Subtitle 2">
            <a:extLst>
              <a:ext uri="{FF2B5EF4-FFF2-40B4-BE49-F238E27FC236}">
                <a16:creationId xmlns:a16="http://schemas.microsoft.com/office/drawing/2014/main" id="{2004A63D-6C77-BBC3-3D6F-6CBB4E6FE6E4}"/>
              </a:ext>
            </a:extLst>
          </p:cNvPr>
          <p:cNvSpPr>
            <a:spLocks noGrp="1"/>
          </p:cNvSpPr>
          <p:nvPr>
            <p:ph type="subTitle" idx="1"/>
          </p:nvPr>
        </p:nvSpPr>
        <p:spPr>
          <a:xfrm>
            <a:off x="1524000" y="2007031"/>
            <a:ext cx="9144000" cy="3250769"/>
          </a:xfrm>
        </p:spPr>
        <p:txBody>
          <a:bodyPr/>
          <a:lstStyle/>
          <a:p>
            <a:pPr algn="l"/>
            <a:r>
              <a:rPr lang="en-GB" dirty="0">
                <a:solidFill>
                  <a:schemeClr val="bg1"/>
                </a:solidFill>
              </a:rPr>
              <a:t>Customer Relationship Management, or CRM, is a way for businesses to keep track of their interactions with current and future customers (Putri and </a:t>
            </a:r>
            <a:r>
              <a:rPr lang="en-GB" dirty="0" err="1">
                <a:solidFill>
                  <a:schemeClr val="bg1"/>
                </a:solidFill>
              </a:rPr>
              <a:t>Sianipar</a:t>
            </a:r>
            <a:r>
              <a:rPr lang="en-GB" dirty="0">
                <a:solidFill>
                  <a:schemeClr val="bg1"/>
                </a:solidFill>
              </a:rPr>
              <a:t>, 2025). </a:t>
            </a:r>
          </a:p>
          <a:p>
            <a:pPr algn="l"/>
            <a:r>
              <a:rPr lang="en-GB" dirty="0">
                <a:solidFill>
                  <a:schemeClr val="bg1"/>
                </a:solidFill>
              </a:rPr>
              <a:t>CRM is a set of practices, technologies, and methods for looking at interactions and data about customers at all stages of their lifecycle.</a:t>
            </a:r>
          </a:p>
          <a:p>
            <a:pPr algn="l"/>
            <a:endParaRPr lang="en-GB" dirty="0">
              <a:solidFill>
                <a:schemeClr val="bg1"/>
              </a:solidFill>
            </a:endParaRPr>
          </a:p>
          <a:p>
            <a:pPr algn="l"/>
            <a:r>
              <a:rPr lang="en-GB" dirty="0">
                <a:solidFill>
                  <a:schemeClr val="bg1"/>
                </a:solidFill>
              </a:rPr>
              <a:t>(Source: Putri and </a:t>
            </a:r>
            <a:r>
              <a:rPr lang="en-GB" dirty="0" err="1">
                <a:solidFill>
                  <a:schemeClr val="bg1"/>
                </a:solidFill>
              </a:rPr>
              <a:t>Sianipar</a:t>
            </a:r>
            <a:r>
              <a:rPr lang="en-GB" dirty="0">
                <a:solidFill>
                  <a:schemeClr val="bg1"/>
                </a:solidFill>
              </a:rPr>
              <a:t>, 2025). </a:t>
            </a:r>
          </a:p>
        </p:txBody>
      </p:sp>
    </p:spTree>
    <p:extLst>
      <p:ext uri="{BB962C8B-B14F-4D97-AF65-F5344CB8AC3E}">
        <p14:creationId xmlns:p14="http://schemas.microsoft.com/office/powerpoint/2010/main" val="132271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9F0BF-9D88-44F7-37D9-31E150B0F513}"/>
              </a:ext>
            </a:extLst>
          </p:cNvPr>
          <p:cNvSpPr>
            <a:spLocks noGrp="1"/>
          </p:cNvSpPr>
          <p:nvPr>
            <p:ph type="ctrTitle"/>
          </p:nvPr>
        </p:nvSpPr>
        <p:spPr>
          <a:xfrm>
            <a:off x="1524000" y="1122363"/>
            <a:ext cx="7666495" cy="590200"/>
          </a:xfrm>
        </p:spPr>
        <p:txBody>
          <a:bodyPr>
            <a:normAutofit fontScale="90000"/>
          </a:bodyPr>
          <a:lstStyle/>
          <a:p>
            <a:pPr algn="l"/>
            <a:r>
              <a:rPr lang="en-GB" sz="4000" dirty="0"/>
              <a:t>Digital Native Businesses</a:t>
            </a:r>
          </a:p>
        </p:txBody>
      </p:sp>
      <p:sp>
        <p:nvSpPr>
          <p:cNvPr id="3" name="Subtitle 2">
            <a:extLst>
              <a:ext uri="{FF2B5EF4-FFF2-40B4-BE49-F238E27FC236}">
                <a16:creationId xmlns:a16="http://schemas.microsoft.com/office/drawing/2014/main" id="{A14E37F4-90C4-C1BB-E70F-E2199F6F15A5}"/>
              </a:ext>
            </a:extLst>
          </p:cNvPr>
          <p:cNvSpPr>
            <a:spLocks noGrp="1"/>
          </p:cNvSpPr>
          <p:nvPr>
            <p:ph type="subTitle" idx="1"/>
          </p:nvPr>
        </p:nvSpPr>
        <p:spPr>
          <a:xfrm>
            <a:off x="1524000" y="1906292"/>
            <a:ext cx="9144000" cy="3351508"/>
          </a:xfrm>
        </p:spPr>
        <p:txBody>
          <a:bodyPr>
            <a:normAutofit fontScale="85000" lnSpcReduction="20000"/>
          </a:bodyPr>
          <a:lstStyle/>
          <a:p>
            <a:pPr algn="l"/>
            <a:r>
              <a:rPr lang="en-GB" dirty="0">
                <a:solidFill>
                  <a:schemeClr val="bg1"/>
                </a:solidFill>
              </a:rPr>
              <a:t>People who were raised in a single digital culture are referred to as “</a:t>
            </a:r>
          </a:p>
          <a:p>
            <a:pPr algn="l"/>
            <a:r>
              <a:rPr lang="en-GB" dirty="0">
                <a:solidFill>
                  <a:schemeClr val="bg1"/>
                </a:solidFill>
              </a:rPr>
              <a:t>digital natives" (Prensky, 2001).</a:t>
            </a:r>
          </a:p>
          <a:p>
            <a:pPr algn="l"/>
            <a:r>
              <a:rPr lang="en-GB" dirty="0">
                <a:solidFill>
                  <a:schemeClr val="bg1"/>
                </a:solidFill>
              </a:rPr>
              <a:t>Utilising digital technology and information from the internet era to gain a competitive edge and spur rapid expansion is the core of their operational methods and capabilities (AlixPartners, </a:t>
            </a:r>
            <a:r>
              <a:rPr lang="en-GB" dirty="0" err="1">
                <a:solidFill>
                  <a:schemeClr val="bg1"/>
                </a:solidFill>
              </a:rPr>
              <a:t>n.d</a:t>
            </a:r>
            <a:r>
              <a:rPr lang="en-GB" dirty="0">
                <a:solidFill>
                  <a:schemeClr val="bg1"/>
                </a:solidFill>
              </a:rPr>
              <a:t>). </a:t>
            </a:r>
          </a:p>
          <a:p>
            <a:pPr algn="l"/>
            <a:r>
              <a:rPr lang="en-GB" dirty="0">
                <a:solidFill>
                  <a:schemeClr val="bg1"/>
                </a:solidFill>
              </a:rPr>
              <a:t>Examples: </a:t>
            </a:r>
          </a:p>
          <a:p>
            <a:pPr marL="342900" indent="-342900" algn="l">
              <a:buFont typeface="Arial" panose="020B0604020202020204" pitchFamily="34" charset="0"/>
              <a:buChar char="•"/>
            </a:pPr>
            <a:r>
              <a:rPr lang="en-GB" dirty="0">
                <a:solidFill>
                  <a:schemeClr val="bg1"/>
                </a:solidFill>
              </a:rPr>
              <a:t>Starling Bang: </a:t>
            </a:r>
            <a:r>
              <a:rPr lang="en-GB" dirty="0" err="1">
                <a:solidFill>
                  <a:schemeClr val="bg1"/>
                </a:solidFill>
              </a:rPr>
              <a:t>Instavolt’s</a:t>
            </a:r>
            <a:endParaRPr lang="en-GB" dirty="0">
              <a:solidFill>
                <a:schemeClr val="bg1"/>
              </a:solidFill>
            </a:endParaRPr>
          </a:p>
          <a:p>
            <a:pPr marL="342900" indent="-342900" algn="l">
              <a:buFont typeface="Arial" panose="020B0604020202020204" pitchFamily="34" charset="0"/>
              <a:buChar char="•"/>
            </a:pPr>
            <a:r>
              <a:rPr lang="en-GB" dirty="0">
                <a:solidFill>
                  <a:schemeClr val="bg1"/>
                </a:solidFill>
              </a:rPr>
              <a:t>Digital Sandbox</a:t>
            </a:r>
          </a:p>
          <a:p>
            <a:pPr marL="342900" indent="-342900" algn="l">
              <a:buFont typeface="Arial" panose="020B0604020202020204" pitchFamily="34" charset="0"/>
              <a:buChar char="•"/>
            </a:pPr>
            <a:r>
              <a:rPr lang="en-GB" dirty="0" err="1">
                <a:solidFill>
                  <a:schemeClr val="bg1"/>
                </a:solidFill>
              </a:rPr>
              <a:t>Simudyne</a:t>
            </a:r>
            <a:endParaRPr lang="en-GB" dirty="0">
              <a:solidFill>
                <a:schemeClr val="bg1"/>
              </a:solidFill>
            </a:endParaRPr>
          </a:p>
          <a:p>
            <a:pPr algn="l"/>
            <a:endParaRPr lang="en-GB" dirty="0">
              <a:solidFill>
                <a:schemeClr val="bg1"/>
              </a:solidFill>
            </a:endParaRPr>
          </a:p>
          <a:p>
            <a:pPr algn="l"/>
            <a:r>
              <a:rPr lang="en-GB" dirty="0">
                <a:solidFill>
                  <a:schemeClr val="bg1"/>
                </a:solidFill>
              </a:rPr>
              <a:t>(Source: </a:t>
            </a:r>
            <a:r>
              <a:rPr lang="en-GB" dirty="0" err="1">
                <a:solidFill>
                  <a:schemeClr val="bg1"/>
                </a:solidFill>
              </a:rPr>
              <a:t>Hmwe</a:t>
            </a:r>
            <a:r>
              <a:rPr lang="en-GB" dirty="0">
                <a:solidFill>
                  <a:schemeClr val="bg1"/>
                </a:solidFill>
              </a:rPr>
              <a:t> et al., 2022)</a:t>
            </a:r>
          </a:p>
        </p:txBody>
      </p:sp>
    </p:spTree>
    <p:extLst>
      <p:ext uri="{BB962C8B-B14F-4D97-AF65-F5344CB8AC3E}">
        <p14:creationId xmlns:p14="http://schemas.microsoft.com/office/powerpoint/2010/main" val="2192936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B2D19B1-19DC-A83D-398D-50AF626EE720}"/>
              </a:ext>
            </a:extLst>
          </p:cNvPr>
          <p:cNvPicPr>
            <a:picLocks noChangeAspect="1"/>
          </p:cNvPicPr>
          <p:nvPr/>
        </p:nvPicPr>
        <p:blipFill>
          <a:blip r:embed="rId2"/>
          <a:stretch>
            <a:fillRect/>
          </a:stretch>
        </p:blipFill>
        <p:spPr>
          <a:xfrm>
            <a:off x="1796829" y="739637"/>
            <a:ext cx="8598342" cy="5378726"/>
          </a:xfrm>
          <a:prstGeom prst="rect">
            <a:avLst/>
          </a:prstGeom>
        </p:spPr>
      </p:pic>
      <p:sp>
        <p:nvSpPr>
          <p:cNvPr id="4" name="TextBox 3">
            <a:extLst>
              <a:ext uri="{FF2B5EF4-FFF2-40B4-BE49-F238E27FC236}">
                <a16:creationId xmlns:a16="http://schemas.microsoft.com/office/drawing/2014/main" id="{9F3CF967-63A8-C4D2-AC96-0E8F416C5396}"/>
              </a:ext>
            </a:extLst>
          </p:cNvPr>
          <p:cNvSpPr txBox="1"/>
          <p:nvPr/>
        </p:nvSpPr>
        <p:spPr>
          <a:xfrm>
            <a:off x="1796829" y="6331057"/>
            <a:ext cx="3264933" cy="369332"/>
          </a:xfrm>
          <a:prstGeom prst="rect">
            <a:avLst/>
          </a:prstGeom>
          <a:noFill/>
        </p:spPr>
        <p:txBody>
          <a:bodyPr wrap="none" rtlCol="0">
            <a:spAutoFit/>
          </a:bodyPr>
          <a:lstStyle/>
          <a:p>
            <a:r>
              <a:rPr lang="en-GB" dirty="0"/>
              <a:t>(Source: The Global City, n. d.) </a:t>
            </a:r>
          </a:p>
        </p:txBody>
      </p:sp>
    </p:spTree>
    <p:extLst>
      <p:ext uri="{BB962C8B-B14F-4D97-AF65-F5344CB8AC3E}">
        <p14:creationId xmlns:p14="http://schemas.microsoft.com/office/powerpoint/2010/main" val="1909125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0DBB3-F149-04CB-522C-EA8FA3B742C3}"/>
              </a:ext>
            </a:extLst>
          </p:cNvPr>
          <p:cNvSpPr>
            <a:spLocks noGrp="1"/>
          </p:cNvSpPr>
          <p:nvPr>
            <p:ph type="ctrTitle"/>
          </p:nvPr>
        </p:nvSpPr>
        <p:spPr>
          <a:xfrm>
            <a:off x="1524000" y="1122363"/>
            <a:ext cx="8092698" cy="1039651"/>
          </a:xfrm>
        </p:spPr>
        <p:txBody>
          <a:bodyPr>
            <a:normAutofit fontScale="90000"/>
          </a:bodyPr>
          <a:lstStyle/>
          <a:p>
            <a:pPr algn="l"/>
            <a:r>
              <a:rPr lang="en-GB" sz="3600" dirty="0"/>
              <a:t>Research Philosophy and Paradigm (Kuhn’s Paradigm)</a:t>
            </a:r>
          </a:p>
        </p:txBody>
      </p:sp>
      <p:sp>
        <p:nvSpPr>
          <p:cNvPr id="3" name="Subtitle 2">
            <a:extLst>
              <a:ext uri="{FF2B5EF4-FFF2-40B4-BE49-F238E27FC236}">
                <a16:creationId xmlns:a16="http://schemas.microsoft.com/office/drawing/2014/main" id="{454C59FE-01AA-ACAD-0A3C-18E8098BC7D2}"/>
              </a:ext>
            </a:extLst>
          </p:cNvPr>
          <p:cNvSpPr>
            <a:spLocks noGrp="1"/>
          </p:cNvSpPr>
          <p:nvPr>
            <p:ph type="subTitle" idx="1"/>
          </p:nvPr>
        </p:nvSpPr>
        <p:spPr>
          <a:xfrm>
            <a:off x="1524000" y="2239504"/>
            <a:ext cx="9144000" cy="4145797"/>
          </a:xfrm>
        </p:spPr>
        <p:txBody>
          <a:bodyPr>
            <a:normAutofit lnSpcReduction="10000"/>
          </a:bodyPr>
          <a:lstStyle/>
          <a:p>
            <a:pPr lvl="0" algn="l"/>
            <a:r>
              <a:rPr lang="en-GB" dirty="0"/>
              <a:t> </a:t>
            </a:r>
            <a:r>
              <a:rPr lang="en-GB" b="1" dirty="0">
                <a:solidFill>
                  <a:schemeClr val="bg1"/>
                </a:solidFill>
              </a:rPr>
              <a:t>Interpretivist paradigm: </a:t>
            </a:r>
            <a:r>
              <a:rPr lang="en-GB" dirty="0">
                <a:solidFill>
                  <a:schemeClr val="bg1"/>
                </a:solidFill>
              </a:rPr>
              <a:t>Focus on </a:t>
            </a:r>
            <a:r>
              <a:rPr lang="en-GB" b="1" dirty="0">
                <a:solidFill>
                  <a:schemeClr val="bg1"/>
                </a:solidFill>
              </a:rPr>
              <a:t>understanding meanings, experiences, and context</a:t>
            </a:r>
            <a:r>
              <a:rPr lang="en-GB" dirty="0">
                <a:solidFill>
                  <a:schemeClr val="bg1"/>
                </a:solidFill>
              </a:rPr>
              <a:t> </a:t>
            </a:r>
            <a:endParaRPr lang="en-GB" sz="2000" dirty="0">
              <a:solidFill>
                <a:schemeClr val="bg1"/>
              </a:solidFill>
            </a:endParaRPr>
          </a:p>
          <a:p>
            <a:pPr algn="l"/>
            <a:r>
              <a:rPr lang="en-GB" b="1" dirty="0">
                <a:solidFill>
                  <a:schemeClr val="bg1"/>
                </a:solidFill>
              </a:rPr>
              <a:t>Rules and Standards:</a:t>
            </a:r>
          </a:p>
          <a:p>
            <a:pPr marL="342900" indent="-342900" algn="l">
              <a:buFont typeface="Arial" panose="020B0604020202020204" pitchFamily="34" charset="0"/>
              <a:buChar char="•"/>
            </a:pPr>
            <a:r>
              <a:rPr lang="en-GB" sz="1900" dirty="0">
                <a:solidFill>
                  <a:schemeClr val="bg1"/>
                </a:solidFill>
              </a:rPr>
              <a:t>Subjectivity </a:t>
            </a:r>
          </a:p>
          <a:p>
            <a:pPr marL="342900" indent="-342900" algn="l">
              <a:buFont typeface="Arial" panose="020B0604020202020204" pitchFamily="34" charset="0"/>
              <a:buChar char="•"/>
            </a:pPr>
            <a:r>
              <a:rPr lang="en-GB" sz="1900" dirty="0">
                <a:solidFill>
                  <a:schemeClr val="bg1"/>
                </a:solidFill>
              </a:rPr>
              <a:t>Rich, detailed data </a:t>
            </a:r>
          </a:p>
          <a:p>
            <a:pPr marL="342900" indent="-342900" algn="l">
              <a:buFont typeface="Arial" panose="020B0604020202020204" pitchFamily="34" charset="0"/>
              <a:buChar char="•"/>
            </a:pPr>
            <a:r>
              <a:rPr lang="en-GB" sz="1900" dirty="0">
                <a:solidFill>
                  <a:schemeClr val="bg1"/>
                </a:solidFill>
              </a:rPr>
              <a:t>Context-specific insights </a:t>
            </a:r>
            <a:endParaRPr lang="en-GB" sz="1500" dirty="0">
              <a:solidFill>
                <a:schemeClr val="bg1"/>
              </a:solidFill>
            </a:endParaRPr>
          </a:p>
          <a:p>
            <a:pPr algn="l"/>
            <a:r>
              <a:rPr lang="en-GB" b="1" dirty="0">
                <a:solidFill>
                  <a:schemeClr val="bg1"/>
                </a:solidFill>
              </a:rPr>
              <a:t>Agreed Exemplars</a:t>
            </a:r>
            <a:endParaRPr lang="en-GB" dirty="0">
              <a:solidFill>
                <a:schemeClr val="bg1"/>
              </a:solidFill>
            </a:endParaRPr>
          </a:p>
          <a:p>
            <a:pPr marL="342900" lvl="0" indent="-342900" algn="l">
              <a:buFont typeface="Arial" panose="020B0604020202020204" pitchFamily="34" charset="0"/>
              <a:buChar char="•"/>
            </a:pPr>
            <a:r>
              <a:rPr lang="en-GB" sz="1900" dirty="0">
                <a:solidFill>
                  <a:schemeClr val="bg1"/>
                </a:solidFill>
              </a:rPr>
              <a:t>Case studies of organisations </a:t>
            </a:r>
          </a:p>
          <a:p>
            <a:pPr marL="342900" lvl="0" indent="-342900" algn="l">
              <a:buFont typeface="Arial" panose="020B0604020202020204" pitchFamily="34" charset="0"/>
              <a:buChar char="•"/>
            </a:pPr>
            <a:r>
              <a:rPr lang="en-GB" sz="1900" dirty="0">
                <a:solidFill>
                  <a:schemeClr val="bg1"/>
                </a:solidFill>
              </a:rPr>
              <a:t>In-depth interviews with managers and employees </a:t>
            </a:r>
          </a:p>
          <a:p>
            <a:pPr marL="342900" lvl="0" indent="-342900" algn="l">
              <a:buFont typeface="Arial" panose="020B0604020202020204" pitchFamily="34" charset="0"/>
              <a:buChar char="•"/>
            </a:pPr>
            <a:r>
              <a:rPr lang="en-GB" sz="1900" dirty="0">
                <a:solidFill>
                  <a:schemeClr val="bg1"/>
                </a:solidFill>
              </a:rPr>
              <a:t>Qualitative analyses of business practices </a:t>
            </a:r>
          </a:p>
          <a:p>
            <a:pPr lvl="0" algn="l"/>
            <a:r>
              <a:rPr lang="en-GB" sz="1900" dirty="0">
                <a:solidFill>
                  <a:schemeClr val="bg1"/>
                </a:solidFill>
              </a:rPr>
              <a:t>(Source: Orman, 2016)</a:t>
            </a:r>
          </a:p>
          <a:p>
            <a:pPr lvl="0" algn="l"/>
            <a:endParaRPr lang="en-GB" sz="1900" dirty="0"/>
          </a:p>
          <a:p>
            <a:pPr lvl="0" algn="l"/>
            <a:endParaRPr lang="en-GB" sz="1900" dirty="0"/>
          </a:p>
          <a:p>
            <a:pPr algn="l"/>
            <a:endParaRPr lang="en-GB" dirty="0"/>
          </a:p>
        </p:txBody>
      </p:sp>
    </p:spTree>
    <p:extLst>
      <p:ext uri="{BB962C8B-B14F-4D97-AF65-F5344CB8AC3E}">
        <p14:creationId xmlns:p14="http://schemas.microsoft.com/office/powerpoint/2010/main" val="3668943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16348-591D-2B7D-FEFB-E17F0F08F84C}"/>
              </a:ext>
            </a:extLst>
          </p:cNvPr>
          <p:cNvSpPr>
            <a:spLocks noGrp="1"/>
          </p:cNvSpPr>
          <p:nvPr>
            <p:ph type="ctrTitle"/>
          </p:nvPr>
        </p:nvSpPr>
        <p:spPr>
          <a:xfrm>
            <a:off x="967791" y="1449324"/>
            <a:ext cx="2621734" cy="4391640"/>
          </a:xfrm>
        </p:spPr>
        <p:txBody>
          <a:bodyPr vert="horz" lIns="91440" tIns="45720" rIns="91440" bIns="45720" rtlCol="0" anchor="t">
            <a:normAutofit/>
          </a:bodyPr>
          <a:lstStyle/>
          <a:p>
            <a:r>
              <a:rPr lang="en-US" sz="2800">
                <a:solidFill>
                  <a:schemeClr val="tx1"/>
                </a:solidFill>
              </a:rPr>
              <a:t>Worldview of reality and investigation:</a:t>
            </a:r>
          </a:p>
        </p:txBody>
      </p:sp>
      <p:sp>
        <p:nvSpPr>
          <p:cNvPr id="3" name="Subtitle 2">
            <a:extLst>
              <a:ext uri="{FF2B5EF4-FFF2-40B4-BE49-F238E27FC236}">
                <a16:creationId xmlns:a16="http://schemas.microsoft.com/office/drawing/2014/main" id="{E7B30FDB-D1C6-A1C2-84F1-DED860248058}"/>
              </a:ext>
            </a:extLst>
          </p:cNvPr>
          <p:cNvSpPr>
            <a:spLocks noGrp="1"/>
          </p:cNvSpPr>
          <p:nvPr>
            <p:ph type="subTitle" idx="1"/>
          </p:nvPr>
        </p:nvSpPr>
        <p:spPr>
          <a:xfrm>
            <a:off x="3750393" y="1449324"/>
            <a:ext cx="6230220" cy="4391640"/>
          </a:xfrm>
        </p:spPr>
        <p:txBody>
          <a:bodyPr vert="horz" lIns="91440" tIns="45720" rIns="91440" bIns="45720" rtlCol="0">
            <a:normAutofit fontScale="92500" lnSpcReduction="10000"/>
          </a:bodyPr>
          <a:lstStyle/>
          <a:p>
            <a:pPr>
              <a:lnSpc>
                <a:spcPct val="90000"/>
              </a:lnSpc>
              <a:buFont typeface="Wingdings 3" charset="2"/>
              <a:buChar char=""/>
            </a:pPr>
            <a:r>
              <a:rPr lang="en-US" sz="1400" dirty="0">
                <a:solidFill>
                  <a:schemeClr val="tx1"/>
                </a:solidFill>
              </a:rPr>
              <a:t>Interpretivist researchers share a distinct worldview:</a:t>
            </a:r>
          </a:p>
          <a:p>
            <a:pPr>
              <a:lnSpc>
                <a:spcPct val="90000"/>
              </a:lnSpc>
              <a:buFont typeface="Wingdings 3" charset="2"/>
              <a:buChar char=""/>
            </a:pPr>
            <a:r>
              <a:rPr lang="en-US" sz="1400" dirty="0">
                <a:solidFill>
                  <a:schemeClr val="tx1"/>
                </a:solidFill>
              </a:rPr>
              <a:t>View of Reality</a:t>
            </a:r>
          </a:p>
          <a:p>
            <a:pPr marL="342900" lvl="0" indent="-342900">
              <a:lnSpc>
                <a:spcPct val="90000"/>
              </a:lnSpc>
              <a:buFont typeface="Wingdings 3" charset="2"/>
              <a:buChar char=""/>
            </a:pPr>
            <a:r>
              <a:rPr lang="en-US" sz="1400" dirty="0">
                <a:solidFill>
                  <a:schemeClr val="tx1"/>
                </a:solidFill>
              </a:rPr>
              <a:t>Reality is socially constructed </a:t>
            </a:r>
          </a:p>
          <a:p>
            <a:pPr marL="342900" lvl="0" indent="-342900">
              <a:lnSpc>
                <a:spcPct val="90000"/>
              </a:lnSpc>
              <a:buFont typeface="Wingdings 3" charset="2"/>
              <a:buChar char=""/>
            </a:pPr>
            <a:r>
              <a:rPr lang="en-US" sz="1400" dirty="0">
                <a:solidFill>
                  <a:schemeClr val="tx1"/>
                </a:solidFill>
              </a:rPr>
              <a:t>There is no single objective truth </a:t>
            </a:r>
          </a:p>
          <a:p>
            <a:pPr marL="342900" lvl="0" indent="-342900">
              <a:lnSpc>
                <a:spcPct val="90000"/>
              </a:lnSpc>
              <a:buFont typeface="Wingdings 3" charset="2"/>
              <a:buChar char=""/>
            </a:pPr>
            <a:r>
              <a:rPr lang="en-US" sz="1400" dirty="0">
                <a:solidFill>
                  <a:schemeClr val="tx1"/>
                </a:solidFill>
              </a:rPr>
              <a:t>Different people experience Business–IT alignment differently </a:t>
            </a:r>
          </a:p>
          <a:p>
            <a:pPr>
              <a:lnSpc>
                <a:spcPct val="90000"/>
              </a:lnSpc>
              <a:buFont typeface="Wingdings 3" charset="2"/>
              <a:buChar char=""/>
            </a:pPr>
            <a:r>
              <a:rPr lang="en-US" sz="1400" dirty="0">
                <a:solidFill>
                  <a:schemeClr val="tx1"/>
                </a:solidFill>
              </a:rPr>
              <a:t>View of Knowledge</a:t>
            </a:r>
          </a:p>
          <a:p>
            <a:pPr lvl="0">
              <a:lnSpc>
                <a:spcPct val="90000"/>
              </a:lnSpc>
              <a:buFont typeface="Wingdings 3" charset="2"/>
              <a:buChar char=""/>
            </a:pPr>
            <a:r>
              <a:rPr lang="en-US" sz="1400" dirty="0">
                <a:solidFill>
                  <a:schemeClr val="tx1"/>
                </a:solidFill>
              </a:rPr>
              <a:t>Knowledge is created through: </a:t>
            </a:r>
          </a:p>
          <a:p>
            <a:pPr marL="342900" lvl="0" indent="-342900">
              <a:lnSpc>
                <a:spcPct val="90000"/>
              </a:lnSpc>
              <a:buFont typeface="Wingdings 3" charset="2"/>
              <a:buChar char=""/>
            </a:pPr>
            <a:r>
              <a:rPr lang="en-US" sz="1400" dirty="0">
                <a:solidFill>
                  <a:schemeClr val="tx1"/>
                </a:solidFill>
              </a:rPr>
              <a:t>Interaction with participants </a:t>
            </a:r>
          </a:p>
          <a:p>
            <a:pPr marL="342900" lvl="0" indent="-342900">
              <a:lnSpc>
                <a:spcPct val="90000"/>
              </a:lnSpc>
              <a:buFont typeface="Wingdings 3" charset="2"/>
              <a:buChar char=""/>
            </a:pPr>
            <a:r>
              <a:rPr lang="en-US" sz="1400" dirty="0">
                <a:solidFill>
                  <a:schemeClr val="tx1"/>
                </a:solidFill>
              </a:rPr>
              <a:t>Understanding their meanings and interpretations </a:t>
            </a:r>
          </a:p>
          <a:p>
            <a:pPr>
              <a:lnSpc>
                <a:spcPct val="90000"/>
              </a:lnSpc>
              <a:buFont typeface="Wingdings 3" charset="2"/>
              <a:buChar char=""/>
            </a:pPr>
            <a:r>
              <a:rPr lang="en-US" sz="1400" dirty="0">
                <a:solidFill>
                  <a:schemeClr val="tx1"/>
                </a:solidFill>
              </a:rPr>
              <a:t>Approach to Investigation:</a:t>
            </a:r>
          </a:p>
          <a:p>
            <a:pPr lvl="0">
              <a:lnSpc>
                <a:spcPct val="90000"/>
              </a:lnSpc>
              <a:buFont typeface="Wingdings 3" charset="2"/>
              <a:buChar char=""/>
            </a:pPr>
            <a:r>
              <a:rPr lang="en-US" sz="1400" dirty="0">
                <a:solidFill>
                  <a:schemeClr val="tx1"/>
                </a:solidFill>
              </a:rPr>
              <a:t>Use of: </a:t>
            </a:r>
          </a:p>
          <a:p>
            <a:pPr marL="800100" lvl="1" indent="-342900" algn="l">
              <a:lnSpc>
                <a:spcPct val="90000"/>
              </a:lnSpc>
              <a:buFont typeface="Wingdings 3" charset="2"/>
              <a:buChar char=""/>
            </a:pPr>
            <a:r>
              <a:rPr lang="en-US" sz="1400" dirty="0">
                <a:solidFill>
                  <a:schemeClr val="tx1"/>
                </a:solidFill>
              </a:rPr>
              <a:t>Semi-structured interviews </a:t>
            </a:r>
          </a:p>
          <a:p>
            <a:pPr marL="800100" lvl="1" indent="-342900" algn="l">
              <a:lnSpc>
                <a:spcPct val="90000"/>
              </a:lnSpc>
              <a:buFont typeface="Wingdings 3" charset="2"/>
              <a:buChar char=""/>
            </a:pPr>
            <a:r>
              <a:rPr lang="en-US" sz="1400" dirty="0">
                <a:solidFill>
                  <a:schemeClr val="tx1"/>
                </a:solidFill>
              </a:rPr>
              <a:t>Case studies </a:t>
            </a:r>
          </a:p>
          <a:p>
            <a:pPr marL="800100" lvl="1" indent="-342900" algn="l">
              <a:lnSpc>
                <a:spcPct val="90000"/>
              </a:lnSpc>
              <a:buFont typeface="Wingdings 3" charset="2"/>
              <a:buChar char=""/>
            </a:pPr>
            <a:r>
              <a:rPr lang="en-US" sz="1400" dirty="0">
                <a:solidFill>
                  <a:schemeClr val="tx1"/>
                </a:solidFill>
              </a:rPr>
              <a:t>Observations</a:t>
            </a:r>
          </a:p>
          <a:p>
            <a:pPr lvl="1" algn="l">
              <a:lnSpc>
                <a:spcPct val="90000"/>
              </a:lnSpc>
              <a:buFont typeface="Wingdings 3" charset="2"/>
              <a:buChar char=""/>
            </a:pPr>
            <a:r>
              <a:rPr lang="en-US" sz="1400" dirty="0">
                <a:solidFill>
                  <a:schemeClr val="tx1"/>
                </a:solidFill>
              </a:rPr>
              <a:t>(Source: Orman, 2016)</a:t>
            </a:r>
          </a:p>
        </p:txBody>
      </p:sp>
    </p:spTree>
    <p:extLst>
      <p:ext uri="{BB962C8B-B14F-4D97-AF65-F5344CB8AC3E}">
        <p14:creationId xmlns:p14="http://schemas.microsoft.com/office/powerpoint/2010/main" val="314591471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DB0CE964-4A17-2329-5A39-FD78FBD336CE}"/>
              </a:ext>
            </a:extLst>
          </p:cNvPr>
          <p:cNvSpPr>
            <a:spLocks noGrp="1"/>
          </p:cNvSpPr>
          <p:nvPr>
            <p:ph type="title"/>
          </p:nvPr>
        </p:nvSpPr>
        <p:spPr>
          <a:xfrm>
            <a:off x="967791" y="1449324"/>
            <a:ext cx="2621734" cy="4391640"/>
          </a:xfrm>
        </p:spPr>
        <p:txBody>
          <a:bodyPr anchor="t">
            <a:normAutofit/>
          </a:bodyPr>
          <a:lstStyle/>
          <a:p>
            <a:r>
              <a:rPr lang="en-GB" sz="2800">
                <a:solidFill>
                  <a:schemeClr val="tx1"/>
                </a:solidFill>
              </a:rPr>
              <a:t>Ontology, Epistemology, and Methodology </a:t>
            </a:r>
          </a:p>
        </p:txBody>
      </p:sp>
      <p:sp>
        <p:nvSpPr>
          <p:cNvPr id="12" name="Rectangle 11">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C72A00ED-DC96-735B-B640-D7195830CBA7}"/>
              </a:ext>
            </a:extLst>
          </p:cNvPr>
          <p:cNvSpPr>
            <a:spLocks noGrp="1"/>
          </p:cNvSpPr>
          <p:nvPr>
            <p:ph idx="1"/>
          </p:nvPr>
        </p:nvSpPr>
        <p:spPr>
          <a:xfrm>
            <a:off x="3750393" y="1449324"/>
            <a:ext cx="6230220" cy="4391640"/>
          </a:xfrm>
        </p:spPr>
        <p:txBody>
          <a:bodyPr>
            <a:normAutofit/>
          </a:bodyPr>
          <a:lstStyle/>
          <a:p>
            <a:pPr marL="0" indent="0">
              <a:buNone/>
            </a:pPr>
            <a:r>
              <a:rPr lang="en-GB" b="1" dirty="0">
                <a:solidFill>
                  <a:schemeClr val="tx1"/>
                </a:solidFill>
              </a:rPr>
              <a:t>A) Ontological Position (Nature of Reality)</a:t>
            </a:r>
            <a:endParaRPr lang="en-GB" dirty="0">
              <a:solidFill>
                <a:schemeClr val="tx1"/>
              </a:solidFill>
            </a:endParaRPr>
          </a:p>
          <a:p>
            <a:r>
              <a:rPr lang="en-GB" b="1" dirty="0">
                <a:solidFill>
                  <a:schemeClr val="tx1"/>
                </a:solidFill>
              </a:rPr>
              <a:t>Constructivist ontology</a:t>
            </a:r>
            <a:r>
              <a:rPr lang="en-GB" dirty="0">
                <a:solidFill>
                  <a:schemeClr val="tx1"/>
                </a:solidFill>
              </a:rPr>
              <a:t>:</a:t>
            </a:r>
          </a:p>
          <a:p>
            <a:pPr lvl="0"/>
            <a:r>
              <a:rPr lang="en-GB" dirty="0">
                <a:solidFill>
                  <a:schemeClr val="tx1"/>
                </a:solidFill>
              </a:rPr>
              <a:t>Reality is </a:t>
            </a:r>
            <a:r>
              <a:rPr lang="en-GB" b="1" dirty="0">
                <a:solidFill>
                  <a:schemeClr val="tx1"/>
                </a:solidFill>
              </a:rPr>
              <a:t>socially constructed through human interactions</a:t>
            </a:r>
            <a:r>
              <a:rPr lang="en-GB" dirty="0">
                <a:solidFill>
                  <a:schemeClr val="tx1"/>
                </a:solidFill>
              </a:rPr>
              <a:t> </a:t>
            </a:r>
          </a:p>
          <a:p>
            <a:pPr lvl="0"/>
            <a:r>
              <a:rPr lang="en-GB" dirty="0">
                <a:solidFill>
                  <a:schemeClr val="tx1"/>
                </a:solidFill>
              </a:rPr>
              <a:t>Business–IT alignment is </a:t>
            </a:r>
            <a:r>
              <a:rPr lang="en-GB" b="1" dirty="0">
                <a:solidFill>
                  <a:schemeClr val="tx1"/>
                </a:solidFill>
              </a:rPr>
              <a:t>not a fixed measurable entity</a:t>
            </a:r>
            <a:r>
              <a:rPr lang="en-GB" dirty="0">
                <a:solidFill>
                  <a:schemeClr val="tx1"/>
                </a:solidFill>
              </a:rPr>
              <a:t> </a:t>
            </a:r>
          </a:p>
          <a:p>
            <a:pPr lvl="0"/>
            <a:r>
              <a:rPr lang="en-GB" dirty="0">
                <a:solidFill>
                  <a:schemeClr val="tx1"/>
                </a:solidFill>
              </a:rPr>
              <a:t>It is shaped by: </a:t>
            </a:r>
          </a:p>
          <a:p>
            <a:pPr lvl="1"/>
            <a:r>
              <a:rPr lang="en-GB" dirty="0">
                <a:solidFill>
                  <a:schemeClr val="tx1"/>
                </a:solidFill>
              </a:rPr>
              <a:t>Organisational culture </a:t>
            </a:r>
          </a:p>
          <a:p>
            <a:pPr lvl="1"/>
            <a:r>
              <a:rPr lang="en-GB" dirty="0">
                <a:solidFill>
                  <a:schemeClr val="tx1"/>
                </a:solidFill>
              </a:rPr>
              <a:t>Communication between business and IT teams </a:t>
            </a:r>
          </a:p>
          <a:p>
            <a:pPr lvl="1"/>
            <a:r>
              <a:rPr lang="en-GB" dirty="0">
                <a:solidFill>
                  <a:schemeClr val="tx1"/>
                </a:solidFill>
              </a:rPr>
              <a:t>Individual perceptions </a:t>
            </a:r>
          </a:p>
          <a:p>
            <a:pPr marL="0" indent="0">
              <a:buNone/>
            </a:pPr>
            <a:r>
              <a:rPr lang="en-GB" dirty="0">
                <a:solidFill>
                  <a:schemeClr val="tx1"/>
                </a:solidFill>
              </a:rPr>
              <a:t>(Source: Orman, 2016)</a:t>
            </a:r>
          </a:p>
          <a:p>
            <a:pPr marL="0" indent="0">
              <a:buNone/>
            </a:pPr>
            <a:endParaRPr lang="en-GB" dirty="0">
              <a:solidFill>
                <a:schemeClr val="tx1"/>
              </a:solidFill>
            </a:endParaRPr>
          </a:p>
        </p:txBody>
      </p:sp>
    </p:spTree>
    <p:extLst>
      <p:ext uri="{BB962C8B-B14F-4D97-AF65-F5344CB8AC3E}">
        <p14:creationId xmlns:p14="http://schemas.microsoft.com/office/powerpoint/2010/main" val="283738098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EB225-91D2-1E56-B9F8-F210002BA1BA}"/>
              </a:ext>
            </a:extLst>
          </p:cNvPr>
          <p:cNvSpPr>
            <a:spLocks noGrp="1"/>
          </p:cNvSpPr>
          <p:nvPr>
            <p:ph type="ctrTitle"/>
          </p:nvPr>
        </p:nvSpPr>
        <p:spPr>
          <a:xfrm>
            <a:off x="967791" y="1449324"/>
            <a:ext cx="2621734" cy="4391640"/>
          </a:xfrm>
        </p:spPr>
        <p:txBody>
          <a:bodyPr vert="horz" lIns="91440" tIns="45720" rIns="91440" bIns="45720" rtlCol="0" anchor="t">
            <a:normAutofit/>
          </a:bodyPr>
          <a:lstStyle/>
          <a:p>
            <a:r>
              <a:rPr lang="en-US" sz="2800">
                <a:solidFill>
                  <a:schemeClr val="tx1"/>
                </a:solidFill>
              </a:rPr>
              <a:t>Ontology, Epistemology, and Methodology </a:t>
            </a:r>
          </a:p>
        </p:txBody>
      </p:sp>
      <p:sp>
        <p:nvSpPr>
          <p:cNvPr id="3" name="Subtitle 2">
            <a:extLst>
              <a:ext uri="{FF2B5EF4-FFF2-40B4-BE49-F238E27FC236}">
                <a16:creationId xmlns:a16="http://schemas.microsoft.com/office/drawing/2014/main" id="{2EE37279-41D8-13DB-5F48-5E411BABA72B}"/>
              </a:ext>
            </a:extLst>
          </p:cNvPr>
          <p:cNvSpPr>
            <a:spLocks noGrp="1"/>
          </p:cNvSpPr>
          <p:nvPr>
            <p:ph type="subTitle" idx="1"/>
          </p:nvPr>
        </p:nvSpPr>
        <p:spPr>
          <a:xfrm>
            <a:off x="3750393" y="1449324"/>
            <a:ext cx="6230220" cy="4391640"/>
          </a:xfrm>
        </p:spPr>
        <p:txBody>
          <a:bodyPr vert="horz" lIns="91440" tIns="45720" rIns="91440" bIns="45720" rtlCol="0">
            <a:normAutofit/>
          </a:bodyPr>
          <a:lstStyle/>
          <a:p>
            <a:pPr>
              <a:buFont typeface="Wingdings 3" charset="2"/>
              <a:buChar char=""/>
            </a:pPr>
            <a:r>
              <a:rPr lang="en-US">
                <a:solidFill>
                  <a:schemeClr val="tx1"/>
                </a:solidFill>
              </a:rPr>
              <a:t>B) Epistemological Position (Nature of Knowledge)</a:t>
            </a:r>
          </a:p>
          <a:p>
            <a:pPr>
              <a:buFont typeface="Wingdings 3" charset="2"/>
              <a:buChar char=""/>
            </a:pPr>
            <a:r>
              <a:rPr lang="en-US">
                <a:solidFill>
                  <a:schemeClr val="tx1"/>
                </a:solidFill>
              </a:rPr>
              <a:t>Interpretivist epistemology:</a:t>
            </a:r>
          </a:p>
          <a:p>
            <a:pPr lvl="0">
              <a:buFont typeface="Wingdings 3" charset="2"/>
              <a:buChar char=""/>
            </a:pPr>
            <a:r>
              <a:rPr lang="en-US">
                <a:solidFill>
                  <a:schemeClr val="tx1"/>
                </a:solidFill>
              </a:rPr>
              <a:t>Knowledge is co-created between researcher and participants </a:t>
            </a:r>
          </a:p>
          <a:p>
            <a:pPr lvl="0">
              <a:buFont typeface="Wingdings 3" charset="2"/>
              <a:buChar char=""/>
            </a:pPr>
            <a:r>
              <a:rPr lang="en-US">
                <a:solidFill>
                  <a:schemeClr val="tx1"/>
                </a:solidFill>
              </a:rPr>
              <a:t>Understanding comes from: </a:t>
            </a:r>
          </a:p>
          <a:p>
            <a:pPr marL="800100" lvl="1" indent="-342900" algn="l">
              <a:buFont typeface="Wingdings 3" charset="2"/>
              <a:buChar char=""/>
            </a:pPr>
            <a:r>
              <a:rPr lang="en-US">
                <a:solidFill>
                  <a:schemeClr val="tx1"/>
                </a:solidFill>
              </a:rPr>
              <a:t>Exploring participants’ views </a:t>
            </a:r>
          </a:p>
          <a:p>
            <a:pPr marL="800100" lvl="1" indent="-342900" algn="l">
              <a:buFont typeface="Wingdings 3" charset="2"/>
              <a:buChar char=""/>
            </a:pPr>
            <a:r>
              <a:rPr lang="en-US">
                <a:solidFill>
                  <a:schemeClr val="tx1"/>
                </a:solidFill>
              </a:rPr>
              <a:t>Interpreting their experiences </a:t>
            </a:r>
          </a:p>
          <a:p>
            <a:pPr lvl="1" algn="l">
              <a:buFont typeface="Wingdings 3" charset="2"/>
              <a:buChar char=""/>
            </a:pPr>
            <a:endParaRPr lang="en-US">
              <a:solidFill>
                <a:schemeClr val="tx1"/>
              </a:solidFill>
            </a:endParaRPr>
          </a:p>
          <a:p>
            <a:pPr lvl="1" algn="l">
              <a:buFont typeface="Wingdings 3" charset="2"/>
              <a:buChar char=""/>
            </a:pPr>
            <a:endParaRPr lang="en-US">
              <a:solidFill>
                <a:schemeClr val="tx1"/>
              </a:solidFill>
            </a:endParaRPr>
          </a:p>
          <a:p>
            <a:pPr lvl="1" algn="l">
              <a:buFont typeface="Wingdings 3" charset="2"/>
              <a:buChar char=""/>
            </a:pPr>
            <a:r>
              <a:rPr lang="en-US">
                <a:solidFill>
                  <a:schemeClr val="tx1"/>
                </a:solidFill>
              </a:rPr>
              <a:t>(Source: Orman, 2016)</a:t>
            </a:r>
          </a:p>
          <a:p>
            <a:pPr lvl="1" algn="l">
              <a:buFont typeface="Wingdings 3" charset="2"/>
              <a:buChar char=""/>
            </a:pPr>
            <a:endParaRPr lang="en-US">
              <a:solidFill>
                <a:schemeClr val="tx1"/>
              </a:solidFill>
            </a:endParaRPr>
          </a:p>
        </p:txBody>
      </p:sp>
    </p:spTree>
    <p:extLst>
      <p:ext uri="{BB962C8B-B14F-4D97-AF65-F5344CB8AC3E}">
        <p14:creationId xmlns:p14="http://schemas.microsoft.com/office/powerpoint/2010/main" val="354192457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67843-83BE-FC56-CDAE-76E60B5D26A6}"/>
              </a:ext>
            </a:extLst>
          </p:cNvPr>
          <p:cNvSpPr>
            <a:spLocks noGrp="1"/>
          </p:cNvSpPr>
          <p:nvPr>
            <p:ph type="ctrTitle"/>
          </p:nvPr>
        </p:nvSpPr>
        <p:spPr>
          <a:xfrm>
            <a:off x="967791" y="1449324"/>
            <a:ext cx="2621734" cy="4391640"/>
          </a:xfrm>
        </p:spPr>
        <p:txBody>
          <a:bodyPr vert="horz" lIns="91440" tIns="45720" rIns="91440" bIns="45720" rtlCol="0" anchor="t">
            <a:normAutofit/>
          </a:bodyPr>
          <a:lstStyle/>
          <a:p>
            <a:r>
              <a:rPr lang="en-US" sz="2800">
                <a:solidFill>
                  <a:schemeClr val="tx1"/>
                </a:solidFill>
              </a:rPr>
              <a:t>Ontology, Epistemology, and Methodology </a:t>
            </a:r>
          </a:p>
        </p:txBody>
      </p:sp>
      <p:sp>
        <p:nvSpPr>
          <p:cNvPr id="3" name="Subtitle 2">
            <a:extLst>
              <a:ext uri="{FF2B5EF4-FFF2-40B4-BE49-F238E27FC236}">
                <a16:creationId xmlns:a16="http://schemas.microsoft.com/office/drawing/2014/main" id="{C00025AA-E872-2C2E-0B69-BE2B1589A601}"/>
              </a:ext>
            </a:extLst>
          </p:cNvPr>
          <p:cNvSpPr>
            <a:spLocks noGrp="1"/>
          </p:cNvSpPr>
          <p:nvPr>
            <p:ph type="subTitle" idx="1"/>
          </p:nvPr>
        </p:nvSpPr>
        <p:spPr>
          <a:xfrm>
            <a:off x="3750393" y="1449324"/>
            <a:ext cx="6230220" cy="4391640"/>
          </a:xfrm>
        </p:spPr>
        <p:txBody>
          <a:bodyPr vert="horz" lIns="91440" tIns="45720" rIns="91440" bIns="45720" rtlCol="0">
            <a:normAutofit/>
          </a:bodyPr>
          <a:lstStyle/>
          <a:p>
            <a:pPr>
              <a:buFont typeface="Wingdings 3" charset="2"/>
              <a:buChar char=""/>
            </a:pPr>
            <a:r>
              <a:rPr lang="en-US">
                <a:solidFill>
                  <a:schemeClr val="tx1"/>
                </a:solidFill>
              </a:rPr>
              <a:t>C) Methodological Position:</a:t>
            </a:r>
          </a:p>
          <a:p>
            <a:pPr>
              <a:buFont typeface="Wingdings 3" charset="2"/>
              <a:buChar char=""/>
            </a:pPr>
            <a:r>
              <a:rPr lang="en-US">
                <a:solidFill>
                  <a:schemeClr val="tx1"/>
                </a:solidFill>
              </a:rPr>
              <a:t>Qualitative and exploratory:</a:t>
            </a:r>
          </a:p>
          <a:p>
            <a:pPr>
              <a:buFont typeface="Wingdings 3" charset="2"/>
              <a:buChar char=""/>
            </a:pPr>
            <a:r>
              <a:rPr lang="en-US">
                <a:solidFill>
                  <a:schemeClr val="tx1"/>
                </a:solidFill>
              </a:rPr>
              <a:t>Methods:</a:t>
            </a:r>
          </a:p>
          <a:p>
            <a:pPr marL="342900" lvl="0" indent="-342900">
              <a:buFont typeface="Wingdings 3" charset="2"/>
              <a:buChar char=""/>
            </a:pPr>
            <a:r>
              <a:rPr lang="en-US">
                <a:solidFill>
                  <a:schemeClr val="tx1"/>
                </a:solidFill>
              </a:rPr>
              <a:t>Semi-structured interviews </a:t>
            </a:r>
          </a:p>
          <a:p>
            <a:pPr marL="342900" lvl="0" indent="-342900">
              <a:buFont typeface="Wingdings 3" charset="2"/>
              <a:buChar char=""/>
            </a:pPr>
            <a:r>
              <a:rPr lang="en-US">
                <a:solidFill>
                  <a:schemeClr val="tx1"/>
                </a:solidFill>
              </a:rPr>
              <a:t>Multiple case studies of UK digital-native firms </a:t>
            </a:r>
          </a:p>
          <a:p>
            <a:pPr marL="342900" lvl="0" indent="-342900">
              <a:buFont typeface="Wingdings 3" charset="2"/>
              <a:buChar char=""/>
            </a:pPr>
            <a:r>
              <a:rPr lang="en-US">
                <a:solidFill>
                  <a:schemeClr val="tx1"/>
                </a:solidFill>
              </a:rPr>
              <a:t>Thematic analysis to identify patterns in perceptions</a:t>
            </a:r>
          </a:p>
          <a:p>
            <a:pPr>
              <a:buFont typeface="Wingdings 3" charset="2"/>
              <a:buChar char=""/>
            </a:pPr>
            <a:r>
              <a:rPr lang="en-US">
                <a:solidFill>
                  <a:schemeClr val="tx1"/>
                </a:solidFill>
              </a:rPr>
              <a:t>(Source: Orman, 2016)</a:t>
            </a:r>
          </a:p>
          <a:p>
            <a:pPr lvl="0">
              <a:buFont typeface="Wingdings 3" charset="2"/>
              <a:buChar char=""/>
            </a:pPr>
            <a:r>
              <a:rPr lang="en-US">
                <a:solidFill>
                  <a:schemeClr val="tx1"/>
                </a:solidFill>
              </a:rPr>
              <a:t> </a:t>
            </a:r>
          </a:p>
          <a:p>
            <a:pPr>
              <a:buFont typeface="Wingdings 3" charset="2"/>
              <a:buChar char=""/>
            </a:pPr>
            <a:endParaRPr lang="en-US">
              <a:solidFill>
                <a:schemeClr val="tx1"/>
              </a:solidFill>
            </a:endParaRPr>
          </a:p>
        </p:txBody>
      </p:sp>
    </p:spTree>
    <p:extLst>
      <p:ext uri="{BB962C8B-B14F-4D97-AF65-F5344CB8AC3E}">
        <p14:creationId xmlns:p14="http://schemas.microsoft.com/office/powerpoint/2010/main" val="1944416145"/>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3AC68-3BCE-3A73-7CFD-B6A8FF3BD3A1}"/>
              </a:ext>
            </a:extLst>
          </p:cNvPr>
          <p:cNvSpPr>
            <a:spLocks noGrp="1"/>
          </p:cNvSpPr>
          <p:nvPr>
            <p:ph type="ctrTitle"/>
          </p:nvPr>
        </p:nvSpPr>
        <p:spPr>
          <a:xfrm>
            <a:off x="1154955" y="2099733"/>
            <a:ext cx="8825658" cy="736457"/>
          </a:xfrm>
        </p:spPr>
        <p:txBody>
          <a:bodyPr>
            <a:normAutofit/>
          </a:bodyPr>
          <a:lstStyle/>
          <a:p>
            <a:pPr algn="l"/>
            <a:r>
              <a:rPr lang="en-GB" sz="4000" dirty="0"/>
              <a:t>Research Problem</a:t>
            </a:r>
          </a:p>
        </p:txBody>
      </p:sp>
      <p:sp>
        <p:nvSpPr>
          <p:cNvPr id="3" name="Subtitle 2">
            <a:extLst>
              <a:ext uri="{FF2B5EF4-FFF2-40B4-BE49-F238E27FC236}">
                <a16:creationId xmlns:a16="http://schemas.microsoft.com/office/drawing/2014/main" id="{80CED1AE-F5CF-5024-F60C-0CED52E34129}"/>
              </a:ext>
            </a:extLst>
          </p:cNvPr>
          <p:cNvSpPr>
            <a:spLocks noGrp="1"/>
          </p:cNvSpPr>
          <p:nvPr>
            <p:ph type="subTitle" idx="1"/>
          </p:nvPr>
        </p:nvSpPr>
        <p:spPr>
          <a:xfrm>
            <a:off x="1154955" y="3192651"/>
            <a:ext cx="8825658" cy="2446149"/>
          </a:xfrm>
        </p:spPr>
        <p:txBody>
          <a:bodyPr>
            <a:normAutofit/>
          </a:bodyPr>
          <a:lstStyle/>
          <a:p>
            <a:pPr algn="l"/>
            <a:r>
              <a:rPr lang="en-GB" dirty="0">
                <a:solidFill>
                  <a:schemeClr val="bg1"/>
                </a:solidFill>
              </a:rPr>
              <a:t>The research problem is the lack of interpretive understanding of how Business–IT Strategic Alignment is perceived and enacted within UK digital-native firms, and how these perceptions influence the effectiveness of CRM systems.</a:t>
            </a:r>
          </a:p>
          <a:p>
            <a:pPr algn="l"/>
            <a:endParaRPr lang="en-GB" dirty="0"/>
          </a:p>
        </p:txBody>
      </p:sp>
    </p:spTree>
    <p:extLst>
      <p:ext uri="{BB962C8B-B14F-4D97-AF65-F5344CB8AC3E}">
        <p14:creationId xmlns:p14="http://schemas.microsoft.com/office/powerpoint/2010/main" val="17386636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F2565-0BF7-FCFB-3F9E-18DBC6AA78C0}"/>
              </a:ext>
            </a:extLst>
          </p:cNvPr>
          <p:cNvSpPr>
            <a:spLocks noGrp="1"/>
          </p:cNvSpPr>
          <p:nvPr>
            <p:ph type="ctrTitle"/>
          </p:nvPr>
        </p:nvSpPr>
        <p:spPr>
          <a:xfrm>
            <a:off x="1154955" y="2099733"/>
            <a:ext cx="8825658" cy="767453"/>
          </a:xfrm>
        </p:spPr>
        <p:txBody>
          <a:bodyPr>
            <a:normAutofit/>
          </a:bodyPr>
          <a:lstStyle/>
          <a:p>
            <a:pPr algn="l"/>
            <a:r>
              <a:rPr lang="en-GB" sz="4000" dirty="0"/>
              <a:t>Research Gap</a:t>
            </a:r>
          </a:p>
        </p:txBody>
      </p:sp>
      <p:sp>
        <p:nvSpPr>
          <p:cNvPr id="3" name="Subtitle 2">
            <a:extLst>
              <a:ext uri="{FF2B5EF4-FFF2-40B4-BE49-F238E27FC236}">
                <a16:creationId xmlns:a16="http://schemas.microsoft.com/office/drawing/2014/main" id="{78D20329-4A47-1E41-0ACA-525A8850D308}"/>
              </a:ext>
            </a:extLst>
          </p:cNvPr>
          <p:cNvSpPr>
            <a:spLocks noGrp="1"/>
          </p:cNvSpPr>
          <p:nvPr>
            <p:ph type="subTitle" idx="1"/>
          </p:nvPr>
        </p:nvSpPr>
        <p:spPr>
          <a:xfrm>
            <a:off x="1154955" y="2952427"/>
            <a:ext cx="8825658" cy="2686373"/>
          </a:xfrm>
        </p:spPr>
        <p:txBody>
          <a:bodyPr>
            <a:normAutofit/>
          </a:bodyPr>
          <a:lstStyle/>
          <a:p>
            <a:pPr marL="342900" indent="-342900" algn="l">
              <a:buFont typeface="Arial" panose="020B0604020202020204" pitchFamily="34" charset="0"/>
              <a:buChar char="•"/>
            </a:pPr>
            <a:r>
              <a:rPr lang="en-GB" dirty="0">
                <a:solidFill>
                  <a:schemeClr val="bg1"/>
                </a:solidFill>
              </a:rPr>
              <a:t>Most existing studies on Business–IT Strategic Alignment and CRM effectiveness are conducted in </a:t>
            </a:r>
            <a:r>
              <a:rPr lang="en-GB" b="1" dirty="0">
                <a:solidFill>
                  <a:schemeClr val="bg1"/>
                </a:solidFill>
              </a:rPr>
              <a:t>large, traditional, or multinational organisations</a:t>
            </a:r>
            <a:r>
              <a:rPr lang="en-GB" dirty="0">
                <a:solidFill>
                  <a:schemeClr val="bg1"/>
                </a:solidFill>
              </a:rPr>
              <a:t>, with limited focus on </a:t>
            </a:r>
            <a:r>
              <a:rPr lang="en-GB" b="1" dirty="0">
                <a:solidFill>
                  <a:schemeClr val="bg1"/>
                </a:solidFill>
              </a:rPr>
              <a:t>UK digital-native firms</a:t>
            </a:r>
            <a:r>
              <a:rPr lang="en-GB" dirty="0">
                <a:solidFill>
                  <a:schemeClr val="bg1"/>
                </a:solidFill>
              </a:rPr>
              <a:t>.</a:t>
            </a:r>
          </a:p>
          <a:p>
            <a:pPr marL="342900" indent="-342900" algn="l">
              <a:buFont typeface="Arial" panose="020B0604020202020204" pitchFamily="34" charset="0"/>
              <a:buChar char="•"/>
            </a:pPr>
            <a:r>
              <a:rPr lang="en-GB" dirty="0">
                <a:solidFill>
                  <a:schemeClr val="bg1"/>
                </a:solidFill>
              </a:rPr>
              <a:t>Existing literature inadequately conceptualises Business–IT alignment as a dynamic and socially embedded process, limiting understanding of how it influences CRM effectiveness in practice.</a:t>
            </a:r>
          </a:p>
          <a:p>
            <a:pPr algn="l"/>
            <a:endParaRPr lang="en-GB" dirty="0"/>
          </a:p>
          <a:p>
            <a:pPr algn="l"/>
            <a:endParaRPr lang="en-GB" dirty="0"/>
          </a:p>
        </p:txBody>
      </p:sp>
    </p:spTree>
    <p:extLst>
      <p:ext uri="{BB962C8B-B14F-4D97-AF65-F5344CB8AC3E}">
        <p14:creationId xmlns:p14="http://schemas.microsoft.com/office/powerpoint/2010/main" val="523931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8088B-DA36-CCDD-98B7-387EB3269DEF}"/>
              </a:ext>
            </a:extLst>
          </p:cNvPr>
          <p:cNvSpPr>
            <a:spLocks noGrp="1"/>
          </p:cNvSpPr>
          <p:nvPr>
            <p:ph type="ctrTitle"/>
          </p:nvPr>
        </p:nvSpPr>
        <p:spPr>
          <a:xfrm>
            <a:off x="1524000" y="1122363"/>
            <a:ext cx="9144000" cy="636695"/>
          </a:xfrm>
        </p:spPr>
        <p:txBody>
          <a:bodyPr>
            <a:normAutofit fontScale="90000"/>
          </a:bodyPr>
          <a:lstStyle/>
          <a:p>
            <a:pPr algn="l"/>
            <a:r>
              <a:rPr lang="en-GB" sz="4000" dirty="0"/>
              <a:t>Research Objectives</a:t>
            </a:r>
          </a:p>
        </p:txBody>
      </p:sp>
      <p:sp>
        <p:nvSpPr>
          <p:cNvPr id="3" name="Subtitle 2">
            <a:extLst>
              <a:ext uri="{FF2B5EF4-FFF2-40B4-BE49-F238E27FC236}">
                <a16:creationId xmlns:a16="http://schemas.microsoft.com/office/drawing/2014/main" id="{0A5B6F7E-5F6E-72E1-E202-CB3F96AB11AD}"/>
              </a:ext>
            </a:extLst>
          </p:cNvPr>
          <p:cNvSpPr>
            <a:spLocks noGrp="1"/>
          </p:cNvSpPr>
          <p:nvPr>
            <p:ph type="subTitle" idx="1"/>
          </p:nvPr>
        </p:nvSpPr>
        <p:spPr>
          <a:xfrm>
            <a:off x="1524000" y="1759058"/>
            <a:ext cx="9144000" cy="3498742"/>
          </a:xfrm>
        </p:spPr>
        <p:txBody>
          <a:bodyPr/>
          <a:lstStyle/>
          <a:p>
            <a:pPr marL="457200" lvl="0" indent="-457200" algn="l">
              <a:buFont typeface="+mj-lt"/>
              <a:buAutoNum type="arabicPeriod"/>
            </a:pPr>
            <a:r>
              <a:rPr lang="en-GB" dirty="0">
                <a:solidFill>
                  <a:schemeClr val="bg1"/>
                </a:solidFill>
              </a:rPr>
              <a:t>To understand how Business–IT alignment is understood and practiced in UK digital-native firms. </a:t>
            </a:r>
          </a:p>
          <a:p>
            <a:pPr marL="457200" lvl="0" indent="-457200" algn="l">
              <a:buFont typeface="+mj-lt"/>
              <a:buAutoNum type="arabicPeriod"/>
            </a:pPr>
            <a:r>
              <a:rPr lang="en-GB" dirty="0">
                <a:solidFill>
                  <a:schemeClr val="bg1"/>
                </a:solidFill>
              </a:rPr>
              <a:t>To explore how different stakeholders perceive Business–IT alignment. </a:t>
            </a:r>
          </a:p>
          <a:p>
            <a:pPr marL="457200" lvl="0" indent="-457200" algn="l">
              <a:buFont typeface="+mj-lt"/>
              <a:buAutoNum type="arabicPeriod"/>
            </a:pPr>
            <a:r>
              <a:rPr lang="en-GB" dirty="0">
                <a:solidFill>
                  <a:schemeClr val="bg1"/>
                </a:solidFill>
              </a:rPr>
              <a:t>To examine how Business–IT alignment influences CRM usage and effectiveness. </a:t>
            </a:r>
          </a:p>
          <a:p>
            <a:pPr marL="457200" lvl="0" indent="-457200" algn="l">
              <a:buFont typeface="+mj-lt"/>
              <a:buAutoNum type="arabicPeriod"/>
            </a:pPr>
            <a:r>
              <a:rPr lang="en-GB" dirty="0">
                <a:solidFill>
                  <a:schemeClr val="bg1"/>
                </a:solidFill>
              </a:rPr>
              <a:t>To identify the factors that shape Business–IT alignment in practice.</a:t>
            </a:r>
          </a:p>
          <a:p>
            <a:pPr algn="l"/>
            <a:endParaRPr lang="en-GB" dirty="0"/>
          </a:p>
        </p:txBody>
      </p:sp>
    </p:spTree>
    <p:extLst>
      <p:ext uri="{BB962C8B-B14F-4D97-AF65-F5344CB8AC3E}">
        <p14:creationId xmlns:p14="http://schemas.microsoft.com/office/powerpoint/2010/main" val="41236886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E79DF-1A78-D9BE-99A6-E6E04F3CBC36}"/>
              </a:ext>
            </a:extLst>
          </p:cNvPr>
          <p:cNvSpPr>
            <a:spLocks noGrp="1"/>
          </p:cNvSpPr>
          <p:nvPr>
            <p:ph type="ctrTitle"/>
          </p:nvPr>
        </p:nvSpPr>
        <p:spPr>
          <a:xfrm>
            <a:off x="1524000" y="1122363"/>
            <a:ext cx="9144000" cy="621196"/>
          </a:xfrm>
        </p:spPr>
        <p:txBody>
          <a:bodyPr>
            <a:normAutofit fontScale="90000"/>
          </a:bodyPr>
          <a:lstStyle/>
          <a:p>
            <a:pPr algn="l"/>
            <a:r>
              <a:rPr lang="en-GB" sz="4000" dirty="0"/>
              <a:t>Research Questions</a:t>
            </a:r>
          </a:p>
        </p:txBody>
      </p:sp>
      <p:sp>
        <p:nvSpPr>
          <p:cNvPr id="3" name="Subtitle 2">
            <a:extLst>
              <a:ext uri="{FF2B5EF4-FFF2-40B4-BE49-F238E27FC236}">
                <a16:creationId xmlns:a16="http://schemas.microsoft.com/office/drawing/2014/main" id="{187B886F-36CE-885B-819F-62B912B4C73B}"/>
              </a:ext>
            </a:extLst>
          </p:cNvPr>
          <p:cNvSpPr>
            <a:spLocks noGrp="1"/>
          </p:cNvSpPr>
          <p:nvPr>
            <p:ph type="subTitle" idx="1"/>
          </p:nvPr>
        </p:nvSpPr>
        <p:spPr>
          <a:xfrm>
            <a:off x="1524000" y="1743559"/>
            <a:ext cx="9144000" cy="3514241"/>
          </a:xfrm>
        </p:spPr>
        <p:txBody>
          <a:bodyPr/>
          <a:lstStyle/>
          <a:p>
            <a:pPr marL="457200" lvl="0" indent="-457200" algn="l">
              <a:buFont typeface="+mj-lt"/>
              <a:buAutoNum type="arabicPeriod"/>
            </a:pPr>
            <a:r>
              <a:rPr lang="en-GB" dirty="0">
                <a:solidFill>
                  <a:schemeClr val="bg1"/>
                </a:solidFill>
              </a:rPr>
              <a:t>How is Business–IT alignment understood and practiced in UK digital-native firms? </a:t>
            </a:r>
          </a:p>
          <a:p>
            <a:pPr marL="457200" lvl="0" indent="-457200" algn="l">
              <a:buFont typeface="+mj-lt"/>
              <a:buAutoNum type="arabicPeriod"/>
            </a:pPr>
            <a:r>
              <a:rPr lang="en-GB" dirty="0">
                <a:solidFill>
                  <a:schemeClr val="bg1"/>
                </a:solidFill>
              </a:rPr>
              <a:t>How do different stakeholders perceive alignment? </a:t>
            </a:r>
          </a:p>
          <a:p>
            <a:pPr marL="457200" lvl="0" indent="-457200" algn="l">
              <a:buFont typeface="+mj-lt"/>
              <a:buAutoNum type="arabicPeriod"/>
            </a:pPr>
            <a:r>
              <a:rPr lang="en-GB" dirty="0">
                <a:solidFill>
                  <a:schemeClr val="bg1"/>
                </a:solidFill>
              </a:rPr>
              <a:t>How does alignment influence CRM usage and effectiveness? </a:t>
            </a:r>
          </a:p>
          <a:p>
            <a:pPr marL="457200" lvl="0" indent="-457200" algn="l">
              <a:buFont typeface="+mj-lt"/>
              <a:buAutoNum type="arabicPeriod"/>
            </a:pPr>
            <a:r>
              <a:rPr lang="en-GB" dirty="0">
                <a:solidFill>
                  <a:schemeClr val="bg1"/>
                </a:solidFill>
              </a:rPr>
              <a:t>What factors shape alignment in practice?</a:t>
            </a:r>
          </a:p>
          <a:p>
            <a:pPr algn="l"/>
            <a:endParaRPr lang="en-GB" dirty="0"/>
          </a:p>
        </p:txBody>
      </p:sp>
    </p:spTree>
    <p:extLst>
      <p:ext uri="{BB962C8B-B14F-4D97-AF65-F5344CB8AC3E}">
        <p14:creationId xmlns:p14="http://schemas.microsoft.com/office/powerpoint/2010/main" val="3294134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614B9-E300-63AB-C01A-E362FDDC26D7}"/>
              </a:ext>
            </a:extLst>
          </p:cNvPr>
          <p:cNvSpPr>
            <a:spLocks noGrp="1"/>
          </p:cNvSpPr>
          <p:nvPr>
            <p:ph type="ctrTitle"/>
          </p:nvPr>
        </p:nvSpPr>
        <p:spPr>
          <a:xfrm>
            <a:off x="1524000" y="1122363"/>
            <a:ext cx="9144000" cy="768430"/>
          </a:xfrm>
        </p:spPr>
        <p:txBody>
          <a:bodyPr>
            <a:normAutofit/>
          </a:bodyPr>
          <a:lstStyle/>
          <a:p>
            <a:pPr algn="l"/>
            <a:r>
              <a:rPr lang="en-GB" sz="4000" dirty="0"/>
              <a:t>Challenges &amp; Limitations</a:t>
            </a:r>
          </a:p>
        </p:txBody>
      </p:sp>
      <p:sp>
        <p:nvSpPr>
          <p:cNvPr id="3" name="Subtitle 2">
            <a:extLst>
              <a:ext uri="{FF2B5EF4-FFF2-40B4-BE49-F238E27FC236}">
                <a16:creationId xmlns:a16="http://schemas.microsoft.com/office/drawing/2014/main" id="{BE5EC65C-11F5-E645-0E2D-7047F82E06F3}"/>
              </a:ext>
            </a:extLst>
          </p:cNvPr>
          <p:cNvSpPr>
            <a:spLocks noGrp="1"/>
          </p:cNvSpPr>
          <p:nvPr>
            <p:ph type="subTitle" idx="1"/>
          </p:nvPr>
        </p:nvSpPr>
        <p:spPr>
          <a:xfrm>
            <a:off x="1524000" y="1890793"/>
            <a:ext cx="9144000" cy="3367007"/>
          </a:xfrm>
        </p:spPr>
        <p:txBody>
          <a:bodyPr/>
          <a:lstStyle/>
          <a:p>
            <a:pPr marL="342900" indent="-342900" algn="l">
              <a:buFont typeface="Arial" panose="020B0604020202020204" pitchFamily="34" charset="0"/>
              <a:buChar char="•"/>
            </a:pPr>
            <a:r>
              <a:rPr lang="en-GB" dirty="0">
                <a:solidFill>
                  <a:schemeClr val="bg1"/>
                </a:solidFill>
              </a:rPr>
              <a:t>Subjectivity of Interpretation</a:t>
            </a:r>
          </a:p>
          <a:p>
            <a:pPr marL="342900" indent="-342900" algn="l">
              <a:buFont typeface="Arial" panose="020B0604020202020204" pitchFamily="34" charset="0"/>
              <a:buChar char="•"/>
            </a:pPr>
            <a:r>
              <a:rPr lang="en-GB" dirty="0">
                <a:solidFill>
                  <a:schemeClr val="bg1"/>
                </a:solidFill>
              </a:rPr>
              <a:t>Limited Generalisability</a:t>
            </a:r>
          </a:p>
          <a:p>
            <a:pPr marL="342900" indent="-342900" algn="l">
              <a:buFont typeface="Arial" panose="020B0604020202020204" pitchFamily="34" charset="0"/>
              <a:buChar char="•"/>
            </a:pPr>
            <a:r>
              <a:rPr lang="en-GB" dirty="0">
                <a:solidFill>
                  <a:schemeClr val="bg1"/>
                </a:solidFill>
              </a:rPr>
              <a:t>Access and Participation Constraints</a:t>
            </a:r>
          </a:p>
          <a:p>
            <a:pPr marL="342900" indent="-342900" algn="l">
              <a:buFont typeface="Arial" panose="020B0604020202020204" pitchFamily="34" charset="0"/>
              <a:buChar char="•"/>
            </a:pPr>
            <a:r>
              <a:rPr lang="en-GB" dirty="0">
                <a:solidFill>
                  <a:schemeClr val="bg1"/>
                </a:solidFill>
              </a:rPr>
              <a:t>Researcher Influence on Data</a:t>
            </a:r>
          </a:p>
          <a:p>
            <a:pPr marL="342900" indent="-342900" algn="l">
              <a:buFont typeface="Arial" panose="020B0604020202020204" pitchFamily="34" charset="0"/>
              <a:buChar char="•"/>
            </a:pPr>
            <a:r>
              <a:rPr lang="en-GB" dirty="0">
                <a:solidFill>
                  <a:schemeClr val="bg1"/>
                </a:solidFill>
              </a:rPr>
              <a:t>Time‑Intensive Data Collection and Analysis</a:t>
            </a:r>
          </a:p>
          <a:p>
            <a:pPr marL="342900" indent="-342900" algn="l">
              <a:buFont typeface="Arial" panose="020B0604020202020204" pitchFamily="34" charset="0"/>
              <a:buChar char="•"/>
            </a:pPr>
            <a:r>
              <a:rPr lang="en-GB" dirty="0">
                <a:solidFill>
                  <a:schemeClr val="bg1"/>
                </a:solidFill>
              </a:rPr>
              <a:t>Challenges in Demonstrating Rigour</a:t>
            </a:r>
          </a:p>
        </p:txBody>
      </p:sp>
    </p:spTree>
    <p:extLst>
      <p:ext uri="{BB962C8B-B14F-4D97-AF65-F5344CB8AC3E}">
        <p14:creationId xmlns:p14="http://schemas.microsoft.com/office/powerpoint/2010/main" val="3333369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121DB-8D10-F6F8-166E-064F9EF66A56}"/>
              </a:ext>
            </a:extLst>
          </p:cNvPr>
          <p:cNvSpPr>
            <a:spLocks noGrp="1"/>
          </p:cNvSpPr>
          <p:nvPr>
            <p:ph type="ctrTitle"/>
          </p:nvPr>
        </p:nvSpPr>
        <p:spPr>
          <a:xfrm>
            <a:off x="1524000" y="1122363"/>
            <a:ext cx="8976102" cy="721935"/>
          </a:xfrm>
        </p:spPr>
        <p:txBody>
          <a:bodyPr>
            <a:normAutofit fontScale="90000"/>
          </a:bodyPr>
          <a:lstStyle/>
          <a:p>
            <a:pPr algn="l"/>
            <a:r>
              <a:rPr lang="en-GB" dirty="0"/>
              <a:t>Gantt Chart</a:t>
            </a:r>
          </a:p>
        </p:txBody>
      </p:sp>
      <p:pic>
        <p:nvPicPr>
          <p:cNvPr id="7" name="Picture 6">
            <a:extLst>
              <a:ext uri="{FF2B5EF4-FFF2-40B4-BE49-F238E27FC236}">
                <a16:creationId xmlns:a16="http://schemas.microsoft.com/office/drawing/2014/main" id="{7509F7BC-5003-46F9-CABB-C95FF16E85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729606"/>
            <a:ext cx="8183369" cy="4297689"/>
          </a:xfrm>
          <a:prstGeom prst="rect">
            <a:avLst/>
          </a:prstGeom>
        </p:spPr>
      </p:pic>
    </p:spTree>
    <p:extLst>
      <p:ext uri="{BB962C8B-B14F-4D97-AF65-F5344CB8AC3E}">
        <p14:creationId xmlns:p14="http://schemas.microsoft.com/office/powerpoint/2010/main" val="38128558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7DAD0-F129-1B29-FF02-058DEDF9DE7C}"/>
              </a:ext>
            </a:extLst>
          </p:cNvPr>
          <p:cNvSpPr>
            <a:spLocks noGrp="1"/>
          </p:cNvSpPr>
          <p:nvPr>
            <p:ph type="ctrTitle"/>
          </p:nvPr>
        </p:nvSpPr>
        <p:spPr>
          <a:xfrm>
            <a:off x="1524000" y="1122363"/>
            <a:ext cx="9144000" cy="621196"/>
          </a:xfrm>
        </p:spPr>
        <p:txBody>
          <a:bodyPr>
            <a:normAutofit fontScale="90000"/>
          </a:bodyPr>
          <a:lstStyle/>
          <a:p>
            <a:pPr algn="l"/>
            <a:r>
              <a:rPr lang="en-GB" sz="4000" dirty="0"/>
              <a:t>References</a:t>
            </a:r>
          </a:p>
        </p:txBody>
      </p:sp>
      <p:sp>
        <p:nvSpPr>
          <p:cNvPr id="3" name="Subtitle 2">
            <a:extLst>
              <a:ext uri="{FF2B5EF4-FFF2-40B4-BE49-F238E27FC236}">
                <a16:creationId xmlns:a16="http://schemas.microsoft.com/office/drawing/2014/main" id="{63DCC1E0-EF43-5439-4672-3A705B250A64}"/>
              </a:ext>
            </a:extLst>
          </p:cNvPr>
          <p:cNvSpPr>
            <a:spLocks noGrp="1"/>
          </p:cNvSpPr>
          <p:nvPr>
            <p:ph type="subTitle" idx="1"/>
          </p:nvPr>
        </p:nvSpPr>
        <p:spPr>
          <a:xfrm>
            <a:off x="1524000" y="1743559"/>
            <a:ext cx="9144000" cy="3514241"/>
          </a:xfrm>
        </p:spPr>
        <p:txBody>
          <a:bodyPr>
            <a:normAutofit fontScale="92500" lnSpcReduction="20000"/>
          </a:bodyPr>
          <a:lstStyle/>
          <a:p>
            <a:pPr algn="l"/>
            <a:r>
              <a:rPr lang="en-GB" sz="1800" dirty="0">
                <a:solidFill>
                  <a:schemeClr val="bg1"/>
                </a:solidFill>
              </a:rPr>
              <a:t>Putri, A.Y. and </a:t>
            </a:r>
            <a:r>
              <a:rPr lang="en-GB" sz="1800" dirty="0" err="1">
                <a:solidFill>
                  <a:schemeClr val="bg1"/>
                </a:solidFill>
              </a:rPr>
              <a:t>Sianipar</a:t>
            </a:r>
            <a:r>
              <a:rPr lang="en-GB" sz="1800" dirty="0">
                <a:solidFill>
                  <a:schemeClr val="bg1"/>
                </a:solidFill>
              </a:rPr>
              <a:t>, A. (2025) </a:t>
            </a:r>
            <a:r>
              <a:rPr lang="en-GB" sz="1800" i="1" dirty="0">
                <a:solidFill>
                  <a:schemeClr val="bg1"/>
                </a:solidFill>
              </a:rPr>
              <a:t>Increasing business growth through strategic integration of big data in customer relationship management (CRM): a systematic literature review</a:t>
            </a:r>
            <a:r>
              <a:rPr lang="en-GB" sz="1800" dirty="0">
                <a:solidFill>
                  <a:schemeClr val="bg1"/>
                </a:solidFill>
              </a:rPr>
              <a:t>. </a:t>
            </a:r>
            <a:r>
              <a:rPr lang="en-GB" sz="1800" i="1" dirty="0">
                <a:solidFill>
                  <a:schemeClr val="bg1"/>
                </a:solidFill>
              </a:rPr>
              <a:t>International Journal of Research and Innovation in Social Science (IJRISS)</a:t>
            </a:r>
            <a:r>
              <a:rPr lang="en-GB" sz="1800" dirty="0">
                <a:solidFill>
                  <a:schemeClr val="bg1"/>
                </a:solidFill>
              </a:rPr>
              <a:t>, 9(4).</a:t>
            </a:r>
          </a:p>
          <a:p>
            <a:pPr algn="l"/>
            <a:r>
              <a:rPr lang="en-GB" sz="1800" i="1" dirty="0">
                <a:solidFill>
                  <a:schemeClr val="bg1"/>
                </a:solidFill>
              </a:rPr>
              <a:t>Collaboration and co-creating: The changing tech landscape in the Square Mile</a:t>
            </a:r>
            <a:r>
              <a:rPr lang="en-GB" sz="1800" dirty="0">
                <a:solidFill>
                  <a:schemeClr val="bg1"/>
                </a:solidFill>
              </a:rPr>
              <a:t>. </a:t>
            </a:r>
            <a:r>
              <a:rPr lang="en-GB" sz="1800" i="1" dirty="0">
                <a:solidFill>
                  <a:schemeClr val="bg1"/>
                </a:solidFill>
              </a:rPr>
              <a:t>The Global City</a:t>
            </a:r>
            <a:r>
              <a:rPr lang="en-GB" sz="1800" dirty="0">
                <a:solidFill>
                  <a:schemeClr val="bg1"/>
                </a:solidFill>
              </a:rPr>
              <a:t>.</a:t>
            </a:r>
          </a:p>
          <a:p>
            <a:pPr algn="l"/>
            <a:r>
              <a:rPr lang="en-GB" sz="1800" dirty="0">
                <a:solidFill>
                  <a:schemeClr val="bg1"/>
                </a:solidFill>
              </a:rPr>
              <a:t>Coltman, T., Tallon, P., Sharma, R. and Queiroz, M. (2015) ‘Strategic IT alignment: twenty-five years on’, </a:t>
            </a:r>
            <a:r>
              <a:rPr lang="en-GB" sz="1800" i="1" dirty="0">
                <a:solidFill>
                  <a:schemeClr val="bg1"/>
                </a:solidFill>
              </a:rPr>
              <a:t>Journal of Information Technology</a:t>
            </a:r>
            <a:r>
              <a:rPr lang="en-GB" sz="1800" dirty="0">
                <a:solidFill>
                  <a:schemeClr val="bg1"/>
                </a:solidFill>
              </a:rPr>
              <a:t>, 30, pp. 91–100. </a:t>
            </a:r>
          </a:p>
          <a:p>
            <a:pPr algn="l"/>
            <a:r>
              <a:rPr lang="en-GB" sz="1800" dirty="0">
                <a:solidFill>
                  <a:schemeClr val="bg1"/>
                </a:solidFill>
              </a:rPr>
              <a:t>Orman, T.F. (2016) ‘“Paradigm” as a central concept in Thomas Kuhn’s thought’, </a:t>
            </a:r>
            <a:r>
              <a:rPr lang="en-GB" sz="1800" i="1" dirty="0">
                <a:solidFill>
                  <a:schemeClr val="bg1"/>
                </a:solidFill>
              </a:rPr>
              <a:t>International Journal of Humanities and Social Science</a:t>
            </a:r>
            <a:r>
              <a:rPr lang="en-GB" sz="1800" dirty="0">
                <a:solidFill>
                  <a:schemeClr val="bg1"/>
                </a:solidFill>
              </a:rPr>
              <a:t>, 6(10), pp. 47-52.</a:t>
            </a:r>
          </a:p>
          <a:p>
            <a:pPr algn="l"/>
            <a:r>
              <a:rPr lang="en-GB" sz="1800" dirty="0" err="1">
                <a:solidFill>
                  <a:schemeClr val="bg1"/>
                </a:solidFill>
              </a:rPr>
              <a:t>Hmwe</a:t>
            </a:r>
            <a:r>
              <a:rPr lang="en-GB" sz="1800" dirty="0">
                <a:solidFill>
                  <a:schemeClr val="bg1"/>
                </a:solidFill>
              </a:rPr>
              <a:t>, I., </a:t>
            </a:r>
            <a:r>
              <a:rPr lang="en-GB" sz="1800" dirty="0" err="1">
                <a:solidFill>
                  <a:schemeClr val="bg1"/>
                </a:solidFill>
              </a:rPr>
              <a:t>Nakloung</a:t>
            </a:r>
            <a:r>
              <a:rPr lang="en-GB" sz="1800" dirty="0">
                <a:solidFill>
                  <a:schemeClr val="bg1"/>
                </a:solidFill>
              </a:rPr>
              <a:t>, A. and </a:t>
            </a:r>
            <a:r>
              <a:rPr lang="en-GB" sz="1800" dirty="0" err="1">
                <a:solidFill>
                  <a:schemeClr val="bg1"/>
                </a:solidFill>
              </a:rPr>
              <a:t>Meesad</a:t>
            </a:r>
            <a:r>
              <a:rPr lang="en-GB" sz="1800" dirty="0">
                <a:solidFill>
                  <a:schemeClr val="bg1"/>
                </a:solidFill>
              </a:rPr>
              <a:t>, S. (2022) ‘A study on factors influencing digital natives to venture to online business’, </a:t>
            </a:r>
            <a:r>
              <a:rPr lang="en-GB" sz="1800" i="1" dirty="0">
                <a:solidFill>
                  <a:schemeClr val="bg1"/>
                </a:solidFill>
              </a:rPr>
              <a:t>MFU Connexion</a:t>
            </a:r>
            <a:r>
              <a:rPr lang="en-GB" sz="1800" dirty="0">
                <a:solidFill>
                  <a:schemeClr val="bg1"/>
                </a:solidFill>
              </a:rPr>
              <a:t>, 11(2).</a:t>
            </a:r>
          </a:p>
          <a:p>
            <a:pPr algn="l"/>
            <a:endParaRPr lang="en-GB" sz="1200" dirty="0"/>
          </a:p>
          <a:p>
            <a:pPr algn="l"/>
            <a:endParaRPr lang="en-GB" dirty="0"/>
          </a:p>
        </p:txBody>
      </p:sp>
    </p:spTree>
    <p:extLst>
      <p:ext uri="{BB962C8B-B14F-4D97-AF65-F5344CB8AC3E}">
        <p14:creationId xmlns:p14="http://schemas.microsoft.com/office/powerpoint/2010/main" val="16175283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9C5DB-AC11-5EB3-5F35-C8A79D159080}"/>
              </a:ext>
            </a:extLst>
          </p:cNvPr>
          <p:cNvSpPr>
            <a:spLocks noGrp="1"/>
          </p:cNvSpPr>
          <p:nvPr>
            <p:ph type="title"/>
          </p:nvPr>
        </p:nvSpPr>
        <p:spPr>
          <a:xfrm>
            <a:off x="967509" y="2618798"/>
            <a:ext cx="10515600" cy="1325563"/>
          </a:xfrm>
        </p:spPr>
        <p:txBody>
          <a:bodyPr/>
          <a:lstStyle/>
          <a:p>
            <a:pPr algn="ctr"/>
            <a:r>
              <a:rPr lang="en-GB" dirty="0">
                <a:solidFill>
                  <a:schemeClr val="tx1"/>
                </a:solidFill>
              </a:rPr>
              <a:t>Q&amp;A</a:t>
            </a:r>
          </a:p>
        </p:txBody>
      </p:sp>
    </p:spTree>
    <p:extLst>
      <p:ext uri="{BB962C8B-B14F-4D97-AF65-F5344CB8AC3E}">
        <p14:creationId xmlns:p14="http://schemas.microsoft.com/office/powerpoint/2010/main" val="26706270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Ion Boardroom</Template>
  <TotalTime>194</TotalTime>
  <Words>1283</Words>
  <Application>Microsoft Office PowerPoint</Application>
  <PresentationFormat>Widescreen</PresentationFormat>
  <Paragraphs>129</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Arial</vt:lpstr>
      <vt:lpstr>Century Gothic</vt:lpstr>
      <vt:lpstr>Verdana</vt:lpstr>
      <vt:lpstr>Wingdings 3</vt:lpstr>
      <vt:lpstr>Ion Boardroom</vt:lpstr>
      <vt:lpstr>Understanding the Impact of Business–IT Strategic Alignment on CRM Effectiveness in UK Digital-Native Firms </vt:lpstr>
      <vt:lpstr>Who am I…..</vt:lpstr>
      <vt:lpstr>Understanding the Impact of Business–IT Strategic Alignment on CRM Effectiveness in UK Digital-Native Firms</vt:lpstr>
      <vt:lpstr>Presentation Outline</vt:lpstr>
      <vt:lpstr>Background of the Research </vt:lpstr>
      <vt:lpstr>Business-IT Strategic Alignment</vt:lpstr>
      <vt:lpstr>CRM effectiveness</vt:lpstr>
      <vt:lpstr>Digital Native Businesses</vt:lpstr>
      <vt:lpstr>PowerPoint Presentation</vt:lpstr>
      <vt:lpstr>Research Philosophy and Paradigm (Kuhn’s Paradigm)</vt:lpstr>
      <vt:lpstr>Worldview of reality and investigation:</vt:lpstr>
      <vt:lpstr>Ontology, Epistemology, and Methodology </vt:lpstr>
      <vt:lpstr>Ontology, Epistemology, and Methodology </vt:lpstr>
      <vt:lpstr>Ontology, Epistemology, and Methodology </vt:lpstr>
      <vt:lpstr>Research Problem</vt:lpstr>
      <vt:lpstr>Research Gap</vt:lpstr>
      <vt:lpstr>Research Objectives</vt:lpstr>
      <vt:lpstr>Research Questions</vt:lpstr>
      <vt:lpstr>Challenges &amp; Limitations</vt:lpstr>
      <vt:lpstr>Gantt Chart</vt:lpstr>
      <vt:lpstr>References</vt:lpstr>
      <vt:lpstr>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Md. Juliyat Hasan</dc:creator>
  <cp:lastModifiedBy>Md. Juliyat Hasan</cp:lastModifiedBy>
  <cp:revision>91</cp:revision>
  <dcterms:created xsi:type="dcterms:W3CDTF">2026-04-16T02:38:35Z</dcterms:created>
  <dcterms:modified xsi:type="dcterms:W3CDTF">2026-04-16T05:53:03Z</dcterms:modified>
</cp:coreProperties>
</file>